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25"/>
  </p:handoutMasterIdLst>
  <p:sldIdLst>
    <p:sldId id="256" r:id="rId3"/>
    <p:sldId id="272" r:id="rId4"/>
    <p:sldId id="280" r:id="rId5"/>
    <p:sldId id="304" r:id="rId6"/>
    <p:sldId id="284" r:id="rId7"/>
    <p:sldId id="288" r:id="rId8"/>
    <p:sldId id="305" r:id="rId10"/>
    <p:sldId id="287" r:id="rId11"/>
    <p:sldId id="289" r:id="rId12"/>
    <p:sldId id="276" r:id="rId13"/>
    <p:sldId id="293" r:id="rId14"/>
    <p:sldId id="294" r:id="rId15"/>
    <p:sldId id="295" r:id="rId16"/>
    <p:sldId id="277" r:id="rId17"/>
    <p:sldId id="290" r:id="rId18"/>
    <p:sldId id="291" r:id="rId19"/>
    <p:sldId id="292" r:id="rId20"/>
    <p:sldId id="274" r:id="rId21"/>
    <p:sldId id="281" r:id="rId22"/>
    <p:sldId id="282" r:id="rId23"/>
    <p:sldId id="258" r:id="rId24"/>
  </p:sldIdLst>
  <p:sldSz cx="9144000" cy="6858000" type="screen4x3"/>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BBD8"/>
    <a:srgbClr val="0079C5"/>
    <a:srgbClr val="DC007C"/>
    <a:srgbClr val="0080CB"/>
    <a:srgbClr val="ED43BC"/>
    <a:srgbClr val="14A862"/>
    <a:srgbClr val="009DE7"/>
    <a:srgbClr val="CBECFB"/>
    <a:srgbClr val="FFFFFF"/>
    <a:srgbClr val="0280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0" autoAdjust="0"/>
    <p:restoredTop sz="89852" autoAdjust="0"/>
  </p:normalViewPr>
  <p:slideViewPr>
    <p:cSldViewPr snapToGrid="0" showGuides="1">
      <p:cViewPr>
        <p:scale>
          <a:sx n="62" d="100"/>
          <a:sy n="62" d="100"/>
        </p:scale>
        <p:origin x="-18" y="180"/>
      </p:cViewPr>
      <p:guideLst>
        <p:guide orient="horz" pos="2160"/>
        <p:guide pos="288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B3DA5D-B12B-4CF4-8491-A16095CA5B7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80BE6B-463C-4C4F-AD28-3E021ADD87B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5009CD-E715-4677-A8F4-2C10367E248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6992E-C0CB-47C0-9C55-30A39BE3C5D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D6992E-C0CB-47C0-9C55-30A39BE3C5D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D6992E-C0CB-47C0-9C55-30A39BE3C5D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8" name="直接连接符 7"/>
          <p:cNvCxnSpPr/>
          <p:nvPr userDrawn="1"/>
        </p:nvCxnSpPr>
        <p:spPr>
          <a:xfrm>
            <a:off x="255535" y="4420427"/>
            <a:ext cx="8615009" cy="0"/>
          </a:xfrm>
          <a:prstGeom prst="line">
            <a:avLst/>
          </a:prstGeom>
          <a:ln w="19050">
            <a:solidFill>
              <a:srgbClr val="0080CB"/>
            </a:solidFill>
          </a:ln>
        </p:spPr>
        <p:style>
          <a:lnRef idx="1">
            <a:schemeClr val="accent1"/>
          </a:lnRef>
          <a:fillRef idx="0">
            <a:schemeClr val="accent1"/>
          </a:fillRef>
          <a:effectRef idx="0">
            <a:schemeClr val="accent1"/>
          </a:effectRef>
          <a:fontRef idx="minor">
            <a:schemeClr val="tx1"/>
          </a:fontRef>
        </p:style>
      </p:cxnSp>
      <p:sp>
        <p:nvSpPr>
          <p:cNvPr id="9" name="标题 1"/>
          <p:cNvSpPr>
            <a:spLocks noGrp="1"/>
          </p:cNvSpPr>
          <p:nvPr>
            <p:ph type="ctrTitle" hasCustomPrompt="1"/>
          </p:nvPr>
        </p:nvSpPr>
        <p:spPr>
          <a:xfrm>
            <a:off x="760912" y="2348677"/>
            <a:ext cx="4421777" cy="1320166"/>
          </a:xfrm>
          <a:prstGeom prst="rect">
            <a:avLst/>
          </a:prstGeom>
        </p:spPr>
        <p:txBody>
          <a:bodyPr anchor="b"/>
          <a:lstStyle>
            <a:lvl1pPr algn="ctr">
              <a:defRPr sz="3300" b="1">
                <a:solidFill>
                  <a:srgbClr val="002060"/>
                </a:solidFill>
                <a:latin typeface="微软雅黑" panose="020B0503020204020204" pitchFamily="34" charset="-122"/>
                <a:ea typeface="微软雅黑" panose="020B0503020204020204" pitchFamily="34" charset="-122"/>
              </a:defRPr>
            </a:lvl1pPr>
          </a:lstStyle>
          <a:p>
            <a:r>
              <a:rPr lang="zh-CN" altLang="en-US" dirty="0"/>
              <a:t>课程名称</a:t>
            </a:r>
            <a:endParaRPr lang="zh-CN" altLang="en-US" dirty="0"/>
          </a:p>
        </p:txBody>
      </p:sp>
      <p:sp>
        <p:nvSpPr>
          <p:cNvPr id="10" name="副标题 2"/>
          <p:cNvSpPr>
            <a:spLocks noGrp="1"/>
          </p:cNvSpPr>
          <p:nvPr>
            <p:ph type="subTitle" idx="1" hasCustomPrompt="1"/>
          </p:nvPr>
        </p:nvSpPr>
        <p:spPr>
          <a:xfrm>
            <a:off x="760911" y="4647904"/>
            <a:ext cx="6858000" cy="1655762"/>
          </a:xfrm>
          <a:prstGeom prst="rect">
            <a:avLst/>
          </a:prstGeom>
        </p:spPr>
        <p:txBody>
          <a:bodyPr/>
          <a:lstStyle>
            <a:lvl1pPr marL="0" indent="0" algn="ctr">
              <a:buNone/>
              <a:defRPr sz="1800" b="1">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a:t>2018</a:t>
            </a:r>
            <a:r>
              <a:rPr lang="zh-CN" altLang="en-US" dirty="0"/>
              <a:t>年</a:t>
            </a:r>
            <a:r>
              <a:rPr lang="en-US" altLang="zh-CN" dirty="0"/>
              <a:t>6</a:t>
            </a:r>
            <a:r>
              <a:rPr lang="zh-CN" altLang="en-US" dirty="0"/>
              <a:t>月</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10" name="矩形 9"/>
          <p:cNvSpPr/>
          <p:nvPr userDrawn="1"/>
        </p:nvSpPr>
        <p:spPr>
          <a:xfrm>
            <a:off x="0" y="308161"/>
            <a:ext cx="9144000" cy="798991"/>
          </a:xfrm>
          <a:prstGeom prst="rect">
            <a:avLst/>
          </a:prstGeom>
          <a:gradFill flip="none" rotWithShape="1">
            <a:gsLst>
              <a:gs pos="10000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225" dirty="0">
              <a:latin typeface="微软雅黑" panose="020B0503020204020204" pitchFamily="34" charset="-122"/>
              <a:ea typeface="微软雅黑" panose="020B0503020204020204" pitchFamily="34" charset="-122"/>
            </a:endParaRPr>
          </a:p>
        </p:txBody>
      </p:sp>
      <p:sp>
        <p:nvSpPr>
          <p:cNvPr id="6" name="标题 1"/>
          <p:cNvSpPr>
            <a:spLocks noGrp="1"/>
          </p:cNvSpPr>
          <p:nvPr>
            <p:ph type="title"/>
          </p:nvPr>
        </p:nvSpPr>
        <p:spPr>
          <a:xfrm>
            <a:off x="210849" y="431826"/>
            <a:ext cx="8547797" cy="700992"/>
          </a:xfrm>
          <a:prstGeom prst="rect">
            <a:avLst/>
          </a:prstGeom>
        </p:spPr>
        <p:txBody>
          <a:bodyPr/>
          <a:lstStyle>
            <a:lvl1pPr>
              <a:defRPr sz="27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矩形 9"/>
          <p:cNvSpPr/>
          <p:nvPr userDrawn="1"/>
        </p:nvSpPr>
        <p:spPr>
          <a:xfrm>
            <a:off x="0" y="4505317"/>
            <a:ext cx="9144000" cy="798991"/>
          </a:xfrm>
          <a:prstGeom prst="rect">
            <a:avLst/>
          </a:prstGeom>
          <a:gradFill flip="none" rotWithShape="1">
            <a:gsLst>
              <a:gs pos="10000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225" dirty="0">
              <a:latin typeface="微软雅黑" panose="020B0503020204020204" pitchFamily="34" charset="-122"/>
              <a:ea typeface="微软雅黑" panose="020B0503020204020204" pitchFamily="34" charset="-122"/>
            </a:endParaRPr>
          </a:p>
        </p:txBody>
      </p:sp>
      <p:sp>
        <p:nvSpPr>
          <p:cNvPr id="6" name="副标题 2"/>
          <p:cNvSpPr>
            <a:spLocks noGrp="1"/>
          </p:cNvSpPr>
          <p:nvPr>
            <p:ph type="subTitle" idx="1" hasCustomPrompt="1"/>
          </p:nvPr>
        </p:nvSpPr>
        <p:spPr>
          <a:xfrm>
            <a:off x="868680" y="2230438"/>
            <a:ext cx="370332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单击以编辑母版副标题样式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GIF"/><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98764" y="2348677"/>
            <a:ext cx="4887883" cy="1320166"/>
          </a:xfrm>
        </p:spPr>
        <p:txBody>
          <a:bodyPr>
            <a:normAutofit/>
          </a:bodyPr>
          <a:lstStyle/>
          <a:p>
            <a:r>
              <a:rPr lang="zh-CN" altLang="en-US" dirty="0">
                <a:solidFill>
                  <a:schemeClr val="accent1">
                    <a:lumMod val="50000"/>
                  </a:schemeClr>
                </a:solidFill>
              </a:rPr>
              <a:t>课程</a:t>
            </a:r>
            <a:r>
              <a:rPr lang="zh-CN" altLang="en-US" dirty="0" smtClean="0">
                <a:solidFill>
                  <a:schemeClr val="accent1">
                    <a:lumMod val="50000"/>
                  </a:schemeClr>
                </a:solidFill>
              </a:rPr>
              <a:t>名称：</a:t>
            </a:r>
            <a:r>
              <a:rPr lang="zh-CN" altLang="en-US" sz="4800" dirty="0" smtClean="0">
                <a:solidFill>
                  <a:schemeClr val="accent1">
                    <a:lumMod val="50000"/>
                  </a:schemeClr>
                </a:solidFill>
              </a:rPr>
              <a:t>遗传算法</a:t>
            </a:r>
            <a:endParaRPr lang="zh-CN" altLang="en-US" sz="48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 </a:t>
            </a:r>
            <a:r>
              <a:rPr lang="zh-CN" altLang="en-US" dirty="0"/>
              <a:t>应用</a:t>
            </a:r>
            <a:r>
              <a:rPr lang="en-US" altLang="zh-CN" dirty="0" smtClean="0"/>
              <a:t>-</a:t>
            </a:r>
            <a:r>
              <a:rPr lang="zh-CN" altLang="en-US" dirty="0" smtClean="0"/>
              <a:t>函数优化</a:t>
            </a:r>
            <a:endParaRPr lang="zh-CN" altLang="en-US" dirty="0"/>
          </a:p>
        </p:txBody>
      </p:sp>
      <p:sp>
        <p:nvSpPr>
          <p:cNvPr id="6" name="TextBox 5"/>
          <p:cNvSpPr txBox="1"/>
          <p:nvPr/>
        </p:nvSpPr>
        <p:spPr>
          <a:xfrm>
            <a:off x="457200" y="1206585"/>
            <a:ext cx="8183880" cy="5286062"/>
          </a:xfrm>
          <a:prstGeom prst="rect">
            <a:avLst/>
          </a:prstGeom>
          <a:noFill/>
        </p:spPr>
        <p:txBody>
          <a:bodyPr wrap="square" rtlCol="0">
            <a:spAutoFit/>
          </a:bodyPr>
          <a:lstStyle/>
          <a:p>
            <a:pPr algn="just">
              <a:lnSpc>
                <a:spcPts val="2700"/>
              </a:lnSpc>
              <a:buFontTx/>
              <a:buNone/>
            </a:pPr>
            <a:r>
              <a:rPr lang="zh-CN" altLang="en-US" sz="2000" dirty="0">
                <a:latin typeface="幼圆" panose="02010509060101010101" pitchFamily="49" charset="-122"/>
                <a:ea typeface="幼圆" panose="02010509060101010101" pitchFamily="49" charset="-122"/>
              </a:rPr>
              <a:t>函数</a:t>
            </a:r>
            <a:r>
              <a:rPr lang="zh-CN" altLang="en-US" sz="2000" dirty="0" smtClean="0">
                <a:latin typeface="幼圆" panose="02010509060101010101" pitchFamily="49" charset="-122"/>
                <a:ea typeface="幼圆" panose="02010509060101010101" pitchFamily="49" charset="-122"/>
              </a:rPr>
              <a:t>优化概念：</a:t>
            </a: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r>
              <a:rPr lang="en-US" altLang="zh-CN" sz="2000" dirty="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函数</a:t>
            </a:r>
            <a:r>
              <a:rPr lang="zh-CN" altLang="en-US" sz="2000" dirty="0">
                <a:latin typeface="幼圆" panose="02010509060101010101" pitchFamily="49" charset="-122"/>
                <a:ea typeface="幼圆" panose="02010509060101010101" pitchFamily="49" charset="-122"/>
              </a:rPr>
              <a:t>优化是遗传算法的经典应用领域，也是对遗传算法进行性能评价的常用算例。很多人构造出了各种各样的复杂形式的测试函数，有连续函数也有离散函数，有凸函数也有凹函数，有低维函数也有高维函数，有确定函数也有随机函数，有单峰函数也有多峰函数等，人们用这些几何特性各异的函数来评价遗传算法的性能</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r>
              <a:rPr lang="zh-CN" altLang="en-US" sz="2000" dirty="0" smtClean="0">
                <a:latin typeface="幼圆" panose="02010509060101010101" pitchFamily="49" charset="-122"/>
                <a:ea typeface="幼圆" panose="02010509060101010101" pitchFamily="49" charset="-122"/>
              </a:rPr>
              <a:t>问题：</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其中，</a:t>
            </a:r>
            <a:r>
              <a:rPr lang="en-US" altLang="zh-CN" sz="2000" dirty="0" smtClean="0">
                <a:latin typeface="幼圆" panose="02010509060101010101" pitchFamily="49" charset="-122"/>
                <a:ea typeface="幼圆" panose="02010509060101010101" pitchFamily="49" charset="-122"/>
              </a:rPr>
              <a:t>x</a:t>
            </a:r>
            <a:r>
              <a:rPr lang="en-US" altLang="zh-CN" sz="2000" baseline="-25000" dirty="0" smtClean="0">
                <a:latin typeface="幼圆" panose="02010509060101010101" pitchFamily="49" charset="-122"/>
                <a:ea typeface="幼圆" panose="02010509060101010101" pitchFamily="49" charset="-122"/>
              </a:rPr>
              <a:t>1</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{1</a:t>
            </a:r>
            <a:r>
              <a:rPr lang="en-US" altLang="zh-CN" sz="2000" dirty="0" smtClean="0">
                <a:latin typeface="幼圆" panose="02010509060101010101" pitchFamily="49" charset="-122"/>
                <a:ea typeface="幼圆" panose="02010509060101010101" pitchFamily="49" charset="-122"/>
              </a:rPr>
              <a:t>,2,3,4,5,6,7,</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x</a:t>
            </a:r>
            <a:r>
              <a:rPr lang="en-US" altLang="zh-CN" sz="2000" baseline="-25000" dirty="0" smtClean="0">
                <a:latin typeface="幼圆" panose="02010509060101010101" pitchFamily="49" charset="-122"/>
                <a:ea typeface="幼圆" panose="02010509060101010101" pitchFamily="49" charset="-122"/>
              </a:rPr>
              <a:t>2</a:t>
            </a:r>
            <a:r>
              <a:rPr lang="zh-CN" altLang="en-US" sz="2000" dirty="0" smtClean="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{1,2,3,4,5,6,7</a:t>
            </a:r>
            <a:r>
              <a:rPr lang="en-US" altLang="zh-CN"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pP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r>
              <a:rPr lang="zh-CN" altLang="en-US" sz="2000" dirty="0" smtClean="0">
                <a:latin typeface="幼圆" panose="02010509060101010101" pitchFamily="49" charset="-122"/>
                <a:ea typeface="幼圆" panose="02010509060101010101" pitchFamily="49" charset="-122"/>
              </a:rPr>
              <a:t>①编码：因 </a:t>
            </a:r>
            <a:r>
              <a:rPr lang="en-US" altLang="zh-CN" sz="2000" dirty="0">
                <a:latin typeface="幼圆" panose="02010509060101010101" pitchFamily="49" charset="-122"/>
                <a:ea typeface="幼圆" panose="02010509060101010101" pitchFamily="49" charset="-122"/>
              </a:rPr>
              <a:t>x1, x2 </a:t>
            </a:r>
            <a:r>
              <a:rPr lang="zh-CN" altLang="en-US" sz="2000" dirty="0">
                <a:latin typeface="幼圆" panose="02010509060101010101" pitchFamily="49" charset="-122"/>
                <a:ea typeface="幼圆" panose="02010509060101010101" pitchFamily="49" charset="-122"/>
              </a:rPr>
              <a:t>为 </a:t>
            </a:r>
            <a:r>
              <a:rPr lang="en-US" altLang="zh-CN" sz="2000" dirty="0" smtClean="0">
                <a:latin typeface="幼圆" panose="02010509060101010101" pitchFamily="49" charset="-122"/>
                <a:ea typeface="幼圆" panose="02010509060101010101" pitchFamily="49" charset="-122"/>
              </a:rPr>
              <a:t>0~7</a:t>
            </a:r>
            <a:r>
              <a:rPr lang="zh-CN" altLang="en-US" sz="2000" dirty="0">
                <a:latin typeface="幼圆" panose="02010509060101010101" pitchFamily="49" charset="-122"/>
                <a:ea typeface="幼圆" panose="02010509060101010101" pitchFamily="49" charset="-122"/>
              </a:rPr>
              <a:t>之间的整数，所以分别用</a:t>
            </a:r>
            <a:r>
              <a:rPr lang="en-US" altLang="zh-CN" sz="2000" dirty="0">
                <a:latin typeface="幼圆" panose="02010509060101010101" pitchFamily="49" charset="-122"/>
                <a:ea typeface="幼圆" panose="02010509060101010101" pitchFamily="49" charset="-122"/>
              </a:rPr>
              <a:t>3</a:t>
            </a:r>
            <a:r>
              <a:rPr lang="zh-CN" altLang="en-US" sz="2000" dirty="0">
                <a:latin typeface="幼圆" panose="02010509060101010101" pitchFamily="49" charset="-122"/>
                <a:ea typeface="幼圆" panose="02010509060101010101" pitchFamily="49" charset="-122"/>
              </a:rPr>
              <a:t>位无符号二进制整数来表示，将</a:t>
            </a:r>
            <a:r>
              <a:rPr lang="zh-CN" altLang="en-US" sz="2000" dirty="0" smtClean="0">
                <a:latin typeface="幼圆" panose="02010509060101010101" pitchFamily="49" charset="-122"/>
                <a:ea typeface="幼圆" panose="02010509060101010101" pitchFamily="49" charset="-122"/>
              </a:rPr>
              <a:t>它们</a:t>
            </a:r>
            <a:r>
              <a:rPr lang="zh-CN" altLang="en-US" sz="2000" dirty="0">
                <a:latin typeface="幼圆" panose="02010509060101010101" pitchFamily="49" charset="-122"/>
                <a:ea typeface="幼圆" panose="02010509060101010101" pitchFamily="49" charset="-122"/>
              </a:rPr>
              <a:t>连接在一起所组成的</a:t>
            </a:r>
            <a:r>
              <a:rPr lang="en-US" altLang="zh-CN" sz="2000" dirty="0">
                <a:latin typeface="幼圆" panose="02010509060101010101" pitchFamily="49" charset="-122"/>
                <a:ea typeface="幼圆" panose="02010509060101010101" pitchFamily="49" charset="-122"/>
              </a:rPr>
              <a:t>6</a:t>
            </a:r>
            <a:r>
              <a:rPr lang="zh-CN" altLang="en-US" sz="2000" dirty="0">
                <a:latin typeface="幼圆" panose="02010509060101010101" pitchFamily="49" charset="-122"/>
                <a:ea typeface="幼圆" panose="02010509060101010101" pitchFamily="49" charset="-122"/>
              </a:rPr>
              <a:t>位无符号二进制数就形成了个体的基因型，表示一个</a:t>
            </a:r>
            <a:r>
              <a:rPr lang="zh-CN" altLang="en-US" sz="2000" dirty="0" smtClean="0">
                <a:latin typeface="幼圆" panose="02010509060101010101" pitchFamily="49" charset="-122"/>
                <a:ea typeface="幼圆" panose="02010509060101010101" pitchFamily="49" charset="-122"/>
              </a:rPr>
              <a:t>可行解</a:t>
            </a:r>
            <a:r>
              <a:rPr lang="zh-CN" altLang="en-US" sz="2000" dirty="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例如</a:t>
            </a:r>
            <a:r>
              <a:rPr lang="zh-CN" altLang="en-US" sz="2000" dirty="0">
                <a:latin typeface="幼圆" panose="02010509060101010101" pitchFamily="49" charset="-122"/>
                <a:ea typeface="幼圆" panose="02010509060101010101" pitchFamily="49" charset="-122"/>
              </a:rPr>
              <a:t>，基因型 </a:t>
            </a:r>
            <a:r>
              <a:rPr lang="en-US" altLang="zh-CN" sz="2000" dirty="0">
                <a:latin typeface="幼圆" panose="02010509060101010101" pitchFamily="49" charset="-122"/>
                <a:ea typeface="幼圆" panose="02010509060101010101" pitchFamily="49" charset="-122"/>
              </a:rPr>
              <a:t>X</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101110 </a:t>
            </a:r>
            <a:r>
              <a:rPr lang="zh-CN" altLang="en-US" sz="2000" dirty="0">
                <a:latin typeface="幼圆" panose="02010509060101010101" pitchFamily="49" charset="-122"/>
                <a:ea typeface="幼圆" panose="02010509060101010101" pitchFamily="49" charset="-122"/>
              </a:rPr>
              <a:t>所对应的表现型是：</a:t>
            </a:r>
            <a:r>
              <a:rPr lang="en-US" altLang="zh-CN" sz="2000" dirty="0">
                <a:latin typeface="幼圆" panose="02010509060101010101" pitchFamily="49" charset="-122"/>
                <a:ea typeface="幼圆" panose="02010509060101010101" pitchFamily="49" charset="-122"/>
              </a:rPr>
              <a:t>x</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[ 5</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6 ]</a:t>
            </a:r>
            <a:r>
              <a:rPr lang="zh-CN" altLang="en-US" sz="2000" dirty="0" smtClean="0">
                <a:latin typeface="幼圆" panose="02010509060101010101" pitchFamily="49" charset="-122"/>
                <a:ea typeface="幼圆" panose="02010509060101010101" pitchFamily="49" charset="-122"/>
              </a:rPr>
              <a:t>。个体</a:t>
            </a:r>
            <a:r>
              <a:rPr lang="zh-CN" altLang="en-US" sz="2000" dirty="0">
                <a:latin typeface="幼圆" panose="02010509060101010101" pitchFamily="49" charset="-122"/>
                <a:ea typeface="幼圆" panose="02010509060101010101" pitchFamily="49" charset="-122"/>
              </a:rPr>
              <a:t>的表现型</a:t>
            </a:r>
            <a:r>
              <a:rPr lang="en-US" altLang="zh-CN" sz="2000" dirty="0">
                <a:latin typeface="幼圆" panose="02010509060101010101" pitchFamily="49" charset="-122"/>
                <a:ea typeface="幼圆" panose="02010509060101010101" pitchFamily="49" charset="-122"/>
              </a:rPr>
              <a:t>x</a:t>
            </a:r>
            <a:r>
              <a:rPr lang="zh-CN" altLang="en-US" sz="2000" dirty="0">
                <a:latin typeface="幼圆" panose="02010509060101010101" pitchFamily="49" charset="-122"/>
                <a:ea typeface="幼圆" panose="02010509060101010101" pitchFamily="49" charset="-122"/>
              </a:rPr>
              <a:t>和基因型</a:t>
            </a:r>
            <a:r>
              <a:rPr lang="en-US" altLang="zh-CN" sz="2000" dirty="0">
                <a:latin typeface="幼圆" panose="02010509060101010101" pitchFamily="49" charset="-122"/>
                <a:ea typeface="幼圆" panose="02010509060101010101" pitchFamily="49" charset="-122"/>
              </a:rPr>
              <a:t>X</a:t>
            </a:r>
            <a:r>
              <a:rPr lang="zh-CN" altLang="en-US" sz="2000" dirty="0">
                <a:latin typeface="幼圆" panose="02010509060101010101" pitchFamily="49" charset="-122"/>
                <a:ea typeface="幼圆" panose="02010509060101010101" pitchFamily="49" charset="-122"/>
              </a:rPr>
              <a:t>之间可通过编码和解码程序相互转换。</a:t>
            </a:r>
            <a:endParaRPr lang="en-US" altLang="zh-CN" sz="2000" dirty="0">
              <a:latin typeface="幼圆" panose="02010509060101010101" pitchFamily="49" charset="-122"/>
              <a:ea typeface="幼圆" panose="02010509060101010101" pitchFamily="49" charset="-122"/>
            </a:endParaRPr>
          </a:p>
        </p:txBody>
      </p:sp>
      <p:graphicFrame>
        <p:nvGraphicFramePr>
          <p:cNvPr id="3" name="对象 2"/>
          <p:cNvGraphicFramePr>
            <a:graphicFrameLocks noChangeAspect="1"/>
          </p:cNvGraphicFramePr>
          <p:nvPr/>
        </p:nvGraphicFramePr>
        <p:xfrm>
          <a:off x="3012439" y="3581400"/>
          <a:ext cx="2798115" cy="458312"/>
        </p:xfrm>
        <a:graphic>
          <a:graphicData uri="http://schemas.openxmlformats.org/presentationml/2006/ole">
            <mc:AlternateContent xmlns:mc="http://schemas.openxmlformats.org/markup-compatibility/2006">
              <mc:Choice xmlns:v="urn:schemas-microsoft-com:vml" Requires="v">
                <p:oleObj spid="_x0000_s1051" name="Equation" r:id="rId1" imgW="35356800" imgH="5791200" progId="Equation.DSMT4">
                  <p:embed/>
                </p:oleObj>
              </mc:Choice>
              <mc:Fallback>
                <p:oleObj name="Equation" r:id="rId1" imgW="35356800" imgH="5791200" progId="Equation.DSMT4">
                  <p:embed/>
                  <p:pic>
                    <p:nvPicPr>
                      <p:cNvPr id="0" name="图片 1050"/>
                      <p:cNvPicPr/>
                      <p:nvPr/>
                    </p:nvPicPr>
                    <p:blipFill>
                      <a:blip r:embed="rId2"/>
                      <a:stretch>
                        <a:fillRect/>
                      </a:stretch>
                    </p:blipFill>
                    <p:spPr>
                      <a:xfrm>
                        <a:off x="3012439" y="3581400"/>
                        <a:ext cx="2798115" cy="458312"/>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 </a:t>
            </a:r>
            <a:r>
              <a:rPr lang="zh-CN" altLang="en-US" dirty="0"/>
              <a:t>应用</a:t>
            </a:r>
            <a:r>
              <a:rPr lang="en-US" altLang="zh-CN" dirty="0" smtClean="0"/>
              <a:t>-</a:t>
            </a:r>
            <a:r>
              <a:rPr lang="zh-CN" altLang="en-US" dirty="0" smtClean="0"/>
              <a:t>函数优化</a:t>
            </a:r>
            <a:endParaRPr lang="zh-CN" altLang="en-US" dirty="0"/>
          </a:p>
        </p:txBody>
      </p:sp>
      <p:pic>
        <p:nvPicPr>
          <p:cNvPr id="2050" name="Picture 2" descr="E:\1华研\4研二上\6-AI2011-ppt修改\修改ppt\tu\2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79449" y="5886347"/>
            <a:ext cx="1457871" cy="9069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7200" y="1059000"/>
            <a:ext cx="8183880" cy="3554819"/>
          </a:xfrm>
          <a:prstGeom prst="rect">
            <a:avLst/>
          </a:prstGeom>
          <a:noFill/>
        </p:spPr>
        <p:txBody>
          <a:bodyPr wrap="square" rtlCol="0">
            <a:spAutoFit/>
          </a:bodyPr>
          <a:lstStyle/>
          <a:p>
            <a:pPr algn="just">
              <a:lnSpc>
                <a:spcPts val="2700"/>
              </a:lnSpc>
              <a:buFontTx/>
              <a:buNone/>
            </a:pPr>
            <a:r>
              <a:rPr lang="zh-CN" altLang="en-US" sz="2000" dirty="0" smtClean="0">
                <a:latin typeface="幼圆" panose="02010509060101010101" pitchFamily="49" charset="-122"/>
                <a:ea typeface="幼圆" panose="02010509060101010101" pitchFamily="49" charset="-122"/>
              </a:rPr>
              <a:t>②初始化</a:t>
            </a:r>
            <a:r>
              <a:rPr lang="zh-CN" altLang="en-US" sz="2000" dirty="0">
                <a:latin typeface="幼圆" panose="02010509060101010101" pitchFamily="49" charset="-122"/>
                <a:ea typeface="幼圆" panose="02010509060101010101" pitchFamily="49" charset="-122"/>
              </a:rPr>
              <a:t>群体</a:t>
            </a:r>
            <a:r>
              <a:rPr lang="zh-CN" altLang="en-US" sz="2000" dirty="0" smtClean="0">
                <a:latin typeface="幼圆" panose="02010509060101010101" pitchFamily="49" charset="-122"/>
                <a:ea typeface="幼圆" panose="02010509060101010101" pitchFamily="49" charset="-122"/>
              </a:rPr>
              <a:t>：群体</a:t>
            </a:r>
            <a:r>
              <a:rPr lang="zh-CN" altLang="en-US" sz="2000" dirty="0">
                <a:latin typeface="幼圆" panose="02010509060101010101" pitchFamily="49" charset="-122"/>
                <a:ea typeface="幼圆" panose="02010509060101010101" pitchFamily="49" charset="-122"/>
              </a:rPr>
              <a:t>规模的大小取为</a:t>
            </a:r>
            <a:r>
              <a:rPr lang="en-US" altLang="zh-CN" sz="2000" dirty="0">
                <a:latin typeface="幼圆" panose="02010509060101010101" pitchFamily="49" charset="-122"/>
                <a:ea typeface="幼圆" panose="02010509060101010101" pitchFamily="49" charset="-122"/>
              </a:rPr>
              <a:t>4</a:t>
            </a:r>
            <a:r>
              <a:rPr lang="zh-CN" altLang="en-US" sz="2000" dirty="0">
                <a:latin typeface="幼圆" panose="02010509060101010101" pitchFamily="49" charset="-122"/>
                <a:ea typeface="幼圆" panose="02010509060101010101" pitchFamily="49" charset="-122"/>
              </a:rPr>
              <a:t>，即群体由</a:t>
            </a:r>
            <a:r>
              <a:rPr lang="en-US" altLang="zh-CN" sz="2000" dirty="0">
                <a:latin typeface="幼圆" panose="02010509060101010101" pitchFamily="49" charset="-122"/>
                <a:ea typeface="幼圆" panose="02010509060101010101" pitchFamily="49" charset="-122"/>
              </a:rPr>
              <a:t>4</a:t>
            </a:r>
            <a:r>
              <a:rPr lang="zh-CN" altLang="en-US" sz="2000" dirty="0">
                <a:latin typeface="幼圆" panose="02010509060101010101" pitchFamily="49" charset="-122"/>
                <a:ea typeface="幼圆" panose="02010509060101010101" pitchFamily="49" charset="-122"/>
              </a:rPr>
              <a:t>个个体组成，每个个体可通过</a:t>
            </a:r>
            <a:r>
              <a:rPr lang="zh-CN" altLang="en-US" sz="2000" dirty="0" smtClean="0">
                <a:latin typeface="幼圆" panose="02010509060101010101" pitchFamily="49" charset="-122"/>
                <a:ea typeface="幼圆" panose="02010509060101010101" pitchFamily="49" charset="-122"/>
              </a:rPr>
              <a:t>随机方法</a:t>
            </a:r>
            <a:r>
              <a:rPr lang="zh-CN" altLang="en-US" sz="2000" dirty="0">
                <a:latin typeface="幼圆" panose="02010509060101010101" pitchFamily="49" charset="-122"/>
                <a:ea typeface="幼圆" panose="02010509060101010101" pitchFamily="49" charset="-122"/>
              </a:rPr>
              <a:t>产生。</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如</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011101</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101011</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011100</a:t>
            </a:r>
            <a:r>
              <a:rPr lang="zh-CN" altLang="en-US" sz="2000" dirty="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111001</a:t>
            </a: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r>
              <a:rPr lang="zh-CN" altLang="en-US" sz="2000" dirty="0" smtClean="0">
                <a:latin typeface="幼圆" panose="02010509060101010101" pitchFamily="49" charset="-122"/>
                <a:ea typeface="幼圆" panose="02010509060101010101" pitchFamily="49" charset="-122"/>
              </a:rPr>
              <a:t>③</a:t>
            </a:r>
            <a:r>
              <a:rPr lang="zh-CN" altLang="en-US" sz="2000" dirty="0"/>
              <a:t>适应</a:t>
            </a:r>
            <a:r>
              <a:rPr lang="zh-CN" altLang="en-US" sz="2000" dirty="0" smtClean="0"/>
              <a:t>度计算：本</a:t>
            </a:r>
            <a:r>
              <a:rPr lang="zh-CN" altLang="en-US" sz="2000" dirty="0"/>
              <a:t>例中，目标函数总取非负值</a:t>
            </a:r>
            <a:r>
              <a:rPr lang="zh-CN" altLang="en-US" sz="2000" dirty="0" smtClean="0"/>
              <a:t>，且最大</a:t>
            </a:r>
            <a:r>
              <a:rPr lang="zh-CN" altLang="en-US" sz="2000" dirty="0"/>
              <a:t>值为优化目标，故可</a:t>
            </a:r>
            <a:r>
              <a:rPr lang="zh-CN" altLang="en-US" sz="2000" dirty="0" smtClean="0"/>
              <a:t>直接利用</a:t>
            </a:r>
            <a:r>
              <a:rPr lang="zh-CN" altLang="en-US" sz="2000" dirty="0"/>
              <a:t>目标函数值作为个体的适应度</a:t>
            </a:r>
            <a:r>
              <a:rPr lang="zh-CN" altLang="en-US" sz="2000" dirty="0" smtClean="0"/>
              <a:t>。</a:t>
            </a:r>
            <a:endParaRPr lang="en-US" altLang="zh-CN" sz="2000" dirty="0" smtClean="0"/>
          </a:p>
          <a:p>
            <a:pPr algn="just">
              <a:lnSpc>
                <a:spcPts val="2700"/>
              </a:lnSpc>
              <a:buFontTx/>
              <a:buNone/>
            </a:pPr>
            <a:r>
              <a:rPr lang="zh-CN" altLang="en-US" sz="2000" dirty="0" smtClean="0">
                <a:latin typeface="幼圆" panose="02010509060101010101" pitchFamily="49" charset="-122"/>
                <a:ea typeface="幼圆" panose="02010509060101010101" pitchFamily="49" charset="-122"/>
              </a:rPr>
              <a:t>④</a:t>
            </a:r>
            <a:r>
              <a:rPr lang="zh-CN" altLang="en-US" sz="2000" dirty="0">
                <a:latin typeface="幼圆" panose="02010509060101010101" pitchFamily="49" charset="-122"/>
                <a:ea typeface="幼圆" panose="02010509060101010101" pitchFamily="49" charset="-122"/>
              </a:rPr>
              <a:t>选择</a:t>
            </a:r>
            <a:r>
              <a:rPr lang="zh-CN" altLang="en-US" sz="2000" dirty="0" smtClean="0">
                <a:latin typeface="幼圆" panose="02010509060101010101" pitchFamily="49" charset="-122"/>
                <a:ea typeface="幼圆" panose="02010509060101010101" pitchFamily="49" charset="-122"/>
              </a:rPr>
              <a:t>：适应</a:t>
            </a:r>
            <a:r>
              <a:rPr lang="zh-CN" altLang="en-US" sz="2000" dirty="0">
                <a:latin typeface="幼圆" panose="02010509060101010101" pitchFamily="49" charset="-122"/>
                <a:ea typeface="幼圆" panose="02010509060101010101" pitchFamily="49" charset="-122"/>
              </a:rPr>
              <a:t>度较高的</a:t>
            </a:r>
            <a:r>
              <a:rPr lang="zh-CN" altLang="en-US" sz="2000" dirty="0" smtClean="0">
                <a:latin typeface="幼圆" panose="02010509060101010101" pitchFamily="49" charset="-122"/>
                <a:ea typeface="幼圆" panose="02010509060101010101" pitchFamily="49" charset="-122"/>
              </a:rPr>
              <a:t>个体有</a:t>
            </a:r>
            <a:r>
              <a:rPr lang="zh-CN" altLang="en-US" sz="2000" dirty="0">
                <a:latin typeface="幼圆" panose="02010509060101010101" pitchFamily="49" charset="-122"/>
                <a:ea typeface="幼圆" panose="02010509060101010101" pitchFamily="49" charset="-122"/>
              </a:rPr>
              <a:t>更多的机会遗传到</a:t>
            </a:r>
            <a:r>
              <a:rPr lang="zh-CN" altLang="en-US" sz="2000" dirty="0" smtClean="0">
                <a:latin typeface="幼圆" panose="02010509060101010101" pitchFamily="49" charset="-122"/>
                <a:ea typeface="幼圆" panose="02010509060101010101" pitchFamily="49" charset="-122"/>
              </a:rPr>
              <a:t>下一代群体</a:t>
            </a:r>
            <a:r>
              <a:rPr lang="zh-CN" altLang="en-US" sz="2000" dirty="0">
                <a:latin typeface="幼圆" panose="02010509060101010101" pitchFamily="49" charset="-122"/>
                <a:ea typeface="幼圆" panose="02010509060101010101" pitchFamily="49" charset="-122"/>
              </a:rPr>
              <a:t>中</a:t>
            </a:r>
            <a:r>
              <a:rPr lang="zh-CN" altLang="en-US" sz="2000" dirty="0" smtClean="0">
                <a:latin typeface="幼圆" panose="02010509060101010101" pitchFamily="49" charset="-122"/>
                <a:ea typeface="幼圆" panose="02010509060101010101" pitchFamily="49" charset="-122"/>
              </a:rPr>
              <a:t>。本</a:t>
            </a:r>
            <a:r>
              <a:rPr lang="zh-CN" altLang="en-US" sz="2000" dirty="0">
                <a:latin typeface="幼圆" panose="02010509060101010101" pitchFamily="49" charset="-122"/>
                <a:ea typeface="幼圆" panose="02010509060101010101" pitchFamily="49" charset="-122"/>
              </a:rPr>
              <a:t>例中</a:t>
            </a:r>
            <a:r>
              <a:rPr lang="zh-CN" altLang="en-US" sz="2000" dirty="0" smtClean="0">
                <a:latin typeface="幼圆" panose="02010509060101010101" pitchFamily="49" charset="-122"/>
                <a:ea typeface="幼圆" panose="02010509060101010101" pitchFamily="49" charset="-122"/>
              </a:rPr>
              <a:t>，采用</a:t>
            </a:r>
            <a:r>
              <a:rPr lang="zh-CN" altLang="en-US" sz="2000" dirty="0">
                <a:latin typeface="幼圆" panose="02010509060101010101" pitchFamily="49" charset="-122"/>
                <a:ea typeface="幼圆" panose="02010509060101010101" pitchFamily="49" charset="-122"/>
              </a:rPr>
              <a:t>与适应度成正比的概率来确定各个个体复制到下一代群体</a:t>
            </a:r>
            <a:r>
              <a:rPr lang="zh-CN" altLang="en-US" sz="2000" dirty="0" smtClean="0">
                <a:latin typeface="幼圆" panose="02010509060101010101" pitchFamily="49" charset="-122"/>
                <a:ea typeface="幼圆" panose="02010509060101010101" pitchFamily="49" charset="-122"/>
              </a:rPr>
              <a:t>中的</a:t>
            </a:r>
            <a:r>
              <a:rPr lang="zh-CN" altLang="en-US" sz="2000" dirty="0">
                <a:latin typeface="幼圆" panose="02010509060101010101" pitchFamily="49" charset="-122"/>
                <a:ea typeface="幼圆" panose="02010509060101010101" pitchFamily="49" charset="-122"/>
              </a:rPr>
              <a:t>数量</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所有个体适应度总和</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fi(i=1,2,3,4)</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个体适应度大小</a:t>
            </a:r>
            <a:r>
              <a:rPr lang="en-US" altLang="zh-CN" sz="2000" dirty="0" smtClean="0">
                <a:latin typeface="幼圆" panose="02010509060101010101" pitchFamily="49" charset="-122"/>
                <a:ea typeface="幼圆" panose="02010509060101010101" pitchFamily="49" charset="-122"/>
              </a:rPr>
              <a:t>fi</a:t>
            </a:r>
            <a:r>
              <a:rPr lang="en-US" altLang="zh-CN" sz="2000" dirty="0" smtClean="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fi</a:t>
            </a:r>
            <a:r>
              <a:rPr lang="zh-CN" altLang="en-US" sz="2000" dirty="0" smtClean="0">
                <a:latin typeface="幼圆" panose="02010509060101010101" pitchFamily="49" charset="-122"/>
                <a:ea typeface="幼圆" panose="02010509060101010101" pitchFamily="49" charset="-122"/>
              </a:rPr>
              <a:t>，即个体可以遗传到下一代的概率</a:t>
            </a:r>
            <a:endParaRPr lang="en-US" altLang="zh-CN" sz="2000" dirty="0">
              <a:latin typeface="幼圆" panose="02010509060101010101" pitchFamily="49" charset="-122"/>
              <a:ea typeface="幼圆" panose="02010509060101010101" pitchFamily="49" charset="-122"/>
            </a:endParaRPr>
          </a:p>
          <a:p>
            <a:pPr algn="just">
              <a:lnSpc>
                <a:spcPts val="2700"/>
              </a:lnSpc>
              <a:buFontTx/>
              <a:buNone/>
            </a:pP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用概率对应的随机数确定选择次数</a:t>
            </a:r>
            <a:endParaRPr lang="zh-CN" altLang="en-US" sz="2000" dirty="0">
              <a:latin typeface="幼圆" panose="02010509060101010101" pitchFamily="49" charset="-122"/>
              <a:ea typeface="幼圆" panose="02010509060101010101" pitchFamily="49" charset="-122"/>
            </a:endParaRPr>
          </a:p>
        </p:txBody>
      </p:sp>
      <p:graphicFrame>
        <p:nvGraphicFramePr>
          <p:cNvPr id="8" name="表格 7"/>
          <p:cNvGraphicFramePr>
            <a:graphicFrameLocks noGrp="1"/>
          </p:cNvGraphicFramePr>
          <p:nvPr/>
        </p:nvGraphicFramePr>
        <p:xfrm>
          <a:off x="831055" y="4572650"/>
          <a:ext cx="6834665" cy="2148190"/>
        </p:xfrm>
        <a:graphic>
          <a:graphicData uri="http://schemas.openxmlformats.org/drawingml/2006/table">
            <a:tbl>
              <a:tblPr firstRow="1" bandRow="1">
                <a:tableStyleId>{5C22544A-7EE6-4342-B048-85BDC9FD1C3A}</a:tableStyleId>
              </a:tblPr>
              <a:tblGrid>
                <a:gridCol w="906305"/>
                <a:gridCol w="1167896"/>
                <a:gridCol w="1037102"/>
                <a:gridCol w="740496"/>
                <a:gridCol w="1077866"/>
                <a:gridCol w="929640"/>
                <a:gridCol w="975360"/>
              </a:tblGrid>
              <a:tr h="319390">
                <a:tc>
                  <a:txBody>
                    <a:bodyPr/>
                    <a:lstStyle/>
                    <a:p>
                      <a:pPr algn="ctr"/>
                      <a:r>
                        <a:rPr lang="zh-CN" altLang="en-US" sz="1400" dirty="0" smtClean="0"/>
                        <a:t>个体编号</a:t>
                      </a:r>
                      <a:endParaRPr lang="zh-CN" altLang="en-US" sz="1400" dirty="0"/>
                    </a:p>
                  </a:txBody>
                  <a:tcPr>
                    <a:solidFill>
                      <a:srgbClr val="6FBBD8"/>
                    </a:solidFill>
                  </a:tcPr>
                </a:tc>
                <a:tc>
                  <a:txBody>
                    <a:bodyPr/>
                    <a:lstStyle/>
                    <a:p>
                      <a:pPr marL="0" algn="ctr" defTabSz="914400" rtl="0" eaLnBrk="1" latinLnBrk="0" hangingPunct="1"/>
                      <a:r>
                        <a:rPr lang="zh-CN" altLang="en-US" sz="1400" b="1" kern="1200" dirty="0" smtClean="0">
                          <a:solidFill>
                            <a:schemeClr val="lt1"/>
                          </a:solidFill>
                          <a:latin typeface="+mn-lt"/>
                          <a:ea typeface="+mn-ea"/>
                          <a:cs typeface="+mn-cs"/>
                        </a:rPr>
                        <a:t>初始群体</a:t>
                      </a:r>
                      <a:endParaRPr lang="zh-CN" altLang="en-US" sz="1400" b="1" kern="1200" dirty="0">
                        <a:solidFill>
                          <a:schemeClr val="lt1"/>
                        </a:solidFill>
                        <a:latin typeface="+mn-lt"/>
                        <a:ea typeface="+mn-ea"/>
                        <a:cs typeface="+mn-cs"/>
                      </a:endParaRPr>
                    </a:p>
                  </a:txBody>
                  <a:tcPr>
                    <a:solidFill>
                      <a:srgbClr val="6FBBD8"/>
                    </a:solidFill>
                  </a:tcPr>
                </a:tc>
                <a:tc>
                  <a:txBody>
                    <a:bodyPr/>
                    <a:lstStyle/>
                    <a:p>
                      <a:pPr marL="0" algn="ctr" defTabSz="914400" rtl="0" eaLnBrk="1" latinLnBrk="0" hangingPunct="1"/>
                      <a:r>
                        <a:rPr lang="en-US" altLang="zh-CN" sz="1400" b="1" kern="1200" dirty="0" smtClean="0">
                          <a:solidFill>
                            <a:schemeClr val="lt1"/>
                          </a:solidFill>
                          <a:latin typeface="+mn-lt"/>
                          <a:ea typeface="+mn-ea"/>
                          <a:cs typeface="+mn-cs"/>
                        </a:rPr>
                        <a:t>X1   X2</a:t>
                      </a:r>
                      <a:endParaRPr lang="zh-CN" altLang="en-US" sz="1400" b="1" kern="1200" dirty="0">
                        <a:solidFill>
                          <a:schemeClr val="lt1"/>
                        </a:solidFill>
                        <a:latin typeface="+mn-lt"/>
                        <a:ea typeface="+mn-ea"/>
                        <a:cs typeface="+mn-cs"/>
                      </a:endParaRPr>
                    </a:p>
                  </a:txBody>
                  <a:tcPr>
                    <a:solidFill>
                      <a:srgbClr val="6FBBD8"/>
                    </a:solidFill>
                  </a:tcPr>
                </a:tc>
                <a:tc>
                  <a:txBody>
                    <a:bodyPr/>
                    <a:lstStyle/>
                    <a:p>
                      <a:pPr algn="ctr"/>
                      <a:r>
                        <a:rPr lang="zh-CN" altLang="en-US" sz="1400" b="1" kern="1200" dirty="0" smtClean="0">
                          <a:solidFill>
                            <a:schemeClr val="lt1"/>
                          </a:solidFill>
                          <a:latin typeface="+mn-lt"/>
                          <a:ea typeface="+mn-ea"/>
                          <a:cs typeface="+mn-cs"/>
                        </a:rPr>
                        <a:t>适应度</a:t>
                      </a:r>
                      <a:endParaRPr lang="zh-CN" altLang="en-US" sz="1400" b="1" kern="1200" dirty="0">
                        <a:solidFill>
                          <a:schemeClr val="lt1"/>
                        </a:solidFill>
                        <a:latin typeface="+mn-lt"/>
                        <a:ea typeface="+mn-ea"/>
                        <a:cs typeface="+mn-cs"/>
                      </a:endParaRPr>
                    </a:p>
                  </a:txBody>
                  <a:tcPr>
                    <a:solidFill>
                      <a:srgbClr val="6FBBD8"/>
                    </a:solidFill>
                  </a:tcPr>
                </a:tc>
                <a:tc>
                  <a:txBody>
                    <a:bodyPr/>
                    <a:lstStyle/>
                    <a:p>
                      <a:pPr marL="0" algn="ctr" defTabSz="914400" rtl="0" eaLnBrk="1" latinLnBrk="0" hangingPunct="1"/>
                      <a:r>
                        <a:rPr lang="zh-CN" altLang="en-US" sz="1400" b="1" kern="1200" dirty="0" smtClean="0">
                          <a:solidFill>
                            <a:schemeClr val="lt1"/>
                          </a:solidFill>
                          <a:latin typeface="+mn-lt"/>
                          <a:ea typeface="+mn-ea"/>
                          <a:cs typeface="+mn-cs"/>
                        </a:rPr>
                        <a:t>适值百分比</a:t>
                      </a:r>
                      <a:endParaRPr lang="zh-CN" altLang="en-US" sz="1400" b="1" kern="1200" dirty="0">
                        <a:solidFill>
                          <a:schemeClr val="lt1"/>
                        </a:solidFill>
                        <a:latin typeface="+mn-lt"/>
                        <a:ea typeface="+mn-ea"/>
                        <a:cs typeface="+mn-cs"/>
                      </a:endParaRPr>
                    </a:p>
                  </a:txBody>
                  <a:tcPr>
                    <a:solidFill>
                      <a:srgbClr val="6FBBD8"/>
                    </a:solidFill>
                  </a:tcPr>
                </a:tc>
                <a:tc>
                  <a:txBody>
                    <a:bodyPr/>
                    <a:lstStyle/>
                    <a:p>
                      <a:pPr marL="0" algn="ctr" defTabSz="914400" rtl="0" eaLnBrk="1" latinLnBrk="0" hangingPunct="1"/>
                      <a:r>
                        <a:rPr lang="zh-CN" altLang="en-US" sz="1400" b="1" kern="1200" dirty="0" smtClean="0">
                          <a:solidFill>
                            <a:schemeClr val="lt1"/>
                          </a:solidFill>
                          <a:latin typeface="+mn-lt"/>
                          <a:ea typeface="+mn-ea"/>
                          <a:cs typeface="+mn-cs"/>
                        </a:rPr>
                        <a:t>选择次数</a:t>
                      </a:r>
                      <a:endParaRPr lang="zh-CN" altLang="en-US" sz="1400" b="1" kern="1200" dirty="0">
                        <a:solidFill>
                          <a:schemeClr val="lt1"/>
                        </a:solidFill>
                        <a:latin typeface="+mn-lt"/>
                        <a:ea typeface="+mn-ea"/>
                        <a:cs typeface="+mn-cs"/>
                      </a:endParaRPr>
                    </a:p>
                  </a:txBody>
                  <a:tcPr>
                    <a:solidFill>
                      <a:srgbClr val="6FBBD8"/>
                    </a:solidFill>
                  </a:tcPr>
                </a:tc>
                <a:tc>
                  <a:txBody>
                    <a:bodyPr/>
                    <a:lstStyle/>
                    <a:p>
                      <a:pPr marL="0" algn="ctr" defTabSz="914400" rtl="0" eaLnBrk="1" latinLnBrk="0" hangingPunct="1"/>
                      <a:r>
                        <a:rPr lang="zh-CN" altLang="en-US" sz="1400" b="1" kern="1200" dirty="0" smtClean="0">
                          <a:solidFill>
                            <a:schemeClr val="lt1"/>
                          </a:solidFill>
                          <a:latin typeface="+mn-lt"/>
                          <a:ea typeface="+mn-ea"/>
                          <a:cs typeface="+mn-cs"/>
                        </a:rPr>
                        <a:t>选择结果</a:t>
                      </a:r>
                      <a:endParaRPr lang="zh-CN" altLang="en-US" sz="1400" b="1" kern="1200" dirty="0">
                        <a:solidFill>
                          <a:schemeClr val="lt1"/>
                        </a:solidFill>
                        <a:latin typeface="+mn-lt"/>
                        <a:ea typeface="+mn-ea"/>
                        <a:cs typeface="+mn-cs"/>
                      </a:endParaRPr>
                    </a:p>
                  </a:txBody>
                  <a:tcPr>
                    <a:solidFill>
                      <a:srgbClr val="6FBBD8"/>
                    </a:solidFill>
                  </a:tcPr>
                </a:tc>
              </a:tr>
              <a:tr h="289560">
                <a:tc>
                  <a:txBody>
                    <a:bodyPr/>
                    <a:lstStyle/>
                    <a:p>
                      <a:pPr algn="ctr"/>
                      <a:r>
                        <a:rPr lang="en-US" altLang="zh-CN" dirty="0" smtClean="0"/>
                        <a:t>1</a:t>
                      </a:r>
                      <a:endParaRPr lang="zh-CN" altLang="en-US" dirty="0"/>
                    </a:p>
                  </a:txBody>
                  <a:tcPr/>
                </a:tc>
                <a:tc>
                  <a:txBody>
                    <a:bodyPr/>
                    <a:lstStyle/>
                    <a:p>
                      <a:pPr algn="ctr"/>
                      <a:r>
                        <a:rPr lang="en-US" altLang="zh-CN" dirty="0" smtClean="0"/>
                        <a:t>011101</a:t>
                      </a:r>
                      <a:endParaRPr lang="zh-CN" altLang="en-US" dirty="0"/>
                    </a:p>
                  </a:txBody>
                  <a:tcPr/>
                </a:tc>
                <a:tc>
                  <a:txBody>
                    <a:bodyPr/>
                    <a:lstStyle/>
                    <a:p>
                      <a:pPr algn="ctr"/>
                      <a:r>
                        <a:rPr lang="en-US" altLang="zh-CN" dirty="0" smtClean="0"/>
                        <a:t>3  5</a:t>
                      </a:r>
                      <a:endParaRPr lang="zh-CN" altLang="en-US" dirty="0"/>
                    </a:p>
                  </a:txBody>
                  <a:tcPr/>
                </a:tc>
                <a:tc>
                  <a:txBody>
                    <a:bodyPr/>
                    <a:lstStyle/>
                    <a:p>
                      <a:pPr algn="ctr"/>
                      <a:r>
                        <a:rPr lang="en-US" altLang="zh-CN" dirty="0" smtClean="0"/>
                        <a:t>34</a:t>
                      </a:r>
                      <a:endParaRPr lang="zh-CN" altLang="en-US" dirty="0"/>
                    </a:p>
                  </a:txBody>
                  <a:tcPr/>
                </a:tc>
                <a:tc>
                  <a:txBody>
                    <a:bodyPr/>
                    <a:lstStyle/>
                    <a:p>
                      <a:pPr algn="ctr"/>
                      <a:r>
                        <a:rPr lang="en-US" altLang="zh-CN" dirty="0" smtClean="0"/>
                        <a:t>0.24</a:t>
                      </a:r>
                      <a:endParaRPr lang="zh-CN" altLang="en-US" dirty="0"/>
                    </a:p>
                  </a:txBody>
                  <a:tcPr/>
                </a:tc>
                <a:tc>
                  <a:txBody>
                    <a:bodyPr/>
                    <a:lstStyle/>
                    <a:p>
                      <a:pPr algn="ctr"/>
                      <a:r>
                        <a:rPr lang="en-US" altLang="zh-CN" dirty="0" smtClean="0"/>
                        <a:t>1</a:t>
                      </a:r>
                      <a:endParaRPr lang="zh-CN" altLang="en-US" dirty="0"/>
                    </a:p>
                  </a:txBody>
                  <a:tcPr/>
                </a:tc>
                <a:tc rowSpan="4">
                  <a:txBody>
                    <a:bodyPr/>
                    <a:lstStyle/>
                    <a:p>
                      <a:pPr algn="ctr"/>
                      <a:r>
                        <a:rPr lang="en-US" altLang="zh-CN" dirty="0" smtClean="0"/>
                        <a:t>011101</a:t>
                      </a:r>
                      <a:endParaRPr lang="zh-CN" altLang="en-US" dirty="0"/>
                    </a:p>
                    <a:p>
                      <a:pPr algn="ctr"/>
                      <a:r>
                        <a:rPr lang="en-US" altLang="zh-CN" dirty="0" smtClean="0">
                          <a:solidFill>
                            <a:srgbClr val="FF0000"/>
                          </a:solidFill>
                        </a:rPr>
                        <a:t>111001</a:t>
                      </a:r>
                      <a:endParaRPr lang="zh-CN" altLang="en-US" dirty="0">
                        <a:solidFill>
                          <a:srgbClr val="FF0000"/>
                        </a:solidFill>
                      </a:endParaRPr>
                    </a:p>
                    <a:p>
                      <a:pPr algn="ctr"/>
                      <a:r>
                        <a:rPr lang="en-US" altLang="zh-CN" dirty="0" smtClean="0"/>
                        <a:t>101011</a:t>
                      </a:r>
                      <a:endParaRPr lang="zh-CN" altLang="en-US" dirty="0"/>
                    </a:p>
                    <a:p>
                      <a:pPr algn="ctr"/>
                      <a:r>
                        <a:rPr lang="en-US" altLang="zh-CN" dirty="0" smtClean="0">
                          <a:solidFill>
                            <a:srgbClr val="FF0000"/>
                          </a:solidFill>
                        </a:rPr>
                        <a:t>111001</a:t>
                      </a:r>
                      <a:endParaRPr lang="zh-CN" altLang="en-US" dirty="0">
                        <a:solidFill>
                          <a:srgbClr val="FF0000"/>
                        </a:solidFill>
                      </a:endParaRPr>
                    </a:p>
                  </a:txBody>
                  <a:tcPr anchor="ctr"/>
                </a:tc>
              </a:tr>
              <a:tr h="304800">
                <a:tc>
                  <a:txBody>
                    <a:bodyPr/>
                    <a:lstStyle/>
                    <a:p>
                      <a:pPr algn="ctr"/>
                      <a:r>
                        <a:rPr lang="en-US" altLang="zh-CN" dirty="0" smtClean="0"/>
                        <a:t>2</a:t>
                      </a:r>
                      <a:endParaRPr lang="zh-CN" altLang="en-US" dirty="0"/>
                    </a:p>
                  </a:txBody>
                  <a:tcPr/>
                </a:tc>
                <a:tc>
                  <a:txBody>
                    <a:bodyPr/>
                    <a:lstStyle/>
                    <a:p>
                      <a:pPr algn="ctr"/>
                      <a:r>
                        <a:rPr lang="en-US" altLang="zh-CN" dirty="0" smtClean="0"/>
                        <a:t>101011</a:t>
                      </a:r>
                      <a:endParaRPr lang="zh-CN" altLang="en-US" dirty="0"/>
                    </a:p>
                  </a:txBody>
                  <a:tcPr/>
                </a:tc>
                <a:tc>
                  <a:txBody>
                    <a:bodyPr/>
                    <a:lstStyle/>
                    <a:p>
                      <a:pPr algn="ctr"/>
                      <a:r>
                        <a:rPr lang="en-US" altLang="zh-CN" dirty="0" smtClean="0"/>
                        <a:t>5  3</a:t>
                      </a:r>
                      <a:endParaRPr lang="zh-CN" altLang="en-US" dirty="0"/>
                    </a:p>
                  </a:txBody>
                  <a:tcPr/>
                </a:tc>
                <a:tc>
                  <a:txBody>
                    <a:bodyPr/>
                    <a:lstStyle/>
                    <a:p>
                      <a:pPr algn="ctr"/>
                      <a:r>
                        <a:rPr lang="en-US" altLang="zh-CN" dirty="0" smtClean="0"/>
                        <a:t>34</a:t>
                      </a:r>
                      <a:endParaRPr lang="zh-CN" altLang="en-US" dirty="0"/>
                    </a:p>
                  </a:txBody>
                  <a:tcPr/>
                </a:tc>
                <a:tc>
                  <a:txBody>
                    <a:bodyPr/>
                    <a:lstStyle/>
                    <a:p>
                      <a:pPr algn="ctr"/>
                      <a:r>
                        <a:rPr lang="en-US" altLang="zh-CN" dirty="0" smtClean="0"/>
                        <a:t>0.24</a:t>
                      </a:r>
                      <a:endParaRPr lang="zh-CN" altLang="en-US" dirty="0"/>
                    </a:p>
                  </a:txBody>
                  <a:tcPr/>
                </a:tc>
                <a:tc>
                  <a:txBody>
                    <a:bodyPr/>
                    <a:lstStyle/>
                    <a:p>
                      <a:pPr algn="ctr"/>
                      <a:r>
                        <a:rPr lang="en-US" altLang="zh-CN" dirty="0" smtClean="0"/>
                        <a:t>1</a:t>
                      </a:r>
                      <a:endParaRPr lang="zh-CN" altLang="en-US" dirty="0"/>
                    </a:p>
                  </a:txBody>
                  <a:tcPr/>
                </a:tc>
                <a:tc vMerge="1">
                  <a:tcPr/>
                </a:tc>
              </a:tr>
              <a:tr h="274320">
                <a:tc>
                  <a:txBody>
                    <a:bodyPr/>
                    <a:lstStyle/>
                    <a:p>
                      <a:pPr algn="ctr"/>
                      <a:r>
                        <a:rPr lang="en-US" altLang="zh-CN" dirty="0" smtClean="0"/>
                        <a:t>3</a:t>
                      </a:r>
                      <a:endParaRPr lang="zh-CN" altLang="en-US" dirty="0"/>
                    </a:p>
                  </a:txBody>
                  <a:tcPr/>
                </a:tc>
                <a:tc>
                  <a:txBody>
                    <a:bodyPr/>
                    <a:lstStyle/>
                    <a:p>
                      <a:pPr algn="ctr"/>
                      <a:r>
                        <a:rPr lang="en-US" altLang="zh-CN" dirty="0" smtClean="0"/>
                        <a:t>011100</a:t>
                      </a:r>
                      <a:endParaRPr lang="zh-CN" altLang="en-US" dirty="0"/>
                    </a:p>
                  </a:txBody>
                  <a:tcPr/>
                </a:tc>
                <a:tc>
                  <a:txBody>
                    <a:bodyPr/>
                    <a:lstStyle/>
                    <a:p>
                      <a:pPr algn="ctr"/>
                      <a:r>
                        <a:rPr lang="en-US" altLang="zh-CN" dirty="0" smtClean="0"/>
                        <a:t>3  4</a:t>
                      </a:r>
                      <a:endParaRPr lang="zh-CN" altLang="en-US" dirty="0"/>
                    </a:p>
                  </a:txBody>
                  <a:tcPr/>
                </a:tc>
                <a:tc>
                  <a:txBody>
                    <a:bodyPr/>
                    <a:lstStyle/>
                    <a:p>
                      <a:pPr algn="ctr"/>
                      <a:r>
                        <a:rPr lang="en-US" altLang="zh-CN" dirty="0" smtClean="0"/>
                        <a:t>25</a:t>
                      </a:r>
                      <a:endParaRPr lang="zh-CN" altLang="en-US" dirty="0"/>
                    </a:p>
                  </a:txBody>
                  <a:tcPr/>
                </a:tc>
                <a:tc>
                  <a:txBody>
                    <a:bodyPr/>
                    <a:lstStyle/>
                    <a:p>
                      <a:pPr algn="ctr"/>
                      <a:r>
                        <a:rPr lang="en-US" altLang="zh-CN" dirty="0" smtClean="0"/>
                        <a:t>0.17</a:t>
                      </a:r>
                      <a:endParaRPr lang="zh-CN" altLang="en-US" dirty="0"/>
                    </a:p>
                  </a:txBody>
                  <a:tcPr/>
                </a:tc>
                <a:tc>
                  <a:txBody>
                    <a:bodyPr/>
                    <a:lstStyle/>
                    <a:p>
                      <a:pPr algn="ctr"/>
                      <a:r>
                        <a:rPr lang="en-US" altLang="zh-CN" dirty="0" smtClean="0"/>
                        <a:t>0</a:t>
                      </a:r>
                      <a:endParaRPr lang="zh-CN" altLang="en-US" dirty="0"/>
                    </a:p>
                  </a:txBody>
                  <a:tcPr/>
                </a:tc>
                <a:tc vMerge="1">
                  <a:tcPr/>
                </a:tc>
              </a:tr>
              <a:tr h="304800">
                <a:tc>
                  <a:txBody>
                    <a:bodyPr/>
                    <a:lstStyle/>
                    <a:p>
                      <a:pPr algn="ctr"/>
                      <a:r>
                        <a:rPr lang="en-US" altLang="zh-CN" dirty="0" smtClean="0"/>
                        <a:t>4</a:t>
                      </a:r>
                      <a:endParaRPr lang="zh-CN" altLang="en-US" dirty="0"/>
                    </a:p>
                  </a:txBody>
                  <a:tcPr/>
                </a:tc>
                <a:tc>
                  <a:txBody>
                    <a:bodyPr/>
                    <a:lstStyle/>
                    <a:p>
                      <a:pPr algn="ctr"/>
                      <a:r>
                        <a:rPr lang="en-US" altLang="zh-CN" dirty="0" smtClean="0"/>
                        <a:t>111001</a:t>
                      </a:r>
                      <a:endParaRPr lang="zh-CN" altLang="en-US" dirty="0"/>
                    </a:p>
                  </a:txBody>
                  <a:tcPr/>
                </a:tc>
                <a:tc>
                  <a:txBody>
                    <a:bodyPr/>
                    <a:lstStyle/>
                    <a:p>
                      <a:pPr algn="ctr"/>
                      <a:r>
                        <a:rPr lang="en-US" altLang="zh-CN" dirty="0" smtClean="0"/>
                        <a:t>7  1</a:t>
                      </a:r>
                      <a:endParaRPr lang="zh-CN" altLang="en-US" dirty="0"/>
                    </a:p>
                  </a:txBody>
                  <a:tcPr/>
                </a:tc>
                <a:tc>
                  <a:txBody>
                    <a:bodyPr/>
                    <a:lstStyle/>
                    <a:p>
                      <a:pPr algn="ctr"/>
                      <a:r>
                        <a:rPr lang="en-US" altLang="zh-CN" dirty="0" smtClean="0"/>
                        <a:t>50</a:t>
                      </a:r>
                      <a:endParaRPr lang="zh-CN" altLang="en-US" dirty="0"/>
                    </a:p>
                  </a:txBody>
                  <a:tcPr/>
                </a:tc>
                <a:tc>
                  <a:txBody>
                    <a:bodyPr/>
                    <a:lstStyle/>
                    <a:p>
                      <a:pPr algn="ctr"/>
                      <a:r>
                        <a:rPr lang="en-US" altLang="zh-CN" dirty="0" smtClean="0"/>
                        <a:t>0.35</a:t>
                      </a:r>
                      <a:endParaRPr lang="zh-CN" altLang="en-US" dirty="0"/>
                    </a:p>
                  </a:txBody>
                  <a:tcPr/>
                </a:tc>
                <a:tc>
                  <a:txBody>
                    <a:bodyPr/>
                    <a:lstStyle/>
                    <a:p>
                      <a:pPr algn="ctr"/>
                      <a:r>
                        <a:rPr lang="en-US" altLang="zh-CN" dirty="0" smtClean="0"/>
                        <a:t>2</a:t>
                      </a:r>
                      <a:endParaRPr lang="zh-CN" altLang="en-US" dirty="0"/>
                    </a:p>
                  </a:txBody>
                  <a:tcPr/>
                </a:tc>
                <a:tc vMerge="1">
                  <a:tcPr/>
                </a:tc>
              </a:tr>
              <a:tr h="274970">
                <a:tc>
                  <a:txBody>
                    <a:bodyPr/>
                    <a:lstStyle/>
                    <a:p>
                      <a:pPr marL="0" algn="ctr" defTabSz="914400" rtl="0" eaLnBrk="1" latinLnBrk="0" hangingPunct="1"/>
                      <a:r>
                        <a:rPr lang="zh-CN" altLang="en-US" sz="1400" b="1" kern="1200" dirty="0" smtClean="0">
                          <a:solidFill>
                            <a:schemeClr val="tx1"/>
                          </a:solidFill>
                          <a:latin typeface="+mn-lt"/>
                          <a:ea typeface="+mn-ea"/>
                          <a:cs typeface="+mn-cs"/>
                        </a:rPr>
                        <a:t>总和</a:t>
                      </a:r>
                      <a:endParaRPr lang="zh-CN" altLang="en-US" sz="1400" b="1" kern="1200" dirty="0">
                        <a:solidFill>
                          <a:schemeClr val="tx1"/>
                        </a:solidFill>
                        <a:latin typeface="+mn-lt"/>
                        <a:ea typeface="+mn-ea"/>
                        <a:cs typeface="+mn-cs"/>
                      </a:endParaRPr>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smtClean="0"/>
                        <a:t>143</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4</a:t>
                      </a:r>
                      <a:endParaRPr lang="zh-CN" altLang="en-US" dirty="0"/>
                    </a:p>
                  </a:txBody>
                  <a:tcPr/>
                </a:tc>
                <a:tc>
                  <a:txBody>
                    <a:bodyPr/>
                    <a:lstStyle/>
                    <a:p>
                      <a:pPr algn="ct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 </a:t>
            </a:r>
            <a:r>
              <a:rPr lang="zh-CN" altLang="en-US" dirty="0"/>
              <a:t>应用</a:t>
            </a:r>
            <a:r>
              <a:rPr lang="en-US" altLang="zh-CN" dirty="0" smtClean="0"/>
              <a:t>-</a:t>
            </a:r>
            <a:r>
              <a:rPr lang="zh-CN" altLang="en-US" dirty="0" smtClean="0"/>
              <a:t>函数优化</a:t>
            </a:r>
            <a:endParaRPr lang="zh-CN" altLang="en-US" dirty="0"/>
          </a:p>
        </p:txBody>
      </p:sp>
      <p:sp>
        <p:nvSpPr>
          <p:cNvPr id="6" name="TextBox 5"/>
          <p:cNvSpPr txBox="1"/>
          <p:nvPr/>
        </p:nvSpPr>
        <p:spPr>
          <a:xfrm>
            <a:off x="457200" y="1059000"/>
            <a:ext cx="8183880" cy="1434047"/>
          </a:xfrm>
          <a:prstGeom prst="rect">
            <a:avLst/>
          </a:prstGeom>
          <a:noFill/>
        </p:spPr>
        <p:txBody>
          <a:bodyPr wrap="square" rtlCol="0">
            <a:spAutoFit/>
          </a:bodyPr>
          <a:lstStyle/>
          <a:p>
            <a:pPr algn="just">
              <a:lnSpc>
                <a:spcPts val="2700"/>
              </a:lnSpc>
              <a:buFontTx/>
              <a:buNone/>
            </a:pPr>
            <a:r>
              <a:rPr lang="zh-CN" altLang="en-US" sz="2000" dirty="0" smtClean="0">
                <a:latin typeface="幼圆" panose="02010509060101010101" pitchFamily="49" charset="-122"/>
                <a:ea typeface="幼圆" panose="02010509060101010101" pitchFamily="49" charset="-122"/>
              </a:rPr>
              <a:t>⑤</a:t>
            </a:r>
            <a:r>
              <a:rPr lang="zh-CN" altLang="en-US" sz="2000" dirty="0">
                <a:latin typeface="幼圆" panose="02010509060101010101" pitchFamily="49" charset="-122"/>
                <a:ea typeface="幼圆" panose="02010509060101010101" pitchFamily="49" charset="-122"/>
              </a:rPr>
              <a:t>交叉：采用单点交叉的方法，其具体操作过程是：</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r>
              <a:rPr lang="en-US" altLang="zh-CN" sz="2000" dirty="0" smtClean="0">
                <a:latin typeface="幼圆" panose="02010509060101010101" pitchFamily="49" charset="-122"/>
                <a:ea typeface="幼圆" panose="02010509060101010101" pitchFamily="49" charset="-122"/>
              </a:rPr>
              <a:t>• </a:t>
            </a:r>
            <a:r>
              <a:rPr lang="zh-CN" altLang="en-US" sz="2000" dirty="0">
                <a:latin typeface="幼圆" panose="02010509060101010101" pitchFamily="49" charset="-122"/>
                <a:ea typeface="幼圆" panose="02010509060101010101" pitchFamily="49" charset="-122"/>
              </a:rPr>
              <a:t>先对群体进行随机配对；</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r>
              <a:rPr lang="en-US" altLang="zh-CN" sz="2000" dirty="0" smtClean="0">
                <a:latin typeface="幼圆" panose="02010509060101010101" pitchFamily="49" charset="-122"/>
                <a:ea typeface="幼圆" panose="02010509060101010101" pitchFamily="49" charset="-122"/>
              </a:rPr>
              <a:t>• </a:t>
            </a:r>
            <a:r>
              <a:rPr lang="zh-CN" altLang="en-US" sz="2000" dirty="0">
                <a:latin typeface="幼圆" panose="02010509060101010101" pitchFamily="49" charset="-122"/>
                <a:ea typeface="幼圆" panose="02010509060101010101" pitchFamily="49" charset="-122"/>
              </a:rPr>
              <a:t>其次随机设置交叉点位置；</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r>
              <a:rPr lang="en-US" altLang="zh-CN" sz="2000" dirty="0" smtClean="0">
                <a:latin typeface="幼圆" panose="02010509060101010101" pitchFamily="49" charset="-122"/>
                <a:ea typeface="幼圆" panose="02010509060101010101" pitchFamily="49" charset="-122"/>
              </a:rPr>
              <a:t>• </a:t>
            </a:r>
            <a:r>
              <a:rPr lang="zh-CN" altLang="en-US" sz="2000" dirty="0">
                <a:latin typeface="幼圆" panose="02010509060101010101" pitchFamily="49" charset="-122"/>
                <a:ea typeface="幼圆" panose="02010509060101010101" pitchFamily="49" charset="-122"/>
              </a:rPr>
              <a:t>最后再相互交换配对染色体之间的部分基因。</a:t>
            </a:r>
            <a:endParaRPr lang="zh-CN" altLang="en-US" sz="2000" dirty="0">
              <a:latin typeface="幼圆" panose="02010509060101010101" pitchFamily="49" charset="-122"/>
              <a:ea typeface="幼圆" panose="02010509060101010101" pitchFamily="49" charset="-122"/>
            </a:endParaRPr>
          </a:p>
        </p:txBody>
      </p:sp>
      <p:graphicFrame>
        <p:nvGraphicFramePr>
          <p:cNvPr id="7" name="表格 6"/>
          <p:cNvGraphicFramePr>
            <a:graphicFrameLocks noGrp="1"/>
          </p:cNvGraphicFramePr>
          <p:nvPr/>
        </p:nvGraphicFramePr>
        <p:xfrm>
          <a:off x="1963984" y="2610397"/>
          <a:ext cx="4827159" cy="1782430"/>
        </p:xfrm>
        <a:graphic>
          <a:graphicData uri="http://schemas.openxmlformats.org/drawingml/2006/table">
            <a:tbl>
              <a:tblPr firstRow="1" bandRow="1">
                <a:tableStyleId>{5C22544A-7EE6-4342-B048-85BDC9FD1C3A}</a:tableStyleId>
              </a:tblPr>
              <a:tblGrid>
                <a:gridCol w="931616"/>
                <a:gridCol w="1142585"/>
                <a:gridCol w="1037102"/>
                <a:gridCol w="740496"/>
                <a:gridCol w="975360"/>
              </a:tblGrid>
              <a:tr h="319390">
                <a:tc>
                  <a:txBody>
                    <a:bodyPr/>
                    <a:lstStyle/>
                    <a:p>
                      <a:pPr algn="ctr"/>
                      <a:r>
                        <a:rPr lang="zh-CN" altLang="en-US" sz="1400" dirty="0" smtClean="0"/>
                        <a:t>个体编号</a:t>
                      </a:r>
                      <a:endParaRPr lang="zh-CN" altLang="en-US" sz="1400" dirty="0"/>
                    </a:p>
                  </a:txBody>
                  <a:tcPr>
                    <a:solidFill>
                      <a:srgbClr val="6FBBD8"/>
                    </a:solidFill>
                  </a:tcPr>
                </a:tc>
                <a:tc>
                  <a:txBody>
                    <a:bodyPr/>
                    <a:lstStyle/>
                    <a:p>
                      <a:pPr marL="0" algn="ctr" defTabSz="914400" rtl="0" eaLnBrk="1" latinLnBrk="0" hangingPunct="1"/>
                      <a:r>
                        <a:rPr lang="zh-CN" altLang="en-US" sz="1400" b="1" kern="1200" dirty="0" smtClean="0">
                          <a:solidFill>
                            <a:schemeClr val="lt1"/>
                          </a:solidFill>
                          <a:latin typeface="+mn-lt"/>
                          <a:ea typeface="+mn-ea"/>
                          <a:cs typeface="+mn-cs"/>
                        </a:rPr>
                        <a:t>选择结果</a:t>
                      </a:r>
                      <a:endParaRPr lang="zh-CN" altLang="en-US" sz="1400" b="1" kern="1200" dirty="0">
                        <a:solidFill>
                          <a:schemeClr val="lt1"/>
                        </a:solidFill>
                        <a:latin typeface="+mn-lt"/>
                        <a:ea typeface="+mn-ea"/>
                        <a:cs typeface="+mn-cs"/>
                      </a:endParaRPr>
                    </a:p>
                  </a:txBody>
                  <a:tcPr>
                    <a:solidFill>
                      <a:srgbClr val="6FBBD8"/>
                    </a:solidFill>
                  </a:tcPr>
                </a:tc>
                <a:tc>
                  <a:txBody>
                    <a:bodyPr/>
                    <a:lstStyle/>
                    <a:p>
                      <a:pPr marL="0" algn="ctr" defTabSz="914400" rtl="0" eaLnBrk="1" latinLnBrk="0" hangingPunct="1"/>
                      <a:r>
                        <a:rPr lang="zh-CN" altLang="en-US" sz="1400" b="1" kern="1200" dirty="0" smtClean="0">
                          <a:solidFill>
                            <a:schemeClr val="lt1"/>
                          </a:solidFill>
                          <a:latin typeface="+mn-lt"/>
                          <a:ea typeface="+mn-ea"/>
                          <a:cs typeface="+mn-cs"/>
                        </a:rPr>
                        <a:t>交叉配对</a:t>
                      </a:r>
                      <a:endParaRPr lang="zh-CN" altLang="en-US" sz="1400" b="1" kern="1200" dirty="0">
                        <a:solidFill>
                          <a:schemeClr val="lt1"/>
                        </a:solidFill>
                        <a:latin typeface="+mn-lt"/>
                        <a:ea typeface="+mn-ea"/>
                        <a:cs typeface="+mn-cs"/>
                      </a:endParaRPr>
                    </a:p>
                  </a:txBody>
                  <a:tcPr>
                    <a:solidFill>
                      <a:srgbClr val="6FBBD8"/>
                    </a:solidFill>
                  </a:tcPr>
                </a:tc>
                <a:tc>
                  <a:txBody>
                    <a:bodyPr/>
                    <a:lstStyle/>
                    <a:p>
                      <a:pPr algn="ctr"/>
                      <a:r>
                        <a:rPr lang="zh-CN" altLang="en-US" sz="1400" b="1" kern="1200" dirty="0" smtClean="0">
                          <a:solidFill>
                            <a:schemeClr val="lt1"/>
                          </a:solidFill>
                          <a:latin typeface="+mn-lt"/>
                          <a:ea typeface="+mn-ea"/>
                          <a:cs typeface="+mn-cs"/>
                        </a:rPr>
                        <a:t>交叉点</a:t>
                      </a:r>
                      <a:endParaRPr lang="zh-CN" altLang="en-US" sz="1400" b="1" kern="1200" dirty="0">
                        <a:solidFill>
                          <a:schemeClr val="lt1"/>
                        </a:solidFill>
                        <a:latin typeface="+mn-lt"/>
                        <a:ea typeface="+mn-ea"/>
                        <a:cs typeface="+mn-cs"/>
                      </a:endParaRPr>
                    </a:p>
                  </a:txBody>
                  <a:tcPr>
                    <a:solidFill>
                      <a:srgbClr val="6FBBD8"/>
                    </a:solidFill>
                  </a:tcPr>
                </a:tc>
                <a:tc>
                  <a:txBody>
                    <a:bodyPr/>
                    <a:lstStyle/>
                    <a:p>
                      <a:pPr marL="0" algn="ctr" defTabSz="914400" rtl="0" eaLnBrk="1" latinLnBrk="0" hangingPunct="1"/>
                      <a:r>
                        <a:rPr lang="zh-CN" altLang="en-US" sz="1400" b="1" kern="1200" dirty="0" smtClean="0">
                          <a:solidFill>
                            <a:schemeClr val="lt1"/>
                          </a:solidFill>
                          <a:latin typeface="+mn-lt"/>
                          <a:ea typeface="+mn-ea"/>
                          <a:cs typeface="+mn-cs"/>
                        </a:rPr>
                        <a:t>交叉结果</a:t>
                      </a:r>
                      <a:endParaRPr lang="zh-CN" altLang="en-US" sz="1400" b="1" kern="1200" dirty="0">
                        <a:solidFill>
                          <a:schemeClr val="lt1"/>
                        </a:solidFill>
                        <a:latin typeface="+mn-lt"/>
                        <a:ea typeface="+mn-ea"/>
                        <a:cs typeface="+mn-cs"/>
                      </a:endParaRPr>
                    </a:p>
                  </a:txBody>
                  <a:tcPr>
                    <a:solidFill>
                      <a:srgbClr val="6FBBD8"/>
                    </a:solidFill>
                  </a:tcPr>
                </a:tc>
              </a:tr>
              <a:tr h="289560">
                <a:tc>
                  <a:txBody>
                    <a:bodyPr/>
                    <a:lstStyle/>
                    <a:p>
                      <a:pPr algn="ctr"/>
                      <a:r>
                        <a:rPr lang="en-US" altLang="zh-CN" dirty="0" smtClean="0"/>
                        <a:t>1</a:t>
                      </a:r>
                      <a:endParaRPr lang="zh-CN" altLang="en-US" dirty="0"/>
                    </a:p>
                  </a:txBody>
                  <a:tcPr/>
                </a:tc>
                <a:tc>
                  <a:txBody>
                    <a:bodyPr/>
                    <a:lstStyle/>
                    <a:p>
                      <a:pPr algn="ctr"/>
                      <a:r>
                        <a:rPr lang="en-US" altLang="zh-CN" dirty="0" smtClean="0"/>
                        <a:t>011</a:t>
                      </a:r>
                      <a:r>
                        <a:rPr lang="en-US" altLang="zh-CN" b="0" dirty="0" smtClean="0">
                          <a:solidFill>
                            <a:srgbClr val="FF0000"/>
                          </a:solidFill>
                        </a:rPr>
                        <a:t>1</a:t>
                      </a:r>
                      <a:r>
                        <a:rPr lang="en-US" altLang="zh-CN" dirty="0" smtClean="0"/>
                        <a:t>01</a:t>
                      </a:r>
                      <a:endParaRPr lang="zh-CN" altLang="en-US" dirty="0"/>
                    </a:p>
                  </a:txBody>
                  <a:tcPr/>
                </a:tc>
                <a:tc rowSpan="2">
                  <a:txBody>
                    <a:bodyPr/>
                    <a:lstStyle/>
                    <a:p>
                      <a:pPr algn="ctr"/>
                      <a:r>
                        <a:rPr lang="zh-CN" altLang="en-US" dirty="0" smtClean="0"/>
                        <a:t>配对</a:t>
                      </a:r>
                      <a:endParaRPr lang="zh-CN" altLang="en-US" dirty="0"/>
                    </a:p>
                  </a:txBody>
                  <a:tcPr anchor="ctr"/>
                </a:tc>
                <a:tc rowSpan="2">
                  <a:txBody>
                    <a:bodyPr/>
                    <a:lstStyle/>
                    <a:p>
                      <a:pPr algn="ctr"/>
                      <a:r>
                        <a:rPr lang="en-US" altLang="zh-CN" dirty="0" smtClean="0"/>
                        <a:t>4</a:t>
                      </a:r>
                      <a:endParaRPr lang="zh-CN" altLang="en-US" dirty="0"/>
                    </a:p>
                  </a:txBody>
                  <a:tcPr anchor="ctr"/>
                </a:tc>
                <a:tc>
                  <a:txBody>
                    <a:bodyPr/>
                    <a:lstStyle/>
                    <a:p>
                      <a:pPr algn="ctr"/>
                      <a:r>
                        <a:rPr lang="en-US" altLang="zh-CN" dirty="0" smtClean="0"/>
                        <a:t>011</a:t>
                      </a:r>
                      <a:r>
                        <a:rPr lang="en-US" altLang="zh-CN" dirty="0" smtClean="0">
                          <a:solidFill>
                            <a:srgbClr val="FF0000"/>
                          </a:solidFill>
                        </a:rPr>
                        <a:t>0</a:t>
                      </a:r>
                      <a:r>
                        <a:rPr lang="en-US" altLang="zh-CN" dirty="0" smtClean="0"/>
                        <a:t>01</a:t>
                      </a:r>
                      <a:endParaRPr lang="zh-CN" altLang="en-US" dirty="0"/>
                    </a:p>
                  </a:txBody>
                  <a:tcPr/>
                </a:tc>
              </a:tr>
              <a:tr h="304800">
                <a:tc>
                  <a:txBody>
                    <a:bodyPr/>
                    <a:lstStyle/>
                    <a:p>
                      <a:pPr algn="ctr"/>
                      <a:r>
                        <a:rPr lang="en-US" altLang="zh-CN" dirty="0" smtClean="0"/>
                        <a:t>2</a:t>
                      </a:r>
                      <a:endParaRPr lang="zh-CN" altLang="en-US" dirty="0"/>
                    </a:p>
                  </a:txBody>
                  <a:tcPr/>
                </a:tc>
                <a:tc>
                  <a:txBody>
                    <a:bodyPr/>
                    <a:lstStyle/>
                    <a:p>
                      <a:pPr algn="ctr"/>
                      <a:r>
                        <a:rPr lang="en-US" altLang="zh-CN" dirty="0" smtClean="0"/>
                        <a:t>111</a:t>
                      </a:r>
                      <a:r>
                        <a:rPr lang="en-US" altLang="zh-CN" dirty="0" smtClean="0">
                          <a:solidFill>
                            <a:srgbClr val="FF0000"/>
                          </a:solidFill>
                        </a:rPr>
                        <a:t>0</a:t>
                      </a:r>
                      <a:r>
                        <a:rPr lang="en-US" altLang="zh-CN" dirty="0" smtClean="0"/>
                        <a:t>01</a:t>
                      </a:r>
                      <a:endParaRPr lang="zh-CN" altLang="en-US" dirty="0"/>
                    </a:p>
                  </a:txBody>
                  <a:tcPr/>
                </a:tc>
                <a:tc vMerge="1">
                  <a:tcPr/>
                </a:tc>
                <a:tc vMerge="1">
                  <a:tcPr/>
                </a:tc>
                <a:tc>
                  <a:txBody>
                    <a:bodyPr/>
                    <a:lstStyle/>
                    <a:p>
                      <a:pPr algn="ctr"/>
                      <a:r>
                        <a:rPr lang="en-US" altLang="zh-CN" dirty="0" smtClean="0"/>
                        <a:t>111</a:t>
                      </a:r>
                      <a:r>
                        <a:rPr lang="en-US" altLang="zh-CN" dirty="0" smtClean="0">
                          <a:solidFill>
                            <a:srgbClr val="FF0000"/>
                          </a:solidFill>
                        </a:rPr>
                        <a:t>1</a:t>
                      </a:r>
                      <a:r>
                        <a:rPr lang="en-US" altLang="zh-CN" dirty="0" smtClean="0"/>
                        <a:t>01</a:t>
                      </a:r>
                      <a:endParaRPr lang="zh-CN" altLang="en-US" dirty="0"/>
                    </a:p>
                  </a:txBody>
                  <a:tcPr/>
                </a:tc>
              </a:tr>
              <a:tr h="274320">
                <a:tc>
                  <a:txBody>
                    <a:bodyPr/>
                    <a:lstStyle/>
                    <a:p>
                      <a:pPr algn="ctr"/>
                      <a:r>
                        <a:rPr lang="en-US" altLang="zh-CN" dirty="0" smtClean="0"/>
                        <a:t>3</a:t>
                      </a:r>
                      <a:endParaRPr lang="zh-CN" altLang="en-US" dirty="0"/>
                    </a:p>
                  </a:txBody>
                  <a:tcPr/>
                </a:tc>
                <a:tc>
                  <a:txBody>
                    <a:bodyPr/>
                    <a:lstStyle/>
                    <a:p>
                      <a:pPr algn="ctr"/>
                      <a:r>
                        <a:rPr lang="en-US" altLang="zh-CN" dirty="0" smtClean="0"/>
                        <a:t>1010</a:t>
                      </a:r>
                      <a:r>
                        <a:rPr lang="en-US" altLang="zh-CN" dirty="0" smtClean="0">
                          <a:solidFill>
                            <a:srgbClr val="FF0000"/>
                          </a:solidFill>
                        </a:rPr>
                        <a:t>1</a:t>
                      </a:r>
                      <a:r>
                        <a:rPr lang="en-US" altLang="zh-CN" dirty="0" smtClean="0"/>
                        <a:t>1</a:t>
                      </a:r>
                      <a:endParaRPr lang="zh-CN" altLang="en-US" dirty="0"/>
                    </a:p>
                  </a:txBody>
                  <a:tcPr/>
                </a:tc>
                <a:tc rowSpan="2">
                  <a:txBody>
                    <a:bodyPr/>
                    <a:lstStyle/>
                    <a:p>
                      <a:pPr algn="ctr"/>
                      <a:r>
                        <a:rPr lang="zh-CN" altLang="en-US" dirty="0" smtClean="0"/>
                        <a:t>配对</a:t>
                      </a:r>
                      <a:endParaRPr lang="zh-CN" altLang="en-US" dirty="0"/>
                    </a:p>
                  </a:txBody>
                  <a:tcPr anchor="ctr"/>
                </a:tc>
                <a:tc rowSpan="2">
                  <a:txBody>
                    <a:bodyPr/>
                    <a:lstStyle/>
                    <a:p>
                      <a:pPr algn="ctr"/>
                      <a:r>
                        <a:rPr lang="en-US" altLang="zh-CN" dirty="0" smtClean="0"/>
                        <a:t>5</a:t>
                      </a:r>
                      <a:endParaRPr lang="zh-CN" altLang="en-US" dirty="0"/>
                    </a:p>
                  </a:txBody>
                  <a:tcPr anchor="ctr"/>
                </a:tc>
                <a:tc>
                  <a:txBody>
                    <a:bodyPr/>
                    <a:lstStyle/>
                    <a:p>
                      <a:pPr algn="ctr"/>
                      <a:r>
                        <a:rPr lang="en-US" altLang="zh-CN" dirty="0" smtClean="0"/>
                        <a:t>1010</a:t>
                      </a:r>
                      <a:r>
                        <a:rPr lang="en-US" altLang="zh-CN" dirty="0" smtClean="0">
                          <a:solidFill>
                            <a:srgbClr val="FF0000"/>
                          </a:solidFill>
                        </a:rPr>
                        <a:t>0</a:t>
                      </a:r>
                      <a:r>
                        <a:rPr lang="en-US" altLang="zh-CN" dirty="0" smtClean="0"/>
                        <a:t>1</a:t>
                      </a:r>
                      <a:endParaRPr lang="zh-CN" altLang="en-US" dirty="0"/>
                    </a:p>
                  </a:txBody>
                  <a:tcPr/>
                </a:tc>
              </a:tr>
              <a:tr h="304800">
                <a:tc>
                  <a:txBody>
                    <a:bodyPr/>
                    <a:lstStyle/>
                    <a:p>
                      <a:pPr algn="ctr"/>
                      <a:r>
                        <a:rPr lang="en-US" altLang="zh-CN" dirty="0" smtClean="0"/>
                        <a:t>4</a:t>
                      </a:r>
                      <a:endParaRPr lang="zh-CN" altLang="en-US" dirty="0"/>
                    </a:p>
                  </a:txBody>
                  <a:tcPr/>
                </a:tc>
                <a:tc>
                  <a:txBody>
                    <a:bodyPr/>
                    <a:lstStyle/>
                    <a:p>
                      <a:pPr algn="ctr"/>
                      <a:r>
                        <a:rPr lang="en-US" altLang="zh-CN" dirty="0" smtClean="0"/>
                        <a:t>1110</a:t>
                      </a:r>
                      <a:r>
                        <a:rPr lang="en-US" altLang="zh-CN" dirty="0" smtClean="0">
                          <a:solidFill>
                            <a:srgbClr val="FF0000"/>
                          </a:solidFill>
                        </a:rPr>
                        <a:t>0</a:t>
                      </a:r>
                      <a:r>
                        <a:rPr lang="en-US" altLang="zh-CN" dirty="0" smtClean="0"/>
                        <a:t>1</a:t>
                      </a:r>
                      <a:endParaRPr lang="zh-CN" altLang="en-US" dirty="0"/>
                    </a:p>
                  </a:txBody>
                  <a:tcPr/>
                </a:tc>
                <a:tc vMerge="1">
                  <a:tcPr/>
                </a:tc>
                <a:tc vMerge="1">
                  <a:tcPr/>
                </a:tc>
                <a:tc>
                  <a:txBody>
                    <a:bodyPr/>
                    <a:lstStyle/>
                    <a:p>
                      <a:pPr algn="ctr"/>
                      <a:r>
                        <a:rPr lang="en-US" altLang="zh-CN" dirty="0" smtClean="0"/>
                        <a:t>1110</a:t>
                      </a:r>
                      <a:r>
                        <a:rPr lang="en-US" altLang="zh-CN" dirty="0" smtClean="0">
                          <a:solidFill>
                            <a:srgbClr val="FF0000"/>
                          </a:solidFill>
                        </a:rPr>
                        <a:t>1</a:t>
                      </a:r>
                      <a:r>
                        <a:rPr lang="en-US" altLang="zh-CN" dirty="0" smtClean="0"/>
                        <a:t>1</a:t>
                      </a:r>
                      <a:endParaRPr lang="zh-CN" altLang="en-US" dirty="0"/>
                    </a:p>
                  </a:txBody>
                  <a:tcPr/>
                </a:tc>
              </a:tr>
            </a:tbl>
          </a:graphicData>
        </a:graphic>
      </p:graphicFrame>
      <p:sp>
        <p:nvSpPr>
          <p:cNvPr id="9" name="TextBox 8"/>
          <p:cNvSpPr txBox="1"/>
          <p:nvPr/>
        </p:nvSpPr>
        <p:spPr>
          <a:xfrm>
            <a:off x="853440" y="4583703"/>
            <a:ext cx="8183880" cy="438582"/>
          </a:xfrm>
          <a:prstGeom prst="rect">
            <a:avLst/>
          </a:prstGeom>
          <a:noFill/>
        </p:spPr>
        <p:txBody>
          <a:bodyPr wrap="square" rtlCol="0">
            <a:spAutoFit/>
          </a:bodyPr>
          <a:lstStyle/>
          <a:p>
            <a:pPr algn="just">
              <a:lnSpc>
                <a:spcPts val="2700"/>
              </a:lnSpc>
              <a:buFontTx/>
              <a:buNone/>
            </a:pPr>
            <a:r>
              <a:rPr lang="zh-CN" altLang="en-US" sz="2000" dirty="0" smtClean="0">
                <a:latin typeface="幼圆" panose="02010509060101010101" pitchFamily="49" charset="-122"/>
                <a:ea typeface="幼圆" panose="02010509060101010101" pitchFamily="49" charset="-122"/>
              </a:rPr>
              <a:t>可以看出交叉后的个体</a:t>
            </a:r>
            <a:r>
              <a:rPr lang="en-US" altLang="zh-CN" sz="2000" dirty="0" smtClean="0">
                <a:latin typeface="幼圆" panose="02010509060101010101" pitchFamily="49" charset="-122"/>
                <a:ea typeface="幼圆" panose="02010509060101010101" pitchFamily="49" charset="-122"/>
              </a:rPr>
              <a:t>2</a:t>
            </a:r>
            <a:r>
              <a:rPr lang="zh-CN" altLang="en-US" sz="2000" dirty="0" smtClean="0">
                <a:latin typeface="幼圆" panose="02010509060101010101" pitchFamily="49" charset="-122"/>
                <a:ea typeface="幼圆" panose="02010509060101010101" pitchFamily="49" charset="-122"/>
              </a:rPr>
              <a:t>和</a:t>
            </a:r>
            <a:r>
              <a:rPr lang="en-US" altLang="zh-CN" sz="2000" dirty="0" smtClean="0">
                <a:latin typeface="幼圆" panose="02010509060101010101" pitchFamily="49" charset="-122"/>
                <a:ea typeface="幼圆" panose="02010509060101010101" pitchFamily="49" charset="-122"/>
              </a:rPr>
              <a:t>4</a:t>
            </a:r>
            <a:r>
              <a:rPr lang="zh-CN" altLang="en-US" sz="2000" dirty="0" smtClean="0">
                <a:latin typeface="幼圆" panose="02010509060101010101" pitchFamily="49" charset="-122"/>
                <a:ea typeface="幼圆" panose="02010509060101010101" pitchFamily="49" charset="-122"/>
              </a:rPr>
              <a:t>较原来的个体适应度要高。</a:t>
            </a:r>
            <a:endParaRPr lang="zh-CN" altLang="en-US" sz="2000" dirty="0">
              <a:latin typeface="幼圆" panose="02010509060101010101" pitchFamily="49" charset="-122"/>
              <a:ea typeface="幼圆" panose="02010509060101010101" pitchFamily="49" charset="-122"/>
            </a:endParaRPr>
          </a:p>
        </p:txBody>
      </p:sp>
      <p:sp>
        <p:nvSpPr>
          <p:cNvPr id="10" name="TextBox 9"/>
          <p:cNvSpPr txBox="1"/>
          <p:nvPr/>
        </p:nvSpPr>
        <p:spPr>
          <a:xfrm>
            <a:off x="457200" y="4939170"/>
            <a:ext cx="8321040" cy="1477328"/>
          </a:xfrm>
          <a:prstGeom prst="rect">
            <a:avLst/>
          </a:prstGeom>
          <a:noFill/>
        </p:spPr>
        <p:txBody>
          <a:bodyPr wrap="square" rtlCol="0">
            <a:spAutoFit/>
          </a:bodyPr>
          <a:lstStyle/>
          <a:p>
            <a:pPr algn="just">
              <a:lnSpc>
                <a:spcPts val="2700"/>
              </a:lnSpc>
              <a:buFontTx/>
              <a:buNone/>
            </a:pPr>
            <a:r>
              <a:rPr lang="zh-CN" altLang="en-US" sz="2000" dirty="0" smtClean="0">
                <a:latin typeface="幼圆" panose="02010509060101010101" pitchFamily="49" charset="-122"/>
                <a:ea typeface="幼圆" panose="02010509060101010101" pitchFamily="49" charset="-122"/>
              </a:rPr>
              <a:t>⑥</a:t>
            </a:r>
            <a:r>
              <a:rPr lang="zh-CN" altLang="en-US" sz="2000" dirty="0">
                <a:latin typeface="幼圆" panose="02010509060101010101" pitchFamily="49" charset="-122"/>
                <a:ea typeface="幼圆" panose="02010509060101010101" pitchFamily="49" charset="-122"/>
              </a:rPr>
              <a:t>变异：采用基本位变异的方法来进行变异运算，其具体操作过程是：</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首先确定各个</a:t>
            </a:r>
            <a:r>
              <a:rPr lang="zh-CN" altLang="en-US" sz="2000" dirty="0">
                <a:latin typeface="幼圆" panose="02010509060101010101" pitchFamily="49" charset="-122"/>
                <a:ea typeface="幼圆" panose="02010509060101010101" pitchFamily="49" charset="-122"/>
              </a:rPr>
              <a:t>个体的基因变异位置，下表所示为随机产生的变异点位置，</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r>
              <a:rPr lang="zh-CN" altLang="en-US" sz="2000" dirty="0" smtClean="0">
                <a:latin typeface="幼圆" panose="02010509060101010101" pitchFamily="49" charset="-122"/>
                <a:ea typeface="幼圆" panose="02010509060101010101" pitchFamily="49" charset="-122"/>
              </a:rPr>
              <a:t>其中</a:t>
            </a:r>
            <a:r>
              <a:rPr lang="zh-CN" altLang="en-US" sz="2000" dirty="0">
                <a:latin typeface="幼圆" panose="02010509060101010101" pitchFamily="49" charset="-122"/>
                <a:ea typeface="幼圆" panose="02010509060101010101" pitchFamily="49" charset="-122"/>
              </a:rPr>
              <a:t>的数字表示变异点设置在该基因座处；</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然后</a:t>
            </a:r>
            <a:r>
              <a:rPr lang="zh-CN" altLang="en-US" sz="2000" dirty="0">
                <a:latin typeface="幼圆" panose="02010509060101010101" pitchFamily="49" charset="-122"/>
                <a:ea typeface="幼圆" panose="02010509060101010101" pitchFamily="49" charset="-122"/>
              </a:rPr>
              <a:t>依照某一概率将变异点的原有基因值取反。</a:t>
            </a:r>
            <a:endParaRPr lang="zh-CN" altLang="en-US" sz="2000"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 </a:t>
            </a:r>
            <a:r>
              <a:rPr lang="zh-CN" altLang="en-US" dirty="0"/>
              <a:t>应用</a:t>
            </a:r>
            <a:r>
              <a:rPr lang="en-US" altLang="zh-CN" dirty="0" smtClean="0"/>
              <a:t>-</a:t>
            </a:r>
            <a:r>
              <a:rPr lang="zh-CN" altLang="en-US" dirty="0" smtClean="0"/>
              <a:t>函数优化</a:t>
            </a:r>
            <a:endParaRPr lang="zh-CN" altLang="en-US" dirty="0"/>
          </a:p>
        </p:txBody>
      </p:sp>
      <p:sp>
        <p:nvSpPr>
          <p:cNvPr id="6" name="TextBox 5"/>
          <p:cNvSpPr txBox="1"/>
          <p:nvPr/>
        </p:nvSpPr>
        <p:spPr>
          <a:xfrm>
            <a:off x="426720" y="2974029"/>
            <a:ext cx="8183880" cy="784830"/>
          </a:xfrm>
          <a:prstGeom prst="rect">
            <a:avLst/>
          </a:prstGeom>
          <a:noFill/>
        </p:spPr>
        <p:txBody>
          <a:bodyPr wrap="square" rtlCol="0">
            <a:spAutoFit/>
          </a:bodyPr>
          <a:lstStyle/>
          <a:p>
            <a:pPr algn="just">
              <a:lnSpc>
                <a:spcPts val="2700"/>
              </a:lnSpc>
              <a:buFontTx/>
              <a:buNone/>
            </a:pPr>
            <a:r>
              <a:rPr lang="zh-CN" altLang="en-US" sz="2000" dirty="0" smtClean="0">
                <a:latin typeface="幼圆" panose="02010509060101010101" pitchFamily="49" charset="-122"/>
                <a:ea typeface="幼圆" panose="02010509060101010101" pitchFamily="49" charset="-122"/>
              </a:rPr>
              <a:t>⑦对</a:t>
            </a:r>
            <a:r>
              <a:rPr lang="zh-CN" altLang="en-US" sz="2000" dirty="0">
                <a:latin typeface="幼圆" panose="02010509060101010101" pitchFamily="49" charset="-122"/>
                <a:ea typeface="幼圆" panose="02010509060101010101" pitchFamily="49" charset="-122"/>
              </a:rPr>
              <a:t>群体</a:t>
            </a:r>
            <a:r>
              <a:rPr lang="en-US" altLang="zh-CN" sz="2000" dirty="0">
                <a:latin typeface="幼圆" panose="02010509060101010101" pitchFamily="49" charset="-122"/>
                <a:ea typeface="幼圆" panose="02010509060101010101" pitchFamily="49" charset="-122"/>
              </a:rPr>
              <a:t>P(t)</a:t>
            </a:r>
            <a:r>
              <a:rPr lang="zh-CN" altLang="en-US" sz="2000" dirty="0">
                <a:latin typeface="幼圆" panose="02010509060101010101" pitchFamily="49" charset="-122"/>
                <a:ea typeface="幼圆" panose="02010509060101010101" pitchFamily="49" charset="-122"/>
              </a:rPr>
              <a:t>进行一轮选择、交叉、变异运算之后可得到新一代的群体</a:t>
            </a:r>
            <a:r>
              <a:rPr lang="en-US" altLang="zh-CN" sz="2000" dirty="0">
                <a:latin typeface="幼圆" panose="02010509060101010101" pitchFamily="49" charset="-122"/>
                <a:ea typeface="幼圆" panose="02010509060101010101" pitchFamily="49" charset="-122"/>
              </a:rPr>
              <a:t>p(t+1</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，直到最终迭代停止。</a:t>
            </a:r>
            <a:endParaRPr lang="zh-CN" altLang="en-US" sz="2000" dirty="0">
              <a:latin typeface="幼圆" panose="02010509060101010101" pitchFamily="49" charset="-122"/>
              <a:ea typeface="幼圆" panose="02010509060101010101" pitchFamily="49" charset="-122"/>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56360" y="1295783"/>
            <a:ext cx="6332219" cy="163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descr="http://www.elecfans.com/article/UploadPic/2008-12/2008122025027240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755644"/>
            <a:ext cx="5996939" cy="175761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41960" y="3624565"/>
            <a:ext cx="8183880" cy="1131079"/>
          </a:xfrm>
          <a:prstGeom prst="rect">
            <a:avLst/>
          </a:prstGeom>
          <a:noFill/>
        </p:spPr>
        <p:txBody>
          <a:bodyPr wrap="square" rtlCol="0">
            <a:spAutoFit/>
          </a:bodyPr>
          <a:lstStyle/>
          <a:p>
            <a:pPr algn="just">
              <a:lnSpc>
                <a:spcPts val="2700"/>
              </a:lnSpc>
              <a:buFontTx/>
              <a:buNone/>
            </a:pPr>
            <a:r>
              <a:rPr lang="en-US" altLang="zh-CN" sz="2000" dirty="0" smtClean="0"/>
              <a:t>	</a:t>
            </a:r>
            <a:r>
              <a:rPr lang="zh-CN" altLang="en-US" sz="2000" dirty="0" smtClean="0"/>
              <a:t>从下表</a:t>
            </a:r>
            <a:r>
              <a:rPr lang="zh-CN" altLang="en-US" sz="2000" dirty="0"/>
              <a:t>中可以看出，群体经过一代进化之后，其适应度的最大值、平均值都</a:t>
            </a:r>
            <a:r>
              <a:rPr lang="zh-CN" altLang="en-US" sz="2000" dirty="0" smtClean="0"/>
              <a:t>得到</a:t>
            </a:r>
            <a:r>
              <a:rPr lang="zh-CN" altLang="en-US" sz="2000" dirty="0"/>
              <a:t>了明显的改进。事实上，这里已经找到了最佳个体“</a:t>
            </a:r>
            <a:r>
              <a:rPr lang="en-US" altLang="zh-CN" sz="2000" dirty="0"/>
              <a:t>111111”</a:t>
            </a:r>
            <a:r>
              <a:rPr lang="zh-CN" altLang="en-US" sz="2000" dirty="0"/>
              <a:t>。</a:t>
            </a:r>
            <a:endParaRPr lang="zh-CN" altLang="en-US" sz="2000"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 </a:t>
            </a:r>
            <a:r>
              <a:rPr lang="zh-CN" altLang="en-US" dirty="0"/>
              <a:t>应用</a:t>
            </a:r>
            <a:r>
              <a:rPr lang="en-US" altLang="zh-CN" dirty="0" smtClean="0"/>
              <a:t>-TSP</a:t>
            </a:r>
            <a:endParaRPr lang="zh-CN" altLang="en-US" dirty="0"/>
          </a:p>
        </p:txBody>
      </p:sp>
      <p:sp>
        <p:nvSpPr>
          <p:cNvPr id="6" name="TextBox 5"/>
          <p:cNvSpPr txBox="1"/>
          <p:nvPr/>
        </p:nvSpPr>
        <p:spPr>
          <a:xfrm>
            <a:off x="548640" y="1358985"/>
            <a:ext cx="8260079" cy="4939814"/>
          </a:xfrm>
          <a:prstGeom prst="rect">
            <a:avLst/>
          </a:prstGeom>
          <a:noFill/>
        </p:spPr>
        <p:txBody>
          <a:bodyPr wrap="square" rtlCol="0">
            <a:spAutoFit/>
          </a:bodyPr>
          <a:lstStyle/>
          <a:p>
            <a:pPr algn="just">
              <a:lnSpc>
                <a:spcPts val="2700"/>
              </a:lnSpc>
              <a:buFontTx/>
              <a:buNone/>
            </a:pPr>
            <a:r>
              <a:rPr lang="en-US" altLang="zh-CN" sz="2000" dirty="0" smtClean="0">
                <a:latin typeface="幼圆" panose="02010509060101010101" pitchFamily="49" charset="-122"/>
                <a:ea typeface="幼圆" panose="02010509060101010101" pitchFamily="49" charset="-122"/>
              </a:rPr>
              <a:t>	TSP(Travelling </a:t>
            </a:r>
            <a:r>
              <a:rPr lang="en-US" altLang="zh-CN" sz="2000" dirty="0">
                <a:latin typeface="幼圆" panose="02010509060101010101" pitchFamily="49" charset="-122"/>
                <a:ea typeface="幼圆" panose="02010509060101010101" pitchFamily="49" charset="-122"/>
              </a:rPr>
              <a:t>salesman problem): </a:t>
            </a:r>
            <a:r>
              <a:rPr lang="zh-CN" altLang="en-US" sz="2000" dirty="0">
                <a:latin typeface="幼圆" panose="02010509060101010101" pitchFamily="49" charset="-122"/>
                <a:ea typeface="幼圆" panose="02010509060101010101" pitchFamily="49" charset="-122"/>
              </a:rPr>
              <a:t>译作“旅行商问题”，假设有一个旅行商人要拜访</a:t>
            </a:r>
            <a:r>
              <a:rPr lang="en-US" altLang="zh-CN" sz="2000" dirty="0">
                <a:latin typeface="幼圆" panose="02010509060101010101" pitchFamily="49" charset="-122"/>
                <a:ea typeface="幼圆" panose="02010509060101010101" pitchFamily="49" charset="-122"/>
              </a:rPr>
              <a:t>N</a:t>
            </a:r>
            <a:r>
              <a:rPr lang="zh-CN" altLang="en-US" sz="2000" dirty="0">
                <a:latin typeface="幼圆" panose="02010509060101010101" pitchFamily="49" charset="-122"/>
                <a:ea typeface="幼圆" panose="02010509060101010101" pitchFamily="49" charset="-122"/>
              </a:rPr>
              <a:t>个城市，要求他从一个城市出发，每个城市最多拜访一次，最后要回到出发的城市，保证所选择的路径长度最短</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endParaRPr lang="en-US" altLang="zh-CN" sz="2000" dirty="0">
              <a:latin typeface="幼圆" panose="02010509060101010101" pitchFamily="49" charset="-122"/>
              <a:ea typeface="幼圆" panose="02010509060101010101" pitchFamily="49" charset="-122"/>
            </a:endParaRPr>
          </a:p>
          <a:p>
            <a:pPr algn="just">
              <a:lnSpc>
                <a:spcPts val="2700"/>
              </a:lnSpc>
              <a:buFontTx/>
              <a:buNone/>
            </a:pPr>
            <a:r>
              <a:rPr lang="zh-CN" altLang="en-US" sz="2000" dirty="0">
                <a:latin typeface="幼圆" panose="02010509060101010101" pitchFamily="49" charset="-122"/>
                <a:ea typeface="幼圆" panose="02010509060101010101" pitchFamily="49" charset="-122"/>
              </a:rPr>
              <a:t>①</a:t>
            </a:r>
            <a:r>
              <a:rPr lang="zh-CN" altLang="en-US" sz="2000" dirty="0" smtClean="0">
                <a:latin typeface="幼圆" panose="02010509060101010101" pitchFamily="49" charset="-122"/>
                <a:ea typeface="幼圆" panose="02010509060101010101" pitchFamily="49" charset="-122"/>
              </a:rPr>
              <a:t>编码：首先根据城市的经纬度进行编号，例如北京，天津，上海编号为</a:t>
            </a:r>
            <a:r>
              <a:rPr lang="en-US" altLang="zh-CN" sz="2000" dirty="0" smtClean="0">
                <a:latin typeface="幼圆" panose="02010509060101010101" pitchFamily="49" charset="-122"/>
                <a:ea typeface="幼圆" panose="02010509060101010101" pitchFamily="49" charset="-122"/>
              </a:rPr>
              <a:t>123…</a:t>
            </a:r>
            <a:r>
              <a:rPr lang="zh-CN" altLang="en-US" sz="2000" dirty="0" smtClean="0">
                <a:latin typeface="幼圆" panose="02010509060101010101" pitchFamily="49" charset="-122"/>
                <a:ea typeface="幼圆" panose="02010509060101010101" pitchFamily="49" charset="-122"/>
              </a:rPr>
              <a:t>等</a:t>
            </a:r>
            <a:r>
              <a:rPr lang="en-US" altLang="zh-CN" sz="2000" dirty="0">
                <a:latin typeface="幼圆" panose="02010509060101010101" pitchFamily="49" charset="-122"/>
                <a:ea typeface="幼圆" panose="02010509060101010101" pitchFamily="49" charset="-122"/>
              </a:rPr>
              <a:t>n</a:t>
            </a:r>
            <a:r>
              <a:rPr lang="zh-CN" altLang="en-US" sz="2000" dirty="0">
                <a:latin typeface="幼圆" panose="02010509060101010101" pitchFamily="49" charset="-122"/>
                <a:ea typeface="幼圆" panose="02010509060101010101" pitchFamily="49" charset="-122"/>
              </a:rPr>
              <a:t>个城市的的基因编码方式为</a:t>
            </a:r>
            <a:r>
              <a:rPr lang="zh-CN" altLang="en-US" sz="2000" dirty="0" smtClean="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给</a:t>
            </a:r>
            <a:r>
              <a:rPr lang="zh-CN" altLang="en-US" sz="2000" dirty="0">
                <a:latin typeface="幼圆" panose="02010509060101010101" pitchFamily="49" charset="-122"/>
                <a:ea typeface="幼圆" panose="02010509060101010101" pitchFamily="49" charset="-122"/>
              </a:rPr>
              <a:t>每一个城市一个序号，如</a:t>
            </a:r>
            <a:r>
              <a:rPr lang="en-US" altLang="zh-CN" sz="2000" dirty="0">
                <a:latin typeface="幼圆" panose="02010509060101010101" pitchFamily="49" charset="-122"/>
                <a:ea typeface="幼圆" panose="02010509060101010101" pitchFamily="49" charset="-122"/>
              </a:rPr>
              <a:t>1-&gt;</a:t>
            </a:r>
            <a:r>
              <a:rPr lang="zh-CN" altLang="en-US" sz="2000" dirty="0" smtClean="0">
                <a:latin typeface="幼圆" panose="02010509060101010101" pitchFamily="49" charset="-122"/>
                <a:ea typeface="幼圆" panose="02010509060101010101" pitchFamily="49" charset="-122"/>
              </a:rPr>
              <a:t>北京</a:t>
            </a:r>
            <a:r>
              <a:rPr lang="en-US" altLang="zh-CN" sz="2000" dirty="0" smtClean="0">
                <a:latin typeface="幼圆" panose="02010509060101010101" pitchFamily="49" charset="-122"/>
                <a:ea typeface="幼圆" panose="02010509060101010101" pitchFamily="49" charset="-122"/>
              </a:rPr>
              <a:t>,2-</a:t>
            </a:r>
            <a:r>
              <a:rPr lang="en-US" altLang="zh-CN" sz="2000" dirty="0">
                <a:latin typeface="幼圆" panose="02010509060101010101" pitchFamily="49" charset="-122"/>
                <a:ea typeface="幼圆" panose="02010509060101010101" pitchFamily="49" charset="-122"/>
              </a:rPr>
              <a:t>&gt;</a:t>
            </a:r>
            <a:r>
              <a:rPr lang="zh-CN" altLang="en-US" sz="2000" dirty="0" smtClean="0">
                <a:latin typeface="幼圆" panose="02010509060101010101" pitchFamily="49" charset="-122"/>
                <a:ea typeface="幼圆" panose="02010509060101010101" pitchFamily="49" charset="-122"/>
              </a:rPr>
              <a:t>上海</a:t>
            </a:r>
            <a:r>
              <a:rPr lang="en-US" altLang="zh-CN" sz="2000" dirty="0" smtClean="0">
                <a:latin typeface="幼圆" panose="02010509060101010101" pitchFamily="49" charset="-122"/>
                <a:ea typeface="幼圆" panose="02010509060101010101" pitchFamily="49" charset="-122"/>
              </a:rPr>
              <a:t>,3-</a:t>
            </a:r>
            <a:r>
              <a:rPr lang="en-US" altLang="zh-CN" sz="2000" dirty="0">
                <a:latin typeface="幼圆" panose="02010509060101010101" pitchFamily="49" charset="-122"/>
                <a:ea typeface="幼圆" panose="02010509060101010101" pitchFamily="49" charset="-122"/>
              </a:rPr>
              <a:t>&gt;</a:t>
            </a:r>
            <a:r>
              <a:rPr lang="zh-CN" altLang="en-US" sz="2000" dirty="0" smtClean="0">
                <a:latin typeface="幼圆" panose="02010509060101010101" pitchFamily="49" charset="-122"/>
                <a:ea typeface="幼圆" panose="02010509060101010101" pitchFamily="49" charset="-122"/>
              </a:rPr>
              <a:t>广州</a:t>
            </a:r>
            <a:r>
              <a:rPr lang="en-US" altLang="zh-CN" sz="2000" dirty="0" smtClean="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n-</a:t>
            </a:r>
            <a:r>
              <a:rPr lang="en-US" altLang="zh-CN" sz="2000" dirty="0">
                <a:latin typeface="幼圆" panose="02010509060101010101" pitchFamily="49" charset="-122"/>
                <a:ea typeface="幼圆" panose="02010509060101010101" pitchFamily="49" charset="-122"/>
              </a:rPr>
              <a:t>&gt;</a:t>
            </a:r>
            <a:r>
              <a:rPr lang="zh-CN" altLang="en-US" sz="2000" dirty="0">
                <a:latin typeface="幼圆" panose="02010509060101010101" pitchFamily="49" charset="-122"/>
                <a:ea typeface="幼圆" panose="02010509060101010101" pitchFamily="49" charset="-122"/>
              </a:rPr>
              <a:t>成都。</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用</a:t>
            </a:r>
            <a:r>
              <a:rPr lang="zh-CN" altLang="en-US" sz="2000" dirty="0">
                <a:latin typeface="幼圆" panose="02010509060101010101" pitchFamily="49" charset="-122"/>
                <a:ea typeface="幼圆" panose="02010509060101010101" pitchFamily="49" charset="-122"/>
              </a:rPr>
              <a:t>包含</a:t>
            </a:r>
            <a:r>
              <a:rPr lang="en-US" altLang="zh-CN" sz="2000" dirty="0">
                <a:latin typeface="幼圆" panose="02010509060101010101" pitchFamily="49" charset="-122"/>
                <a:ea typeface="幼圆" panose="02010509060101010101" pitchFamily="49" charset="-122"/>
              </a:rPr>
              <a:t>n</a:t>
            </a:r>
            <a:r>
              <a:rPr lang="zh-CN" altLang="en-US" sz="2000" dirty="0">
                <a:latin typeface="幼圆" panose="02010509060101010101" pitchFamily="49" charset="-122"/>
                <a:ea typeface="幼圆" panose="02010509060101010101" pitchFamily="49" charset="-122"/>
              </a:rPr>
              <a:t>个城市的序号的数组序列表示一种路线（个体），数组元素的序号表示旅行的顺序，如</a:t>
            </a:r>
            <a:r>
              <a:rPr lang="en-US" altLang="zh-CN" sz="2000" dirty="0">
                <a:latin typeface="幼圆" panose="02010509060101010101" pitchFamily="49" charset="-122"/>
                <a:ea typeface="幼圆" panose="02010509060101010101" pitchFamily="49" charset="-122"/>
              </a:rPr>
              <a:t>{3</a:t>
            </a:r>
            <a:r>
              <a:rPr lang="zh-CN" altLang="en-US" sz="2000" dirty="0">
                <a:latin typeface="幼圆" panose="02010509060101010101" pitchFamily="49" charset="-122"/>
                <a:ea typeface="幼圆" panose="02010509060101010101" pitchFamily="49" charset="-122"/>
              </a:rPr>
              <a:t>， </a:t>
            </a:r>
            <a:r>
              <a:rPr lang="en-US" altLang="zh-CN" sz="2000" dirty="0">
                <a:latin typeface="幼圆" panose="02010509060101010101" pitchFamily="49" charset="-122"/>
                <a:ea typeface="幼圆" panose="02010509060101010101" pitchFamily="49" charset="-122"/>
              </a:rPr>
              <a:t>1</a:t>
            </a:r>
            <a:r>
              <a:rPr lang="zh-CN" altLang="en-US" sz="2000" dirty="0">
                <a:latin typeface="幼圆" panose="02010509060101010101" pitchFamily="49" charset="-122"/>
                <a:ea typeface="幼圆" panose="02010509060101010101" pitchFamily="49" charset="-122"/>
              </a:rPr>
              <a:t>， </a:t>
            </a:r>
            <a:r>
              <a:rPr lang="en-US" altLang="zh-CN" sz="2000" dirty="0">
                <a:latin typeface="幼圆" panose="02010509060101010101" pitchFamily="49" charset="-122"/>
                <a:ea typeface="幼圆" panose="02010509060101010101" pitchFamily="49" charset="-122"/>
              </a:rPr>
              <a:t>2</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n}</a:t>
            </a:r>
            <a:r>
              <a:rPr lang="zh-CN" altLang="en-US" sz="2000" dirty="0">
                <a:latin typeface="幼圆" panose="02010509060101010101" pitchFamily="49" charset="-122"/>
                <a:ea typeface="幼圆" panose="02010509060101010101" pitchFamily="49" charset="-122"/>
              </a:rPr>
              <a:t>表示的旅行顺序为：广州</a:t>
            </a:r>
            <a:r>
              <a:rPr lang="en-US" altLang="zh-CN" sz="2000" dirty="0">
                <a:latin typeface="幼圆" panose="02010509060101010101" pitchFamily="49" charset="-122"/>
                <a:ea typeface="幼圆" panose="02010509060101010101" pitchFamily="49" charset="-122"/>
              </a:rPr>
              <a:t>-&gt;</a:t>
            </a:r>
            <a:r>
              <a:rPr lang="zh-CN" altLang="en-US" sz="2000" dirty="0">
                <a:latin typeface="幼圆" panose="02010509060101010101" pitchFamily="49" charset="-122"/>
                <a:ea typeface="幼圆" panose="02010509060101010101" pitchFamily="49" charset="-122"/>
              </a:rPr>
              <a:t>北京</a:t>
            </a:r>
            <a:r>
              <a:rPr lang="en-US" altLang="zh-CN" sz="2000" dirty="0">
                <a:latin typeface="幼圆" panose="02010509060101010101" pitchFamily="49" charset="-122"/>
                <a:ea typeface="幼圆" panose="02010509060101010101" pitchFamily="49" charset="-122"/>
              </a:rPr>
              <a:t>-&gt;</a:t>
            </a:r>
            <a:r>
              <a:rPr lang="zh-CN" altLang="en-US" sz="2000" dirty="0">
                <a:latin typeface="幼圆" panose="02010509060101010101" pitchFamily="49" charset="-122"/>
                <a:ea typeface="幼圆" panose="02010509060101010101" pitchFamily="49" charset="-122"/>
              </a:rPr>
              <a:t>上海</a:t>
            </a:r>
            <a:r>
              <a:rPr lang="en-US" altLang="zh-CN" sz="2000" dirty="0" smtClean="0">
                <a:latin typeface="幼圆" panose="02010509060101010101" pitchFamily="49" charset="-122"/>
                <a:ea typeface="幼圆" panose="02010509060101010101" pitchFamily="49" charset="-122"/>
              </a:rPr>
              <a:t>-&gt;…-&gt;</a:t>
            </a:r>
            <a:r>
              <a:rPr lang="zh-CN" altLang="en-US" sz="2000" dirty="0">
                <a:latin typeface="幼圆" panose="02010509060101010101" pitchFamily="49" charset="-122"/>
                <a:ea typeface="幼圆" panose="02010509060101010101" pitchFamily="49" charset="-122"/>
              </a:rPr>
              <a:t>成都。</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数值</a:t>
            </a:r>
            <a:r>
              <a:rPr lang="zh-CN" altLang="en-US" sz="2000" dirty="0">
                <a:latin typeface="幼圆" panose="02010509060101010101" pitchFamily="49" charset="-122"/>
                <a:ea typeface="幼圆" panose="02010509060101010101" pitchFamily="49" charset="-122"/>
              </a:rPr>
              <a:t>序列中值不重复，即每个城市只去一次</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r>
              <a:rPr lang="zh-CN" altLang="en-US" sz="2000" dirty="0">
                <a:latin typeface="幼圆" panose="02010509060101010101" pitchFamily="49" charset="-122"/>
                <a:ea typeface="幼圆" panose="02010509060101010101" pitchFamily="49" charset="-122"/>
              </a:rPr>
              <a:t>②适应度函数：就取为目标函数的倒数，即路径总长度的倒数</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r>
              <a:rPr lang="zh-CN" altLang="en-US" sz="2000" dirty="0">
                <a:latin typeface="幼圆" panose="02010509060101010101" pitchFamily="49" charset="-122"/>
                <a:ea typeface="幼圆" panose="02010509060101010101" pitchFamily="49" charset="-122"/>
              </a:rPr>
              <a:t>③初始化种群：随机生成</a:t>
            </a:r>
            <a:r>
              <a:rPr lang="en-US" altLang="zh-CN" sz="2000" dirty="0">
                <a:latin typeface="幼圆" panose="02010509060101010101" pitchFamily="49" charset="-122"/>
                <a:ea typeface="幼圆" panose="02010509060101010101" pitchFamily="49" charset="-122"/>
              </a:rPr>
              <a:t>40</a:t>
            </a:r>
            <a:r>
              <a:rPr lang="zh-CN" altLang="en-US" sz="2000" dirty="0">
                <a:latin typeface="幼圆" panose="02010509060101010101" pitchFamily="49" charset="-122"/>
                <a:ea typeface="幼圆" panose="02010509060101010101" pitchFamily="49" charset="-122"/>
              </a:rPr>
              <a:t>个</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r>
              <a:rPr lang="zh-CN" altLang="en-US" sz="2000" dirty="0" smtClean="0">
                <a:latin typeface="幼圆" panose="02010509060101010101" pitchFamily="49" charset="-122"/>
                <a:ea typeface="幼圆" panose="02010509060101010101" pitchFamily="49" charset="-122"/>
              </a:rPr>
              <a:t>④终止条件：</a:t>
            </a:r>
            <a:r>
              <a:rPr lang="en-US" altLang="zh-CN" sz="2000" dirty="0" smtClean="0">
                <a:latin typeface="幼圆" panose="02010509060101010101" pitchFamily="49" charset="-122"/>
                <a:ea typeface="幼圆" panose="02010509060101010101" pitchFamily="49" charset="-122"/>
              </a:rPr>
              <a:t>2000</a:t>
            </a:r>
            <a:r>
              <a:rPr lang="zh-CN" altLang="en-US" sz="2000" dirty="0" smtClean="0">
                <a:latin typeface="幼圆" panose="02010509060101010101" pitchFamily="49" charset="-122"/>
                <a:ea typeface="幼圆" panose="02010509060101010101" pitchFamily="49" charset="-122"/>
              </a:rPr>
              <a:t>次迭代</a:t>
            </a:r>
            <a:endParaRPr lang="zh-CN" altLang="en-US" sz="2000"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 </a:t>
            </a:r>
            <a:r>
              <a:rPr lang="zh-CN" altLang="en-US" dirty="0"/>
              <a:t>应用</a:t>
            </a:r>
            <a:r>
              <a:rPr lang="en-US" altLang="zh-CN" dirty="0" smtClean="0"/>
              <a:t>-TSP</a:t>
            </a:r>
            <a:endParaRPr lang="zh-CN" altLang="en-US" dirty="0"/>
          </a:p>
        </p:txBody>
      </p:sp>
      <p:sp>
        <p:nvSpPr>
          <p:cNvPr id="6" name="TextBox 5"/>
          <p:cNvSpPr txBox="1"/>
          <p:nvPr/>
        </p:nvSpPr>
        <p:spPr>
          <a:xfrm>
            <a:off x="548640" y="1358985"/>
            <a:ext cx="7588045" cy="784830"/>
          </a:xfrm>
          <a:prstGeom prst="rect">
            <a:avLst/>
          </a:prstGeom>
          <a:noFill/>
        </p:spPr>
        <p:txBody>
          <a:bodyPr wrap="square" rtlCol="0">
            <a:spAutoFit/>
          </a:bodyPr>
          <a:lstStyle/>
          <a:p>
            <a:pPr marL="457200" indent="-457200" algn="just">
              <a:lnSpc>
                <a:spcPts val="2700"/>
              </a:lnSpc>
              <a:buFontTx/>
              <a:buAutoNum type="circleNumDbPlain" startAt="5"/>
            </a:pPr>
            <a:r>
              <a:rPr lang="zh-CN" altLang="en-US" sz="2000" dirty="0" smtClean="0">
                <a:latin typeface="幼圆" panose="02010509060101010101" pitchFamily="49" charset="-122"/>
                <a:ea typeface="幼圆" panose="02010509060101010101" pitchFamily="49" charset="-122"/>
              </a:rPr>
              <a:t>选择：采用轮盘式选择</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zh-CN" altLang="en-US" sz="2000" dirty="0" smtClean="0">
                <a:latin typeface="幼圆" panose="02010509060101010101" pitchFamily="49" charset="-122"/>
                <a:ea typeface="幼圆" panose="02010509060101010101" pitchFamily="49" charset="-122"/>
              </a:rPr>
              <a:t>    首先</a:t>
            </a:r>
            <a:r>
              <a:rPr lang="zh-CN" altLang="en-US" sz="2000" dirty="0">
                <a:latin typeface="幼圆" panose="02010509060101010101" pitchFamily="49" charset="-122"/>
                <a:ea typeface="幼圆" panose="02010509060101010101" pitchFamily="49" charset="-122"/>
              </a:rPr>
              <a:t>计算每个个体 </a:t>
            </a:r>
            <a:r>
              <a:rPr lang="en-US" altLang="zh-CN" sz="2000" dirty="0">
                <a:latin typeface="幼圆" panose="02010509060101010101" pitchFamily="49" charset="-122"/>
                <a:ea typeface="幼圆" panose="02010509060101010101" pitchFamily="49" charset="-122"/>
              </a:rPr>
              <a:t>i </a:t>
            </a:r>
            <a:r>
              <a:rPr lang="zh-CN" altLang="en-US" sz="2000" dirty="0">
                <a:latin typeface="幼圆" panose="02010509060101010101" pitchFamily="49" charset="-122"/>
                <a:ea typeface="幼圆" panose="02010509060101010101" pitchFamily="49" charset="-122"/>
              </a:rPr>
              <a:t>被选中的</a:t>
            </a:r>
            <a:r>
              <a:rPr lang="zh-CN" altLang="en-US" sz="2000" dirty="0" smtClean="0">
                <a:latin typeface="幼圆" panose="02010509060101010101" pitchFamily="49" charset="-122"/>
                <a:ea typeface="幼圆" panose="02010509060101010101" pitchFamily="49" charset="-122"/>
              </a:rPr>
              <a:t>概率：</a:t>
            </a:r>
            <a:endParaRPr lang="en-US" altLang="zh-CN" sz="2000" dirty="0" smtClean="0">
              <a:latin typeface="幼圆" panose="02010509060101010101" pitchFamily="49" charset="-122"/>
              <a:ea typeface="幼圆" panose="02010509060101010101" pitchFamily="49"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99244" y="2163472"/>
            <a:ext cx="1749996" cy="1351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6"/>
          <p:cNvGrpSpPr/>
          <p:nvPr/>
        </p:nvGrpSpPr>
        <p:grpSpPr bwMode="auto">
          <a:xfrm>
            <a:off x="1295400" y="4443137"/>
            <a:ext cx="2225040" cy="2362199"/>
            <a:chOff x="3696" y="2352"/>
            <a:chExt cx="1488" cy="1584"/>
          </a:xfrm>
        </p:grpSpPr>
        <p:sp>
          <p:nvSpPr>
            <p:cNvPr id="9" name="Oval 7"/>
            <p:cNvSpPr>
              <a:spLocks noChangeArrowheads="1"/>
            </p:cNvSpPr>
            <p:nvPr/>
          </p:nvSpPr>
          <p:spPr bwMode="auto">
            <a:xfrm>
              <a:off x="3840" y="2496"/>
              <a:ext cx="1200" cy="115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8"/>
            <p:cNvSpPr>
              <a:spLocks noChangeArrowheads="1"/>
            </p:cNvSpPr>
            <p:nvPr/>
          </p:nvSpPr>
          <p:spPr bwMode="auto">
            <a:xfrm>
              <a:off x="3696" y="2352"/>
              <a:ext cx="1488" cy="14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9"/>
            <p:cNvSpPr>
              <a:spLocks noChangeShapeType="1"/>
            </p:cNvSpPr>
            <p:nvPr/>
          </p:nvSpPr>
          <p:spPr bwMode="auto">
            <a:xfrm>
              <a:off x="4416" y="3072"/>
              <a:ext cx="57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flipV="1">
              <a:off x="4416" y="2880"/>
              <a:ext cx="57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flipV="1">
              <a:off x="4416" y="2544"/>
              <a:ext cx="192"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p:cNvSpPr>
              <a:spLocks noChangeShapeType="1"/>
            </p:cNvSpPr>
            <p:nvPr/>
          </p:nvSpPr>
          <p:spPr bwMode="auto">
            <a:xfrm>
              <a:off x="4416" y="3072"/>
              <a:ext cx="0" cy="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p:cNvSpPr>
              <a:spLocks noChangeShapeType="1"/>
            </p:cNvSpPr>
            <p:nvPr/>
          </p:nvSpPr>
          <p:spPr bwMode="auto">
            <a:xfrm flipV="1">
              <a:off x="3984" y="3112"/>
              <a:ext cx="432"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14"/>
            <p:cNvSpPr txBox="1">
              <a:spLocks noChangeArrowheads="1"/>
            </p:cNvSpPr>
            <p:nvPr/>
          </p:nvSpPr>
          <p:spPr bwMode="auto">
            <a:xfrm>
              <a:off x="4224" y="2544"/>
              <a:ext cx="1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6600">
                  <a:solidFill>
                    <a:schemeClr val="hlink"/>
                  </a:solidFill>
                  <a:latin typeface="Arial Black" panose="020B0A04020102020204" pitchFamily="34" charset="0"/>
                  <a:ea typeface="宋体" panose="02010600030101010101" pitchFamily="2" charset="-122"/>
                </a:defRPr>
              </a:lvl1pPr>
              <a:lvl2pPr marL="742950" indent="-285750" eaLnBrk="0" hangingPunct="0">
                <a:defRPr kumimoji="1" sz="6600">
                  <a:solidFill>
                    <a:schemeClr val="hlink"/>
                  </a:solidFill>
                  <a:latin typeface="Arial Black" panose="020B0A04020102020204" pitchFamily="34" charset="0"/>
                  <a:ea typeface="宋体" panose="02010600030101010101" pitchFamily="2" charset="-122"/>
                </a:defRPr>
              </a:lvl2pPr>
              <a:lvl3pPr marL="1143000" indent="-228600" eaLnBrk="0" hangingPunct="0">
                <a:defRPr kumimoji="1" sz="6600">
                  <a:solidFill>
                    <a:schemeClr val="hlink"/>
                  </a:solidFill>
                  <a:latin typeface="Arial Black" panose="020B0A04020102020204" pitchFamily="34" charset="0"/>
                  <a:ea typeface="宋体" panose="02010600030101010101" pitchFamily="2" charset="-122"/>
                </a:defRPr>
              </a:lvl3pPr>
              <a:lvl4pPr marL="1600200" indent="-228600" eaLnBrk="0" hangingPunct="0">
                <a:defRPr kumimoji="1" sz="6600">
                  <a:solidFill>
                    <a:schemeClr val="hlink"/>
                  </a:solidFill>
                  <a:latin typeface="Arial Black" panose="020B0A04020102020204" pitchFamily="34" charset="0"/>
                  <a:ea typeface="宋体" panose="02010600030101010101" pitchFamily="2" charset="-122"/>
                </a:defRPr>
              </a:lvl4pPr>
              <a:lvl5pPr marL="2057400" indent="-228600" eaLnBrk="0" hangingPunct="0">
                <a:defRPr kumimoji="1" sz="6600">
                  <a:solidFill>
                    <a:schemeClr val="hlink"/>
                  </a:solidFill>
                  <a:latin typeface="Arial Black" panose="020B0A04020102020204" pitchFamily="34" charset="0"/>
                  <a:ea typeface="宋体" panose="02010600030101010101" pitchFamily="2" charset="-122"/>
                </a:defRPr>
              </a:lvl5pPr>
              <a:lvl6pPr marL="25146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6pPr>
              <a:lvl7pPr marL="29718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7pPr>
              <a:lvl8pPr marL="34290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8pPr>
              <a:lvl9pPr marL="38862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9pPr>
            </a:lstStyle>
            <a:p>
              <a:pPr eaLnBrk="1" hangingPunct="1"/>
              <a:r>
                <a:rPr lang="en-US" altLang="zh-CN" sz="2800" dirty="0">
                  <a:solidFill>
                    <a:schemeClr val="tx1"/>
                  </a:solidFill>
                  <a:latin typeface="Times New Roman" panose="02020603050405020304" pitchFamily="18" charset="0"/>
                </a:rPr>
                <a:t>.</a:t>
              </a:r>
              <a:endParaRPr lang="en-US" altLang="zh-CN" sz="2800" dirty="0">
                <a:solidFill>
                  <a:schemeClr val="tx1"/>
                </a:solidFill>
                <a:latin typeface="Times New Roman" panose="02020603050405020304" pitchFamily="18" charset="0"/>
              </a:endParaRPr>
            </a:p>
          </p:txBody>
        </p:sp>
        <p:sp>
          <p:nvSpPr>
            <p:cNvPr id="17" name="Text Box 15"/>
            <p:cNvSpPr txBox="1">
              <a:spLocks noChangeArrowheads="1"/>
            </p:cNvSpPr>
            <p:nvPr/>
          </p:nvSpPr>
          <p:spPr bwMode="auto">
            <a:xfrm>
              <a:off x="3984" y="2928"/>
              <a:ext cx="1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6600">
                  <a:solidFill>
                    <a:schemeClr val="hlink"/>
                  </a:solidFill>
                  <a:latin typeface="Arial Black" panose="020B0A04020102020204" pitchFamily="34" charset="0"/>
                  <a:ea typeface="宋体" panose="02010600030101010101" pitchFamily="2" charset="-122"/>
                </a:defRPr>
              </a:lvl1pPr>
              <a:lvl2pPr marL="742950" indent="-285750" eaLnBrk="0" hangingPunct="0">
                <a:defRPr kumimoji="1" sz="6600">
                  <a:solidFill>
                    <a:schemeClr val="hlink"/>
                  </a:solidFill>
                  <a:latin typeface="Arial Black" panose="020B0A04020102020204" pitchFamily="34" charset="0"/>
                  <a:ea typeface="宋体" panose="02010600030101010101" pitchFamily="2" charset="-122"/>
                </a:defRPr>
              </a:lvl2pPr>
              <a:lvl3pPr marL="1143000" indent="-228600" eaLnBrk="0" hangingPunct="0">
                <a:defRPr kumimoji="1" sz="6600">
                  <a:solidFill>
                    <a:schemeClr val="hlink"/>
                  </a:solidFill>
                  <a:latin typeface="Arial Black" panose="020B0A04020102020204" pitchFamily="34" charset="0"/>
                  <a:ea typeface="宋体" panose="02010600030101010101" pitchFamily="2" charset="-122"/>
                </a:defRPr>
              </a:lvl3pPr>
              <a:lvl4pPr marL="1600200" indent="-228600" eaLnBrk="0" hangingPunct="0">
                <a:defRPr kumimoji="1" sz="6600">
                  <a:solidFill>
                    <a:schemeClr val="hlink"/>
                  </a:solidFill>
                  <a:latin typeface="Arial Black" panose="020B0A04020102020204" pitchFamily="34" charset="0"/>
                  <a:ea typeface="宋体" panose="02010600030101010101" pitchFamily="2" charset="-122"/>
                </a:defRPr>
              </a:lvl4pPr>
              <a:lvl5pPr marL="2057400" indent="-228600" eaLnBrk="0" hangingPunct="0">
                <a:defRPr kumimoji="1" sz="6600">
                  <a:solidFill>
                    <a:schemeClr val="hlink"/>
                  </a:solidFill>
                  <a:latin typeface="Arial Black" panose="020B0A04020102020204" pitchFamily="34" charset="0"/>
                  <a:ea typeface="宋体" panose="02010600030101010101" pitchFamily="2" charset="-122"/>
                </a:defRPr>
              </a:lvl5pPr>
              <a:lvl6pPr marL="25146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6pPr>
              <a:lvl7pPr marL="29718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7pPr>
              <a:lvl8pPr marL="34290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8pPr>
              <a:lvl9pPr marL="38862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9pPr>
            </a:lstStyle>
            <a:p>
              <a:pPr eaLnBrk="1" hangingPunct="1"/>
              <a:r>
                <a:rPr lang="en-US" altLang="zh-CN" sz="2800">
                  <a:solidFill>
                    <a:schemeClr val="tx1"/>
                  </a:solidFill>
                  <a:latin typeface="Times New Roman" panose="02020603050405020304" pitchFamily="18" charset="0"/>
                </a:rPr>
                <a:t>.</a:t>
              </a:r>
              <a:endParaRPr lang="en-US" altLang="zh-CN" sz="2800">
                <a:solidFill>
                  <a:schemeClr val="tx1"/>
                </a:solidFill>
                <a:latin typeface="Times New Roman" panose="02020603050405020304" pitchFamily="18" charset="0"/>
              </a:endParaRPr>
            </a:p>
          </p:txBody>
        </p:sp>
        <p:sp>
          <p:nvSpPr>
            <p:cNvPr id="18" name="Text Box 16"/>
            <p:cNvSpPr txBox="1">
              <a:spLocks noChangeArrowheads="1"/>
            </p:cNvSpPr>
            <p:nvPr/>
          </p:nvSpPr>
          <p:spPr bwMode="auto">
            <a:xfrm>
              <a:off x="4080" y="2736"/>
              <a:ext cx="1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6600">
                  <a:solidFill>
                    <a:schemeClr val="hlink"/>
                  </a:solidFill>
                  <a:latin typeface="Arial Black" panose="020B0A04020102020204" pitchFamily="34" charset="0"/>
                  <a:ea typeface="宋体" panose="02010600030101010101" pitchFamily="2" charset="-122"/>
                </a:defRPr>
              </a:lvl1pPr>
              <a:lvl2pPr marL="742950" indent="-285750" eaLnBrk="0" hangingPunct="0">
                <a:defRPr kumimoji="1" sz="6600">
                  <a:solidFill>
                    <a:schemeClr val="hlink"/>
                  </a:solidFill>
                  <a:latin typeface="Arial Black" panose="020B0A04020102020204" pitchFamily="34" charset="0"/>
                  <a:ea typeface="宋体" panose="02010600030101010101" pitchFamily="2" charset="-122"/>
                </a:defRPr>
              </a:lvl2pPr>
              <a:lvl3pPr marL="1143000" indent="-228600" eaLnBrk="0" hangingPunct="0">
                <a:defRPr kumimoji="1" sz="6600">
                  <a:solidFill>
                    <a:schemeClr val="hlink"/>
                  </a:solidFill>
                  <a:latin typeface="Arial Black" panose="020B0A04020102020204" pitchFamily="34" charset="0"/>
                  <a:ea typeface="宋体" panose="02010600030101010101" pitchFamily="2" charset="-122"/>
                </a:defRPr>
              </a:lvl3pPr>
              <a:lvl4pPr marL="1600200" indent="-228600" eaLnBrk="0" hangingPunct="0">
                <a:defRPr kumimoji="1" sz="6600">
                  <a:solidFill>
                    <a:schemeClr val="hlink"/>
                  </a:solidFill>
                  <a:latin typeface="Arial Black" panose="020B0A04020102020204" pitchFamily="34" charset="0"/>
                  <a:ea typeface="宋体" panose="02010600030101010101" pitchFamily="2" charset="-122"/>
                </a:defRPr>
              </a:lvl4pPr>
              <a:lvl5pPr marL="2057400" indent="-228600" eaLnBrk="0" hangingPunct="0">
                <a:defRPr kumimoji="1" sz="6600">
                  <a:solidFill>
                    <a:schemeClr val="hlink"/>
                  </a:solidFill>
                  <a:latin typeface="Arial Black" panose="020B0A04020102020204" pitchFamily="34" charset="0"/>
                  <a:ea typeface="宋体" panose="02010600030101010101" pitchFamily="2" charset="-122"/>
                </a:defRPr>
              </a:lvl5pPr>
              <a:lvl6pPr marL="25146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6pPr>
              <a:lvl7pPr marL="29718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7pPr>
              <a:lvl8pPr marL="34290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8pPr>
              <a:lvl9pPr marL="38862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9pPr>
            </a:lstStyle>
            <a:p>
              <a:pPr eaLnBrk="1" hangingPunct="1"/>
              <a:r>
                <a:rPr lang="en-US" altLang="zh-CN" sz="2800">
                  <a:solidFill>
                    <a:schemeClr val="tx1"/>
                  </a:solidFill>
                  <a:latin typeface="Times New Roman" panose="02020603050405020304" pitchFamily="18" charset="0"/>
                </a:rPr>
                <a:t>.</a:t>
              </a:r>
              <a:endParaRPr lang="en-US" altLang="zh-CN" sz="2800">
                <a:solidFill>
                  <a:schemeClr val="tx1"/>
                </a:solidFill>
                <a:latin typeface="Times New Roman" panose="02020603050405020304" pitchFamily="18" charset="0"/>
              </a:endParaRPr>
            </a:p>
          </p:txBody>
        </p:sp>
        <p:sp>
          <p:nvSpPr>
            <p:cNvPr id="19" name="Text Box 17"/>
            <p:cNvSpPr txBox="1">
              <a:spLocks noChangeArrowheads="1"/>
            </p:cNvSpPr>
            <p:nvPr/>
          </p:nvSpPr>
          <p:spPr bwMode="auto">
            <a:xfrm>
              <a:off x="4656" y="3120"/>
              <a:ext cx="1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6600">
                  <a:solidFill>
                    <a:schemeClr val="hlink"/>
                  </a:solidFill>
                  <a:latin typeface="Arial Black" panose="020B0A04020102020204" pitchFamily="34" charset="0"/>
                  <a:ea typeface="宋体" panose="02010600030101010101" pitchFamily="2" charset="-122"/>
                </a:defRPr>
              </a:lvl1pPr>
              <a:lvl2pPr marL="742950" indent="-285750" eaLnBrk="0" hangingPunct="0">
                <a:defRPr kumimoji="1" sz="6600">
                  <a:solidFill>
                    <a:schemeClr val="hlink"/>
                  </a:solidFill>
                  <a:latin typeface="Arial Black" panose="020B0A04020102020204" pitchFamily="34" charset="0"/>
                  <a:ea typeface="宋体" panose="02010600030101010101" pitchFamily="2" charset="-122"/>
                </a:defRPr>
              </a:lvl2pPr>
              <a:lvl3pPr marL="1143000" indent="-228600" eaLnBrk="0" hangingPunct="0">
                <a:defRPr kumimoji="1" sz="6600">
                  <a:solidFill>
                    <a:schemeClr val="hlink"/>
                  </a:solidFill>
                  <a:latin typeface="Arial Black" panose="020B0A04020102020204" pitchFamily="34" charset="0"/>
                  <a:ea typeface="宋体" panose="02010600030101010101" pitchFamily="2" charset="-122"/>
                </a:defRPr>
              </a:lvl3pPr>
              <a:lvl4pPr marL="1600200" indent="-228600" eaLnBrk="0" hangingPunct="0">
                <a:defRPr kumimoji="1" sz="6600">
                  <a:solidFill>
                    <a:schemeClr val="hlink"/>
                  </a:solidFill>
                  <a:latin typeface="Arial Black" panose="020B0A04020102020204" pitchFamily="34" charset="0"/>
                  <a:ea typeface="宋体" panose="02010600030101010101" pitchFamily="2" charset="-122"/>
                </a:defRPr>
              </a:lvl4pPr>
              <a:lvl5pPr marL="2057400" indent="-228600" eaLnBrk="0" hangingPunct="0">
                <a:defRPr kumimoji="1" sz="6600">
                  <a:solidFill>
                    <a:schemeClr val="hlink"/>
                  </a:solidFill>
                  <a:latin typeface="Arial Black" panose="020B0A04020102020204" pitchFamily="34" charset="0"/>
                  <a:ea typeface="宋体" panose="02010600030101010101" pitchFamily="2" charset="-122"/>
                </a:defRPr>
              </a:lvl5pPr>
              <a:lvl6pPr marL="25146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6pPr>
              <a:lvl7pPr marL="29718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7pPr>
              <a:lvl8pPr marL="34290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8pPr>
              <a:lvl9pPr marL="38862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9pPr>
            </a:lstStyle>
            <a:p>
              <a:pPr eaLnBrk="1" hangingPunct="1"/>
              <a:r>
                <a:rPr lang="en-US" altLang="zh-CN" sz="2800">
                  <a:solidFill>
                    <a:schemeClr val="tx1"/>
                  </a:solidFill>
                  <a:latin typeface="Times New Roman" panose="02020603050405020304" pitchFamily="18" charset="0"/>
                </a:rPr>
                <a:t>.</a:t>
              </a:r>
              <a:endParaRPr lang="en-US" altLang="zh-CN" sz="2800">
                <a:solidFill>
                  <a:schemeClr val="tx1"/>
                </a:solidFill>
                <a:latin typeface="Times New Roman" panose="02020603050405020304" pitchFamily="18" charset="0"/>
              </a:endParaRPr>
            </a:p>
          </p:txBody>
        </p:sp>
        <p:sp>
          <p:nvSpPr>
            <p:cNvPr id="20" name="Text Box 18"/>
            <p:cNvSpPr txBox="1">
              <a:spLocks noChangeArrowheads="1"/>
            </p:cNvSpPr>
            <p:nvPr/>
          </p:nvSpPr>
          <p:spPr bwMode="auto">
            <a:xfrm>
              <a:off x="4464" y="3312"/>
              <a:ext cx="1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6600">
                  <a:solidFill>
                    <a:schemeClr val="hlink"/>
                  </a:solidFill>
                  <a:latin typeface="Arial Black" panose="020B0A04020102020204" pitchFamily="34" charset="0"/>
                  <a:ea typeface="宋体" panose="02010600030101010101" pitchFamily="2" charset="-122"/>
                </a:defRPr>
              </a:lvl1pPr>
              <a:lvl2pPr marL="742950" indent="-285750" eaLnBrk="0" hangingPunct="0">
                <a:defRPr kumimoji="1" sz="6600">
                  <a:solidFill>
                    <a:schemeClr val="hlink"/>
                  </a:solidFill>
                  <a:latin typeface="Arial Black" panose="020B0A04020102020204" pitchFamily="34" charset="0"/>
                  <a:ea typeface="宋体" panose="02010600030101010101" pitchFamily="2" charset="-122"/>
                </a:defRPr>
              </a:lvl2pPr>
              <a:lvl3pPr marL="1143000" indent="-228600" eaLnBrk="0" hangingPunct="0">
                <a:defRPr kumimoji="1" sz="6600">
                  <a:solidFill>
                    <a:schemeClr val="hlink"/>
                  </a:solidFill>
                  <a:latin typeface="Arial Black" panose="020B0A04020102020204" pitchFamily="34" charset="0"/>
                  <a:ea typeface="宋体" panose="02010600030101010101" pitchFamily="2" charset="-122"/>
                </a:defRPr>
              </a:lvl3pPr>
              <a:lvl4pPr marL="1600200" indent="-228600" eaLnBrk="0" hangingPunct="0">
                <a:defRPr kumimoji="1" sz="6600">
                  <a:solidFill>
                    <a:schemeClr val="hlink"/>
                  </a:solidFill>
                  <a:latin typeface="Arial Black" panose="020B0A04020102020204" pitchFamily="34" charset="0"/>
                  <a:ea typeface="宋体" panose="02010600030101010101" pitchFamily="2" charset="-122"/>
                </a:defRPr>
              </a:lvl4pPr>
              <a:lvl5pPr marL="2057400" indent="-228600" eaLnBrk="0" hangingPunct="0">
                <a:defRPr kumimoji="1" sz="6600">
                  <a:solidFill>
                    <a:schemeClr val="hlink"/>
                  </a:solidFill>
                  <a:latin typeface="Arial Black" panose="020B0A04020102020204" pitchFamily="34" charset="0"/>
                  <a:ea typeface="宋体" panose="02010600030101010101" pitchFamily="2" charset="-122"/>
                </a:defRPr>
              </a:lvl5pPr>
              <a:lvl6pPr marL="25146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6pPr>
              <a:lvl7pPr marL="29718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7pPr>
              <a:lvl8pPr marL="34290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8pPr>
              <a:lvl9pPr marL="38862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9pPr>
            </a:lstStyle>
            <a:p>
              <a:pPr eaLnBrk="1" hangingPunct="1"/>
              <a:r>
                <a:rPr lang="en-US" altLang="zh-CN" sz="2800">
                  <a:solidFill>
                    <a:schemeClr val="tx1"/>
                  </a:solidFill>
                  <a:latin typeface="Times New Roman" panose="02020603050405020304" pitchFamily="18" charset="0"/>
                </a:rPr>
                <a:t>.</a:t>
              </a:r>
              <a:endParaRPr lang="en-US" altLang="zh-CN" sz="2800">
                <a:solidFill>
                  <a:schemeClr val="tx1"/>
                </a:solidFill>
                <a:latin typeface="Times New Roman" panose="02020603050405020304" pitchFamily="18" charset="0"/>
              </a:endParaRPr>
            </a:p>
          </p:txBody>
        </p:sp>
        <p:sp>
          <p:nvSpPr>
            <p:cNvPr id="21" name="Text Box 19"/>
            <p:cNvSpPr txBox="1">
              <a:spLocks noChangeArrowheads="1"/>
            </p:cNvSpPr>
            <p:nvPr/>
          </p:nvSpPr>
          <p:spPr bwMode="auto">
            <a:xfrm>
              <a:off x="4560" y="3216"/>
              <a:ext cx="1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6600">
                  <a:solidFill>
                    <a:schemeClr val="hlink"/>
                  </a:solidFill>
                  <a:latin typeface="Arial Black" panose="020B0A04020102020204" pitchFamily="34" charset="0"/>
                  <a:ea typeface="宋体" panose="02010600030101010101" pitchFamily="2" charset="-122"/>
                </a:defRPr>
              </a:lvl1pPr>
              <a:lvl2pPr marL="742950" indent="-285750" eaLnBrk="0" hangingPunct="0">
                <a:defRPr kumimoji="1" sz="6600">
                  <a:solidFill>
                    <a:schemeClr val="hlink"/>
                  </a:solidFill>
                  <a:latin typeface="Arial Black" panose="020B0A04020102020204" pitchFamily="34" charset="0"/>
                  <a:ea typeface="宋体" panose="02010600030101010101" pitchFamily="2" charset="-122"/>
                </a:defRPr>
              </a:lvl2pPr>
              <a:lvl3pPr marL="1143000" indent="-228600" eaLnBrk="0" hangingPunct="0">
                <a:defRPr kumimoji="1" sz="6600">
                  <a:solidFill>
                    <a:schemeClr val="hlink"/>
                  </a:solidFill>
                  <a:latin typeface="Arial Black" panose="020B0A04020102020204" pitchFamily="34" charset="0"/>
                  <a:ea typeface="宋体" panose="02010600030101010101" pitchFamily="2" charset="-122"/>
                </a:defRPr>
              </a:lvl3pPr>
              <a:lvl4pPr marL="1600200" indent="-228600" eaLnBrk="0" hangingPunct="0">
                <a:defRPr kumimoji="1" sz="6600">
                  <a:solidFill>
                    <a:schemeClr val="hlink"/>
                  </a:solidFill>
                  <a:latin typeface="Arial Black" panose="020B0A04020102020204" pitchFamily="34" charset="0"/>
                  <a:ea typeface="宋体" panose="02010600030101010101" pitchFamily="2" charset="-122"/>
                </a:defRPr>
              </a:lvl4pPr>
              <a:lvl5pPr marL="2057400" indent="-228600" eaLnBrk="0" hangingPunct="0">
                <a:defRPr kumimoji="1" sz="6600">
                  <a:solidFill>
                    <a:schemeClr val="hlink"/>
                  </a:solidFill>
                  <a:latin typeface="Arial Black" panose="020B0A04020102020204" pitchFamily="34" charset="0"/>
                  <a:ea typeface="宋体" panose="02010600030101010101" pitchFamily="2" charset="-122"/>
                </a:defRPr>
              </a:lvl5pPr>
              <a:lvl6pPr marL="25146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6pPr>
              <a:lvl7pPr marL="29718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7pPr>
              <a:lvl8pPr marL="34290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8pPr>
              <a:lvl9pPr marL="38862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9pPr>
            </a:lstStyle>
            <a:p>
              <a:pPr eaLnBrk="1" hangingPunct="1"/>
              <a:r>
                <a:rPr lang="en-US" altLang="zh-CN" sz="2800">
                  <a:solidFill>
                    <a:schemeClr val="tx1"/>
                  </a:solidFill>
                  <a:latin typeface="Times New Roman" panose="02020603050405020304" pitchFamily="18" charset="0"/>
                </a:rPr>
                <a:t>.</a:t>
              </a:r>
              <a:endParaRPr lang="en-US" altLang="zh-CN" sz="2800">
                <a:solidFill>
                  <a:schemeClr val="tx1"/>
                </a:solidFill>
                <a:latin typeface="Times New Roman" panose="02020603050405020304" pitchFamily="18" charset="0"/>
              </a:endParaRPr>
            </a:p>
          </p:txBody>
        </p:sp>
        <p:sp>
          <p:nvSpPr>
            <p:cNvPr id="22" name="Text Box 20"/>
            <p:cNvSpPr txBox="1">
              <a:spLocks noChangeArrowheads="1"/>
            </p:cNvSpPr>
            <p:nvPr/>
          </p:nvSpPr>
          <p:spPr bwMode="auto">
            <a:xfrm>
              <a:off x="4560" y="264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6600">
                  <a:solidFill>
                    <a:schemeClr val="hlink"/>
                  </a:solidFill>
                  <a:latin typeface="Arial Black" panose="020B0A04020102020204" pitchFamily="34" charset="0"/>
                  <a:ea typeface="宋体" panose="02010600030101010101" pitchFamily="2" charset="-122"/>
                </a:defRPr>
              </a:lvl1pPr>
              <a:lvl2pPr marL="742950" indent="-285750" eaLnBrk="0" hangingPunct="0">
                <a:defRPr kumimoji="1" sz="6600">
                  <a:solidFill>
                    <a:schemeClr val="hlink"/>
                  </a:solidFill>
                  <a:latin typeface="Arial Black" panose="020B0A04020102020204" pitchFamily="34" charset="0"/>
                  <a:ea typeface="宋体" panose="02010600030101010101" pitchFamily="2" charset="-122"/>
                </a:defRPr>
              </a:lvl2pPr>
              <a:lvl3pPr marL="1143000" indent="-228600" eaLnBrk="0" hangingPunct="0">
                <a:defRPr kumimoji="1" sz="6600">
                  <a:solidFill>
                    <a:schemeClr val="hlink"/>
                  </a:solidFill>
                  <a:latin typeface="Arial Black" panose="020B0A04020102020204" pitchFamily="34" charset="0"/>
                  <a:ea typeface="宋体" panose="02010600030101010101" pitchFamily="2" charset="-122"/>
                </a:defRPr>
              </a:lvl3pPr>
              <a:lvl4pPr marL="1600200" indent="-228600" eaLnBrk="0" hangingPunct="0">
                <a:defRPr kumimoji="1" sz="6600">
                  <a:solidFill>
                    <a:schemeClr val="hlink"/>
                  </a:solidFill>
                  <a:latin typeface="Arial Black" panose="020B0A04020102020204" pitchFamily="34" charset="0"/>
                  <a:ea typeface="宋体" panose="02010600030101010101" pitchFamily="2" charset="-122"/>
                </a:defRPr>
              </a:lvl4pPr>
              <a:lvl5pPr marL="2057400" indent="-228600" eaLnBrk="0" hangingPunct="0">
                <a:defRPr kumimoji="1" sz="6600">
                  <a:solidFill>
                    <a:schemeClr val="hlink"/>
                  </a:solidFill>
                  <a:latin typeface="Arial Black" panose="020B0A04020102020204" pitchFamily="34" charset="0"/>
                  <a:ea typeface="宋体" panose="02010600030101010101" pitchFamily="2" charset="-122"/>
                </a:defRPr>
              </a:lvl5pPr>
              <a:lvl6pPr marL="25146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6pPr>
              <a:lvl7pPr marL="29718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7pPr>
              <a:lvl8pPr marL="34290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8pPr>
              <a:lvl9pPr marL="38862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9pPr>
            </a:lstStyle>
            <a:p>
              <a:pPr eaLnBrk="1" hangingPunct="1"/>
              <a:r>
                <a:rPr lang="en-US" altLang="zh-CN" sz="2400">
                  <a:solidFill>
                    <a:schemeClr val="tx1"/>
                  </a:solidFill>
                  <a:latin typeface="Times New Roman" panose="02020603050405020304" pitchFamily="18" charset="0"/>
                </a:rPr>
                <a:t>p</a:t>
              </a:r>
              <a:r>
                <a:rPr lang="en-US" altLang="zh-CN" sz="2400" baseline="-25000">
                  <a:solidFill>
                    <a:schemeClr val="tx1"/>
                  </a:solidFill>
                  <a:latin typeface="Times New Roman" panose="02020603050405020304" pitchFamily="18" charset="0"/>
                </a:rPr>
                <a:t>1</a:t>
              </a:r>
              <a:endParaRPr lang="en-US" altLang="zh-CN" sz="2400" baseline="-25000">
                <a:solidFill>
                  <a:schemeClr val="tx1"/>
                </a:solidFill>
                <a:latin typeface="Times New Roman" panose="02020603050405020304" pitchFamily="18" charset="0"/>
              </a:endParaRPr>
            </a:p>
          </p:txBody>
        </p:sp>
        <p:sp>
          <p:nvSpPr>
            <p:cNvPr id="23" name="Text Box 21"/>
            <p:cNvSpPr txBox="1">
              <a:spLocks noChangeArrowheads="1"/>
            </p:cNvSpPr>
            <p:nvPr/>
          </p:nvSpPr>
          <p:spPr bwMode="auto">
            <a:xfrm>
              <a:off x="4752" y="2928"/>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6600">
                  <a:solidFill>
                    <a:schemeClr val="hlink"/>
                  </a:solidFill>
                  <a:latin typeface="Arial Black" panose="020B0A04020102020204" pitchFamily="34" charset="0"/>
                  <a:ea typeface="宋体" panose="02010600030101010101" pitchFamily="2" charset="-122"/>
                </a:defRPr>
              </a:lvl1pPr>
              <a:lvl2pPr marL="742950" indent="-285750" eaLnBrk="0" hangingPunct="0">
                <a:defRPr kumimoji="1" sz="6600">
                  <a:solidFill>
                    <a:schemeClr val="hlink"/>
                  </a:solidFill>
                  <a:latin typeface="Arial Black" panose="020B0A04020102020204" pitchFamily="34" charset="0"/>
                  <a:ea typeface="宋体" panose="02010600030101010101" pitchFamily="2" charset="-122"/>
                </a:defRPr>
              </a:lvl2pPr>
              <a:lvl3pPr marL="1143000" indent="-228600" eaLnBrk="0" hangingPunct="0">
                <a:defRPr kumimoji="1" sz="6600">
                  <a:solidFill>
                    <a:schemeClr val="hlink"/>
                  </a:solidFill>
                  <a:latin typeface="Arial Black" panose="020B0A04020102020204" pitchFamily="34" charset="0"/>
                  <a:ea typeface="宋体" panose="02010600030101010101" pitchFamily="2" charset="-122"/>
                </a:defRPr>
              </a:lvl3pPr>
              <a:lvl4pPr marL="1600200" indent="-228600" eaLnBrk="0" hangingPunct="0">
                <a:defRPr kumimoji="1" sz="6600">
                  <a:solidFill>
                    <a:schemeClr val="hlink"/>
                  </a:solidFill>
                  <a:latin typeface="Arial Black" panose="020B0A04020102020204" pitchFamily="34" charset="0"/>
                  <a:ea typeface="宋体" panose="02010600030101010101" pitchFamily="2" charset="-122"/>
                </a:defRPr>
              </a:lvl4pPr>
              <a:lvl5pPr marL="2057400" indent="-228600" eaLnBrk="0" hangingPunct="0">
                <a:defRPr kumimoji="1" sz="6600">
                  <a:solidFill>
                    <a:schemeClr val="hlink"/>
                  </a:solidFill>
                  <a:latin typeface="Arial Black" panose="020B0A04020102020204" pitchFamily="34" charset="0"/>
                  <a:ea typeface="宋体" panose="02010600030101010101" pitchFamily="2" charset="-122"/>
                </a:defRPr>
              </a:lvl5pPr>
              <a:lvl6pPr marL="25146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6pPr>
              <a:lvl7pPr marL="29718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7pPr>
              <a:lvl8pPr marL="34290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8pPr>
              <a:lvl9pPr marL="38862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9pPr>
            </a:lstStyle>
            <a:p>
              <a:pPr eaLnBrk="1" hangingPunct="1"/>
              <a:r>
                <a:rPr lang="en-US" altLang="zh-CN" sz="2400">
                  <a:solidFill>
                    <a:schemeClr val="tx1"/>
                  </a:solidFill>
                  <a:latin typeface="Times New Roman" panose="02020603050405020304" pitchFamily="18" charset="0"/>
                </a:rPr>
                <a:t>p</a:t>
              </a:r>
              <a:r>
                <a:rPr lang="en-US" altLang="zh-CN" sz="2400" baseline="-25000">
                  <a:solidFill>
                    <a:schemeClr val="tx1"/>
                  </a:solidFill>
                  <a:latin typeface="Times New Roman" panose="02020603050405020304" pitchFamily="18" charset="0"/>
                </a:rPr>
                <a:t>2</a:t>
              </a:r>
              <a:endParaRPr lang="en-US" altLang="zh-CN" sz="2400" baseline="-25000">
                <a:solidFill>
                  <a:schemeClr val="tx1"/>
                </a:solidFill>
                <a:latin typeface="Times New Roman" panose="02020603050405020304" pitchFamily="18" charset="0"/>
              </a:endParaRPr>
            </a:p>
          </p:txBody>
        </p:sp>
        <p:sp>
          <p:nvSpPr>
            <p:cNvPr id="24" name="Text Box 22"/>
            <p:cNvSpPr txBox="1">
              <a:spLocks noChangeArrowheads="1"/>
            </p:cNvSpPr>
            <p:nvPr/>
          </p:nvSpPr>
          <p:spPr bwMode="auto">
            <a:xfrm>
              <a:off x="4080" y="3264"/>
              <a:ext cx="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6600">
                  <a:solidFill>
                    <a:schemeClr val="hlink"/>
                  </a:solidFill>
                  <a:latin typeface="Arial Black" panose="020B0A04020102020204" pitchFamily="34" charset="0"/>
                  <a:ea typeface="宋体" panose="02010600030101010101" pitchFamily="2" charset="-122"/>
                </a:defRPr>
              </a:lvl1pPr>
              <a:lvl2pPr marL="742950" indent="-285750" eaLnBrk="0" hangingPunct="0">
                <a:defRPr kumimoji="1" sz="6600">
                  <a:solidFill>
                    <a:schemeClr val="hlink"/>
                  </a:solidFill>
                  <a:latin typeface="Arial Black" panose="020B0A04020102020204" pitchFamily="34" charset="0"/>
                  <a:ea typeface="宋体" panose="02010600030101010101" pitchFamily="2" charset="-122"/>
                </a:defRPr>
              </a:lvl2pPr>
              <a:lvl3pPr marL="1143000" indent="-228600" eaLnBrk="0" hangingPunct="0">
                <a:defRPr kumimoji="1" sz="6600">
                  <a:solidFill>
                    <a:schemeClr val="hlink"/>
                  </a:solidFill>
                  <a:latin typeface="Arial Black" panose="020B0A04020102020204" pitchFamily="34" charset="0"/>
                  <a:ea typeface="宋体" panose="02010600030101010101" pitchFamily="2" charset="-122"/>
                </a:defRPr>
              </a:lvl3pPr>
              <a:lvl4pPr marL="1600200" indent="-228600" eaLnBrk="0" hangingPunct="0">
                <a:defRPr kumimoji="1" sz="6600">
                  <a:solidFill>
                    <a:schemeClr val="hlink"/>
                  </a:solidFill>
                  <a:latin typeface="Arial Black" panose="020B0A04020102020204" pitchFamily="34" charset="0"/>
                  <a:ea typeface="宋体" panose="02010600030101010101" pitchFamily="2" charset="-122"/>
                </a:defRPr>
              </a:lvl4pPr>
              <a:lvl5pPr marL="2057400" indent="-228600" eaLnBrk="0" hangingPunct="0">
                <a:defRPr kumimoji="1" sz="6600">
                  <a:solidFill>
                    <a:schemeClr val="hlink"/>
                  </a:solidFill>
                  <a:latin typeface="Arial Black" panose="020B0A04020102020204" pitchFamily="34" charset="0"/>
                  <a:ea typeface="宋体" panose="02010600030101010101" pitchFamily="2" charset="-122"/>
                </a:defRPr>
              </a:lvl5pPr>
              <a:lvl6pPr marL="25146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6pPr>
              <a:lvl7pPr marL="29718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7pPr>
              <a:lvl8pPr marL="34290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8pPr>
              <a:lvl9pPr marL="38862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9pPr>
            </a:lstStyle>
            <a:p>
              <a:pPr eaLnBrk="1" hangingPunct="1"/>
              <a:r>
                <a:rPr lang="en-US" altLang="zh-CN" sz="2400">
                  <a:solidFill>
                    <a:schemeClr val="tx1"/>
                  </a:solidFill>
                  <a:latin typeface="Times New Roman" panose="02020603050405020304" pitchFamily="18" charset="0"/>
                </a:rPr>
                <a:t>p</a:t>
              </a:r>
              <a:r>
                <a:rPr lang="en-US" altLang="zh-CN" sz="2400" baseline="-25000">
                  <a:solidFill>
                    <a:schemeClr val="tx1"/>
                  </a:solidFill>
                  <a:latin typeface="Times New Roman" panose="02020603050405020304" pitchFamily="18" charset="0"/>
                </a:rPr>
                <a:t>i</a:t>
              </a:r>
              <a:endParaRPr lang="en-US" altLang="zh-CN" sz="2400" baseline="-25000">
                <a:solidFill>
                  <a:schemeClr val="tx1"/>
                </a:solidFill>
                <a:latin typeface="Times New Roman" panose="02020603050405020304" pitchFamily="18" charset="0"/>
              </a:endParaRPr>
            </a:p>
          </p:txBody>
        </p:sp>
        <p:sp>
          <p:nvSpPr>
            <p:cNvPr id="25" name="Line 23"/>
            <p:cNvSpPr>
              <a:spLocks noChangeShapeType="1"/>
            </p:cNvSpPr>
            <p:nvPr/>
          </p:nvSpPr>
          <p:spPr bwMode="auto">
            <a:xfrm flipV="1">
              <a:off x="4032" y="3552"/>
              <a:ext cx="48" cy="96"/>
            </a:xfrm>
            <a:prstGeom prst="line">
              <a:avLst/>
            </a:prstGeom>
            <a:noFill/>
            <a:ln w="9525">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24"/>
            <p:cNvSpPr txBox="1">
              <a:spLocks noChangeArrowheads="1"/>
            </p:cNvSpPr>
            <p:nvPr/>
          </p:nvSpPr>
          <p:spPr bwMode="auto">
            <a:xfrm>
              <a:off x="3888" y="3648"/>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6600">
                  <a:solidFill>
                    <a:schemeClr val="hlink"/>
                  </a:solidFill>
                  <a:latin typeface="Arial Black" panose="020B0A04020102020204" pitchFamily="34" charset="0"/>
                  <a:ea typeface="宋体" panose="02010600030101010101" pitchFamily="2" charset="-122"/>
                </a:defRPr>
              </a:lvl1pPr>
              <a:lvl2pPr marL="742950" indent="-285750" eaLnBrk="0" hangingPunct="0">
                <a:defRPr kumimoji="1" sz="6600">
                  <a:solidFill>
                    <a:schemeClr val="hlink"/>
                  </a:solidFill>
                  <a:latin typeface="Arial Black" panose="020B0A04020102020204" pitchFamily="34" charset="0"/>
                  <a:ea typeface="宋体" panose="02010600030101010101" pitchFamily="2" charset="-122"/>
                </a:defRPr>
              </a:lvl2pPr>
              <a:lvl3pPr marL="1143000" indent="-228600" eaLnBrk="0" hangingPunct="0">
                <a:defRPr kumimoji="1" sz="6600">
                  <a:solidFill>
                    <a:schemeClr val="hlink"/>
                  </a:solidFill>
                  <a:latin typeface="Arial Black" panose="020B0A04020102020204" pitchFamily="34" charset="0"/>
                  <a:ea typeface="宋体" panose="02010600030101010101" pitchFamily="2" charset="-122"/>
                </a:defRPr>
              </a:lvl3pPr>
              <a:lvl4pPr marL="1600200" indent="-228600" eaLnBrk="0" hangingPunct="0">
                <a:defRPr kumimoji="1" sz="6600">
                  <a:solidFill>
                    <a:schemeClr val="hlink"/>
                  </a:solidFill>
                  <a:latin typeface="Arial Black" panose="020B0A04020102020204" pitchFamily="34" charset="0"/>
                  <a:ea typeface="宋体" panose="02010600030101010101" pitchFamily="2" charset="-122"/>
                </a:defRPr>
              </a:lvl4pPr>
              <a:lvl5pPr marL="2057400" indent="-228600" eaLnBrk="0" hangingPunct="0">
                <a:defRPr kumimoji="1" sz="6600">
                  <a:solidFill>
                    <a:schemeClr val="hlink"/>
                  </a:solidFill>
                  <a:latin typeface="Arial Black" panose="020B0A04020102020204" pitchFamily="34" charset="0"/>
                  <a:ea typeface="宋体" panose="02010600030101010101" pitchFamily="2" charset="-122"/>
                </a:defRPr>
              </a:lvl5pPr>
              <a:lvl6pPr marL="25146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6pPr>
              <a:lvl7pPr marL="29718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7pPr>
              <a:lvl8pPr marL="34290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8pPr>
              <a:lvl9pPr marL="3886200" indent="-228600" eaLnBrk="0" fontAlgn="base" hangingPunct="0">
                <a:spcBef>
                  <a:spcPct val="0"/>
                </a:spcBef>
                <a:spcAft>
                  <a:spcPct val="0"/>
                </a:spcAft>
                <a:defRPr kumimoji="1" sz="6600">
                  <a:solidFill>
                    <a:schemeClr val="hlink"/>
                  </a:solidFill>
                  <a:latin typeface="Arial Black" panose="020B0A04020102020204" pitchFamily="34" charset="0"/>
                  <a:ea typeface="宋体" panose="02010600030101010101" pitchFamily="2" charset="-122"/>
                </a:defRPr>
              </a:lvl9pPr>
            </a:lstStyle>
            <a:p>
              <a:pPr eaLnBrk="1" hangingPunct="1"/>
              <a:r>
                <a:rPr lang="en-US" altLang="zh-CN" sz="2400">
                  <a:solidFill>
                    <a:schemeClr val="tx1"/>
                  </a:solidFill>
                  <a:latin typeface="Times New Roman" panose="02020603050405020304" pitchFamily="18" charset="0"/>
                </a:rPr>
                <a:t>r</a:t>
              </a:r>
              <a:endParaRPr lang="en-US" altLang="zh-CN" sz="2400" baseline="-25000">
                <a:solidFill>
                  <a:schemeClr val="tx1"/>
                </a:solidFill>
                <a:latin typeface="Times New Roman" panose="02020603050405020304" pitchFamily="18" charset="0"/>
              </a:endParaRPr>
            </a:p>
          </p:txBody>
        </p:sp>
      </p:grpSp>
      <p:sp>
        <p:nvSpPr>
          <p:cNvPr id="27" name="TextBox 26"/>
          <p:cNvSpPr txBox="1"/>
          <p:nvPr/>
        </p:nvSpPr>
        <p:spPr>
          <a:xfrm>
            <a:off x="549244" y="3579928"/>
            <a:ext cx="7924196" cy="784830"/>
          </a:xfrm>
          <a:prstGeom prst="rect">
            <a:avLst/>
          </a:prstGeom>
          <a:noFill/>
        </p:spPr>
        <p:txBody>
          <a:bodyPr wrap="square" rtlCol="0">
            <a:spAutoFit/>
          </a:bodyPr>
          <a:lstStyle/>
          <a:p>
            <a:pPr algn="just">
              <a:lnSpc>
                <a:spcPts val="2700"/>
              </a:lnSpc>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然后</a:t>
            </a:r>
            <a:r>
              <a:rPr lang="zh-CN" altLang="en-US" sz="2000" dirty="0">
                <a:latin typeface="幼圆" panose="02010509060101010101" pitchFamily="49" charset="-122"/>
                <a:ea typeface="幼圆" panose="02010509060101010101" pitchFamily="49" charset="-122"/>
              </a:rPr>
              <a:t>根据概率的大小将将圆盘分为 </a:t>
            </a:r>
            <a:r>
              <a:rPr lang="en-US" altLang="zh-CN" sz="2000" dirty="0">
                <a:latin typeface="幼圆" panose="02010509060101010101" pitchFamily="49" charset="-122"/>
                <a:ea typeface="幼圆" panose="02010509060101010101" pitchFamily="49" charset="-122"/>
              </a:rPr>
              <a:t>n</a:t>
            </a:r>
            <a:r>
              <a:rPr lang="zh-CN" altLang="en-US" sz="2000" dirty="0">
                <a:latin typeface="幼圆" panose="02010509060101010101" pitchFamily="49" charset="-122"/>
                <a:ea typeface="幼圆" panose="02010509060101010101" pitchFamily="49" charset="-122"/>
              </a:rPr>
              <a:t>个扇形，每个扇形的大小</a:t>
            </a:r>
            <a:r>
              <a:rPr lang="zh-CN" altLang="en-US" sz="2000" dirty="0" smtClean="0">
                <a:latin typeface="幼圆" panose="02010509060101010101" pitchFamily="49" charset="-122"/>
                <a:ea typeface="幼圆" panose="02010509060101010101" pitchFamily="49" charset="-122"/>
              </a:rPr>
              <a:t>为</a:t>
            </a:r>
            <a:r>
              <a:rPr lang="en-US" altLang="zh-CN" sz="2000" dirty="0" smtClean="0">
                <a:latin typeface="幼圆" panose="02010509060101010101" pitchFamily="49" charset="-122"/>
                <a:ea typeface="幼圆" panose="02010509060101010101" pitchFamily="49" charset="-122"/>
              </a:rPr>
              <a:t>2πp</a:t>
            </a:r>
            <a:r>
              <a:rPr lang="en-US" altLang="zh-CN" sz="2000" baseline="-25000" dirty="0" smtClean="0">
                <a:latin typeface="幼圆" panose="02010509060101010101" pitchFamily="49" charset="-122"/>
                <a:ea typeface="幼圆" panose="02010509060101010101" pitchFamily="49" charset="-122"/>
              </a:rPr>
              <a:t>i</a:t>
            </a:r>
            <a:r>
              <a:rPr lang="zh-CN" altLang="en-US" sz="2000" dirty="0" smtClean="0">
                <a:latin typeface="幼圆" panose="02010509060101010101" pitchFamily="49" charset="-122"/>
                <a:ea typeface="幼圆" panose="02010509060101010101" pitchFamily="49" charset="-122"/>
              </a:rPr>
              <a:t> </a:t>
            </a:r>
            <a:r>
              <a:rPr lang="zh-CN" altLang="en-US" sz="2000" dirty="0">
                <a:latin typeface="幼圆" panose="02010509060101010101" pitchFamily="49" charset="-122"/>
                <a:ea typeface="幼圆" panose="02010509060101010101" pitchFamily="49" charset="-122"/>
              </a:rPr>
              <a:t>。选择时转动轮盘，参考点</a:t>
            </a:r>
            <a:r>
              <a:rPr lang="en-US" altLang="zh-CN" sz="2000" dirty="0">
                <a:latin typeface="幼圆" panose="02010509060101010101" pitchFamily="49" charset="-122"/>
                <a:ea typeface="幼圆" panose="02010509060101010101" pitchFamily="49" charset="-122"/>
              </a:rPr>
              <a:t>r</a:t>
            </a:r>
            <a:r>
              <a:rPr lang="zh-CN" altLang="en-US" sz="2000" dirty="0">
                <a:latin typeface="幼圆" panose="02010509060101010101" pitchFamily="49" charset="-122"/>
                <a:ea typeface="幼圆" panose="02010509060101010101" pitchFamily="49" charset="-122"/>
              </a:rPr>
              <a:t>落到扇形</a:t>
            </a:r>
            <a:r>
              <a:rPr lang="en-US" altLang="zh-CN" sz="2000" dirty="0">
                <a:latin typeface="幼圆" panose="02010509060101010101" pitchFamily="49" charset="-122"/>
                <a:ea typeface="幼圆" panose="02010509060101010101" pitchFamily="49" charset="-122"/>
              </a:rPr>
              <a:t>i</a:t>
            </a:r>
            <a:r>
              <a:rPr lang="zh-CN" altLang="en-US" sz="2000" dirty="0">
                <a:latin typeface="幼圆" panose="02010509060101010101" pitchFamily="49" charset="-122"/>
                <a:ea typeface="幼圆" panose="02010509060101010101" pitchFamily="49" charset="-122"/>
              </a:rPr>
              <a:t>则选择个体</a:t>
            </a:r>
            <a:r>
              <a:rPr lang="en-US" altLang="zh-CN" sz="2000" dirty="0">
                <a:latin typeface="幼圆" panose="02010509060101010101" pitchFamily="49" charset="-122"/>
                <a:ea typeface="幼圆" panose="02010509060101010101" pitchFamily="49" charset="-122"/>
              </a:rPr>
              <a:t>i </a:t>
            </a:r>
            <a:r>
              <a:rPr lang="zh-CN" altLang="en-US" sz="2000" dirty="0" smtClean="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p:txBody>
      </p:sp>
      <p:pic>
        <p:nvPicPr>
          <p:cNvPr id="2051" name="Picture 3" descr="C:\Users\11327\Downloads\568aeba21e16ea303c0d337acd8a1588.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090034" y="4549817"/>
            <a:ext cx="3321999" cy="1888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 </a:t>
            </a:r>
            <a:r>
              <a:rPr lang="zh-CN" altLang="en-US" dirty="0"/>
              <a:t>应用</a:t>
            </a:r>
            <a:r>
              <a:rPr lang="en-US" altLang="zh-CN" dirty="0" smtClean="0"/>
              <a:t>-TSP</a:t>
            </a:r>
            <a:endParaRPr lang="zh-CN" altLang="en-US" dirty="0"/>
          </a:p>
        </p:txBody>
      </p:sp>
      <p:sp>
        <p:nvSpPr>
          <p:cNvPr id="6" name="TextBox 5"/>
          <p:cNvSpPr txBox="1"/>
          <p:nvPr/>
        </p:nvSpPr>
        <p:spPr>
          <a:xfrm>
            <a:off x="624840" y="3678453"/>
            <a:ext cx="7924800" cy="2516073"/>
          </a:xfrm>
          <a:prstGeom prst="rect">
            <a:avLst/>
          </a:prstGeom>
          <a:noFill/>
        </p:spPr>
        <p:txBody>
          <a:bodyPr wrap="square" rtlCol="0">
            <a:spAutoFit/>
          </a:bodyPr>
          <a:lstStyle/>
          <a:p>
            <a:pPr algn="just">
              <a:lnSpc>
                <a:spcPts val="2700"/>
              </a:lnSpc>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为了由</a:t>
            </a:r>
            <a:r>
              <a:rPr lang="en-US" altLang="zh-CN" sz="2000" dirty="0" smtClean="0">
                <a:latin typeface="幼圆" panose="02010509060101010101" pitchFamily="49" charset="-122"/>
                <a:ea typeface="幼圆" panose="02010509060101010101" pitchFamily="49" charset="-122"/>
              </a:rPr>
              <a:t>P2</a:t>
            </a:r>
            <a:r>
              <a:rPr lang="zh-CN" altLang="en-US" sz="2000" dirty="0" smtClean="0">
                <a:latin typeface="幼圆" panose="02010509060101010101" pitchFamily="49" charset="-122"/>
                <a:ea typeface="幼圆" panose="02010509060101010101" pitchFamily="49" charset="-122"/>
              </a:rPr>
              <a:t>交叉得到</a:t>
            </a:r>
            <a:r>
              <a:rPr lang="en-US" altLang="zh-CN" sz="2000" dirty="0" smtClean="0">
                <a:latin typeface="幼圆" panose="02010509060101010101" pitchFamily="49" charset="-122"/>
                <a:ea typeface="幼圆" panose="02010509060101010101" pitchFamily="49" charset="-122"/>
              </a:rPr>
              <a:t>O1</a:t>
            </a:r>
            <a:r>
              <a:rPr lang="zh-CN" altLang="en-US" sz="2000" dirty="0" smtClean="0">
                <a:latin typeface="幼圆" panose="02010509060101010101" pitchFamily="49" charset="-122"/>
                <a:ea typeface="幼圆" panose="02010509060101010101" pitchFamily="49" charset="-122"/>
              </a:rPr>
              <a:t>，移走</a:t>
            </a:r>
            <a:r>
              <a:rPr lang="en-US" altLang="zh-CN" sz="2000" dirty="0" smtClean="0">
                <a:latin typeface="幼圆" panose="02010509060101010101" pitchFamily="49" charset="-122"/>
                <a:ea typeface="幼圆" panose="02010509060101010101" pitchFamily="49" charset="-122"/>
              </a:rPr>
              <a:t>P2</a:t>
            </a:r>
            <a:r>
              <a:rPr lang="zh-CN" altLang="en-US" sz="2000" dirty="0" smtClean="0">
                <a:latin typeface="幼圆" panose="02010509060101010101" pitchFamily="49" charset="-122"/>
                <a:ea typeface="幼圆" panose="02010509060101010101" pitchFamily="49" charset="-122"/>
              </a:rPr>
              <a:t>中对应</a:t>
            </a:r>
            <a:r>
              <a:rPr lang="en-US" altLang="zh-CN" sz="2000" dirty="0" smtClean="0">
                <a:latin typeface="幼圆" panose="02010509060101010101" pitchFamily="49" charset="-122"/>
                <a:ea typeface="幼圆" panose="02010509060101010101" pitchFamily="49" charset="-122"/>
              </a:rPr>
              <a:t>O1</a:t>
            </a:r>
            <a:r>
              <a:rPr lang="zh-CN" altLang="en-US" sz="2000" dirty="0">
                <a:latin typeface="幼圆" panose="02010509060101010101" pitchFamily="49" charset="-122"/>
                <a:ea typeface="幼圆" panose="02010509060101010101" pitchFamily="49" charset="-122"/>
              </a:rPr>
              <a:t>中</a:t>
            </a:r>
            <a:r>
              <a:rPr lang="zh-CN" altLang="en-US" sz="2000" dirty="0" smtClean="0">
                <a:latin typeface="幼圆" panose="02010509060101010101" pitchFamily="49" charset="-122"/>
                <a:ea typeface="幼圆" panose="02010509060101010101" pitchFamily="49" charset="-122"/>
              </a:rPr>
              <a:t>的子序列城市</a:t>
            </a:r>
            <a:r>
              <a:rPr lang="en-US" altLang="zh-CN" sz="2000" dirty="0">
                <a:latin typeface="幼圆" panose="02010509060101010101" pitchFamily="49" charset="-122"/>
                <a:ea typeface="幼圆" panose="02010509060101010101" pitchFamily="49" charset="-122"/>
              </a:rPr>
              <a:t>4</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5</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6</a:t>
            </a:r>
            <a:r>
              <a:rPr lang="zh-CN" altLang="en-US" sz="2000" dirty="0">
                <a:latin typeface="幼圆" panose="02010509060101010101" pitchFamily="49" charset="-122"/>
                <a:ea typeface="幼圆" panose="02010509060101010101" pitchFamily="49" charset="-122"/>
              </a:rPr>
              <a:t>和</a:t>
            </a:r>
            <a:r>
              <a:rPr lang="en-US" altLang="zh-CN" sz="2000" dirty="0">
                <a:latin typeface="幼圆" panose="02010509060101010101" pitchFamily="49" charset="-122"/>
                <a:ea typeface="幼圆" panose="02010509060101010101" pitchFamily="49" charset="-122"/>
              </a:rPr>
              <a:t>7</a:t>
            </a:r>
            <a:r>
              <a:rPr lang="zh-CN" altLang="en-US" sz="2000" dirty="0">
                <a:latin typeface="幼圆" panose="02010509060101010101" pitchFamily="49" charset="-122"/>
                <a:ea typeface="幼圆" panose="02010509060101010101" pitchFamily="49" charset="-122"/>
              </a:rPr>
              <a:t>后，</a:t>
            </a:r>
            <a:r>
              <a:rPr lang="zh-CN" altLang="en-US" sz="2000" dirty="0" smtClean="0">
                <a:latin typeface="幼圆" panose="02010509060101010101" pitchFamily="49" charset="-122"/>
                <a:ea typeface="幼圆" panose="02010509060101010101" pitchFamily="49" charset="-122"/>
              </a:rPr>
              <a:t>得到</a:t>
            </a:r>
            <a:r>
              <a:rPr lang="en-US" altLang="zh-CN" sz="2000" dirty="0" smtClean="0">
                <a:latin typeface="幼圆" panose="02010509060101010101" pitchFamily="49" charset="-122"/>
                <a:ea typeface="幼圆" panose="02010509060101010101" pitchFamily="49" charset="-122"/>
              </a:rPr>
              <a:t>2—1—8—9—3</a:t>
            </a:r>
            <a:r>
              <a:rPr lang="zh-CN" altLang="en-US" sz="2000" dirty="0" smtClean="0">
                <a:latin typeface="幼圆" panose="02010509060101010101" pitchFamily="49" charset="-122"/>
                <a:ea typeface="幼圆" panose="02010509060101010101" pitchFamily="49" charset="-122"/>
              </a:rPr>
              <a:t>，即</a:t>
            </a:r>
            <a:endParaRPr lang="zh-CN" altLang="en-US" sz="2000" dirty="0">
              <a:latin typeface="幼圆" panose="02010509060101010101" pitchFamily="49" charset="-122"/>
              <a:ea typeface="幼圆" panose="02010509060101010101" pitchFamily="49" charset="-122"/>
            </a:endParaRPr>
          </a:p>
          <a:p>
            <a:pPr algn="just">
              <a:lnSpc>
                <a:spcPts val="2700"/>
              </a:lnSpc>
            </a:pPr>
            <a:r>
              <a:rPr lang="en-US" altLang="zh-CN" sz="2000" dirty="0" smtClean="0">
                <a:latin typeface="幼圆" panose="02010509060101010101" pitchFamily="49" charset="-122"/>
                <a:ea typeface="幼圆" panose="02010509060101010101" pitchFamily="49" charset="-122"/>
              </a:rPr>
              <a:t>						P2=</a:t>
            </a:r>
            <a:r>
              <a:rPr lang="zh-CN" altLang="en-US" sz="2000" dirty="0" smtClean="0">
                <a:latin typeface="幼圆" panose="02010509060101010101" pitchFamily="49" charset="-122"/>
                <a:ea typeface="幼圆" panose="02010509060101010101" pitchFamily="49" charset="-122"/>
              </a:rPr>
              <a:t>（</a:t>
            </a:r>
            <a:r>
              <a:rPr lang="en-US" altLang="zh-CN" sz="2000" strike="sngStrike" dirty="0">
                <a:latin typeface="幼圆" panose="02010509060101010101" pitchFamily="49" charset="-122"/>
                <a:ea typeface="幼圆" panose="02010509060101010101" pitchFamily="49" charset="-122"/>
              </a:rPr>
              <a:t>4 5</a:t>
            </a:r>
            <a:r>
              <a:rPr lang="en-US" altLang="zh-CN" sz="2000" dirty="0">
                <a:latin typeface="幼圆" panose="02010509060101010101" pitchFamily="49" charset="-122"/>
                <a:ea typeface="幼圆" panose="02010509060101010101" pitchFamily="49" charset="-122"/>
              </a:rPr>
              <a:t> 2 | 1 8 </a:t>
            </a:r>
            <a:r>
              <a:rPr lang="en-US" altLang="zh-CN" sz="2000" strike="sngStrike" dirty="0">
                <a:latin typeface="幼圆" panose="02010509060101010101" pitchFamily="49" charset="-122"/>
                <a:ea typeface="幼圆" panose="02010509060101010101" pitchFamily="49" charset="-122"/>
              </a:rPr>
              <a:t>7 6</a:t>
            </a:r>
            <a:r>
              <a:rPr lang="en-US" altLang="zh-CN" sz="2000" dirty="0">
                <a:latin typeface="幼圆" panose="02010509060101010101" pitchFamily="49" charset="-122"/>
                <a:ea typeface="幼圆" panose="02010509060101010101" pitchFamily="49" charset="-122"/>
              </a:rPr>
              <a:t> | 9 3</a:t>
            </a:r>
            <a:r>
              <a:rPr lang="zh-CN" altLang="en-US" sz="2000" dirty="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a:p>
            <a:pPr algn="just">
              <a:lnSpc>
                <a:spcPts val="2700"/>
              </a:lnSpc>
            </a:pPr>
            <a:r>
              <a:rPr lang="zh-CN" altLang="en-US" sz="2000" dirty="0" smtClean="0">
                <a:latin typeface="幼圆" panose="02010509060101010101" pitchFamily="49" charset="-122"/>
                <a:ea typeface="幼圆" panose="02010509060101010101" pitchFamily="49" charset="-122"/>
              </a:rPr>
              <a:t>该</a:t>
            </a:r>
            <a:r>
              <a:rPr lang="zh-CN" altLang="en-US" sz="2000" dirty="0">
                <a:latin typeface="幼圆" panose="02010509060101010101" pitchFamily="49" charset="-122"/>
                <a:ea typeface="幼圆" panose="02010509060101010101" pitchFamily="49" charset="-122"/>
              </a:rPr>
              <a:t>序列顺次放</a:t>
            </a:r>
            <a:r>
              <a:rPr lang="zh-CN" altLang="en-US" sz="2000" dirty="0" smtClean="0">
                <a:latin typeface="幼圆" panose="02010509060101010101" pitchFamily="49" charset="-122"/>
                <a:ea typeface="幼圆" panose="02010509060101010101" pitchFamily="49" charset="-122"/>
              </a:rPr>
              <a:t>在</a:t>
            </a:r>
            <a:r>
              <a:rPr lang="en-US" altLang="zh-CN" sz="2000" dirty="0" smtClean="0">
                <a:latin typeface="幼圆" panose="02010509060101010101" pitchFamily="49" charset="-122"/>
                <a:ea typeface="幼圆" panose="02010509060101010101" pitchFamily="49" charset="-122"/>
              </a:rPr>
              <a:t>O1</a:t>
            </a:r>
            <a:r>
              <a:rPr lang="zh-CN" altLang="en-US" sz="2000" dirty="0">
                <a:latin typeface="幼圆" panose="02010509060101010101" pitchFamily="49" charset="-122"/>
                <a:ea typeface="幼圆" panose="02010509060101010101" pitchFamily="49" charset="-122"/>
              </a:rPr>
              <a:t>中</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	O1=</a:t>
            </a:r>
            <a:r>
              <a:rPr lang="zh-CN" altLang="en-US" sz="2000" dirty="0">
                <a:latin typeface="幼圆" panose="02010509060101010101" pitchFamily="49" charset="-122"/>
                <a:ea typeface="幼圆" panose="02010509060101010101" pitchFamily="49" charset="-122"/>
              </a:rPr>
              <a:t>（</a:t>
            </a:r>
            <a:r>
              <a:rPr lang="en-US" altLang="zh-CN" sz="2000" b="1" dirty="0">
                <a:latin typeface="幼圆" panose="02010509060101010101" pitchFamily="49" charset="-122"/>
                <a:ea typeface="幼圆" panose="02010509060101010101" pitchFamily="49" charset="-122"/>
              </a:rPr>
              <a:t>2 1 8 </a:t>
            </a:r>
            <a:r>
              <a:rPr lang="en-US" altLang="zh-CN" sz="2000" dirty="0">
                <a:latin typeface="幼圆" panose="02010509060101010101" pitchFamily="49" charset="-122"/>
                <a:ea typeface="幼圆" panose="02010509060101010101" pitchFamily="49" charset="-122"/>
              </a:rPr>
              <a:t>| 4 5 6 7 | </a:t>
            </a:r>
            <a:r>
              <a:rPr lang="en-US" altLang="zh-CN" sz="2000" b="1" dirty="0">
                <a:latin typeface="幼圆" panose="02010509060101010101" pitchFamily="49" charset="-122"/>
                <a:ea typeface="幼圆" panose="02010509060101010101" pitchFamily="49" charset="-122"/>
              </a:rPr>
              <a:t>9 3</a:t>
            </a:r>
            <a:r>
              <a:rPr lang="zh-CN" altLang="en-US" sz="2000" dirty="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a:p>
            <a:pPr algn="just">
              <a:lnSpc>
                <a:spcPts val="2700"/>
              </a:lnSpc>
            </a:pPr>
            <a:r>
              <a:rPr lang="zh-CN" altLang="en-US" sz="2000" dirty="0">
                <a:latin typeface="幼圆" panose="02010509060101010101" pitchFamily="49" charset="-122"/>
                <a:ea typeface="幼圆" panose="02010509060101010101" pitchFamily="49" charset="-122"/>
              </a:rPr>
              <a:t>类似地，可以得到另一个后代：</a:t>
            </a:r>
            <a:endParaRPr lang="zh-CN" altLang="en-US" sz="2000" dirty="0">
              <a:latin typeface="幼圆" panose="02010509060101010101" pitchFamily="49" charset="-122"/>
              <a:ea typeface="幼圆" panose="02010509060101010101" pitchFamily="49" charset="-122"/>
            </a:endParaRPr>
          </a:p>
          <a:p>
            <a:pPr algn="just">
              <a:lnSpc>
                <a:spcPts val="2700"/>
              </a:lnSpc>
            </a:pPr>
            <a:r>
              <a:rPr lang="en-US" altLang="zh-CN" sz="2000" dirty="0" smtClean="0">
                <a:latin typeface="幼圆" panose="02010509060101010101" pitchFamily="49" charset="-122"/>
                <a:ea typeface="幼圆" panose="02010509060101010101" pitchFamily="49" charset="-122"/>
              </a:rPr>
              <a:t>						O2 =</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2 3 4 | 1 8 7 6 | 5 9</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pPr>
            <a:endParaRPr lang="zh-CN" altLang="en-US" sz="2000" dirty="0">
              <a:latin typeface="幼圆" panose="02010509060101010101" pitchFamily="49" charset="-122"/>
              <a:ea typeface="幼圆" panose="02010509060101010101" pitchFamily="49" charset="-122"/>
            </a:endParaRPr>
          </a:p>
        </p:txBody>
      </p:sp>
      <p:sp>
        <p:nvSpPr>
          <p:cNvPr id="27" name="TextBox 26"/>
          <p:cNvSpPr txBox="1"/>
          <p:nvPr/>
        </p:nvSpPr>
        <p:spPr>
          <a:xfrm>
            <a:off x="594360" y="1345260"/>
            <a:ext cx="7940040" cy="2169825"/>
          </a:xfrm>
          <a:prstGeom prst="rect">
            <a:avLst/>
          </a:prstGeom>
          <a:noFill/>
        </p:spPr>
        <p:txBody>
          <a:bodyPr wrap="square" rtlCol="0">
            <a:spAutoFit/>
          </a:bodyPr>
          <a:lstStyle/>
          <a:p>
            <a:pPr algn="just">
              <a:lnSpc>
                <a:spcPts val="2700"/>
              </a:lnSpc>
            </a:pPr>
            <a:r>
              <a:rPr lang="zh-CN" altLang="en-US" sz="2000" dirty="0" smtClean="0">
                <a:latin typeface="幼圆" panose="02010509060101010101" pitchFamily="49" charset="-122"/>
                <a:ea typeface="幼圆" panose="02010509060101010101" pitchFamily="49" charset="-122"/>
              </a:rPr>
              <a:t>⑥交叉：</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交叉操作算子）通过</a:t>
            </a:r>
            <a:r>
              <a:rPr lang="zh-CN" altLang="en-US" sz="2000" dirty="0">
                <a:latin typeface="幼圆" panose="02010509060101010101" pitchFamily="49" charset="-122"/>
                <a:ea typeface="幼圆" panose="02010509060101010101" pitchFamily="49" charset="-122"/>
              </a:rPr>
              <a:t>从一个亲体中挑选一个子序列旅行并保存另一个亲体的城市相对次序来构造后代</a:t>
            </a:r>
            <a:endParaRPr lang="zh-CN" altLang="en-US" sz="2000" dirty="0">
              <a:latin typeface="幼圆" panose="02010509060101010101" pitchFamily="49" charset="-122"/>
              <a:ea typeface="幼圆" panose="02010509060101010101" pitchFamily="49" charset="-122"/>
            </a:endParaRPr>
          </a:p>
          <a:p>
            <a:pPr algn="just">
              <a:lnSpc>
                <a:spcPts val="2700"/>
              </a:lnSpc>
            </a:pPr>
            <a:r>
              <a:rPr lang="zh-CN" altLang="en-US" sz="2000" dirty="0">
                <a:latin typeface="幼圆" panose="02010509060101010101" pitchFamily="49" charset="-122"/>
                <a:ea typeface="幼圆" panose="02010509060101010101" pitchFamily="49" charset="-122"/>
              </a:rPr>
              <a:t>例如</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			P1</a:t>
            </a:r>
            <a:r>
              <a:rPr lang="en-US" altLang="zh-CN" sz="2000" dirty="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1 2 3 | 4 5 6 7 | 8 9</a:t>
            </a:r>
            <a:r>
              <a:rPr lang="zh-CN" altLang="en-US" sz="2000" dirty="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a:p>
            <a:pPr algn="just">
              <a:lnSpc>
                <a:spcPts val="2700"/>
              </a:lnSpc>
            </a:pPr>
            <a:r>
              <a:rPr lang="en-US" altLang="zh-CN" sz="2000" dirty="0">
                <a:latin typeface="幼圆" panose="02010509060101010101" pitchFamily="49" charset="-122"/>
                <a:ea typeface="幼圆" panose="02010509060101010101" pitchFamily="49" charset="-122"/>
              </a:rPr>
              <a:t>	</a:t>
            </a:r>
            <a:r>
              <a:rPr lang="en-US" altLang="zh-CN" sz="2000" dirty="0" smtClean="0">
                <a:latin typeface="幼圆" panose="02010509060101010101" pitchFamily="49" charset="-122"/>
                <a:ea typeface="幼圆" panose="02010509060101010101" pitchFamily="49" charset="-122"/>
              </a:rPr>
              <a:t>			P2</a:t>
            </a:r>
            <a:r>
              <a:rPr lang="en-US" altLang="zh-CN" sz="2000" dirty="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4 5 2 | 1 8 7 6 | 9 3</a:t>
            </a:r>
            <a:r>
              <a:rPr lang="zh-CN" altLang="en-US" sz="2000" dirty="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a:p>
            <a:pPr algn="just">
              <a:lnSpc>
                <a:spcPts val="2700"/>
              </a:lnSpc>
            </a:pPr>
            <a:r>
              <a:rPr lang="zh-CN" altLang="en-US" sz="2000" dirty="0" smtClean="0">
                <a:latin typeface="幼圆" panose="02010509060101010101" pitchFamily="49" charset="-122"/>
                <a:ea typeface="幼圆" panose="02010509060101010101" pitchFamily="49" charset="-122"/>
              </a:rPr>
              <a:t>保持</a:t>
            </a:r>
            <a:r>
              <a:rPr lang="zh-CN" altLang="en-US" sz="2000" dirty="0">
                <a:latin typeface="幼圆" panose="02010509060101010101" pitchFamily="49" charset="-122"/>
                <a:ea typeface="幼圆" panose="02010509060101010101" pitchFamily="49" charset="-122"/>
              </a:rPr>
              <a:t>中间部</a:t>
            </a:r>
            <a:r>
              <a:rPr lang="zh-CN" altLang="en-US" sz="2000" dirty="0" smtClean="0">
                <a:latin typeface="幼圆" panose="02010509060101010101" pitchFamily="49" charset="-122"/>
                <a:ea typeface="幼圆" panose="02010509060101010101" pitchFamily="49" charset="-122"/>
              </a:rPr>
              <a:t>分：</a:t>
            </a:r>
            <a:r>
              <a:rPr lang="en-US" altLang="zh-CN" sz="2000" dirty="0" smtClean="0">
                <a:latin typeface="幼圆" panose="02010509060101010101" pitchFamily="49" charset="-122"/>
                <a:ea typeface="幼圆" panose="02010509060101010101" pitchFamily="49" charset="-122"/>
              </a:rPr>
              <a:t>O1</a:t>
            </a:r>
            <a:r>
              <a:rPr lang="en-US" altLang="zh-CN" sz="2000" dirty="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X </a:t>
            </a:r>
            <a:r>
              <a:rPr lang="en-US" altLang="zh-CN" sz="2000" dirty="0" err="1">
                <a:latin typeface="幼圆" panose="02010509060101010101" pitchFamily="49" charset="-122"/>
                <a:ea typeface="幼圆" panose="02010509060101010101" pitchFamily="49" charset="-122"/>
              </a:rPr>
              <a:t>X</a:t>
            </a:r>
            <a:r>
              <a:rPr lang="en-US" altLang="zh-CN" sz="2000" dirty="0">
                <a:latin typeface="幼圆" panose="02010509060101010101" pitchFamily="49" charset="-122"/>
                <a:ea typeface="幼圆" panose="02010509060101010101" pitchFamily="49" charset="-122"/>
              </a:rPr>
              <a:t> </a:t>
            </a:r>
            <a:r>
              <a:rPr lang="en-US" altLang="zh-CN" sz="2000" dirty="0" err="1">
                <a:latin typeface="幼圆" panose="02010509060101010101" pitchFamily="49" charset="-122"/>
                <a:ea typeface="幼圆" panose="02010509060101010101" pitchFamily="49" charset="-122"/>
              </a:rPr>
              <a:t>X</a:t>
            </a:r>
            <a:r>
              <a:rPr lang="en-US" altLang="zh-CN" sz="2000" dirty="0">
                <a:latin typeface="幼圆" panose="02010509060101010101" pitchFamily="49" charset="-122"/>
                <a:ea typeface="幼圆" panose="02010509060101010101" pitchFamily="49" charset="-122"/>
              </a:rPr>
              <a:t>  | 4 5 6 7 | X </a:t>
            </a:r>
            <a:r>
              <a:rPr lang="en-US" altLang="zh-CN" sz="2000" dirty="0" err="1">
                <a:latin typeface="幼圆" panose="02010509060101010101" pitchFamily="49" charset="-122"/>
                <a:ea typeface="幼圆" panose="02010509060101010101" pitchFamily="49" charset="-122"/>
              </a:rPr>
              <a:t>X</a:t>
            </a:r>
            <a:r>
              <a:rPr lang="en-US" altLang="zh-CN" sz="2000" dirty="0">
                <a:latin typeface="幼圆" panose="02010509060101010101" pitchFamily="49" charset="-122"/>
                <a:ea typeface="幼圆" panose="02010509060101010101" pitchFamily="49" charset="-122"/>
              </a:rPr>
              <a:t> </a:t>
            </a:r>
            <a:r>
              <a:rPr lang="zh-CN" altLang="en-US" sz="2000" dirty="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a:p>
            <a:pPr algn="just">
              <a:lnSpc>
                <a:spcPts val="2700"/>
              </a:lnSpc>
            </a:pPr>
            <a:r>
              <a:rPr lang="en-US" altLang="zh-CN" sz="2000" dirty="0" smtClean="0">
                <a:latin typeface="幼圆" panose="02010509060101010101" pitchFamily="49" charset="-122"/>
                <a:ea typeface="幼圆" panose="02010509060101010101" pitchFamily="49" charset="-122"/>
              </a:rPr>
              <a:t>				O2</a:t>
            </a:r>
            <a:r>
              <a:rPr lang="en-US" altLang="zh-CN" sz="2000" dirty="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X </a:t>
            </a:r>
            <a:r>
              <a:rPr lang="en-US" altLang="zh-CN" sz="2000" dirty="0" err="1">
                <a:latin typeface="幼圆" panose="02010509060101010101" pitchFamily="49" charset="-122"/>
                <a:ea typeface="幼圆" panose="02010509060101010101" pitchFamily="49" charset="-122"/>
              </a:rPr>
              <a:t>X</a:t>
            </a:r>
            <a:r>
              <a:rPr lang="en-US" altLang="zh-CN" sz="2000" dirty="0">
                <a:latin typeface="幼圆" panose="02010509060101010101" pitchFamily="49" charset="-122"/>
                <a:ea typeface="幼圆" panose="02010509060101010101" pitchFamily="49" charset="-122"/>
              </a:rPr>
              <a:t> </a:t>
            </a:r>
            <a:r>
              <a:rPr lang="en-US" altLang="zh-CN" sz="2000" dirty="0" err="1">
                <a:latin typeface="幼圆" panose="02010509060101010101" pitchFamily="49" charset="-122"/>
                <a:ea typeface="幼圆" panose="02010509060101010101" pitchFamily="49" charset="-122"/>
              </a:rPr>
              <a:t>X</a:t>
            </a:r>
            <a:r>
              <a:rPr lang="en-US" altLang="zh-CN" sz="2000" dirty="0">
                <a:latin typeface="幼圆" panose="02010509060101010101" pitchFamily="49" charset="-122"/>
                <a:ea typeface="幼圆" panose="02010509060101010101" pitchFamily="49" charset="-122"/>
              </a:rPr>
              <a:t> | 1 8 7 6 | X </a:t>
            </a:r>
            <a:r>
              <a:rPr lang="en-US" altLang="zh-CN" sz="2000" dirty="0" err="1">
                <a:latin typeface="幼圆" panose="02010509060101010101" pitchFamily="49" charset="-122"/>
                <a:ea typeface="幼圆" panose="02010509060101010101" pitchFamily="49" charset="-122"/>
              </a:rPr>
              <a:t>X</a:t>
            </a:r>
            <a:r>
              <a:rPr lang="en-US" altLang="zh-CN" sz="2000" dirty="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 </a:t>
            </a:r>
            <a:r>
              <a:rPr lang="zh-CN" altLang="en-US" dirty="0"/>
              <a:t>应用</a:t>
            </a:r>
            <a:r>
              <a:rPr lang="en-US" altLang="zh-CN" dirty="0" smtClean="0"/>
              <a:t>-TSP</a:t>
            </a:r>
            <a:endParaRPr lang="zh-CN" altLang="en-US" dirty="0"/>
          </a:p>
        </p:txBody>
      </p:sp>
      <p:sp>
        <p:nvSpPr>
          <p:cNvPr id="6" name="TextBox 5"/>
          <p:cNvSpPr txBox="1"/>
          <p:nvPr/>
        </p:nvSpPr>
        <p:spPr>
          <a:xfrm>
            <a:off x="548640" y="1358985"/>
            <a:ext cx="8138160" cy="2516073"/>
          </a:xfrm>
          <a:prstGeom prst="rect">
            <a:avLst/>
          </a:prstGeom>
          <a:noFill/>
        </p:spPr>
        <p:txBody>
          <a:bodyPr wrap="square" rtlCol="0">
            <a:spAutoFit/>
          </a:bodyPr>
          <a:lstStyle/>
          <a:p>
            <a:pPr algn="just">
              <a:lnSpc>
                <a:spcPts val="2700"/>
              </a:lnSpc>
            </a:pPr>
            <a:r>
              <a:rPr lang="zh-CN" altLang="en-US" sz="2000" dirty="0" smtClean="0">
                <a:latin typeface="幼圆" panose="02010509060101010101" pitchFamily="49" charset="-122"/>
                <a:ea typeface="幼圆" panose="02010509060101010101" pitchFamily="49" charset="-122"/>
              </a:rPr>
              <a:t>⑦</a:t>
            </a:r>
            <a:r>
              <a:rPr lang="zh-CN" altLang="en-US" sz="2000" dirty="0">
                <a:latin typeface="幼圆" panose="02010509060101010101" pitchFamily="49" charset="-122"/>
                <a:ea typeface="幼圆" panose="02010509060101010101" pitchFamily="49" charset="-122"/>
              </a:rPr>
              <a:t>变异：采用倒置变异：在染色体上随机地选择两点，将两点间的子串反转</a:t>
            </a:r>
            <a:endParaRPr lang="zh-CN" altLang="en-US" sz="2000" dirty="0">
              <a:latin typeface="幼圆" panose="02010509060101010101" pitchFamily="49" charset="-122"/>
              <a:ea typeface="幼圆" panose="02010509060101010101" pitchFamily="49" charset="-122"/>
            </a:endParaRPr>
          </a:p>
          <a:p>
            <a:pPr algn="just">
              <a:lnSpc>
                <a:spcPts val="2700"/>
              </a:lnSpc>
            </a:pPr>
            <a:r>
              <a:rPr lang="zh-CN" altLang="en-US" sz="2000" dirty="0" smtClean="0">
                <a:latin typeface="幼圆" panose="02010509060101010101" pitchFamily="49" charset="-122"/>
                <a:ea typeface="幼圆" panose="02010509060101010101" pitchFamily="49" charset="-122"/>
              </a:rPr>
              <a:t>例如：原</a:t>
            </a:r>
            <a:r>
              <a:rPr lang="zh-CN" altLang="en-US" sz="2000" dirty="0">
                <a:latin typeface="幼圆" panose="02010509060101010101" pitchFamily="49" charset="-122"/>
                <a:ea typeface="幼圆" panose="02010509060101010101" pitchFamily="49" charset="-122"/>
              </a:rPr>
              <a:t>个体：（</a:t>
            </a:r>
            <a:r>
              <a:rPr lang="en-US" altLang="zh-CN" sz="2000" dirty="0">
                <a:latin typeface="幼圆" panose="02010509060101010101" pitchFamily="49" charset="-122"/>
                <a:ea typeface="幼圆" panose="02010509060101010101" pitchFamily="49" charset="-122"/>
              </a:rPr>
              <a:t>1 2 </a:t>
            </a:r>
            <a:r>
              <a:rPr lang="en-US" altLang="zh-CN" sz="2000" dirty="0" smtClean="0">
                <a:latin typeface="幼圆" panose="02010509060101010101" pitchFamily="49" charset="-122"/>
                <a:ea typeface="幼圆" panose="02010509060101010101" pitchFamily="49" charset="-122"/>
              </a:rPr>
              <a:t>  3 </a:t>
            </a:r>
            <a:r>
              <a:rPr lang="en-US" altLang="zh-CN" sz="2000" dirty="0">
                <a:latin typeface="幼圆" panose="02010509060101010101" pitchFamily="49" charset="-122"/>
                <a:ea typeface="幼圆" panose="02010509060101010101" pitchFamily="49" charset="-122"/>
              </a:rPr>
              <a:t>4 5 6 </a:t>
            </a:r>
            <a:r>
              <a:rPr lang="en-US" altLang="zh-CN" sz="2000" dirty="0" smtClean="0">
                <a:latin typeface="幼圆" panose="02010509060101010101" pitchFamily="49" charset="-122"/>
                <a:ea typeface="幼圆" panose="02010509060101010101" pitchFamily="49" charset="-122"/>
              </a:rPr>
              <a:t>  7 </a:t>
            </a:r>
            <a:r>
              <a:rPr lang="en-US" altLang="zh-CN" sz="2000" dirty="0">
                <a:latin typeface="幼圆" panose="02010509060101010101" pitchFamily="49" charset="-122"/>
                <a:ea typeface="幼圆" panose="02010509060101010101" pitchFamily="49" charset="-122"/>
              </a:rPr>
              <a:t>8 9</a:t>
            </a:r>
            <a:r>
              <a:rPr lang="zh-CN" altLang="en-US" sz="2000" dirty="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a:p>
            <a:pPr algn="just">
              <a:lnSpc>
                <a:spcPts val="2700"/>
              </a:lnSpc>
            </a:pPr>
            <a:r>
              <a:rPr lang="zh-CN" altLang="en-US" sz="2000" dirty="0">
                <a:latin typeface="幼圆" panose="02010509060101010101" pitchFamily="49" charset="-122"/>
                <a:ea typeface="幼圆" panose="02010509060101010101" pitchFamily="49" charset="-122"/>
              </a:rPr>
              <a:t>随机选择两点：（</a:t>
            </a:r>
            <a:r>
              <a:rPr lang="en-US" altLang="zh-CN" sz="2000" dirty="0">
                <a:latin typeface="幼圆" panose="02010509060101010101" pitchFamily="49" charset="-122"/>
                <a:ea typeface="幼圆" panose="02010509060101010101" pitchFamily="49" charset="-122"/>
              </a:rPr>
              <a:t>1 2 | 3 4 5 6 | 7 8 9</a:t>
            </a:r>
            <a:r>
              <a:rPr lang="zh-CN" altLang="en-US" sz="2000" dirty="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a:p>
            <a:pPr algn="just">
              <a:lnSpc>
                <a:spcPts val="2700"/>
              </a:lnSpc>
            </a:pPr>
            <a:r>
              <a:rPr lang="zh-CN" altLang="en-US" sz="2000" dirty="0">
                <a:latin typeface="幼圆" panose="02010509060101010101" pitchFamily="49" charset="-122"/>
                <a:ea typeface="幼圆" panose="02010509060101010101" pitchFamily="49" charset="-122"/>
              </a:rPr>
              <a:t>倒置后的个体：（</a:t>
            </a:r>
            <a:r>
              <a:rPr lang="en-US" altLang="zh-CN" sz="2000" dirty="0">
                <a:latin typeface="幼圆" panose="02010509060101010101" pitchFamily="49" charset="-122"/>
                <a:ea typeface="幼圆" panose="02010509060101010101" pitchFamily="49" charset="-122"/>
              </a:rPr>
              <a:t>1 2 | 6 5 4 3 | 7 8 9</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zh-CN" altLang="en-US" sz="2000" dirty="0">
                <a:latin typeface="幼圆" panose="02010509060101010101" pitchFamily="49" charset="-122"/>
                <a:ea typeface="幼圆" panose="02010509060101010101" pitchFamily="49" charset="-122"/>
              </a:rPr>
              <a:t>⑧迭代直到</a:t>
            </a:r>
            <a:r>
              <a:rPr lang="zh-CN" altLang="en-US" sz="2000" dirty="0" smtClean="0">
                <a:latin typeface="幼圆" panose="02010509060101010101" pitchFamily="49" charset="-122"/>
                <a:ea typeface="幼圆" panose="02010509060101010101" pitchFamily="49" charset="-122"/>
              </a:rPr>
              <a:t>停止：中国</a:t>
            </a:r>
            <a:r>
              <a:rPr lang="zh-CN" altLang="en-US" sz="2000" dirty="0">
                <a:latin typeface="幼圆" panose="02010509060101010101" pitchFamily="49" charset="-122"/>
                <a:ea typeface="幼圆" panose="02010509060101010101" pitchFamily="49" charset="-122"/>
              </a:rPr>
              <a:t>城市</a:t>
            </a:r>
            <a:r>
              <a:rPr lang="en-US" altLang="zh-CN" sz="2000" dirty="0">
                <a:latin typeface="幼圆" panose="02010509060101010101" pitchFamily="49" charset="-122"/>
                <a:ea typeface="幼圆" panose="02010509060101010101" pitchFamily="49" charset="-122"/>
              </a:rPr>
              <a:t>TSP</a:t>
            </a:r>
            <a:r>
              <a:rPr lang="zh-CN" altLang="en-US" sz="2000" dirty="0">
                <a:latin typeface="幼圆" panose="02010509060101010101" pitchFamily="49" charset="-122"/>
                <a:ea typeface="幼圆" panose="02010509060101010101" pitchFamily="49" charset="-122"/>
              </a:rPr>
              <a:t>的一个参考</a:t>
            </a:r>
            <a:r>
              <a:rPr lang="zh-CN" altLang="en-US" sz="2000" dirty="0" smtClean="0">
                <a:latin typeface="幼圆" panose="02010509060101010101" pitchFamily="49" charset="-122"/>
                <a:ea typeface="幼圆" panose="02010509060101010101" pitchFamily="49" charset="-122"/>
              </a:rPr>
              <a:t>解：</a:t>
            </a:r>
            <a:endParaRPr lang="zh-CN" altLang="en-US" sz="2000" dirty="0">
              <a:latin typeface="幼圆" panose="02010509060101010101" pitchFamily="49" charset="-122"/>
              <a:ea typeface="幼圆" panose="02010509060101010101" pitchFamily="49" charset="-122"/>
            </a:endParaRPr>
          </a:p>
          <a:p>
            <a:pPr algn="just">
              <a:lnSpc>
                <a:spcPts val="2700"/>
              </a:lnSpc>
            </a:pPr>
            <a:endParaRPr lang="zh-CN" altLang="en-US" sz="2000" dirty="0">
              <a:latin typeface="幼圆" panose="02010509060101010101" pitchFamily="49" charset="-122"/>
              <a:ea typeface="幼圆" panose="02010509060101010101" pitchFamily="49" charset="-122"/>
            </a:endParaRPr>
          </a:p>
        </p:txBody>
      </p:sp>
      <p:pic>
        <p:nvPicPr>
          <p:cNvPr id="7" name="Picture 4"/>
          <p:cNvPicPr>
            <a:picLocks noChangeAspect="1" noChangeArrowheads="1"/>
          </p:cNvPicPr>
          <p:nvPr/>
        </p:nvPicPr>
        <p:blipFill>
          <a:blip r:embed="rId1">
            <a:lum bright="-36000" contrast="54000"/>
            <a:extLst>
              <a:ext uri="{28A0092B-C50C-407E-A947-70E740481C1C}">
                <a14:useLocalDpi xmlns:a14="http://schemas.microsoft.com/office/drawing/2010/main" val="0"/>
              </a:ext>
            </a:extLst>
          </a:blip>
          <a:srcRect/>
          <a:stretch>
            <a:fillRect/>
          </a:stretch>
        </p:blipFill>
        <p:spPr bwMode="auto">
          <a:xfrm>
            <a:off x="685799" y="3589964"/>
            <a:ext cx="8001001" cy="2653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7" name="Picture 1" descr="E:\1华研\4研二上\6-AI2011-ppt修改\修改ppt\tu\2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3800" y="5846289"/>
            <a:ext cx="1491614" cy="9279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遗传算法</a:t>
            </a:r>
            <a:r>
              <a:rPr lang="en-US" altLang="zh-CN" dirty="0" smtClean="0"/>
              <a:t>-</a:t>
            </a:r>
            <a:r>
              <a:rPr lang="zh-CN" altLang="en-US" dirty="0" smtClean="0"/>
              <a:t>群体爬山</a:t>
            </a:r>
            <a:endParaRPr lang="zh-CN" altLang="en-US" dirty="0"/>
          </a:p>
        </p:txBody>
      </p:sp>
      <p:sp>
        <p:nvSpPr>
          <p:cNvPr id="3" name="TextBox 2"/>
          <p:cNvSpPr txBox="1"/>
          <p:nvPr/>
        </p:nvSpPr>
        <p:spPr>
          <a:xfrm>
            <a:off x="692704" y="1599406"/>
            <a:ext cx="2705816" cy="984885"/>
          </a:xfrm>
          <a:prstGeom prst="rect">
            <a:avLst/>
          </a:prstGeom>
          <a:noFill/>
        </p:spPr>
        <p:txBody>
          <a:bodyPr wrap="square" rtlCol="0">
            <a:spAutoFit/>
          </a:bodyPr>
          <a:lstStyle/>
          <a:p>
            <a:pPr algn="just">
              <a:lnSpc>
                <a:spcPts val="2400"/>
              </a:lnSpc>
              <a:buFontTx/>
              <a:buNone/>
            </a:pPr>
            <a:r>
              <a:rPr lang="zh-CN" altLang="en-US" dirty="0">
                <a:latin typeface="幼圆" panose="02010509060101010101" pitchFamily="49" charset="-122"/>
                <a:ea typeface="幼圆" panose="02010509060101010101" pitchFamily="49" charset="-122"/>
              </a:rPr>
              <a:t>演化算法的求解问题</a:t>
            </a:r>
            <a:r>
              <a:rPr lang="zh-CN" altLang="en-US" dirty="0" smtClean="0">
                <a:latin typeface="幼圆" panose="02010509060101010101" pitchFamily="49" charset="-122"/>
                <a:ea typeface="幼圆" panose="02010509060101010101" pitchFamily="49" charset="-122"/>
              </a:rPr>
              <a:t>过程是</a:t>
            </a:r>
            <a:r>
              <a:rPr lang="zh-CN" altLang="en-US" dirty="0">
                <a:latin typeface="幼圆" panose="02010509060101010101" pitchFamily="49" charset="-122"/>
                <a:ea typeface="幼圆" panose="02010509060101010101" pitchFamily="49" charset="-122"/>
              </a:rPr>
              <a:t>一个不断爬山的过程</a:t>
            </a:r>
            <a:endParaRPr lang="zh-CN" altLang="en-US" dirty="0">
              <a:latin typeface="幼圆" panose="02010509060101010101" pitchFamily="49" charset="-122"/>
              <a:ea typeface="幼圆" panose="02010509060101010101" pitchFamily="49" charset="-122"/>
            </a:endParaRPr>
          </a:p>
          <a:p>
            <a:pPr algn="just"/>
            <a:endParaRPr lang="zh-CN" altLang="en-US" dirty="0"/>
          </a:p>
        </p:txBody>
      </p:sp>
      <p:pic>
        <p:nvPicPr>
          <p:cNvPr id="4" name="图片 8" descr="ps.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251960" y="1143000"/>
            <a:ext cx="4343400" cy="259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内容占位符 5" descr="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02612" y="4030980"/>
            <a:ext cx="4302125" cy="2667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3 </a:t>
            </a:r>
            <a:r>
              <a:rPr lang="zh-CN" altLang="en-US" smtClean="0"/>
              <a:t>遗传算法</a:t>
            </a:r>
            <a:r>
              <a:rPr lang="en-US" altLang="zh-CN" smtClean="0"/>
              <a:t>-</a:t>
            </a:r>
            <a:r>
              <a:rPr lang="zh-CN" altLang="en-US" smtClean="0"/>
              <a:t>模拟爬山</a:t>
            </a:r>
            <a:endParaRPr lang="zh-CN" altLang="en-US" dirty="0"/>
          </a:p>
        </p:txBody>
      </p:sp>
      <p:grpSp>
        <p:nvGrpSpPr>
          <p:cNvPr id="116" name="组合 115"/>
          <p:cNvGrpSpPr/>
          <p:nvPr/>
        </p:nvGrpSpPr>
        <p:grpSpPr>
          <a:xfrm>
            <a:off x="1524000" y="1676400"/>
            <a:ext cx="7366000" cy="5181600"/>
            <a:chOff x="1524000" y="1676400"/>
            <a:chExt cx="7366000" cy="5181600"/>
          </a:xfrm>
        </p:grpSpPr>
        <p:grpSp>
          <p:nvGrpSpPr>
            <p:cNvPr id="117" name="Group 4"/>
            <p:cNvGrpSpPr/>
            <p:nvPr/>
          </p:nvGrpSpPr>
          <p:grpSpPr bwMode="auto">
            <a:xfrm>
              <a:off x="1828800" y="2362200"/>
              <a:ext cx="5257800" cy="3946525"/>
              <a:chOff x="1104" y="1306"/>
              <a:chExt cx="3312" cy="2486"/>
            </a:xfrm>
          </p:grpSpPr>
          <p:sp>
            <p:nvSpPr>
              <p:cNvPr id="134" name="Rectangle 5"/>
              <p:cNvSpPr>
                <a:spLocks noChangeArrowheads="1"/>
              </p:cNvSpPr>
              <p:nvPr/>
            </p:nvSpPr>
            <p:spPr bwMode="auto">
              <a:xfrm>
                <a:off x="1440" y="1450"/>
                <a:ext cx="2832" cy="2016"/>
              </a:xfrm>
              <a:prstGeom prst="rect">
                <a:avLst/>
              </a:prstGeom>
              <a:solidFill>
                <a:srgbClr val="FFFFFF"/>
              </a:solidFill>
              <a:ln w="9525">
                <a:solidFill>
                  <a:srgbClr val="0000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135" name="Group 6"/>
              <p:cNvGrpSpPr/>
              <p:nvPr/>
            </p:nvGrpSpPr>
            <p:grpSpPr bwMode="auto">
              <a:xfrm>
                <a:off x="3646" y="2450"/>
                <a:ext cx="530" cy="584"/>
                <a:chOff x="3646" y="2450"/>
                <a:chExt cx="530" cy="584"/>
              </a:xfrm>
            </p:grpSpPr>
            <p:sp>
              <p:nvSpPr>
                <p:cNvPr id="153" name="Oval 7"/>
                <p:cNvSpPr>
                  <a:spLocks noChangeArrowheads="1"/>
                </p:cNvSpPr>
                <p:nvPr/>
              </p:nvSpPr>
              <p:spPr bwMode="auto">
                <a:xfrm>
                  <a:off x="3646" y="2450"/>
                  <a:ext cx="530" cy="584"/>
                </a:xfrm>
                <a:prstGeom prst="ellipse">
                  <a:avLst/>
                </a:prstGeom>
                <a:solidFill>
                  <a:srgbClr val="FF9999"/>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4" name="Oval 8"/>
                <p:cNvSpPr>
                  <a:spLocks noChangeArrowheads="1"/>
                </p:cNvSpPr>
                <p:nvPr/>
              </p:nvSpPr>
              <p:spPr bwMode="auto">
                <a:xfrm>
                  <a:off x="3742" y="2546"/>
                  <a:ext cx="358" cy="390"/>
                </a:xfrm>
                <a:prstGeom prst="ellipse">
                  <a:avLst/>
                </a:prstGeom>
                <a:solidFill>
                  <a:srgbClr val="FF7C8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5" name="Oval 9"/>
                <p:cNvSpPr>
                  <a:spLocks noChangeArrowheads="1"/>
                </p:cNvSpPr>
                <p:nvPr/>
              </p:nvSpPr>
              <p:spPr bwMode="auto">
                <a:xfrm>
                  <a:off x="3825" y="2633"/>
                  <a:ext cx="193" cy="188"/>
                </a:xfrm>
                <a:prstGeom prst="ellipse">
                  <a:avLst/>
                </a:pr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6" name="Oval 10"/>
                <p:cNvSpPr>
                  <a:spLocks noChangeArrowheads="1"/>
                </p:cNvSpPr>
                <p:nvPr/>
              </p:nvSpPr>
              <p:spPr bwMode="auto">
                <a:xfrm>
                  <a:off x="3873" y="2662"/>
                  <a:ext cx="111" cy="9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36" name="Line 11"/>
              <p:cNvSpPr>
                <a:spLocks noChangeShapeType="1"/>
              </p:cNvSpPr>
              <p:nvPr/>
            </p:nvSpPr>
            <p:spPr bwMode="auto">
              <a:xfrm flipV="1">
                <a:off x="1440" y="1306"/>
                <a:ext cx="0" cy="2160"/>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7" name="Line 12"/>
              <p:cNvSpPr>
                <a:spLocks noChangeShapeType="1"/>
              </p:cNvSpPr>
              <p:nvPr/>
            </p:nvSpPr>
            <p:spPr bwMode="auto">
              <a:xfrm flipV="1">
                <a:off x="1440" y="3466"/>
                <a:ext cx="2976" cy="0"/>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8" name="Text Box 13"/>
              <p:cNvSpPr txBox="1">
                <a:spLocks noChangeArrowheads="1"/>
              </p:cNvSpPr>
              <p:nvPr/>
            </p:nvSpPr>
            <p:spPr bwMode="auto">
              <a:xfrm>
                <a:off x="2796" y="35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da-DK" sz="2400" b="0" i="0" u="none" strike="noStrike" kern="0" cap="none" spc="0" normalizeH="0" baseline="0" noProof="0" smtClean="0">
                    <a:ln>
                      <a:noFill/>
                    </a:ln>
                    <a:solidFill>
                      <a:srgbClr val="000000"/>
                    </a:solidFill>
                    <a:effectLst/>
                    <a:uLnTx/>
                    <a:uFillTx/>
                    <a:latin typeface="Times"/>
                    <a:ea typeface="宋体" panose="02010600030101010101" pitchFamily="2" charset="-122"/>
                  </a:rPr>
                  <a:t>x</a:t>
                </a:r>
                <a:endParaRPr kumimoji="0" lang="en-US" altLang="da-DK" sz="2400" b="0" i="0" u="none" strike="noStrike" kern="0" cap="none" spc="0" normalizeH="0" baseline="0" noProof="0" smtClean="0">
                  <a:ln>
                    <a:noFill/>
                  </a:ln>
                  <a:solidFill>
                    <a:srgbClr val="000000"/>
                  </a:solidFill>
                  <a:effectLst/>
                  <a:uLnTx/>
                  <a:uFillTx/>
                  <a:latin typeface="Times"/>
                  <a:ea typeface="宋体" panose="02010600030101010101" pitchFamily="2" charset="-122"/>
                </a:endParaRPr>
              </a:p>
            </p:txBody>
          </p:sp>
          <p:sp>
            <p:nvSpPr>
              <p:cNvPr id="139" name="Text Box 14"/>
              <p:cNvSpPr txBox="1">
                <a:spLocks noChangeArrowheads="1"/>
              </p:cNvSpPr>
              <p:nvPr/>
            </p:nvSpPr>
            <p:spPr bwMode="auto">
              <a:xfrm>
                <a:off x="1104" y="217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da-DK" altLang="da-DK" sz="2400" b="0" i="0" u="none" strike="noStrike" kern="0" cap="none" spc="0" normalizeH="0" baseline="0" noProof="0" smtClean="0">
                    <a:ln>
                      <a:noFill/>
                    </a:ln>
                    <a:solidFill>
                      <a:srgbClr val="000000"/>
                    </a:solidFill>
                    <a:effectLst/>
                    <a:uLnTx/>
                    <a:uFillTx/>
                    <a:latin typeface="Times"/>
                    <a:ea typeface="宋体" panose="02010600030101010101" pitchFamily="2" charset="-122"/>
                  </a:rPr>
                  <a:t>y</a:t>
                </a:r>
                <a:endParaRPr kumimoji="0" lang="en-US" altLang="da-DK" sz="2400" b="0" i="0" u="none" strike="noStrike" kern="0" cap="none" spc="0" normalizeH="0" baseline="0" noProof="0" smtClean="0">
                  <a:ln>
                    <a:noFill/>
                  </a:ln>
                  <a:solidFill>
                    <a:srgbClr val="000000"/>
                  </a:solidFill>
                  <a:effectLst/>
                  <a:uLnTx/>
                  <a:uFillTx/>
                  <a:latin typeface="Times"/>
                  <a:ea typeface="宋体" panose="02010600030101010101" pitchFamily="2" charset="-122"/>
                </a:endParaRPr>
              </a:p>
            </p:txBody>
          </p:sp>
          <p:grpSp>
            <p:nvGrpSpPr>
              <p:cNvPr id="140" name="Group 15"/>
              <p:cNvGrpSpPr/>
              <p:nvPr/>
            </p:nvGrpSpPr>
            <p:grpSpPr bwMode="auto">
              <a:xfrm>
                <a:off x="3264" y="1546"/>
                <a:ext cx="336" cy="288"/>
                <a:chOff x="3264" y="1546"/>
                <a:chExt cx="336" cy="288"/>
              </a:xfrm>
            </p:grpSpPr>
            <p:sp>
              <p:nvSpPr>
                <p:cNvPr id="151" name="Oval 16"/>
                <p:cNvSpPr>
                  <a:spLocks noChangeArrowheads="1"/>
                </p:cNvSpPr>
                <p:nvPr/>
              </p:nvSpPr>
              <p:spPr bwMode="auto">
                <a:xfrm>
                  <a:off x="3264" y="1546"/>
                  <a:ext cx="336" cy="288"/>
                </a:xfrm>
                <a:prstGeom prst="ellipse">
                  <a:avLst/>
                </a:prstGeom>
                <a:solidFill>
                  <a:srgbClr val="FF9999"/>
                </a:solidFill>
                <a:ln w="9525">
                  <a:solidFill>
                    <a:srgbClr val="FF9999"/>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2" name="Oval 17"/>
                <p:cNvSpPr>
                  <a:spLocks noChangeArrowheads="1"/>
                </p:cNvSpPr>
                <p:nvPr/>
              </p:nvSpPr>
              <p:spPr bwMode="auto">
                <a:xfrm>
                  <a:off x="3312" y="1594"/>
                  <a:ext cx="240" cy="192"/>
                </a:xfrm>
                <a:prstGeom prst="ellipse">
                  <a:avLst/>
                </a:prstGeom>
                <a:solidFill>
                  <a:srgbClr val="FF7C80"/>
                </a:solidFill>
                <a:ln w="9525">
                  <a:solidFill>
                    <a:srgbClr val="FF7C8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141" name="Group 18"/>
              <p:cNvGrpSpPr/>
              <p:nvPr/>
            </p:nvGrpSpPr>
            <p:grpSpPr bwMode="auto">
              <a:xfrm>
                <a:off x="1525" y="2635"/>
                <a:ext cx="2495" cy="807"/>
                <a:chOff x="1525" y="2635"/>
                <a:chExt cx="2495" cy="807"/>
              </a:xfrm>
            </p:grpSpPr>
            <p:sp>
              <p:nvSpPr>
                <p:cNvPr id="148" name="Freeform 19"/>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95"/>
                    <a:gd name="T58" fmla="*/ 0 h 807"/>
                    <a:gd name="T59" fmla="*/ 2495 w 2495"/>
                    <a:gd name="T60" fmla="*/ 807 h 8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9" name="Freeform 20"/>
                <p:cNvSpPr/>
                <p:nvPr/>
              </p:nvSpPr>
              <p:spPr bwMode="auto">
                <a:xfrm>
                  <a:off x="1621" y="2835"/>
                  <a:ext cx="2123" cy="484"/>
                </a:xfrm>
                <a:custGeom>
                  <a:avLst/>
                  <a:gdLst>
                    <a:gd name="T0" fmla="*/ 48 w 2495"/>
                    <a:gd name="T1" fmla="*/ 6 h 807"/>
                    <a:gd name="T2" fmla="*/ 193 w 2495"/>
                    <a:gd name="T3" fmla="*/ 8 h 807"/>
                    <a:gd name="T4" fmla="*/ 351 w 2495"/>
                    <a:gd name="T5" fmla="*/ 7 h 807"/>
                    <a:gd name="T6" fmla="*/ 474 w 2495"/>
                    <a:gd name="T7" fmla="*/ 7 h 807"/>
                    <a:gd name="T8" fmla="*/ 543 w 2495"/>
                    <a:gd name="T9" fmla="*/ 7 h 807"/>
                    <a:gd name="T10" fmla="*/ 576 w 2495"/>
                    <a:gd name="T11" fmla="*/ 6 h 807"/>
                    <a:gd name="T12" fmla="*/ 572 w 2495"/>
                    <a:gd name="T13" fmla="*/ 5 h 807"/>
                    <a:gd name="T14" fmla="*/ 508 w 2495"/>
                    <a:gd name="T15" fmla="*/ 4 h 807"/>
                    <a:gd name="T16" fmla="*/ 467 w 2495"/>
                    <a:gd name="T17" fmla="*/ 2 h 807"/>
                    <a:gd name="T18" fmla="*/ 419 w 2495"/>
                    <a:gd name="T19" fmla="*/ 1 h 807"/>
                    <a:gd name="T20" fmla="*/ 353 w 2495"/>
                    <a:gd name="T21" fmla="*/ 1 h 807"/>
                    <a:gd name="T22" fmla="*/ 268 w 2495"/>
                    <a:gd name="T23" fmla="*/ 3 h 807"/>
                    <a:gd name="T24" fmla="*/ 137 w 2495"/>
                    <a:gd name="T25" fmla="*/ 3 h 807"/>
                    <a:gd name="T26" fmla="*/ 91 w 2495"/>
                    <a:gd name="T27" fmla="*/ 1 h 807"/>
                    <a:gd name="T28" fmla="*/ 41 w 2495"/>
                    <a:gd name="T29" fmla="*/ 1 h 807"/>
                    <a:gd name="T30" fmla="*/ 8 w 2495"/>
                    <a:gd name="T31" fmla="*/ 2 h 807"/>
                    <a:gd name="T32" fmla="*/ 3 w 2495"/>
                    <a:gd name="T33" fmla="*/ 5 h 807"/>
                    <a:gd name="T34" fmla="*/ 22 w 2495"/>
                    <a:gd name="T35" fmla="*/ 5 h 807"/>
                    <a:gd name="T36" fmla="*/ 48 w 2495"/>
                    <a:gd name="T37" fmla="*/ 6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95"/>
                    <a:gd name="T58" fmla="*/ 0 h 807"/>
                    <a:gd name="T59" fmla="*/ 2495 w 2495"/>
                    <a:gd name="T60" fmla="*/ 807 h 8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0" name="Freeform 21"/>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73"/>
                    <a:gd name="T58" fmla="*/ 0 h 250"/>
                    <a:gd name="T59" fmla="*/ 1073 w 1073"/>
                    <a:gd name="T60" fmla="*/ 250 h 2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142" name="Group 22"/>
              <p:cNvGrpSpPr/>
              <p:nvPr/>
            </p:nvGrpSpPr>
            <p:grpSpPr bwMode="auto">
              <a:xfrm>
                <a:off x="1968" y="2026"/>
                <a:ext cx="1150" cy="756"/>
                <a:chOff x="1968" y="2026"/>
                <a:chExt cx="1150" cy="756"/>
              </a:xfrm>
            </p:grpSpPr>
            <p:sp>
              <p:nvSpPr>
                <p:cNvPr id="143" name="Oval 23"/>
                <p:cNvSpPr>
                  <a:spLocks noChangeArrowheads="1"/>
                </p:cNvSpPr>
                <p:nvPr/>
              </p:nvSpPr>
              <p:spPr bwMode="auto">
                <a:xfrm>
                  <a:off x="1968" y="2026"/>
                  <a:ext cx="1150" cy="756"/>
                </a:xfrm>
                <a:prstGeom prst="ellipse">
                  <a:avLst/>
                </a:prstGeom>
                <a:solidFill>
                  <a:srgbClr val="FF9999"/>
                </a:solidFill>
                <a:ln w="9525">
                  <a:solidFill>
                    <a:srgbClr val="FF9999"/>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4" name="Oval 24"/>
                <p:cNvSpPr>
                  <a:spLocks noChangeArrowheads="1"/>
                </p:cNvSpPr>
                <p:nvPr/>
              </p:nvSpPr>
              <p:spPr bwMode="auto">
                <a:xfrm>
                  <a:off x="2064" y="2122"/>
                  <a:ext cx="1008" cy="576"/>
                </a:xfrm>
                <a:prstGeom prst="ellipse">
                  <a:avLst/>
                </a:prstGeom>
                <a:solidFill>
                  <a:srgbClr val="FF7C80"/>
                </a:solidFill>
                <a:ln w="9525">
                  <a:solidFill>
                    <a:srgbClr val="FF7C8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5" name="Oval 25"/>
                <p:cNvSpPr>
                  <a:spLocks noChangeArrowheads="1"/>
                </p:cNvSpPr>
                <p:nvPr/>
              </p:nvSpPr>
              <p:spPr bwMode="auto">
                <a:xfrm>
                  <a:off x="2386" y="2317"/>
                  <a:ext cx="604" cy="292"/>
                </a:xfrm>
                <a:prstGeom prst="ellipse">
                  <a:avLst/>
                </a:prstGeom>
                <a:solidFill>
                  <a:srgbClr val="FF5050"/>
                </a:solidFill>
                <a:ln w="9525">
                  <a:solidFill>
                    <a:srgbClr val="FF505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6" name="Oval 26"/>
                <p:cNvSpPr>
                  <a:spLocks noChangeArrowheads="1"/>
                </p:cNvSpPr>
                <p:nvPr/>
              </p:nvSpPr>
              <p:spPr bwMode="auto">
                <a:xfrm>
                  <a:off x="2482" y="2359"/>
                  <a:ext cx="446" cy="216"/>
                </a:xfrm>
                <a:prstGeom prst="ellipse">
                  <a:avLst/>
                </a:prstGeom>
                <a:solidFill>
                  <a:srgbClr val="FF0000"/>
                </a:solidFill>
                <a:ln w="9525">
                  <a:solidFill>
                    <a:srgbClr val="FF505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7" name="Oval 27"/>
                <p:cNvSpPr>
                  <a:spLocks noChangeArrowheads="1"/>
                </p:cNvSpPr>
                <p:nvPr/>
              </p:nvSpPr>
              <p:spPr bwMode="auto">
                <a:xfrm>
                  <a:off x="2662" y="2410"/>
                  <a:ext cx="164" cy="98"/>
                </a:xfrm>
                <a:prstGeom prst="ellipse">
                  <a:avLst/>
                </a:prstGeom>
                <a:solidFill>
                  <a:srgbClr val="800000"/>
                </a:solidFill>
                <a:ln w="9525">
                  <a:solidFill>
                    <a:srgbClr val="8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grpSp>
          <p:nvGrpSpPr>
            <p:cNvPr id="118" name="Group 60"/>
            <p:cNvGrpSpPr/>
            <p:nvPr/>
          </p:nvGrpSpPr>
          <p:grpSpPr bwMode="auto">
            <a:xfrm>
              <a:off x="7467600" y="3505200"/>
              <a:ext cx="1422400" cy="2014538"/>
              <a:chOff x="4692" y="2715"/>
              <a:chExt cx="896" cy="1269"/>
            </a:xfrm>
          </p:grpSpPr>
          <p:sp>
            <p:nvSpPr>
              <p:cNvPr id="123" name="Rectangle 61"/>
              <p:cNvSpPr>
                <a:spLocks noChangeArrowheads="1"/>
              </p:cNvSpPr>
              <p:nvPr/>
            </p:nvSpPr>
            <p:spPr bwMode="auto">
              <a:xfrm>
                <a:off x="4752" y="2832"/>
                <a:ext cx="336" cy="144"/>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4" name="Rectangle 62"/>
              <p:cNvSpPr>
                <a:spLocks noChangeArrowheads="1"/>
              </p:cNvSpPr>
              <p:nvPr/>
            </p:nvSpPr>
            <p:spPr bwMode="auto">
              <a:xfrm>
                <a:off x="4752" y="2976"/>
                <a:ext cx="336" cy="14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5" name="Rectangle 63"/>
              <p:cNvSpPr>
                <a:spLocks noChangeArrowheads="1"/>
              </p:cNvSpPr>
              <p:nvPr/>
            </p:nvSpPr>
            <p:spPr bwMode="auto">
              <a:xfrm>
                <a:off x="4752" y="3120"/>
                <a:ext cx="336" cy="144"/>
              </a:xfrm>
              <a:prstGeom prst="rect">
                <a:avLst/>
              </a:prstGeom>
              <a:solidFill>
                <a:srgbClr val="FF5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6" name="Rectangle 64"/>
              <p:cNvSpPr>
                <a:spLocks noChangeArrowheads="1"/>
              </p:cNvSpPr>
              <p:nvPr/>
            </p:nvSpPr>
            <p:spPr bwMode="auto">
              <a:xfrm>
                <a:off x="4752" y="3264"/>
                <a:ext cx="336" cy="144"/>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7" name="Rectangle 65"/>
              <p:cNvSpPr>
                <a:spLocks noChangeArrowheads="1"/>
              </p:cNvSpPr>
              <p:nvPr/>
            </p:nvSpPr>
            <p:spPr bwMode="auto">
              <a:xfrm>
                <a:off x="4752" y="3408"/>
                <a:ext cx="336" cy="144"/>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8" name="Rectangle 66"/>
              <p:cNvSpPr>
                <a:spLocks noChangeArrowheads="1"/>
              </p:cNvSpPr>
              <p:nvPr/>
            </p:nvSpPr>
            <p:spPr bwMode="auto">
              <a:xfrm>
                <a:off x="4752" y="3552"/>
                <a:ext cx="336"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9" name="Rectangle 67"/>
              <p:cNvSpPr>
                <a:spLocks noChangeArrowheads="1"/>
              </p:cNvSpPr>
              <p:nvPr/>
            </p:nvSpPr>
            <p:spPr bwMode="auto">
              <a:xfrm>
                <a:off x="4752" y="2832"/>
                <a:ext cx="336" cy="86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0" name="Text Box 68"/>
              <p:cNvSpPr txBox="1">
                <a:spLocks noChangeArrowheads="1"/>
              </p:cNvSpPr>
              <p:nvPr/>
            </p:nvSpPr>
            <p:spPr bwMode="auto">
              <a:xfrm>
                <a:off x="4692" y="3753"/>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da-DK" sz="1800" b="0" i="0" u="none" strike="noStrike" kern="0" cap="none" spc="0" normalizeH="0" baseline="0" noProof="0" smtClean="0">
                    <a:ln>
                      <a:noFill/>
                    </a:ln>
                    <a:solidFill>
                      <a:srgbClr val="000000"/>
                    </a:solidFill>
                    <a:effectLst/>
                    <a:uLnTx/>
                    <a:uFillTx/>
                    <a:latin typeface="Times"/>
                    <a:ea typeface="宋体" panose="02010600030101010101" pitchFamily="2" charset="-122"/>
                  </a:rPr>
                  <a:t>fitness</a:t>
                </a:r>
                <a:endParaRPr kumimoji="0" lang="en-US" altLang="da-DK" sz="1800" b="0" i="0" u="none" strike="noStrike" kern="0" cap="none" spc="0" normalizeH="0" baseline="0" noProof="0" smtClean="0">
                  <a:ln>
                    <a:noFill/>
                  </a:ln>
                  <a:solidFill>
                    <a:srgbClr val="000000"/>
                  </a:solidFill>
                  <a:effectLst/>
                  <a:uLnTx/>
                  <a:uFillTx/>
                  <a:latin typeface="Times"/>
                  <a:ea typeface="宋体" panose="02010600030101010101" pitchFamily="2" charset="-122"/>
                </a:endParaRPr>
              </a:p>
            </p:txBody>
          </p:sp>
          <p:sp>
            <p:nvSpPr>
              <p:cNvPr id="131" name="Text Box 69"/>
              <p:cNvSpPr txBox="1">
                <a:spLocks noChangeArrowheads="1"/>
              </p:cNvSpPr>
              <p:nvPr/>
            </p:nvSpPr>
            <p:spPr bwMode="auto">
              <a:xfrm>
                <a:off x="5222" y="3581"/>
                <a:ext cx="3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da-DK" sz="1800" b="0" i="0" u="none" strike="noStrike" kern="0" cap="none" spc="0" normalizeH="0" baseline="0" noProof="0" smtClean="0">
                    <a:ln>
                      <a:noFill/>
                    </a:ln>
                    <a:solidFill>
                      <a:srgbClr val="000000"/>
                    </a:solidFill>
                    <a:effectLst/>
                    <a:uLnTx/>
                    <a:uFillTx/>
                    <a:latin typeface="Times"/>
                    <a:ea typeface="宋体" panose="02010600030101010101" pitchFamily="2" charset="-122"/>
                  </a:rPr>
                  <a:t>min</a:t>
                </a:r>
                <a:endParaRPr kumimoji="0" lang="en-US" altLang="da-DK" sz="1800" b="0" i="0" u="none" strike="noStrike" kern="0" cap="none" spc="0" normalizeH="0" baseline="0" noProof="0" smtClean="0">
                  <a:ln>
                    <a:noFill/>
                  </a:ln>
                  <a:solidFill>
                    <a:srgbClr val="000000"/>
                  </a:solidFill>
                  <a:effectLst/>
                  <a:uLnTx/>
                  <a:uFillTx/>
                  <a:latin typeface="Times"/>
                  <a:ea typeface="宋体" panose="02010600030101010101" pitchFamily="2" charset="-122"/>
                </a:endParaRPr>
              </a:p>
            </p:txBody>
          </p:sp>
          <p:sp>
            <p:nvSpPr>
              <p:cNvPr id="132" name="Text Box 70"/>
              <p:cNvSpPr txBox="1">
                <a:spLocks noChangeArrowheads="1"/>
              </p:cNvSpPr>
              <p:nvPr/>
            </p:nvSpPr>
            <p:spPr bwMode="auto">
              <a:xfrm>
                <a:off x="5226" y="2715"/>
                <a:ext cx="3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da-DK" sz="1800" b="0" i="0" u="none" strike="noStrike" kern="0" cap="none" spc="0" normalizeH="0" baseline="0" noProof="0" smtClean="0">
                    <a:ln>
                      <a:noFill/>
                    </a:ln>
                    <a:solidFill>
                      <a:srgbClr val="000000"/>
                    </a:solidFill>
                    <a:effectLst/>
                    <a:uLnTx/>
                    <a:uFillTx/>
                    <a:latin typeface="Times"/>
                    <a:ea typeface="宋体" panose="02010600030101010101" pitchFamily="2" charset="-122"/>
                  </a:rPr>
                  <a:t>max</a:t>
                </a:r>
                <a:endParaRPr kumimoji="0" lang="en-US" altLang="da-DK" sz="1800" b="0" i="0" u="none" strike="noStrike" kern="0" cap="none" spc="0" normalizeH="0" baseline="0" noProof="0" smtClean="0">
                  <a:ln>
                    <a:noFill/>
                  </a:ln>
                  <a:solidFill>
                    <a:srgbClr val="000000"/>
                  </a:solidFill>
                  <a:effectLst/>
                  <a:uLnTx/>
                  <a:uFillTx/>
                  <a:latin typeface="Times"/>
                  <a:ea typeface="宋体" panose="02010600030101010101" pitchFamily="2" charset="-122"/>
                </a:endParaRPr>
              </a:p>
            </p:txBody>
          </p:sp>
          <p:sp>
            <p:nvSpPr>
              <p:cNvPr id="133" name="Line 71"/>
              <p:cNvSpPr>
                <a:spLocks noChangeShapeType="1"/>
              </p:cNvSpPr>
              <p:nvPr/>
            </p:nvSpPr>
            <p:spPr bwMode="auto">
              <a:xfrm flipV="1">
                <a:off x="5184" y="2832"/>
                <a:ext cx="0" cy="849"/>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19" name="Text Box 73"/>
            <p:cNvSpPr txBox="1">
              <a:spLocks noChangeArrowheads="1"/>
            </p:cNvSpPr>
            <p:nvPr/>
          </p:nvSpPr>
          <p:spPr bwMode="auto">
            <a:xfrm>
              <a:off x="1524000" y="6491288"/>
              <a:ext cx="1409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da-DK" sz="1800" b="1" i="0" u="none" strike="noStrike" kern="0" cap="none" spc="0" normalizeH="0" baseline="0" noProof="0" smtClean="0">
                  <a:ln>
                    <a:noFill/>
                  </a:ln>
                  <a:solidFill>
                    <a:srgbClr val="000000"/>
                  </a:solidFill>
                  <a:effectLst/>
                  <a:uLnTx/>
                  <a:uFillTx/>
                  <a:latin typeface="Times"/>
                  <a:ea typeface="宋体" panose="02010600030101010101" pitchFamily="2" charset="-122"/>
                </a:rPr>
                <a:t>search space</a:t>
              </a:r>
              <a:endParaRPr kumimoji="0" lang="en-US" altLang="da-DK" sz="1800" b="1" i="0" u="none" strike="noStrike" kern="0" cap="none" spc="0" normalizeH="0" baseline="0" noProof="0" smtClean="0">
                <a:ln>
                  <a:noFill/>
                </a:ln>
                <a:solidFill>
                  <a:srgbClr val="000000"/>
                </a:solidFill>
                <a:effectLst/>
                <a:uLnTx/>
                <a:uFillTx/>
                <a:latin typeface="Times"/>
                <a:ea typeface="宋体" panose="02010600030101010101" pitchFamily="2" charset="-122"/>
              </a:endParaRPr>
            </a:p>
          </p:txBody>
        </p:sp>
        <p:sp>
          <p:nvSpPr>
            <p:cNvPr id="120" name="TextBox 73"/>
            <p:cNvSpPr txBox="1">
              <a:spLocks noChangeArrowheads="1"/>
            </p:cNvSpPr>
            <p:nvPr/>
          </p:nvSpPr>
          <p:spPr bwMode="auto">
            <a:xfrm>
              <a:off x="6248400" y="1676400"/>
              <a:ext cx="243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333399"/>
                  </a:solidFill>
                  <a:effectLst/>
                  <a:uLnTx/>
                  <a:uFillTx/>
                  <a:latin typeface="Arial" panose="020B0604020202020204" pitchFamily="34" charset="0"/>
                  <a:ea typeface="宋体" panose="02010600030101010101" pitchFamily="2" charset="-122"/>
                </a:rPr>
                <a:t>随机地生成初始解</a:t>
              </a:r>
              <a:endParaRPr kumimoji="0" lang="zh-CN" altLang="en-US" sz="1800" b="1" i="0" u="none" strike="noStrike" kern="0" cap="none" spc="0" normalizeH="0" baseline="0" noProof="0" dirty="0" smtClean="0">
                <a:ln>
                  <a:noFill/>
                </a:ln>
                <a:solidFill>
                  <a:srgbClr val="333399"/>
                </a:solidFill>
                <a:effectLst/>
                <a:uLnTx/>
                <a:uFillTx/>
                <a:latin typeface="Arial" panose="020B0604020202020204" pitchFamily="34" charset="0"/>
                <a:ea typeface="宋体" panose="02010600030101010101" pitchFamily="2" charset="-122"/>
              </a:endParaRPr>
            </a:p>
          </p:txBody>
        </p:sp>
        <p:cxnSp>
          <p:nvCxnSpPr>
            <p:cNvPr id="121" name="直接连接符 120"/>
            <p:cNvCxnSpPr>
              <a:stCxn id="120" idx="1"/>
            </p:cNvCxnSpPr>
            <p:nvPr/>
          </p:nvCxnSpPr>
          <p:spPr>
            <a:xfrm rot="10800000" flipV="1">
              <a:off x="3581400" y="1860550"/>
              <a:ext cx="2667000" cy="1263650"/>
            </a:xfrm>
            <a:prstGeom prst="line">
              <a:avLst/>
            </a:prstGeom>
            <a:noFill/>
            <a:ln w="25400" cap="flat" cmpd="sng" algn="ctr">
              <a:solidFill>
                <a:srgbClr val="BBE0E3">
                  <a:shade val="95000"/>
                  <a:satMod val="105000"/>
                </a:srgbClr>
              </a:solidFill>
              <a:prstDash val="solid"/>
            </a:ln>
            <a:effectLst/>
          </p:spPr>
        </p:cxnSp>
        <p:cxnSp>
          <p:nvCxnSpPr>
            <p:cNvPr id="122" name="直接连接符 121"/>
            <p:cNvCxnSpPr/>
            <p:nvPr/>
          </p:nvCxnSpPr>
          <p:spPr>
            <a:xfrm rot="5400000">
              <a:off x="5600700" y="2400300"/>
              <a:ext cx="1066800" cy="228600"/>
            </a:xfrm>
            <a:prstGeom prst="line">
              <a:avLst/>
            </a:prstGeom>
            <a:noFill/>
            <a:ln w="25400" cap="flat" cmpd="sng" algn="ctr">
              <a:solidFill>
                <a:srgbClr val="BBE0E3">
                  <a:shade val="95000"/>
                  <a:satMod val="105000"/>
                </a:srgbClr>
              </a:solidFill>
              <a:prstDash val="solid"/>
            </a:ln>
            <a:effectLst/>
          </p:spPr>
        </p:cxnSp>
      </p:grpSp>
      <p:grpSp>
        <p:nvGrpSpPr>
          <p:cNvPr id="157" name="组合 156"/>
          <p:cNvGrpSpPr/>
          <p:nvPr/>
        </p:nvGrpSpPr>
        <p:grpSpPr>
          <a:xfrm>
            <a:off x="1828800" y="1447800"/>
            <a:ext cx="7064375" cy="5089525"/>
            <a:chOff x="1828800" y="1447800"/>
            <a:chExt cx="7064375" cy="5089525"/>
          </a:xfrm>
        </p:grpSpPr>
        <p:grpSp>
          <p:nvGrpSpPr>
            <p:cNvPr id="158" name="Group 4"/>
            <p:cNvGrpSpPr/>
            <p:nvPr/>
          </p:nvGrpSpPr>
          <p:grpSpPr bwMode="auto">
            <a:xfrm>
              <a:off x="1828800" y="2362200"/>
              <a:ext cx="5257800" cy="3946525"/>
              <a:chOff x="1104" y="1306"/>
              <a:chExt cx="3312" cy="2486"/>
            </a:xfrm>
          </p:grpSpPr>
          <p:sp>
            <p:nvSpPr>
              <p:cNvPr id="206" name="Rectangle 5"/>
              <p:cNvSpPr>
                <a:spLocks noChangeArrowheads="1"/>
              </p:cNvSpPr>
              <p:nvPr/>
            </p:nvSpPr>
            <p:spPr bwMode="auto">
              <a:xfrm>
                <a:off x="1440" y="1450"/>
                <a:ext cx="2832" cy="2016"/>
              </a:xfrm>
              <a:prstGeom prst="rect">
                <a:avLst/>
              </a:prstGeom>
              <a:solidFill>
                <a:schemeClr val="bg1"/>
              </a:solidFill>
              <a:ln w="9525">
                <a:solidFill>
                  <a:schemeClr val="tx1"/>
                </a:solidFill>
                <a:miter lim="800000"/>
              </a:ln>
            </p:spPr>
            <p:txBody>
              <a:bodyPr wrap="none" anchor="ctr"/>
              <a:lstStyle/>
              <a:p>
                <a:endParaRPr lang="zh-CN" altLang="en-US"/>
              </a:p>
            </p:txBody>
          </p:sp>
          <p:grpSp>
            <p:nvGrpSpPr>
              <p:cNvPr id="207" name="Group 6"/>
              <p:cNvGrpSpPr/>
              <p:nvPr/>
            </p:nvGrpSpPr>
            <p:grpSpPr bwMode="auto">
              <a:xfrm>
                <a:off x="3646" y="2450"/>
                <a:ext cx="530" cy="584"/>
                <a:chOff x="3646" y="2450"/>
                <a:chExt cx="530" cy="584"/>
              </a:xfrm>
            </p:grpSpPr>
            <p:sp>
              <p:nvSpPr>
                <p:cNvPr id="225" name="Oval 7"/>
                <p:cNvSpPr>
                  <a:spLocks noChangeArrowheads="1"/>
                </p:cNvSpPr>
                <p:nvPr/>
              </p:nvSpPr>
              <p:spPr bwMode="auto">
                <a:xfrm>
                  <a:off x="3646" y="2450"/>
                  <a:ext cx="530" cy="584"/>
                </a:xfrm>
                <a:prstGeom prst="ellipse">
                  <a:avLst/>
                </a:prstGeom>
                <a:solidFill>
                  <a:srgbClr val="FF9999"/>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226" name="Oval 8"/>
                <p:cNvSpPr>
                  <a:spLocks noChangeArrowheads="1"/>
                </p:cNvSpPr>
                <p:nvPr/>
              </p:nvSpPr>
              <p:spPr bwMode="auto">
                <a:xfrm>
                  <a:off x="3742" y="2546"/>
                  <a:ext cx="358" cy="390"/>
                </a:xfrm>
                <a:prstGeom prst="ellipse">
                  <a:avLst/>
                </a:prstGeom>
                <a:solidFill>
                  <a:srgbClr val="FF7C8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227" name="Oval 9"/>
                <p:cNvSpPr>
                  <a:spLocks noChangeArrowheads="1"/>
                </p:cNvSpPr>
                <p:nvPr/>
              </p:nvSpPr>
              <p:spPr bwMode="auto">
                <a:xfrm>
                  <a:off x="3825" y="2633"/>
                  <a:ext cx="193" cy="188"/>
                </a:xfrm>
                <a:prstGeom prst="ellipse">
                  <a:avLst/>
                </a:pr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228" name="Oval 10"/>
                <p:cNvSpPr>
                  <a:spLocks noChangeArrowheads="1"/>
                </p:cNvSpPr>
                <p:nvPr/>
              </p:nvSpPr>
              <p:spPr bwMode="auto">
                <a:xfrm>
                  <a:off x="3873" y="2662"/>
                  <a:ext cx="111" cy="9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grpSp>
          <p:sp>
            <p:nvSpPr>
              <p:cNvPr id="208" name="Line 11"/>
              <p:cNvSpPr>
                <a:spLocks noChangeShapeType="1"/>
              </p:cNvSpPr>
              <p:nvPr/>
            </p:nvSpPr>
            <p:spPr bwMode="auto">
              <a:xfrm flipV="1">
                <a:off x="1440" y="1306"/>
                <a:ext cx="0" cy="216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 name="Line 12"/>
              <p:cNvSpPr>
                <a:spLocks noChangeShapeType="1"/>
              </p:cNvSpPr>
              <p:nvPr/>
            </p:nvSpPr>
            <p:spPr bwMode="auto">
              <a:xfrm flipV="1">
                <a:off x="1440" y="3466"/>
                <a:ext cx="2976"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 name="Text Box 13"/>
              <p:cNvSpPr txBox="1">
                <a:spLocks noChangeArrowheads="1"/>
              </p:cNvSpPr>
              <p:nvPr/>
            </p:nvSpPr>
            <p:spPr bwMode="auto">
              <a:xfrm>
                <a:off x="2796" y="35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a-DK" altLang="da-DK" sz="2400">
                    <a:latin typeface="Times"/>
                  </a:rPr>
                  <a:t>x</a:t>
                </a:r>
                <a:endParaRPr lang="en-US" altLang="da-DK" sz="2400">
                  <a:latin typeface="Times"/>
                </a:endParaRPr>
              </a:p>
            </p:txBody>
          </p:sp>
          <p:sp>
            <p:nvSpPr>
              <p:cNvPr id="211" name="Text Box 14"/>
              <p:cNvSpPr txBox="1">
                <a:spLocks noChangeArrowheads="1"/>
              </p:cNvSpPr>
              <p:nvPr/>
            </p:nvSpPr>
            <p:spPr bwMode="auto">
              <a:xfrm>
                <a:off x="1104" y="217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a-DK" altLang="da-DK" sz="2400">
                    <a:latin typeface="Times"/>
                  </a:rPr>
                  <a:t>y</a:t>
                </a:r>
                <a:endParaRPr lang="en-US" altLang="da-DK" sz="2400">
                  <a:latin typeface="Times"/>
                </a:endParaRPr>
              </a:p>
            </p:txBody>
          </p:sp>
          <p:grpSp>
            <p:nvGrpSpPr>
              <p:cNvPr id="212" name="Group 15"/>
              <p:cNvGrpSpPr/>
              <p:nvPr/>
            </p:nvGrpSpPr>
            <p:grpSpPr bwMode="auto">
              <a:xfrm>
                <a:off x="3264" y="1546"/>
                <a:ext cx="336" cy="288"/>
                <a:chOff x="3264" y="1546"/>
                <a:chExt cx="336" cy="288"/>
              </a:xfrm>
            </p:grpSpPr>
            <p:sp>
              <p:nvSpPr>
                <p:cNvPr id="223" name="Oval 16"/>
                <p:cNvSpPr>
                  <a:spLocks noChangeArrowheads="1"/>
                </p:cNvSpPr>
                <p:nvPr/>
              </p:nvSpPr>
              <p:spPr bwMode="auto">
                <a:xfrm>
                  <a:off x="3264" y="1546"/>
                  <a:ext cx="336" cy="288"/>
                </a:xfrm>
                <a:prstGeom prst="ellipse">
                  <a:avLst/>
                </a:prstGeom>
                <a:solidFill>
                  <a:srgbClr val="FF9999"/>
                </a:solidFill>
                <a:ln w="9525">
                  <a:solidFill>
                    <a:srgbClr val="FF9999"/>
                  </a:solidFill>
                  <a:round/>
                </a:ln>
              </p:spPr>
              <p:txBody>
                <a:bodyPr wrap="none" anchor="ctr"/>
                <a:lstStyle/>
                <a:p>
                  <a:endParaRPr lang="zh-CN" altLang="en-US"/>
                </a:p>
              </p:txBody>
            </p:sp>
            <p:sp>
              <p:nvSpPr>
                <p:cNvPr id="224" name="Oval 17"/>
                <p:cNvSpPr>
                  <a:spLocks noChangeArrowheads="1"/>
                </p:cNvSpPr>
                <p:nvPr/>
              </p:nvSpPr>
              <p:spPr bwMode="auto">
                <a:xfrm>
                  <a:off x="3312" y="1594"/>
                  <a:ext cx="240" cy="192"/>
                </a:xfrm>
                <a:prstGeom prst="ellipse">
                  <a:avLst/>
                </a:prstGeom>
                <a:solidFill>
                  <a:srgbClr val="FF7C80"/>
                </a:solidFill>
                <a:ln w="9525">
                  <a:solidFill>
                    <a:srgbClr val="FF7C80"/>
                  </a:solidFill>
                  <a:round/>
                </a:ln>
              </p:spPr>
              <p:txBody>
                <a:bodyPr wrap="none" anchor="ctr"/>
                <a:lstStyle/>
                <a:p>
                  <a:endParaRPr lang="zh-CN" altLang="en-US"/>
                </a:p>
              </p:txBody>
            </p:sp>
          </p:grpSp>
          <p:grpSp>
            <p:nvGrpSpPr>
              <p:cNvPr id="213" name="Group 18"/>
              <p:cNvGrpSpPr/>
              <p:nvPr/>
            </p:nvGrpSpPr>
            <p:grpSpPr bwMode="auto">
              <a:xfrm>
                <a:off x="1525" y="2635"/>
                <a:ext cx="2495" cy="807"/>
                <a:chOff x="1525" y="2635"/>
                <a:chExt cx="2495" cy="807"/>
              </a:xfrm>
            </p:grpSpPr>
            <p:sp>
              <p:nvSpPr>
                <p:cNvPr id="220" name="Freeform 19"/>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95"/>
                    <a:gd name="T58" fmla="*/ 0 h 807"/>
                    <a:gd name="T59" fmla="*/ 2495 w 2495"/>
                    <a:gd name="T60" fmla="*/ 807 h 8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ln>
              </p:spPr>
              <p:txBody>
                <a:bodyPr wrap="none" anchor="ctr"/>
                <a:lstStyle/>
                <a:p>
                  <a:endParaRPr lang="zh-CN" altLang="en-US"/>
                </a:p>
              </p:txBody>
            </p:sp>
            <p:sp>
              <p:nvSpPr>
                <p:cNvPr id="221" name="Freeform 20"/>
                <p:cNvSpPr/>
                <p:nvPr/>
              </p:nvSpPr>
              <p:spPr bwMode="auto">
                <a:xfrm>
                  <a:off x="1621" y="2835"/>
                  <a:ext cx="2123" cy="484"/>
                </a:xfrm>
                <a:custGeom>
                  <a:avLst/>
                  <a:gdLst>
                    <a:gd name="T0" fmla="*/ 48 w 2495"/>
                    <a:gd name="T1" fmla="*/ 6 h 807"/>
                    <a:gd name="T2" fmla="*/ 193 w 2495"/>
                    <a:gd name="T3" fmla="*/ 8 h 807"/>
                    <a:gd name="T4" fmla="*/ 351 w 2495"/>
                    <a:gd name="T5" fmla="*/ 7 h 807"/>
                    <a:gd name="T6" fmla="*/ 474 w 2495"/>
                    <a:gd name="T7" fmla="*/ 7 h 807"/>
                    <a:gd name="T8" fmla="*/ 543 w 2495"/>
                    <a:gd name="T9" fmla="*/ 7 h 807"/>
                    <a:gd name="T10" fmla="*/ 576 w 2495"/>
                    <a:gd name="T11" fmla="*/ 6 h 807"/>
                    <a:gd name="T12" fmla="*/ 572 w 2495"/>
                    <a:gd name="T13" fmla="*/ 5 h 807"/>
                    <a:gd name="T14" fmla="*/ 508 w 2495"/>
                    <a:gd name="T15" fmla="*/ 4 h 807"/>
                    <a:gd name="T16" fmla="*/ 467 w 2495"/>
                    <a:gd name="T17" fmla="*/ 2 h 807"/>
                    <a:gd name="T18" fmla="*/ 419 w 2495"/>
                    <a:gd name="T19" fmla="*/ 1 h 807"/>
                    <a:gd name="T20" fmla="*/ 353 w 2495"/>
                    <a:gd name="T21" fmla="*/ 1 h 807"/>
                    <a:gd name="T22" fmla="*/ 268 w 2495"/>
                    <a:gd name="T23" fmla="*/ 3 h 807"/>
                    <a:gd name="T24" fmla="*/ 137 w 2495"/>
                    <a:gd name="T25" fmla="*/ 3 h 807"/>
                    <a:gd name="T26" fmla="*/ 91 w 2495"/>
                    <a:gd name="T27" fmla="*/ 1 h 807"/>
                    <a:gd name="T28" fmla="*/ 41 w 2495"/>
                    <a:gd name="T29" fmla="*/ 1 h 807"/>
                    <a:gd name="T30" fmla="*/ 8 w 2495"/>
                    <a:gd name="T31" fmla="*/ 2 h 807"/>
                    <a:gd name="T32" fmla="*/ 3 w 2495"/>
                    <a:gd name="T33" fmla="*/ 5 h 807"/>
                    <a:gd name="T34" fmla="*/ 22 w 2495"/>
                    <a:gd name="T35" fmla="*/ 5 h 807"/>
                    <a:gd name="T36" fmla="*/ 48 w 2495"/>
                    <a:gd name="T37" fmla="*/ 6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95"/>
                    <a:gd name="T58" fmla="*/ 0 h 807"/>
                    <a:gd name="T59" fmla="*/ 2495 w 2495"/>
                    <a:gd name="T60" fmla="*/ 807 h 8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ln>
              </p:spPr>
              <p:txBody>
                <a:bodyPr wrap="none" anchor="ctr"/>
                <a:lstStyle/>
                <a:p>
                  <a:endParaRPr lang="zh-CN" altLang="en-US"/>
                </a:p>
              </p:txBody>
            </p:sp>
            <p:sp>
              <p:nvSpPr>
                <p:cNvPr id="222" name="Freeform 21"/>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73"/>
                    <a:gd name="T58" fmla="*/ 0 h 250"/>
                    <a:gd name="T59" fmla="*/ 1073 w 1073"/>
                    <a:gd name="T60" fmla="*/ 250 h 2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ln>
              </p:spPr>
              <p:txBody>
                <a:bodyPr wrap="none" anchor="ctr"/>
                <a:lstStyle/>
                <a:p>
                  <a:endParaRPr lang="zh-CN" altLang="en-US"/>
                </a:p>
              </p:txBody>
            </p:sp>
          </p:grpSp>
          <p:grpSp>
            <p:nvGrpSpPr>
              <p:cNvPr id="214" name="Group 22"/>
              <p:cNvGrpSpPr/>
              <p:nvPr/>
            </p:nvGrpSpPr>
            <p:grpSpPr bwMode="auto">
              <a:xfrm>
                <a:off x="1968" y="2026"/>
                <a:ext cx="1150" cy="756"/>
                <a:chOff x="1968" y="2026"/>
                <a:chExt cx="1150" cy="756"/>
              </a:xfrm>
            </p:grpSpPr>
            <p:sp>
              <p:nvSpPr>
                <p:cNvPr id="215" name="Oval 23"/>
                <p:cNvSpPr>
                  <a:spLocks noChangeArrowheads="1"/>
                </p:cNvSpPr>
                <p:nvPr/>
              </p:nvSpPr>
              <p:spPr bwMode="auto">
                <a:xfrm>
                  <a:off x="1968" y="2026"/>
                  <a:ext cx="1150" cy="756"/>
                </a:xfrm>
                <a:prstGeom prst="ellipse">
                  <a:avLst/>
                </a:prstGeom>
                <a:solidFill>
                  <a:srgbClr val="FF9999"/>
                </a:solidFill>
                <a:ln w="9525">
                  <a:solidFill>
                    <a:srgbClr val="FF9999"/>
                  </a:solidFill>
                  <a:round/>
                </a:ln>
              </p:spPr>
              <p:txBody>
                <a:bodyPr wrap="none" anchor="ctr"/>
                <a:lstStyle/>
                <a:p>
                  <a:endParaRPr lang="zh-CN" altLang="en-US"/>
                </a:p>
              </p:txBody>
            </p:sp>
            <p:sp>
              <p:nvSpPr>
                <p:cNvPr id="216" name="Oval 24"/>
                <p:cNvSpPr>
                  <a:spLocks noChangeArrowheads="1"/>
                </p:cNvSpPr>
                <p:nvPr/>
              </p:nvSpPr>
              <p:spPr bwMode="auto">
                <a:xfrm>
                  <a:off x="2064" y="2122"/>
                  <a:ext cx="1008" cy="576"/>
                </a:xfrm>
                <a:prstGeom prst="ellipse">
                  <a:avLst/>
                </a:prstGeom>
                <a:solidFill>
                  <a:srgbClr val="FF7C80"/>
                </a:solidFill>
                <a:ln w="9525">
                  <a:solidFill>
                    <a:srgbClr val="FF7C80"/>
                  </a:solidFill>
                  <a:round/>
                </a:ln>
              </p:spPr>
              <p:txBody>
                <a:bodyPr wrap="none" anchor="ctr"/>
                <a:lstStyle/>
                <a:p>
                  <a:endParaRPr lang="zh-CN" altLang="en-US"/>
                </a:p>
              </p:txBody>
            </p:sp>
            <p:sp>
              <p:nvSpPr>
                <p:cNvPr id="217" name="Oval 25"/>
                <p:cNvSpPr>
                  <a:spLocks noChangeArrowheads="1"/>
                </p:cNvSpPr>
                <p:nvPr/>
              </p:nvSpPr>
              <p:spPr bwMode="auto">
                <a:xfrm>
                  <a:off x="2386" y="2317"/>
                  <a:ext cx="604" cy="292"/>
                </a:xfrm>
                <a:prstGeom prst="ellipse">
                  <a:avLst/>
                </a:prstGeom>
                <a:solidFill>
                  <a:srgbClr val="FF5050"/>
                </a:solidFill>
                <a:ln w="9525">
                  <a:solidFill>
                    <a:srgbClr val="FF5050"/>
                  </a:solidFill>
                  <a:round/>
                </a:ln>
              </p:spPr>
              <p:txBody>
                <a:bodyPr wrap="none" anchor="ctr"/>
                <a:lstStyle/>
                <a:p>
                  <a:endParaRPr lang="zh-CN" altLang="en-US"/>
                </a:p>
              </p:txBody>
            </p:sp>
            <p:sp>
              <p:nvSpPr>
                <p:cNvPr id="218" name="Oval 26"/>
                <p:cNvSpPr>
                  <a:spLocks noChangeArrowheads="1"/>
                </p:cNvSpPr>
                <p:nvPr/>
              </p:nvSpPr>
              <p:spPr bwMode="auto">
                <a:xfrm>
                  <a:off x="2482" y="2359"/>
                  <a:ext cx="446" cy="216"/>
                </a:xfrm>
                <a:prstGeom prst="ellipse">
                  <a:avLst/>
                </a:prstGeom>
                <a:solidFill>
                  <a:srgbClr val="FF0000"/>
                </a:solidFill>
                <a:ln w="9525">
                  <a:solidFill>
                    <a:srgbClr val="FF5050"/>
                  </a:solidFill>
                  <a:round/>
                </a:ln>
              </p:spPr>
              <p:txBody>
                <a:bodyPr wrap="none" anchor="ctr"/>
                <a:lstStyle/>
                <a:p>
                  <a:endParaRPr lang="zh-CN" altLang="en-US"/>
                </a:p>
              </p:txBody>
            </p:sp>
            <p:sp>
              <p:nvSpPr>
                <p:cNvPr id="219" name="Oval 27"/>
                <p:cNvSpPr>
                  <a:spLocks noChangeArrowheads="1"/>
                </p:cNvSpPr>
                <p:nvPr/>
              </p:nvSpPr>
              <p:spPr bwMode="auto">
                <a:xfrm>
                  <a:off x="2662" y="2410"/>
                  <a:ext cx="164" cy="98"/>
                </a:xfrm>
                <a:prstGeom prst="ellipse">
                  <a:avLst/>
                </a:prstGeom>
                <a:solidFill>
                  <a:srgbClr val="800000"/>
                </a:solidFill>
                <a:ln w="9525">
                  <a:solidFill>
                    <a:srgbClr val="800000"/>
                  </a:solidFill>
                  <a:round/>
                </a:ln>
              </p:spPr>
              <p:txBody>
                <a:bodyPr wrap="none" anchor="ctr"/>
                <a:lstStyle/>
                <a:p>
                  <a:endParaRPr lang="zh-CN" altLang="en-US"/>
                </a:p>
              </p:txBody>
            </p:sp>
          </p:grpSp>
        </p:grpSp>
        <p:grpSp>
          <p:nvGrpSpPr>
            <p:cNvPr id="159" name="Group 28"/>
            <p:cNvGrpSpPr/>
            <p:nvPr/>
          </p:nvGrpSpPr>
          <p:grpSpPr bwMode="auto">
            <a:xfrm rot="3213349">
              <a:off x="3307557" y="3291681"/>
              <a:ext cx="182562" cy="212725"/>
              <a:chOff x="1968" y="1700"/>
              <a:chExt cx="115" cy="134"/>
            </a:xfrm>
          </p:grpSpPr>
          <p:sp>
            <p:nvSpPr>
              <p:cNvPr id="204" name="Oval 29"/>
              <p:cNvSpPr>
                <a:spLocks noChangeArrowheads="1"/>
              </p:cNvSpPr>
              <p:nvPr/>
            </p:nvSpPr>
            <p:spPr bwMode="auto">
              <a:xfrm>
                <a:off x="1968" y="178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205" name="Line 30"/>
              <p:cNvSpPr>
                <a:spLocks noChangeShapeType="1"/>
              </p:cNvSpPr>
              <p:nvPr/>
            </p:nvSpPr>
            <p:spPr bwMode="auto">
              <a:xfrm flipV="1">
                <a:off x="2016" y="1700"/>
                <a:ext cx="67" cy="8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0" name="Group 31"/>
            <p:cNvGrpSpPr/>
            <p:nvPr/>
          </p:nvGrpSpPr>
          <p:grpSpPr bwMode="auto">
            <a:xfrm rot="16200000">
              <a:off x="3733800" y="3608388"/>
              <a:ext cx="220663" cy="153987"/>
              <a:chOff x="2357" y="1977"/>
              <a:chExt cx="139" cy="97"/>
            </a:xfrm>
          </p:grpSpPr>
          <p:sp>
            <p:nvSpPr>
              <p:cNvPr id="202" name="Oval 32"/>
              <p:cNvSpPr>
                <a:spLocks noChangeArrowheads="1"/>
              </p:cNvSpPr>
              <p:nvPr/>
            </p:nvSpPr>
            <p:spPr bwMode="auto">
              <a:xfrm>
                <a:off x="2448" y="202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203" name="Line 33"/>
              <p:cNvSpPr>
                <a:spLocks noChangeShapeType="1"/>
              </p:cNvSpPr>
              <p:nvPr/>
            </p:nvSpPr>
            <p:spPr bwMode="auto">
              <a:xfrm flipH="1" flipV="1">
                <a:off x="2357" y="1977"/>
                <a:ext cx="119" cy="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1" name="Group 34"/>
            <p:cNvGrpSpPr/>
            <p:nvPr/>
          </p:nvGrpSpPr>
          <p:grpSpPr bwMode="auto">
            <a:xfrm rot="15261140">
              <a:off x="4890294" y="3555206"/>
              <a:ext cx="149225" cy="176213"/>
              <a:chOff x="3074" y="1819"/>
              <a:chExt cx="94" cy="111"/>
            </a:xfrm>
          </p:grpSpPr>
          <p:sp>
            <p:nvSpPr>
              <p:cNvPr id="200" name="Oval 35"/>
              <p:cNvSpPr>
                <a:spLocks noChangeArrowheads="1"/>
              </p:cNvSpPr>
              <p:nvPr/>
            </p:nvSpPr>
            <p:spPr bwMode="auto">
              <a:xfrm>
                <a:off x="3120" y="1882"/>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201" name="Line 36"/>
              <p:cNvSpPr>
                <a:spLocks noChangeShapeType="1"/>
              </p:cNvSpPr>
              <p:nvPr/>
            </p:nvSpPr>
            <p:spPr bwMode="auto">
              <a:xfrm flipH="1" flipV="1">
                <a:off x="3074" y="1819"/>
                <a:ext cx="69" cy="7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2" name="Group 37"/>
            <p:cNvGrpSpPr/>
            <p:nvPr/>
          </p:nvGrpSpPr>
          <p:grpSpPr bwMode="auto">
            <a:xfrm rot="16739095">
              <a:off x="3200401" y="4800600"/>
              <a:ext cx="152400" cy="149225"/>
              <a:chOff x="2016" y="2602"/>
              <a:chExt cx="96" cy="94"/>
            </a:xfrm>
          </p:grpSpPr>
          <p:sp>
            <p:nvSpPr>
              <p:cNvPr id="198" name="Oval 38"/>
              <p:cNvSpPr>
                <a:spLocks noChangeArrowheads="1"/>
              </p:cNvSpPr>
              <p:nvPr/>
            </p:nvSpPr>
            <p:spPr bwMode="auto">
              <a:xfrm>
                <a:off x="2064" y="2602"/>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199" name="Line 39"/>
              <p:cNvSpPr>
                <a:spLocks noChangeShapeType="1"/>
              </p:cNvSpPr>
              <p:nvPr/>
            </p:nvSpPr>
            <p:spPr bwMode="auto">
              <a:xfrm flipH="1">
                <a:off x="2016" y="2617"/>
                <a:ext cx="67" cy="7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3" name="Group 40"/>
            <p:cNvGrpSpPr/>
            <p:nvPr/>
          </p:nvGrpSpPr>
          <p:grpSpPr bwMode="auto">
            <a:xfrm rot="16962854">
              <a:off x="3885406" y="5164932"/>
              <a:ext cx="115887" cy="190500"/>
              <a:chOff x="2471" y="3010"/>
              <a:chExt cx="73" cy="120"/>
            </a:xfrm>
          </p:grpSpPr>
          <p:sp>
            <p:nvSpPr>
              <p:cNvPr id="196" name="Oval 41"/>
              <p:cNvSpPr>
                <a:spLocks noChangeArrowheads="1"/>
              </p:cNvSpPr>
              <p:nvPr/>
            </p:nvSpPr>
            <p:spPr bwMode="auto">
              <a:xfrm>
                <a:off x="2496" y="3082"/>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197" name="Line 42"/>
              <p:cNvSpPr>
                <a:spLocks noChangeShapeType="1"/>
              </p:cNvSpPr>
              <p:nvPr/>
            </p:nvSpPr>
            <p:spPr bwMode="auto">
              <a:xfrm flipH="1" flipV="1">
                <a:off x="2471" y="3010"/>
                <a:ext cx="59" cy="9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4" name="Group 43"/>
            <p:cNvGrpSpPr/>
            <p:nvPr/>
          </p:nvGrpSpPr>
          <p:grpSpPr bwMode="auto">
            <a:xfrm rot="17998076">
              <a:off x="5255418" y="5244307"/>
              <a:ext cx="93663" cy="241300"/>
              <a:chOff x="3301" y="3026"/>
              <a:chExt cx="59" cy="152"/>
            </a:xfrm>
          </p:grpSpPr>
          <p:sp>
            <p:nvSpPr>
              <p:cNvPr id="194" name="Oval 44"/>
              <p:cNvSpPr>
                <a:spLocks noChangeArrowheads="1"/>
              </p:cNvSpPr>
              <p:nvPr/>
            </p:nvSpPr>
            <p:spPr bwMode="auto">
              <a:xfrm>
                <a:off x="3312" y="3130"/>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195" name="Line 45"/>
              <p:cNvSpPr>
                <a:spLocks noChangeShapeType="1"/>
              </p:cNvSpPr>
              <p:nvPr/>
            </p:nvSpPr>
            <p:spPr bwMode="auto">
              <a:xfrm flipH="1" flipV="1">
                <a:off x="3301" y="3026"/>
                <a:ext cx="37" cy="13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5" name="Group 46"/>
            <p:cNvGrpSpPr/>
            <p:nvPr/>
          </p:nvGrpSpPr>
          <p:grpSpPr bwMode="auto">
            <a:xfrm rot="16458615">
              <a:off x="5626894" y="4455319"/>
              <a:ext cx="215900" cy="112712"/>
              <a:chOff x="3408" y="2506"/>
              <a:chExt cx="136" cy="71"/>
            </a:xfrm>
          </p:grpSpPr>
          <p:sp>
            <p:nvSpPr>
              <p:cNvPr id="192" name="Oval 47"/>
              <p:cNvSpPr>
                <a:spLocks noChangeArrowheads="1"/>
              </p:cNvSpPr>
              <p:nvPr/>
            </p:nvSpPr>
            <p:spPr bwMode="auto">
              <a:xfrm>
                <a:off x="3408" y="250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193" name="Line 48"/>
              <p:cNvSpPr>
                <a:spLocks noChangeShapeType="1"/>
              </p:cNvSpPr>
              <p:nvPr/>
            </p:nvSpPr>
            <p:spPr bwMode="auto">
              <a:xfrm>
                <a:off x="3431" y="2535"/>
                <a:ext cx="113" cy="4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6" name="Group 49"/>
            <p:cNvGrpSpPr/>
            <p:nvPr/>
          </p:nvGrpSpPr>
          <p:grpSpPr bwMode="auto">
            <a:xfrm rot="5754738">
              <a:off x="6088063" y="3379787"/>
              <a:ext cx="203200" cy="117475"/>
              <a:chOff x="3696" y="1760"/>
              <a:chExt cx="128" cy="74"/>
            </a:xfrm>
          </p:grpSpPr>
          <p:sp>
            <p:nvSpPr>
              <p:cNvPr id="190" name="Oval 50"/>
              <p:cNvSpPr>
                <a:spLocks noChangeArrowheads="1"/>
              </p:cNvSpPr>
              <p:nvPr/>
            </p:nvSpPr>
            <p:spPr bwMode="auto">
              <a:xfrm>
                <a:off x="3696" y="178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191" name="Line 51"/>
              <p:cNvSpPr>
                <a:spLocks noChangeShapeType="1"/>
              </p:cNvSpPr>
              <p:nvPr/>
            </p:nvSpPr>
            <p:spPr bwMode="auto">
              <a:xfrm flipV="1">
                <a:off x="3719" y="1760"/>
                <a:ext cx="105" cy="4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7" name="Group 52"/>
            <p:cNvGrpSpPr/>
            <p:nvPr/>
          </p:nvGrpSpPr>
          <p:grpSpPr bwMode="auto">
            <a:xfrm rot="19206226">
              <a:off x="5410200" y="5470525"/>
              <a:ext cx="149225" cy="176213"/>
              <a:chOff x="3410" y="3211"/>
              <a:chExt cx="94" cy="111"/>
            </a:xfrm>
          </p:grpSpPr>
          <p:sp>
            <p:nvSpPr>
              <p:cNvPr id="188" name="Oval 53"/>
              <p:cNvSpPr>
                <a:spLocks noChangeArrowheads="1"/>
              </p:cNvSpPr>
              <p:nvPr/>
            </p:nvSpPr>
            <p:spPr bwMode="auto">
              <a:xfrm>
                <a:off x="3456" y="3274"/>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189" name="Line 54"/>
              <p:cNvSpPr>
                <a:spLocks noChangeShapeType="1"/>
              </p:cNvSpPr>
              <p:nvPr/>
            </p:nvSpPr>
            <p:spPr bwMode="auto">
              <a:xfrm flipH="1" flipV="1">
                <a:off x="3410" y="3211"/>
                <a:ext cx="69" cy="7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8" name="Group 55"/>
            <p:cNvGrpSpPr/>
            <p:nvPr/>
          </p:nvGrpSpPr>
          <p:grpSpPr bwMode="auto">
            <a:xfrm rot="6102081">
              <a:off x="3169444" y="5522119"/>
              <a:ext cx="149225" cy="176213"/>
              <a:chOff x="1682" y="3537"/>
              <a:chExt cx="94" cy="111"/>
            </a:xfrm>
          </p:grpSpPr>
          <p:sp>
            <p:nvSpPr>
              <p:cNvPr id="186" name="Oval 56"/>
              <p:cNvSpPr>
                <a:spLocks noChangeArrowheads="1"/>
              </p:cNvSpPr>
              <p:nvPr/>
            </p:nvSpPr>
            <p:spPr bwMode="auto">
              <a:xfrm>
                <a:off x="1728" y="3600"/>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187" name="Line 57"/>
              <p:cNvSpPr>
                <a:spLocks noChangeShapeType="1"/>
              </p:cNvSpPr>
              <p:nvPr/>
            </p:nvSpPr>
            <p:spPr bwMode="auto">
              <a:xfrm flipH="1" flipV="1">
                <a:off x="1682" y="3537"/>
                <a:ext cx="69" cy="7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9" name="Group 58"/>
            <p:cNvGrpSpPr/>
            <p:nvPr/>
          </p:nvGrpSpPr>
          <p:grpSpPr bwMode="auto">
            <a:xfrm>
              <a:off x="4648200" y="4149725"/>
              <a:ext cx="76200" cy="254000"/>
              <a:chOff x="2880" y="2266"/>
              <a:chExt cx="48" cy="160"/>
            </a:xfrm>
          </p:grpSpPr>
          <p:sp>
            <p:nvSpPr>
              <p:cNvPr id="184" name="Oval 59"/>
              <p:cNvSpPr>
                <a:spLocks noChangeArrowheads="1"/>
              </p:cNvSpPr>
              <p:nvPr/>
            </p:nvSpPr>
            <p:spPr bwMode="auto">
              <a:xfrm>
                <a:off x="2880" y="226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185" name="Line 60"/>
              <p:cNvSpPr>
                <a:spLocks noChangeShapeType="1"/>
              </p:cNvSpPr>
              <p:nvPr/>
            </p:nvSpPr>
            <p:spPr bwMode="auto">
              <a:xfrm>
                <a:off x="2903" y="2286"/>
                <a:ext cx="1" cy="1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0" name="Line 61"/>
            <p:cNvSpPr>
              <a:spLocks noChangeShapeType="1"/>
            </p:cNvSpPr>
            <p:nvPr/>
          </p:nvSpPr>
          <p:spPr bwMode="auto">
            <a:xfrm flipH="1">
              <a:off x="2286000" y="5789613"/>
              <a:ext cx="228600" cy="7477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71" name="Group 63"/>
            <p:cNvGrpSpPr/>
            <p:nvPr/>
          </p:nvGrpSpPr>
          <p:grpSpPr bwMode="auto">
            <a:xfrm>
              <a:off x="7467600" y="3505200"/>
              <a:ext cx="1425575" cy="2014538"/>
              <a:chOff x="4692" y="2715"/>
              <a:chExt cx="898" cy="1269"/>
            </a:xfrm>
          </p:grpSpPr>
          <p:sp>
            <p:nvSpPr>
              <p:cNvPr id="173" name="Rectangle 64"/>
              <p:cNvSpPr>
                <a:spLocks noChangeArrowheads="1"/>
              </p:cNvSpPr>
              <p:nvPr/>
            </p:nvSpPr>
            <p:spPr bwMode="auto">
              <a:xfrm>
                <a:off x="4752" y="2832"/>
                <a:ext cx="336" cy="144"/>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74" name="Rectangle 65"/>
              <p:cNvSpPr>
                <a:spLocks noChangeArrowheads="1"/>
              </p:cNvSpPr>
              <p:nvPr/>
            </p:nvSpPr>
            <p:spPr bwMode="auto">
              <a:xfrm>
                <a:off x="4752" y="2976"/>
                <a:ext cx="336" cy="14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75" name="Rectangle 66"/>
              <p:cNvSpPr>
                <a:spLocks noChangeArrowheads="1"/>
              </p:cNvSpPr>
              <p:nvPr/>
            </p:nvSpPr>
            <p:spPr bwMode="auto">
              <a:xfrm>
                <a:off x="4752" y="3120"/>
                <a:ext cx="336" cy="144"/>
              </a:xfrm>
              <a:prstGeom prst="rect">
                <a:avLst/>
              </a:prstGeom>
              <a:solidFill>
                <a:srgbClr val="FF5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76" name="Rectangle 67"/>
              <p:cNvSpPr>
                <a:spLocks noChangeArrowheads="1"/>
              </p:cNvSpPr>
              <p:nvPr/>
            </p:nvSpPr>
            <p:spPr bwMode="auto">
              <a:xfrm>
                <a:off x="4752" y="3264"/>
                <a:ext cx="336" cy="144"/>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77" name="Rectangle 68"/>
              <p:cNvSpPr>
                <a:spLocks noChangeArrowheads="1"/>
              </p:cNvSpPr>
              <p:nvPr/>
            </p:nvSpPr>
            <p:spPr bwMode="auto">
              <a:xfrm>
                <a:off x="4752" y="3408"/>
                <a:ext cx="336" cy="144"/>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78" name="Rectangle 69"/>
              <p:cNvSpPr>
                <a:spLocks noChangeArrowheads="1"/>
              </p:cNvSpPr>
              <p:nvPr/>
            </p:nvSpPr>
            <p:spPr bwMode="auto">
              <a:xfrm>
                <a:off x="4752" y="3552"/>
                <a:ext cx="336"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79" name="Rectangle 70"/>
              <p:cNvSpPr>
                <a:spLocks noChangeArrowheads="1"/>
              </p:cNvSpPr>
              <p:nvPr/>
            </p:nvSpPr>
            <p:spPr bwMode="auto">
              <a:xfrm>
                <a:off x="4752" y="2832"/>
                <a:ext cx="336" cy="86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0" name="Text Box 71"/>
              <p:cNvSpPr txBox="1">
                <a:spLocks noChangeArrowheads="1"/>
              </p:cNvSpPr>
              <p:nvPr/>
            </p:nvSpPr>
            <p:spPr bwMode="auto">
              <a:xfrm>
                <a:off x="4692" y="3753"/>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a:latin typeface="Times"/>
                  </a:rPr>
                  <a:t>fitness</a:t>
                </a:r>
                <a:endParaRPr lang="en-US" altLang="da-DK">
                  <a:latin typeface="Times"/>
                </a:endParaRPr>
              </a:p>
            </p:txBody>
          </p:sp>
          <p:sp>
            <p:nvSpPr>
              <p:cNvPr id="181" name="Text Box 72"/>
              <p:cNvSpPr txBox="1">
                <a:spLocks noChangeArrowheads="1"/>
              </p:cNvSpPr>
              <p:nvPr/>
            </p:nvSpPr>
            <p:spPr bwMode="auto">
              <a:xfrm>
                <a:off x="5222" y="3581"/>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a:latin typeface="Times"/>
                  </a:rPr>
                  <a:t>min</a:t>
                </a:r>
                <a:endParaRPr lang="en-US" altLang="da-DK">
                  <a:latin typeface="Times"/>
                </a:endParaRPr>
              </a:p>
            </p:txBody>
          </p:sp>
          <p:sp>
            <p:nvSpPr>
              <p:cNvPr id="182" name="Text Box 73"/>
              <p:cNvSpPr txBox="1">
                <a:spLocks noChangeArrowheads="1"/>
              </p:cNvSpPr>
              <p:nvPr/>
            </p:nvSpPr>
            <p:spPr bwMode="auto">
              <a:xfrm>
                <a:off x="5226" y="2715"/>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a:latin typeface="Times"/>
                  </a:rPr>
                  <a:t>max</a:t>
                </a:r>
                <a:endParaRPr lang="en-US" altLang="da-DK">
                  <a:latin typeface="Times"/>
                </a:endParaRPr>
              </a:p>
            </p:txBody>
          </p:sp>
          <p:sp>
            <p:nvSpPr>
              <p:cNvPr id="183" name="Line 74"/>
              <p:cNvSpPr>
                <a:spLocks noChangeShapeType="1"/>
              </p:cNvSpPr>
              <p:nvPr/>
            </p:nvSpPr>
            <p:spPr bwMode="auto">
              <a:xfrm flipV="1">
                <a:off x="5184" y="2832"/>
                <a:ext cx="0" cy="849"/>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2" name="TextBox 74"/>
            <p:cNvSpPr txBox="1">
              <a:spLocks noChangeArrowheads="1"/>
            </p:cNvSpPr>
            <p:nvPr/>
          </p:nvSpPr>
          <p:spPr bwMode="auto">
            <a:xfrm>
              <a:off x="6248400" y="1447800"/>
              <a:ext cx="2438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2"/>
                  </a:solidFill>
                </a:rPr>
                <a:t>不断地通过交叉变异以及选择来达到爬山的效果</a:t>
              </a:r>
              <a:endParaRPr lang="zh-CN" altLang="en-US" b="1">
                <a:solidFill>
                  <a:schemeClr val="accent2"/>
                </a:solidFill>
              </a:endParaRPr>
            </a:p>
          </p:txBody>
        </p:sp>
      </p:grpSp>
      <p:grpSp>
        <p:nvGrpSpPr>
          <p:cNvPr id="229" name="组合 228"/>
          <p:cNvGrpSpPr/>
          <p:nvPr/>
        </p:nvGrpSpPr>
        <p:grpSpPr>
          <a:xfrm>
            <a:off x="1524000" y="1447800"/>
            <a:ext cx="7369175" cy="5410200"/>
            <a:chOff x="1524000" y="1447800"/>
            <a:chExt cx="7369175" cy="5410200"/>
          </a:xfrm>
        </p:grpSpPr>
        <p:grpSp>
          <p:nvGrpSpPr>
            <p:cNvPr id="230" name="Group 3"/>
            <p:cNvGrpSpPr/>
            <p:nvPr/>
          </p:nvGrpSpPr>
          <p:grpSpPr bwMode="auto">
            <a:xfrm>
              <a:off x="1828800" y="2362200"/>
              <a:ext cx="5257800" cy="3946525"/>
              <a:chOff x="1104" y="1306"/>
              <a:chExt cx="3312" cy="2486"/>
            </a:xfrm>
          </p:grpSpPr>
          <p:sp>
            <p:nvSpPr>
              <p:cNvPr id="276" name="Rectangle 4"/>
              <p:cNvSpPr>
                <a:spLocks noChangeArrowheads="1"/>
              </p:cNvSpPr>
              <p:nvPr/>
            </p:nvSpPr>
            <p:spPr bwMode="auto">
              <a:xfrm>
                <a:off x="1440" y="1450"/>
                <a:ext cx="2832" cy="2016"/>
              </a:xfrm>
              <a:prstGeom prst="rect">
                <a:avLst/>
              </a:prstGeom>
              <a:solidFill>
                <a:schemeClr val="bg1"/>
              </a:solidFill>
              <a:ln w="9525">
                <a:solidFill>
                  <a:schemeClr val="tx1"/>
                </a:solidFill>
                <a:miter lim="800000"/>
              </a:ln>
            </p:spPr>
            <p:txBody>
              <a:bodyPr wrap="none" anchor="ctr"/>
              <a:lstStyle/>
              <a:p>
                <a:endParaRPr lang="zh-CN" altLang="en-US"/>
              </a:p>
            </p:txBody>
          </p:sp>
          <p:grpSp>
            <p:nvGrpSpPr>
              <p:cNvPr id="277" name="Group 5"/>
              <p:cNvGrpSpPr/>
              <p:nvPr/>
            </p:nvGrpSpPr>
            <p:grpSpPr bwMode="auto">
              <a:xfrm>
                <a:off x="3646" y="2450"/>
                <a:ext cx="530" cy="584"/>
                <a:chOff x="3646" y="2450"/>
                <a:chExt cx="530" cy="584"/>
              </a:xfrm>
            </p:grpSpPr>
            <p:sp>
              <p:nvSpPr>
                <p:cNvPr id="295" name="Oval 6"/>
                <p:cNvSpPr>
                  <a:spLocks noChangeArrowheads="1"/>
                </p:cNvSpPr>
                <p:nvPr/>
              </p:nvSpPr>
              <p:spPr bwMode="auto">
                <a:xfrm>
                  <a:off x="3646" y="2450"/>
                  <a:ext cx="530" cy="584"/>
                </a:xfrm>
                <a:prstGeom prst="ellipse">
                  <a:avLst/>
                </a:prstGeom>
                <a:solidFill>
                  <a:srgbClr val="FF9999"/>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296" name="Oval 7"/>
                <p:cNvSpPr>
                  <a:spLocks noChangeArrowheads="1"/>
                </p:cNvSpPr>
                <p:nvPr/>
              </p:nvSpPr>
              <p:spPr bwMode="auto">
                <a:xfrm>
                  <a:off x="3742" y="2546"/>
                  <a:ext cx="358" cy="390"/>
                </a:xfrm>
                <a:prstGeom prst="ellipse">
                  <a:avLst/>
                </a:prstGeom>
                <a:solidFill>
                  <a:srgbClr val="FF7C8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297" name="Oval 8"/>
                <p:cNvSpPr>
                  <a:spLocks noChangeArrowheads="1"/>
                </p:cNvSpPr>
                <p:nvPr/>
              </p:nvSpPr>
              <p:spPr bwMode="auto">
                <a:xfrm>
                  <a:off x="3825" y="2633"/>
                  <a:ext cx="193" cy="188"/>
                </a:xfrm>
                <a:prstGeom prst="ellipse">
                  <a:avLst/>
                </a:pr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298" name="Oval 9"/>
                <p:cNvSpPr>
                  <a:spLocks noChangeArrowheads="1"/>
                </p:cNvSpPr>
                <p:nvPr/>
              </p:nvSpPr>
              <p:spPr bwMode="auto">
                <a:xfrm>
                  <a:off x="3873" y="2662"/>
                  <a:ext cx="111" cy="9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grpSp>
          <p:sp>
            <p:nvSpPr>
              <p:cNvPr id="278" name="Line 10"/>
              <p:cNvSpPr>
                <a:spLocks noChangeShapeType="1"/>
              </p:cNvSpPr>
              <p:nvPr/>
            </p:nvSpPr>
            <p:spPr bwMode="auto">
              <a:xfrm flipV="1">
                <a:off x="1440" y="1306"/>
                <a:ext cx="0" cy="216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 name="Line 11"/>
              <p:cNvSpPr>
                <a:spLocks noChangeShapeType="1"/>
              </p:cNvSpPr>
              <p:nvPr/>
            </p:nvSpPr>
            <p:spPr bwMode="auto">
              <a:xfrm flipV="1">
                <a:off x="1440" y="3466"/>
                <a:ext cx="2976"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 name="Text Box 12"/>
              <p:cNvSpPr txBox="1">
                <a:spLocks noChangeArrowheads="1"/>
              </p:cNvSpPr>
              <p:nvPr/>
            </p:nvSpPr>
            <p:spPr bwMode="auto">
              <a:xfrm>
                <a:off x="2796" y="35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sz="2400">
                    <a:latin typeface="Times"/>
                  </a:rPr>
                  <a:t>x</a:t>
                </a:r>
                <a:endParaRPr lang="en-US" altLang="da-DK" sz="2400">
                  <a:latin typeface="Times"/>
                </a:endParaRPr>
              </a:p>
            </p:txBody>
          </p:sp>
          <p:sp>
            <p:nvSpPr>
              <p:cNvPr id="281" name="Text Box 13"/>
              <p:cNvSpPr txBox="1">
                <a:spLocks noChangeArrowheads="1"/>
              </p:cNvSpPr>
              <p:nvPr/>
            </p:nvSpPr>
            <p:spPr bwMode="auto">
              <a:xfrm>
                <a:off x="1104" y="217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a-DK" altLang="da-DK" sz="2400">
                    <a:latin typeface="Times"/>
                  </a:rPr>
                  <a:t>y</a:t>
                </a:r>
                <a:endParaRPr lang="en-US" altLang="da-DK" sz="2400">
                  <a:latin typeface="Times"/>
                </a:endParaRPr>
              </a:p>
            </p:txBody>
          </p:sp>
          <p:grpSp>
            <p:nvGrpSpPr>
              <p:cNvPr id="282" name="Group 14"/>
              <p:cNvGrpSpPr/>
              <p:nvPr/>
            </p:nvGrpSpPr>
            <p:grpSpPr bwMode="auto">
              <a:xfrm>
                <a:off x="3264" y="1546"/>
                <a:ext cx="336" cy="288"/>
                <a:chOff x="3264" y="1546"/>
                <a:chExt cx="336" cy="288"/>
              </a:xfrm>
            </p:grpSpPr>
            <p:sp>
              <p:nvSpPr>
                <p:cNvPr id="293" name="Oval 15"/>
                <p:cNvSpPr>
                  <a:spLocks noChangeArrowheads="1"/>
                </p:cNvSpPr>
                <p:nvPr/>
              </p:nvSpPr>
              <p:spPr bwMode="auto">
                <a:xfrm>
                  <a:off x="3264" y="1546"/>
                  <a:ext cx="336" cy="288"/>
                </a:xfrm>
                <a:prstGeom prst="ellipse">
                  <a:avLst/>
                </a:prstGeom>
                <a:solidFill>
                  <a:srgbClr val="FF9999"/>
                </a:solidFill>
                <a:ln w="9525">
                  <a:solidFill>
                    <a:srgbClr val="FF9999"/>
                  </a:solidFill>
                  <a:round/>
                </a:ln>
              </p:spPr>
              <p:txBody>
                <a:bodyPr wrap="none" anchor="ctr"/>
                <a:lstStyle/>
                <a:p>
                  <a:endParaRPr lang="zh-CN" altLang="en-US"/>
                </a:p>
              </p:txBody>
            </p:sp>
            <p:sp>
              <p:nvSpPr>
                <p:cNvPr id="294" name="Oval 16"/>
                <p:cNvSpPr>
                  <a:spLocks noChangeArrowheads="1"/>
                </p:cNvSpPr>
                <p:nvPr/>
              </p:nvSpPr>
              <p:spPr bwMode="auto">
                <a:xfrm>
                  <a:off x="3312" y="1594"/>
                  <a:ext cx="240" cy="192"/>
                </a:xfrm>
                <a:prstGeom prst="ellipse">
                  <a:avLst/>
                </a:prstGeom>
                <a:solidFill>
                  <a:srgbClr val="FF7C80"/>
                </a:solidFill>
                <a:ln w="9525">
                  <a:solidFill>
                    <a:srgbClr val="FF7C80"/>
                  </a:solidFill>
                  <a:round/>
                </a:ln>
              </p:spPr>
              <p:txBody>
                <a:bodyPr wrap="none" anchor="ctr"/>
                <a:lstStyle/>
                <a:p>
                  <a:endParaRPr lang="zh-CN" altLang="en-US"/>
                </a:p>
              </p:txBody>
            </p:sp>
          </p:grpSp>
          <p:grpSp>
            <p:nvGrpSpPr>
              <p:cNvPr id="283" name="Group 17"/>
              <p:cNvGrpSpPr/>
              <p:nvPr/>
            </p:nvGrpSpPr>
            <p:grpSpPr bwMode="auto">
              <a:xfrm>
                <a:off x="1525" y="2635"/>
                <a:ext cx="2495" cy="807"/>
                <a:chOff x="1525" y="2635"/>
                <a:chExt cx="2495" cy="807"/>
              </a:xfrm>
            </p:grpSpPr>
            <p:sp>
              <p:nvSpPr>
                <p:cNvPr id="290" name="Freeform 18"/>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95"/>
                    <a:gd name="T58" fmla="*/ 0 h 807"/>
                    <a:gd name="T59" fmla="*/ 2495 w 2495"/>
                    <a:gd name="T60" fmla="*/ 807 h 8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ln>
              </p:spPr>
              <p:txBody>
                <a:bodyPr wrap="none" anchor="ctr"/>
                <a:lstStyle/>
                <a:p>
                  <a:endParaRPr lang="zh-CN" altLang="en-US"/>
                </a:p>
              </p:txBody>
            </p:sp>
            <p:sp>
              <p:nvSpPr>
                <p:cNvPr id="291" name="Freeform 19"/>
                <p:cNvSpPr/>
                <p:nvPr/>
              </p:nvSpPr>
              <p:spPr bwMode="auto">
                <a:xfrm>
                  <a:off x="1621" y="2835"/>
                  <a:ext cx="2123" cy="484"/>
                </a:xfrm>
                <a:custGeom>
                  <a:avLst/>
                  <a:gdLst>
                    <a:gd name="T0" fmla="*/ 48 w 2495"/>
                    <a:gd name="T1" fmla="*/ 6 h 807"/>
                    <a:gd name="T2" fmla="*/ 193 w 2495"/>
                    <a:gd name="T3" fmla="*/ 8 h 807"/>
                    <a:gd name="T4" fmla="*/ 351 w 2495"/>
                    <a:gd name="T5" fmla="*/ 7 h 807"/>
                    <a:gd name="T6" fmla="*/ 474 w 2495"/>
                    <a:gd name="T7" fmla="*/ 7 h 807"/>
                    <a:gd name="T8" fmla="*/ 543 w 2495"/>
                    <a:gd name="T9" fmla="*/ 7 h 807"/>
                    <a:gd name="T10" fmla="*/ 576 w 2495"/>
                    <a:gd name="T11" fmla="*/ 6 h 807"/>
                    <a:gd name="T12" fmla="*/ 572 w 2495"/>
                    <a:gd name="T13" fmla="*/ 5 h 807"/>
                    <a:gd name="T14" fmla="*/ 508 w 2495"/>
                    <a:gd name="T15" fmla="*/ 4 h 807"/>
                    <a:gd name="T16" fmla="*/ 467 w 2495"/>
                    <a:gd name="T17" fmla="*/ 2 h 807"/>
                    <a:gd name="T18" fmla="*/ 419 w 2495"/>
                    <a:gd name="T19" fmla="*/ 1 h 807"/>
                    <a:gd name="T20" fmla="*/ 353 w 2495"/>
                    <a:gd name="T21" fmla="*/ 1 h 807"/>
                    <a:gd name="T22" fmla="*/ 268 w 2495"/>
                    <a:gd name="T23" fmla="*/ 3 h 807"/>
                    <a:gd name="T24" fmla="*/ 137 w 2495"/>
                    <a:gd name="T25" fmla="*/ 3 h 807"/>
                    <a:gd name="T26" fmla="*/ 91 w 2495"/>
                    <a:gd name="T27" fmla="*/ 1 h 807"/>
                    <a:gd name="T28" fmla="*/ 41 w 2495"/>
                    <a:gd name="T29" fmla="*/ 1 h 807"/>
                    <a:gd name="T30" fmla="*/ 8 w 2495"/>
                    <a:gd name="T31" fmla="*/ 2 h 807"/>
                    <a:gd name="T32" fmla="*/ 3 w 2495"/>
                    <a:gd name="T33" fmla="*/ 5 h 807"/>
                    <a:gd name="T34" fmla="*/ 22 w 2495"/>
                    <a:gd name="T35" fmla="*/ 5 h 807"/>
                    <a:gd name="T36" fmla="*/ 48 w 2495"/>
                    <a:gd name="T37" fmla="*/ 6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95"/>
                    <a:gd name="T58" fmla="*/ 0 h 807"/>
                    <a:gd name="T59" fmla="*/ 2495 w 2495"/>
                    <a:gd name="T60" fmla="*/ 807 h 8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ln>
              </p:spPr>
              <p:txBody>
                <a:bodyPr wrap="none" anchor="ctr"/>
                <a:lstStyle/>
                <a:p>
                  <a:endParaRPr lang="zh-CN" altLang="en-US"/>
                </a:p>
              </p:txBody>
            </p:sp>
            <p:sp>
              <p:nvSpPr>
                <p:cNvPr id="292" name="Freeform 20"/>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73"/>
                    <a:gd name="T58" fmla="*/ 0 h 250"/>
                    <a:gd name="T59" fmla="*/ 1073 w 1073"/>
                    <a:gd name="T60" fmla="*/ 250 h 2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ln>
              </p:spPr>
              <p:txBody>
                <a:bodyPr wrap="none" anchor="ctr"/>
                <a:lstStyle/>
                <a:p>
                  <a:endParaRPr lang="zh-CN" altLang="en-US"/>
                </a:p>
              </p:txBody>
            </p:sp>
          </p:grpSp>
          <p:grpSp>
            <p:nvGrpSpPr>
              <p:cNvPr id="284" name="Group 21"/>
              <p:cNvGrpSpPr/>
              <p:nvPr/>
            </p:nvGrpSpPr>
            <p:grpSpPr bwMode="auto">
              <a:xfrm>
                <a:off x="1968" y="2026"/>
                <a:ext cx="1150" cy="756"/>
                <a:chOff x="1968" y="2026"/>
                <a:chExt cx="1150" cy="756"/>
              </a:xfrm>
            </p:grpSpPr>
            <p:sp>
              <p:nvSpPr>
                <p:cNvPr id="285" name="Oval 22"/>
                <p:cNvSpPr>
                  <a:spLocks noChangeArrowheads="1"/>
                </p:cNvSpPr>
                <p:nvPr/>
              </p:nvSpPr>
              <p:spPr bwMode="auto">
                <a:xfrm>
                  <a:off x="1968" y="2026"/>
                  <a:ext cx="1150" cy="756"/>
                </a:xfrm>
                <a:prstGeom prst="ellipse">
                  <a:avLst/>
                </a:prstGeom>
                <a:solidFill>
                  <a:srgbClr val="FF9999"/>
                </a:solidFill>
                <a:ln w="9525">
                  <a:solidFill>
                    <a:srgbClr val="FF9999"/>
                  </a:solidFill>
                  <a:round/>
                </a:ln>
              </p:spPr>
              <p:txBody>
                <a:bodyPr wrap="none" anchor="ctr"/>
                <a:lstStyle/>
                <a:p>
                  <a:endParaRPr lang="zh-CN" altLang="en-US"/>
                </a:p>
              </p:txBody>
            </p:sp>
            <p:sp>
              <p:nvSpPr>
                <p:cNvPr id="286" name="Oval 23"/>
                <p:cNvSpPr>
                  <a:spLocks noChangeArrowheads="1"/>
                </p:cNvSpPr>
                <p:nvPr/>
              </p:nvSpPr>
              <p:spPr bwMode="auto">
                <a:xfrm>
                  <a:off x="2064" y="2122"/>
                  <a:ext cx="1008" cy="576"/>
                </a:xfrm>
                <a:prstGeom prst="ellipse">
                  <a:avLst/>
                </a:prstGeom>
                <a:solidFill>
                  <a:srgbClr val="FF7C80"/>
                </a:solidFill>
                <a:ln w="9525">
                  <a:solidFill>
                    <a:srgbClr val="FF7C80"/>
                  </a:solidFill>
                  <a:round/>
                </a:ln>
              </p:spPr>
              <p:txBody>
                <a:bodyPr wrap="none" anchor="ctr"/>
                <a:lstStyle/>
                <a:p>
                  <a:endParaRPr lang="zh-CN" altLang="en-US"/>
                </a:p>
              </p:txBody>
            </p:sp>
            <p:sp>
              <p:nvSpPr>
                <p:cNvPr id="287" name="Oval 24"/>
                <p:cNvSpPr>
                  <a:spLocks noChangeArrowheads="1"/>
                </p:cNvSpPr>
                <p:nvPr/>
              </p:nvSpPr>
              <p:spPr bwMode="auto">
                <a:xfrm>
                  <a:off x="2386" y="2317"/>
                  <a:ext cx="604" cy="292"/>
                </a:xfrm>
                <a:prstGeom prst="ellipse">
                  <a:avLst/>
                </a:prstGeom>
                <a:solidFill>
                  <a:srgbClr val="FF5050"/>
                </a:solidFill>
                <a:ln w="9525">
                  <a:solidFill>
                    <a:srgbClr val="FF5050"/>
                  </a:solidFill>
                  <a:round/>
                </a:ln>
              </p:spPr>
              <p:txBody>
                <a:bodyPr wrap="none" anchor="ctr"/>
                <a:lstStyle/>
                <a:p>
                  <a:endParaRPr lang="zh-CN" altLang="en-US"/>
                </a:p>
              </p:txBody>
            </p:sp>
            <p:sp>
              <p:nvSpPr>
                <p:cNvPr id="288" name="Oval 25"/>
                <p:cNvSpPr>
                  <a:spLocks noChangeArrowheads="1"/>
                </p:cNvSpPr>
                <p:nvPr/>
              </p:nvSpPr>
              <p:spPr bwMode="auto">
                <a:xfrm>
                  <a:off x="2482" y="2359"/>
                  <a:ext cx="446" cy="216"/>
                </a:xfrm>
                <a:prstGeom prst="ellipse">
                  <a:avLst/>
                </a:prstGeom>
                <a:solidFill>
                  <a:srgbClr val="FF0000"/>
                </a:solidFill>
                <a:ln w="9525">
                  <a:solidFill>
                    <a:srgbClr val="FF5050"/>
                  </a:solidFill>
                  <a:round/>
                </a:ln>
              </p:spPr>
              <p:txBody>
                <a:bodyPr wrap="none" anchor="ctr"/>
                <a:lstStyle/>
                <a:p>
                  <a:endParaRPr lang="zh-CN" altLang="en-US"/>
                </a:p>
              </p:txBody>
            </p:sp>
            <p:sp>
              <p:nvSpPr>
                <p:cNvPr id="289" name="Oval 26"/>
                <p:cNvSpPr>
                  <a:spLocks noChangeArrowheads="1"/>
                </p:cNvSpPr>
                <p:nvPr/>
              </p:nvSpPr>
              <p:spPr bwMode="auto">
                <a:xfrm>
                  <a:off x="2662" y="2410"/>
                  <a:ext cx="164" cy="98"/>
                </a:xfrm>
                <a:prstGeom prst="ellipse">
                  <a:avLst/>
                </a:prstGeom>
                <a:solidFill>
                  <a:srgbClr val="800000"/>
                </a:solidFill>
                <a:ln w="9525">
                  <a:solidFill>
                    <a:srgbClr val="800000"/>
                  </a:solidFill>
                  <a:round/>
                </a:ln>
              </p:spPr>
              <p:txBody>
                <a:bodyPr wrap="none" anchor="ctr"/>
                <a:lstStyle/>
                <a:p>
                  <a:endParaRPr lang="zh-CN" altLang="en-US"/>
                </a:p>
              </p:txBody>
            </p:sp>
          </p:grpSp>
        </p:grpSp>
        <p:grpSp>
          <p:nvGrpSpPr>
            <p:cNvPr id="231" name="Group 27"/>
            <p:cNvGrpSpPr/>
            <p:nvPr/>
          </p:nvGrpSpPr>
          <p:grpSpPr bwMode="auto">
            <a:xfrm rot="6098621">
              <a:off x="3459956" y="3321844"/>
              <a:ext cx="182563" cy="212725"/>
              <a:chOff x="1968" y="1700"/>
              <a:chExt cx="115" cy="134"/>
            </a:xfrm>
          </p:grpSpPr>
          <p:sp>
            <p:nvSpPr>
              <p:cNvPr id="274" name="Oval 28"/>
              <p:cNvSpPr>
                <a:spLocks noChangeArrowheads="1"/>
              </p:cNvSpPr>
              <p:nvPr/>
            </p:nvSpPr>
            <p:spPr bwMode="auto">
              <a:xfrm>
                <a:off x="1968" y="178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275" name="Line 29"/>
              <p:cNvSpPr>
                <a:spLocks noChangeShapeType="1"/>
              </p:cNvSpPr>
              <p:nvPr/>
            </p:nvSpPr>
            <p:spPr bwMode="auto">
              <a:xfrm flipV="1">
                <a:off x="2016" y="1700"/>
                <a:ext cx="67" cy="8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32" name="Group 30"/>
            <p:cNvGrpSpPr/>
            <p:nvPr/>
          </p:nvGrpSpPr>
          <p:grpSpPr bwMode="auto">
            <a:xfrm rot="12086646">
              <a:off x="3589338" y="3746500"/>
              <a:ext cx="220662" cy="153988"/>
              <a:chOff x="2357" y="1977"/>
              <a:chExt cx="139" cy="97"/>
            </a:xfrm>
          </p:grpSpPr>
          <p:sp>
            <p:nvSpPr>
              <p:cNvPr id="272" name="Oval 31"/>
              <p:cNvSpPr>
                <a:spLocks noChangeArrowheads="1"/>
              </p:cNvSpPr>
              <p:nvPr/>
            </p:nvSpPr>
            <p:spPr bwMode="auto">
              <a:xfrm>
                <a:off x="2448" y="202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273" name="Line 32"/>
              <p:cNvSpPr>
                <a:spLocks noChangeShapeType="1"/>
              </p:cNvSpPr>
              <p:nvPr/>
            </p:nvSpPr>
            <p:spPr bwMode="auto">
              <a:xfrm flipH="1" flipV="1">
                <a:off x="2357" y="1977"/>
                <a:ext cx="119" cy="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33" name="Group 33"/>
            <p:cNvGrpSpPr/>
            <p:nvPr/>
          </p:nvGrpSpPr>
          <p:grpSpPr bwMode="auto">
            <a:xfrm rot="14039995">
              <a:off x="4661694" y="3585369"/>
              <a:ext cx="149225" cy="176213"/>
              <a:chOff x="3074" y="1819"/>
              <a:chExt cx="94" cy="111"/>
            </a:xfrm>
          </p:grpSpPr>
          <p:sp>
            <p:nvSpPr>
              <p:cNvPr id="270" name="Oval 34"/>
              <p:cNvSpPr>
                <a:spLocks noChangeArrowheads="1"/>
              </p:cNvSpPr>
              <p:nvPr/>
            </p:nvSpPr>
            <p:spPr bwMode="auto">
              <a:xfrm>
                <a:off x="3120" y="1882"/>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271" name="Line 35"/>
              <p:cNvSpPr>
                <a:spLocks noChangeShapeType="1"/>
              </p:cNvSpPr>
              <p:nvPr/>
            </p:nvSpPr>
            <p:spPr bwMode="auto">
              <a:xfrm flipH="1" flipV="1">
                <a:off x="3074" y="1819"/>
                <a:ext cx="69" cy="7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34" name="Group 36"/>
            <p:cNvGrpSpPr/>
            <p:nvPr/>
          </p:nvGrpSpPr>
          <p:grpSpPr bwMode="auto">
            <a:xfrm rot="16739095">
              <a:off x="3278188" y="4816475"/>
              <a:ext cx="152400" cy="149225"/>
              <a:chOff x="2016" y="2602"/>
              <a:chExt cx="96" cy="94"/>
            </a:xfrm>
          </p:grpSpPr>
          <p:sp>
            <p:nvSpPr>
              <p:cNvPr id="268" name="Oval 37"/>
              <p:cNvSpPr>
                <a:spLocks noChangeArrowheads="1"/>
              </p:cNvSpPr>
              <p:nvPr/>
            </p:nvSpPr>
            <p:spPr bwMode="auto">
              <a:xfrm>
                <a:off x="2064" y="2602"/>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269" name="Line 38"/>
              <p:cNvSpPr>
                <a:spLocks noChangeShapeType="1"/>
              </p:cNvSpPr>
              <p:nvPr/>
            </p:nvSpPr>
            <p:spPr bwMode="auto">
              <a:xfrm flipH="1">
                <a:off x="2016" y="2617"/>
                <a:ext cx="67" cy="7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35" name="Group 39"/>
            <p:cNvGrpSpPr/>
            <p:nvPr/>
          </p:nvGrpSpPr>
          <p:grpSpPr bwMode="auto">
            <a:xfrm rot="10206680">
              <a:off x="3770313" y="5157788"/>
              <a:ext cx="115887" cy="190500"/>
              <a:chOff x="2471" y="3010"/>
              <a:chExt cx="73" cy="120"/>
            </a:xfrm>
          </p:grpSpPr>
          <p:sp>
            <p:nvSpPr>
              <p:cNvPr id="266" name="Oval 40"/>
              <p:cNvSpPr>
                <a:spLocks noChangeArrowheads="1"/>
              </p:cNvSpPr>
              <p:nvPr/>
            </p:nvSpPr>
            <p:spPr bwMode="auto">
              <a:xfrm>
                <a:off x="2496" y="3082"/>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267" name="Line 41"/>
              <p:cNvSpPr>
                <a:spLocks noChangeShapeType="1"/>
              </p:cNvSpPr>
              <p:nvPr/>
            </p:nvSpPr>
            <p:spPr bwMode="auto">
              <a:xfrm flipH="1" flipV="1">
                <a:off x="2471" y="3010"/>
                <a:ext cx="59" cy="9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36" name="Group 42"/>
            <p:cNvGrpSpPr/>
            <p:nvPr/>
          </p:nvGrpSpPr>
          <p:grpSpPr bwMode="auto">
            <a:xfrm rot="17177944">
              <a:off x="4950618" y="5104607"/>
              <a:ext cx="93663" cy="241300"/>
              <a:chOff x="3301" y="3026"/>
              <a:chExt cx="59" cy="152"/>
            </a:xfrm>
          </p:grpSpPr>
          <p:sp>
            <p:nvSpPr>
              <p:cNvPr id="264" name="Oval 43"/>
              <p:cNvSpPr>
                <a:spLocks noChangeArrowheads="1"/>
              </p:cNvSpPr>
              <p:nvPr/>
            </p:nvSpPr>
            <p:spPr bwMode="auto">
              <a:xfrm>
                <a:off x="3312" y="3130"/>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265" name="Line 44"/>
              <p:cNvSpPr>
                <a:spLocks noChangeShapeType="1"/>
              </p:cNvSpPr>
              <p:nvPr/>
            </p:nvSpPr>
            <p:spPr bwMode="auto">
              <a:xfrm flipH="1" flipV="1">
                <a:off x="3301" y="3026"/>
                <a:ext cx="37" cy="13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37" name="Group 45"/>
            <p:cNvGrpSpPr/>
            <p:nvPr/>
          </p:nvGrpSpPr>
          <p:grpSpPr bwMode="auto">
            <a:xfrm rot="9841660">
              <a:off x="5562600" y="4179888"/>
              <a:ext cx="215900" cy="112712"/>
              <a:chOff x="3408" y="2506"/>
              <a:chExt cx="136" cy="71"/>
            </a:xfrm>
          </p:grpSpPr>
          <p:sp>
            <p:nvSpPr>
              <p:cNvPr id="262" name="Oval 46"/>
              <p:cNvSpPr>
                <a:spLocks noChangeArrowheads="1"/>
              </p:cNvSpPr>
              <p:nvPr/>
            </p:nvSpPr>
            <p:spPr bwMode="auto">
              <a:xfrm>
                <a:off x="3408" y="250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263" name="Line 47"/>
              <p:cNvSpPr>
                <a:spLocks noChangeShapeType="1"/>
              </p:cNvSpPr>
              <p:nvPr/>
            </p:nvSpPr>
            <p:spPr bwMode="auto">
              <a:xfrm>
                <a:off x="3431" y="2535"/>
                <a:ext cx="113" cy="4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38" name="Group 48"/>
            <p:cNvGrpSpPr/>
            <p:nvPr/>
          </p:nvGrpSpPr>
          <p:grpSpPr bwMode="auto">
            <a:xfrm rot="10354694">
              <a:off x="5943600" y="3478213"/>
              <a:ext cx="203200" cy="117475"/>
              <a:chOff x="3696" y="1760"/>
              <a:chExt cx="128" cy="74"/>
            </a:xfrm>
          </p:grpSpPr>
          <p:sp>
            <p:nvSpPr>
              <p:cNvPr id="260" name="Oval 49"/>
              <p:cNvSpPr>
                <a:spLocks noChangeArrowheads="1"/>
              </p:cNvSpPr>
              <p:nvPr/>
            </p:nvSpPr>
            <p:spPr bwMode="auto">
              <a:xfrm>
                <a:off x="3696" y="178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261" name="Line 50"/>
              <p:cNvSpPr>
                <a:spLocks noChangeShapeType="1"/>
              </p:cNvSpPr>
              <p:nvPr/>
            </p:nvSpPr>
            <p:spPr bwMode="auto">
              <a:xfrm flipV="1">
                <a:off x="3719" y="1760"/>
                <a:ext cx="105" cy="4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39" name="Group 51"/>
            <p:cNvGrpSpPr/>
            <p:nvPr/>
          </p:nvGrpSpPr>
          <p:grpSpPr bwMode="auto">
            <a:xfrm rot="18708488">
              <a:off x="5104606" y="5272882"/>
              <a:ext cx="149225" cy="176212"/>
              <a:chOff x="3410" y="3211"/>
              <a:chExt cx="94" cy="111"/>
            </a:xfrm>
          </p:grpSpPr>
          <p:sp>
            <p:nvSpPr>
              <p:cNvPr id="258" name="Oval 52"/>
              <p:cNvSpPr>
                <a:spLocks noChangeArrowheads="1"/>
              </p:cNvSpPr>
              <p:nvPr/>
            </p:nvSpPr>
            <p:spPr bwMode="auto">
              <a:xfrm>
                <a:off x="3456" y="3274"/>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259" name="Line 53"/>
              <p:cNvSpPr>
                <a:spLocks noChangeShapeType="1"/>
              </p:cNvSpPr>
              <p:nvPr/>
            </p:nvSpPr>
            <p:spPr bwMode="auto">
              <a:xfrm flipH="1" flipV="1">
                <a:off x="3410" y="3211"/>
                <a:ext cx="69" cy="7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40" name="Group 54"/>
            <p:cNvGrpSpPr/>
            <p:nvPr/>
          </p:nvGrpSpPr>
          <p:grpSpPr bwMode="auto">
            <a:xfrm rot="7509791">
              <a:off x="3266281" y="5258595"/>
              <a:ext cx="149225" cy="176212"/>
              <a:chOff x="1682" y="3537"/>
              <a:chExt cx="94" cy="111"/>
            </a:xfrm>
          </p:grpSpPr>
          <p:sp>
            <p:nvSpPr>
              <p:cNvPr id="256" name="Oval 55"/>
              <p:cNvSpPr>
                <a:spLocks noChangeArrowheads="1"/>
              </p:cNvSpPr>
              <p:nvPr/>
            </p:nvSpPr>
            <p:spPr bwMode="auto">
              <a:xfrm>
                <a:off x="1728" y="3600"/>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257" name="Line 56"/>
              <p:cNvSpPr>
                <a:spLocks noChangeShapeType="1"/>
              </p:cNvSpPr>
              <p:nvPr/>
            </p:nvSpPr>
            <p:spPr bwMode="auto">
              <a:xfrm flipH="1" flipV="1">
                <a:off x="1682" y="3537"/>
                <a:ext cx="69" cy="7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41" name="Group 60"/>
            <p:cNvGrpSpPr/>
            <p:nvPr/>
          </p:nvGrpSpPr>
          <p:grpSpPr bwMode="auto">
            <a:xfrm>
              <a:off x="7467600" y="3505200"/>
              <a:ext cx="1425575" cy="2014538"/>
              <a:chOff x="4692" y="2715"/>
              <a:chExt cx="898" cy="1269"/>
            </a:xfrm>
          </p:grpSpPr>
          <p:sp>
            <p:nvSpPr>
              <p:cNvPr id="245" name="Rectangle 61"/>
              <p:cNvSpPr>
                <a:spLocks noChangeArrowheads="1"/>
              </p:cNvSpPr>
              <p:nvPr/>
            </p:nvSpPr>
            <p:spPr bwMode="auto">
              <a:xfrm>
                <a:off x="4752" y="2832"/>
                <a:ext cx="336" cy="144"/>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46" name="Rectangle 62"/>
              <p:cNvSpPr>
                <a:spLocks noChangeArrowheads="1"/>
              </p:cNvSpPr>
              <p:nvPr/>
            </p:nvSpPr>
            <p:spPr bwMode="auto">
              <a:xfrm>
                <a:off x="4752" y="2976"/>
                <a:ext cx="336" cy="14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47" name="Rectangle 63"/>
              <p:cNvSpPr>
                <a:spLocks noChangeArrowheads="1"/>
              </p:cNvSpPr>
              <p:nvPr/>
            </p:nvSpPr>
            <p:spPr bwMode="auto">
              <a:xfrm>
                <a:off x="4752" y="3120"/>
                <a:ext cx="336" cy="144"/>
              </a:xfrm>
              <a:prstGeom prst="rect">
                <a:avLst/>
              </a:prstGeom>
              <a:solidFill>
                <a:srgbClr val="FF5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48" name="Rectangle 64"/>
              <p:cNvSpPr>
                <a:spLocks noChangeArrowheads="1"/>
              </p:cNvSpPr>
              <p:nvPr/>
            </p:nvSpPr>
            <p:spPr bwMode="auto">
              <a:xfrm>
                <a:off x="4752" y="3264"/>
                <a:ext cx="336" cy="144"/>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49" name="Rectangle 65"/>
              <p:cNvSpPr>
                <a:spLocks noChangeArrowheads="1"/>
              </p:cNvSpPr>
              <p:nvPr/>
            </p:nvSpPr>
            <p:spPr bwMode="auto">
              <a:xfrm>
                <a:off x="4752" y="3408"/>
                <a:ext cx="336" cy="144"/>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50" name="Rectangle 66"/>
              <p:cNvSpPr>
                <a:spLocks noChangeArrowheads="1"/>
              </p:cNvSpPr>
              <p:nvPr/>
            </p:nvSpPr>
            <p:spPr bwMode="auto">
              <a:xfrm>
                <a:off x="4752" y="3552"/>
                <a:ext cx="336"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51" name="Rectangle 67"/>
              <p:cNvSpPr>
                <a:spLocks noChangeArrowheads="1"/>
              </p:cNvSpPr>
              <p:nvPr/>
            </p:nvSpPr>
            <p:spPr bwMode="auto">
              <a:xfrm>
                <a:off x="4752" y="2832"/>
                <a:ext cx="336" cy="86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2" name="Text Box 68"/>
              <p:cNvSpPr txBox="1">
                <a:spLocks noChangeArrowheads="1"/>
              </p:cNvSpPr>
              <p:nvPr/>
            </p:nvSpPr>
            <p:spPr bwMode="auto">
              <a:xfrm>
                <a:off x="4692" y="3753"/>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a:latin typeface="Times"/>
                  </a:rPr>
                  <a:t>fitness</a:t>
                </a:r>
                <a:endParaRPr lang="en-US" altLang="da-DK">
                  <a:latin typeface="Times"/>
                </a:endParaRPr>
              </a:p>
            </p:txBody>
          </p:sp>
          <p:sp>
            <p:nvSpPr>
              <p:cNvPr id="253" name="Text Box 69"/>
              <p:cNvSpPr txBox="1">
                <a:spLocks noChangeArrowheads="1"/>
              </p:cNvSpPr>
              <p:nvPr/>
            </p:nvSpPr>
            <p:spPr bwMode="auto">
              <a:xfrm>
                <a:off x="5222" y="3581"/>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a:latin typeface="Times"/>
                  </a:rPr>
                  <a:t>min</a:t>
                </a:r>
                <a:endParaRPr lang="en-US" altLang="da-DK">
                  <a:latin typeface="Times"/>
                </a:endParaRPr>
              </a:p>
            </p:txBody>
          </p:sp>
          <p:sp>
            <p:nvSpPr>
              <p:cNvPr id="254" name="Text Box 70"/>
              <p:cNvSpPr txBox="1">
                <a:spLocks noChangeArrowheads="1"/>
              </p:cNvSpPr>
              <p:nvPr/>
            </p:nvSpPr>
            <p:spPr bwMode="auto">
              <a:xfrm>
                <a:off x="5226" y="2715"/>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a:latin typeface="Times"/>
                  </a:rPr>
                  <a:t>max</a:t>
                </a:r>
                <a:endParaRPr lang="en-US" altLang="da-DK">
                  <a:latin typeface="Times"/>
                </a:endParaRPr>
              </a:p>
            </p:txBody>
          </p:sp>
          <p:sp>
            <p:nvSpPr>
              <p:cNvPr id="255" name="Line 71"/>
              <p:cNvSpPr>
                <a:spLocks noChangeShapeType="1"/>
              </p:cNvSpPr>
              <p:nvPr/>
            </p:nvSpPr>
            <p:spPr bwMode="auto">
              <a:xfrm flipV="1">
                <a:off x="5184" y="2832"/>
                <a:ext cx="0" cy="849"/>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2" name="Line 72"/>
            <p:cNvSpPr>
              <a:spLocks noChangeShapeType="1"/>
            </p:cNvSpPr>
            <p:nvPr/>
          </p:nvSpPr>
          <p:spPr bwMode="auto">
            <a:xfrm flipH="1">
              <a:off x="2286000" y="5791200"/>
              <a:ext cx="228600" cy="74771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3" name="Text Box 73"/>
            <p:cNvSpPr txBox="1">
              <a:spLocks noChangeArrowheads="1"/>
            </p:cNvSpPr>
            <p:nvPr/>
          </p:nvSpPr>
          <p:spPr bwMode="auto">
            <a:xfrm>
              <a:off x="1524000" y="6491288"/>
              <a:ext cx="1409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b="1">
                  <a:latin typeface="Times"/>
                </a:rPr>
                <a:t>search space</a:t>
              </a:r>
              <a:endParaRPr lang="en-US" altLang="da-DK" b="1">
                <a:latin typeface="Times"/>
              </a:endParaRPr>
            </a:p>
          </p:txBody>
        </p:sp>
        <p:sp>
          <p:nvSpPr>
            <p:cNvPr id="244" name="TextBox 73"/>
            <p:cNvSpPr txBox="1">
              <a:spLocks noChangeArrowheads="1"/>
            </p:cNvSpPr>
            <p:nvPr/>
          </p:nvSpPr>
          <p:spPr bwMode="auto">
            <a:xfrm>
              <a:off x="6248400" y="1447800"/>
              <a:ext cx="2438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2"/>
                  </a:solidFill>
                </a:rPr>
                <a:t>不断地通过交叉变异以及选择来达到爬山的效果</a:t>
              </a:r>
              <a:endParaRPr lang="zh-CN" altLang="en-US" b="1">
                <a:solidFill>
                  <a:schemeClr val="accent2"/>
                </a:solidFill>
              </a:endParaRPr>
            </a:p>
          </p:txBody>
        </p:sp>
      </p:grpSp>
      <p:grpSp>
        <p:nvGrpSpPr>
          <p:cNvPr id="299" name="组合 298"/>
          <p:cNvGrpSpPr/>
          <p:nvPr/>
        </p:nvGrpSpPr>
        <p:grpSpPr>
          <a:xfrm>
            <a:off x="1524000" y="1447800"/>
            <a:ext cx="7369175" cy="5410200"/>
            <a:chOff x="1524000" y="1447800"/>
            <a:chExt cx="7369175" cy="5410200"/>
          </a:xfrm>
        </p:grpSpPr>
        <p:grpSp>
          <p:nvGrpSpPr>
            <p:cNvPr id="300" name="Group 3"/>
            <p:cNvGrpSpPr/>
            <p:nvPr/>
          </p:nvGrpSpPr>
          <p:grpSpPr bwMode="auto">
            <a:xfrm>
              <a:off x="1828800" y="2362200"/>
              <a:ext cx="5257800" cy="3946525"/>
              <a:chOff x="1104" y="1306"/>
              <a:chExt cx="3312" cy="2486"/>
            </a:xfrm>
          </p:grpSpPr>
          <p:sp>
            <p:nvSpPr>
              <p:cNvPr id="349" name="Rectangle 4"/>
              <p:cNvSpPr>
                <a:spLocks noChangeArrowheads="1"/>
              </p:cNvSpPr>
              <p:nvPr/>
            </p:nvSpPr>
            <p:spPr bwMode="auto">
              <a:xfrm>
                <a:off x="1440" y="1450"/>
                <a:ext cx="2832" cy="2016"/>
              </a:xfrm>
              <a:prstGeom prst="rect">
                <a:avLst/>
              </a:prstGeom>
              <a:solidFill>
                <a:schemeClr val="bg1"/>
              </a:solidFill>
              <a:ln w="9525">
                <a:solidFill>
                  <a:schemeClr val="tx1"/>
                </a:solidFill>
                <a:miter lim="800000"/>
              </a:ln>
            </p:spPr>
            <p:txBody>
              <a:bodyPr wrap="none" anchor="ctr"/>
              <a:lstStyle/>
              <a:p>
                <a:endParaRPr lang="zh-CN" altLang="en-US"/>
              </a:p>
            </p:txBody>
          </p:sp>
          <p:grpSp>
            <p:nvGrpSpPr>
              <p:cNvPr id="350" name="Group 5"/>
              <p:cNvGrpSpPr/>
              <p:nvPr/>
            </p:nvGrpSpPr>
            <p:grpSpPr bwMode="auto">
              <a:xfrm>
                <a:off x="3646" y="2450"/>
                <a:ext cx="530" cy="584"/>
                <a:chOff x="3646" y="2450"/>
                <a:chExt cx="530" cy="584"/>
              </a:xfrm>
            </p:grpSpPr>
            <p:sp>
              <p:nvSpPr>
                <p:cNvPr id="368" name="Oval 6"/>
                <p:cNvSpPr>
                  <a:spLocks noChangeArrowheads="1"/>
                </p:cNvSpPr>
                <p:nvPr/>
              </p:nvSpPr>
              <p:spPr bwMode="auto">
                <a:xfrm>
                  <a:off x="3646" y="2450"/>
                  <a:ext cx="530" cy="584"/>
                </a:xfrm>
                <a:prstGeom prst="ellipse">
                  <a:avLst/>
                </a:prstGeom>
                <a:solidFill>
                  <a:srgbClr val="FF9999"/>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369" name="Oval 7"/>
                <p:cNvSpPr>
                  <a:spLocks noChangeArrowheads="1"/>
                </p:cNvSpPr>
                <p:nvPr/>
              </p:nvSpPr>
              <p:spPr bwMode="auto">
                <a:xfrm>
                  <a:off x="3742" y="2546"/>
                  <a:ext cx="358" cy="390"/>
                </a:xfrm>
                <a:prstGeom prst="ellipse">
                  <a:avLst/>
                </a:prstGeom>
                <a:solidFill>
                  <a:srgbClr val="FF7C8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370" name="Oval 8"/>
                <p:cNvSpPr>
                  <a:spLocks noChangeArrowheads="1"/>
                </p:cNvSpPr>
                <p:nvPr/>
              </p:nvSpPr>
              <p:spPr bwMode="auto">
                <a:xfrm>
                  <a:off x="3825" y="2633"/>
                  <a:ext cx="193" cy="188"/>
                </a:xfrm>
                <a:prstGeom prst="ellipse">
                  <a:avLst/>
                </a:pr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371" name="Oval 9"/>
                <p:cNvSpPr>
                  <a:spLocks noChangeArrowheads="1"/>
                </p:cNvSpPr>
                <p:nvPr/>
              </p:nvSpPr>
              <p:spPr bwMode="auto">
                <a:xfrm>
                  <a:off x="3873" y="2662"/>
                  <a:ext cx="111" cy="9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grpSp>
          <p:sp>
            <p:nvSpPr>
              <p:cNvPr id="351" name="Line 10"/>
              <p:cNvSpPr>
                <a:spLocks noChangeShapeType="1"/>
              </p:cNvSpPr>
              <p:nvPr/>
            </p:nvSpPr>
            <p:spPr bwMode="auto">
              <a:xfrm flipV="1">
                <a:off x="1440" y="1306"/>
                <a:ext cx="0" cy="216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 name="Line 11"/>
              <p:cNvSpPr>
                <a:spLocks noChangeShapeType="1"/>
              </p:cNvSpPr>
              <p:nvPr/>
            </p:nvSpPr>
            <p:spPr bwMode="auto">
              <a:xfrm flipV="1">
                <a:off x="1440" y="3466"/>
                <a:ext cx="2976"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 name="Text Box 12"/>
              <p:cNvSpPr txBox="1">
                <a:spLocks noChangeArrowheads="1"/>
              </p:cNvSpPr>
              <p:nvPr/>
            </p:nvSpPr>
            <p:spPr bwMode="auto">
              <a:xfrm>
                <a:off x="2796" y="35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sz="2400">
                    <a:latin typeface="Times"/>
                  </a:rPr>
                  <a:t>x</a:t>
                </a:r>
                <a:endParaRPr lang="en-US" altLang="da-DK" sz="2400">
                  <a:latin typeface="Times"/>
                </a:endParaRPr>
              </a:p>
            </p:txBody>
          </p:sp>
          <p:sp>
            <p:nvSpPr>
              <p:cNvPr id="354" name="Text Box 13"/>
              <p:cNvSpPr txBox="1">
                <a:spLocks noChangeArrowheads="1"/>
              </p:cNvSpPr>
              <p:nvPr/>
            </p:nvSpPr>
            <p:spPr bwMode="auto">
              <a:xfrm>
                <a:off x="1104" y="217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a-DK" altLang="da-DK" sz="2400">
                    <a:latin typeface="Times"/>
                  </a:rPr>
                  <a:t>y</a:t>
                </a:r>
                <a:endParaRPr lang="en-US" altLang="da-DK" sz="2400">
                  <a:latin typeface="Times"/>
                </a:endParaRPr>
              </a:p>
            </p:txBody>
          </p:sp>
          <p:grpSp>
            <p:nvGrpSpPr>
              <p:cNvPr id="355" name="Group 14"/>
              <p:cNvGrpSpPr/>
              <p:nvPr/>
            </p:nvGrpSpPr>
            <p:grpSpPr bwMode="auto">
              <a:xfrm>
                <a:off x="3264" y="1546"/>
                <a:ext cx="336" cy="288"/>
                <a:chOff x="3264" y="1546"/>
                <a:chExt cx="336" cy="288"/>
              </a:xfrm>
            </p:grpSpPr>
            <p:sp>
              <p:nvSpPr>
                <p:cNvPr id="366" name="Oval 15"/>
                <p:cNvSpPr>
                  <a:spLocks noChangeArrowheads="1"/>
                </p:cNvSpPr>
                <p:nvPr/>
              </p:nvSpPr>
              <p:spPr bwMode="auto">
                <a:xfrm>
                  <a:off x="3264" y="1546"/>
                  <a:ext cx="336" cy="288"/>
                </a:xfrm>
                <a:prstGeom prst="ellipse">
                  <a:avLst/>
                </a:prstGeom>
                <a:solidFill>
                  <a:srgbClr val="FF9999"/>
                </a:solidFill>
                <a:ln w="9525">
                  <a:solidFill>
                    <a:srgbClr val="FF9999"/>
                  </a:solidFill>
                  <a:round/>
                </a:ln>
              </p:spPr>
              <p:txBody>
                <a:bodyPr wrap="none" anchor="ctr"/>
                <a:lstStyle/>
                <a:p>
                  <a:endParaRPr lang="zh-CN" altLang="en-US"/>
                </a:p>
              </p:txBody>
            </p:sp>
            <p:sp>
              <p:nvSpPr>
                <p:cNvPr id="367" name="Oval 16"/>
                <p:cNvSpPr>
                  <a:spLocks noChangeArrowheads="1"/>
                </p:cNvSpPr>
                <p:nvPr/>
              </p:nvSpPr>
              <p:spPr bwMode="auto">
                <a:xfrm>
                  <a:off x="3312" y="1594"/>
                  <a:ext cx="240" cy="192"/>
                </a:xfrm>
                <a:prstGeom prst="ellipse">
                  <a:avLst/>
                </a:prstGeom>
                <a:solidFill>
                  <a:srgbClr val="FF7C80"/>
                </a:solidFill>
                <a:ln w="9525">
                  <a:solidFill>
                    <a:srgbClr val="FF7C80"/>
                  </a:solidFill>
                  <a:round/>
                </a:ln>
              </p:spPr>
              <p:txBody>
                <a:bodyPr wrap="none" anchor="ctr"/>
                <a:lstStyle/>
                <a:p>
                  <a:endParaRPr lang="zh-CN" altLang="en-US"/>
                </a:p>
              </p:txBody>
            </p:sp>
          </p:grpSp>
          <p:grpSp>
            <p:nvGrpSpPr>
              <p:cNvPr id="356" name="Group 17"/>
              <p:cNvGrpSpPr/>
              <p:nvPr/>
            </p:nvGrpSpPr>
            <p:grpSpPr bwMode="auto">
              <a:xfrm>
                <a:off x="1525" y="2635"/>
                <a:ext cx="2495" cy="807"/>
                <a:chOff x="1525" y="2635"/>
                <a:chExt cx="2495" cy="807"/>
              </a:xfrm>
            </p:grpSpPr>
            <p:sp>
              <p:nvSpPr>
                <p:cNvPr id="363" name="Freeform 18"/>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95"/>
                    <a:gd name="T58" fmla="*/ 0 h 807"/>
                    <a:gd name="T59" fmla="*/ 2495 w 2495"/>
                    <a:gd name="T60" fmla="*/ 807 h 8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ln>
              </p:spPr>
              <p:txBody>
                <a:bodyPr wrap="none" anchor="ctr"/>
                <a:lstStyle/>
                <a:p>
                  <a:endParaRPr lang="zh-CN" altLang="en-US"/>
                </a:p>
              </p:txBody>
            </p:sp>
            <p:sp>
              <p:nvSpPr>
                <p:cNvPr id="364" name="Freeform 19"/>
                <p:cNvSpPr/>
                <p:nvPr/>
              </p:nvSpPr>
              <p:spPr bwMode="auto">
                <a:xfrm>
                  <a:off x="1621" y="2835"/>
                  <a:ext cx="2123" cy="484"/>
                </a:xfrm>
                <a:custGeom>
                  <a:avLst/>
                  <a:gdLst>
                    <a:gd name="T0" fmla="*/ 48 w 2495"/>
                    <a:gd name="T1" fmla="*/ 6 h 807"/>
                    <a:gd name="T2" fmla="*/ 193 w 2495"/>
                    <a:gd name="T3" fmla="*/ 8 h 807"/>
                    <a:gd name="T4" fmla="*/ 351 w 2495"/>
                    <a:gd name="T5" fmla="*/ 7 h 807"/>
                    <a:gd name="T6" fmla="*/ 474 w 2495"/>
                    <a:gd name="T7" fmla="*/ 7 h 807"/>
                    <a:gd name="T8" fmla="*/ 543 w 2495"/>
                    <a:gd name="T9" fmla="*/ 7 h 807"/>
                    <a:gd name="T10" fmla="*/ 576 w 2495"/>
                    <a:gd name="T11" fmla="*/ 6 h 807"/>
                    <a:gd name="T12" fmla="*/ 572 w 2495"/>
                    <a:gd name="T13" fmla="*/ 5 h 807"/>
                    <a:gd name="T14" fmla="*/ 508 w 2495"/>
                    <a:gd name="T15" fmla="*/ 4 h 807"/>
                    <a:gd name="T16" fmla="*/ 467 w 2495"/>
                    <a:gd name="T17" fmla="*/ 2 h 807"/>
                    <a:gd name="T18" fmla="*/ 419 w 2495"/>
                    <a:gd name="T19" fmla="*/ 1 h 807"/>
                    <a:gd name="T20" fmla="*/ 353 w 2495"/>
                    <a:gd name="T21" fmla="*/ 1 h 807"/>
                    <a:gd name="T22" fmla="*/ 268 w 2495"/>
                    <a:gd name="T23" fmla="*/ 3 h 807"/>
                    <a:gd name="T24" fmla="*/ 137 w 2495"/>
                    <a:gd name="T25" fmla="*/ 3 h 807"/>
                    <a:gd name="T26" fmla="*/ 91 w 2495"/>
                    <a:gd name="T27" fmla="*/ 1 h 807"/>
                    <a:gd name="T28" fmla="*/ 41 w 2495"/>
                    <a:gd name="T29" fmla="*/ 1 h 807"/>
                    <a:gd name="T30" fmla="*/ 8 w 2495"/>
                    <a:gd name="T31" fmla="*/ 2 h 807"/>
                    <a:gd name="T32" fmla="*/ 3 w 2495"/>
                    <a:gd name="T33" fmla="*/ 5 h 807"/>
                    <a:gd name="T34" fmla="*/ 22 w 2495"/>
                    <a:gd name="T35" fmla="*/ 5 h 807"/>
                    <a:gd name="T36" fmla="*/ 48 w 2495"/>
                    <a:gd name="T37" fmla="*/ 6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95"/>
                    <a:gd name="T58" fmla="*/ 0 h 807"/>
                    <a:gd name="T59" fmla="*/ 2495 w 2495"/>
                    <a:gd name="T60" fmla="*/ 807 h 8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ln>
              </p:spPr>
              <p:txBody>
                <a:bodyPr wrap="none" anchor="ctr"/>
                <a:lstStyle/>
                <a:p>
                  <a:endParaRPr lang="zh-CN" altLang="en-US"/>
                </a:p>
              </p:txBody>
            </p:sp>
            <p:sp>
              <p:nvSpPr>
                <p:cNvPr id="365" name="Freeform 20"/>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73"/>
                    <a:gd name="T58" fmla="*/ 0 h 250"/>
                    <a:gd name="T59" fmla="*/ 1073 w 1073"/>
                    <a:gd name="T60" fmla="*/ 250 h 2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ln>
              </p:spPr>
              <p:txBody>
                <a:bodyPr wrap="none" anchor="ctr"/>
                <a:lstStyle/>
                <a:p>
                  <a:endParaRPr lang="zh-CN" altLang="en-US"/>
                </a:p>
              </p:txBody>
            </p:sp>
          </p:grpSp>
          <p:grpSp>
            <p:nvGrpSpPr>
              <p:cNvPr id="357" name="Group 21"/>
              <p:cNvGrpSpPr/>
              <p:nvPr/>
            </p:nvGrpSpPr>
            <p:grpSpPr bwMode="auto">
              <a:xfrm>
                <a:off x="1968" y="2026"/>
                <a:ext cx="1150" cy="756"/>
                <a:chOff x="1968" y="2026"/>
                <a:chExt cx="1150" cy="756"/>
              </a:xfrm>
            </p:grpSpPr>
            <p:sp>
              <p:nvSpPr>
                <p:cNvPr id="358" name="Oval 22"/>
                <p:cNvSpPr>
                  <a:spLocks noChangeArrowheads="1"/>
                </p:cNvSpPr>
                <p:nvPr/>
              </p:nvSpPr>
              <p:spPr bwMode="auto">
                <a:xfrm>
                  <a:off x="1968" y="2026"/>
                  <a:ext cx="1150" cy="756"/>
                </a:xfrm>
                <a:prstGeom prst="ellipse">
                  <a:avLst/>
                </a:prstGeom>
                <a:solidFill>
                  <a:srgbClr val="FF9999"/>
                </a:solidFill>
                <a:ln w="9525">
                  <a:solidFill>
                    <a:srgbClr val="FF9999"/>
                  </a:solidFill>
                  <a:round/>
                </a:ln>
              </p:spPr>
              <p:txBody>
                <a:bodyPr wrap="none" anchor="ctr"/>
                <a:lstStyle/>
                <a:p>
                  <a:endParaRPr lang="zh-CN" altLang="en-US"/>
                </a:p>
              </p:txBody>
            </p:sp>
            <p:sp>
              <p:nvSpPr>
                <p:cNvPr id="359" name="Oval 23"/>
                <p:cNvSpPr>
                  <a:spLocks noChangeArrowheads="1"/>
                </p:cNvSpPr>
                <p:nvPr/>
              </p:nvSpPr>
              <p:spPr bwMode="auto">
                <a:xfrm>
                  <a:off x="2064" y="2122"/>
                  <a:ext cx="1008" cy="576"/>
                </a:xfrm>
                <a:prstGeom prst="ellipse">
                  <a:avLst/>
                </a:prstGeom>
                <a:solidFill>
                  <a:srgbClr val="FF7C80"/>
                </a:solidFill>
                <a:ln w="9525">
                  <a:solidFill>
                    <a:srgbClr val="FF7C80"/>
                  </a:solidFill>
                  <a:round/>
                </a:ln>
              </p:spPr>
              <p:txBody>
                <a:bodyPr wrap="none" anchor="ctr"/>
                <a:lstStyle/>
                <a:p>
                  <a:endParaRPr lang="zh-CN" altLang="en-US"/>
                </a:p>
              </p:txBody>
            </p:sp>
            <p:sp>
              <p:nvSpPr>
                <p:cNvPr id="360" name="Oval 24"/>
                <p:cNvSpPr>
                  <a:spLocks noChangeArrowheads="1"/>
                </p:cNvSpPr>
                <p:nvPr/>
              </p:nvSpPr>
              <p:spPr bwMode="auto">
                <a:xfrm>
                  <a:off x="2386" y="2317"/>
                  <a:ext cx="604" cy="292"/>
                </a:xfrm>
                <a:prstGeom prst="ellipse">
                  <a:avLst/>
                </a:prstGeom>
                <a:solidFill>
                  <a:srgbClr val="FF5050"/>
                </a:solidFill>
                <a:ln w="9525">
                  <a:solidFill>
                    <a:srgbClr val="FF5050"/>
                  </a:solidFill>
                  <a:round/>
                </a:ln>
              </p:spPr>
              <p:txBody>
                <a:bodyPr wrap="none" anchor="ctr"/>
                <a:lstStyle/>
                <a:p>
                  <a:endParaRPr lang="zh-CN" altLang="en-US"/>
                </a:p>
              </p:txBody>
            </p:sp>
            <p:sp>
              <p:nvSpPr>
                <p:cNvPr id="361" name="Oval 25"/>
                <p:cNvSpPr>
                  <a:spLocks noChangeArrowheads="1"/>
                </p:cNvSpPr>
                <p:nvPr/>
              </p:nvSpPr>
              <p:spPr bwMode="auto">
                <a:xfrm>
                  <a:off x="2482" y="2359"/>
                  <a:ext cx="446" cy="216"/>
                </a:xfrm>
                <a:prstGeom prst="ellipse">
                  <a:avLst/>
                </a:prstGeom>
                <a:solidFill>
                  <a:srgbClr val="FF0000"/>
                </a:solidFill>
                <a:ln w="9525">
                  <a:solidFill>
                    <a:srgbClr val="FF5050"/>
                  </a:solidFill>
                  <a:round/>
                </a:ln>
              </p:spPr>
              <p:txBody>
                <a:bodyPr wrap="none" anchor="ctr"/>
                <a:lstStyle/>
                <a:p>
                  <a:endParaRPr lang="zh-CN" altLang="en-US"/>
                </a:p>
              </p:txBody>
            </p:sp>
            <p:sp>
              <p:nvSpPr>
                <p:cNvPr id="362" name="Oval 26"/>
                <p:cNvSpPr>
                  <a:spLocks noChangeArrowheads="1"/>
                </p:cNvSpPr>
                <p:nvPr/>
              </p:nvSpPr>
              <p:spPr bwMode="auto">
                <a:xfrm>
                  <a:off x="2662" y="2410"/>
                  <a:ext cx="164" cy="98"/>
                </a:xfrm>
                <a:prstGeom prst="ellipse">
                  <a:avLst/>
                </a:prstGeom>
                <a:solidFill>
                  <a:srgbClr val="800000"/>
                </a:solidFill>
                <a:ln w="9525">
                  <a:solidFill>
                    <a:srgbClr val="800000"/>
                  </a:solidFill>
                  <a:round/>
                </a:ln>
              </p:spPr>
              <p:txBody>
                <a:bodyPr wrap="none" anchor="ctr"/>
                <a:lstStyle/>
                <a:p>
                  <a:endParaRPr lang="zh-CN" altLang="en-US"/>
                </a:p>
              </p:txBody>
            </p:sp>
          </p:grpSp>
        </p:grpSp>
        <p:grpSp>
          <p:nvGrpSpPr>
            <p:cNvPr id="301" name="Group 27"/>
            <p:cNvGrpSpPr/>
            <p:nvPr/>
          </p:nvGrpSpPr>
          <p:grpSpPr bwMode="auto">
            <a:xfrm rot="6098621">
              <a:off x="4069556" y="3626644"/>
              <a:ext cx="182563" cy="212725"/>
              <a:chOff x="1968" y="1700"/>
              <a:chExt cx="115" cy="134"/>
            </a:xfrm>
          </p:grpSpPr>
          <p:sp>
            <p:nvSpPr>
              <p:cNvPr id="347" name="Oval 28"/>
              <p:cNvSpPr>
                <a:spLocks noChangeArrowheads="1"/>
              </p:cNvSpPr>
              <p:nvPr/>
            </p:nvSpPr>
            <p:spPr bwMode="auto">
              <a:xfrm>
                <a:off x="1968" y="178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348" name="Line 29"/>
              <p:cNvSpPr>
                <a:spLocks noChangeShapeType="1"/>
              </p:cNvSpPr>
              <p:nvPr/>
            </p:nvSpPr>
            <p:spPr bwMode="auto">
              <a:xfrm flipV="1">
                <a:off x="2016" y="1700"/>
                <a:ext cx="67" cy="8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2" name="Group 30"/>
            <p:cNvGrpSpPr/>
            <p:nvPr/>
          </p:nvGrpSpPr>
          <p:grpSpPr bwMode="auto">
            <a:xfrm rot="12086646">
              <a:off x="4046538" y="3898900"/>
              <a:ext cx="220662" cy="153988"/>
              <a:chOff x="2357" y="1977"/>
              <a:chExt cx="139" cy="97"/>
            </a:xfrm>
          </p:grpSpPr>
          <p:sp>
            <p:nvSpPr>
              <p:cNvPr id="345" name="Oval 31"/>
              <p:cNvSpPr>
                <a:spLocks noChangeArrowheads="1"/>
              </p:cNvSpPr>
              <p:nvPr/>
            </p:nvSpPr>
            <p:spPr bwMode="auto">
              <a:xfrm>
                <a:off x="2448" y="202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346" name="Line 32"/>
              <p:cNvSpPr>
                <a:spLocks noChangeShapeType="1"/>
              </p:cNvSpPr>
              <p:nvPr/>
            </p:nvSpPr>
            <p:spPr bwMode="auto">
              <a:xfrm flipH="1" flipV="1">
                <a:off x="2357" y="1977"/>
                <a:ext cx="119" cy="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3" name="Group 33"/>
            <p:cNvGrpSpPr/>
            <p:nvPr/>
          </p:nvGrpSpPr>
          <p:grpSpPr bwMode="auto">
            <a:xfrm rot="14039995">
              <a:off x="4966494" y="3890169"/>
              <a:ext cx="149225" cy="176213"/>
              <a:chOff x="3074" y="1819"/>
              <a:chExt cx="94" cy="111"/>
            </a:xfrm>
          </p:grpSpPr>
          <p:sp>
            <p:nvSpPr>
              <p:cNvPr id="343" name="Oval 34"/>
              <p:cNvSpPr>
                <a:spLocks noChangeArrowheads="1"/>
              </p:cNvSpPr>
              <p:nvPr/>
            </p:nvSpPr>
            <p:spPr bwMode="auto">
              <a:xfrm>
                <a:off x="3120" y="1882"/>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344" name="Line 35"/>
              <p:cNvSpPr>
                <a:spLocks noChangeShapeType="1"/>
              </p:cNvSpPr>
              <p:nvPr/>
            </p:nvSpPr>
            <p:spPr bwMode="auto">
              <a:xfrm flipH="1" flipV="1">
                <a:off x="3074" y="1819"/>
                <a:ext cx="69" cy="7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4" name="Group 36"/>
            <p:cNvGrpSpPr/>
            <p:nvPr/>
          </p:nvGrpSpPr>
          <p:grpSpPr bwMode="auto">
            <a:xfrm rot="15574197">
              <a:off x="3811588" y="5045075"/>
              <a:ext cx="152400" cy="149225"/>
              <a:chOff x="2016" y="2602"/>
              <a:chExt cx="96" cy="94"/>
            </a:xfrm>
          </p:grpSpPr>
          <p:sp>
            <p:nvSpPr>
              <p:cNvPr id="341" name="Oval 37"/>
              <p:cNvSpPr>
                <a:spLocks noChangeArrowheads="1"/>
              </p:cNvSpPr>
              <p:nvPr/>
            </p:nvSpPr>
            <p:spPr bwMode="auto">
              <a:xfrm>
                <a:off x="2064" y="2602"/>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342" name="Line 38"/>
              <p:cNvSpPr>
                <a:spLocks noChangeShapeType="1"/>
              </p:cNvSpPr>
              <p:nvPr/>
            </p:nvSpPr>
            <p:spPr bwMode="auto">
              <a:xfrm flipH="1">
                <a:off x="2016" y="2617"/>
                <a:ext cx="67" cy="7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5" name="Group 39"/>
            <p:cNvGrpSpPr/>
            <p:nvPr/>
          </p:nvGrpSpPr>
          <p:grpSpPr bwMode="auto">
            <a:xfrm rot="10206680">
              <a:off x="4303713" y="5272088"/>
              <a:ext cx="115887" cy="190500"/>
              <a:chOff x="2471" y="3010"/>
              <a:chExt cx="73" cy="120"/>
            </a:xfrm>
          </p:grpSpPr>
          <p:sp>
            <p:nvSpPr>
              <p:cNvPr id="339" name="Oval 40"/>
              <p:cNvSpPr>
                <a:spLocks noChangeArrowheads="1"/>
              </p:cNvSpPr>
              <p:nvPr/>
            </p:nvSpPr>
            <p:spPr bwMode="auto">
              <a:xfrm>
                <a:off x="2496" y="3082"/>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340" name="Line 41"/>
              <p:cNvSpPr>
                <a:spLocks noChangeShapeType="1"/>
              </p:cNvSpPr>
              <p:nvPr/>
            </p:nvSpPr>
            <p:spPr bwMode="auto">
              <a:xfrm flipH="1" flipV="1">
                <a:off x="2471" y="3010"/>
                <a:ext cx="59" cy="9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6" name="Group 42"/>
            <p:cNvGrpSpPr/>
            <p:nvPr/>
          </p:nvGrpSpPr>
          <p:grpSpPr bwMode="auto">
            <a:xfrm rot="16767982">
              <a:off x="4950618" y="5104607"/>
              <a:ext cx="93663" cy="241300"/>
              <a:chOff x="3301" y="3026"/>
              <a:chExt cx="59" cy="152"/>
            </a:xfrm>
          </p:grpSpPr>
          <p:sp>
            <p:nvSpPr>
              <p:cNvPr id="337" name="Oval 43"/>
              <p:cNvSpPr>
                <a:spLocks noChangeArrowheads="1"/>
              </p:cNvSpPr>
              <p:nvPr/>
            </p:nvSpPr>
            <p:spPr bwMode="auto">
              <a:xfrm>
                <a:off x="3312" y="3130"/>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338" name="Line 44"/>
              <p:cNvSpPr>
                <a:spLocks noChangeShapeType="1"/>
              </p:cNvSpPr>
              <p:nvPr/>
            </p:nvSpPr>
            <p:spPr bwMode="auto">
              <a:xfrm flipH="1" flipV="1">
                <a:off x="3301" y="3026"/>
                <a:ext cx="37" cy="13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 name="Group 45"/>
            <p:cNvGrpSpPr/>
            <p:nvPr/>
          </p:nvGrpSpPr>
          <p:grpSpPr bwMode="auto">
            <a:xfrm rot="8132747">
              <a:off x="5486400" y="4179888"/>
              <a:ext cx="215900" cy="112712"/>
              <a:chOff x="3408" y="2506"/>
              <a:chExt cx="136" cy="71"/>
            </a:xfrm>
          </p:grpSpPr>
          <p:sp>
            <p:nvSpPr>
              <p:cNvPr id="335" name="Oval 46"/>
              <p:cNvSpPr>
                <a:spLocks noChangeArrowheads="1"/>
              </p:cNvSpPr>
              <p:nvPr/>
            </p:nvSpPr>
            <p:spPr bwMode="auto">
              <a:xfrm>
                <a:off x="3408" y="250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336" name="Line 47"/>
              <p:cNvSpPr>
                <a:spLocks noChangeShapeType="1"/>
              </p:cNvSpPr>
              <p:nvPr/>
            </p:nvSpPr>
            <p:spPr bwMode="auto">
              <a:xfrm>
                <a:off x="3431" y="2535"/>
                <a:ext cx="113" cy="4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 name="Group 48"/>
            <p:cNvGrpSpPr/>
            <p:nvPr/>
          </p:nvGrpSpPr>
          <p:grpSpPr bwMode="auto">
            <a:xfrm rot="10354694">
              <a:off x="5791200" y="3900488"/>
              <a:ext cx="203200" cy="117475"/>
              <a:chOff x="3696" y="1760"/>
              <a:chExt cx="128" cy="74"/>
            </a:xfrm>
          </p:grpSpPr>
          <p:sp>
            <p:nvSpPr>
              <p:cNvPr id="333" name="Oval 49"/>
              <p:cNvSpPr>
                <a:spLocks noChangeArrowheads="1"/>
              </p:cNvSpPr>
              <p:nvPr/>
            </p:nvSpPr>
            <p:spPr bwMode="auto">
              <a:xfrm>
                <a:off x="3696" y="178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334" name="Line 50"/>
              <p:cNvSpPr>
                <a:spLocks noChangeShapeType="1"/>
              </p:cNvSpPr>
              <p:nvPr/>
            </p:nvSpPr>
            <p:spPr bwMode="auto">
              <a:xfrm flipV="1">
                <a:off x="3719" y="1760"/>
                <a:ext cx="105" cy="4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9" name="Group 51"/>
            <p:cNvGrpSpPr/>
            <p:nvPr/>
          </p:nvGrpSpPr>
          <p:grpSpPr bwMode="auto">
            <a:xfrm rot="18708488">
              <a:off x="4966494" y="5272881"/>
              <a:ext cx="149225" cy="176213"/>
              <a:chOff x="3410" y="3211"/>
              <a:chExt cx="94" cy="111"/>
            </a:xfrm>
          </p:grpSpPr>
          <p:sp>
            <p:nvSpPr>
              <p:cNvPr id="331" name="Oval 52"/>
              <p:cNvSpPr>
                <a:spLocks noChangeArrowheads="1"/>
              </p:cNvSpPr>
              <p:nvPr/>
            </p:nvSpPr>
            <p:spPr bwMode="auto">
              <a:xfrm>
                <a:off x="3456" y="3274"/>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332" name="Line 53"/>
              <p:cNvSpPr>
                <a:spLocks noChangeShapeType="1"/>
              </p:cNvSpPr>
              <p:nvPr/>
            </p:nvSpPr>
            <p:spPr bwMode="auto">
              <a:xfrm flipH="1" flipV="1">
                <a:off x="3410" y="3211"/>
                <a:ext cx="69" cy="7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0" name="Group 54"/>
            <p:cNvGrpSpPr/>
            <p:nvPr/>
          </p:nvGrpSpPr>
          <p:grpSpPr bwMode="auto">
            <a:xfrm rot="8385136">
              <a:off x="3876675" y="5260975"/>
              <a:ext cx="149225" cy="176213"/>
              <a:chOff x="1682" y="3537"/>
              <a:chExt cx="94" cy="111"/>
            </a:xfrm>
          </p:grpSpPr>
          <p:sp>
            <p:nvSpPr>
              <p:cNvPr id="329" name="Oval 55"/>
              <p:cNvSpPr>
                <a:spLocks noChangeArrowheads="1"/>
              </p:cNvSpPr>
              <p:nvPr/>
            </p:nvSpPr>
            <p:spPr bwMode="auto">
              <a:xfrm>
                <a:off x="1728" y="3600"/>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330" name="Line 56"/>
              <p:cNvSpPr>
                <a:spLocks noChangeShapeType="1"/>
              </p:cNvSpPr>
              <p:nvPr/>
            </p:nvSpPr>
            <p:spPr bwMode="auto">
              <a:xfrm flipH="1" flipV="1">
                <a:off x="1682" y="3537"/>
                <a:ext cx="69" cy="7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1" name="Group 57"/>
            <p:cNvGrpSpPr/>
            <p:nvPr/>
          </p:nvGrpSpPr>
          <p:grpSpPr bwMode="auto">
            <a:xfrm>
              <a:off x="4876800" y="4281488"/>
              <a:ext cx="76200" cy="254000"/>
              <a:chOff x="2880" y="2266"/>
              <a:chExt cx="48" cy="160"/>
            </a:xfrm>
          </p:grpSpPr>
          <p:sp>
            <p:nvSpPr>
              <p:cNvPr id="327" name="Oval 58"/>
              <p:cNvSpPr>
                <a:spLocks noChangeArrowheads="1"/>
              </p:cNvSpPr>
              <p:nvPr/>
            </p:nvSpPr>
            <p:spPr bwMode="auto">
              <a:xfrm>
                <a:off x="2880" y="226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328" name="Line 59"/>
              <p:cNvSpPr>
                <a:spLocks noChangeShapeType="1"/>
              </p:cNvSpPr>
              <p:nvPr/>
            </p:nvSpPr>
            <p:spPr bwMode="auto">
              <a:xfrm>
                <a:off x="2903" y="2286"/>
                <a:ext cx="1" cy="1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2" name="Group 60"/>
            <p:cNvGrpSpPr/>
            <p:nvPr/>
          </p:nvGrpSpPr>
          <p:grpSpPr bwMode="auto">
            <a:xfrm>
              <a:off x="7467600" y="3505200"/>
              <a:ext cx="1425575" cy="2014538"/>
              <a:chOff x="4692" y="2715"/>
              <a:chExt cx="898" cy="1269"/>
            </a:xfrm>
          </p:grpSpPr>
          <p:sp>
            <p:nvSpPr>
              <p:cNvPr id="316" name="Rectangle 61"/>
              <p:cNvSpPr>
                <a:spLocks noChangeArrowheads="1"/>
              </p:cNvSpPr>
              <p:nvPr/>
            </p:nvSpPr>
            <p:spPr bwMode="auto">
              <a:xfrm>
                <a:off x="4752" y="2832"/>
                <a:ext cx="336" cy="144"/>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17" name="Rectangle 62"/>
              <p:cNvSpPr>
                <a:spLocks noChangeArrowheads="1"/>
              </p:cNvSpPr>
              <p:nvPr/>
            </p:nvSpPr>
            <p:spPr bwMode="auto">
              <a:xfrm>
                <a:off x="4752" y="2976"/>
                <a:ext cx="336" cy="14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18" name="Rectangle 63"/>
              <p:cNvSpPr>
                <a:spLocks noChangeArrowheads="1"/>
              </p:cNvSpPr>
              <p:nvPr/>
            </p:nvSpPr>
            <p:spPr bwMode="auto">
              <a:xfrm>
                <a:off x="4752" y="3120"/>
                <a:ext cx="336" cy="144"/>
              </a:xfrm>
              <a:prstGeom prst="rect">
                <a:avLst/>
              </a:prstGeom>
              <a:solidFill>
                <a:srgbClr val="FF5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19" name="Rectangle 64"/>
              <p:cNvSpPr>
                <a:spLocks noChangeArrowheads="1"/>
              </p:cNvSpPr>
              <p:nvPr/>
            </p:nvSpPr>
            <p:spPr bwMode="auto">
              <a:xfrm>
                <a:off x="4752" y="3264"/>
                <a:ext cx="336" cy="144"/>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20" name="Rectangle 65"/>
              <p:cNvSpPr>
                <a:spLocks noChangeArrowheads="1"/>
              </p:cNvSpPr>
              <p:nvPr/>
            </p:nvSpPr>
            <p:spPr bwMode="auto">
              <a:xfrm>
                <a:off x="4752" y="3408"/>
                <a:ext cx="336" cy="144"/>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21" name="Rectangle 66"/>
              <p:cNvSpPr>
                <a:spLocks noChangeArrowheads="1"/>
              </p:cNvSpPr>
              <p:nvPr/>
            </p:nvSpPr>
            <p:spPr bwMode="auto">
              <a:xfrm>
                <a:off x="4752" y="3552"/>
                <a:ext cx="336"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22" name="Rectangle 67"/>
              <p:cNvSpPr>
                <a:spLocks noChangeArrowheads="1"/>
              </p:cNvSpPr>
              <p:nvPr/>
            </p:nvSpPr>
            <p:spPr bwMode="auto">
              <a:xfrm>
                <a:off x="4752" y="2832"/>
                <a:ext cx="336" cy="86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3" name="Text Box 68"/>
              <p:cNvSpPr txBox="1">
                <a:spLocks noChangeArrowheads="1"/>
              </p:cNvSpPr>
              <p:nvPr/>
            </p:nvSpPr>
            <p:spPr bwMode="auto">
              <a:xfrm>
                <a:off x="4692" y="3753"/>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a:latin typeface="Times"/>
                  </a:rPr>
                  <a:t>fitness</a:t>
                </a:r>
                <a:endParaRPr lang="en-US" altLang="da-DK">
                  <a:latin typeface="Times"/>
                </a:endParaRPr>
              </a:p>
            </p:txBody>
          </p:sp>
          <p:sp>
            <p:nvSpPr>
              <p:cNvPr id="324" name="Text Box 69"/>
              <p:cNvSpPr txBox="1">
                <a:spLocks noChangeArrowheads="1"/>
              </p:cNvSpPr>
              <p:nvPr/>
            </p:nvSpPr>
            <p:spPr bwMode="auto">
              <a:xfrm>
                <a:off x="5222" y="3581"/>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a:latin typeface="Times"/>
                  </a:rPr>
                  <a:t>min</a:t>
                </a:r>
                <a:endParaRPr lang="en-US" altLang="da-DK">
                  <a:latin typeface="Times"/>
                </a:endParaRPr>
              </a:p>
            </p:txBody>
          </p:sp>
          <p:sp>
            <p:nvSpPr>
              <p:cNvPr id="325" name="Text Box 70"/>
              <p:cNvSpPr txBox="1">
                <a:spLocks noChangeArrowheads="1"/>
              </p:cNvSpPr>
              <p:nvPr/>
            </p:nvSpPr>
            <p:spPr bwMode="auto">
              <a:xfrm>
                <a:off x="5226" y="2715"/>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a:latin typeface="Times"/>
                  </a:rPr>
                  <a:t>max</a:t>
                </a:r>
                <a:endParaRPr lang="en-US" altLang="da-DK">
                  <a:latin typeface="Times"/>
                </a:endParaRPr>
              </a:p>
            </p:txBody>
          </p:sp>
          <p:sp>
            <p:nvSpPr>
              <p:cNvPr id="326" name="Line 71"/>
              <p:cNvSpPr>
                <a:spLocks noChangeShapeType="1"/>
              </p:cNvSpPr>
              <p:nvPr/>
            </p:nvSpPr>
            <p:spPr bwMode="auto">
              <a:xfrm flipV="1">
                <a:off x="5184" y="2832"/>
                <a:ext cx="0" cy="849"/>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3" name="Line 72"/>
            <p:cNvSpPr>
              <a:spLocks noChangeShapeType="1"/>
            </p:cNvSpPr>
            <p:nvPr/>
          </p:nvSpPr>
          <p:spPr bwMode="auto">
            <a:xfrm flipH="1">
              <a:off x="2286000" y="5791200"/>
              <a:ext cx="228600" cy="74771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 name="Text Box 73"/>
            <p:cNvSpPr txBox="1">
              <a:spLocks noChangeArrowheads="1"/>
            </p:cNvSpPr>
            <p:nvPr/>
          </p:nvSpPr>
          <p:spPr bwMode="auto">
            <a:xfrm>
              <a:off x="1524000" y="6491288"/>
              <a:ext cx="1409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b="1">
                  <a:latin typeface="Times"/>
                </a:rPr>
                <a:t>search space</a:t>
              </a:r>
              <a:endParaRPr lang="en-US" altLang="da-DK" b="1">
                <a:latin typeface="Times"/>
              </a:endParaRPr>
            </a:p>
          </p:txBody>
        </p:sp>
        <p:sp>
          <p:nvSpPr>
            <p:cNvPr id="315" name="TextBox 73"/>
            <p:cNvSpPr txBox="1">
              <a:spLocks noChangeArrowheads="1"/>
            </p:cNvSpPr>
            <p:nvPr/>
          </p:nvSpPr>
          <p:spPr bwMode="auto">
            <a:xfrm>
              <a:off x="6248400" y="1447800"/>
              <a:ext cx="2438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2"/>
                  </a:solidFill>
                </a:rPr>
                <a:t>不断地通过交叉变异以及选择来达到爬山的效果</a:t>
              </a:r>
              <a:endParaRPr lang="zh-CN" altLang="en-US" b="1">
                <a:solidFill>
                  <a:schemeClr val="accent2"/>
                </a:solidFill>
              </a:endParaRPr>
            </a:p>
          </p:txBody>
        </p:sp>
      </p:grpSp>
      <p:grpSp>
        <p:nvGrpSpPr>
          <p:cNvPr id="372" name="组合 371"/>
          <p:cNvGrpSpPr/>
          <p:nvPr/>
        </p:nvGrpSpPr>
        <p:grpSpPr>
          <a:xfrm>
            <a:off x="1524000" y="1463040"/>
            <a:ext cx="7369175" cy="5410200"/>
            <a:chOff x="1524000" y="1447800"/>
            <a:chExt cx="7369175" cy="5410200"/>
          </a:xfrm>
        </p:grpSpPr>
        <p:grpSp>
          <p:nvGrpSpPr>
            <p:cNvPr id="373" name="Group 3"/>
            <p:cNvGrpSpPr/>
            <p:nvPr/>
          </p:nvGrpSpPr>
          <p:grpSpPr bwMode="auto">
            <a:xfrm>
              <a:off x="1828800" y="2362200"/>
              <a:ext cx="5257800" cy="3946525"/>
              <a:chOff x="1104" y="1306"/>
              <a:chExt cx="3312" cy="2486"/>
            </a:xfrm>
          </p:grpSpPr>
          <p:sp>
            <p:nvSpPr>
              <p:cNvPr id="422" name="Rectangle 4"/>
              <p:cNvSpPr>
                <a:spLocks noChangeArrowheads="1"/>
              </p:cNvSpPr>
              <p:nvPr/>
            </p:nvSpPr>
            <p:spPr bwMode="auto">
              <a:xfrm>
                <a:off x="1440" y="1450"/>
                <a:ext cx="2832" cy="2016"/>
              </a:xfrm>
              <a:prstGeom prst="rect">
                <a:avLst/>
              </a:prstGeom>
              <a:solidFill>
                <a:schemeClr val="bg1"/>
              </a:solidFill>
              <a:ln w="9525">
                <a:solidFill>
                  <a:schemeClr val="tx1"/>
                </a:solidFill>
                <a:miter lim="800000"/>
              </a:ln>
            </p:spPr>
            <p:txBody>
              <a:bodyPr wrap="none" anchor="ctr"/>
              <a:lstStyle/>
              <a:p>
                <a:endParaRPr lang="zh-CN" altLang="en-US"/>
              </a:p>
            </p:txBody>
          </p:sp>
          <p:grpSp>
            <p:nvGrpSpPr>
              <p:cNvPr id="423" name="Group 5"/>
              <p:cNvGrpSpPr/>
              <p:nvPr/>
            </p:nvGrpSpPr>
            <p:grpSpPr bwMode="auto">
              <a:xfrm>
                <a:off x="3646" y="2450"/>
                <a:ext cx="530" cy="584"/>
                <a:chOff x="3646" y="2450"/>
                <a:chExt cx="530" cy="584"/>
              </a:xfrm>
            </p:grpSpPr>
            <p:sp>
              <p:nvSpPr>
                <p:cNvPr id="441" name="Oval 6"/>
                <p:cNvSpPr>
                  <a:spLocks noChangeArrowheads="1"/>
                </p:cNvSpPr>
                <p:nvPr/>
              </p:nvSpPr>
              <p:spPr bwMode="auto">
                <a:xfrm>
                  <a:off x="3646" y="2450"/>
                  <a:ext cx="530" cy="584"/>
                </a:xfrm>
                <a:prstGeom prst="ellipse">
                  <a:avLst/>
                </a:prstGeom>
                <a:solidFill>
                  <a:srgbClr val="FF9999"/>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442" name="Oval 7"/>
                <p:cNvSpPr>
                  <a:spLocks noChangeArrowheads="1"/>
                </p:cNvSpPr>
                <p:nvPr/>
              </p:nvSpPr>
              <p:spPr bwMode="auto">
                <a:xfrm>
                  <a:off x="3742" y="2546"/>
                  <a:ext cx="358" cy="390"/>
                </a:xfrm>
                <a:prstGeom prst="ellipse">
                  <a:avLst/>
                </a:prstGeom>
                <a:solidFill>
                  <a:srgbClr val="FF7C8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443" name="Oval 8"/>
                <p:cNvSpPr>
                  <a:spLocks noChangeArrowheads="1"/>
                </p:cNvSpPr>
                <p:nvPr/>
              </p:nvSpPr>
              <p:spPr bwMode="auto">
                <a:xfrm>
                  <a:off x="3825" y="2633"/>
                  <a:ext cx="193" cy="188"/>
                </a:xfrm>
                <a:prstGeom prst="ellipse">
                  <a:avLst/>
                </a:pr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444" name="Oval 9"/>
                <p:cNvSpPr>
                  <a:spLocks noChangeArrowheads="1"/>
                </p:cNvSpPr>
                <p:nvPr/>
              </p:nvSpPr>
              <p:spPr bwMode="auto">
                <a:xfrm>
                  <a:off x="3873" y="2662"/>
                  <a:ext cx="111" cy="9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grpSp>
          <p:sp>
            <p:nvSpPr>
              <p:cNvPr id="424" name="Line 10"/>
              <p:cNvSpPr>
                <a:spLocks noChangeShapeType="1"/>
              </p:cNvSpPr>
              <p:nvPr/>
            </p:nvSpPr>
            <p:spPr bwMode="auto">
              <a:xfrm flipV="1">
                <a:off x="1440" y="1306"/>
                <a:ext cx="0" cy="216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5" name="Line 11"/>
              <p:cNvSpPr>
                <a:spLocks noChangeShapeType="1"/>
              </p:cNvSpPr>
              <p:nvPr/>
            </p:nvSpPr>
            <p:spPr bwMode="auto">
              <a:xfrm flipV="1">
                <a:off x="1440" y="3466"/>
                <a:ext cx="2976"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6" name="Text Box 12"/>
              <p:cNvSpPr txBox="1">
                <a:spLocks noChangeArrowheads="1"/>
              </p:cNvSpPr>
              <p:nvPr/>
            </p:nvSpPr>
            <p:spPr bwMode="auto">
              <a:xfrm>
                <a:off x="2796" y="35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sz="2400">
                    <a:latin typeface="Times"/>
                  </a:rPr>
                  <a:t>x</a:t>
                </a:r>
                <a:endParaRPr lang="en-US" altLang="da-DK" sz="2400">
                  <a:latin typeface="Times"/>
                </a:endParaRPr>
              </a:p>
            </p:txBody>
          </p:sp>
          <p:sp>
            <p:nvSpPr>
              <p:cNvPr id="427" name="Text Box 13"/>
              <p:cNvSpPr txBox="1">
                <a:spLocks noChangeArrowheads="1"/>
              </p:cNvSpPr>
              <p:nvPr/>
            </p:nvSpPr>
            <p:spPr bwMode="auto">
              <a:xfrm>
                <a:off x="1104" y="217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a-DK" altLang="da-DK" sz="2400">
                    <a:latin typeface="Times"/>
                  </a:rPr>
                  <a:t>y</a:t>
                </a:r>
                <a:endParaRPr lang="en-US" altLang="da-DK" sz="2400">
                  <a:latin typeface="Times"/>
                </a:endParaRPr>
              </a:p>
            </p:txBody>
          </p:sp>
          <p:grpSp>
            <p:nvGrpSpPr>
              <p:cNvPr id="428" name="Group 14"/>
              <p:cNvGrpSpPr/>
              <p:nvPr/>
            </p:nvGrpSpPr>
            <p:grpSpPr bwMode="auto">
              <a:xfrm>
                <a:off x="3264" y="1546"/>
                <a:ext cx="336" cy="288"/>
                <a:chOff x="3264" y="1546"/>
                <a:chExt cx="336" cy="288"/>
              </a:xfrm>
            </p:grpSpPr>
            <p:sp>
              <p:nvSpPr>
                <p:cNvPr id="439" name="Oval 15"/>
                <p:cNvSpPr>
                  <a:spLocks noChangeArrowheads="1"/>
                </p:cNvSpPr>
                <p:nvPr/>
              </p:nvSpPr>
              <p:spPr bwMode="auto">
                <a:xfrm>
                  <a:off x="3264" y="1546"/>
                  <a:ext cx="336" cy="288"/>
                </a:xfrm>
                <a:prstGeom prst="ellipse">
                  <a:avLst/>
                </a:prstGeom>
                <a:solidFill>
                  <a:srgbClr val="FF9999"/>
                </a:solidFill>
                <a:ln w="9525">
                  <a:solidFill>
                    <a:srgbClr val="FF9999"/>
                  </a:solidFill>
                  <a:round/>
                </a:ln>
              </p:spPr>
              <p:txBody>
                <a:bodyPr wrap="none" anchor="ctr"/>
                <a:lstStyle/>
                <a:p>
                  <a:endParaRPr lang="zh-CN" altLang="en-US"/>
                </a:p>
              </p:txBody>
            </p:sp>
            <p:sp>
              <p:nvSpPr>
                <p:cNvPr id="440" name="Oval 16"/>
                <p:cNvSpPr>
                  <a:spLocks noChangeArrowheads="1"/>
                </p:cNvSpPr>
                <p:nvPr/>
              </p:nvSpPr>
              <p:spPr bwMode="auto">
                <a:xfrm>
                  <a:off x="3312" y="1594"/>
                  <a:ext cx="240" cy="192"/>
                </a:xfrm>
                <a:prstGeom prst="ellipse">
                  <a:avLst/>
                </a:prstGeom>
                <a:solidFill>
                  <a:srgbClr val="FF7C80"/>
                </a:solidFill>
                <a:ln w="9525">
                  <a:solidFill>
                    <a:srgbClr val="FF7C80"/>
                  </a:solidFill>
                  <a:round/>
                </a:ln>
              </p:spPr>
              <p:txBody>
                <a:bodyPr wrap="none" anchor="ctr"/>
                <a:lstStyle/>
                <a:p>
                  <a:endParaRPr lang="zh-CN" altLang="en-US"/>
                </a:p>
              </p:txBody>
            </p:sp>
          </p:grpSp>
          <p:grpSp>
            <p:nvGrpSpPr>
              <p:cNvPr id="429" name="Group 17"/>
              <p:cNvGrpSpPr/>
              <p:nvPr/>
            </p:nvGrpSpPr>
            <p:grpSpPr bwMode="auto">
              <a:xfrm>
                <a:off x="1525" y="2635"/>
                <a:ext cx="2495" cy="807"/>
                <a:chOff x="1525" y="2635"/>
                <a:chExt cx="2495" cy="807"/>
              </a:xfrm>
            </p:grpSpPr>
            <p:sp>
              <p:nvSpPr>
                <p:cNvPr id="436" name="Freeform 18"/>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95"/>
                    <a:gd name="T58" fmla="*/ 0 h 807"/>
                    <a:gd name="T59" fmla="*/ 2495 w 2495"/>
                    <a:gd name="T60" fmla="*/ 807 h 8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ln>
              </p:spPr>
              <p:txBody>
                <a:bodyPr wrap="none" anchor="ctr"/>
                <a:lstStyle/>
                <a:p>
                  <a:endParaRPr lang="zh-CN" altLang="en-US"/>
                </a:p>
              </p:txBody>
            </p:sp>
            <p:sp>
              <p:nvSpPr>
                <p:cNvPr id="437" name="Freeform 19"/>
                <p:cNvSpPr/>
                <p:nvPr/>
              </p:nvSpPr>
              <p:spPr bwMode="auto">
                <a:xfrm>
                  <a:off x="1621" y="2835"/>
                  <a:ext cx="2123" cy="484"/>
                </a:xfrm>
                <a:custGeom>
                  <a:avLst/>
                  <a:gdLst>
                    <a:gd name="T0" fmla="*/ 48 w 2495"/>
                    <a:gd name="T1" fmla="*/ 6 h 807"/>
                    <a:gd name="T2" fmla="*/ 193 w 2495"/>
                    <a:gd name="T3" fmla="*/ 8 h 807"/>
                    <a:gd name="T4" fmla="*/ 351 w 2495"/>
                    <a:gd name="T5" fmla="*/ 7 h 807"/>
                    <a:gd name="T6" fmla="*/ 474 w 2495"/>
                    <a:gd name="T7" fmla="*/ 7 h 807"/>
                    <a:gd name="T8" fmla="*/ 543 w 2495"/>
                    <a:gd name="T9" fmla="*/ 7 h 807"/>
                    <a:gd name="T10" fmla="*/ 576 w 2495"/>
                    <a:gd name="T11" fmla="*/ 6 h 807"/>
                    <a:gd name="T12" fmla="*/ 572 w 2495"/>
                    <a:gd name="T13" fmla="*/ 5 h 807"/>
                    <a:gd name="T14" fmla="*/ 508 w 2495"/>
                    <a:gd name="T15" fmla="*/ 4 h 807"/>
                    <a:gd name="T16" fmla="*/ 467 w 2495"/>
                    <a:gd name="T17" fmla="*/ 2 h 807"/>
                    <a:gd name="T18" fmla="*/ 419 w 2495"/>
                    <a:gd name="T19" fmla="*/ 1 h 807"/>
                    <a:gd name="T20" fmla="*/ 353 w 2495"/>
                    <a:gd name="T21" fmla="*/ 1 h 807"/>
                    <a:gd name="T22" fmla="*/ 268 w 2495"/>
                    <a:gd name="T23" fmla="*/ 3 h 807"/>
                    <a:gd name="T24" fmla="*/ 137 w 2495"/>
                    <a:gd name="T25" fmla="*/ 3 h 807"/>
                    <a:gd name="T26" fmla="*/ 91 w 2495"/>
                    <a:gd name="T27" fmla="*/ 1 h 807"/>
                    <a:gd name="T28" fmla="*/ 41 w 2495"/>
                    <a:gd name="T29" fmla="*/ 1 h 807"/>
                    <a:gd name="T30" fmla="*/ 8 w 2495"/>
                    <a:gd name="T31" fmla="*/ 2 h 807"/>
                    <a:gd name="T32" fmla="*/ 3 w 2495"/>
                    <a:gd name="T33" fmla="*/ 5 h 807"/>
                    <a:gd name="T34" fmla="*/ 22 w 2495"/>
                    <a:gd name="T35" fmla="*/ 5 h 807"/>
                    <a:gd name="T36" fmla="*/ 48 w 2495"/>
                    <a:gd name="T37" fmla="*/ 6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95"/>
                    <a:gd name="T58" fmla="*/ 0 h 807"/>
                    <a:gd name="T59" fmla="*/ 2495 w 2495"/>
                    <a:gd name="T60" fmla="*/ 807 h 8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ln>
              </p:spPr>
              <p:txBody>
                <a:bodyPr wrap="none" anchor="ctr"/>
                <a:lstStyle/>
                <a:p>
                  <a:endParaRPr lang="zh-CN" altLang="en-US"/>
                </a:p>
              </p:txBody>
            </p:sp>
            <p:sp>
              <p:nvSpPr>
                <p:cNvPr id="438" name="Freeform 20"/>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73"/>
                    <a:gd name="T58" fmla="*/ 0 h 250"/>
                    <a:gd name="T59" fmla="*/ 1073 w 1073"/>
                    <a:gd name="T60" fmla="*/ 250 h 2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ln>
              </p:spPr>
              <p:txBody>
                <a:bodyPr wrap="none" anchor="ctr"/>
                <a:lstStyle/>
                <a:p>
                  <a:endParaRPr lang="zh-CN" altLang="en-US"/>
                </a:p>
              </p:txBody>
            </p:sp>
          </p:grpSp>
          <p:grpSp>
            <p:nvGrpSpPr>
              <p:cNvPr id="430" name="Group 21"/>
              <p:cNvGrpSpPr/>
              <p:nvPr/>
            </p:nvGrpSpPr>
            <p:grpSpPr bwMode="auto">
              <a:xfrm>
                <a:off x="1968" y="2026"/>
                <a:ext cx="1150" cy="756"/>
                <a:chOff x="1968" y="2026"/>
                <a:chExt cx="1150" cy="756"/>
              </a:xfrm>
            </p:grpSpPr>
            <p:sp>
              <p:nvSpPr>
                <p:cNvPr id="431" name="Oval 22"/>
                <p:cNvSpPr>
                  <a:spLocks noChangeArrowheads="1"/>
                </p:cNvSpPr>
                <p:nvPr/>
              </p:nvSpPr>
              <p:spPr bwMode="auto">
                <a:xfrm>
                  <a:off x="1968" y="2026"/>
                  <a:ext cx="1150" cy="756"/>
                </a:xfrm>
                <a:prstGeom prst="ellipse">
                  <a:avLst/>
                </a:prstGeom>
                <a:solidFill>
                  <a:srgbClr val="FF9999"/>
                </a:solidFill>
                <a:ln w="9525">
                  <a:solidFill>
                    <a:srgbClr val="FF9999"/>
                  </a:solidFill>
                  <a:round/>
                </a:ln>
              </p:spPr>
              <p:txBody>
                <a:bodyPr wrap="none" anchor="ctr"/>
                <a:lstStyle/>
                <a:p>
                  <a:endParaRPr lang="zh-CN" altLang="en-US"/>
                </a:p>
              </p:txBody>
            </p:sp>
            <p:sp>
              <p:nvSpPr>
                <p:cNvPr id="432" name="Oval 23"/>
                <p:cNvSpPr>
                  <a:spLocks noChangeArrowheads="1"/>
                </p:cNvSpPr>
                <p:nvPr/>
              </p:nvSpPr>
              <p:spPr bwMode="auto">
                <a:xfrm>
                  <a:off x="2064" y="2122"/>
                  <a:ext cx="1008" cy="576"/>
                </a:xfrm>
                <a:prstGeom prst="ellipse">
                  <a:avLst/>
                </a:prstGeom>
                <a:solidFill>
                  <a:srgbClr val="FF7C80"/>
                </a:solidFill>
                <a:ln w="9525">
                  <a:solidFill>
                    <a:srgbClr val="FF7C80"/>
                  </a:solidFill>
                  <a:round/>
                </a:ln>
              </p:spPr>
              <p:txBody>
                <a:bodyPr wrap="none" anchor="ctr"/>
                <a:lstStyle/>
                <a:p>
                  <a:endParaRPr lang="zh-CN" altLang="en-US"/>
                </a:p>
              </p:txBody>
            </p:sp>
            <p:sp>
              <p:nvSpPr>
                <p:cNvPr id="433" name="Oval 24"/>
                <p:cNvSpPr>
                  <a:spLocks noChangeArrowheads="1"/>
                </p:cNvSpPr>
                <p:nvPr/>
              </p:nvSpPr>
              <p:spPr bwMode="auto">
                <a:xfrm>
                  <a:off x="2386" y="2317"/>
                  <a:ext cx="604" cy="292"/>
                </a:xfrm>
                <a:prstGeom prst="ellipse">
                  <a:avLst/>
                </a:prstGeom>
                <a:solidFill>
                  <a:srgbClr val="FF5050"/>
                </a:solidFill>
                <a:ln w="9525">
                  <a:solidFill>
                    <a:srgbClr val="FF5050"/>
                  </a:solidFill>
                  <a:round/>
                </a:ln>
              </p:spPr>
              <p:txBody>
                <a:bodyPr wrap="none" anchor="ctr"/>
                <a:lstStyle/>
                <a:p>
                  <a:endParaRPr lang="zh-CN" altLang="en-US"/>
                </a:p>
              </p:txBody>
            </p:sp>
            <p:sp>
              <p:nvSpPr>
                <p:cNvPr id="434" name="Oval 25"/>
                <p:cNvSpPr>
                  <a:spLocks noChangeArrowheads="1"/>
                </p:cNvSpPr>
                <p:nvPr/>
              </p:nvSpPr>
              <p:spPr bwMode="auto">
                <a:xfrm>
                  <a:off x="2482" y="2359"/>
                  <a:ext cx="446" cy="216"/>
                </a:xfrm>
                <a:prstGeom prst="ellipse">
                  <a:avLst/>
                </a:prstGeom>
                <a:solidFill>
                  <a:srgbClr val="FF0000"/>
                </a:solidFill>
                <a:ln w="9525">
                  <a:solidFill>
                    <a:srgbClr val="FF5050"/>
                  </a:solidFill>
                  <a:round/>
                </a:ln>
              </p:spPr>
              <p:txBody>
                <a:bodyPr wrap="none" anchor="ctr"/>
                <a:lstStyle/>
                <a:p>
                  <a:endParaRPr lang="zh-CN" altLang="en-US"/>
                </a:p>
              </p:txBody>
            </p:sp>
            <p:sp>
              <p:nvSpPr>
                <p:cNvPr id="435" name="Oval 26"/>
                <p:cNvSpPr>
                  <a:spLocks noChangeArrowheads="1"/>
                </p:cNvSpPr>
                <p:nvPr/>
              </p:nvSpPr>
              <p:spPr bwMode="auto">
                <a:xfrm>
                  <a:off x="2662" y="2410"/>
                  <a:ext cx="164" cy="98"/>
                </a:xfrm>
                <a:prstGeom prst="ellipse">
                  <a:avLst/>
                </a:prstGeom>
                <a:solidFill>
                  <a:srgbClr val="800000"/>
                </a:solidFill>
                <a:ln w="9525">
                  <a:solidFill>
                    <a:srgbClr val="800000"/>
                  </a:solidFill>
                  <a:round/>
                </a:ln>
              </p:spPr>
              <p:txBody>
                <a:bodyPr wrap="none" anchor="ctr"/>
                <a:lstStyle/>
                <a:p>
                  <a:endParaRPr lang="zh-CN" altLang="en-US"/>
                </a:p>
              </p:txBody>
            </p:sp>
          </p:grpSp>
        </p:grpSp>
        <p:grpSp>
          <p:nvGrpSpPr>
            <p:cNvPr id="374" name="Group 27"/>
            <p:cNvGrpSpPr/>
            <p:nvPr/>
          </p:nvGrpSpPr>
          <p:grpSpPr bwMode="auto">
            <a:xfrm rot="6098621">
              <a:off x="4087020" y="3948906"/>
              <a:ext cx="182562" cy="212725"/>
              <a:chOff x="1968" y="1700"/>
              <a:chExt cx="115" cy="134"/>
            </a:xfrm>
          </p:grpSpPr>
          <p:sp>
            <p:nvSpPr>
              <p:cNvPr id="420" name="Oval 28"/>
              <p:cNvSpPr>
                <a:spLocks noChangeArrowheads="1"/>
              </p:cNvSpPr>
              <p:nvPr/>
            </p:nvSpPr>
            <p:spPr bwMode="auto">
              <a:xfrm>
                <a:off x="1968" y="178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421" name="Line 29"/>
              <p:cNvSpPr>
                <a:spLocks noChangeShapeType="1"/>
              </p:cNvSpPr>
              <p:nvPr/>
            </p:nvSpPr>
            <p:spPr bwMode="auto">
              <a:xfrm flipV="1">
                <a:off x="2016" y="1700"/>
                <a:ext cx="67" cy="8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75" name="Group 30"/>
            <p:cNvGrpSpPr/>
            <p:nvPr/>
          </p:nvGrpSpPr>
          <p:grpSpPr bwMode="auto">
            <a:xfrm rot="12086646">
              <a:off x="4030663" y="4176713"/>
              <a:ext cx="220662" cy="153987"/>
              <a:chOff x="2357" y="1977"/>
              <a:chExt cx="139" cy="97"/>
            </a:xfrm>
          </p:grpSpPr>
          <p:sp>
            <p:nvSpPr>
              <p:cNvPr id="418" name="Oval 31"/>
              <p:cNvSpPr>
                <a:spLocks noChangeArrowheads="1"/>
              </p:cNvSpPr>
              <p:nvPr/>
            </p:nvSpPr>
            <p:spPr bwMode="auto">
              <a:xfrm>
                <a:off x="2448" y="202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419" name="Line 32"/>
              <p:cNvSpPr>
                <a:spLocks noChangeShapeType="1"/>
              </p:cNvSpPr>
              <p:nvPr/>
            </p:nvSpPr>
            <p:spPr bwMode="auto">
              <a:xfrm flipH="1" flipV="1">
                <a:off x="2357" y="1977"/>
                <a:ext cx="119" cy="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76" name="Group 33"/>
            <p:cNvGrpSpPr/>
            <p:nvPr/>
          </p:nvGrpSpPr>
          <p:grpSpPr bwMode="auto">
            <a:xfrm rot="14039995">
              <a:off x="4585494" y="4042569"/>
              <a:ext cx="149225" cy="176213"/>
              <a:chOff x="3074" y="1819"/>
              <a:chExt cx="94" cy="111"/>
            </a:xfrm>
          </p:grpSpPr>
          <p:sp>
            <p:nvSpPr>
              <p:cNvPr id="416" name="Oval 34"/>
              <p:cNvSpPr>
                <a:spLocks noChangeArrowheads="1"/>
              </p:cNvSpPr>
              <p:nvPr/>
            </p:nvSpPr>
            <p:spPr bwMode="auto">
              <a:xfrm>
                <a:off x="3120" y="1882"/>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417" name="Line 35"/>
              <p:cNvSpPr>
                <a:spLocks noChangeShapeType="1"/>
              </p:cNvSpPr>
              <p:nvPr/>
            </p:nvSpPr>
            <p:spPr bwMode="auto">
              <a:xfrm flipH="1" flipV="1">
                <a:off x="3074" y="1819"/>
                <a:ext cx="69" cy="7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77" name="Group 36"/>
            <p:cNvGrpSpPr/>
            <p:nvPr/>
          </p:nvGrpSpPr>
          <p:grpSpPr bwMode="auto">
            <a:xfrm rot="11043853">
              <a:off x="3963988" y="5195888"/>
              <a:ext cx="152400" cy="149225"/>
              <a:chOff x="2016" y="2602"/>
              <a:chExt cx="96" cy="94"/>
            </a:xfrm>
          </p:grpSpPr>
          <p:sp>
            <p:nvSpPr>
              <p:cNvPr id="414" name="Oval 37"/>
              <p:cNvSpPr>
                <a:spLocks noChangeArrowheads="1"/>
              </p:cNvSpPr>
              <p:nvPr/>
            </p:nvSpPr>
            <p:spPr bwMode="auto">
              <a:xfrm>
                <a:off x="2064" y="2602"/>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415" name="Line 38"/>
              <p:cNvSpPr>
                <a:spLocks noChangeShapeType="1"/>
              </p:cNvSpPr>
              <p:nvPr/>
            </p:nvSpPr>
            <p:spPr bwMode="auto">
              <a:xfrm flipH="1">
                <a:off x="2016" y="2617"/>
                <a:ext cx="67" cy="7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78" name="Group 39"/>
            <p:cNvGrpSpPr/>
            <p:nvPr/>
          </p:nvGrpSpPr>
          <p:grpSpPr bwMode="auto">
            <a:xfrm rot="5131915">
              <a:off x="4190206" y="5271294"/>
              <a:ext cx="115888" cy="190500"/>
              <a:chOff x="2471" y="3010"/>
              <a:chExt cx="73" cy="120"/>
            </a:xfrm>
          </p:grpSpPr>
          <p:sp>
            <p:nvSpPr>
              <p:cNvPr id="412" name="Oval 40"/>
              <p:cNvSpPr>
                <a:spLocks noChangeArrowheads="1"/>
              </p:cNvSpPr>
              <p:nvPr/>
            </p:nvSpPr>
            <p:spPr bwMode="auto">
              <a:xfrm>
                <a:off x="2496" y="3082"/>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413" name="Line 41"/>
              <p:cNvSpPr>
                <a:spLocks noChangeShapeType="1"/>
              </p:cNvSpPr>
              <p:nvPr/>
            </p:nvSpPr>
            <p:spPr bwMode="auto">
              <a:xfrm flipH="1" flipV="1">
                <a:off x="2471" y="3010"/>
                <a:ext cx="59" cy="9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79" name="Group 42"/>
            <p:cNvGrpSpPr/>
            <p:nvPr/>
          </p:nvGrpSpPr>
          <p:grpSpPr bwMode="auto">
            <a:xfrm rot="19318986">
              <a:off x="4495800" y="5043488"/>
              <a:ext cx="93663" cy="241300"/>
              <a:chOff x="3301" y="3026"/>
              <a:chExt cx="59" cy="152"/>
            </a:xfrm>
          </p:grpSpPr>
          <p:sp>
            <p:nvSpPr>
              <p:cNvPr id="410" name="Oval 43"/>
              <p:cNvSpPr>
                <a:spLocks noChangeArrowheads="1"/>
              </p:cNvSpPr>
              <p:nvPr/>
            </p:nvSpPr>
            <p:spPr bwMode="auto">
              <a:xfrm>
                <a:off x="3312" y="3130"/>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411" name="Line 44"/>
              <p:cNvSpPr>
                <a:spLocks noChangeShapeType="1"/>
              </p:cNvSpPr>
              <p:nvPr/>
            </p:nvSpPr>
            <p:spPr bwMode="auto">
              <a:xfrm flipH="1" flipV="1">
                <a:off x="3301" y="3026"/>
                <a:ext cx="37" cy="13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80" name="Group 45"/>
            <p:cNvGrpSpPr/>
            <p:nvPr/>
          </p:nvGrpSpPr>
          <p:grpSpPr bwMode="auto">
            <a:xfrm rot="8737284">
              <a:off x="4792663" y="4302125"/>
              <a:ext cx="215900" cy="112713"/>
              <a:chOff x="3408" y="2506"/>
              <a:chExt cx="136" cy="71"/>
            </a:xfrm>
          </p:grpSpPr>
          <p:sp>
            <p:nvSpPr>
              <p:cNvPr id="408" name="Oval 46"/>
              <p:cNvSpPr>
                <a:spLocks noChangeArrowheads="1"/>
              </p:cNvSpPr>
              <p:nvPr/>
            </p:nvSpPr>
            <p:spPr bwMode="auto">
              <a:xfrm>
                <a:off x="3408" y="250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409" name="Line 47"/>
              <p:cNvSpPr>
                <a:spLocks noChangeShapeType="1"/>
              </p:cNvSpPr>
              <p:nvPr/>
            </p:nvSpPr>
            <p:spPr bwMode="auto">
              <a:xfrm>
                <a:off x="3431" y="2535"/>
                <a:ext cx="113" cy="4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81" name="Group 48"/>
            <p:cNvGrpSpPr/>
            <p:nvPr/>
          </p:nvGrpSpPr>
          <p:grpSpPr bwMode="auto">
            <a:xfrm rot="11642542">
              <a:off x="5064125" y="4111625"/>
              <a:ext cx="203200" cy="117475"/>
              <a:chOff x="3696" y="1760"/>
              <a:chExt cx="128" cy="74"/>
            </a:xfrm>
          </p:grpSpPr>
          <p:sp>
            <p:nvSpPr>
              <p:cNvPr id="406" name="Oval 49"/>
              <p:cNvSpPr>
                <a:spLocks noChangeArrowheads="1"/>
              </p:cNvSpPr>
              <p:nvPr/>
            </p:nvSpPr>
            <p:spPr bwMode="auto">
              <a:xfrm>
                <a:off x="3696" y="178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407" name="Line 50"/>
              <p:cNvSpPr>
                <a:spLocks noChangeShapeType="1"/>
              </p:cNvSpPr>
              <p:nvPr/>
            </p:nvSpPr>
            <p:spPr bwMode="auto">
              <a:xfrm flipV="1">
                <a:off x="3719" y="1760"/>
                <a:ext cx="105" cy="4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82" name="Group 51"/>
            <p:cNvGrpSpPr/>
            <p:nvPr/>
          </p:nvGrpSpPr>
          <p:grpSpPr bwMode="auto">
            <a:xfrm rot="296295">
              <a:off x="4343400" y="5195888"/>
              <a:ext cx="149225" cy="176212"/>
              <a:chOff x="3410" y="3211"/>
              <a:chExt cx="94" cy="111"/>
            </a:xfrm>
          </p:grpSpPr>
          <p:sp>
            <p:nvSpPr>
              <p:cNvPr id="404" name="Oval 52"/>
              <p:cNvSpPr>
                <a:spLocks noChangeArrowheads="1"/>
              </p:cNvSpPr>
              <p:nvPr/>
            </p:nvSpPr>
            <p:spPr bwMode="auto">
              <a:xfrm>
                <a:off x="3456" y="3274"/>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405" name="Line 53"/>
              <p:cNvSpPr>
                <a:spLocks noChangeShapeType="1"/>
              </p:cNvSpPr>
              <p:nvPr/>
            </p:nvSpPr>
            <p:spPr bwMode="auto">
              <a:xfrm flipH="1" flipV="1">
                <a:off x="3410" y="3211"/>
                <a:ext cx="69" cy="7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83" name="Group 54"/>
            <p:cNvGrpSpPr/>
            <p:nvPr/>
          </p:nvGrpSpPr>
          <p:grpSpPr bwMode="auto">
            <a:xfrm rot="6031215">
              <a:off x="4007644" y="5280819"/>
              <a:ext cx="149225" cy="176213"/>
              <a:chOff x="1682" y="3537"/>
              <a:chExt cx="94" cy="111"/>
            </a:xfrm>
          </p:grpSpPr>
          <p:sp>
            <p:nvSpPr>
              <p:cNvPr id="402" name="Oval 55"/>
              <p:cNvSpPr>
                <a:spLocks noChangeArrowheads="1"/>
              </p:cNvSpPr>
              <p:nvPr/>
            </p:nvSpPr>
            <p:spPr bwMode="auto">
              <a:xfrm>
                <a:off x="1728" y="3600"/>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403" name="Line 56"/>
              <p:cNvSpPr>
                <a:spLocks noChangeShapeType="1"/>
              </p:cNvSpPr>
              <p:nvPr/>
            </p:nvSpPr>
            <p:spPr bwMode="auto">
              <a:xfrm flipH="1" flipV="1">
                <a:off x="1682" y="3537"/>
                <a:ext cx="69" cy="7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84" name="Group 57"/>
            <p:cNvGrpSpPr/>
            <p:nvPr/>
          </p:nvGrpSpPr>
          <p:grpSpPr bwMode="auto">
            <a:xfrm rot="5943530">
              <a:off x="4452938" y="4322763"/>
              <a:ext cx="76200" cy="254000"/>
              <a:chOff x="2880" y="2266"/>
              <a:chExt cx="48" cy="160"/>
            </a:xfrm>
          </p:grpSpPr>
          <p:sp>
            <p:nvSpPr>
              <p:cNvPr id="400" name="Oval 58"/>
              <p:cNvSpPr>
                <a:spLocks noChangeArrowheads="1"/>
              </p:cNvSpPr>
              <p:nvPr/>
            </p:nvSpPr>
            <p:spPr bwMode="auto">
              <a:xfrm>
                <a:off x="2880" y="226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401" name="Line 59"/>
              <p:cNvSpPr>
                <a:spLocks noChangeShapeType="1"/>
              </p:cNvSpPr>
              <p:nvPr/>
            </p:nvSpPr>
            <p:spPr bwMode="auto">
              <a:xfrm>
                <a:off x="2903" y="2286"/>
                <a:ext cx="1" cy="1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85" name="Group 60"/>
            <p:cNvGrpSpPr/>
            <p:nvPr/>
          </p:nvGrpSpPr>
          <p:grpSpPr bwMode="auto">
            <a:xfrm>
              <a:off x="7467600" y="3505200"/>
              <a:ext cx="1425575" cy="2014538"/>
              <a:chOff x="4692" y="2715"/>
              <a:chExt cx="898" cy="1269"/>
            </a:xfrm>
          </p:grpSpPr>
          <p:sp>
            <p:nvSpPr>
              <p:cNvPr id="389" name="Rectangle 61"/>
              <p:cNvSpPr>
                <a:spLocks noChangeArrowheads="1"/>
              </p:cNvSpPr>
              <p:nvPr/>
            </p:nvSpPr>
            <p:spPr bwMode="auto">
              <a:xfrm>
                <a:off x="4752" y="2832"/>
                <a:ext cx="336" cy="144"/>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90" name="Rectangle 62"/>
              <p:cNvSpPr>
                <a:spLocks noChangeArrowheads="1"/>
              </p:cNvSpPr>
              <p:nvPr/>
            </p:nvSpPr>
            <p:spPr bwMode="auto">
              <a:xfrm>
                <a:off x="4752" y="2976"/>
                <a:ext cx="336" cy="14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91" name="Rectangle 63"/>
              <p:cNvSpPr>
                <a:spLocks noChangeArrowheads="1"/>
              </p:cNvSpPr>
              <p:nvPr/>
            </p:nvSpPr>
            <p:spPr bwMode="auto">
              <a:xfrm>
                <a:off x="4752" y="3120"/>
                <a:ext cx="336" cy="144"/>
              </a:xfrm>
              <a:prstGeom prst="rect">
                <a:avLst/>
              </a:prstGeom>
              <a:solidFill>
                <a:srgbClr val="FF5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92" name="Rectangle 64"/>
              <p:cNvSpPr>
                <a:spLocks noChangeArrowheads="1"/>
              </p:cNvSpPr>
              <p:nvPr/>
            </p:nvSpPr>
            <p:spPr bwMode="auto">
              <a:xfrm>
                <a:off x="4752" y="3264"/>
                <a:ext cx="336" cy="144"/>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93" name="Rectangle 65"/>
              <p:cNvSpPr>
                <a:spLocks noChangeArrowheads="1"/>
              </p:cNvSpPr>
              <p:nvPr/>
            </p:nvSpPr>
            <p:spPr bwMode="auto">
              <a:xfrm>
                <a:off x="4752" y="3408"/>
                <a:ext cx="336" cy="144"/>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94" name="Rectangle 66"/>
              <p:cNvSpPr>
                <a:spLocks noChangeArrowheads="1"/>
              </p:cNvSpPr>
              <p:nvPr/>
            </p:nvSpPr>
            <p:spPr bwMode="auto">
              <a:xfrm>
                <a:off x="4752" y="3552"/>
                <a:ext cx="336"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95" name="Rectangle 67"/>
              <p:cNvSpPr>
                <a:spLocks noChangeArrowheads="1"/>
              </p:cNvSpPr>
              <p:nvPr/>
            </p:nvSpPr>
            <p:spPr bwMode="auto">
              <a:xfrm>
                <a:off x="4752" y="2832"/>
                <a:ext cx="336" cy="86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6" name="Text Box 68"/>
              <p:cNvSpPr txBox="1">
                <a:spLocks noChangeArrowheads="1"/>
              </p:cNvSpPr>
              <p:nvPr/>
            </p:nvSpPr>
            <p:spPr bwMode="auto">
              <a:xfrm>
                <a:off x="4692" y="3753"/>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a:latin typeface="Times"/>
                  </a:rPr>
                  <a:t>fitness</a:t>
                </a:r>
                <a:endParaRPr lang="en-US" altLang="da-DK">
                  <a:latin typeface="Times"/>
                </a:endParaRPr>
              </a:p>
            </p:txBody>
          </p:sp>
          <p:sp>
            <p:nvSpPr>
              <p:cNvPr id="397" name="Text Box 69"/>
              <p:cNvSpPr txBox="1">
                <a:spLocks noChangeArrowheads="1"/>
              </p:cNvSpPr>
              <p:nvPr/>
            </p:nvSpPr>
            <p:spPr bwMode="auto">
              <a:xfrm>
                <a:off x="5222" y="3581"/>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a:latin typeface="Times"/>
                  </a:rPr>
                  <a:t>min</a:t>
                </a:r>
                <a:endParaRPr lang="en-US" altLang="da-DK">
                  <a:latin typeface="Times"/>
                </a:endParaRPr>
              </a:p>
            </p:txBody>
          </p:sp>
          <p:sp>
            <p:nvSpPr>
              <p:cNvPr id="398" name="Text Box 70"/>
              <p:cNvSpPr txBox="1">
                <a:spLocks noChangeArrowheads="1"/>
              </p:cNvSpPr>
              <p:nvPr/>
            </p:nvSpPr>
            <p:spPr bwMode="auto">
              <a:xfrm>
                <a:off x="5226" y="2715"/>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a:latin typeface="Times"/>
                  </a:rPr>
                  <a:t>max</a:t>
                </a:r>
                <a:endParaRPr lang="en-US" altLang="da-DK">
                  <a:latin typeface="Times"/>
                </a:endParaRPr>
              </a:p>
            </p:txBody>
          </p:sp>
          <p:sp>
            <p:nvSpPr>
              <p:cNvPr id="399" name="Line 71"/>
              <p:cNvSpPr>
                <a:spLocks noChangeShapeType="1"/>
              </p:cNvSpPr>
              <p:nvPr/>
            </p:nvSpPr>
            <p:spPr bwMode="auto">
              <a:xfrm flipV="1">
                <a:off x="5184" y="2832"/>
                <a:ext cx="0" cy="849"/>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6" name="Line 72"/>
            <p:cNvSpPr>
              <a:spLocks noChangeShapeType="1"/>
            </p:cNvSpPr>
            <p:nvPr/>
          </p:nvSpPr>
          <p:spPr bwMode="auto">
            <a:xfrm flipH="1">
              <a:off x="2286000" y="5791200"/>
              <a:ext cx="228600" cy="74771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7" name="Text Box 73"/>
            <p:cNvSpPr txBox="1">
              <a:spLocks noChangeArrowheads="1"/>
            </p:cNvSpPr>
            <p:nvPr/>
          </p:nvSpPr>
          <p:spPr bwMode="auto">
            <a:xfrm>
              <a:off x="1524000" y="6491288"/>
              <a:ext cx="1409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b="1">
                  <a:latin typeface="Times"/>
                </a:rPr>
                <a:t>search space</a:t>
              </a:r>
              <a:endParaRPr lang="en-US" altLang="da-DK" b="1">
                <a:latin typeface="Times"/>
              </a:endParaRPr>
            </a:p>
          </p:txBody>
        </p:sp>
        <p:sp>
          <p:nvSpPr>
            <p:cNvPr id="388" name="TextBox 73"/>
            <p:cNvSpPr txBox="1">
              <a:spLocks noChangeArrowheads="1"/>
            </p:cNvSpPr>
            <p:nvPr/>
          </p:nvSpPr>
          <p:spPr bwMode="auto">
            <a:xfrm>
              <a:off x="6248400" y="1447800"/>
              <a:ext cx="2438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2"/>
                  </a:solidFill>
                </a:rPr>
                <a:t>不断地通过交叉变异以及选择来达到爬山的效果</a:t>
              </a:r>
              <a:endParaRPr lang="zh-CN" altLang="en-US" b="1">
                <a:solidFill>
                  <a:schemeClr val="accent2"/>
                </a:solidFill>
              </a:endParaRPr>
            </a:p>
          </p:txBody>
        </p:sp>
      </p:grpSp>
      <p:grpSp>
        <p:nvGrpSpPr>
          <p:cNvPr id="445" name="组合 444"/>
          <p:cNvGrpSpPr/>
          <p:nvPr/>
        </p:nvGrpSpPr>
        <p:grpSpPr>
          <a:xfrm>
            <a:off x="1447800" y="1447800"/>
            <a:ext cx="7445375" cy="5243513"/>
            <a:chOff x="1447800" y="1447800"/>
            <a:chExt cx="7445375" cy="5243513"/>
          </a:xfrm>
        </p:grpSpPr>
        <p:grpSp>
          <p:nvGrpSpPr>
            <p:cNvPr id="446" name="Group 3"/>
            <p:cNvGrpSpPr/>
            <p:nvPr/>
          </p:nvGrpSpPr>
          <p:grpSpPr bwMode="auto">
            <a:xfrm>
              <a:off x="1828800" y="2362200"/>
              <a:ext cx="5257800" cy="3946525"/>
              <a:chOff x="1104" y="1306"/>
              <a:chExt cx="3312" cy="2486"/>
            </a:xfrm>
          </p:grpSpPr>
          <p:sp>
            <p:nvSpPr>
              <p:cNvPr id="495" name="Rectangle 4"/>
              <p:cNvSpPr>
                <a:spLocks noChangeArrowheads="1"/>
              </p:cNvSpPr>
              <p:nvPr/>
            </p:nvSpPr>
            <p:spPr bwMode="auto">
              <a:xfrm>
                <a:off x="1440" y="1450"/>
                <a:ext cx="2832" cy="2016"/>
              </a:xfrm>
              <a:prstGeom prst="rect">
                <a:avLst/>
              </a:prstGeom>
              <a:solidFill>
                <a:srgbClr val="FFFFFF"/>
              </a:solidFill>
              <a:ln w="9525">
                <a:solidFill>
                  <a:srgbClr val="0000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496" name="Group 5"/>
              <p:cNvGrpSpPr/>
              <p:nvPr/>
            </p:nvGrpSpPr>
            <p:grpSpPr bwMode="auto">
              <a:xfrm>
                <a:off x="3646" y="2450"/>
                <a:ext cx="530" cy="584"/>
                <a:chOff x="3646" y="2450"/>
                <a:chExt cx="530" cy="584"/>
              </a:xfrm>
            </p:grpSpPr>
            <p:sp>
              <p:nvSpPr>
                <p:cNvPr id="514" name="Oval 6"/>
                <p:cNvSpPr>
                  <a:spLocks noChangeArrowheads="1"/>
                </p:cNvSpPr>
                <p:nvPr/>
              </p:nvSpPr>
              <p:spPr bwMode="auto">
                <a:xfrm>
                  <a:off x="3646" y="2450"/>
                  <a:ext cx="530" cy="584"/>
                </a:xfrm>
                <a:prstGeom prst="ellipse">
                  <a:avLst/>
                </a:prstGeom>
                <a:solidFill>
                  <a:srgbClr val="FF9999"/>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5" name="Oval 7"/>
                <p:cNvSpPr>
                  <a:spLocks noChangeArrowheads="1"/>
                </p:cNvSpPr>
                <p:nvPr/>
              </p:nvSpPr>
              <p:spPr bwMode="auto">
                <a:xfrm>
                  <a:off x="3742" y="2546"/>
                  <a:ext cx="358" cy="390"/>
                </a:xfrm>
                <a:prstGeom prst="ellipse">
                  <a:avLst/>
                </a:prstGeom>
                <a:solidFill>
                  <a:srgbClr val="FF7C8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6" name="Oval 8"/>
                <p:cNvSpPr>
                  <a:spLocks noChangeArrowheads="1"/>
                </p:cNvSpPr>
                <p:nvPr/>
              </p:nvSpPr>
              <p:spPr bwMode="auto">
                <a:xfrm>
                  <a:off x="3825" y="2633"/>
                  <a:ext cx="193" cy="188"/>
                </a:xfrm>
                <a:prstGeom prst="ellipse">
                  <a:avLst/>
                </a:pr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7" name="Oval 9"/>
                <p:cNvSpPr>
                  <a:spLocks noChangeArrowheads="1"/>
                </p:cNvSpPr>
                <p:nvPr/>
              </p:nvSpPr>
              <p:spPr bwMode="auto">
                <a:xfrm>
                  <a:off x="3873" y="2662"/>
                  <a:ext cx="111" cy="9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497" name="Line 10"/>
              <p:cNvSpPr>
                <a:spLocks noChangeShapeType="1"/>
              </p:cNvSpPr>
              <p:nvPr/>
            </p:nvSpPr>
            <p:spPr bwMode="auto">
              <a:xfrm flipV="1">
                <a:off x="1440" y="1306"/>
                <a:ext cx="0" cy="2160"/>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8" name="Line 11"/>
              <p:cNvSpPr>
                <a:spLocks noChangeShapeType="1"/>
              </p:cNvSpPr>
              <p:nvPr/>
            </p:nvSpPr>
            <p:spPr bwMode="auto">
              <a:xfrm flipV="1">
                <a:off x="1440" y="3466"/>
                <a:ext cx="2976" cy="0"/>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9" name="Text Box 12"/>
              <p:cNvSpPr txBox="1">
                <a:spLocks noChangeArrowheads="1"/>
              </p:cNvSpPr>
              <p:nvPr/>
            </p:nvSpPr>
            <p:spPr bwMode="auto">
              <a:xfrm>
                <a:off x="2796" y="35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da-DK" sz="2400" b="0" i="0" u="none" strike="noStrike" kern="0" cap="none" spc="0" normalizeH="0" baseline="0" noProof="0" smtClean="0">
                    <a:ln>
                      <a:noFill/>
                    </a:ln>
                    <a:solidFill>
                      <a:srgbClr val="000000"/>
                    </a:solidFill>
                    <a:effectLst/>
                    <a:uLnTx/>
                    <a:uFillTx/>
                    <a:latin typeface="Times"/>
                    <a:ea typeface="宋体" panose="02010600030101010101" pitchFamily="2" charset="-122"/>
                  </a:rPr>
                  <a:t>x</a:t>
                </a:r>
                <a:endParaRPr kumimoji="0" lang="en-US" altLang="da-DK" sz="2400" b="0" i="0" u="none" strike="noStrike" kern="0" cap="none" spc="0" normalizeH="0" baseline="0" noProof="0" smtClean="0">
                  <a:ln>
                    <a:noFill/>
                  </a:ln>
                  <a:solidFill>
                    <a:srgbClr val="000000"/>
                  </a:solidFill>
                  <a:effectLst/>
                  <a:uLnTx/>
                  <a:uFillTx/>
                  <a:latin typeface="Times"/>
                  <a:ea typeface="宋体" panose="02010600030101010101" pitchFamily="2" charset="-122"/>
                </a:endParaRPr>
              </a:p>
            </p:txBody>
          </p:sp>
          <p:sp>
            <p:nvSpPr>
              <p:cNvPr id="500" name="Text Box 13"/>
              <p:cNvSpPr txBox="1">
                <a:spLocks noChangeArrowheads="1"/>
              </p:cNvSpPr>
              <p:nvPr/>
            </p:nvSpPr>
            <p:spPr bwMode="auto">
              <a:xfrm>
                <a:off x="1104" y="217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da-DK" altLang="da-DK" sz="2400" b="0" i="0" u="none" strike="noStrike" kern="0" cap="none" spc="0" normalizeH="0" baseline="0" noProof="0" smtClean="0">
                    <a:ln>
                      <a:noFill/>
                    </a:ln>
                    <a:solidFill>
                      <a:srgbClr val="000000"/>
                    </a:solidFill>
                    <a:effectLst/>
                    <a:uLnTx/>
                    <a:uFillTx/>
                    <a:latin typeface="Times"/>
                    <a:ea typeface="宋体" panose="02010600030101010101" pitchFamily="2" charset="-122"/>
                  </a:rPr>
                  <a:t>y</a:t>
                </a:r>
                <a:endParaRPr kumimoji="0" lang="en-US" altLang="da-DK" sz="2400" b="0" i="0" u="none" strike="noStrike" kern="0" cap="none" spc="0" normalizeH="0" baseline="0" noProof="0" smtClean="0">
                  <a:ln>
                    <a:noFill/>
                  </a:ln>
                  <a:solidFill>
                    <a:srgbClr val="000000"/>
                  </a:solidFill>
                  <a:effectLst/>
                  <a:uLnTx/>
                  <a:uFillTx/>
                  <a:latin typeface="Times"/>
                  <a:ea typeface="宋体" panose="02010600030101010101" pitchFamily="2" charset="-122"/>
                </a:endParaRPr>
              </a:p>
            </p:txBody>
          </p:sp>
          <p:grpSp>
            <p:nvGrpSpPr>
              <p:cNvPr id="501" name="Group 14"/>
              <p:cNvGrpSpPr/>
              <p:nvPr/>
            </p:nvGrpSpPr>
            <p:grpSpPr bwMode="auto">
              <a:xfrm>
                <a:off x="3264" y="1546"/>
                <a:ext cx="336" cy="288"/>
                <a:chOff x="3264" y="1546"/>
                <a:chExt cx="336" cy="288"/>
              </a:xfrm>
            </p:grpSpPr>
            <p:sp>
              <p:nvSpPr>
                <p:cNvPr id="512" name="Oval 15"/>
                <p:cNvSpPr>
                  <a:spLocks noChangeArrowheads="1"/>
                </p:cNvSpPr>
                <p:nvPr/>
              </p:nvSpPr>
              <p:spPr bwMode="auto">
                <a:xfrm>
                  <a:off x="3264" y="1546"/>
                  <a:ext cx="336" cy="288"/>
                </a:xfrm>
                <a:prstGeom prst="ellipse">
                  <a:avLst/>
                </a:prstGeom>
                <a:solidFill>
                  <a:srgbClr val="FF9999"/>
                </a:solidFill>
                <a:ln w="9525">
                  <a:solidFill>
                    <a:srgbClr val="FF9999"/>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3" name="Oval 16"/>
                <p:cNvSpPr>
                  <a:spLocks noChangeArrowheads="1"/>
                </p:cNvSpPr>
                <p:nvPr/>
              </p:nvSpPr>
              <p:spPr bwMode="auto">
                <a:xfrm>
                  <a:off x="3312" y="1594"/>
                  <a:ext cx="240" cy="192"/>
                </a:xfrm>
                <a:prstGeom prst="ellipse">
                  <a:avLst/>
                </a:prstGeom>
                <a:solidFill>
                  <a:srgbClr val="FF7C80"/>
                </a:solidFill>
                <a:ln w="9525">
                  <a:solidFill>
                    <a:srgbClr val="FF7C8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502" name="Group 17"/>
              <p:cNvGrpSpPr/>
              <p:nvPr/>
            </p:nvGrpSpPr>
            <p:grpSpPr bwMode="auto">
              <a:xfrm>
                <a:off x="1525" y="2635"/>
                <a:ext cx="2495" cy="807"/>
                <a:chOff x="1525" y="2635"/>
                <a:chExt cx="2495" cy="807"/>
              </a:xfrm>
            </p:grpSpPr>
            <p:sp>
              <p:nvSpPr>
                <p:cNvPr id="509" name="Freeform 18"/>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95"/>
                    <a:gd name="T58" fmla="*/ 0 h 807"/>
                    <a:gd name="T59" fmla="*/ 2495 w 2495"/>
                    <a:gd name="T60" fmla="*/ 807 h 8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0" name="Freeform 19"/>
                <p:cNvSpPr/>
                <p:nvPr/>
              </p:nvSpPr>
              <p:spPr bwMode="auto">
                <a:xfrm>
                  <a:off x="1621" y="2835"/>
                  <a:ext cx="2123" cy="484"/>
                </a:xfrm>
                <a:custGeom>
                  <a:avLst/>
                  <a:gdLst>
                    <a:gd name="T0" fmla="*/ 48 w 2495"/>
                    <a:gd name="T1" fmla="*/ 6 h 807"/>
                    <a:gd name="T2" fmla="*/ 193 w 2495"/>
                    <a:gd name="T3" fmla="*/ 8 h 807"/>
                    <a:gd name="T4" fmla="*/ 351 w 2495"/>
                    <a:gd name="T5" fmla="*/ 7 h 807"/>
                    <a:gd name="T6" fmla="*/ 474 w 2495"/>
                    <a:gd name="T7" fmla="*/ 7 h 807"/>
                    <a:gd name="T8" fmla="*/ 543 w 2495"/>
                    <a:gd name="T9" fmla="*/ 7 h 807"/>
                    <a:gd name="T10" fmla="*/ 576 w 2495"/>
                    <a:gd name="T11" fmla="*/ 6 h 807"/>
                    <a:gd name="T12" fmla="*/ 572 w 2495"/>
                    <a:gd name="T13" fmla="*/ 5 h 807"/>
                    <a:gd name="T14" fmla="*/ 508 w 2495"/>
                    <a:gd name="T15" fmla="*/ 4 h 807"/>
                    <a:gd name="T16" fmla="*/ 467 w 2495"/>
                    <a:gd name="T17" fmla="*/ 2 h 807"/>
                    <a:gd name="T18" fmla="*/ 419 w 2495"/>
                    <a:gd name="T19" fmla="*/ 1 h 807"/>
                    <a:gd name="T20" fmla="*/ 353 w 2495"/>
                    <a:gd name="T21" fmla="*/ 1 h 807"/>
                    <a:gd name="T22" fmla="*/ 268 w 2495"/>
                    <a:gd name="T23" fmla="*/ 3 h 807"/>
                    <a:gd name="T24" fmla="*/ 137 w 2495"/>
                    <a:gd name="T25" fmla="*/ 3 h 807"/>
                    <a:gd name="T26" fmla="*/ 91 w 2495"/>
                    <a:gd name="T27" fmla="*/ 1 h 807"/>
                    <a:gd name="T28" fmla="*/ 41 w 2495"/>
                    <a:gd name="T29" fmla="*/ 1 h 807"/>
                    <a:gd name="T30" fmla="*/ 8 w 2495"/>
                    <a:gd name="T31" fmla="*/ 2 h 807"/>
                    <a:gd name="T32" fmla="*/ 3 w 2495"/>
                    <a:gd name="T33" fmla="*/ 5 h 807"/>
                    <a:gd name="T34" fmla="*/ 22 w 2495"/>
                    <a:gd name="T35" fmla="*/ 5 h 807"/>
                    <a:gd name="T36" fmla="*/ 48 w 2495"/>
                    <a:gd name="T37" fmla="*/ 6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95"/>
                    <a:gd name="T58" fmla="*/ 0 h 807"/>
                    <a:gd name="T59" fmla="*/ 2495 w 2495"/>
                    <a:gd name="T60" fmla="*/ 807 h 8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1" name="Freeform 20"/>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73"/>
                    <a:gd name="T58" fmla="*/ 0 h 250"/>
                    <a:gd name="T59" fmla="*/ 1073 w 1073"/>
                    <a:gd name="T60" fmla="*/ 250 h 2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503" name="Group 21"/>
              <p:cNvGrpSpPr/>
              <p:nvPr/>
            </p:nvGrpSpPr>
            <p:grpSpPr bwMode="auto">
              <a:xfrm>
                <a:off x="1968" y="2026"/>
                <a:ext cx="1150" cy="756"/>
                <a:chOff x="1968" y="2026"/>
                <a:chExt cx="1150" cy="756"/>
              </a:xfrm>
            </p:grpSpPr>
            <p:sp>
              <p:nvSpPr>
                <p:cNvPr id="504" name="Oval 22"/>
                <p:cNvSpPr>
                  <a:spLocks noChangeArrowheads="1"/>
                </p:cNvSpPr>
                <p:nvPr/>
              </p:nvSpPr>
              <p:spPr bwMode="auto">
                <a:xfrm>
                  <a:off x="1968" y="2026"/>
                  <a:ext cx="1150" cy="756"/>
                </a:xfrm>
                <a:prstGeom prst="ellipse">
                  <a:avLst/>
                </a:prstGeom>
                <a:solidFill>
                  <a:srgbClr val="FF9999"/>
                </a:solidFill>
                <a:ln w="9525">
                  <a:solidFill>
                    <a:srgbClr val="FF9999"/>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05" name="Oval 23"/>
                <p:cNvSpPr>
                  <a:spLocks noChangeArrowheads="1"/>
                </p:cNvSpPr>
                <p:nvPr/>
              </p:nvSpPr>
              <p:spPr bwMode="auto">
                <a:xfrm>
                  <a:off x="2064" y="2122"/>
                  <a:ext cx="1008" cy="576"/>
                </a:xfrm>
                <a:prstGeom prst="ellipse">
                  <a:avLst/>
                </a:prstGeom>
                <a:solidFill>
                  <a:srgbClr val="FF7C80"/>
                </a:solidFill>
                <a:ln w="9525">
                  <a:solidFill>
                    <a:srgbClr val="FF7C8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06" name="Oval 24"/>
                <p:cNvSpPr>
                  <a:spLocks noChangeArrowheads="1"/>
                </p:cNvSpPr>
                <p:nvPr/>
              </p:nvSpPr>
              <p:spPr bwMode="auto">
                <a:xfrm>
                  <a:off x="2386" y="2317"/>
                  <a:ext cx="604" cy="292"/>
                </a:xfrm>
                <a:prstGeom prst="ellipse">
                  <a:avLst/>
                </a:prstGeom>
                <a:solidFill>
                  <a:srgbClr val="FF5050"/>
                </a:solidFill>
                <a:ln w="9525">
                  <a:solidFill>
                    <a:srgbClr val="FF505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07" name="Oval 25"/>
                <p:cNvSpPr>
                  <a:spLocks noChangeArrowheads="1"/>
                </p:cNvSpPr>
                <p:nvPr/>
              </p:nvSpPr>
              <p:spPr bwMode="auto">
                <a:xfrm>
                  <a:off x="2482" y="2359"/>
                  <a:ext cx="446" cy="216"/>
                </a:xfrm>
                <a:prstGeom prst="ellipse">
                  <a:avLst/>
                </a:prstGeom>
                <a:solidFill>
                  <a:srgbClr val="FF0000"/>
                </a:solidFill>
                <a:ln w="9525">
                  <a:solidFill>
                    <a:srgbClr val="FF505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08" name="Oval 26"/>
                <p:cNvSpPr>
                  <a:spLocks noChangeArrowheads="1"/>
                </p:cNvSpPr>
                <p:nvPr/>
              </p:nvSpPr>
              <p:spPr bwMode="auto">
                <a:xfrm>
                  <a:off x="2662" y="2410"/>
                  <a:ext cx="164" cy="98"/>
                </a:xfrm>
                <a:prstGeom prst="ellipse">
                  <a:avLst/>
                </a:prstGeom>
                <a:solidFill>
                  <a:srgbClr val="800000"/>
                </a:solidFill>
                <a:ln w="9525">
                  <a:solidFill>
                    <a:srgbClr val="8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grpSp>
          <p:nvGrpSpPr>
            <p:cNvPr id="447" name="Group 27"/>
            <p:cNvGrpSpPr/>
            <p:nvPr/>
          </p:nvGrpSpPr>
          <p:grpSpPr bwMode="auto">
            <a:xfrm rot="6098621">
              <a:off x="4315619" y="4160044"/>
              <a:ext cx="182563" cy="212725"/>
              <a:chOff x="1968" y="1700"/>
              <a:chExt cx="115" cy="134"/>
            </a:xfrm>
          </p:grpSpPr>
          <p:sp>
            <p:nvSpPr>
              <p:cNvPr id="493" name="Oval 28"/>
              <p:cNvSpPr>
                <a:spLocks noChangeArrowheads="1"/>
              </p:cNvSpPr>
              <p:nvPr/>
            </p:nvSpPr>
            <p:spPr bwMode="auto">
              <a:xfrm>
                <a:off x="1968" y="1786"/>
                <a:ext cx="48" cy="48"/>
              </a:xfrm>
              <a:prstGeom prst="ellipse">
                <a:avLst/>
              </a:prstGeom>
              <a:solidFill>
                <a:srgbClr val="0000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4" name="Line 29"/>
              <p:cNvSpPr>
                <a:spLocks noChangeShapeType="1"/>
              </p:cNvSpPr>
              <p:nvPr/>
            </p:nvSpPr>
            <p:spPr bwMode="auto">
              <a:xfrm flipV="1">
                <a:off x="2016" y="1700"/>
                <a:ext cx="67" cy="8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48" name="Group 30"/>
            <p:cNvGrpSpPr/>
            <p:nvPr/>
          </p:nvGrpSpPr>
          <p:grpSpPr bwMode="auto">
            <a:xfrm rot="10027094">
              <a:off x="4198938" y="4281488"/>
              <a:ext cx="220662" cy="153987"/>
              <a:chOff x="2357" y="1977"/>
              <a:chExt cx="139" cy="97"/>
            </a:xfrm>
          </p:grpSpPr>
          <p:sp>
            <p:nvSpPr>
              <p:cNvPr id="491" name="Oval 31"/>
              <p:cNvSpPr>
                <a:spLocks noChangeArrowheads="1"/>
              </p:cNvSpPr>
              <p:nvPr/>
            </p:nvSpPr>
            <p:spPr bwMode="auto">
              <a:xfrm>
                <a:off x="2448" y="2026"/>
                <a:ext cx="48" cy="48"/>
              </a:xfrm>
              <a:prstGeom prst="ellipse">
                <a:avLst/>
              </a:prstGeom>
              <a:solidFill>
                <a:srgbClr val="0000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2" name="Line 32"/>
              <p:cNvSpPr>
                <a:spLocks noChangeShapeType="1"/>
              </p:cNvSpPr>
              <p:nvPr/>
            </p:nvSpPr>
            <p:spPr bwMode="auto">
              <a:xfrm flipH="1" flipV="1">
                <a:off x="2357" y="1977"/>
                <a:ext cx="119" cy="6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49" name="Group 33"/>
            <p:cNvGrpSpPr/>
            <p:nvPr/>
          </p:nvGrpSpPr>
          <p:grpSpPr bwMode="auto">
            <a:xfrm rot="16280127">
              <a:off x="4509294" y="4194969"/>
              <a:ext cx="149225" cy="176213"/>
              <a:chOff x="3074" y="1819"/>
              <a:chExt cx="94" cy="111"/>
            </a:xfrm>
          </p:grpSpPr>
          <p:sp>
            <p:nvSpPr>
              <p:cNvPr id="489" name="Oval 34"/>
              <p:cNvSpPr>
                <a:spLocks noChangeArrowheads="1"/>
              </p:cNvSpPr>
              <p:nvPr/>
            </p:nvSpPr>
            <p:spPr bwMode="auto">
              <a:xfrm>
                <a:off x="3120" y="1882"/>
                <a:ext cx="48" cy="48"/>
              </a:xfrm>
              <a:prstGeom prst="ellipse">
                <a:avLst/>
              </a:prstGeom>
              <a:solidFill>
                <a:srgbClr val="0000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0" name="Line 35"/>
              <p:cNvSpPr>
                <a:spLocks noChangeShapeType="1"/>
              </p:cNvSpPr>
              <p:nvPr/>
            </p:nvSpPr>
            <p:spPr bwMode="auto">
              <a:xfrm flipH="1" flipV="1">
                <a:off x="3074" y="1819"/>
                <a:ext cx="69" cy="7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50" name="Group 36"/>
            <p:cNvGrpSpPr/>
            <p:nvPr/>
          </p:nvGrpSpPr>
          <p:grpSpPr bwMode="auto">
            <a:xfrm rot="8716210">
              <a:off x="4191000" y="4891088"/>
              <a:ext cx="152400" cy="149225"/>
              <a:chOff x="2016" y="2602"/>
              <a:chExt cx="96" cy="94"/>
            </a:xfrm>
          </p:grpSpPr>
          <p:sp>
            <p:nvSpPr>
              <p:cNvPr id="487" name="Oval 37"/>
              <p:cNvSpPr>
                <a:spLocks noChangeArrowheads="1"/>
              </p:cNvSpPr>
              <p:nvPr/>
            </p:nvSpPr>
            <p:spPr bwMode="auto">
              <a:xfrm>
                <a:off x="2064" y="2602"/>
                <a:ext cx="48" cy="48"/>
              </a:xfrm>
              <a:prstGeom prst="ellipse">
                <a:avLst/>
              </a:prstGeom>
              <a:solidFill>
                <a:srgbClr val="0000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88" name="Line 38"/>
              <p:cNvSpPr>
                <a:spLocks noChangeShapeType="1"/>
              </p:cNvSpPr>
              <p:nvPr/>
            </p:nvSpPr>
            <p:spPr bwMode="auto">
              <a:xfrm flipH="1">
                <a:off x="2016" y="2617"/>
                <a:ext cx="67" cy="79"/>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51" name="Group 39"/>
            <p:cNvGrpSpPr/>
            <p:nvPr/>
          </p:nvGrpSpPr>
          <p:grpSpPr bwMode="auto">
            <a:xfrm rot="1389866">
              <a:off x="4456113" y="5043488"/>
              <a:ext cx="115887" cy="190500"/>
              <a:chOff x="2471" y="3010"/>
              <a:chExt cx="73" cy="120"/>
            </a:xfrm>
          </p:grpSpPr>
          <p:sp>
            <p:nvSpPr>
              <p:cNvPr id="485" name="Oval 40"/>
              <p:cNvSpPr>
                <a:spLocks noChangeArrowheads="1"/>
              </p:cNvSpPr>
              <p:nvPr/>
            </p:nvSpPr>
            <p:spPr bwMode="auto">
              <a:xfrm>
                <a:off x="2496" y="3082"/>
                <a:ext cx="48" cy="48"/>
              </a:xfrm>
              <a:prstGeom prst="ellipse">
                <a:avLst/>
              </a:prstGeom>
              <a:solidFill>
                <a:srgbClr val="0000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86" name="Line 41"/>
              <p:cNvSpPr>
                <a:spLocks noChangeShapeType="1"/>
              </p:cNvSpPr>
              <p:nvPr/>
            </p:nvSpPr>
            <p:spPr bwMode="auto">
              <a:xfrm flipH="1" flipV="1">
                <a:off x="2471" y="3010"/>
                <a:ext cx="59" cy="9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52" name="Group 42"/>
            <p:cNvGrpSpPr/>
            <p:nvPr/>
          </p:nvGrpSpPr>
          <p:grpSpPr bwMode="auto">
            <a:xfrm rot="21397505">
              <a:off x="4495800" y="4662488"/>
              <a:ext cx="93663" cy="241300"/>
              <a:chOff x="3301" y="3026"/>
              <a:chExt cx="59" cy="152"/>
            </a:xfrm>
          </p:grpSpPr>
          <p:sp>
            <p:nvSpPr>
              <p:cNvPr id="483" name="Oval 43"/>
              <p:cNvSpPr>
                <a:spLocks noChangeArrowheads="1"/>
              </p:cNvSpPr>
              <p:nvPr/>
            </p:nvSpPr>
            <p:spPr bwMode="auto">
              <a:xfrm>
                <a:off x="3312" y="3130"/>
                <a:ext cx="48" cy="48"/>
              </a:xfrm>
              <a:prstGeom prst="ellipse">
                <a:avLst/>
              </a:prstGeom>
              <a:solidFill>
                <a:srgbClr val="0000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84" name="Line 44"/>
              <p:cNvSpPr>
                <a:spLocks noChangeShapeType="1"/>
              </p:cNvSpPr>
              <p:nvPr/>
            </p:nvSpPr>
            <p:spPr bwMode="auto">
              <a:xfrm flipH="1" flipV="1">
                <a:off x="3301" y="3026"/>
                <a:ext cx="37" cy="13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53" name="Group 45"/>
            <p:cNvGrpSpPr/>
            <p:nvPr/>
          </p:nvGrpSpPr>
          <p:grpSpPr bwMode="auto">
            <a:xfrm rot="9872761">
              <a:off x="4572000" y="4302125"/>
              <a:ext cx="215900" cy="112713"/>
              <a:chOff x="3408" y="2506"/>
              <a:chExt cx="136" cy="71"/>
            </a:xfrm>
          </p:grpSpPr>
          <p:sp>
            <p:nvSpPr>
              <p:cNvPr id="481" name="Oval 46"/>
              <p:cNvSpPr>
                <a:spLocks noChangeArrowheads="1"/>
              </p:cNvSpPr>
              <p:nvPr/>
            </p:nvSpPr>
            <p:spPr bwMode="auto">
              <a:xfrm>
                <a:off x="3408" y="2506"/>
                <a:ext cx="48" cy="48"/>
              </a:xfrm>
              <a:prstGeom prst="ellipse">
                <a:avLst/>
              </a:prstGeom>
              <a:solidFill>
                <a:srgbClr val="0000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82" name="Line 47"/>
              <p:cNvSpPr>
                <a:spLocks noChangeShapeType="1"/>
              </p:cNvSpPr>
              <p:nvPr/>
            </p:nvSpPr>
            <p:spPr bwMode="auto">
              <a:xfrm>
                <a:off x="3431" y="2535"/>
                <a:ext cx="113" cy="4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54" name="Group 48"/>
            <p:cNvGrpSpPr/>
            <p:nvPr/>
          </p:nvGrpSpPr>
          <p:grpSpPr bwMode="auto">
            <a:xfrm rot="11642542">
              <a:off x="4724400" y="4205288"/>
              <a:ext cx="203200" cy="117475"/>
              <a:chOff x="3696" y="1760"/>
              <a:chExt cx="128" cy="74"/>
            </a:xfrm>
          </p:grpSpPr>
          <p:sp>
            <p:nvSpPr>
              <p:cNvPr id="479" name="Oval 49"/>
              <p:cNvSpPr>
                <a:spLocks noChangeArrowheads="1"/>
              </p:cNvSpPr>
              <p:nvPr/>
            </p:nvSpPr>
            <p:spPr bwMode="auto">
              <a:xfrm>
                <a:off x="3696" y="1786"/>
                <a:ext cx="48" cy="48"/>
              </a:xfrm>
              <a:prstGeom prst="ellipse">
                <a:avLst/>
              </a:prstGeom>
              <a:solidFill>
                <a:srgbClr val="0000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80" name="Line 50"/>
              <p:cNvSpPr>
                <a:spLocks noChangeShapeType="1"/>
              </p:cNvSpPr>
              <p:nvPr/>
            </p:nvSpPr>
            <p:spPr bwMode="auto">
              <a:xfrm flipV="1">
                <a:off x="3719" y="1760"/>
                <a:ext cx="105" cy="4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55" name="Group 51"/>
            <p:cNvGrpSpPr/>
            <p:nvPr/>
          </p:nvGrpSpPr>
          <p:grpSpPr bwMode="auto">
            <a:xfrm rot="1899577">
              <a:off x="4343400" y="4891088"/>
              <a:ext cx="149225" cy="176212"/>
              <a:chOff x="3410" y="3211"/>
              <a:chExt cx="94" cy="111"/>
            </a:xfrm>
          </p:grpSpPr>
          <p:sp>
            <p:nvSpPr>
              <p:cNvPr id="477" name="Oval 52"/>
              <p:cNvSpPr>
                <a:spLocks noChangeArrowheads="1"/>
              </p:cNvSpPr>
              <p:nvPr/>
            </p:nvSpPr>
            <p:spPr bwMode="auto">
              <a:xfrm>
                <a:off x="3456" y="3274"/>
                <a:ext cx="48" cy="48"/>
              </a:xfrm>
              <a:prstGeom prst="ellipse">
                <a:avLst/>
              </a:prstGeom>
              <a:solidFill>
                <a:srgbClr val="0000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8" name="Line 53"/>
              <p:cNvSpPr>
                <a:spLocks noChangeShapeType="1"/>
              </p:cNvSpPr>
              <p:nvPr/>
            </p:nvSpPr>
            <p:spPr bwMode="auto">
              <a:xfrm flipH="1" flipV="1">
                <a:off x="3410" y="3211"/>
                <a:ext cx="69" cy="7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56" name="Group 54"/>
            <p:cNvGrpSpPr/>
            <p:nvPr/>
          </p:nvGrpSpPr>
          <p:grpSpPr bwMode="auto">
            <a:xfrm rot="2634637">
              <a:off x="4257675" y="4967288"/>
              <a:ext cx="149225" cy="176212"/>
              <a:chOff x="1682" y="3537"/>
              <a:chExt cx="94" cy="111"/>
            </a:xfrm>
          </p:grpSpPr>
          <p:sp>
            <p:nvSpPr>
              <p:cNvPr id="475" name="Oval 55"/>
              <p:cNvSpPr>
                <a:spLocks noChangeArrowheads="1"/>
              </p:cNvSpPr>
              <p:nvPr/>
            </p:nvSpPr>
            <p:spPr bwMode="auto">
              <a:xfrm>
                <a:off x="1728" y="3600"/>
                <a:ext cx="48" cy="48"/>
              </a:xfrm>
              <a:prstGeom prst="ellipse">
                <a:avLst/>
              </a:prstGeom>
              <a:solidFill>
                <a:srgbClr val="0000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6" name="Line 56"/>
              <p:cNvSpPr>
                <a:spLocks noChangeShapeType="1"/>
              </p:cNvSpPr>
              <p:nvPr/>
            </p:nvSpPr>
            <p:spPr bwMode="auto">
              <a:xfrm flipH="1" flipV="1">
                <a:off x="1682" y="3537"/>
                <a:ext cx="69" cy="7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57" name="Group 57"/>
            <p:cNvGrpSpPr/>
            <p:nvPr/>
          </p:nvGrpSpPr>
          <p:grpSpPr bwMode="auto">
            <a:xfrm rot="7670464">
              <a:off x="4460875" y="4202113"/>
              <a:ext cx="76200" cy="254000"/>
              <a:chOff x="2880" y="2266"/>
              <a:chExt cx="48" cy="160"/>
            </a:xfrm>
          </p:grpSpPr>
          <p:sp>
            <p:nvSpPr>
              <p:cNvPr id="473" name="Oval 58"/>
              <p:cNvSpPr>
                <a:spLocks noChangeArrowheads="1"/>
              </p:cNvSpPr>
              <p:nvPr/>
            </p:nvSpPr>
            <p:spPr bwMode="auto">
              <a:xfrm>
                <a:off x="2880" y="2266"/>
                <a:ext cx="48" cy="48"/>
              </a:xfrm>
              <a:prstGeom prst="ellipse">
                <a:avLst/>
              </a:prstGeom>
              <a:solidFill>
                <a:srgbClr val="0000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4" name="Line 59"/>
              <p:cNvSpPr>
                <a:spLocks noChangeShapeType="1"/>
              </p:cNvSpPr>
              <p:nvPr/>
            </p:nvSpPr>
            <p:spPr bwMode="auto">
              <a:xfrm>
                <a:off x="2903" y="2286"/>
                <a:ext cx="1" cy="14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58" name="Group 60"/>
            <p:cNvGrpSpPr/>
            <p:nvPr/>
          </p:nvGrpSpPr>
          <p:grpSpPr bwMode="auto">
            <a:xfrm>
              <a:off x="7467600" y="3505200"/>
              <a:ext cx="1425575" cy="2014538"/>
              <a:chOff x="4692" y="2715"/>
              <a:chExt cx="898" cy="1269"/>
            </a:xfrm>
          </p:grpSpPr>
          <p:sp>
            <p:nvSpPr>
              <p:cNvPr id="462" name="Rectangle 61"/>
              <p:cNvSpPr>
                <a:spLocks noChangeArrowheads="1"/>
              </p:cNvSpPr>
              <p:nvPr/>
            </p:nvSpPr>
            <p:spPr bwMode="auto">
              <a:xfrm>
                <a:off x="4752" y="2832"/>
                <a:ext cx="336" cy="144"/>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3" name="Rectangle 62"/>
              <p:cNvSpPr>
                <a:spLocks noChangeArrowheads="1"/>
              </p:cNvSpPr>
              <p:nvPr/>
            </p:nvSpPr>
            <p:spPr bwMode="auto">
              <a:xfrm>
                <a:off x="4752" y="2976"/>
                <a:ext cx="336" cy="14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4" name="Rectangle 63"/>
              <p:cNvSpPr>
                <a:spLocks noChangeArrowheads="1"/>
              </p:cNvSpPr>
              <p:nvPr/>
            </p:nvSpPr>
            <p:spPr bwMode="auto">
              <a:xfrm>
                <a:off x="4752" y="3120"/>
                <a:ext cx="336" cy="144"/>
              </a:xfrm>
              <a:prstGeom prst="rect">
                <a:avLst/>
              </a:prstGeom>
              <a:solidFill>
                <a:srgbClr val="FF5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5" name="Rectangle 64"/>
              <p:cNvSpPr>
                <a:spLocks noChangeArrowheads="1"/>
              </p:cNvSpPr>
              <p:nvPr/>
            </p:nvSpPr>
            <p:spPr bwMode="auto">
              <a:xfrm>
                <a:off x="4752" y="3264"/>
                <a:ext cx="336" cy="144"/>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6" name="Rectangle 65"/>
              <p:cNvSpPr>
                <a:spLocks noChangeArrowheads="1"/>
              </p:cNvSpPr>
              <p:nvPr/>
            </p:nvSpPr>
            <p:spPr bwMode="auto">
              <a:xfrm>
                <a:off x="4752" y="3408"/>
                <a:ext cx="336" cy="144"/>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7" name="Rectangle 66"/>
              <p:cNvSpPr>
                <a:spLocks noChangeArrowheads="1"/>
              </p:cNvSpPr>
              <p:nvPr/>
            </p:nvSpPr>
            <p:spPr bwMode="auto">
              <a:xfrm>
                <a:off x="4752" y="3552"/>
                <a:ext cx="336"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8" name="Rectangle 67"/>
              <p:cNvSpPr>
                <a:spLocks noChangeArrowheads="1"/>
              </p:cNvSpPr>
              <p:nvPr/>
            </p:nvSpPr>
            <p:spPr bwMode="auto">
              <a:xfrm>
                <a:off x="4752" y="2832"/>
                <a:ext cx="336" cy="86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9" name="Text Box 68"/>
              <p:cNvSpPr txBox="1">
                <a:spLocks noChangeArrowheads="1"/>
              </p:cNvSpPr>
              <p:nvPr/>
            </p:nvSpPr>
            <p:spPr bwMode="auto">
              <a:xfrm>
                <a:off x="4692" y="3753"/>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da-DK" sz="1800" b="0" i="0" u="none" strike="noStrike" kern="0" cap="none" spc="0" normalizeH="0" baseline="0" noProof="0" smtClean="0">
                    <a:ln>
                      <a:noFill/>
                    </a:ln>
                    <a:solidFill>
                      <a:srgbClr val="000000"/>
                    </a:solidFill>
                    <a:effectLst/>
                    <a:uLnTx/>
                    <a:uFillTx/>
                    <a:latin typeface="Times"/>
                    <a:ea typeface="宋体" panose="02010600030101010101" pitchFamily="2" charset="-122"/>
                  </a:rPr>
                  <a:t>fitness</a:t>
                </a:r>
                <a:endParaRPr kumimoji="0" lang="en-US" altLang="da-DK" sz="1800" b="0" i="0" u="none" strike="noStrike" kern="0" cap="none" spc="0" normalizeH="0" baseline="0" noProof="0" smtClean="0">
                  <a:ln>
                    <a:noFill/>
                  </a:ln>
                  <a:solidFill>
                    <a:srgbClr val="000000"/>
                  </a:solidFill>
                  <a:effectLst/>
                  <a:uLnTx/>
                  <a:uFillTx/>
                  <a:latin typeface="Times"/>
                  <a:ea typeface="宋体" panose="02010600030101010101" pitchFamily="2" charset="-122"/>
                </a:endParaRPr>
              </a:p>
            </p:txBody>
          </p:sp>
          <p:sp>
            <p:nvSpPr>
              <p:cNvPr id="470" name="Text Box 69"/>
              <p:cNvSpPr txBox="1">
                <a:spLocks noChangeArrowheads="1"/>
              </p:cNvSpPr>
              <p:nvPr/>
            </p:nvSpPr>
            <p:spPr bwMode="auto">
              <a:xfrm>
                <a:off x="5222" y="3581"/>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da-DK" sz="1800" b="0" i="0" u="none" strike="noStrike" kern="0" cap="none" spc="0" normalizeH="0" baseline="0" noProof="0" smtClean="0">
                    <a:ln>
                      <a:noFill/>
                    </a:ln>
                    <a:solidFill>
                      <a:srgbClr val="000000"/>
                    </a:solidFill>
                    <a:effectLst/>
                    <a:uLnTx/>
                    <a:uFillTx/>
                    <a:latin typeface="Times"/>
                    <a:ea typeface="宋体" panose="02010600030101010101" pitchFamily="2" charset="-122"/>
                  </a:rPr>
                  <a:t>min</a:t>
                </a:r>
                <a:endParaRPr kumimoji="0" lang="en-US" altLang="da-DK" sz="1800" b="0" i="0" u="none" strike="noStrike" kern="0" cap="none" spc="0" normalizeH="0" baseline="0" noProof="0" smtClean="0">
                  <a:ln>
                    <a:noFill/>
                  </a:ln>
                  <a:solidFill>
                    <a:srgbClr val="000000"/>
                  </a:solidFill>
                  <a:effectLst/>
                  <a:uLnTx/>
                  <a:uFillTx/>
                  <a:latin typeface="Times"/>
                  <a:ea typeface="宋体" panose="02010600030101010101" pitchFamily="2" charset="-122"/>
                </a:endParaRPr>
              </a:p>
            </p:txBody>
          </p:sp>
          <p:sp>
            <p:nvSpPr>
              <p:cNvPr id="471" name="Text Box 70"/>
              <p:cNvSpPr txBox="1">
                <a:spLocks noChangeArrowheads="1"/>
              </p:cNvSpPr>
              <p:nvPr/>
            </p:nvSpPr>
            <p:spPr bwMode="auto">
              <a:xfrm>
                <a:off x="5226" y="2715"/>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da-DK" sz="1800" b="0" i="0" u="none" strike="noStrike" kern="0" cap="none" spc="0" normalizeH="0" baseline="0" noProof="0" smtClean="0">
                    <a:ln>
                      <a:noFill/>
                    </a:ln>
                    <a:solidFill>
                      <a:srgbClr val="000000"/>
                    </a:solidFill>
                    <a:effectLst/>
                    <a:uLnTx/>
                    <a:uFillTx/>
                    <a:latin typeface="Times"/>
                    <a:ea typeface="宋体" panose="02010600030101010101" pitchFamily="2" charset="-122"/>
                  </a:rPr>
                  <a:t>max</a:t>
                </a:r>
                <a:endParaRPr kumimoji="0" lang="en-US" altLang="da-DK" sz="1800" b="0" i="0" u="none" strike="noStrike" kern="0" cap="none" spc="0" normalizeH="0" baseline="0" noProof="0" smtClean="0">
                  <a:ln>
                    <a:noFill/>
                  </a:ln>
                  <a:solidFill>
                    <a:srgbClr val="000000"/>
                  </a:solidFill>
                  <a:effectLst/>
                  <a:uLnTx/>
                  <a:uFillTx/>
                  <a:latin typeface="Times"/>
                  <a:ea typeface="宋体" panose="02010600030101010101" pitchFamily="2" charset="-122"/>
                </a:endParaRPr>
              </a:p>
            </p:txBody>
          </p:sp>
          <p:sp>
            <p:nvSpPr>
              <p:cNvPr id="472" name="Line 71"/>
              <p:cNvSpPr>
                <a:spLocks noChangeShapeType="1"/>
              </p:cNvSpPr>
              <p:nvPr/>
            </p:nvSpPr>
            <p:spPr bwMode="auto">
              <a:xfrm flipV="1">
                <a:off x="5184" y="2832"/>
                <a:ext cx="0" cy="849"/>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459" name="Line 72"/>
            <p:cNvSpPr>
              <a:spLocks noChangeShapeType="1"/>
            </p:cNvSpPr>
            <p:nvPr/>
          </p:nvSpPr>
          <p:spPr bwMode="auto">
            <a:xfrm flipH="1">
              <a:off x="2057400" y="5791200"/>
              <a:ext cx="457200" cy="6858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0" name="Text Box 73"/>
            <p:cNvSpPr txBox="1">
              <a:spLocks noChangeArrowheads="1"/>
            </p:cNvSpPr>
            <p:nvPr/>
          </p:nvSpPr>
          <p:spPr bwMode="auto">
            <a:xfrm>
              <a:off x="1447800" y="6324600"/>
              <a:ext cx="1409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da-DK" sz="1800" b="1" i="0" u="none" strike="noStrike" kern="0" cap="none" spc="0" normalizeH="0" baseline="0" noProof="0" smtClean="0">
                  <a:ln>
                    <a:noFill/>
                  </a:ln>
                  <a:solidFill>
                    <a:srgbClr val="000000"/>
                  </a:solidFill>
                  <a:effectLst/>
                  <a:uLnTx/>
                  <a:uFillTx/>
                  <a:latin typeface="Times"/>
                  <a:ea typeface="宋体" panose="02010600030101010101" pitchFamily="2" charset="-122"/>
                </a:rPr>
                <a:t>search space</a:t>
              </a:r>
              <a:endParaRPr kumimoji="0" lang="en-US" altLang="da-DK" sz="1800" b="1" i="0" u="none" strike="noStrike" kern="0" cap="none" spc="0" normalizeH="0" baseline="0" noProof="0" smtClean="0">
                <a:ln>
                  <a:noFill/>
                </a:ln>
                <a:solidFill>
                  <a:srgbClr val="000000"/>
                </a:solidFill>
                <a:effectLst/>
                <a:uLnTx/>
                <a:uFillTx/>
                <a:latin typeface="Times"/>
                <a:ea typeface="宋体" panose="02010600030101010101" pitchFamily="2" charset="-122"/>
              </a:endParaRPr>
            </a:p>
          </p:txBody>
        </p:sp>
        <p:sp>
          <p:nvSpPr>
            <p:cNvPr id="461" name="TextBox 73"/>
            <p:cNvSpPr txBox="1">
              <a:spLocks noChangeArrowheads="1"/>
            </p:cNvSpPr>
            <p:nvPr/>
          </p:nvSpPr>
          <p:spPr bwMode="auto">
            <a:xfrm>
              <a:off x="6248400" y="1447800"/>
              <a:ext cx="2438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不断地通过交叉变异以及选择来达到爬山的效果</a:t>
              </a:r>
              <a:endParaRPr kumimoji="0" lang="zh-CN" altLang="en-US" sz="1800" b="1"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endParaRPr>
            </a:p>
          </p:txBody>
        </p:sp>
      </p:grpSp>
      <p:grpSp>
        <p:nvGrpSpPr>
          <p:cNvPr id="518" name="组合 517"/>
          <p:cNvGrpSpPr/>
          <p:nvPr/>
        </p:nvGrpSpPr>
        <p:grpSpPr>
          <a:xfrm>
            <a:off x="1539240" y="1447800"/>
            <a:ext cx="7369175" cy="5410200"/>
            <a:chOff x="1524000" y="1447800"/>
            <a:chExt cx="7369175" cy="5410200"/>
          </a:xfrm>
        </p:grpSpPr>
        <p:grpSp>
          <p:nvGrpSpPr>
            <p:cNvPr id="519" name="Group 3"/>
            <p:cNvGrpSpPr/>
            <p:nvPr/>
          </p:nvGrpSpPr>
          <p:grpSpPr bwMode="auto">
            <a:xfrm>
              <a:off x="1828800" y="2362200"/>
              <a:ext cx="5257800" cy="3946525"/>
              <a:chOff x="1104" y="1306"/>
              <a:chExt cx="3312" cy="2486"/>
            </a:xfrm>
          </p:grpSpPr>
          <p:sp>
            <p:nvSpPr>
              <p:cNvPr id="568" name="Rectangle 4"/>
              <p:cNvSpPr>
                <a:spLocks noChangeArrowheads="1"/>
              </p:cNvSpPr>
              <p:nvPr/>
            </p:nvSpPr>
            <p:spPr bwMode="auto">
              <a:xfrm>
                <a:off x="1440" y="1450"/>
                <a:ext cx="2832" cy="2016"/>
              </a:xfrm>
              <a:prstGeom prst="rect">
                <a:avLst/>
              </a:prstGeom>
              <a:solidFill>
                <a:schemeClr val="bg1"/>
              </a:solidFill>
              <a:ln w="9525">
                <a:solidFill>
                  <a:schemeClr val="tx1"/>
                </a:solidFill>
                <a:miter lim="800000"/>
              </a:ln>
            </p:spPr>
            <p:txBody>
              <a:bodyPr wrap="none" anchor="ctr"/>
              <a:lstStyle/>
              <a:p>
                <a:endParaRPr lang="zh-CN" altLang="en-US"/>
              </a:p>
            </p:txBody>
          </p:sp>
          <p:grpSp>
            <p:nvGrpSpPr>
              <p:cNvPr id="569" name="Group 5"/>
              <p:cNvGrpSpPr/>
              <p:nvPr/>
            </p:nvGrpSpPr>
            <p:grpSpPr bwMode="auto">
              <a:xfrm>
                <a:off x="3646" y="2450"/>
                <a:ext cx="530" cy="584"/>
                <a:chOff x="3646" y="2450"/>
                <a:chExt cx="530" cy="584"/>
              </a:xfrm>
            </p:grpSpPr>
            <p:sp>
              <p:nvSpPr>
                <p:cNvPr id="587" name="Oval 6"/>
                <p:cNvSpPr>
                  <a:spLocks noChangeArrowheads="1"/>
                </p:cNvSpPr>
                <p:nvPr/>
              </p:nvSpPr>
              <p:spPr bwMode="auto">
                <a:xfrm>
                  <a:off x="3646" y="2450"/>
                  <a:ext cx="530" cy="584"/>
                </a:xfrm>
                <a:prstGeom prst="ellipse">
                  <a:avLst/>
                </a:prstGeom>
                <a:solidFill>
                  <a:srgbClr val="FF9999"/>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588" name="Oval 7"/>
                <p:cNvSpPr>
                  <a:spLocks noChangeArrowheads="1"/>
                </p:cNvSpPr>
                <p:nvPr/>
              </p:nvSpPr>
              <p:spPr bwMode="auto">
                <a:xfrm>
                  <a:off x="3742" y="2546"/>
                  <a:ext cx="358" cy="390"/>
                </a:xfrm>
                <a:prstGeom prst="ellipse">
                  <a:avLst/>
                </a:prstGeom>
                <a:solidFill>
                  <a:srgbClr val="FF7C8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589" name="Oval 8"/>
                <p:cNvSpPr>
                  <a:spLocks noChangeArrowheads="1"/>
                </p:cNvSpPr>
                <p:nvPr/>
              </p:nvSpPr>
              <p:spPr bwMode="auto">
                <a:xfrm>
                  <a:off x="3825" y="2633"/>
                  <a:ext cx="193" cy="188"/>
                </a:xfrm>
                <a:prstGeom prst="ellipse">
                  <a:avLst/>
                </a:pr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590" name="Oval 9"/>
                <p:cNvSpPr>
                  <a:spLocks noChangeArrowheads="1"/>
                </p:cNvSpPr>
                <p:nvPr/>
              </p:nvSpPr>
              <p:spPr bwMode="auto">
                <a:xfrm>
                  <a:off x="3873" y="2662"/>
                  <a:ext cx="111" cy="9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grpSp>
          <p:sp>
            <p:nvSpPr>
              <p:cNvPr id="570" name="Line 10"/>
              <p:cNvSpPr>
                <a:spLocks noChangeShapeType="1"/>
              </p:cNvSpPr>
              <p:nvPr/>
            </p:nvSpPr>
            <p:spPr bwMode="auto">
              <a:xfrm flipV="1">
                <a:off x="1440" y="1306"/>
                <a:ext cx="0" cy="216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1" name="Line 11"/>
              <p:cNvSpPr>
                <a:spLocks noChangeShapeType="1"/>
              </p:cNvSpPr>
              <p:nvPr/>
            </p:nvSpPr>
            <p:spPr bwMode="auto">
              <a:xfrm flipV="1">
                <a:off x="1440" y="3466"/>
                <a:ext cx="2976"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2" name="Text Box 12"/>
              <p:cNvSpPr txBox="1">
                <a:spLocks noChangeArrowheads="1"/>
              </p:cNvSpPr>
              <p:nvPr/>
            </p:nvSpPr>
            <p:spPr bwMode="auto">
              <a:xfrm>
                <a:off x="2796" y="35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sz="2400">
                    <a:latin typeface="Times"/>
                  </a:rPr>
                  <a:t>x</a:t>
                </a:r>
                <a:endParaRPr lang="en-US" altLang="da-DK" sz="2400">
                  <a:latin typeface="Times"/>
                </a:endParaRPr>
              </a:p>
            </p:txBody>
          </p:sp>
          <p:sp>
            <p:nvSpPr>
              <p:cNvPr id="573" name="Text Box 13"/>
              <p:cNvSpPr txBox="1">
                <a:spLocks noChangeArrowheads="1"/>
              </p:cNvSpPr>
              <p:nvPr/>
            </p:nvSpPr>
            <p:spPr bwMode="auto">
              <a:xfrm>
                <a:off x="1104" y="217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a-DK" altLang="da-DK" sz="2400">
                    <a:latin typeface="Times"/>
                  </a:rPr>
                  <a:t>y</a:t>
                </a:r>
                <a:endParaRPr lang="en-US" altLang="da-DK" sz="2400">
                  <a:latin typeface="Times"/>
                </a:endParaRPr>
              </a:p>
            </p:txBody>
          </p:sp>
          <p:grpSp>
            <p:nvGrpSpPr>
              <p:cNvPr id="574" name="Group 14"/>
              <p:cNvGrpSpPr/>
              <p:nvPr/>
            </p:nvGrpSpPr>
            <p:grpSpPr bwMode="auto">
              <a:xfrm>
                <a:off x="3264" y="1546"/>
                <a:ext cx="336" cy="288"/>
                <a:chOff x="3264" y="1546"/>
                <a:chExt cx="336" cy="288"/>
              </a:xfrm>
            </p:grpSpPr>
            <p:sp>
              <p:nvSpPr>
                <p:cNvPr id="585" name="Oval 15"/>
                <p:cNvSpPr>
                  <a:spLocks noChangeArrowheads="1"/>
                </p:cNvSpPr>
                <p:nvPr/>
              </p:nvSpPr>
              <p:spPr bwMode="auto">
                <a:xfrm>
                  <a:off x="3264" y="1546"/>
                  <a:ext cx="336" cy="288"/>
                </a:xfrm>
                <a:prstGeom prst="ellipse">
                  <a:avLst/>
                </a:prstGeom>
                <a:solidFill>
                  <a:srgbClr val="FF9999"/>
                </a:solidFill>
                <a:ln w="9525">
                  <a:solidFill>
                    <a:srgbClr val="FF9999"/>
                  </a:solidFill>
                  <a:round/>
                </a:ln>
              </p:spPr>
              <p:txBody>
                <a:bodyPr wrap="none" anchor="ctr"/>
                <a:lstStyle/>
                <a:p>
                  <a:endParaRPr lang="zh-CN" altLang="en-US"/>
                </a:p>
              </p:txBody>
            </p:sp>
            <p:sp>
              <p:nvSpPr>
                <p:cNvPr id="586" name="Oval 16"/>
                <p:cNvSpPr>
                  <a:spLocks noChangeArrowheads="1"/>
                </p:cNvSpPr>
                <p:nvPr/>
              </p:nvSpPr>
              <p:spPr bwMode="auto">
                <a:xfrm>
                  <a:off x="3312" y="1594"/>
                  <a:ext cx="240" cy="192"/>
                </a:xfrm>
                <a:prstGeom prst="ellipse">
                  <a:avLst/>
                </a:prstGeom>
                <a:solidFill>
                  <a:srgbClr val="FF7C80"/>
                </a:solidFill>
                <a:ln w="9525">
                  <a:solidFill>
                    <a:srgbClr val="FF7C80"/>
                  </a:solidFill>
                  <a:round/>
                </a:ln>
              </p:spPr>
              <p:txBody>
                <a:bodyPr wrap="none" anchor="ctr"/>
                <a:lstStyle/>
                <a:p>
                  <a:endParaRPr lang="zh-CN" altLang="en-US"/>
                </a:p>
              </p:txBody>
            </p:sp>
          </p:grpSp>
          <p:grpSp>
            <p:nvGrpSpPr>
              <p:cNvPr id="575" name="Group 17"/>
              <p:cNvGrpSpPr/>
              <p:nvPr/>
            </p:nvGrpSpPr>
            <p:grpSpPr bwMode="auto">
              <a:xfrm>
                <a:off x="1525" y="2635"/>
                <a:ext cx="2495" cy="807"/>
                <a:chOff x="1525" y="2635"/>
                <a:chExt cx="2495" cy="807"/>
              </a:xfrm>
            </p:grpSpPr>
            <p:sp>
              <p:nvSpPr>
                <p:cNvPr id="582" name="Freeform 18"/>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95"/>
                    <a:gd name="T58" fmla="*/ 0 h 807"/>
                    <a:gd name="T59" fmla="*/ 2495 w 2495"/>
                    <a:gd name="T60" fmla="*/ 807 h 8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ln>
              </p:spPr>
              <p:txBody>
                <a:bodyPr wrap="none" anchor="ctr"/>
                <a:lstStyle/>
                <a:p>
                  <a:endParaRPr lang="zh-CN" altLang="en-US"/>
                </a:p>
              </p:txBody>
            </p:sp>
            <p:sp>
              <p:nvSpPr>
                <p:cNvPr id="583" name="Freeform 19"/>
                <p:cNvSpPr/>
                <p:nvPr/>
              </p:nvSpPr>
              <p:spPr bwMode="auto">
                <a:xfrm>
                  <a:off x="1621" y="2835"/>
                  <a:ext cx="2123" cy="484"/>
                </a:xfrm>
                <a:custGeom>
                  <a:avLst/>
                  <a:gdLst>
                    <a:gd name="T0" fmla="*/ 48 w 2495"/>
                    <a:gd name="T1" fmla="*/ 6 h 807"/>
                    <a:gd name="T2" fmla="*/ 193 w 2495"/>
                    <a:gd name="T3" fmla="*/ 8 h 807"/>
                    <a:gd name="T4" fmla="*/ 351 w 2495"/>
                    <a:gd name="T5" fmla="*/ 7 h 807"/>
                    <a:gd name="T6" fmla="*/ 474 w 2495"/>
                    <a:gd name="T7" fmla="*/ 7 h 807"/>
                    <a:gd name="T8" fmla="*/ 543 w 2495"/>
                    <a:gd name="T9" fmla="*/ 7 h 807"/>
                    <a:gd name="T10" fmla="*/ 576 w 2495"/>
                    <a:gd name="T11" fmla="*/ 6 h 807"/>
                    <a:gd name="T12" fmla="*/ 572 w 2495"/>
                    <a:gd name="T13" fmla="*/ 5 h 807"/>
                    <a:gd name="T14" fmla="*/ 508 w 2495"/>
                    <a:gd name="T15" fmla="*/ 4 h 807"/>
                    <a:gd name="T16" fmla="*/ 467 w 2495"/>
                    <a:gd name="T17" fmla="*/ 2 h 807"/>
                    <a:gd name="T18" fmla="*/ 419 w 2495"/>
                    <a:gd name="T19" fmla="*/ 1 h 807"/>
                    <a:gd name="T20" fmla="*/ 353 w 2495"/>
                    <a:gd name="T21" fmla="*/ 1 h 807"/>
                    <a:gd name="T22" fmla="*/ 268 w 2495"/>
                    <a:gd name="T23" fmla="*/ 3 h 807"/>
                    <a:gd name="T24" fmla="*/ 137 w 2495"/>
                    <a:gd name="T25" fmla="*/ 3 h 807"/>
                    <a:gd name="T26" fmla="*/ 91 w 2495"/>
                    <a:gd name="T27" fmla="*/ 1 h 807"/>
                    <a:gd name="T28" fmla="*/ 41 w 2495"/>
                    <a:gd name="T29" fmla="*/ 1 h 807"/>
                    <a:gd name="T30" fmla="*/ 8 w 2495"/>
                    <a:gd name="T31" fmla="*/ 2 h 807"/>
                    <a:gd name="T32" fmla="*/ 3 w 2495"/>
                    <a:gd name="T33" fmla="*/ 5 h 807"/>
                    <a:gd name="T34" fmla="*/ 22 w 2495"/>
                    <a:gd name="T35" fmla="*/ 5 h 807"/>
                    <a:gd name="T36" fmla="*/ 48 w 2495"/>
                    <a:gd name="T37" fmla="*/ 6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95"/>
                    <a:gd name="T58" fmla="*/ 0 h 807"/>
                    <a:gd name="T59" fmla="*/ 2495 w 2495"/>
                    <a:gd name="T60" fmla="*/ 807 h 8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ln>
              </p:spPr>
              <p:txBody>
                <a:bodyPr wrap="none" anchor="ctr"/>
                <a:lstStyle/>
                <a:p>
                  <a:endParaRPr lang="zh-CN" altLang="en-US"/>
                </a:p>
              </p:txBody>
            </p:sp>
            <p:sp>
              <p:nvSpPr>
                <p:cNvPr id="584" name="Freeform 20"/>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73"/>
                    <a:gd name="T58" fmla="*/ 0 h 250"/>
                    <a:gd name="T59" fmla="*/ 1073 w 1073"/>
                    <a:gd name="T60" fmla="*/ 250 h 2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ln>
              </p:spPr>
              <p:txBody>
                <a:bodyPr wrap="none" anchor="ctr"/>
                <a:lstStyle/>
                <a:p>
                  <a:endParaRPr lang="zh-CN" altLang="en-US"/>
                </a:p>
              </p:txBody>
            </p:sp>
          </p:grpSp>
          <p:grpSp>
            <p:nvGrpSpPr>
              <p:cNvPr id="576" name="Group 21"/>
              <p:cNvGrpSpPr/>
              <p:nvPr/>
            </p:nvGrpSpPr>
            <p:grpSpPr bwMode="auto">
              <a:xfrm>
                <a:off x="1968" y="2026"/>
                <a:ext cx="1150" cy="756"/>
                <a:chOff x="1968" y="2026"/>
                <a:chExt cx="1150" cy="756"/>
              </a:xfrm>
            </p:grpSpPr>
            <p:sp>
              <p:nvSpPr>
                <p:cNvPr id="577" name="Oval 22"/>
                <p:cNvSpPr>
                  <a:spLocks noChangeArrowheads="1"/>
                </p:cNvSpPr>
                <p:nvPr/>
              </p:nvSpPr>
              <p:spPr bwMode="auto">
                <a:xfrm>
                  <a:off x="1968" y="2026"/>
                  <a:ext cx="1150" cy="756"/>
                </a:xfrm>
                <a:prstGeom prst="ellipse">
                  <a:avLst/>
                </a:prstGeom>
                <a:solidFill>
                  <a:srgbClr val="FF9999"/>
                </a:solidFill>
                <a:ln w="9525">
                  <a:solidFill>
                    <a:srgbClr val="FF9999"/>
                  </a:solidFill>
                  <a:round/>
                </a:ln>
              </p:spPr>
              <p:txBody>
                <a:bodyPr wrap="none" anchor="ctr"/>
                <a:lstStyle/>
                <a:p>
                  <a:endParaRPr lang="zh-CN" altLang="en-US"/>
                </a:p>
              </p:txBody>
            </p:sp>
            <p:sp>
              <p:nvSpPr>
                <p:cNvPr id="578" name="Oval 23"/>
                <p:cNvSpPr>
                  <a:spLocks noChangeArrowheads="1"/>
                </p:cNvSpPr>
                <p:nvPr/>
              </p:nvSpPr>
              <p:spPr bwMode="auto">
                <a:xfrm>
                  <a:off x="2064" y="2122"/>
                  <a:ext cx="1008" cy="576"/>
                </a:xfrm>
                <a:prstGeom prst="ellipse">
                  <a:avLst/>
                </a:prstGeom>
                <a:solidFill>
                  <a:srgbClr val="FF7C80"/>
                </a:solidFill>
                <a:ln w="9525">
                  <a:solidFill>
                    <a:srgbClr val="FF7C80"/>
                  </a:solidFill>
                  <a:round/>
                </a:ln>
              </p:spPr>
              <p:txBody>
                <a:bodyPr wrap="none" anchor="ctr"/>
                <a:lstStyle/>
                <a:p>
                  <a:endParaRPr lang="zh-CN" altLang="en-US"/>
                </a:p>
              </p:txBody>
            </p:sp>
            <p:sp>
              <p:nvSpPr>
                <p:cNvPr id="579" name="Oval 24"/>
                <p:cNvSpPr>
                  <a:spLocks noChangeArrowheads="1"/>
                </p:cNvSpPr>
                <p:nvPr/>
              </p:nvSpPr>
              <p:spPr bwMode="auto">
                <a:xfrm>
                  <a:off x="2386" y="2317"/>
                  <a:ext cx="604" cy="292"/>
                </a:xfrm>
                <a:prstGeom prst="ellipse">
                  <a:avLst/>
                </a:prstGeom>
                <a:solidFill>
                  <a:srgbClr val="FF5050"/>
                </a:solidFill>
                <a:ln w="9525">
                  <a:solidFill>
                    <a:srgbClr val="FF5050"/>
                  </a:solidFill>
                  <a:round/>
                </a:ln>
              </p:spPr>
              <p:txBody>
                <a:bodyPr wrap="none" anchor="ctr"/>
                <a:lstStyle/>
                <a:p>
                  <a:endParaRPr lang="zh-CN" altLang="en-US"/>
                </a:p>
              </p:txBody>
            </p:sp>
            <p:sp>
              <p:nvSpPr>
                <p:cNvPr id="580" name="Oval 25"/>
                <p:cNvSpPr>
                  <a:spLocks noChangeArrowheads="1"/>
                </p:cNvSpPr>
                <p:nvPr/>
              </p:nvSpPr>
              <p:spPr bwMode="auto">
                <a:xfrm>
                  <a:off x="2482" y="2359"/>
                  <a:ext cx="446" cy="216"/>
                </a:xfrm>
                <a:prstGeom prst="ellipse">
                  <a:avLst/>
                </a:prstGeom>
                <a:solidFill>
                  <a:srgbClr val="FF0000"/>
                </a:solidFill>
                <a:ln w="9525">
                  <a:solidFill>
                    <a:srgbClr val="FF5050"/>
                  </a:solidFill>
                  <a:round/>
                </a:ln>
              </p:spPr>
              <p:txBody>
                <a:bodyPr wrap="none" anchor="ctr"/>
                <a:lstStyle/>
                <a:p>
                  <a:endParaRPr lang="zh-CN" altLang="en-US"/>
                </a:p>
              </p:txBody>
            </p:sp>
            <p:sp>
              <p:nvSpPr>
                <p:cNvPr id="581" name="Oval 26"/>
                <p:cNvSpPr>
                  <a:spLocks noChangeArrowheads="1"/>
                </p:cNvSpPr>
                <p:nvPr/>
              </p:nvSpPr>
              <p:spPr bwMode="auto">
                <a:xfrm>
                  <a:off x="2662" y="2410"/>
                  <a:ext cx="164" cy="98"/>
                </a:xfrm>
                <a:prstGeom prst="ellipse">
                  <a:avLst/>
                </a:prstGeom>
                <a:solidFill>
                  <a:srgbClr val="800000"/>
                </a:solidFill>
                <a:ln w="9525">
                  <a:solidFill>
                    <a:srgbClr val="800000"/>
                  </a:solidFill>
                  <a:round/>
                </a:ln>
              </p:spPr>
              <p:txBody>
                <a:bodyPr wrap="none" anchor="ctr"/>
                <a:lstStyle/>
                <a:p>
                  <a:endParaRPr lang="zh-CN" altLang="en-US"/>
                </a:p>
              </p:txBody>
            </p:sp>
          </p:grpSp>
        </p:grpSp>
        <p:grpSp>
          <p:nvGrpSpPr>
            <p:cNvPr id="520" name="Group 27"/>
            <p:cNvGrpSpPr/>
            <p:nvPr/>
          </p:nvGrpSpPr>
          <p:grpSpPr bwMode="auto">
            <a:xfrm rot="6098621">
              <a:off x="4374356" y="4236244"/>
              <a:ext cx="182563" cy="212725"/>
              <a:chOff x="1968" y="1700"/>
              <a:chExt cx="115" cy="134"/>
            </a:xfrm>
          </p:grpSpPr>
          <p:sp>
            <p:nvSpPr>
              <p:cNvPr id="566" name="Oval 28"/>
              <p:cNvSpPr>
                <a:spLocks noChangeArrowheads="1"/>
              </p:cNvSpPr>
              <p:nvPr/>
            </p:nvSpPr>
            <p:spPr bwMode="auto">
              <a:xfrm>
                <a:off x="1968" y="178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567" name="Line 29"/>
              <p:cNvSpPr>
                <a:spLocks noChangeShapeType="1"/>
              </p:cNvSpPr>
              <p:nvPr/>
            </p:nvSpPr>
            <p:spPr bwMode="auto">
              <a:xfrm flipV="1">
                <a:off x="2016" y="1700"/>
                <a:ext cx="67" cy="8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21" name="Group 30"/>
            <p:cNvGrpSpPr/>
            <p:nvPr/>
          </p:nvGrpSpPr>
          <p:grpSpPr bwMode="auto">
            <a:xfrm rot="7523536">
              <a:off x="4386263" y="4162425"/>
              <a:ext cx="220662" cy="153988"/>
              <a:chOff x="2357" y="1977"/>
              <a:chExt cx="139" cy="97"/>
            </a:xfrm>
          </p:grpSpPr>
          <p:sp>
            <p:nvSpPr>
              <p:cNvPr id="564" name="Oval 31"/>
              <p:cNvSpPr>
                <a:spLocks noChangeArrowheads="1"/>
              </p:cNvSpPr>
              <p:nvPr/>
            </p:nvSpPr>
            <p:spPr bwMode="auto">
              <a:xfrm>
                <a:off x="2448" y="202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565" name="Line 32"/>
              <p:cNvSpPr>
                <a:spLocks noChangeShapeType="1"/>
              </p:cNvSpPr>
              <p:nvPr/>
            </p:nvSpPr>
            <p:spPr bwMode="auto">
              <a:xfrm flipH="1" flipV="1">
                <a:off x="2357" y="1977"/>
                <a:ext cx="119" cy="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22" name="Group 33"/>
            <p:cNvGrpSpPr/>
            <p:nvPr/>
          </p:nvGrpSpPr>
          <p:grpSpPr bwMode="auto">
            <a:xfrm rot="16280127">
              <a:off x="4280694" y="4271169"/>
              <a:ext cx="149225" cy="176213"/>
              <a:chOff x="3074" y="1819"/>
              <a:chExt cx="94" cy="111"/>
            </a:xfrm>
          </p:grpSpPr>
          <p:sp>
            <p:nvSpPr>
              <p:cNvPr id="562" name="Oval 34"/>
              <p:cNvSpPr>
                <a:spLocks noChangeArrowheads="1"/>
              </p:cNvSpPr>
              <p:nvPr/>
            </p:nvSpPr>
            <p:spPr bwMode="auto">
              <a:xfrm>
                <a:off x="3120" y="1882"/>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563" name="Line 35"/>
              <p:cNvSpPr>
                <a:spLocks noChangeShapeType="1"/>
              </p:cNvSpPr>
              <p:nvPr/>
            </p:nvSpPr>
            <p:spPr bwMode="auto">
              <a:xfrm flipH="1" flipV="1">
                <a:off x="3074" y="1819"/>
                <a:ext cx="69" cy="7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23" name="Group 36"/>
            <p:cNvGrpSpPr/>
            <p:nvPr/>
          </p:nvGrpSpPr>
          <p:grpSpPr bwMode="auto">
            <a:xfrm rot="8716210">
              <a:off x="4191000" y="4510088"/>
              <a:ext cx="152400" cy="149225"/>
              <a:chOff x="2016" y="2602"/>
              <a:chExt cx="96" cy="94"/>
            </a:xfrm>
          </p:grpSpPr>
          <p:sp>
            <p:nvSpPr>
              <p:cNvPr id="560" name="Oval 37"/>
              <p:cNvSpPr>
                <a:spLocks noChangeArrowheads="1"/>
              </p:cNvSpPr>
              <p:nvPr/>
            </p:nvSpPr>
            <p:spPr bwMode="auto">
              <a:xfrm>
                <a:off x="2064" y="2602"/>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561" name="Line 38"/>
              <p:cNvSpPr>
                <a:spLocks noChangeShapeType="1"/>
              </p:cNvSpPr>
              <p:nvPr/>
            </p:nvSpPr>
            <p:spPr bwMode="auto">
              <a:xfrm flipH="1">
                <a:off x="2016" y="2617"/>
                <a:ext cx="67" cy="7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24" name="Group 39"/>
            <p:cNvGrpSpPr/>
            <p:nvPr/>
          </p:nvGrpSpPr>
          <p:grpSpPr bwMode="auto">
            <a:xfrm rot="1389866">
              <a:off x="4456113" y="4510088"/>
              <a:ext cx="115887" cy="190500"/>
              <a:chOff x="2471" y="3010"/>
              <a:chExt cx="73" cy="120"/>
            </a:xfrm>
          </p:grpSpPr>
          <p:sp>
            <p:nvSpPr>
              <p:cNvPr id="558" name="Oval 40"/>
              <p:cNvSpPr>
                <a:spLocks noChangeArrowheads="1"/>
              </p:cNvSpPr>
              <p:nvPr/>
            </p:nvSpPr>
            <p:spPr bwMode="auto">
              <a:xfrm>
                <a:off x="2496" y="3082"/>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559" name="Line 41"/>
              <p:cNvSpPr>
                <a:spLocks noChangeShapeType="1"/>
              </p:cNvSpPr>
              <p:nvPr/>
            </p:nvSpPr>
            <p:spPr bwMode="auto">
              <a:xfrm flipH="1" flipV="1">
                <a:off x="2471" y="3010"/>
                <a:ext cx="59" cy="9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25" name="Group 42"/>
            <p:cNvGrpSpPr/>
            <p:nvPr/>
          </p:nvGrpSpPr>
          <p:grpSpPr bwMode="auto">
            <a:xfrm rot="21397505">
              <a:off x="4441825" y="4346575"/>
              <a:ext cx="93663" cy="241300"/>
              <a:chOff x="3301" y="3026"/>
              <a:chExt cx="59" cy="152"/>
            </a:xfrm>
          </p:grpSpPr>
          <p:sp>
            <p:nvSpPr>
              <p:cNvPr id="556" name="Oval 43"/>
              <p:cNvSpPr>
                <a:spLocks noChangeArrowheads="1"/>
              </p:cNvSpPr>
              <p:nvPr/>
            </p:nvSpPr>
            <p:spPr bwMode="auto">
              <a:xfrm>
                <a:off x="3312" y="3130"/>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557" name="Line 44"/>
              <p:cNvSpPr>
                <a:spLocks noChangeShapeType="1"/>
              </p:cNvSpPr>
              <p:nvPr/>
            </p:nvSpPr>
            <p:spPr bwMode="auto">
              <a:xfrm flipH="1" flipV="1">
                <a:off x="3301" y="3026"/>
                <a:ext cx="37" cy="13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26" name="Group 45"/>
            <p:cNvGrpSpPr/>
            <p:nvPr/>
          </p:nvGrpSpPr>
          <p:grpSpPr bwMode="auto">
            <a:xfrm rot="9872761">
              <a:off x="4191000" y="4205288"/>
              <a:ext cx="215900" cy="112712"/>
              <a:chOff x="3408" y="2506"/>
              <a:chExt cx="136" cy="71"/>
            </a:xfrm>
          </p:grpSpPr>
          <p:sp>
            <p:nvSpPr>
              <p:cNvPr id="554" name="Oval 46"/>
              <p:cNvSpPr>
                <a:spLocks noChangeArrowheads="1"/>
              </p:cNvSpPr>
              <p:nvPr/>
            </p:nvSpPr>
            <p:spPr bwMode="auto">
              <a:xfrm>
                <a:off x="3408" y="250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555" name="Line 47"/>
              <p:cNvSpPr>
                <a:spLocks noChangeShapeType="1"/>
              </p:cNvSpPr>
              <p:nvPr/>
            </p:nvSpPr>
            <p:spPr bwMode="auto">
              <a:xfrm>
                <a:off x="3431" y="2535"/>
                <a:ext cx="113" cy="4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27" name="Group 48"/>
            <p:cNvGrpSpPr/>
            <p:nvPr/>
          </p:nvGrpSpPr>
          <p:grpSpPr bwMode="auto">
            <a:xfrm rot="13295807">
              <a:off x="4191000" y="4240213"/>
              <a:ext cx="203200" cy="117475"/>
              <a:chOff x="3696" y="1760"/>
              <a:chExt cx="128" cy="74"/>
            </a:xfrm>
          </p:grpSpPr>
          <p:sp>
            <p:nvSpPr>
              <p:cNvPr id="552" name="Oval 49"/>
              <p:cNvSpPr>
                <a:spLocks noChangeArrowheads="1"/>
              </p:cNvSpPr>
              <p:nvPr/>
            </p:nvSpPr>
            <p:spPr bwMode="auto">
              <a:xfrm>
                <a:off x="3696" y="178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553" name="Line 50"/>
              <p:cNvSpPr>
                <a:spLocks noChangeShapeType="1"/>
              </p:cNvSpPr>
              <p:nvPr/>
            </p:nvSpPr>
            <p:spPr bwMode="auto">
              <a:xfrm flipV="1">
                <a:off x="3719" y="1760"/>
                <a:ext cx="105" cy="4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28" name="Group 51"/>
            <p:cNvGrpSpPr/>
            <p:nvPr/>
          </p:nvGrpSpPr>
          <p:grpSpPr bwMode="auto">
            <a:xfrm rot="1899577">
              <a:off x="4343400" y="4433888"/>
              <a:ext cx="149225" cy="176212"/>
              <a:chOff x="3410" y="3211"/>
              <a:chExt cx="94" cy="111"/>
            </a:xfrm>
          </p:grpSpPr>
          <p:sp>
            <p:nvSpPr>
              <p:cNvPr id="550" name="Oval 52"/>
              <p:cNvSpPr>
                <a:spLocks noChangeArrowheads="1"/>
              </p:cNvSpPr>
              <p:nvPr/>
            </p:nvSpPr>
            <p:spPr bwMode="auto">
              <a:xfrm>
                <a:off x="3456" y="3274"/>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551" name="Line 53"/>
              <p:cNvSpPr>
                <a:spLocks noChangeShapeType="1"/>
              </p:cNvSpPr>
              <p:nvPr/>
            </p:nvSpPr>
            <p:spPr bwMode="auto">
              <a:xfrm flipH="1" flipV="1">
                <a:off x="3410" y="3211"/>
                <a:ext cx="69" cy="7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29" name="Group 54"/>
            <p:cNvGrpSpPr/>
            <p:nvPr/>
          </p:nvGrpSpPr>
          <p:grpSpPr bwMode="auto">
            <a:xfrm rot="2634637">
              <a:off x="4257675" y="4586288"/>
              <a:ext cx="149225" cy="176212"/>
              <a:chOff x="1682" y="3537"/>
              <a:chExt cx="94" cy="111"/>
            </a:xfrm>
          </p:grpSpPr>
          <p:sp>
            <p:nvSpPr>
              <p:cNvPr id="548" name="Oval 55"/>
              <p:cNvSpPr>
                <a:spLocks noChangeArrowheads="1"/>
              </p:cNvSpPr>
              <p:nvPr/>
            </p:nvSpPr>
            <p:spPr bwMode="auto">
              <a:xfrm>
                <a:off x="1728" y="3600"/>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549" name="Line 56"/>
              <p:cNvSpPr>
                <a:spLocks noChangeShapeType="1"/>
              </p:cNvSpPr>
              <p:nvPr/>
            </p:nvSpPr>
            <p:spPr bwMode="auto">
              <a:xfrm flipH="1" flipV="1">
                <a:off x="1682" y="3537"/>
                <a:ext cx="69" cy="7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30" name="Group 57"/>
            <p:cNvGrpSpPr/>
            <p:nvPr/>
          </p:nvGrpSpPr>
          <p:grpSpPr bwMode="auto">
            <a:xfrm rot="7670464">
              <a:off x="4254500" y="4040188"/>
              <a:ext cx="76200" cy="254000"/>
              <a:chOff x="2880" y="2266"/>
              <a:chExt cx="48" cy="160"/>
            </a:xfrm>
          </p:grpSpPr>
          <p:sp>
            <p:nvSpPr>
              <p:cNvPr id="546" name="Oval 58"/>
              <p:cNvSpPr>
                <a:spLocks noChangeArrowheads="1"/>
              </p:cNvSpPr>
              <p:nvPr/>
            </p:nvSpPr>
            <p:spPr bwMode="auto">
              <a:xfrm>
                <a:off x="2880" y="2266"/>
                <a:ext cx="48" cy="48"/>
              </a:xfrm>
              <a:prstGeom prst="ellipse">
                <a:avLst/>
              </a:prstGeom>
              <a:solidFill>
                <a:schemeClr val="tx1"/>
              </a:solidFill>
              <a:ln w="9525">
                <a:solidFill>
                  <a:schemeClr val="tx1"/>
                </a:solidFill>
                <a:round/>
              </a:ln>
            </p:spPr>
            <p:txBody>
              <a:bodyPr wrap="none" anchor="ctr"/>
              <a:lstStyle/>
              <a:p>
                <a:endParaRPr lang="zh-CN" altLang="en-US"/>
              </a:p>
            </p:txBody>
          </p:sp>
          <p:sp>
            <p:nvSpPr>
              <p:cNvPr id="547" name="Line 59"/>
              <p:cNvSpPr>
                <a:spLocks noChangeShapeType="1"/>
              </p:cNvSpPr>
              <p:nvPr/>
            </p:nvSpPr>
            <p:spPr bwMode="auto">
              <a:xfrm>
                <a:off x="2903" y="2286"/>
                <a:ext cx="1" cy="1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31" name="Group 60"/>
            <p:cNvGrpSpPr/>
            <p:nvPr/>
          </p:nvGrpSpPr>
          <p:grpSpPr bwMode="auto">
            <a:xfrm>
              <a:off x="7467600" y="3505200"/>
              <a:ext cx="1425575" cy="2014538"/>
              <a:chOff x="4692" y="2715"/>
              <a:chExt cx="898" cy="1269"/>
            </a:xfrm>
          </p:grpSpPr>
          <p:sp>
            <p:nvSpPr>
              <p:cNvPr id="535" name="Rectangle 61"/>
              <p:cNvSpPr>
                <a:spLocks noChangeArrowheads="1"/>
              </p:cNvSpPr>
              <p:nvPr/>
            </p:nvSpPr>
            <p:spPr bwMode="auto">
              <a:xfrm>
                <a:off x="4752" y="2832"/>
                <a:ext cx="336" cy="144"/>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36" name="Rectangle 62"/>
              <p:cNvSpPr>
                <a:spLocks noChangeArrowheads="1"/>
              </p:cNvSpPr>
              <p:nvPr/>
            </p:nvSpPr>
            <p:spPr bwMode="auto">
              <a:xfrm>
                <a:off x="4752" y="2976"/>
                <a:ext cx="336" cy="14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37" name="Rectangle 63"/>
              <p:cNvSpPr>
                <a:spLocks noChangeArrowheads="1"/>
              </p:cNvSpPr>
              <p:nvPr/>
            </p:nvSpPr>
            <p:spPr bwMode="auto">
              <a:xfrm>
                <a:off x="4752" y="3120"/>
                <a:ext cx="336" cy="144"/>
              </a:xfrm>
              <a:prstGeom prst="rect">
                <a:avLst/>
              </a:prstGeom>
              <a:solidFill>
                <a:srgbClr val="FF5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38" name="Rectangle 64"/>
              <p:cNvSpPr>
                <a:spLocks noChangeArrowheads="1"/>
              </p:cNvSpPr>
              <p:nvPr/>
            </p:nvSpPr>
            <p:spPr bwMode="auto">
              <a:xfrm>
                <a:off x="4752" y="3264"/>
                <a:ext cx="336" cy="144"/>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39" name="Rectangle 65"/>
              <p:cNvSpPr>
                <a:spLocks noChangeArrowheads="1"/>
              </p:cNvSpPr>
              <p:nvPr/>
            </p:nvSpPr>
            <p:spPr bwMode="auto">
              <a:xfrm>
                <a:off x="4752" y="3408"/>
                <a:ext cx="336" cy="144"/>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40" name="Rectangle 66"/>
              <p:cNvSpPr>
                <a:spLocks noChangeArrowheads="1"/>
              </p:cNvSpPr>
              <p:nvPr/>
            </p:nvSpPr>
            <p:spPr bwMode="auto">
              <a:xfrm>
                <a:off x="4752" y="3552"/>
                <a:ext cx="336"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41" name="Rectangle 67"/>
              <p:cNvSpPr>
                <a:spLocks noChangeArrowheads="1"/>
              </p:cNvSpPr>
              <p:nvPr/>
            </p:nvSpPr>
            <p:spPr bwMode="auto">
              <a:xfrm>
                <a:off x="4752" y="2832"/>
                <a:ext cx="336" cy="86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2" name="Text Box 68"/>
              <p:cNvSpPr txBox="1">
                <a:spLocks noChangeArrowheads="1"/>
              </p:cNvSpPr>
              <p:nvPr/>
            </p:nvSpPr>
            <p:spPr bwMode="auto">
              <a:xfrm>
                <a:off x="4692" y="3753"/>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a:latin typeface="Times"/>
                  </a:rPr>
                  <a:t>fitness</a:t>
                </a:r>
                <a:endParaRPr lang="en-US" altLang="da-DK">
                  <a:latin typeface="Times"/>
                </a:endParaRPr>
              </a:p>
            </p:txBody>
          </p:sp>
          <p:sp>
            <p:nvSpPr>
              <p:cNvPr id="543" name="Text Box 69"/>
              <p:cNvSpPr txBox="1">
                <a:spLocks noChangeArrowheads="1"/>
              </p:cNvSpPr>
              <p:nvPr/>
            </p:nvSpPr>
            <p:spPr bwMode="auto">
              <a:xfrm>
                <a:off x="5222" y="3581"/>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a:latin typeface="Times"/>
                  </a:rPr>
                  <a:t>min</a:t>
                </a:r>
                <a:endParaRPr lang="en-US" altLang="da-DK">
                  <a:latin typeface="Times"/>
                </a:endParaRPr>
              </a:p>
            </p:txBody>
          </p:sp>
          <p:sp>
            <p:nvSpPr>
              <p:cNvPr id="544" name="Text Box 70"/>
              <p:cNvSpPr txBox="1">
                <a:spLocks noChangeArrowheads="1"/>
              </p:cNvSpPr>
              <p:nvPr/>
            </p:nvSpPr>
            <p:spPr bwMode="auto">
              <a:xfrm>
                <a:off x="5226" y="2715"/>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a:latin typeface="Times"/>
                  </a:rPr>
                  <a:t>max</a:t>
                </a:r>
                <a:endParaRPr lang="en-US" altLang="da-DK">
                  <a:latin typeface="Times"/>
                </a:endParaRPr>
              </a:p>
            </p:txBody>
          </p:sp>
          <p:sp>
            <p:nvSpPr>
              <p:cNvPr id="545" name="Line 71"/>
              <p:cNvSpPr>
                <a:spLocks noChangeShapeType="1"/>
              </p:cNvSpPr>
              <p:nvPr/>
            </p:nvSpPr>
            <p:spPr bwMode="auto">
              <a:xfrm flipV="1">
                <a:off x="5184" y="2832"/>
                <a:ext cx="0" cy="849"/>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32" name="Line 72"/>
            <p:cNvSpPr>
              <a:spLocks noChangeShapeType="1"/>
            </p:cNvSpPr>
            <p:nvPr/>
          </p:nvSpPr>
          <p:spPr bwMode="auto">
            <a:xfrm flipH="1">
              <a:off x="2286000" y="5791200"/>
              <a:ext cx="228600" cy="74771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 name="Text Box 73"/>
            <p:cNvSpPr txBox="1">
              <a:spLocks noChangeArrowheads="1"/>
            </p:cNvSpPr>
            <p:nvPr/>
          </p:nvSpPr>
          <p:spPr bwMode="auto">
            <a:xfrm>
              <a:off x="1524000" y="6491288"/>
              <a:ext cx="1409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da-DK" b="1">
                  <a:latin typeface="Times"/>
                </a:rPr>
                <a:t>search space</a:t>
              </a:r>
              <a:endParaRPr lang="en-US" altLang="da-DK" b="1">
                <a:latin typeface="Times"/>
              </a:endParaRPr>
            </a:p>
          </p:txBody>
        </p:sp>
        <p:sp>
          <p:nvSpPr>
            <p:cNvPr id="534" name="TextBox 73"/>
            <p:cNvSpPr txBox="1">
              <a:spLocks noChangeArrowheads="1"/>
            </p:cNvSpPr>
            <p:nvPr/>
          </p:nvSpPr>
          <p:spPr bwMode="auto">
            <a:xfrm>
              <a:off x="6248400" y="1447800"/>
              <a:ext cx="2438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chemeClr val="accent2"/>
                  </a:solidFill>
                </a:rPr>
                <a:t>不断地通过交叉变异以及选择来达到爬山的效果</a:t>
              </a:r>
              <a:endParaRPr lang="zh-CN" altLang="en-US" b="1" dirty="0">
                <a:solidFill>
                  <a:schemeClr val="accent2"/>
                </a:solidFill>
              </a:endParaRPr>
            </a:p>
          </p:txBody>
        </p:sp>
      </p:grpSp>
      <p:grpSp>
        <p:nvGrpSpPr>
          <p:cNvPr id="591" name="组合 590"/>
          <p:cNvGrpSpPr/>
          <p:nvPr/>
        </p:nvGrpSpPr>
        <p:grpSpPr>
          <a:xfrm>
            <a:off x="1524000" y="1600200"/>
            <a:ext cx="7369175" cy="5257800"/>
            <a:chOff x="1524000" y="1600200"/>
            <a:chExt cx="7369175" cy="5257800"/>
          </a:xfrm>
        </p:grpSpPr>
        <p:grpSp>
          <p:nvGrpSpPr>
            <p:cNvPr id="592" name="Group 3"/>
            <p:cNvGrpSpPr/>
            <p:nvPr/>
          </p:nvGrpSpPr>
          <p:grpSpPr bwMode="auto">
            <a:xfrm>
              <a:off x="1828800" y="2362200"/>
              <a:ext cx="5257800" cy="3946525"/>
              <a:chOff x="1104" y="1306"/>
              <a:chExt cx="3312" cy="2486"/>
            </a:xfrm>
          </p:grpSpPr>
          <p:sp>
            <p:nvSpPr>
              <p:cNvPr id="642" name="Rectangle 4"/>
              <p:cNvSpPr>
                <a:spLocks noChangeArrowheads="1"/>
              </p:cNvSpPr>
              <p:nvPr/>
            </p:nvSpPr>
            <p:spPr bwMode="auto">
              <a:xfrm>
                <a:off x="1440" y="1450"/>
                <a:ext cx="2832" cy="2016"/>
              </a:xfrm>
              <a:prstGeom prst="rect">
                <a:avLst/>
              </a:prstGeom>
              <a:solidFill>
                <a:srgbClr val="FFFFFF"/>
              </a:solidFill>
              <a:ln w="9525">
                <a:solidFill>
                  <a:srgbClr val="0000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643" name="Group 5"/>
              <p:cNvGrpSpPr/>
              <p:nvPr/>
            </p:nvGrpSpPr>
            <p:grpSpPr bwMode="auto">
              <a:xfrm>
                <a:off x="3646" y="2450"/>
                <a:ext cx="530" cy="584"/>
                <a:chOff x="3646" y="2450"/>
                <a:chExt cx="530" cy="584"/>
              </a:xfrm>
            </p:grpSpPr>
            <p:sp>
              <p:nvSpPr>
                <p:cNvPr id="661" name="Oval 6"/>
                <p:cNvSpPr>
                  <a:spLocks noChangeArrowheads="1"/>
                </p:cNvSpPr>
                <p:nvPr/>
              </p:nvSpPr>
              <p:spPr bwMode="auto">
                <a:xfrm>
                  <a:off x="3646" y="2450"/>
                  <a:ext cx="530" cy="584"/>
                </a:xfrm>
                <a:prstGeom prst="ellipse">
                  <a:avLst/>
                </a:prstGeom>
                <a:solidFill>
                  <a:srgbClr val="FF9999"/>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62" name="Oval 7"/>
                <p:cNvSpPr>
                  <a:spLocks noChangeArrowheads="1"/>
                </p:cNvSpPr>
                <p:nvPr/>
              </p:nvSpPr>
              <p:spPr bwMode="auto">
                <a:xfrm>
                  <a:off x="3742" y="2546"/>
                  <a:ext cx="358" cy="390"/>
                </a:xfrm>
                <a:prstGeom prst="ellipse">
                  <a:avLst/>
                </a:prstGeom>
                <a:solidFill>
                  <a:srgbClr val="FF7C8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63" name="Oval 8"/>
                <p:cNvSpPr>
                  <a:spLocks noChangeArrowheads="1"/>
                </p:cNvSpPr>
                <p:nvPr/>
              </p:nvSpPr>
              <p:spPr bwMode="auto">
                <a:xfrm>
                  <a:off x="3825" y="2633"/>
                  <a:ext cx="193" cy="188"/>
                </a:xfrm>
                <a:prstGeom prst="ellipse">
                  <a:avLst/>
                </a:pr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64" name="Oval 9"/>
                <p:cNvSpPr>
                  <a:spLocks noChangeArrowheads="1"/>
                </p:cNvSpPr>
                <p:nvPr/>
              </p:nvSpPr>
              <p:spPr bwMode="auto">
                <a:xfrm>
                  <a:off x="3873" y="2662"/>
                  <a:ext cx="111" cy="98"/>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644" name="Line 10"/>
              <p:cNvSpPr>
                <a:spLocks noChangeShapeType="1"/>
              </p:cNvSpPr>
              <p:nvPr/>
            </p:nvSpPr>
            <p:spPr bwMode="auto">
              <a:xfrm flipV="1">
                <a:off x="1440" y="1306"/>
                <a:ext cx="0" cy="2160"/>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45" name="Line 11"/>
              <p:cNvSpPr>
                <a:spLocks noChangeShapeType="1"/>
              </p:cNvSpPr>
              <p:nvPr/>
            </p:nvSpPr>
            <p:spPr bwMode="auto">
              <a:xfrm flipV="1">
                <a:off x="1440" y="3466"/>
                <a:ext cx="2976" cy="0"/>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46" name="Text Box 12"/>
              <p:cNvSpPr txBox="1">
                <a:spLocks noChangeArrowheads="1"/>
              </p:cNvSpPr>
              <p:nvPr/>
            </p:nvSpPr>
            <p:spPr bwMode="auto">
              <a:xfrm>
                <a:off x="2796" y="35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da-DK" sz="2400" b="0" i="0" u="none" strike="noStrike" kern="0" cap="none" spc="0" normalizeH="0" baseline="0" noProof="0" smtClean="0">
                    <a:ln>
                      <a:noFill/>
                    </a:ln>
                    <a:solidFill>
                      <a:srgbClr val="000000"/>
                    </a:solidFill>
                    <a:effectLst/>
                    <a:uLnTx/>
                    <a:uFillTx/>
                    <a:latin typeface="Times"/>
                    <a:ea typeface="宋体" panose="02010600030101010101" pitchFamily="2" charset="-122"/>
                  </a:rPr>
                  <a:t>x</a:t>
                </a:r>
                <a:endParaRPr kumimoji="0" lang="en-US" altLang="da-DK" sz="2400" b="0" i="0" u="none" strike="noStrike" kern="0" cap="none" spc="0" normalizeH="0" baseline="0" noProof="0" smtClean="0">
                  <a:ln>
                    <a:noFill/>
                  </a:ln>
                  <a:solidFill>
                    <a:srgbClr val="000000"/>
                  </a:solidFill>
                  <a:effectLst/>
                  <a:uLnTx/>
                  <a:uFillTx/>
                  <a:latin typeface="Times"/>
                  <a:ea typeface="宋体" panose="02010600030101010101" pitchFamily="2" charset="-122"/>
                </a:endParaRPr>
              </a:p>
            </p:txBody>
          </p:sp>
          <p:sp>
            <p:nvSpPr>
              <p:cNvPr id="647" name="Text Box 13"/>
              <p:cNvSpPr txBox="1">
                <a:spLocks noChangeArrowheads="1"/>
              </p:cNvSpPr>
              <p:nvPr/>
            </p:nvSpPr>
            <p:spPr bwMode="auto">
              <a:xfrm>
                <a:off x="1104" y="217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da-DK" altLang="da-DK" sz="2400" b="0" i="0" u="none" strike="noStrike" kern="0" cap="none" spc="0" normalizeH="0" baseline="0" noProof="0" smtClean="0">
                    <a:ln>
                      <a:noFill/>
                    </a:ln>
                    <a:solidFill>
                      <a:srgbClr val="000000"/>
                    </a:solidFill>
                    <a:effectLst/>
                    <a:uLnTx/>
                    <a:uFillTx/>
                    <a:latin typeface="Times"/>
                    <a:ea typeface="宋体" panose="02010600030101010101" pitchFamily="2" charset="-122"/>
                  </a:rPr>
                  <a:t>y</a:t>
                </a:r>
                <a:endParaRPr kumimoji="0" lang="en-US" altLang="da-DK" sz="2400" b="0" i="0" u="none" strike="noStrike" kern="0" cap="none" spc="0" normalizeH="0" baseline="0" noProof="0" smtClean="0">
                  <a:ln>
                    <a:noFill/>
                  </a:ln>
                  <a:solidFill>
                    <a:srgbClr val="000000"/>
                  </a:solidFill>
                  <a:effectLst/>
                  <a:uLnTx/>
                  <a:uFillTx/>
                  <a:latin typeface="Times"/>
                  <a:ea typeface="宋体" panose="02010600030101010101" pitchFamily="2" charset="-122"/>
                </a:endParaRPr>
              </a:p>
            </p:txBody>
          </p:sp>
          <p:grpSp>
            <p:nvGrpSpPr>
              <p:cNvPr id="648" name="Group 14"/>
              <p:cNvGrpSpPr/>
              <p:nvPr/>
            </p:nvGrpSpPr>
            <p:grpSpPr bwMode="auto">
              <a:xfrm>
                <a:off x="3264" y="1546"/>
                <a:ext cx="336" cy="288"/>
                <a:chOff x="3264" y="1546"/>
                <a:chExt cx="336" cy="288"/>
              </a:xfrm>
            </p:grpSpPr>
            <p:sp>
              <p:nvSpPr>
                <p:cNvPr id="659" name="Oval 15"/>
                <p:cNvSpPr>
                  <a:spLocks noChangeArrowheads="1"/>
                </p:cNvSpPr>
                <p:nvPr/>
              </p:nvSpPr>
              <p:spPr bwMode="auto">
                <a:xfrm>
                  <a:off x="3264" y="1546"/>
                  <a:ext cx="336" cy="288"/>
                </a:xfrm>
                <a:prstGeom prst="ellipse">
                  <a:avLst/>
                </a:prstGeom>
                <a:solidFill>
                  <a:srgbClr val="FF9999"/>
                </a:solidFill>
                <a:ln w="9525">
                  <a:solidFill>
                    <a:srgbClr val="FF9999"/>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60" name="Oval 16"/>
                <p:cNvSpPr>
                  <a:spLocks noChangeArrowheads="1"/>
                </p:cNvSpPr>
                <p:nvPr/>
              </p:nvSpPr>
              <p:spPr bwMode="auto">
                <a:xfrm>
                  <a:off x="3312" y="1594"/>
                  <a:ext cx="240" cy="192"/>
                </a:xfrm>
                <a:prstGeom prst="ellipse">
                  <a:avLst/>
                </a:prstGeom>
                <a:solidFill>
                  <a:srgbClr val="FF7C80"/>
                </a:solidFill>
                <a:ln w="9525">
                  <a:solidFill>
                    <a:srgbClr val="FF7C8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649" name="Group 17"/>
              <p:cNvGrpSpPr/>
              <p:nvPr/>
            </p:nvGrpSpPr>
            <p:grpSpPr bwMode="auto">
              <a:xfrm>
                <a:off x="1525" y="2635"/>
                <a:ext cx="2495" cy="807"/>
                <a:chOff x="1525" y="2635"/>
                <a:chExt cx="2495" cy="807"/>
              </a:xfrm>
            </p:grpSpPr>
            <p:sp>
              <p:nvSpPr>
                <p:cNvPr id="656" name="Freeform 18"/>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95"/>
                    <a:gd name="T58" fmla="*/ 0 h 807"/>
                    <a:gd name="T59" fmla="*/ 2495 w 2495"/>
                    <a:gd name="T60" fmla="*/ 807 h 8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57" name="Freeform 19"/>
                <p:cNvSpPr/>
                <p:nvPr/>
              </p:nvSpPr>
              <p:spPr bwMode="auto">
                <a:xfrm>
                  <a:off x="1621" y="2835"/>
                  <a:ext cx="2123" cy="484"/>
                </a:xfrm>
                <a:custGeom>
                  <a:avLst/>
                  <a:gdLst>
                    <a:gd name="T0" fmla="*/ 48 w 2495"/>
                    <a:gd name="T1" fmla="*/ 6 h 807"/>
                    <a:gd name="T2" fmla="*/ 193 w 2495"/>
                    <a:gd name="T3" fmla="*/ 8 h 807"/>
                    <a:gd name="T4" fmla="*/ 351 w 2495"/>
                    <a:gd name="T5" fmla="*/ 7 h 807"/>
                    <a:gd name="T6" fmla="*/ 474 w 2495"/>
                    <a:gd name="T7" fmla="*/ 7 h 807"/>
                    <a:gd name="T8" fmla="*/ 543 w 2495"/>
                    <a:gd name="T9" fmla="*/ 7 h 807"/>
                    <a:gd name="T10" fmla="*/ 576 w 2495"/>
                    <a:gd name="T11" fmla="*/ 6 h 807"/>
                    <a:gd name="T12" fmla="*/ 572 w 2495"/>
                    <a:gd name="T13" fmla="*/ 5 h 807"/>
                    <a:gd name="T14" fmla="*/ 508 w 2495"/>
                    <a:gd name="T15" fmla="*/ 4 h 807"/>
                    <a:gd name="T16" fmla="*/ 467 w 2495"/>
                    <a:gd name="T17" fmla="*/ 2 h 807"/>
                    <a:gd name="T18" fmla="*/ 419 w 2495"/>
                    <a:gd name="T19" fmla="*/ 1 h 807"/>
                    <a:gd name="T20" fmla="*/ 353 w 2495"/>
                    <a:gd name="T21" fmla="*/ 1 h 807"/>
                    <a:gd name="T22" fmla="*/ 268 w 2495"/>
                    <a:gd name="T23" fmla="*/ 3 h 807"/>
                    <a:gd name="T24" fmla="*/ 137 w 2495"/>
                    <a:gd name="T25" fmla="*/ 3 h 807"/>
                    <a:gd name="T26" fmla="*/ 91 w 2495"/>
                    <a:gd name="T27" fmla="*/ 1 h 807"/>
                    <a:gd name="T28" fmla="*/ 41 w 2495"/>
                    <a:gd name="T29" fmla="*/ 1 h 807"/>
                    <a:gd name="T30" fmla="*/ 8 w 2495"/>
                    <a:gd name="T31" fmla="*/ 2 h 807"/>
                    <a:gd name="T32" fmla="*/ 3 w 2495"/>
                    <a:gd name="T33" fmla="*/ 5 h 807"/>
                    <a:gd name="T34" fmla="*/ 22 w 2495"/>
                    <a:gd name="T35" fmla="*/ 5 h 807"/>
                    <a:gd name="T36" fmla="*/ 48 w 2495"/>
                    <a:gd name="T37" fmla="*/ 6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95"/>
                    <a:gd name="T58" fmla="*/ 0 h 807"/>
                    <a:gd name="T59" fmla="*/ 2495 w 2495"/>
                    <a:gd name="T60" fmla="*/ 807 h 8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58" name="Freeform 20"/>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73"/>
                    <a:gd name="T58" fmla="*/ 0 h 250"/>
                    <a:gd name="T59" fmla="*/ 1073 w 1073"/>
                    <a:gd name="T60" fmla="*/ 250 h 2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650" name="Group 21"/>
              <p:cNvGrpSpPr/>
              <p:nvPr/>
            </p:nvGrpSpPr>
            <p:grpSpPr bwMode="auto">
              <a:xfrm>
                <a:off x="1968" y="2026"/>
                <a:ext cx="1150" cy="756"/>
                <a:chOff x="1968" y="2026"/>
                <a:chExt cx="1150" cy="756"/>
              </a:xfrm>
            </p:grpSpPr>
            <p:sp>
              <p:nvSpPr>
                <p:cNvPr id="651" name="Oval 22"/>
                <p:cNvSpPr>
                  <a:spLocks noChangeArrowheads="1"/>
                </p:cNvSpPr>
                <p:nvPr/>
              </p:nvSpPr>
              <p:spPr bwMode="auto">
                <a:xfrm>
                  <a:off x="1968" y="2026"/>
                  <a:ext cx="1150" cy="756"/>
                </a:xfrm>
                <a:prstGeom prst="ellipse">
                  <a:avLst/>
                </a:prstGeom>
                <a:solidFill>
                  <a:srgbClr val="FF9999"/>
                </a:solidFill>
                <a:ln w="9525">
                  <a:solidFill>
                    <a:srgbClr val="FF9999"/>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52" name="Oval 23"/>
                <p:cNvSpPr>
                  <a:spLocks noChangeArrowheads="1"/>
                </p:cNvSpPr>
                <p:nvPr/>
              </p:nvSpPr>
              <p:spPr bwMode="auto">
                <a:xfrm>
                  <a:off x="2064" y="2122"/>
                  <a:ext cx="1008" cy="576"/>
                </a:xfrm>
                <a:prstGeom prst="ellipse">
                  <a:avLst/>
                </a:prstGeom>
                <a:solidFill>
                  <a:srgbClr val="FF7C80"/>
                </a:solidFill>
                <a:ln w="9525">
                  <a:solidFill>
                    <a:srgbClr val="FF7C8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53" name="Oval 24"/>
                <p:cNvSpPr>
                  <a:spLocks noChangeArrowheads="1"/>
                </p:cNvSpPr>
                <p:nvPr/>
              </p:nvSpPr>
              <p:spPr bwMode="auto">
                <a:xfrm>
                  <a:off x="2386" y="2317"/>
                  <a:ext cx="604" cy="292"/>
                </a:xfrm>
                <a:prstGeom prst="ellipse">
                  <a:avLst/>
                </a:prstGeom>
                <a:solidFill>
                  <a:srgbClr val="FF5050"/>
                </a:solidFill>
                <a:ln w="9525">
                  <a:solidFill>
                    <a:srgbClr val="FF505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54" name="Oval 25"/>
                <p:cNvSpPr>
                  <a:spLocks noChangeArrowheads="1"/>
                </p:cNvSpPr>
                <p:nvPr/>
              </p:nvSpPr>
              <p:spPr bwMode="auto">
                <a:xfrm>
                  <a:off x="2482" y="2359"/>
                  <a:ext cx="446" cy="216"/>
                </a:xfrm>
                <a:prstGeom prst="ellipse">
                  <a:avLst/>
                </a:prstGeom>
                <a:solidFill>
                  <a:srgbClr val="FF0000"/>
                </a:solidFill>
                <a:ln w="9525">
                  <a:solidFill>
                    <a:srgbClr val="FF505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55" name="Oval 26"/>
                <p:cNvSpPr>
                  <a:spLocks noChangeArrowheads="1"/>
                </p:cNvSpPr>
                <p:nvPr/>
              </p:nvSpPr>
              <p:spPr bwMode="auto">
                <a:xfrm>
                  <a:off x="2662" y="2410"/>
                  <a:ext cx="164" cy="98"/>
                </a:xfrm>
                <a:prstGeom prst="ellipse">
                  <a:avLst/>
                </a:prstGeom>
                <a:solidFill>
                  <a:srgbClr val="800000"/>
                </a:solidFill>
                <a:ln w="9525">
                  <a:solidFill>
                    <a:srgbClr val="8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grpSp>
          <p:nvGrpSpPr>
            <p:cNvPr id="593" name="Group 27"/>
            <p:cNvGrpSpPr/>
            <p:nvPr/>
          </p:nvGrpSpPr>
          <p:grpSpPr bwMode="auto">
            <a:xfrm rot="6098621">
              <a:off x="4298156" y="4236244"/>
              <a:ext cx="182563" cy="212725"/>
              <a:chOff x="1968" y="1700"/>
              <a:chExt cx="115" cy="134"/>
            </a:xfrm>
          </p:grpSpPr>
          <p:sp>
            <p:nvSpPr>
              <p:cNvPr id="640" name="Oval 28"/>
              <p:cNvSpPr>
                <a:spLocks noChangeArrowheads="1"/>
              </p:cNvSpPr>
              <p:nvPr/>
            </p:nvSpPr>
            <p:spPr bwMode="auto">
              <a:xfrm>
                <a:off x="1968" y="1786"/>
                <a:ext cx="48" cy="48"/>
              </a:xfrm>
              <a:prstGeom prst="ellipse">
                <a:avLst/>
              </a:prstGeom>
              <a:solidFill>
                <a:srgbClr val="0000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41" name="Line 29"/>
              <p:cNvSpPr>
                <a:spLocks noChangeShapeType="1"/>
              </p:cNvSpPr>
              <p:nvPr/>
            </p:nvSpPr>
            <p:spPr bwMode="auto">
              <a:xfrm flipV="1">
                <a:off x="2016" y="1700"/>
                <a:ext cx="67" cy="8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594" name="Group 30"/>
            <p:cNvGrpSpPr/>
            <p:nvPr/>
          </p:nvGrpSpPr>
          <p:grpSpPr bwMode="auto">
            <a:xfrm rot="13916960">
              <a:off x="4386262" y="4170363"/>
              <a:ext cx="220663" cy="153988"/>
              <a:chOff x="2357" y="1977"/>
              <a:chExt cx="139" cy="97"/>
            </a:xfrm>
          </p:grpSpPr>
          <p:sp>
            <p:nvSpPr>
              <p:cNvPr id="638" name="Oval 31"/>
              <p:cNvSpPr>
                <a:spLocks noChangeArrowheads="1"/>
              </p:cNvSpPr>
              <p:nvPr/>
            </p:nvSpPr>
            <p:spPr bwMode="auto">
              <a:xfrm>
                <a:off x="2448" y="2026"/>
                <a:ext cx="48" cy="48"/>
              </a:xfrm>
              <a:prstGeom prst="ellipse">
                <a:avLst/>
              </a:prstGeom>
              <a:solidFill>
                <a:srgbClr val="0000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39" name="Line 32"/>
              <p:cNvSpPr>
                <a:spLocks noChangeShapeType="1"/>
              </p:cNvSpPr>
              <p:nvPr/>
            </p:nvSpPr>
            <p:spPr bwMode="auto">
              <a:xfrm flipH="1" flipV="1">
                <a:off x="2357" y="1977"/>
                <a:ext cx="119" cy="6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595" name="Group 33"/>
            <p:cNvGrpSpPr/>
            <p:nvPr/>
          </p:nvGrpSpPr>
          <p:grpSpPr bwMode="auto">
            <a:xfrm rot="16280127">
              <a:off x="4204494" y="4271169"/>
              <a:ext cx="149225" cy="176213"/>
              <a:chOff x="3074" y="1819"/>
              <a:chExt cx="94" cy="111"/>
            </a:xfrm>
          </p:grpSpPr>
          <p:sp>
            <p:nvSpPr>
              <p:cNvPr id="636" name="Oval 34"/>
              <p:cNvSpPr>
                <a:spLocks noChangeArrowheads="1"/>
              </p:cNvSpPr>
              <p:nvPr/>
            </p:nvSpPr>
            <p:spPr bwMode="auto">
              <a:xfrm>
                <a:off x="3120" y="1882"/>
                <a:ext cx="48" cy="48"/>
              </a:xfrm>
              <a:prstGeom prst="ellipse">
                <a:avLst/>
              </a:prstGeom>
              <a:solidFill>
                <a:srgbClr val="0000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37" name="Line 35"/>
              <p:cNvSpPr>
                <a:spLocks noChangeShapeType="1"/>
              </p:cNvSpPr>
              <p:nvPr/>
            </p:nvSpPr>
            <p:spPr bwMode="auto">
              <a:xfrm flipH="1" flipV="1">
                <a:off x="3074" y="1819"/>
                <a:ext cx="69" cy="7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596" name="Group 36"/>
            <p:cNvGrpSpPr/>
            <p:nvPr/>
          </p:nvGrpSpPr>
          <p:grpSpPr bwMode="auto">
            <a:xfrm rot="8716210">
              <a:off x="4191000" y="4205288"/>
              <a:ext cx="152400" cy="149225"/>
              <a:chOff x="2016" y="2602"/>
              <a:chExt cx="96" cy="94"/>
            </a:xfrm>
          </p:grpSpPr>
          <p:sp>
            <p:nvSpPr>
              <p:cNvPr id="634" name="Oval 37"/>
              <p:cNvSpPr>
                <a:spLocks noChangeArrowheads="1"/>
              </p:cNvSpPr>
              <p:nvPr/>
            </p:nvSpPr>
            <p:spPr bwMode="auto">
              <a:xfrm>
                <a:off x="2064" y="2602"/>
                <a:ext cx="48" cy="48"/>
              </a:xfrm>
              <a:prstGeom prst="ellipse">
                <a:avLst/>
              </a:prstGeom>
              <a:solidFill>
                <a:srgbClr val="0000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35" name="Line 38"/>
              <p:cNvSpPr>
                <a:spLocks noChangeShapeType="1"/>
              </p:cNvSpPr>
              <p:nvPr/>
            </p:nvSpPr>
            <p:spPr bwMode="auto">
              <a:xfrm flipH="1">
                <a:off x="2016" y="2617"/>
                <a:ext cx="67" cy="79"/>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597" name="Group 39"/>
            <p:cNvGrpSpPr/>
            <p:nvPr/>
          </p:nvGrpSpPr>
          <p:grpSpPr bwMode="auto">
            <a:xfrm rot="1389866">
              <a:off x="4379913" y="4205288"/>
              <a:ext cx="115887" cy="190500"/>
              <a:chOff x="2471" y="3010"/>
              <a:chExt cx="73" cy="120"/>
            </a:xfrm>
          </p:grpSpPr>
          <p:sp>
            <p:nvSpPr>
              <p:cNvPr id="632" name="Oval 40"/>
              <p:cNvSpPr>
                <a:spLocks noChangeArrowheads="1"/>
              </p:cNvSpPr>
              <p:nvPr/>
            </p:nvSpPr>
            <p:spPr bwMode="auto">
              <a:xfrm>
                <a:off x="2496" y="3082"/>
                <a:ext cx="48" cy="48"/>
              </a:xfrm>
              <a:prstGeom prst="ellipse">
                <a:avLst/>
              </a:prstGeom>
              <a:solidFill>
                <a:srgbClr val="0000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33" name="Line 41"/>
              <p:cNvSpPr>
                <a:spLocks noChangeShapeType="1"/>
              </p:cNvSpPr>
              <p:nvPr/>
            </p:nvSpPr>
            <p:spPr bwMode="auto">
              <a:xfrm flipH="1" flipV="1">
                <a:off x="2471" y="3010"/>
                <a:ext cx="59" cy="9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598" name="Group 42"/>
            <p:cNvGrpSpPr/>
            <p:nvPr/>
          </p:nvGrpSpPr>
          <p:grpSpPr bwMode="auto">
            <a:xfrm rot="21397505">
              <a:off x="4365625" y="4129088"/>
              <a:ext cx="93663" cy="241300"/>
              <a:chOff x="3301" y="3026"/>
              <a:chExt cx="59" cy="152"/>
            </a:xfrm>
          </p:grpSpPr>
          <p:sp>
            <p:nvSpPr>
              <p:cNvPr id="630" name="Oval 43"/>
              <p:cNvSpPr>
                <a:spLocks noChangeArrowheads="1"/>
              </p:cNvSpPr>
              <p:nvPr/>
            </p:nvSpPr>
            <p:spPr bwMode="auto">
              <a:xfrm>
                <a:off x="3312" y="3130"/>
                <a:ext cx="48" cy="48"/>
              </a:xfrm>
              <a:prstGeom prst="ellipse">
                <a:avLst/>
              </a:prstGeom>
              <a:solidFill>
                <a:srgbClr val="0000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31" name="Line 44"/>
              <p:cNvSpPr>
                <a:spLocks noChangeShapeType="1"/>
              </p:cNvSpPr>
              <p:nvPr/>
            </p:nvSpPr>
            <p:spPr bwMode="auto">
              <a:xfrm flipH="1" flipV="1">
                <a:off x="3301" y="3026"/>
                <a:ext cx="37" cy="13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599" name="Group 45"/>
            <p:cNvGrpSpPr/>
            <p:nvPr/>
          </p:nvGrpSpPr>
          <p:grpSpPr bwMode="auto">
            <a:xfrm rot="3204141">
              <a:off x="4037807" y="4269581"/>
              <a:ext cx="215900" cy="112713"/>
              <a:chOff x="3408" y="2506"/>
              <a:chExt cx="136" cy="71"/>
            </a:xfrm>
          </p:grpSpPr>
          <p:sp>
            <p:nvSpPr>
              <p:cNvPr id="628" name="Oval 46"/>
              <p:cNvSpPr>
                <a:spLocks noChangeArrowheads="1"/>
              </p:cNvSpPr>
              <p:nvPr/>
            </p:nvSpPr>
            <p:spPr bwMode="auto">
              <a:xfrm>
                <a:off x="3408" y="2506"/>
                <a:ext cx="48" cy="48"/>
              </a:xfrm>
              <a:prstGeom prst="ellipse">
                <a:avLst/>
              </a:prstGeom>
              <a:solidFill>
                <a:srgbClr val="0000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29" name="Line 47"/>
              <p:cNvSpPr>
                <a:spLocks noChangeShapeType="1"/>
              </p:cNvSpPr>
              <p:nvPr/>
            </p:nvSpPr>
            <p:spPr bwMode="auto">
              <a:xfrm>
                <a:off x="3431" y="2535"/>
                <a:ext cx="113" cy="4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600" name="Group 48"/>
            <p:cNvGrpSpPr/>
            <p:nvPr/>
          </p:nvGrpSpPr>
          <p:grpSpPr bwMode="auto">
            <a:xfrm rot="13295807">
              <a:off x="4114800" y="4240213"/>
              <a:ext cx="203200" cy="117475"/>
              <a:chOff x="3696" y="1760"/>
              <a:chExt cx="128" cy="74"/>
            </a:xfrm>
          </p:grpSpPr>
          <p:sp>
            <p:nvSpPr>
              <p:cNvPr id="626" name="Oval 49"/>
              <p:cNvSpPr>
                <a:spLocks noChangeArrowheads="1"/>
              </p:cNvSpPr>
              <p:nvPr/>
            </p:nvSpPr>
            <p:spPr bwMode="auto">
              <a:xfrm>
                <a:off x="3696" y="1786"/>
                <a:ext cx="48" cy="48"/>
              </a:xfrm>
              <a:prstGeom prst="ellipse">
                <a:avLst/>
              </a:prstGeom>
              <a:solidFill>
                <a:srgbClr val="0000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27" name="Line 50"/>
              <p:cNvSpPr>
                <a:spLocks noChangeShapeType="1"/>
              </p:cNvSpPr>
              <p:nvPr/>
            </p:nvSpPr>
            <p:spPr bwMode="auto">
              <a:xfrm flipV="1">
                <a:off x="3719" y="1760"/>
                <a:ext cx="105" cy="4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601" name="Group 51"/>
            <p:cNvGrpSpPr/>
            <p:nvPr/>
          </p:nvGrpSpPr>
          <p:grpSpPr bwMode="auto">
            <a:xfrm rot="1899577">
              <a:off x="4267200" y="4205288"/>
              <a:ext cx="149225" cy="176212"/>
              <a:chOff x="3410" y="3211"/>
              <a:chExt cx="94" cy="111"/>
            </a:xfrm>
          </p:grpSpPr>
          <p:sp>
            <p:nvSpPr>
              <p:cNvPr id="624" name="Oval 52"/>
              <p:cNvSpPr>
                <a:spLocks noChangeArrowheads="1"/>
              </p:cNvSpPr>
              <p:nvPr/>
            </p:nvSpPr>
            <p:spPr bwMode="auto">
              <a:xfrm>
                <a:off x="3456" y="3274"/>
                <a:ext cx="48" cy="48"/>
              </a:xfrm>
              <a:prstGeom prst="ellipse">
                <a:avLst/>
              </a:prstGeom>
              <a:solidFill>
                <a:srgbClr val="0000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25" name="Line 53"/>
              <p:cNvSpPr>
                <a:spLocks noChangeShapeType="1"/>
              </p:cNvSpPr>
              <p:nvPr/>
            </p:nvSpPr>
            <p:spPr bwMode="auto">
              <a:xfrm flipH="1" flipV="1">
                <a:off x="3410" y="3211"/>
                <a:ext cx="69" cy="7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602" name="Group 54"/>
            <p:cNvGrpSpPr/>
            <p:nvPr/>
          </p:nvGrpSpPr>
          <p:grpSpPr bwMode="auto">
            <a:xfrm rot="2634637">
              <a:off x="4194175" y="4129088"/>
              <a:ext cx="149225" cy="176212"/>
              <a:chOff x="1682" y="3537"/>
              <a:chExt cx="94" cy="111"/>
            </a:xfrm>
          </p:grpSpPr>
          <p:sp>
            <p:nvSpPr>
              <p:cNvPr id="622" name="Oval 55"/>
              <p:cNvSpPr>
                <a:spLocks noChangeArrowheads="1"/>
              </p:cNvSpPr>
              <p:nvPr/>
            </p:nvSpPr>
            <p:spPr bwMode="auto">
              <a:xfrm>
                <a:off x="1728" y="3600"/>
                <a:ext cx="48" cy="48"/>
              </a:xfrm>
              <a:prstGeom prst="ellipse">
                <a:avLst/>
              </a:prstGeom>
              <a:solidFill>
                <a:srgbClr val="0000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23" name="Line 56"/>
              <p:cNvSpPr>
                <a:spLocks noChangeShapeType="1"/>
              </p:cNvSpPr>
              <p:nvPr/>
            </p:nvSpPr>
            <p:spPr bwMode="auto">
              <a:xfrm flipH="1" flipV="1">
                <a:off x="1682" y="3537"/>
                <a:ext cx="69" cy="7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603" name="Group 57"/>
            <p:cNvGrpSpPr/>
            <p:nvPr/>
          </p:nvGrpSpPr>
          <p:grpSpPr bwMode="auto">
            <a:xfrm rot="16022375">
              <a:off x="4205288" y="3963988"/>
              <a:ext cx="76200" cy="254000"/>
              <a:chOff x="2880" y="2266"/>
              <a:chExt cx="48" cy="160"/>
            </a:xfrm>
          </p:grpSpPr>
          <p:sp>
            <p:nvSpPr>
              <p:cNvPr id="620" name="Oval 58"/>
              <p:cNvSpPr>
                <a:spLocks noChangeArrowheads="1"/>
              </p:cNvSpPr>
              <p:nvPr/>
            </p:nvSpPr>
            <p:spPr bwMode="auto">
              <a:xfrm>
                <a:off x="2880" y="2266"/>
                <a:ext cx="48" cy="48"/>
              </a:xfrm>
              <a:prstGeom prst="ellipse">
                <a:avLst/>
              </a:prstGeom>
              <a:solidFill>
                <a:srgbClr val="0000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21" name="Line 59"/>
              <p:cNvSpPr>
                <a:spLocks noChangeShapeType="1"/>
              </p:cNvSpPr>
              <p:nvPr/>
            </p:nvSpPr>
            <p:spPr bwMode="auto">
              <a:xfrm>
                <a:off x="2903" y="2286"/>
                <a:ext cx="1" cy="14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604" name="Group 60"/>
            <p:cNvGrpSpPr/>
            <p:nvPr/>
          </p:nvGrpSpPr>
          <p:grpSpPr bwMode="auto">
            <a:xfrm>
              <a:off x="7467600" y="3505200"/>
              <a:ext cx="1425575" cy="2014538"/>
              <a:chOff x="4692" y="2715"/>
              <a:chExt cx="898" cy="1269"/>
            </a:xfrm>
          </p:grpSpPr>
          <p:sp>
            <p:nvSpPr>
              <p:cNvPr id="609" name="Rectangle 61"/>
              <p:cNvSpPr>
                <a:spLocks noChangeArrowheads="1"/>
              </p:cNvSpPr>
              <p:nvPr/>
            </p:nvSpPr>
            <p:spPr bwMode="auto">
              <a:xfrm>
                <a:off x="4752" y="2832"/>
                <a:ext cx="336" cy="144"/>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10" name="Rectangle 62"/>
              <p:cNvSpPr>
                <a:spLocks noChangeArrowheads="1"/>
              </p:cNvSpPr>
              <p:nvPr/>
            </p:nvSpPr>
            <p:spPr bwMode="auto">
              <a:xfrm>
                <a:off x="4752" y="2976"/>
                <a:ext cx="336" cy="14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11" name="Rectangle 63"/>
              <p:cNvSpPr>
                <a:spLocks noChangeArrowheads="1"/>
              </p:cNvSpPr>
              <p:nvPr/>
            </p:nvSpPr>
            <p:spPr bwMode="auto">
              <a:xfrm>
                <a:off x="4752" y="3120"/>
                <a:ext cx="336" cy="144"/>
              </a:xfrm>
              <a:prstGeom prst="rect">
                <a:avLst/>
              </a:prstGeom>
              <a:solidFill>
                <a:srgbClr val="FF5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12" name="Rectangle 64"/>
              <p:cNvSpPr>
                <a:spLocks noChangeArrowheads="1"/>
              </p:cNvSpPr>
              <p:nvPr/>
            </p:nvSpPr>
            <p:spPr bwMode="auto">
              <a:xfrm>
                <a:off x="4752" y="3264"/>
                <a:ext cx="336" cy="144"/>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13" name="Rectangle 65"/>
              <p:cNvSpPr>
                <a:spLocks noChangeArrowheads="1"/>
              </p:cNvSpPr>
              <p:nvPr/>
            </p:nvSpPr>
            <p:spPr bwMode="auto">
              <a:xfrm>
                <a:off x="4752" y="3408"/>
                <a:ext cx="336" cy="144"/>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14" name="Rectangle 66"/>
              <p:cNvSpPr>
                <a:spLocks noChangeArrowheads="1"/>
              </p:cNvSpPr>
              <p:nvPr/>
            </p:nvSpPr>
            <p:spPr bwMode="auto">
              <a:xfrm>
                <a:off x="4752" y="3552"/>
                <a:ext cx="336"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15" name="Rectangle 67"/>
              <p:cNvSpPr>
                <a:spLocks noChangeArrowheads="1"/>
              </p:cNvSpPr>
              <p:nvPr/>
            </p:nvSpPr>
            <p:spPr bwMode="auto">
              <a:xfrm>
                <a:off x="4752" y="2832"/>
                <a:ext cx="336" cy="86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16" name="Text Box 68"/>
              <p:cNvSpPr txBox="1">
                <a:spLocks noChangeArrowheads="1"/>
              </p:cNvSpPr>
              <p:nvPr/>
            </p:nvSpPr>
            <p:spPr bwMode="auto">
              <a:xfrm>
                <a:off x="4692" y="3753"/>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da-DK" sz="1800" b="0" i="0" u="none" strike="noStrike" kern="0" cap="none" spc="0" normalizeH="0" baseline="0" noProof="0" smtClean="0">
                    <a:ln>
                      <a:noFill/>
                    </a:ln>
                    <a:solidFill>
                      <a:srgbClr val="000000"/>
                    </a:solidFill>
                    <a:effectLst/>
                    <a:uLnTx/>
                    <a:uFillTx/>
                    <a:latin typeface="Times"/>
                    <a:ea typeface="宋体" panose="02010600030101010101" pitchFamily="2" charset="-122"/>
                  </a:rPr>
                  <a:t>fitness</a:t>
                </a:r>
                <a:endParaRPr kumimoji="0" lang="en-US" altLang="da-DK" sz="1800" b="0" i="0" u="none" strike="noStrike" kern="0" cap="none" spc="0" normalizeH="0" baseline="0" noProof="0" smtClean="0">
                  <a:ln>
                    <a:noFill/>
                  </a:ln>
                  <a:solidFill>
                    <a:srgbClr val="000000"/>
                  </a:solidFill>
                  <a:effectLst/>
                  <a:uLnTx/>
                  <a:uFillTx/>
                  <a:latin typeface="Times"/>
                  <a:ea typeface="宋体" panose="02010600030101010101" pitchFamily="2" charset="-122"/>
                </a:endParaRPr>
              </a:p>
            </p:txBody>
          </p:sp>
          <p:sp>
            <p:nvSpPr>
              <p:cNvPr id="617" name="Text Box 69"/>
              <p:cNvSpPr txBox="1">
                <a:spLocks noChangeArrowheads="1"/>
              </p:cNvSpPr>
              <p:nvPr/>
            </p:nvSpPr>
            <p:spPr bwMode="auto">
              <a:xfrm>
                <a:off x="5222" y="3581"/>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da-DK" sz="1800" b="0" i="0" u="none" strike="noStrike" kern="0" cap="none" spc="0" normalizeH="0" baseline="0" noProof="0" smtClean="0">
                    <a:ln>
                      <a:noFill/>
                    </a:ln>
                    <a:solidFill>
                      <a:srgbClr val="000000"/>
                    </a:solidFill>
                    <a:effectLst/>
                    <a:uLnTx/>
                    <a:uFillTx/>
                    <a:latin typeface="Times"/>
                    <a:ea typeface="宋体" panose="02010600030101010101" pitchFamily="2" charset="-122"/>
                  </a:rPr>
                  <a:t>min</a:t>
                </a:r>
                <a:endParaRPr kumimoji="0" lang="en-US" altLang="da-DK" sz="1800" b="0" i="0" u="none" strike="noStrike" kern="0" cap="none" spc="0" normalizeH="0" baseline="0" noProof="0" smtClean="0">
                  <a:ln>
                    <a:noFill/>
                  </a:ln>
                  <a:solidFill>
                    <a:srgbClr val="000000"/>
                  </a:solidFill>
                  <a:effectLst/>
                  <a:uLnTx/>
                  <a:uFillTx/>
                  <a:latin typeface="Times"/>
                  <a:ea typeface="宋体" panose="02010600030101010101" pitchFamily="2" charset="-122"/>
                </a:endParaRPr>
              </a:p>
            </p:txBody>
          </p:sp>
          <p:sp>
            <p:nvSpPr>
              <p:cNvPr id="618" name="Text Box 70"/>
              <p:cNvSpPr txBox="1">
                <a:spLocks noChangeArrowheads="1"/>
              </p:cNvSpPr>
              <p:nvPr/>
            </p:nvSpPr>
            <p:spPr bwMode="auto">
              <a:xfrm>
                <a:off x="5226" y="2715"/>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da-DK" sz="1800" b="0" i="0" u="none" strike="noStrike" kern="0" cap="none" spc="0" normalizeH="0" baseline="0" noProof="0" smtClean="0">
                    <a:ln>
                      <a:noFill/>
                    </a:ln>
                    <a:solidFill>
                      <a:srgbClr val="000000"/>
                    </a:solidFill>
                    <a:effectLst/>
                    <a:uLnTx/>
                    <a:uFillTx/>
                    <a:latin typeface="Times"/>
                    <a:ea typeface="宋体" panose="02010600030101010101" pitchFamily="2" charset="-122"/>
                  </a:rPr>
                  <a:t>max</a:t>
                </a:r>
                <a:endParaRPr kumimoji="0" lang="en-US" altLang="da-DK" sz="1800" b="0" i="0" u="none" strike="noStrike" kern="0" cap="none" spc="0" normalizeH="0" baseline="0" noProof="0" smtClean="0">
                  <a:ln>
                    <a:noFill/>
                  </a:ln>
                  <a:solidFill>
                    <a:srgbClr val="000000"/>
                  </a:solidFill>
                  <a:effectLst/>
                  <a:uLnTx/>
                  <a:uFillTx/>
                  <a:latin typeface="Times"/>
                  <a:ea typeface="宋体" panose="02010600030101010101" pitchFamily="2" charset="-122"/>
                </a:endParaRPr>
              </a:p>
            </p:txBody>
          </p:sp>
          <p:sp>
            <p:nvSpPr>
              <p:cNvPr id="619" name="Line 71"/>
              <p:cNvSpPr>
                <a:spLocks noChangeShapeType="1"/>
              </p:cNvSpPr>
              <p:nvPr/>
            </p:nvSpPr>
            <p:spPr bwMode="auto">
              <a:xfrm flipV="1">
                <a:off x="5184" y="2832"/>
                <a:ext cx="0" cy="849"/>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605" name="Line 72"/>
            <p:cNvSpPr>
              <a:spLocks noChangeShapeType="1"/>
            </p:cNvSpPr>
            <p:nvPr/>
          </p:nvSpPr>
          <p:spPr bwMode="auto">
            <a:xfrm flipH="1">
              <a:off x="2286000" y="5791200"/>
              <a:ext cx="228600" cy="7477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6" name="Text Box 73"/>
            <p:cNvSpPr txBox="1">
              <a:spLocks noChangeArrowheads="1"/>
            </p:cNvSpPr>
            <p:nvPr/>
          </p:nvSpPr>
          <p:spPr bwMode="auto">
            <a:xfrm>
              <a:off x="1524000" y="6491288"/>
              <a:ext cx="1409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en-US" altLang="da-DK" sz="1800" b="1" i="0" u="none" strike="noStrike" kern="0" cap="none" spc="0" normalizeH="0" baseline="0" noProof="0" smtClean="0">
                  <a:ln>
                    <a:noFill/>
                  </a:ln>
                  <a:solidFill>
                    <a:srgbClr val="000000"/>
                  </a:solidFill>
                  <a:effectLst/>
                  <a:uLnTx/>
                  <a:uFillTx/>
                  <a:latin typeface="Times"/>
                  <a:ea typeface="宋体" panose="02010600030101010101" pitchFamily="2" charset="-122"/>
                </a:rPr>
                <a:t>search space</a:t>
              </a:r>
              <a:endParaRPr kumimoji="0" lang="en-US" altLang="da-DK" sz="1800" b="1" i="0" u="none" strike="noStrike" kern="0" cap="none" spc="0" normalizeH="0" baseline="0" noProof="0" smtClean="0">
                <a:ln>
                  <a:noFill/>
                </a:ln>
                <a:solidFill>
                  <a:srgbClr val="000000"/>
                </a:solidFill>
                <a:effectLst/>
                <a:uLnTx/>
                <a:uFillTx/>
                <a:latin typeface="Times"/>
                <a:ea typeface="宋体" panose="02010600030101010101" pitchFamily="2" charset="-122"/>
              </a:endParaRPr>
            </a:p>
          </p:txBody>
        </p:sp>
        <p:sp>
          <p:nvSpPr>
            <p:cNvPr id="607" name="TextBox 73"/>
            <p:cNvSpPr txBox="1">
              <a:spLocks noChangeArrowheads="1"/>
            </p:cNvSpPr>
            <p:nvPr/>
          </p:nvSpPr>
          <p:spPr bwMode="auto">
            <a:xfrm>
              <a:off x="6324600" y="1600200"/>
              <a:ext cx="243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333399"/>
                  </a:solidFill>
                  <a:effectLst/>
                  <a:uLnTx/>
                  <a:uFillTx/>
                  <a:latin typeface="Arial" panose="020B0604020202020204" pitchFamily="34" charset="0"/>
                  <a:ea typeface="宋体" panose="02010600030101010101" pitchFamily="2" charset="-122"/>
                </a:rPr>
                <a:t>最终达到最优</a:t>
              </a:r>
              <a:endParaRPr kumimoji="0" lang="zh-CN" altLang="en-US" sz="1800" b="1" i="0" u="none" strike="noStrike" kern="0" cap="none" spc="0" normalizeH="0" baseline="0" noProof="0" dirty="0" smtClean="0">
                <a:ln>
                  <a:noFill/>
                </a:ln>
                <a:solidFill>
                  <a:srgbClr val="333399"/>
                </a:solidFill>
                <a:effectLst/>
                <a:uLnTx/>
                <a:uFillTx/>
                <a:latin typeface="Arial" panose="020B0604020202020204" pitchFamily="34" charset="0"/>
                <a:ea typeface="宋体" panose="02010600030101010101" pitchFamily="2" charset="-122"/>
              </a:endParaRPr>
            </a:p>
          </p:txBody>
        </p:sp>
        <p:cxnSp>
          <p:nvCxnSpPr>
            <p:cNvPr id="608" name="直接连接符 607"/>
            <p:cNvCxnSpPr>
              <a:stCxn id="607" idx="1"/>
              <a:endCxn id="653" idx="0"/>
            </p:cNvCxnSpPr>
            <p:nvPr/>
          </p:nvCxnSpPr>
          <p:spPr>
            <a:xfrm rot="10800000" flipV="1">
              <a:off x="4343400" y="1784350"/>
              <a:ext cx="1981200" cy="2182813"/>
            </a:xfrm>
            <a:prstGeom prst="line">
              <a:avLst/>
            </a:prstGeom>
            <a:noFill/>
            <a:ln w="25400" cap="flat" cmpd="sng" algn="ctr">
              <a:solidFill>
                <a:srgbClr val="BBE0E3">
                  <a:shade val="95000"/>
                  <a:satMod val="105000"/>
                </a:srgbClr>
              </a:solidFill>
              <a:prstDash val="soli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500"/>
                                  </p:stCondLst>
                                  <p:childTnLst>
                                    <p:set>
                                      <p:cBhvr>
                                        <p:cTn id="9" dur="1" fill="hold">
                                          <p:stCondLst>
                                            <p:cond delay="0"/>
                                          </p:stCondLst>
                                        </p:cTn>
                                        <p:tgtEl>
                                          <p:spTgt spid="116"/>
                                        </p:tgtEl>
                                        <p:attrNameLst>
                                          <p:attrName>style.visibility</p:attrName>
                                        </p:attrNameLst>
                                      </p:cBhvr>
                                      <p:to>
                                        <p:strVal val="hidden"/>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157"/>
                                        </p:tgtEl>
                                        <p:attrNameLst>
                                          <p:attrName>style.visibility</p:attrName>
                                        </p:attrNameLst>
                                      </p:cBhvr>
                                      <p:to>
                                        <p:strVal val="visible"/>
                                      </p:to>
                                    </p:set>
                                  </p:childTnLst>
                                </p:cTn>
                              </p:par>
                            </p:childTnLst>
                          </p:cTn>
                        </p:par>
                        <p:par>
                          <p:cTn id="13" fill="hold">
                            <p:stCondLst>
                              <p:cond delay="500"/>
                            </p:stCondLst>
                            <p:childTnLst>
                              <p:par>
                                <p:cTn id="14" presetID="1" presetClass="exit" presetSubtype="0" fill="hold" nodeType="afterEffect">
                                  <p:stCondLst>
                                    <p:cond delay="500"/>
                                  </p:stCondLst>
                                  <p:childTnLst>
                                    <p:set>
                                      <p:cBhvr>
                                        <p:cTn id="15" dur="1" fill="hold">
                                          <p:stCondLst>
                                            <p:cond delay="0"/>
                                          </p:stCondLst>
                                        </p:cTn>
                                        <p:tgtEl>
                                          <p:spTgt spid="157"/>
                                        </p:tgtEl>
                                        <p:attrNameLst>
                                          <p:attrName>style.visibility</p:attrName>
                                        </p:attrNameLst>
                                      </p:cBhvr>
                                      <p:to>
                                        <p:strVal val="hidden"/>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229"/>
                                        </p:tgtEl>
                                        <p:attrNameLst>
                                          <p:attrName>style.visibility</p:attrName>
                                        </p:attrNameLst>
                                      </p:cBhvr>
                                      <p:to>
                                        <p:strVal val="visible"/>
                                      </p:to>
                                    </p:set>
                                  </p:childTnLst>
                                </p:cTn>
                              </p:par>
                            </p:childTnLst>
                          </p:cTn>
                        </p:par>
                        <p:par>
                          <p:cTn id="19" fill="hold">
                            <p:stCondLst>
                              <p:cond delay="1000"/>
                            </p:stCondLst>
                            <p:childTnLst>
                              <p:par>
                                <p:cTn id="20" presetID="1" presetClass="exit" presetSubtype="0" fill="hold" nodeType="afterEffect">
                                  <p:stCondLst>
                                    <p:cond delay="400"/>
                                  </p:stCondLst>
                                  <p:childTnLst>
                                    <p:set>
                                      <p:cBhvr>
                                        <p:cTn id="21" dur="1" fill="hold">
                                          <p:stCondLst>
                                            <p:cond delay="0"/>
                                          </p:stCondLst>
                                        </p:cTn>
                                        <p:tgtEl>
                                          <p:spTgt spid="229"/>
                                        </p:tgtEl>
                                        <p:attrNameLst>
                                          <p:attrName>style.visibility</p:attrName>
                                        </p:attrNameLst>
                                      </p:cBhvr>
                                      <p:to>
                                        <p:strVal val="hidden"/>
                                      </p:to>
                                    </p:set>
                                  </p:childTnLst>
                                </p:cTn>
                              </p:par>
                            </p:childTnLst>
                          </p:cTn>
                        </p:par>
                        <p:par>
                          <p:cTn id="22" fill="hold">
                            <p:stCondLst>
                              <p:cond delay="1400"/>
                            </p:stCondLst>
                            <p:childTnLst>
                              <p:par>
                                <p:cTn id="23" presetID="1" presetClass="entr" presetSubtype="0" fill="hold" nodeType="afterEffect">
                                  <p:stCondLst>
                                    <p:cond delay="0"/>
                                  </p:stCondLst>
                                  <p:childTnLst>
                                    <p:set>
                                      <p:cBhvr>
                                        <p:cTn id="24" dur="1" fill="hold">
                                          <p:stCondLst>
                                            <p:cond delay="0"/>
                                          </p:stCondLst>
                                        </p:cTn>
                                        <p:tgtEl>
                                          <p:spTgt spid="299"/>
                                        </p:tgtEl>
                                        <p:attrNameLst>
                                          <p:attrName>style.visibility</p:attrName>
                                        </p:attrNameLst>
                                      </p:cBhvr>
                                      <p:to>
                                        <p:strVal val="visible"/>
                                      </p:to>
                                    </p:set>
                                  </p:childTnLst>
                                </p:cTn>
                              </p:par>
                            </p:childTnLst>
                          </p:cTn>
                        </p:par>
                        <p:par>
                          <p:cTn id="25" fill="hold">
                            <p:stCondLst>
                              <p:cond delay="1400"/>
                            </p:stCondLst>
                            <p:childTnLst>
                              <p:par>
                                <p:cTn id="26" presetID="1" presetClass="exit" presetSubtype="0" fill="hold" nodeType="afterEffect">
                                  <p:stCondLst>
                                    <p:cond delay="600"/>
                                  </p:stCondLst>
                                  <p:childTnLst>
                                    <p:set>
                                      <p:cBhvr>
                                        <p:cTn id="27" dur="1" fill="hold">
                                          <p:stCondLst>
                                            <p:cond delay="0"/>
                                          </p:stCondLst>
                                        </p:cTn>
                                        <p:tgtEl>
                                          <p:spTgt spid="299"/>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nodeType="afterEffect">
                                  <p:stCondLst>
                                    <p:cond delay="0"/>
                                  </p:stCondLst>
                                  <p:childTnLst>
                                    <p:set>
                                      <p:cBhvr>
                                        <p:cTn id="30" dur="1" fill="hold">
                                          <p:stCondLst>
                                            <p:cond delay="0"/>
                                          </p:stCondLst>
                                        </p:cTn>
                                        <p:tgtEl>
                                          <p:spTgt spid="372"/>
                                        </p:tgtEl>
                                        <p:attrNameLst>
                                          <p:attrName>style.visibility</p:attrName>
                                        </p:attrNameLst>
                                      </p:cBhvr>
                                      <p:to>
                                        <p:strVal val="visible"/>
                                      </p:to>
                                    </p:set>
                                  </p:childTnLst>
                                </p:cTn>
                              </p:par>
                            </p:childTnLst>
                          </p:cTn>
                        </p:par>
                        <p:par>
                          <p:cTn id="31" fill="hold">
                            <p:stCondLst>
                              <p:cond delay="2000"/>
                            </p:stCondLst>
                            <p:childTnLst>
                              <p:par>
                                <p:cTn id="32" presetID="1" presetClass="exit" presetSubtype="0" fill="hold" nodeType="afterEffect">
                                  <p:stCondLst>
                                    <p:cond delay="500"/>
                                  </p:stCondLst>
                                  <p:childTnLst>
                                    <p:set>
                                      <p:cBhvr>
                                        <p:cTn id="33" dur="1" fill="hold">
                                          <p:stCondLst>
                                            <p:cond delay="0"/>
                                          </p:stCondLst>
                                        </p:cTn>
                                        <p:tgtEl>
                                          <p:spTgt spid="372"/>
                                        </p:tgtEl>
                                        <p:attrNameLst>
                                          <p:attrName>style.visibility</p:attrName>
                                        </p:attrNameLst>
                                      </p:cBhvr>
                                      <p:to>
                                        <p:strVal val="hidden"/>
                                      </p:to>
                                    </p:set>
                                  </p:childTnLst>
                                </p:cTn>
                              </p:par>
                            </p:childTnLst>
                          </p:cTn>
                        </p:par>
                        <p:par>
                          <p:cTn id="34" fill="hold">
                            <p:stCondLst>
                              <p:cond delay="2500"/>
                            </p:stCondLst>
                            <p:childTnLst>
                              <p:par>
                                <p:cTn id="35" presetID="1" presetClass="entr" presetSubtype="0" fill="hold" nodeType="afterEffect">
                                  <p:stCondLst>
                                    <p:cond delay="0"/>
                                  </p:stCondLst>
                                  <p:childTnLst>
                                    <p:set>
                                      <p:cBhvr>
                                        <p:cTn id="36" dur="1" fill="hold">
                                          <p:stCondLst>
                                            <p:cond delay="0"/>
                                          </p:stCondLst>
                                        </p:cTn>
                                        <p:tgtEl>
                                          <p:spTgt spid="445"/>
                                        </p:tgtEl>
                                        <p:attrNameLst>
                                          <p:attrName>style.visibility</p:attrName>
                                        </p:attrNameLst>
                                      </p:cBhvr>
                                      <p:to>
                                        <p:strVal val="visible"/>
                                      </p:to>
                                    </p:set>
                                  </p:childTnLst>
                                </p:cTn>
                              </p:par>
                            </p:childTnLst>
                          </p:cTn>
                        </p:par>
                        <p:par>
                          <p:cTn id="37" fill="hold">
                            <p:stCondLst>
                              <p:cond delay="2500"/>
                            </p:stCondLst>
                            <p:childTnLst>
                              <p:par>
                                <p:cTn id="38" presetID="1" presetClass="exit" presetSubtype="0" fill="hold" nodeType="afterEffect">
                                  <p:stCondLst>
                                    <p:cond delay="500"/>
                                  </p:stCondLst>
                                  <p:childTnLst>
                                    <p:set>
                                      <p:cBhvr>
                                        <p:cTn id="39" dur="1" fill="hold">
                                          <p:stCondLst>
                                            <p:cond delay="0"/>
                                          </p:stCondLst>
                                        </p:cTn>
                                        <p:tgtEl>
                                          <p:spTgt spid="445"/>
                                        </p:tgtEl>
                                        <p:attrNameLst>
                                          <p:attrName>style.visibility</p:attrName>
                                        </p:attrNameLst>
                                      </p:cBhvr>
                                      <p:to>
                                        <p:strVal val="hidden"/>
                                      </p:to>
                                    </p:set>
                                  </p:childTnLst>
                                </p:cTn>
                              </p:par>
                            </p:childTnLst>
                          </p:cTn>
                        </p:par>
                        <p:par>
                          <p:cTn id="40" fill="hold">
                            <p:stCondLst>
                              <p:cond delay="3000"/>
                            </p:stCondLst>
                            <p:childTnLst>
                              <p:par>
                                <p:cTn id="41" presetID="1" presetClass="entr" presetSubtype="0" fill="hold" nodeType="afterEffect">
                                  <p:stCondLst>
                                    <p:cond delay="0"/>
                                  </p:stCondLst>
                                  <p:childTnLst>
                                    <p:set>
                                      <p:cBhvr>
                                        <p:cTn id="42" dur="1" fill="hold">
                                          <p:stCondLst>
                                            <p:cond delay="0"/>
                                          </p:stCondLst>
                                        </p:cTn>
                                        <p:tgtEl>
                                          <p:spTgt spid="518"/>
                                        </p:tgtEl>
                                        <p:attrNameLst>
                                          <p:attrName>style.visibility</p:attrName>
                                        </p:attrNameLst>
                                      </p:cBhvr>
                                      <p:to>
                                        <p:strVal val="visible"/>
                                      </p:to>
                                    </p:set>
                                  </p:childTnLst>
                                </p:cTn>
                              </p:par>
                            </p:childTnLst>
                          </p:cTn>
                        </p:par>
                        <p:par>
                          <p:cTn id="43" fill="hold">
                            <p:stCondLst>
                              <p:cond delay="3000"/>
                            </p:stCondLst>
                            <p:childTnLst>
                              <p:par>
                                <p:cTn id="44" presetID="1" presetClass="exit" presetSubtype="0" fill="hold" nodeType="afterEffect">
                                  <p:stCondLst>
                                    <p:cond delay="600"/>
                                  </p:stCondLst>
                                  <p:childTnLst>
                                    <p:set>
                                      <p:cBhvr>
                                        <p:cTn id="45" dur="1" fill="hold">
                                          <p:stCondLst>
                                            <p:cond delay="0"/>
                                          </p:stCondLst>
                                        </p:cTn>
                                        <p:tgtEl>
                                          <p:spTgt spid="518"/>
                                        </p:tgtEl>
                                        <p:attrNameLst>
                                          <p:attrName>style.visibility</p:attrName>
                                        </p:attrNameLst>
                                      </p:cBhvr>
                                      <p:to>
                                        <p:strVal val="hidden"/>
                                      </p:to>
                                    </p:set>
                                  </p:childTnLst>
                                </p:cTn>
                              </p:par>
                            </p:childTnLst>
                          </p:cTn>
                        </p:par>
                        <p:par>
                          <p:cTn id="46" fill="hold">
                            <p:stCondLst>
                              <p:cond delay="3600"/>
                            </p:stCondLst>
                            <p:childTnLst>
                              <p:par>
                                <p:cTn id="47" presetID="1" presetClass="entr" presetSubtype="0" fill="hold" nodeType="afterEffect">
                                  <p:stCondLst>
                                    <p:cond delay="0"/>
                                  </p:stCondLst>
                                  <p:childTnLst>
                                    <p:set>
                                      <p:cBhvr>
                                        <p:cTn id="48" dur="1" fill="hold">
                                          <p:stCondLst>
                                            <p:cond delay="0"/>
                                          </p:stCondLst>
                                        </p:cTn>
                                        <p:tgtEl>
                                          <p:spTgt spid="5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引入</a:t>
            </a:r>
            <a:endParaRPr lang="zh-CN" altLang="en-US" dirty="0"/>
          </a:p>
        </p:txBody>
      </p:sp>
      <p:sp>
        <p:nvSpPr>
          <p:cNvPr id="3" name="TextBox 2"/>
          <p:cNvSpPr txBox="1"/>
          <p:nvPr/>
        </p:nvSpPr>
        <p:spPr>
          <a:xfrm>
            <a:off x="491132" y="4805376"/>
            <a:ext cx="8088988" cy="1434047"/>
          </a:xfrm>
          <a:prstGeom prst="rect">
            <a:avLst/>
          </a:prstGeom>
          <a:noFill/>
        </p:spPr>
        <p:txBody>
          <a:bodyPr wrap="square" rtlCol="0">
            <a:spAutoFit/>
          </a:bodyPr>
          <a:lstStyle/>
          <a:p>
            <a:pPr algn="just">
              <a:lnSpc>
                <a:spcPts val="2700"/>
              </a:lnSpc>
              <a:buFontTx/>
              <a:buNone/>
            </a:pPr>
            <a:r>
              <a:rPr lang="zh-CN" altLang="en-US" sz="2000" dirty="0" smtClean="0">
                <a:latin typeface="幼圆" panose="02010509060101010101" pitchFamily="49" charset="-122"/>
                <a:ea typeface="幼圆" panose="02010509060101010101" pitchFamily="49" charset="-122"/>
              </a:rPr>
              <a:t>    顾名思义</a:t>
            </a:r>
            <a:r>
              <a:rPr lang="zh-CN" altLang="en-US" sz="2000" dirty="0">
                <a:latin typeface="幼圆" panose="02010509060101010101" pitchFamily="49" charset="-122"/>
                <a:ea typeface="幼圆" panose="02010509060101010101" pitchFamily="49" charset="-122"/>
              </a:rPr>
              <a:t>，遗传算法是模拟生物在自然环境下的遗传和进化过程的一种自适应的全局优化搜索算法，通过借助遗传学的原理，经过自然选择、遗传、变异等作用机制进而筛选出具有适应性更高的个体（适者生存）</a:t>
            </a:r>
            <a:r>
              <a:rPr lang="zh-CN" altLang="en-US" sz="2000" dirty="0" smtClean="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p:txBody>
      </p:sp>
      <p:pic>
        <p:nvPicPr>
          <p:cNvPr id="3075" name="Picture 3" descr="E:\1华研\4研二上\6-AI2011-ppt修改\修改ppt\tu\29.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0520" y="1566863"/>
            <a:ext cx="8426768" cy="2962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30320" y="4069080"/>
            <a:ext cx="36830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smtClean="0"/>
              <a:t>3 </a:t>
            </a:r>
            <a:r>
              <a:rPr lang="zh-CN" altLang="en-US" dirty="0" smtClean="0"/>
              <a:t>遗传算法</a:t>
            </a:r>
            <a:r>
              <a:rPr lang="en-US" altLang="zh-CN" dirty="0" smtClean="0"/>
              <a:t>-</a:t>
            </a:r>
            <a:r>
              <a:rPr lang="zh-CN" altLang="en-US" dirty="0" smtClean="0"/>
              <a:t>其他复杂函数</a:t>
            </a:r>
            <a:endParaRPr lang="zh-CN" altLang="en-US" dirty="0"/>
          </a:p>
        </p:txBody>
      </p:sp>
      <p:pic>
        <p:nvPicPr>
          <p:cNvPr id="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86200"/>
            <a:ext cx="3962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0" y="1112520"/>
            <a:ext cx="4775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 y="1112520"/>
            <a:ext cx="3657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960803" y="2826917"/>
            <a:ext cx="3703320" cy="1241822"/>
          </a:xfrm>
        </p:spPr>
        <p:txBody>
          <a:bodyPr/>
          <a:lstStyle/>
          <a:p>
            <a:r>
              <a:rPr lang="zh-CN" altLang="en-US" sz="4050" b="1" dirty="0">
                <a:solidFill>
                  <a:schemeClr val="accent1">
                    <a:lumMod val="50000"/>
                  </a:schemeClr>
                </a:solidFill>
              </a:rPr>
              <a:t>谢谢！</a:t>
            </a:r>
            <a:endParaRPr lang="zh-CN" altLang="en-US" sz="4050" b="1"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引入</a:t>
            </a:r>
            <a:endParaRPr lang="zh-CN" altLang="en-US" dirty="0"/>
          </a:p>
        </p:txBody>
      </p:sp>
      <p:sp>
        <p:nvSpPr>
          <p:cNvPr id="5" name="Rectangle 3"/>
          <p:cNvSpPr txBox="1">
            <a:spLocks noChangeArrowheads="1"/>
          </p:cNvSpPr>
          <p:nvPr/>
        </p:nvSpPr>
        <p:spPr>
          <a:xfrm>
            <a:off x="579120" y="1432718"/>
            <a:ext cx="7924800" cy="47545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457200">
              <a:lnSpc>
                <a:spcPts val="2700"/>
              </a:lnSpc>
              <a:buNone/>
            </a:pPr>
            <a:r>
              <a:rPr lang="zh-CN" altLang="en-US" sz="2000" dirty="0">
                <a:latin typeface="幼圆" panose="02010509060101010101" pitchFamily="49" charset="-122"/>
                <a:ea typeface="幼圆" panose="02010509060101010101" pitchFamily="49" charset="-122"/>
              </a:rPr>
              <a:t>遗传算法与自然进化的</a:t>
            </a:r>
            <a:r>
              <a:rPr lang="zh-CN" altLang="en-US" sz="2000" dirty="0" smtClean="0">
                <a:latin typeface="幼圆" panose="02010509060101010101" pitchFamily="49" charset="-122"/>
                <a:ea typeface="幼圆" panose="02010509060101010101" pitchFamily="49" charset="-122"/>
              </a:rPr>
              <a:t>比较：</a:t>
            </a:r>
            <a:endParaRPr lang="zh-CN" altLang="en-US" sz="2000" dirty="0">
              <a:latin typeface="幼圆" panose="02010509060101010101" pitchFamily="49" charset="-122"/>
              <a:ea typeface="幼圆" panose="02010509060101010101" pitchFamily="49" charset="-122"/>
            </a:endParaRPr>
          </a:p>
        </p:txBody>
      </p:sp>
      <p:grpSp>
        <p:nvGrpSpPr>
          <p:cNvPr id="7" name="组合 6"/>
          <p:cNvGrpSpPr/>
          <p:nvPr/>
        </p:nvGrpSpPr>
        <p:grpSpPr>
          <a:xfrm>
            <a:off x="2667000" y="2529840"/>
            <a:ext cx="5791200" cy="2819400"/>
            <a:chOff x="1066800" y="2133600"/>
            <a:chExt cx="6705600" cy="3124200"/>
          </a:xfrm>
        </p:grpSpPr>
        <p:sp>
          <p:nvSpPr>
            <p:cNvPr id="8" name="Line 4"/>
            <p:cNvSpPr>
              <a:spLocks noChangeShapeType="1"/>
            </p:cNvSpPr>
            <p:nvPr/>
          </p:nvSpPr>
          <p:spPr bwMode="auto">
            <a:xfrm>
              <a:off x="1066800" y="2133600"/>
              <a:ext cx="65532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5"/>
            <p:cNvSpPr>
              <a:spLocks noChangeShapeType="1"/>
            </p:cNvSpPr>
            <p:nvPr/>
          </p:nvSpPr>
          <p:spPr bwMode="auto">
            <a:xfrm>
              <a:off x="1066800" y="2667000"/>
              <a:ext cx="6553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6"/>
            <p:cNvSpPr>
              <a:spLocks noChangeShapeType="1"/>
            </p:cNvSpPr>
            <p:nvPr/>
          </p:nvSpPr>
          <p:spPr bwMode="auto">
            <a:xfrm>
              <a:off x="1066800" y="5257800"/>
              <a:ext cx="65532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7"/>
            <p:cNvSpPr>
              <a:spLocks noChangeShapeType="1"/>
            </p:cNvSpPr>
            <p:nvPr/>
          </p:nvSpPr>
          <p:spPr bwMode="auto">
            <a:xfrm>
              <a:off x="4876800" y="2133600"/>
              <a:ext cx="0" cy="3124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8"/>
            <p:cNvSpPr txBox="1">
              <a:spLocks noChangeArrowheads="1"/>
            </p:cNvSpPr>
            <p:nvPr/>
          </p:nvSpPr>
          <p:spPr bwMode="auto">
            <a:xfrm>
              <a:off x="1371600" y="2209800"/>
              <a:ext cx="336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自然界</a:t>
              </a:r>
              <a:endParaRPr lang="zh-CN" altLang="en-US" sz="2400">
                <a:latin typeface="Times New Roman" panose="02020603050405020304" pitchFamily="18" charset="0"/>
              </a:endParaRPr>
            </a:p>
          </p:txBody>
        </p:sp>
        <p:sp>
          <p:nvSpPr>
            <p:cNvPr id="13" name="Text Box 9"/>
            <p:cNvSpPr txBox="1">
              <a:spLocks noChangeArrowheads="1"/>
            </p:cNvSpPr>
            <p:nvPr/>
          </p:nvSpPr>
          <p:spPr bwMode="auto">
            <a:xfrm>
              <a:off x="1371600" y="2743200"/>
              <a:ext cx="336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染色体</a:t>
              </a:r>
              <a:endParaRPr lang="zh-CN" altLang="en-US" sz="2400">
                <a:latin typeface="Times New Roman" panose="02020603050405020304" pitchFamily="18" charset="0"/>
              </a:endParaRPr>
            </a:p>
          </p:txBody>
        </p:sp>
        <p:sp>
          <p:nvSpPr>
            <p:cNvPr id="14" name="Text Box 10"/>
            <p:cNvSpPr txBox="1">
              <a:spLocks noChangeArrowheads="1"/>
            </p:cNvSpPr>
            <p:nvPr/>
          </p:nvSpPr>
          <p:spPr bwMode="auto">
            <a:xfrm>
              <a:off x="1371600" y="3143250"/>
              <a:ext cx="336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基因</a:t>
              </a:r>
              <a:endParaRPr lang="zh-CN" altLang="en-US" sz="2400">
                <a:latin typeface="Times New Roman" panose="02020603050405020304" pitchFamily="18" charset="0"/>
              </a:endParaRPr>
            </a:p>
          </p:txBody>
        </p:sp>
        <p:sp>
          <p:nvSpPr>
            <p:cNvPr id="15" name="Text Box 11"/>
            <p:cNvSpPr txBox="1">
              <a:spLocks noChangeArrowheads="1"/>
            </p:cNvSpPr>
            <p:nvPr/>
          </p:nvSpPr>
          <p:spPr bwMode="auto">
            <a:xfrm>
              <a:off x="1371600" y="3562350"/>
              <a:ext cx="336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latin typeface="Times New Roman" panose="02020603050405020304" pitchFamily="18" charset="0"/>
                </a:rPr>
                <a:t>等位基因</a:t>
              </a:r>
              <a:r>
                <a:rPr lang="en-US" altLang="zh-CN" sz="2400" dirty="0">
                  <a:latin typeface="Times New Roman" panose="02020603050405020304" pitchFamily="18" charset="0"/>
                </a:rPr>
                <a:t>(allele)</a:t>
              </a:r>
              <a:endParaRPr lang="en-US" altLang="zh-CN" sz="2400" dirty="0">
                <a:latin typeface="Times New Roman" panose="02020603050405020304" pitchFamily="18" charset="0"/>
              </a:endParaRPr>
            </a:p>
          </p:txBody>
        </p:sp>
        <p:sp>
          <p:nvSpPr>
            <p:cNvPr id="16" name="Text Box 12"/>
            <p:cNvSpPr txBox="1">
              <a:spLocks noChangeArrowheads="1"/>
            </p:cNvSpPr>
            <p:nvPr/>
          </p:nvSpPr>
          <p:spPr bwMode="auto">
            <a:xfrm>
              <a:off x="1371600" y="3943350"/>
              <a:ext cx="336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latin typeface="Times New Roman" panose="02020603050405020304" pitchFamily="18" charset="0"/>
                </a:rPr>
                <a:t>染色体位置</a:t>
              </a:r>
              <a:r>
                <a:rPr lang="en-US" altLang="zh-CN" sz="2400" dirty="0">
                  <a:latin typeface="Times New Roman" panose="02020603050405020304" pitchFamily="18" charset="0"/>
                </a:rPr>
                <a:t>(locus)</a:t>
              </a:r>
              <a:endParaRPr lang="en-US" altLang="zh-CN" sz="2400" dirty="0">
                <a:latin typeface="Times New Roman" panose="02020603050405020304" pitchFamily="18" charset="0"/>
              </a:endParaRPr>
            </a:p>
          </p:txBody>
        </p:sp>
        <p:sp>
          <p:nvSpPr>
            <p:cNvPr id="17" name="Text Box 13"/>
            <p:cNvSpPr txBox="1">
              <a:spLocks noChangeArrowheads="1"/>
            </p:cNvSpPr>
            <p:nvPr/>
          </p:nvSpPr>
          <p:spPr bwMode="auto">
            <a:xfrm>
              <a:off x="1371600" y="4324350"/>
              <a:ext cx="336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基因型</a:t>
              </a:r>
              <a:r>
                <a:rPr lang="en-US" altLang="zh-CN" sz="2400">
                  <a:latin typeface="Times New Roman" panose="02020603050405020304" pitchFamily="18" charset="0"/>
                </a:rPr>
                <a:t>(genotype)</a:t>
              </a:r>
              <a:endParaRPr lang="en-US" altLang="zh-CN" sz="2400">
                <a:latin typeface="Times New Roman" panose="02020603050405020304" pitchFamily="18" charset="0"/>
              </a:endParaRPr>
            </a:p>
          </p:txBody>
        </p:sp>
        <p:sp>
          <p:nvSpPr>
            <p:cNvPr id="18" name="Text Box 14"/>
            <p:cNvSpPr txBox="1">
              <a:spLocks noChangeArrowheads="1"/>
            </p:cNvSpPr>
            <p:nvPr/>
          </p:nvSpPr>
          <p:spPr bwMode="auto">
            <a:xfrm>
              <a:off x="1371600" y="4724400"/>
              <a:ext cx="336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表型</a:t>
              </a:r>
              <a:r>
                <a:rPr lang="en-US" altLang="zh-CN" sz="2400">
                  <a:latin typeface="Times New Roman" panose="02020603050405020304" pitchFamily="18" charset="0"/>
                </a:rPr>
                <a:t>(phenotype)</a:t>
              </a:r>
              <a:endParaRPr lang="en-US" altLang="zh-CN" sz="2400">
                <a:latin typeface="Times New Roman" panose="02020603050405020304" pitchFamily="18" charset="0"/>
              </a:endParaRPr>
            </a:p>
          </p:txBody>
        </p:sp>
        <p:sp>
          <p:nvSpPr>
            <p:cNvPr id="19" name="Text Box 15"/>
            <p:cNvSpPr txBox="1">
              <a:spLocks noChangeArrowheads="1"/>
            </p:cNvSpPr>
            <p:nvPr/>
          </p:nvSpPr>
          <p:spPr bwMode="auto">
            <a:xfrm>
              <a:off x="4953000" y="22098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遗传算法</a:t>
              </a:r>
              <a:endParaRPr lang="zh-CN" altLang="en-US" sz="2400">
                <a:latin typeface="Times New Roman" panose="02020603050405020304" pitchFamily="18" charset="0"/>
              </a:endParaRPr>
            </a:p>
          </p:txBody>
        </p:sp>
        <p:sp>
          <p:nvSpPr>
            <p:cNvPr id="20" name="Text Box 16"/>
            <p:cNvSpPr txBox="1">
              <a:spLocks noChangeArrowheads="1"/>
            </p:cNvSpPr>
            <p:nvPr/>
          </p:nvSpPr>
          <p:spPr bwMode="auto">
            <a:xfrm>
              <a:off x="4953000" y="27432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字符串</a:t>
              </a:r>
              <a:endParaRPr lang="zh-CN" altLang="en-US" sz="2400">
                <a:latin typeface="Times New Roman" panose="02020603050405020304" pitchFamily="18" charset="0"/>
              </a:endParaRPr>
            </a:p>
          </p:txBody>
        </p:sp>
        <p:sp>
          <p:nvSpPr>
            <p:cNvPr id="21" name="Text Box 17"/>
            <p:cNvSpPr txBox="1">
              <a:spLocks noChangeArrowheads="1"/>
            </p:cNvSpPr>
            <p:nvPr/>
          </p:nvSpPr>
          <p:spPr bwMode="auto">
            <a:xfrm>
              <a:off x="4953000" y="314325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字符</a:t>
              </a:r>
              <a:r>
                <a:rPr lang="en-US" altLang="zh-CN" sz="2400">
                  <a:latin typeface="Times New Roman" panose="02020603050405020304" pitchFamily="18" charset="0"/>
                </a:rPr>
                <a:t>,</a:t>
              </a:r>
              <a:r>
                <a:rPr lang="zh-CN" altLang="en-US" sz="2400">
                  <a:latin typeface="Times New Roman" panose="02020603050405020304" pitchFamily="18" charset="0"/>
                </a:rPr>
                <a:t>特征</a:t>
              </a:r>
              <a:endParaRPr lang="zh-CN" altLang="en-US" sz="2400">
                <a:latin typeface="Times New Roman" panose="02020603050405020304" pitchFamily="18" charset="0"/>
              </a:endParaRPr>
            </a:p>
          </p:txBody>
        </p:sp>
        <p:sp>
          <p:nvSpPr>
            <p:cNvPr id="22" name="Text Box 18"/>
            <p:cNvSpPr txBox="1">
              <a:spLocks noChangeArrowheads="1"/>
            </p:cNvSpPr>
            <p:nvPr/>
          </p:nvSpPr>
          <p:spPr bwMode="auto">
            <a:xfrm>
              <a:off x="4953000" y="356235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特征值</a:t>
              </a:r>
              <a:endParaRPr lang="zh-CN" altLang="en-US" sz="2400">
                <a:latin typeface="Times New Roman" panose="02020603050405020304" pitchFamily="18" charset="0"/>
              </a:endParaRPr>
            </a:p>
          </p:txBody>
        </p:sp>
        <p:sp>
          <p:nvSpPr>
            <p:cNvPr id="23" name="Text Box 19"/>
            <p:cNvSpPr txBox="1">
              <a:spLocks noChangeArrowheads="1"/>
            </p:cNvSpPr>
            <p:nvPr/>
          </p:nvSpPr>
          <p:spPr bwMode="auto">
            <a:xfrm>
              <a:off x="4953000" y="394335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字符串位置</a:t>
              </a:r>
              <a:endParaRPr lang="zh-CN" altLang="en-US" sz="2400">
                <a:latin typeface="Times New Roman" panose="02020603050405020304" pitchFamily="18" charset="0"/>
              </a:endParaRPr>
            </a:p>
          </p:txBody>
        </p:sp>
        <p:sp>
          <p:nvSpPr>
            <p:cNvPr id="24" name="Text Box 20"/>
            <p:cNvSpPr txBox="1">
              <a:spLocks noChangeArrowheads="1"/>
            </p:cNvSpPr>
            <p:nvPr/>
          </p:nvSpPr>
          <p:spPr bwMode="auto">
            <a:xfrm>
              <a:off x="4953000" y="432435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结构</a:t>
              </a:r>
              <a:endParaRPr lang="zh-CN" altLang="en-US" sz="2400">
                <a:latin typeface="Times New Roman" panose="02020603050405020304" pitchFamily="18" charset="0"/>
              </a:endParaRPr>
            </a:p>
          </p:txBody>
        </p:sp>
        <p:sp>
          <p:nvSpPr>
            <p:cNvPr id="25" name="Text Box 21"/>
            <p:cNvSpPr txBox="1">
              <a:spLocks noChangeArrowheads="1"/>
            </p:cNvSpPr>
            <p:nvPr/>
          </p:nvSpPr>
          <p:spPr bwMode="auto">
            <a:xfrm>
              <a:off x="4953000" y="47244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参数集</a:t>
              </a:r>
              <a:r>
                <a:rPr lang="en-US" altLang="zh-CN" sz="2400">
                  <a:latin typeface="Times New Roman" panose="02020603050405020304" pitchFamily="18" charset="0"/>
                </a:rPr>
                <a:t>,</a:t>
              </a:r>
              <a:r>
                <a:rPr lang="zh-CN" altLang="en-US" sz="2400">
                  <a:latin typeface="Times New Roman" panose="02020603050405020304" pitchFamily="18" charset="0"/>
                </a:rPr>
                <a:t>译码结构</a:t>
              </a:r>
              <a:endParaRPr lang="zh-CN" altLang="en-US" sz="2400">
                <a:latin typeface="Times New Roman" panose="02020603050405020304" pitchFamily="18" charset="0"/>
              </a:endParaRPr>
            </a:p>
          </p:txBody>
        </p:sp>
      </p:grpSp>
      <p:sp>
        <p:nvSpPr>
          <p:cNvPr id="3" name="AutoShape 2" descr="http://img2.imgtn.bdimg.com/it/u=1953845572,2928346354&amp;fm=214&amp;gp=0.jpg"/>
          <p:cNvSpPr>
            <a:spLocks noChangeAspect="1" noChangeArrowheads="1"/>
          </p:cNvSpPr>
          <p:nvPr/>
        </p:nvSpPr>
        <p:spPr bwMode="auto">
          <a:xfrm>
            <a:off x="155575" y="-1516063"/>
            <a:ext cx="2190750" cy="3171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AutoShape 4" descr="http://img2.imgtn.bdimg.com/it/u=1953845572,2928346354&amp;fm=214&amp;gp=0.jpg"/>
          <p:cNvSpPr>
            <a:spLocks noChangeAspect="1" noChangeArrowheads="1"/>
          </p:cNvSpPr>
          <p:nvPr/>
        </p:nvSpPr>
        <p:spPr bwMode="auto">
          <a:xfrm>
            <a:off x="307975" y="-1363663"/>
            <a:ext cx="2190750" cy="3171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AutoShape 6" descr="http://img2.imgtn.bdimg.com/it/u=1953845572,2928346354&amp;fm=214&amp;gp=0.jpg"/>
          <p:cNvSpPr>
            <a:spLocks noChangeAspect="1" noChangeArrowheads="1"/>
          </p:cNvSpPr>
          <p:nvPr/>
        </p:nvSpPr>
        <p:spPr bwMode="auto">
          <a:xfrm>
            <a:off x="460375" y="-1211263"/>
            <a:ext cx="2190750" cy="3171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5128" name="Picture 8" descr="http://hi.csdn.net/attachment/201111/5/0_13204800882ncy.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0205" y="2174569"/>
            <a:ext cx="2529957" cy="36572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endParaRPr lang="zh-CN" altLang="en-US"/>
          </a:p>
        </p:txBody>
      </p:sp>
      <p:sp>
        <p:nvSpPr>
          <p:cNvPr id="6" name="TextBox 5"/>
          <p:cNvSpPr txBox="1"/>
          <p:nvPr>
            <p:custDataLst>
              <p:tags r:id="rId1"/>
            </p:custDataLst>
          </p:nvPr>
        </p:nvSpPr>
        <p:spPr>
          <a:xfrm>
            <a:off x="527962" y="1383361"/>
            <a:ext cx="8088988" cy="4939814"/>
          </a:xfrm>
          <a:prstGeom prst="rect">
            <a:avLst/>
          </a:prstGeom>
          <a:noFill/>
        </p:spPr>
        <p:txBody>
          <a:bodyPr wrap="square" rtlCol="0">
            <a:spAutoFit/>
          </a:bodyPr>
          <a:p>
            <a:pPr algn="just">
              <a:lnSpc>
                <a:spcPts val="2700"/>
              </a:lnSpc>
              <a:buFontTx/>
              <a:buNone/>
            </a:pP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染色体</a:t>
            </a:r>
            <a:r>
              <a:rPr lang="en-US" altLang="zh-CN" sz="2000" dirty="0">
                <a:latin typeface="幼圆" panose="02010509060101010101" pitchFamily="49" charset="-122"/>
                <a:ea typeface="幼圆" panose="02010509060101010101" pitchFamily="49" charset="-122"/>
              </a:rPr>
              <a:t>(</a:t>
            </a:r>
            <a:r>
              <a:rPr lang="en-US" altLang="zh-CN" sz="2000" dirty="0" err="1">
                <a:latin typeface="幼圆" panose="02010509060101010101" pitchFamily="49" charset="-122"/>
                <a:ea typeface="幼圆" panose="02010509060101010101" pitchFamily="49" charset="-122"/>
              </a:rPr>
              <a:t>Chronmosome</a:t>
            </a:r>
            <a:r>
              <a:rPr lang="en-US" altLang="zh-CN" sz="2000" dirty="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又</a:t>
            </a:r>
            <a:r>
              <a:rPr lang="zh-CN" altLang="en-US" sz="2000" dirty="0">
                <a:latin typeface="幼圆" panose="02010509060101010101" pitchFamily="49" charset="-122"/>
                <a:ea typeface="幼圆" panose="02010509060101010101" pitchFamily="49" charset="-122"/>
              </a:rPr>
              <a:t>可以叫做基因型个体</a:t>
            </a:r>
            <a:r>
              <a:rPr lang="en-US" altLang="zh-CN" sz="2000" dirty="0">
                <a:latin typeface="幼圆" panose="02010509060101010101" pitchFamily="49" charset="-122"/>
                <a:ea typeface="幼圆" panose="02010509060101010101" pitchFamily="49" charset="-122"/>
              </a:rPr>
              <a:t>(individuals),</a:t>
            </a:r>
            <a:r>
              <a:rPr lang="zh-CN" altLang="en-US" sz="2000" dirty="0">
                <a:latin typeface="幼圆" panose="02010509060101010101" pitchFamily="49" charset="-122"/>
                <a:ea typeface="幼圆" panose="02010509060101010101" pitchFamily="49" charset="-122"/>
              </a:rPr>
              <a:t>一定数量的个体组成了群体</a:t>
            </a:r>
            <a:r>
              <a:rPr lang="en-US" altLang="zh-CN" sz="2000" dirty="0">
                <a:latin typeface="幼圆" panose="02010509060101010101" pitchFamily="49" charset="-122"/>
                <a:ea typeface="幼圆" panose="02010509060101010101" pitchFamily="49" charset="-122"/>
              </a:rPr>
              <a:t>(population),</a:t>
            </a:r>
            <a:r>
              <a:rPr lang="zh-CN" altLang="en-US" sz="2000" dirty="0">
                <a:latin typeface="幼圆" panose="02010509060101010101" pitchFamily="49" charset="-122"/>
                <a:ea typeface="幼圆" panose="02010509060101010101" pitchFamily="49" charset="-122"/>
              </a:rPr>
              <a:t>群体中个体的数量叫做群体大小</a:t>
            </a:r>
            <a:r>
              <a:rPr lang="zh-CN" altLang="en-US" sz="2000" dirty="0" smtClean="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基因</a:t>
            </a:r>
            <a:r>
              <a:rPr lang="en-US" altLang="zh-CN" sz="2000" dirty="0">
                <a:latin typeface="幼圆" panose="02010509060101010101" pitchFamily="49" charset="-122"/>
                <a:ea typeface="幼圆" panose="02010509060101010101" pitchFamily="49" charset="-122"/>
              </a:rPr>
              <a:t>(Gene</a:t>
            </a: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是</a:t>
            </a:r>
            <a:r>
              <a:rPr lang="zh-CN" altLang="en-US" sz="2000" dirty="0">
                <a:latin typeface="幼圆" panose="02010509060101010101" pitchFamily="49" charset="-122"/>
                <a:ea typeface="幼圆" panose="02010509060101010101" pitchFamily="49" charset="-122"/>
              </a:rPr>
              <a:t>串中的元素，基因用于表示个体的特征。例如有一个串</a:t>
            </a:r>
            <a:r>
              <a:rPr lang="en-US" altLang="zh-CN" sz="2000" dirty="0">
                <a:latin typeface="幼圆" panose="02010509060101010101" pitchFamily="49" charset="-122"/>
                <a:ea typeface="幼圆" panose="02010509060101010101" pitchFamily="49" charset="-122"/>
              </a:rPr>
              <a:t>S</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1011</a:t>
            </a:r>
            <a:r>
              <a:rPr lang="zh-CN" altLang="en-US" sz="2000" dirty="0">
                <a:latin typeface="幼圆" panose="02010509060101010101" pitchFamily="49" charset="-122"/>
                <a:ea typeface="幼圆" panose="02010509060101010101" pitchFamily="49" charset="-122"/>
              </a:rPr>
              <a:t>，则其中的</a:t>
            </a:r>
            <a:r>
              <a:rPr lang="en-US" altLang="zh-CN" sz="2000" dirty="0">
                <a:latin typeface="幼圆" panose="02010509060101010101" pitchFamily="49" charset="-122"/>
                <a:ea typeface="幼圆" panose="02010509060101010101" pitchFamily="49" charset="-122"/>
              </a:rPr>
              <a:t>1</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0</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1</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1</a:t>
            </a:r>
            <a:r>
              <a:rPr lang="zh-CN" altLang="en-US" sz="2000" dirty="0">
                <a:latin typeface="幼圆" panose="02010509060101010101" pitchFamily="49" charset="-122"/>
                <a:ea typeface="幼圆" panose="02010509060101010101" pitchFamily="49" charset="-122"/>
              </a:rPr>
              <a:t>这</a:t>
            </a:r>
            <a:r>
              <a:rPr lang="en-US" altLang="zh-CN" sz="2000" dirty="0">
                <a:latin typeface="幼圆" panose="02010509060101010101" pitchFamily="49" charset="-122"/>
                <a:ea typeface="幼圆" panose="02010509060101010101" pitchFamily="49" charset="-122"/>
              </a:rPr>
              <a:t>4</a:t>
            </a:r>
            <a:r>
              <a:rPr lang="zh-CN" altLang="en-US" sz="2000" dirty="0">
                <a:latin typeface="幼圆" panose="02010509060101010101" pitchFamily="49" charset="-122"/>
                <a:ea typeface="幼圆" panose="02010509060101010101" pitchFamily="49" charset="-122"/>
              </a:rPr>
              <a:t>个元素分别称为基因。它们的值称为等位基因</a:t>
            </a:r>
            <a:r>
              <a:rPr lang="en-US" altLang="zh-CN" sz="2000" dirty="0">
                <a:latin typeface="幼圆" panose="02010509060101010101" pitchFamily="49" charset="-122"/>
                <a:ea typeface="幼圆" panose="02010509060101010101" pitchFamily="49" charset="-122"/>
              </a:rPr>
              <a:t>(</a:t>
            </a:r>
            <a:r>
              <a:rPr lang="en-US" altLang="zh-CN" sz="2000" dirty="0" err="1">
                <a:latin typeface="幼圆" panose="02010509060101010101" pitchFamily="49" charset="-122"/>
                <a:ea typeface="幼圆" panose="02010509060101010101" pitchFamily="49" charset="-122"/>
              </a:rPr>
              <a:t>Alletes</a:t>
            </a:r>
            <a:r>
              <a:rPr lang="en-US" altLang="zh-CN" sz="2000" dirty="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基因</a:t>
            </a:r>
            <a:r>
              <a:rPr lang="zh-CN" altLang="en-US" sz="2000" dirty="0">
                <a:latin typeface="幼圆" panose="02010509060101010101" pitchFamily="49" charset="-122"/>
                <a:ea typeface="幼圆" panose="02010509060101010101" pitchFamily="49" charset="-122"/>
              </a:rPr>
              <a:t>地点</a:t>
            </a:r>
            <a:r>
              <a:rPr lang="en-US" altLang="zh-CN" sz="2000" dirty="0">
                <a:latin typeface="幼圆" panose="02010509060101010101" pitchFamily="49" charset="-122"/>
                <a:ea typeface="幼圆" panose="02010509060101010101" pitchFamily="49" charset="-122"/>
              </a:rPr>
              <a:t>(Locus</a:t>
            </a: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在</a:t>
            </a:r>
            <a:r>
              <a:rPr lang="zh-CN" altLang="en-US" sz="2000" dirty="0">
                <a:latin typeface="幼圆" panose="02010509060101010101" pitchFamily="49" charset="-122"/>
                <a:ea typeface="幼圆" panose="02010509060101010101" pitchFamily="49" charset="-122"/>
              </a:rPr>
              <a:t>算法中表示一个基因在串中的位置称为基因位置</a:t>
            </a:r>
            <a:r>
              <a:rPr lang="en-US" altLang="zh-CN" sz="2000" dirty="0">
                <a:latin typeface="幼圆" panose="02010509060101010101" pitchFamily="49" charset="-122"/>
                <a:ea typeface="幼圆" panose="02010509060101010101" pitchFamily="49" charset="-122"/>
              </a:rPr>
              <a:t>(Gene Position)</a:t>
            </a:r>
            <a:r>
              <a:rPr lang="zh-CN" altLang="en-US" sz="2000" dirty="0">
                <a:latin typeface="幼圆" panose="02010509060101010101" pitchFamily="49" charset="-122"/>
                <a:ea typeface="幼圆" panose="02010509060101010101" pitchFamily="49" charset="-122"/>
              </a:rPr>
              <a:t>，有时也简称基因位。基因位置由串的左向右计算，例如在串 </a:t>
            </a:r>
            <a:r>
              <a:rPr lang="en-US" altLang="zh-CN" sz="2000" dirty="0">
                <a:latin typeface="幼圆" panose="02010509060101010101" pitchFamily="49" charset="-122"/>
                <a:ea typeface="幼圆" panose="02010509060101010101" pitchFamily="49" charset="-122"/>
              </a:rPr>
              <a:t>S</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1101 </a:t>
            </a:r>
            <a:r>
              <a:rPr lang="zh-CN" altLang="en-US" sz="2000" dirty="0">
                <a:latin typeface="幼圆" panose="02010509060101010101" pitchFamily="49" charset="-122"/>
                <a:ea typeface="幼圆" panose="02010509060101010101" pitchFamily="49" charset="-122"/>
              </a:rPr>
              <a:t>中，</a:t>
            </a:r>
            <a:r>
              <a:rPr lang="en-US" altLang="zh-CN" sz="2000" dirty="0">
                <a:latin typeface="幼圆" panose="02010509060101010101" pitchFamily="49" charset="-122"/>
                <a:ea typeface="幼圆" panose="02010509060101010101" pitchFamily="49" charset="-122"/>
              </a:rPr>
              <a:t>0</a:t>
            </a:r>
            <a:r>
              <a:rPr lang="zh-CN" altLang="en-US" sz="2000" dirty="0">
                <a:latin typeface="幼圆" panose="02010509060101010101" pitchFamily="49" charset="-122"/>
                <a:ea typeface="幼圆" panose="02010509060101010101" pitchFamily="49" charset="-122"/>
              </a:rPr>
              <a:t>的基因位置是</a:t>
            </a:r>
            <a:r>
              <a:rPr lang="en-US" altLang="zh-CN" sz="2000" dirty="0">
                <a:latin typeface="幼圆" panose="02010509060101010101" pitchFamily="49" charset="-122"/>
                <a:ea typeface="幼圆" panose="02010509060101010101" pitchFamily="49" charset="-122"/>
              </a:rPr>
              <a:t>3</a:t>
            </a:r>
            <a:r>
              <a:rPr lang="zh-CN" altLang="en-US" sz="2000" dirty="0" smtClean="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基因</a:t>
            </a:r>
            <a:r>
              <a:rPr lang="zh-CN" altLang="en-US" sz="2000" dirty="0">
                <a:latin typeface="幼圆" panose="02010509060101010101" pitchFamily="49" charset="-122"/>
                <a:ea typeface="幼圆" panose="02010509060101010101" pitchFamily="49" charset="-122"/>
              </a:rPr>
              <a:t>特征值</a:t>
            </a:r>
            <a:r>
              <a:rPr lang="en-US" altLang="zh-CN" sz="2000" dirty="0">
                <a:latin typeface="幼圆" panose="02010509060101010101" pitchFamily="49" charset="-122"/>
                <a:ea typeface="幼圆" panose="02010509060101010101" pitchFamily="49" charset="-122"/>
              </a:rPr>
              <a:t>(Gene Feature</a:t>
            </a: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在</a:t>
            </a:r>
            <a:r>
              <a:rPr lang="zh-CN" altLang="en-US" sz="2000" dirty="0">
                <a:latin typeface="幼圆" panose="02010509060101010101" pitchFamily="49" charset="-122"/>
                <a:ea typeface="幼圆" panose="02010509060101010101" pitchFamily="49" charset="-122"/>
              </a:rPr>
              <a:t>用串表示整数时，基因的特征值与二进制数的权一致；例如在串 </a:t>
            </a:r>
            <a:r>
              <a:rPr lang="en-US" altLang="zh-CN" sz="2000" dirty="0">
                <a:latin typeface="幼圆" panose="02010509060101010101" pitchFamily="49" charset="-122"/>
                <a:ea typeface="幼圆" panose="02010509060101010101" pitchFamily="49" charset="-122"/>
              </a:rPr>
              <a:t>S=1011 </a:t>
            </a:r>
            <a:r>
              <a:rPr lang="zh-CN" altLang="en-US" sz="2000" dirty="0">
                <a:latin typeface="幼圆" panose="02010509060101010101" pitchFamily="49" charset="-122"/>
                <a:ea typeface="幼圆" panose="02010509060101010101" pitchFamily="49" charset="-122"/>
              </a:rPr>
              <a:t>中，基因位置</a:t>
            </a:r>
            <a:r>
              <a:rPr lang="en-US" altLang="zh-CN" sz="2000" dirty="0">
                <a:latin typeface="幼圆" panose="02010509060101010101" pitchFamily="49" charset="-122"/>
                <a:ea typeface="幼圆" panose="02010509060101010101" pitchFamily="49" charset="-122"/>
              </a:rPr>
              <a:t>3</a:t>
            </a:r>
            <a:r>
              <a:rPr lang="zh-CN" altLang="en-US" sz="2000" dirty="0">
                <a:latin typeface="幼圆" panose="02010509060101010101" pitchFamily="49" charset="-122"/>
                <a:ea typeface="幼圆" panose="02010509060101010101" pitchFamily="49" charset="-122"/>
              </a:rPr>
              <a:t>中的</a:t>
            </a:r>
            <a:r>
              <a:rPr lang="en-US" altLang="zh-CN" sz="2000" dirty="0">
                <a:latin typeface="幼圆" panose="02010509060101010101" pitchFamily="49" charset="-122"/>
                <a:ea typeface="幼圆" panose="02010509060101010101" pitchFamily="49" charset="-122"/>
              </a:rPr>
              <a:t>1</a:t>
            </a:r>
            <a:r>
              <a:rPr lang="zh-CN" altLang="en-US" sz="2000" dirty="0">
                <a:latin typeface="幼圆" panose="02010509060101010101" pitchFamily="49" charset="-122"/>
                <a:ea typeface="幼圆" panose="02010509060101010101" pitchFamily="49" charset="-122"/>
              </a:rPr>
              <a:t>，它的基因特征值为</a:t>
            </a:r>
            <a:r>
              <a:rPr lang="en-US" altLang="zh-CN" sz="2000" dirty="0">
                <a:latin typeface="幼圆" panose="02010509060101010101" pitchFamily="49" charset="-122"/>
                <a:ea typeface="幼圆" panose="02010509060101010101" pitchFamily="49" charset="-122"/>
              </a:rPr>
              <a:t>8</a:t>
            </a:r>
            <a:r>
              <a:rPr lang="zh-CN" altLang="en-US" sz="2000" dirty="0">
                <a:latin typeface="幼圆" panose="02010509060101010101" pitchFamily="49" charset="-122"/>
                <a:ea typeface="幼圆" panose="02010509060101010101" pitchFamily="49" charset="-122"/>
              </a:rPr>
              <a:t>；基因位置</a:t>
            </a:r>
            <a:r>
              <a:rPr lang="en-US" altLang="zh-CN" sz="2000" dirty="0">
                <a:latin typeface="幼圆" panose="02010509060101010101" pitchFamily="49" charset="-122"/>
                <a:ea typeface="幼圆" panose="02010509060101010101" pitchFamily="49" charset="-122"/>
              </a:rPr>
              <a:t>1</a:t>
            </a:r>
            <a:r>
              <a:rPr lang="zh-CN" altLang="en-US" sz="2000" dirty="0">
                <a:latin typeface="幼圆" panose="02010509060101010101" pitchFamily="49" charset="-122"/>
                <a:ea typeface="幼圆" panose="02010509060101010101" pitchFamily="49" charset="-122"/>
              </a:rPr>
              <a:t>中的</a:t>
            </a:r>
            <a:r>
              <a:rPr lang="en-US" altLang="zh-CN" sz="2000" dirty="0">
                <a:latin typeface="幼圆" panose="02010509060101010101" pitchFamily="49" charset="-122"/>
                <a:ea typeface="幼圆" panose="02010509060101010101" pitchFamily="49" charset="-122"/>
              </a:rPr>
              <a:t>1</a:t>
            </a:r>
            <a:r>
              <a:rPr lang="zh-CN" altLang="en-US" sz="2000" dirty="0">
                <a:latin typeface="幼圆" panose="02010509060101010101" pitchFamily="49" charset="-122"/>
                <a:ea typeface="幼圆" panose="02010509060101010101" pitchFamily="49" charset="-122"/>
              </a:rPr>
              <a:t>，它的基因特征值为</a:t>
            </a:r>
            <a:r>
              <a:rPr lang="en-US" altLang="zh-CN" sz="2000" dirty="0">
                <a:latin typeface="幼圆" panose="02010509060101010101" pitchFamily="49" charset="-122"/>
                <a:ea typeface="幼圆" panose="02010509060101010101" pitchFamily="49" charset="-122"/>
              </a:rPr>
              <a:t>2</a:t>
            </a:r>
            <a:r>
              <a:rPr lang="zh-CN" altLang="en-US" sz="2000" dirty="0" smtClean="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r>
              <a:rPr lang="en-US" altLang="zh-CN" sz="2000" dirty="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适应</a:t>
            </a:r>
            <a:r>
              <a:rPr lang="zh-CN" altLang="en-US" sz="2000" dirty="0">
                <a:latin typeface="幼圆" panose="02010509060101010101" pitchFamily="49" charset="-122"/>
                <a:ea typeface="幼圆" panose="02010509060101010101" pitchFamily="49" charset="-122"/>
              </a:rPr>
              <a:t>度</a:t>
            </a:r>
            <a:r>
              <a:rPr lang="en-US" altLang="zh-CN" sz="2000" dirty="0">
                <a:latin typeface="幼圆" panose="02010509060101010101" pitchFamily="49" charset="-122"/>
                <a:ea typeface="幼圆" panose="02010509060101010101" pitchFamily="49" charset="-122"/>
              </a:rPr>
              <a:t>(Fitness</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是各个</a:t>
            </a:r>
            <a:r>
              <a:rPr lang="zh-CN" altLang="en-US" sz="2000" dirty="0">
                <a:latin typeface="幼圆" panose="02010509060101010101" pitchFamily="49" charset="-122"/>
                <a:ea typeface="幼圆" panose="02010509060101010101" pitchFamily="49" charset="-122"/>
              </a:rPr>
              <a:t>个体对环境的适应</a:t>
            </a:r>
            <a:r>
              <a:rPr lang="zh-CN" altLang="en-US" sz="2000" dirty="0" smtClean="0">
                <a:latin typeface="幼圆" panose="02010509060101010101" pitchFamily="49" charset="-122"/>
                <a:ea typeface="幼圆" panose="02010509060101010101" pitchFamily="49" charset="-122"/>
              </a:rPr>
              <a:t>程度。</a:t>
            </a:r>
            <a:r>
              <a:rPr lang="zh-CN" altLang="en-US" sz="2000" dirty="0">
                <a:latin typeface="幼圆" panose="02010509060101010101" pitchFamily="49" charset="-122"/>
                <a:ea typeface="幼圆" panose="02010509060101010101" pitchFamily="49" charset="-122"/>
              </a:rPr>
              <a:t>为了体现染色体的适应能力，引入了对问题中的每一个染色体都能进行度量的函数，叫适应度函数</a:t>
            </a:r>
            <a:r>
              <a:rPr lang="en-US" altLang="zh-CN" sz="2000" dirty="0">
                <a:latin typeface="幼圆" panose="02010509060101010101" pitchFamily="49" charset="-122"/>
                <a:ea typeface="幼圆" panose="02010509060101010101" pitchFamily="49" charset="-122"/>
              </a:rPr>
              <a:t>. </a:t>
            </a:r>
            <a:r>
              <a:rPr lang="zh-CN" altLang="en-US" sz="2000" dirty="0">
                <a:latin typeface="幼圆" panose="02010509060101010101" pitchFamily="49" charset="-122"/>
                <a:ea typeface="幼圆" panose="02010509060101010101" pitchFamily="49" charset="-122"/>
              </a:rPr>
              <a:t>这个函数是计算个体在群体中被使用的概率。。</a:t>
            </a:r>
            <a:endParaRPr lang="zh-CN" altLang="en-US" sz="2000" dirty="0">
              <a:latin typeface="幼圆" panose="02010509060101010101" pitchFamily="49" charset="-122"/>
              <a:ea typeface="幼圆" panose="020105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 </a:t>
            </a:r>
            <a:r>
              <a:rPr lang="zh-CN" altLang="en-US" dirty="0" smtClean="0"/>
              <a:t>遗传算法</a:t>
            </a:r>
            <a:r>
              <a:rPr lang="en-US" altLang="zh-CN" dirty="0" smtClean="0"/>
              <a:t>-</a:t>
            </a:r>
            <a:r>
              <a:rPr lang="zh-CN" altLang="en-US" dirty="0"/>
              <a:t>流程图</a:t>
            </a:r>
            <a:endParaRPr lang="zh-CN" altLang="en-US" dirty="0"/>
          </a:p>
        </p:txBody>
      </p:sp>
      <p:grpSp>
        <p:nvGrpSpPr>
          <p:cNvPr id="5" name="Group 2"/>
          <p:cNvGrpSpPr/>
          <p:nvPr/>
        </p:nvGrpSpPr>
        <p:grpSpPr bwMode="auto">
          <a:xfrm>
            <a:off x="4338324" y="1346250"/>
            <a:ext cx="4302755" cy="5181600"/>
            <a:chOff x="1980" y="9756"/>
            <a:chExt cx="3144" cy="5288"/>
          </a:xfrm>
        </p:grpSpPr>
        <p:sp>
          <p:nvSpPr>
            <p:cNvPr id="6" name="AutoShape 3"/>
            <p:cNvSpPr>
              <a:spLocks noChangeArrowheads="1"/>
            </p:cNvSpPr>
            <p:nvPr/>
          </p:nvSpPr>
          <p:spPr bwMode="auto">
            <a:xfrm>
              <a:off x="2838" y="9756"/>
              <a:ext cx="900" cy="283"/>
            </a:xfrm>
            <a:prstGeom prst="flowChartTerminator">
              <a:avLst/>
            </a:prstGeom>
            <a:solidFill>
              <a:srgbClr val="FFFFFF"/>
            </a:solidFill>
            <a:ln w="9525">
              <a:solidFill>
                <a:srgbClr val="000000"/>
              </a:solidFill>
              <a:miter lim="800000"/>
            </a:ln>
          </p:spPr>
          <p:txBody>
            <a:bodyPr lIns="36000" tIns="0" rIns="36000" bIns="0"/>
            <a:lstStyle/>
            <a:p>
              <a:pPr algn="ctr">
                <a:lnSpc>
                  <a:spcPct val="80000"/>
                </a:lnSpc>
              </a:pPr>
              <a:r>
                <a:rPr lang="zh-CN" altLang="en-US" sz="1200">
                  <a:latin typeface="Calibri" panose="020F0502020204030204" pitchFamily="34" charset="0"/>
                </a:rPr>
                <a:t>开始</a:t>
              </a:r>
              <a:endParaRPr lang="zh-CN" sz="1200"/>
            </a:p>
          </p:txBody>
        </p:sp>
        <p:sp>
          <p:nvSpPr>
            <p:cNvPr id="7" name="AutoShape 4"/>
            <p:cNvSpPr>
              <a:spLocks noChangeArrowheads="1"/>
            </p:cNvSpPr>
            <p:nvPr/>
          </p:nvSpPr>
          <p:spPr bwMode="auto">
            <a:xfrm>
              <a:off x="2112" y="10287"/>
              <a:ext cx="2340" cy="283"/>
            </a:xfrm>
            <a:prstGeom prst="flowChartProcess">
              <a:avLst/>
            </a:prstGeom>
            <a:solidFill>
              <a:srgbClr val="FFFFFF"/>
            </a:solidFill>
            <a:ln w="9525">
              <a:solidFill>
                <a:srgbClr val="000000"/>
              </a:solidFill>
              <a:miter lim="800000"/>
            </a:ln>
          </p:spPr>
          <p:txBody>
            <a:bodyPr lIns="18000" tIns="18000" rIns="18000" bIns="18000"/>
            <a:lstStyle/>
            <a:p>
              <a:pPr algn="ctr">
                <a:lnSpc>
                  <a:spcPct val="80000"/>
                </a:lnSpc>
              </a:pPr>
              <a:r>
                <a:rPr lang="zh-CN" altLang="en-US" sz="1400" dirty="0">
                  <a:latin typeface="Calibri" panose="020F0502020204030204" pitchFamily="34" charset="0"/>
                </a:rPr>
                <a:t>随机</a:t>
              </a:r>
              <a:r>
                <a:rPr lang="zh-CN" altLang="en-US" sz="1400" b="1" dirty="0">
                  <a:solidFill>
                    <a:srgbClr val="FF0000"/>
                  </a:solidFill>
                  <a:latin typeface="Calibri" panose="020F0502020204030204" pitchFamily="34" charset="0"/>
                </a:rPr>
                <a:t>初始化</a:t>
              </a:r>
              <a:r>
                <a:rPr lang="zh-CN" altLang="en-US" sz="1400" dirty="0">
                  <a:latin typeface="Calibri" panose="020F0502020204030204" pitchFamily="34" charset="0"/>
                </a:rPr>
                <a:t>种群</a:t>
              </a:r>
              <a:r>
                <a:rPr lang="en-US" altLang="zh-CN" sz="1400" dirty="0">
                  <a:latin typeface="Calibri" panose="020F0502020204030204" pitchFamily="34" charset="0"/>
                </a:rPr>
                <a:t>P(0),t</a:t>
              </a:r>
              <a:r>
                <a:rPr lang="en-US" altLang="zh-CN" sz="1400" dirty="0">
                  <a:latin typeface="Times New Roman" panose="02020603050405020304" pitchFamily="18" charset="0"/>
                  <a:sym typeface="Wingdings" panose="05000000000000000000" pitchFamily="2" charset="2"/>
                </a:rPr>
                <a:t></a:t>
              </a:r>
              <a:r>
                <a:rPr lang="en-US" altLang="zh-CN" sz="1400" dirty="0">
                  <a:latin typeface="Times New Roman" panose="02020603050405020304" pitchFamily="18" charset="0"/>
                </a:rPr>
                <a:t>0</a:t>
              </a:r>
              <a:endParaRPr lang="zh-CN" altLang="zh-CN" sz="1400" dirty="0"/>
            </a:p>
          </p:txBody>
        </p:sp>
        <p:sp>
          <p:nvSpPr>
            <p:cNvPr id="8" name="Line 5"/>
            <p:cNvSpPr>
              <a:spLocks noChangeShapeType="1"/>
            </p:cNvSpPr>
            <p:nvPr/>
          </p:nvSpPr>
          <p:spPr bwMode="auto">
            <a:xfrm>
              <a:off x="3285" y="10050"/>
              <a:ext cx="0" cy="227"/>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pPr algn="ctr"/>
              <a:endParaRPr lang="zh-CN" altLang="en-US"/>
            </a:p>
          </p:txBody>
        </p:sp>
        <p:sp>
          <p:nvSpPr>
            <p:cNvPr id="9" name="AutoShape 6"/>
            <p:cNvSpPr>
              <a:spLocks noChangeArrowheads="1"/>
            </p:cNvSpPr>
            <p:nvPr/>
          </p:nvSpPr>
          <p:spPr bwMode="auto">
            <a:xfrm>
              <a:off x="2112" y="10806"/>
              <a:ext cx="2340" cy="283"/>
            </a:xfrm>
            <a:prstGeom prst="flowChartProcess">
              <a:avLst/>
            </a:prstGeom>
            <a:solidFill>
              <a:srgbClr val="FFFFFF"/>
            </a:solidFill>
            <a:ln w="9525">
              <a:solidFill>
                <a:srgbClr val="000000"/>
              </a:solidFill>
              <a:miter lim="800000"/>
            </a:ln>
          </p:spPr>
          <p:txBody>
            <a:bodyPr lIns="0" tIns="18000" rIns="0" bIns="18000"/>
            <a:lstStyle/>
            <a:p>
              <a:pPr algn="ctr">
                <a:lnSpc>
                  <a:spcPct val="80000"/>
                </a:lnSpc>
              </a:pPr>
              <a:r>
                <a:rPr lang="zh-CN" altLang="en-US" sz="1400" b="1">
                  <a:solidFill>
                    <a:srgbClr val="FF0000"/>
                  </a:solidFill>
                  <a:latin typeface="Calibri" panose="020F0502020204030204" pitchFamily="34" charset="0"/>
                </a:rPr>
                <a:t>计算</a:t>
              </a:r>
              <a:r>
                <a:rPr lang="en-US" altLang="zh-CN" sz="1400">
                  <a:latin typeface="Calibri" panose="020F0502020204030204" pitchFamily="34" charset="0"/>
                </a:rPr>
                <a:t>P(0)</a:t>
              </a:r>
              <a:r>
                <a:rPr lang="zh-CN" altLang="en-US" sz="1400">
                  <a:latin typeface="Calibri" panose="020F0502020204030204" pitchFamily="34" charset="0"/>
                </a:rPr>
                <a:t>中每个个体的</a:t>
              </a:r>
              <a:r>
                <a:rPr lang="zh-CN" altLang="en-US" sz="1400" b="1">
                  <a:solidFill>
                    <a:srgbClr val="FF0000"/>
                  </a:solidFill>
                  <a:latin typeface="Calibri" panose="020F0502020204030204" pitchFamily="34" charset="0"/>
                </a:rPr>
                <a:t>适应值</a:t>
              </a:r>
              <a:endParaRPr lang="zh-CN" sz="1400" b="1">
                <a:solidFill>
                  <a:srgbClr val="FF0000"/>
                </a:solidFill>
              </a:endParaRPr>
            </a:p>
          </p:txBody>
        </p:sp>
        <p:sp>
          <p:nvSpPr>
            <p:cNvPr id="10" name="Line 7"/>
            <p:cNvSpPr>
              <a:spLocks noChangeShapeType="1"/>
            </p:cNvSpPr>
            <p:nvPr/>
          </p:nvSpPr>
          <p:spPr bwMode="auto">
            <a:xfrm>
              <a:off x="3285" y="10584"/>
              <a:ext cx="0" cy="227"/>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pPr algn="ctr"/>
              <a:endParaRPr lang="zh-CN" altLang="en-US"/>
            </a:p>
          </p:txBody>
        </p:sp>
        <p:sp>
          <p:nvSpPr>
            <p:cNvPr id="11" name="AutoShape 8"/>
            <p:cNvSpPr>
              <a:spLocks noChangeArrowheads="1"/>
            </p:cNvSpPr>
            <p:nvPr/>
          </p:nvSpPr>
          <p:spPr bwMode="auto">
            <a:xfrm>
              <a:off x="2745" y="11331"/>
              <a:ext cx="1080" cy="397"/>
            </a:xfrm>
            <a:prstGeom prst="flowChartDecision">
              <a:avLst/>
            </a:prstGeom>
            <a:solidFill>
              <a:srgbClr val="FFFFFF"/>
            </a:solidFill>
            <a:ln w="9525">
              <a:solidFill>
                <a:srgbClr val="000000"/>
              </a:solidFill>
              <a:miter lim="800000"/>
            </a:ln>
          </p:spPr>
          <p:txBody>
            <a:bodyPr lIns="0" tIns="0" rIns="0" bIns="0"/>
            <a:lstStyle/>
            <a:p>
              <a:pPr algn="ctr">
                <a:lnSpc>
                  <a:spcPct val="80000"/>
                </a:lnSpc>
              </a:pPr>
              <a:r>
                <a:rPr lang="zh-CN" altLang="en-US" sz="1600" dirty="0">
                  <a:latin typeface="Calibri" panose="020F0502020204030204" pitchFamily="34" charset="0"/>
                </a:rPr>
                <a:t>终止</a:t>
              </a:r>
              <a:r>
                <a:rPr lang="en-US" altLang="zh-CN" sz="1600" dirty="0">
                  <a:latin typeface="Calibri" panose="020F0502020204030204" pitchFamily="34" charset="0"/>
                </a:rPr>
                <a:t>?</a:t>
              </a:r>
              <a:endParaRPr lang="zh-CN" altLang="zh-CN" sz="1600" dirty="0"/>
            </a:p>
          </p:txBody>
        </p:sp>
        <p:sp>
          <p:nvSpPr>
            <p:cNvPr id="12" name="AutoShape 9"/>
            <p:cNvSpPr>
              <a:spLocks noChangeArrowheads="1"/>
            </p:cNvSpPr>
            <p:nvPr/>
          </p:nvSpPr>
          <p:spPr bwMode="auto">
            <a:xfrm>
              <a:off x="2820" y="11964"/>
              <a:ext cx="915" cy="283"/>
            </a:xfrm>
            <a:prstGeom prst="flowChartProcess">
              <a:avLst/>
            </a:prstGeom>
            <a:solidFill>
              <a:srgbClr val="FFFFFF"/>
            </a:solidFill>
            <a:ln w="9525">
              <a:solidFill>
                <a:srgbClr val="000000"/>
              </a:solidFill>
              <a:miter lim="800000"/>
            </a:ln>
          </p:spPr>
          <p:txBody>
            <a:bodyPr lIns="0" tIns="18000" rIns="0" bIns="18000"/>
            <a:lstStyle/>
            <a:p>
              <a:pPr algn="ctr">
                <a:lnSpc>
                  <a:spcPct val="80000"/>
                </a:lnSpc>
              </a:pPr>
              <a:r>
                <a:rPr lang="zh-CN" altLang="en-US" sz="1600" b="1">
                  <a:solidFill>
                    <a:srgbClr val="FF0000"/>
                  </a:solidFill>
                  <a:latin typeface="Calibri" panose="020F0502020204030204" pitchFamily="34" charset="0"/>
                </a:rPr>
                <a:t>杂交</a:t>
              </a:r>
              <a:endParaRPr lang="zh-CN" sz="1600" b="1">
                <a:solidFill>
                  <a:srgbClr val="FF0000"/>
                </a:solidFill>
              </a:endParaRPr>
            </a:p>
          </p:txBody>
        </p:sp>
        <p:sp>
          <p:nvSpPr>
            <p:cNvPr id="13" name="Line 10"/>
            <p:cNvSpPr>
              <a:spLocks noChangeShapeType="1"/>
            </p:cNvSpPr>
            <p:nvPr/>
          </p:nvSpPr>
          <p:spPr bwMode="auto">
            <a:xfrm>
              <a:off x="3285" y="11109"/>
              <a:ext cx="0" cy="227"/>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pPr algn="ctr"/>
              <a:endParaRPr lang="zh-CN" altLang="en-US"/>
            </a:p>
          </p:txBody>
        </p:sp>
        <p:sp>
          <p:nvSpPr>
            <p:cNvPr id="14" name="Line 11"/>
            <p:cNvSpPr>
              <a:spLocks noChangeShapeType="1"/>
            </p:cNvSpPr>
            <p:nvPr/>
          </p:nvSpPr>
          <p:spPr bwMode="auto">
            <a:xfrm>
              <a:off x="3285" y="11731"/>
              <a:ext cx="0" cy="227"/>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pPr algn="ctr"/>
              <a:endParaRPr lang="zh-CN" altLang="en-US"/>
            </a:p>
          </p:txBody>
        </p:sp>
        <p:sp>
          <p:nvSpPr>
            <p:cNvPr id="15" name="AutoShape 12"/>
            <p:cNvSpPr>
              <a:spLocks noChangeArrowheads="1"/>
            </p:cNvSpPr>
            <p:nvPr/>
          </p:nvSpPr>
          <p:spPr bwMode="auto">
            <a:xfrm>
              <a:off x="2115" y="13012"/>
              <a:ext cx="2340" cy="283"/>
            </a:xfrm>
            <a:prstGeom prst="flowChartProcess">
              <a:avLst/>
            </a:prstGeom>
            <a:solidFill>
              <a:srgbClr val="FFFFFF"/>
            </a:solidFill>
            <a:ln w="9525">
              <a:solidFill>
                <a:srgbClr val="000000"/>
              </a:solidFill>
              <a:miter lim="800000"/>
            </a:ln>
          </p:spPr>
          <p:txBody>
            <a:bodyPr lIns="0" tIns="18000" rIns="0" bIns="18000"/>
            <a:lstStyle/>
            <a:p>
              <a:pPr algn="ctr">
                <a:lnSpc>
                  <a:spcPct val="80000"/>
                </a:lnSpc>
              </a:pPr>
              <a:r>
                <a:rPr lang="zh-CN" altLang="en-US" sz="1600" b="1">
                  <a:solidFill>
                    <a:srgbClr val="FF0000"/>
                  </a:solidFill>
                  <a:latin typeface="Calibri" panose="020F0502020204030204" pitchFamily="34" charset="0"/>
                </a:rPr>
                <a:t>计算</a:t>
              </a:r>
              <a:r>
                <a:rPr lang="en-US" altLang="zh-CN" sz="1600">
                  <a:latin typeface="Calibri" panose="020F0502020204030204" pitchFamily="34" charset="0"/>
                </a:rPr>
                <a:t>P(t)</a:t>
              </a:r>
              <a:r>
                <a:rPr lang="zh-CN" altLang="en-US" sz="1600">
                  <a:latin typeface="Calibri" panose="020F0502020204030204" pitchFamily="34" charset="0"/>
                </a:rPr>
                <a:t>中每个个体的</a:t>
              </a:r>
              <a:r>
                <a:rPr lang="zh-CN" altLang="en-US" sz="1600" b="1">
                  <a:solidFill>
                    <a:srgbClr val="FF0000"/>
                  </a:solidFill>
                  <a:latin typeface="Calibri" panose="020F0502020204030204" pitchFamily="34" charset="0"/>
                </a:rPr>
                <a:t>适应值</a:t>
              </a:r>
              <a:endParaRPr lang="zh-CN" sz="1600" b="1">
                <a:solidFill>
                  <a:srgbClr val="FF0000"/>
                </a:solidFill>
              </a:endParaRPr>
            </a:p>
          </p:txBody>
        </p:sp>
        <p:sp>
          <p:nvSpPr>
            <p:cNvPr id="16" name="Line 13"/>
            <p:cNvSpPr>
              <a:spLocks noChangeShapeType="1"/>
            </p:cNvSpPr>
            <p:nvPr/>
          </p:nvSpPr>
          <p:spPr bwMode="auto">
            <a:xfrm>
              <a:off x="3288" y="13315"/>
              <a:ext cx="0" cy="227"/>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pPr algn="ctr"/>
              <a:endParaRPr lang="zh-CN" altLang="en-US"/>
            </a:p>
          </p:txBody>
        </p:sp>
        <p:sp>
          <p:nvSpPr>
            <p:cNvPr id="17" name="Line 14"/>
            <p:cNvSpPr>
              <a:spLocks noChangeShapeType="1"/>
            </p:cNvSpPr>
            <p:nvPr/>
          </p:nvSpPr>
          <p:spPr bwMode="auto">
            <a:xfrm>
              <a:off x="4560" y="11535"/>
              <a:ext cx="0" cy="227"/>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pPr algn="ctr"/>
              <a:endParaRPr lang="zh-CN" altLang="en-US"/>
            </a:p>
          </p:txBody>
        </p:sp>
        <p:sp>
          <p:nvSpPr>
            <p:cNvPr id="18" name="Line 15"/>
            <p:cNvSpPr>
              <a:spLocks noChangeShapeType="1"/>
            </p:cNvSpPr>
            <p:nvPr/>
          </p:nvSpPr>
          <p:spPr bwMode="auto">
            <a:xfrm>
              <a:off x="3285" y="12256"/>
              <a:ext cx="0" cy="227"/>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pPr algn="ctr"/>
              <a:endParaRPr lang="zh-CN" altLang="en-US"/>
            </a:p>
          </p:txBody>
        </p:sp>
        <p:sp>
          <p:nvSpPr>
            <p:cNvPr id="19" name="AutoShape 16"/>
            <p:cNvSpPr>
              <a:spLocks noChangeArrowheads="1"/>
            </p:cNvSpPr>
            <p:nvPr/>
          </p:nvSpPr>
          <p:spPr bwMode="auto">
            <a:xfrm>
              <a:off x="2820" y="12501"/>
              <a:ext cx="915" cy="283"/>
            </a:xfrm>
            <a:prstGeom prst="flowChartProcess">
              <a:avLst/>
            </a:prstGeom>
            <a:solidFill>
              <a:srgbClr val="FFFFFF"/>
            </a:solidFill>
            <a:ln w="9525">
              <a:solidFill>
                <a:srgbClr val="000000"/>
              </a:solidFill>
              <a:miter lim="800000"/>
            </a:ln>
          </p:spPr>
          <p:txBody>
            <a:bodyPr lIns="0" tIns="18000" rIns="0" bIns="18000"/>
            <a:lstStyle/>
            <a:p>
              <a:pPr algn="ctr">
                <a:lnSpc>
                  <a:spcPct val="80000"/>
                </a:lnSpc>
              </a:pPr>
              <a:r>
                <a:rPr lang="zh-CN" altLang="en-US" sz="1600" b="1">
                  <a:solidFill>
                    <a:srgbClr val="FF0000"/>
                  </a:solidFill>
                  <a:latin typeface="Calibri" panose="020F0502020204030204" pitchFamily="34" charset="0"/>
                </a:rPr>
                <a:t>变异</a:t>
              </a:r>
              <a:endParaRPr lang="zh-CN" sz="1600" b="1">
                <a:solidFill>
                  <a:srgbClr val="FF0000"/>
                </a:solidFill>
              </a:endParaRPr>
            </a:p>
          </p:txBody>
        </p:sp>
        <p:sp>
          <p:nvSpPr>
            <p:cNvPr id="20" name="Line 17"/>
            <p:cNvSpPr>
              <a:spLocks noChangeShapeType="1"/>
            </p:cNvSpPr>
            <p:nvPr/>
          </p:nvSpPr>
          <p:spPr bwMode="auto">
            <a:xfrm>
              <a:off x="3285" y="12793"/>
              <a:ext cx="0" cy="227"/>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pPr algn="ctr"/>
              <a:endParaRPr lang="zh-CN" altLang="en-US"/>
            </a:p>
          </p:txBody>
        </p:sp>
        <p:sp>
          <p:nvSpPr>
            <p:cNvPr id="21" name="AutoShape 18"/>
            <p:cNvSpPr>
              <a:spLocks noChangeArrowheads="1"/>
            </p:cNvSpPr>
            <p:nvPr/>
          </p:nvSpPr>
          <p:spPr bwMode="auto">
            <a:xfrm>
              <a:off x="2585" y="13533"/>
              <a:ext cx="1632" cy="283"/>
            </a:xfrm>
            <a:prstGeom prst="flowChartProcess">
              <a:avLst/>
            </a:prstGeom>
            <a:solidFill>
              <a:srgbClr val="FFFFFF"/>
            </a:solidFill>
            <a:ln w="9525">
              <a:solidFill>
                <a:srgbClr val="000000"/>
              </a:solidFill>
              <a:miter lim="800000"/>
            </a:ln>
          </p:spPr>
          <p:txBody>
            <a:bodyPr lIns="0" tIns="18000" rIns="0" bIns="18000"/>
            <a:lstStyle/>
            <a:p>
              <a:pPr algn="ctr">
                <a:lnSpc>
                  <a:spcPct val="80000"/>
                </a:lnSpc>
              </a:pPr>
              <a:r>
                <a:rPr lang="zh-CN" altLang="en-US" sz="1600">
                  <a:latin typeface="Calibri" panose="020F0502020204030204" pitchFamily="34" charset="0"/>
                </a:rPr>
                <a:t>择优生成新种群（</a:t>
              </a:r>
              <a:r>
                <a:rPr lang="zh-CN" altLang="en-US" sz="1600" b="1">
                  <a:solidFill>
                    <a:srgbClr val="FF0000"/>
                  </a:solidFill>
                  <a:latin typeface="Calibri" panose="020F0502020204030204" pitchFamily="34" charset="0"/>
                </a:rPr>
                <a:t>选择</a:t>
              </a:r>
              <a:r>
                <a:rPr lang="zh-CN" altLang="en-US" sz="1600">
                  <a:latin typeface="Calibri" panose="020F0502020204030204" pitchFamily="34" charset="0"/>
                </a:rPr>
                <a:t>）</a:t>
              </a:r>
              <a:endParaRPr lang="zh-CN" sz="1600"/>
            </a:p>
          </p:txBody>
        </p:sp>
        <p:sp>
          <p:nvSpPr>
            <p:cNvPr id="22" name="Line 19"/>
            <p:cNvSpPr>
              <a:spLocks noChangeShapeType="1"/>
            </p:cNvSpPr>
            <p:nvPr/>
          </p:nvSpPr>
          <p:spPr bwMode="auto">
            <a:xfrm>
              <a:off x="3285" y="13849"/>
              <a:ext cx="0" cy="227"/>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pPr algn="ctr"/>
              <a:endParaRPr lang="zh-CN" altLang="en-US"/>
            </a:p>
          </p:txBody>
        </p:sp>
        <p:sp>
          <p:nvSpPr>
            <p:cNvPr id="23" name="AutoShape 20"/>
            <p:cNvSpPr>
              <a:spLocks noChangeArrowheads="1"/>
            </p:cNvSpPr>
            <p:nvPr/>
          </p:nvSpPr>
          <p:spPr bwMode="auto">
            <a:xfrm>
              <a:off x="2556" y="14090"/>
              <a:ext cx="1480" cy="283"/>
            </a:xfrm>
            <a:prstGeom prst="flowChartProcess">
              <a:avLst/>
            </a:prstGeom>
            <a:solidFill>
              <a:srgbClr val="FFFFFF"/>
            </a:solidFill>
            <a:ln w="9525">
              <a:solidFill>
                <a:srgbClr val="000000"/>
              </a:solidFill>
              <a:miter lim="800000"/>
            </a:ln>
          </p:spPr>
          <p:txBody>
            <a:bodyPr lIns="0" tIns="18000" rIns="0" bIns="18000"/>
            <a:lstStyle/>
            <a:p>
              <a:pPr algn="ctr">
                <a:lnSpc>
                  <a:spcPct val="80000"/>
                </a:lnSpc>
              </a:pPr>
              <a:r>
                <a:rPr lang="en-US" altLang="zh-CN" sz="1600">
                  <a:latin typeface="Calibri" panose="020F0502020204030204" pitchFamily="34" charset="0"/>
                </a:rPr>
                <a:t>t</a:t>
              </a:r>
              <a:r>
                <a:rPr lang="en-US" altLang="zh-CN" sz="1600">
                  <a:latin typeface="Times New Roman" panose="02020603050405020304" pitchFamily="18" charset="0"/>
                  <a:sym typeface="Wingdings" panose="05000000000000000000" pitchFamily="2" charset="2"/>
                </a:rPr>
                <a:t></a:t>
              </a:r>
              <a:r>
                <a:rPr lang="en-US" altLang="zh-CN" sz="1600">
                  <a:latin typeface="Calibri" panose="020F0502020204030204" pitchFamily="34" charset="0"/>
                </a:rPr>
                <a:t>t+1</a:t>
              </a:r>
              <a:endParaRPr lang="zh-CN" altLang="zh-CN" sz="1600"/>
            </a:p>
          </p:txBody>
        </p:sp>
        <p:sp>
          <p:nvSpPr>
            <p:cNvPr id="24" name="Line 21"/>
            <p:cNvSpPr>
              <a:spLocks noChangeShapeType="1"/>
            </p:cNvSpPr>
            <p:nvPr/>
          </p:nvSpPr>
          <p:spPr bwMode="auto">
            <a:xfrm>
              <a:off x="3285" y="14377"/>
              <a:ext cx="0" cy="227"/>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pPr algn="ctr"/>
              <a:endParaRPr lang="zh-CN" altLang="en-US"/>
            </a:p>
          </p:txBody>
        </p:sp>
        <p:sp>
          <p:nvSpPr>
            <p:cNvPr id="25" name="AutoShape 22"/>
            <p:cNvSpPr>
              <a:spLocks noChangeArrowheads="1"/>
            </p:cNvSpPr>
            <p:nvPr/>
          </p:nvSpPr>
          <p:spPr bwMode="auto">
            <a:xfrm>
              <a:off x="2540" y="14601"/>
              <a:ext cx="1480" cy="283"/>
            </a:xfrm>
            <a:prstGeom prst="flowChartProcess">
              <a:avLst/>
            </a:prstGeom>
            <a:solidFill>
              <a:srgbClr val="FFFFFF"/>
            </a:solidFill>
            <a:ln w="9525">
              <a:solidFill>
                <a:srgbClr val="000000"/>
              </a:solidFill>
              <a:miter lim="800000"/>
            </a:ln>
          </p:spPr>
          <p:txBody>
            <a:bodyPr lIns="0" tIns="18000" rIns="0" bIns="18000"/>
            <a:lstStyle/>
            <a:p>
              <a:pPr algn="ctr">
                <a:lnSpc>
                  <a:spcPct val="80000"/>
                </a:lnSpc>
              </a:pPr>
              <a:r>
                <a:rPr lang="zh-CN" altLang="en-US" sz="1400">
                  <a:latin typeface="Calibri" panose="020F0502020204030204" pitchFamily="34" charset="0"/>
                </a:rPr>
                <a:t>输出</a:t>
              </a:r>
              <a:r>
                <a:rPr lang="en-US" altLang="zh-CN" sz="1400">
                  <a:latin typeface="Calibri" panose="020F0502020204030204" pitchFamily="34" charset="0"/>
                </a:rPr>
                <a:t>t</a:t>
              </a:r>
              <a:r>
                <a:rPr lang="zh-CN" altLang="en-US" sz="1400">
                  <a:latin typeface="Calibri" panose="020F0502020204030204" pitchFamily="34" charset="0"/>
                </a:rPr>
                <a:t>代优良品种</a:t>
              </a:r>
              <a:endParaRPr lang="zh-CN" sz="1400"/>
            </a:p>
          </p:txBody>
        </p:sp>
        <p:grpSp>
          <p:nvGrpSpPr>
            <p:cNvPr id="26" name="Group 23"/>
            <p:cNvGrpSpPr/>
            <p:nvPr/>
          </p:nvGrpSpPr>
          <p:grpSpPr bwMode="auto">
            <a:xfrm>
              <a:off x="1980" y="11529"/>
              <a:ext cx="1310" cy="3515"/>
              <a:chOff x="2025" y="11685"/>
              <a:chExt cx="1310" cy="3515"/>
            </a:xfrm>
          </p:grpSpPr>
          <p:sp>
            <p:nvSpPr>
              <p:cNvPr id="31" name="Line 24"/>
              <p:cNvSpPr>
                <a:spLocks noChangeShapeType="1"/>
              </p:cNvSpPr>
              <p:nvPr/>
            </p:nvSpPr>
            <p:spPr bwMode="auto">
              <a:xfrm>
                <a:off x="3335" y="15064"/>
                <a:ext cx="0" cy="113"/>
              </a:xfrm>
              <a:prstGeom prst="line">
                <a:avLst/>
              </a:prstGeom>
              <a:noFill/>
              <a:ln w="9525">
                <a:solidFill>
                  <a:srgbClr val="000000"/>
                </a:solidFill>
                <a:round/>
                <a:tailEnd type="none" w="sm" len="sm"/>
              </a:ln>
              <a:extLst>
                <a:ext uri="{909E8E84-426E-40DD-AFC4-6F175D3DCCD1}">
                  <a14:hiddenFill xmlns:a14="http://schemas.microsoft.com/office/drawing/2010/main">
                    <a:noFill/>
                  </a14:hiddenFill>
                </a:ext>
              </a:extLst>
            </p:spPr>
            <p:txBody>
              <a:bodyPr/>
              <a:lstStyle/>
              <a:p>
                <a:pPr algn="ctr"/>
                <a:endParaRPr lang="zh-CN" altLang="en-US"/>
              </a:p>
            </p:txBody>
          </p:sp>
          <p:sp>
            <p:nvSpPr>
              <p:cNvPr id="32" name="Line 25"/>
              <p:cNvSpPr>
                <a:spLocks noChangeShapeType="1"/>
              </p:cNvSpPr>
              <p:nvPr/>
            </p:nvSpPr>
            <p:spPr bwMode="auto">
              <a:xfrm flipH="1">
                <a:off x="2025" y="15189"/>
                <a:ext cx="130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33" name="Line 26"/>
              <p:cNvSpPr>
                <a:spLocks noChangeShapeType="1"/>
              </p:cNvSpPr>
              <p:nvPr/>
            </p:nvSpPr>
            <p:spPr bwMode="auto">
              <a:xfrm flipV="1">
                <a:off x="2025" y="11685"/>
                <a:ext cx="0" cy="351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34" name="Line 27"/>
              <p:cNvSpPr>
                <a:spLocks noChangeShapeType="1"/>
              </p:cNvSpPr>
              <p:nvPr/>
            </p:nvSpPr>
            <p:spPr bwMode="auto">
              <a:xfrm>
                <a:off x="2025" y="11691"/>
                <a:ext cx="743"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pPr algn="ctr"/>
                <a:endParaRPr lang="zh-CN" altLang="en-US"/>
              </a:p>
            </p:txBody>
          </p:sp>
        </p:grpSp>
        <p:sp>
          <p:nvSpPr>
            <p:cNvPr id="27" name="Line 28"/>
            <p:cNvSpPr>
              <a:spLocks noChangeShapeType="1"/>
            </p:cNvSpPr>
            <p:nvPr/>
          </p:nvSpPr>
          <p:spPr bwMode="auto">
            <a:xfrm>
              <a:off x="3825" y="11529"/>
              <a:ext cx="7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28" name="AutoShape 29"/>
            <p:cNvSpPr>
              <a:spLocks noChangeArrowheads="1"/>
            </p:cNvSpPr>
            <p:nvPr/>
          </p:nvSpPr>
          <p:spPr bwMode="auto">
            <a:xfrm>
              <a:off x="3990" y="11769"/>
              <a:ext cx="1134" cy="283"/>
            </a:xfrm>
            <a:prstGeom prst="flowChartProcess">
              <a:avLst/>
            </a:prstGeom>
            <a:solidFill>
              <a:srgbClr val="FFFFFF"/>
            </a:solidFill>
            <a:ln w="9525">
              <a:solidFill>
                <a:srgbClr val="000000"/>
              </a:solidFill>
              <a:miter lim="800000"/>
            </a:ln>
          </p:spPr>
          <p:txBody>
            <a:bodyPr lIns="0" tIns="18000" rIns="0" bIns="18000"/>
            <a:lstStyle/>
            <a:p>
              <a:pPr algn="ctr">
                <a:lnSpc>
                  <a:spcPct val="80000"/>
                </a:lnSpc>
              </a:pPr>
              <a:r>
                <a:rPr lang="zh-CN" altLang="en-US" sz="1400">
                  <a:latin typeface="Calibri" panose="020F0502020204030204" pitchFamily="34" charset="0"/>
                </a:rPr>
                <a:t>输出最优个体</a:t>
              </a:r>
              <a:endParaRPr lang="zh-CN" sz="1400"/>
            </a:p>
          </p:txBody>
        </p:sp>
        <p:sp>
          <p:nvSpPr>
            <p:cNvPr id="29" name="AutoShape 30"/>
            <p:cNvSpPr>
              <a:spLocks noChangeArrowheads="1"/>
            </p:cNvSpPr>
            <p:nvPr/>
          </p:nvSpPr>
          <p:spPr bwMode="auto">
            <a:xfrm>
              <a:off x="4110" y="12267"/>
              <a:ext cx="900" cy="283"/>
            </a:xfrm>
            <a:prstGeom prst="flowChartTerminator">
              <a:avLst/>
            </a:prstGeom>
            <a:solidFill>
              <a:srgbClr val="FFFFFF"/>
            </a:solidFill>
            <a:ln w="9525">
              <a:solidFill>
                <a:srgbClr val="000000"/>
              </a:solidFill>
              <a:miter lim="800000"/>
            </a:ln>
          </p:spPr>
          <p:txBody>
            <a:bodyPr lIns="36000" tIns="0" rIns="36000" bIns="0"/>
            <a:lstStyle/>
            <a:p>
              <a:pPr algn="ctr">
                <a:lnSpc>
                  <a:spcPct val="80000"/>
                </a:lnSpc>
              </a:pPr>
              <a:r>
                <a:rPr lang="zh-CN" altLang="en-US" sz="1600">
                  <a:latin typeface="Calibri" panose="020F0502020204030204" pitchFamily="34" charset="0"/>
                </a:rPr>
                <a:t>结束</a:t>
              </a:r>
              <a:endParaRPr lang="zh-CN" sz="1600"/>
            </a:p>
          </p:txBody>
        </p:sp>
        <p:sp>
          <p:nvSpPr>
            <p:cNvPr id="30" name="Line 31"/>
            <p:cNvSpPr>
              <a:spLocks noChangeShapeType="1"/>
            </p:cNvSpPr>
            <p:nvPr/>
          </p:nvSpPr>
          <p:spPr bwMode="auto">
            <a:xfrm>
              <a:off x="4560" y="12048"/>
              <a:ext cx="0" cy="227"/>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pPr algn="ctr"/>
              <a:endParaRPr lang="zh-CN" altLang="en-US"/>
            </a:p>
          </p:txBody>
        </p:sp>
      </p:grpSp>
      <p:sp>
        <p:nvSpPr>
          <p:cNvPr id="35" name="TextBox 34"/>
          <p:cNvSpPr txBox="1"/>
          <p:nvPr/>
        </p:nvSpPr>
        <p:spPr>
          <a:xfrm>
            <a:off x="426720" y="1389465"/>
            <a:ext cx="3881124" cy="5286062"/>
          </a:xfrm>
          <a:prstGeom prst="rect">
            <a:avLst/>
          </a:prstGeom>
          <a:noFill/>
        </p:spPr>
        <p:txBody>
          <a:bodyPr wrap="square" rtlCol="0">
            <a:spAutoFit/>
          </a:bodyPr>
          <a:lstStyle/>
          <a:p>
            <a:pPr>
              <a:lnSpc>
                <a:spcPts val="2700"/>
              </a:lnSpc>
              <a:buFontTx/>
              <a:buNone/>
            </a:pPr>
            <a:r>
              <a:rPr lang="zh-CN" altLang="en-US" dirty="0" smtClean="0">
                <a:latin typeface="幼圆" panose="02010509060101010101" pitchFamily="49" charset="-122"/>
                <a:ea typeface="幼圆" panose="02010509060101010101" pitchFamily="49" charset="-122"/>
              </a:rPr>
              <a:t>遗传</a:t>
            </a:r>
            <a:r>
              <a:rPr lang="zh-CN" altLang="en-US" dirty="0">
                <a:latin typeface="幼圆" panose="02010509060101010101" pitchFamily="49" charset="-122"/>
                <a:ea typeface="幼圆" panose="02010509060101010101" pitchFamily="49" charset="-122"/>
              </a:rPr>
              <a:t>算法的基本原理</a:t>
            </a:r>
            <a:r>
              <a:rPr lang="zh-CN" altLang="en-US" dirty="0" smtClean="0">
                <a:latin typeface="幼圆" panose="02010509060101010101" pitchFamily="49" charset="-122"/>
                <a:ea typeface="幼圆" panose="02010509060101010101" pitchFamily="49" charset="-122"/>
              </a:rPr>
              <a:t>：</a:t>
            </a:r>
            <a:endParaRPr lang="zh-CN" altLang="en-US" dirty="0">
              <a:latin typeface="幼圆" panose="02010509060101010101" pitchFamily="49" charset="-122"/>
              <a:ea typeface="幼圆" panose="02010509060101010101" pitchFamily="49" charset="-122"/>
            </a:endParaRPr>
          </a:p>
          <a:p>
            <a:pPr>
              <a:lnSpc>
                <a:spcPts val="2700"/>
              </a:lnSpc>
            </a:pPr>
            <a:r>
              <a:rPr lang="zh-CN" altLang="en-US" dirty="0">
                <a:latin typeface="幼圆" panose="02010509060101010101" pitchFamily="49" charset="-122"/>
                <a:ea typeface="幼圆" panose="02010509060101010101" pitchFamily="49" charset="-122"/>
              </a:rPr>
              <a:t>　　首先根据问题产生多个初始</a:t>
            </a:r>
            <a:r>
              <a:rPr lang="zh-CN" altLang="en-US" dirty="0" smtClean="0">
                <a:latin typeface="幼圆" panose="02010509060101010101" pitchFamily="49" charset="-122"/>
                <a:ea typeface="幼圆" panose="02010509060101010101" pitchFamily="49" charset="-122"/>
              </a:rPr>
              <a:t>可行解，</a:t>
            </a:r>
            <a:r>
              <a:rPr lang="zh-CN" altLang="en-US" dirty="0">
                <a:latin typeface="幼圆" panose="02010509060101010101" pitchFamily="49" charset="-122"/>
                <a:ea typeface="幼圆" panose="02010509060101010101" pitchFamily="49" charset="-122"/>
              </a:rPr>
              <a:t>然后从初始解中选择诺干优异的个体</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问题的解</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进行各种操作</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交叉，变异</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用以产生新的后代。再从新的后代中选择优异的个体进行相应的操作产生它们的后代，如此不断循环，直到迭代的次数达到了预先设定的值或者多次迭代以后产生的最优异的个体</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最优解</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的</a:t>
            </a:r>
            <a:r>
              <a:rPr lang="zh-CN" altLang="en-US" dirty="0" smtClean="0">
                <a:latin typeface="幼圆" panose="02010509060101010101" pitchFamily="49" charset="-122"/>
                <a:ea typeface="幼圆" panose="02010509060101010101" pitchFamily="49" charset="-122"/>
              </a:rPr>
              <a:t>质量</a:t>
            </a:r>
            <a:r>
              <a:rPr lang="zh-CN" altLang="en-US" dirty="0">
                <a:latin typeface="幼圆" panose="02010509060101010101" pitchFamily="49" charset="-122"/>
                <a:ea typeface="幼圆" panose="02010509060101010101" pitchFamily="49" charset="-122"/>
              </a:rPr>
              <a:t>不再</a:t>
            </a:r>
            <a:r>
              <a:rPr lang="zh-CN" altLang="en-US" dirty="0" smtClean="0">
                <a:latin typeface="幼圆" panose="02010509060101010101" pitchFamily="49" charset="-122"/>
                <a:ea typeface="幼圆" panose="02010509060101010101" pitchFamily="49" charset="-122"/>
              </a:rPr>
              <a:t>有</a:t>
            </a:r>
            <a:r>
              <a:rPr lang="zh-CN" altLang="en-US" dirty="0">
                <a:latin typeface="幼圆" panose="02010509060101010101" pitchFamily="49" charset="-122"/>
                <a:ea typeface="幼圆" panose="02010509060101010101" pitchFamily="49" charset="-122"/>
              </a:rPr>
              <a:t>明显的提高，就可以停止迭代，这时的最优个体</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最优解</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最为问题的</a:t>
            </a:r>
            <a:r>
              <a:rPr lang="zh-CN" altLang="en-US" dirty="0" smtClean="0">
                <a:latin typeface="幼圆" panose="02010509060101010101" pitchFamily="49" charset="-122"/>
                <a:ea typeface="幼圆" panose="02010509060101010101" pitchFamily="49" charset="-122"/>
              </a:rPr>
              <a:t>解。</a:t>
            </a:r>
            <a:endParaRPr lang="en-US" altLang="zh-CN" dirty="0" smtClean="0">
              <a:latin typeface="幼圆" panose="02010509060101010101" pitchFamily="49" charset="-122"/>
              <a:ea typeface="幼圆" panose="02010509060101010101" pitchFamily="49" charset="-122"/>
            </a:endParaRPr>
          </a:p>
          <a:p>
            <a:pPr>
              <a:lnSpc>
                <a:spcPts val="2700"/>
              </a:lnSpc>
            </a:pPr>
            <a:r>
              <a:rPr lang="en-US" altLang="zh-CN" dirty="0">
                <a:latin typeface="幼圆" panose="02010509060101010101" pitchFamily="49" charset="-122"/>
                <a:ea typeface="幼圆" panose="02010509060101010101" pitchFamily="49" charset="-122"/>
              </a:rPr>
              <a:t>	</a:t>
            </a:r>
            <a:r>
              <a:rPr lang="zh-CN" altLang="en-US" dirty="0" smtClean="0">
                <a:latin typeface="幼圆" panose="02010509060101010101" pitchFamily="49" charset="-122"/>
                <a:ea typeface="幼圆" panose="02010509060101010101" pitchFamily="49" charset="-122"/>
              </a:rPr>
              <a:t>遗传</a:t>
            </a:r>
            <a:r>
              <a:rPr lang="zh-CN" altLang="en-US" dirty="0">
                <a:latin typeface="幼圆" panose="02010509060101010101" pitchFamily="49" charset="-122"/>
                <a:ea typeface="幼圆" panose="02010509060101010101" pitchFamily="49" charset="-122"/>
              </a:rPr>
              <a:t>算法包括三个基本操作：选择，交叉，变异。</a:t>
            </a:r>
            <a:endParaRPr lang="en-US" altLang="zh-CN" dirty="0">
              <a:latin typeface="幼圆" panose="02010509060101010101" pitchFamily="49" charset="-122"/>
              <a:ea typeface="幼圆" panose="02010509060101010101" pitchFamily="49" charset="-122"/>
            </a:endParaRPr>
          </a:p>
          <a:p>
            <a:pPr>
              <a:lnSpc>
                <a:spcPts val="2700"/>
              </a:lnSpc>
              <a:buFontTx/>
              <a:buNone/>
            </a:pPr>
            <a:endParaRPr lang="en-US" altLang="zh-CN"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 </a:t>
            </a:r>
            <a:r>
              <a:rPr lang="zh-CN" altLang="en-US" dirty="0" smtClean="0"/>
              <a:t>遗传算法</a:t>
            </a:r>
            <a:r>
              <a:rPr lang="en-US" altLang="zh-CN" dirty="0" smtClean="0"/>
              <a:t>-</a:t>
            </a:r>
            <a:r>
              <a:rPr lang="zh-CN" altLang="en-US" dirty="0" smtClean="0"/>
              <a:t>基本操作</a:t>
            </a:r>
            <a:endParaRPr lang="zh-CN" altLang="en-US" dirty="0"/>
          </a:p>
        </p:txBody>
      </p:sp>
      <p:sp>
        <p:nvSpPr>
          <p:cNvPr id="35" name="TextBox 34"/>
          <p:cNvSpPr txBox="1"/>
          <p:nvPr/>
        </p:nvSpPr>
        <p:spPr>
          <a:xfrm>
            <a:off x="429895" y="1267545"/>
            <a:ext cx="8653145" cy="3208571"/>
          </a:xfrm>
          <a:prstGeom prst="rect">
            <a:avLst/>
          </a:prstGeom>
          <a:noFill/>
        </p:spPr>
        <p:txBody>
          <a:bodyPr wrap="square" rtlCol="0">
            <a:spAutoFit/>
          </a:bodyPr>
          <a:lstStyle/>
          <a:p>
            <a:pPr algn="just">
              <a:lnSpc>
                <a:spcPts val="2700"/>
              </a:lnSpc>
            </a:pPr>
            <a:r>
              <a:rPr lang="en-US" altLang="zh-CN" dirty="0" smtClean="0">
                <a:latin typeface="幼圆" panose="02010509060101010101" pitchFamily="49" charset="-122"/>
                <a:ea typeface="幼圆" panose="02010509060101010101" pitchFamily="49" charset="-122"/>
              </a:rPr>
              <a:t>·</a:t>
            </a:r>
            <a:r>
              <a:rPr lang="zh-CN" altLang="en-US" dirty="0" smtClean="0">
                <a:latin typeface="幼圆" panose="02010509060101010101" pitchFamily="49" charset="-122"/>
                <a:ea typeface="幼圆" panose="02010509060101010101" pitchFamily="49" charset="-122"/>
              </a:rPr>
              <a:t>编码：在</a:t>
            </a:r>
            <a:r>
              <a:rPr lang="zh-CN" altLang="en-US" dirty="0">
                <a:latin typeface="幼圆" panose="02010509060101010101" pitchFamily="49" charset="-122"/>
                <a:ea typeface="幼圆" panose="02010509060101010101" pitchFamily="49" charset="-122"/>
              </a:rPr>
              <a:t>解实现初始化之前</a:t>
            </a:r>
            <a:r>
              <a:rPr lang="zh-CN" altLang="en-US" dirty="0" smtClean="0">
                <a:latin typeface="幼圆" panose="02010509060101010101" pitchFamily="49" charset="-122"/>
                <a:ea typeface="幼圆" panose="02010509060101010101" pitchFamily="49" charset="-122"/>
              </a:rPr>
              <a:t>，需要对问题的解进行编码。 </a:t>
            </a:r>
            <a:endParaRPr lang="en-US" altLang="zh-CN" dirty="0" smtClean="0">
              <a:latin typeface="幼圆" panose="02010509060101010101" pitchFamily="49" charset="-122"/>
              <a:ea typeface="幼圆" panose="02010509060101010101" pitchFamily="49" charset="-122"/>
            </a:endParaRPr>
          </a:p>
          <a:p>
            <a:pPr algn="just">
              <a:lnSpc>
                <a:spcPts val="2700"/>
              </a:lnSpc>
              <a:buFontTx/>
              <a:buNone/>
            </a:pPr>
            <a:r>
              <a:rPr lang="en-US" altLang="zh-CN" dirty="0">
                <a:latin typeface="幼圆" panose="02010509060101010101" pitchFamily="49" charset="-122"/>
                <a:ea typeface="幼圆" panose="02010509060101010101" pitchFamily="49" charset="-122"/>
              </a:rPr>
              <a:t>	</a:t>
            </a:r>
            <a:r>
              <a:rPr lang="zh-CN" altLang="en-US" dirty="0" smtClean="0">
                <a:latin typeface="幼圆" panose="02010509060101010101" pitchFamily="49" charset="-122"/>
                <a:ea typeface="幼圆" panose="02010509060101010101" pitchFamily="49" charset="-122"/>
              </a:rPr>
              <a:t>一般</a:t>
            </a:r>
            <a:r>
              <a:rPr lang="zh-CN" altLang="en-US" dirty="0">
                <a:latin typeface="幼圆" panose="02010509060101010101" pitchFamily="49" charset="-122"/>
                <a:ea typeface="幼圆" panose="02010509060101010101" pitchFamily="49" charset="-122"/>
              </a:rPr>
              <a:t>的编码方式有二进制编码，基于矩阵的编码，基于邻近的</a:t>
            </a:r>
            <a:r>
              <a:rPr lang="zh-CN" altLang="en-US" dirty="0" smtClean="0">
                <a:latin typeface="幼圆" panose="02010509060101010101" pitchFamily="49" charset="-122"/>
                <a:ea typeface="幼圆" panose="02010509060101010101" pitchFamily="49" charset="-122"/>
              </a:rPr>
              <a:t>编码，基于</a:t>
            </a:r>
            <a:r>
              <a:rPr lang="zh-CN" altLang="en-US" dirty="0">
                <a:latin typeface="幼圆" panose="02010509060101010101" pitchFamily="49" charset="-122"/>
                <a:ea typeface="幼圆" panose="02010509060101010101" pitchFamily="49" charset="-122"/>
              </a:rPr>
              <a:t>格雷码</a:t>
            </a:r>
            <a:r>
              <a:rPr lang="zh-CN" altLang="en-US" dirty="0" smtClean="0">
                <a:latin typeface="幼圆" panose="02010509060101010101" pitchFamily="49" charset="-122"/>
                <a:ea typeface="幼圆" panose="02010509060101010101" pitchFamily="49" charset="-122"/>
              </a:rPr>
              <a:t>方法，</a:t>
            </a:r>
            <a:r>
              <a:rPr lang="zh-CN" altLang="en-US" dirty="0">
                <a:latin typeface="幼圆" panose="02010509060101010101" pitchFamily="49" charset="-122"/>
                <a:ea typeface="幼圆" panose="02010509060101010101" pitchFamily="49" charset="-122"/>
              </a:rPr>
              <a:t>基于</a:t>
            </a:r>
            <a:r>
              <a:rPr lang="zh-CN" altLang="en-US" dirty="0" smtClean="0">
                <a:latin typeface="幼圆" panose="02010509060101010101" pitchFamily="49" charset="-122"/>
                <a:ea typeface="幼圆" panose="02010509060101010101" pitchFamily="49" charset="-122"/>
              </a:rPr>
              <a:t>符号编码。</a:t>
            </a:r>
            <a:endParaRPr lang="en-US" altLang="zh-CN" dirty="0" smtClean="0">
              <a:latin typeface="幼圆" panose="02010509060101010101" pitchFamily="49" charset="-122"/>
              <a:ea typeface="幼圆" panose="02010509060101010101" pitchFamily="49" charset="-122"/>
            </a:endParaRPr>
          </a:p>
          <a:p>
            <a:pPr algn="just">
              <a:lnSpc>
                <a:spcPts val="2700"/>
              </a:lnSpc>
              <a:buFontTx/>
              <a:buNone/>
            </a:pPr>
            <a:r>
              <a:rPr lang="en-US" altLang="zh-CN" dirty="0" smtClean="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形成初始解：采用随机的方式产生诺干个</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种群规模</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的序列，即产生</a:t>
            </a:r>
            <a:r>
              <a:rPr lang="zh-CN" altLang="en-US" dirty="0" smtClean="0">
                <a:latin typeface="幼圆" panose="02010509060101010101" pitchFamily="49" charset="-122"/>
                <a:ea typeface="幼圆" panose="02010509060101010101" pitchFamily="49" charset="-122"/>
              </a:rPr>
              <a:t>符合解形式的</a:t>
            </a:r>
            <a:r>
              <a:rPr lang="zh-CN" altLang="en-US" dirty="0">
                <a:latin typeface="幼圆" panose="02010509060101010101" pitchFamily="49" charset="-122"/>
                <a:ea typeface="幼圆" panose="02010509060101010101" pitchFamily="49" charset="-122"/>
              </a:rPr>
              <a:t>随机数存储在数组中</a:t>
            </a:r>
            <a:r>
              <a:rPr lang="zh-CN" altLang="en-US" dirty="0" smtClean="0">
                <a:latin typeface="幼圆" panose="02010509060101010101" pitchFamily="49" charset="-122"/>
                <a:ea typeface="幼圆" panose="02010509060101010101" pitchFamily="49" charset="-122"/>
              </a:rPr>
              <a:t>，数组</a:t>
            </a:r>
            <a:r>
              <a:rPr lang="zh-CN" altLang="en-US" dirty="0">
                <a:latin typeface="幼圆" panose="02010509060101010101" pitchFamily="49" charset="-122"/>
                <a:ea typeface="幼圆" panose="02010509060101010101" pitchFamily="49" charset="-122"/>
              </a:rPr>
              <a:t>的个数为种群规模</a:t>
            </a:r>
            <a:r>
              <a:rPr lang="zh-CN" altLang="en-US" dirty="0" smtClean="0">
                <a:latin typeface="幼圆" panose="02010509060101010101" pitchFamily="49" charset="-122"/>
                <a:ea typeface="幼圆" panose="02010509060101010101" pitchFamily="49" charset="-122"/>
              </a:rPr>
              <a:t>。</a:t>
            </a:r>
            <a:endParaRPr lang="en-US" altLang="zh-CN" dirty="0" smtClean="0">
              <a:latin typeface="幼圆" panose="02010509060101010101" pitchFamily="49" charset="-122"/>
              <a:ea typeface="幼圆" panose="02010509060101010101" pitchFamily="49" charset="-122"/>
            </a:endParaRPr>
          </a:p>
          <a:p>
            <a:pPr algn="just">
              <a:lnSpc>
                <a:spcPts val="2700"/>
              </a:lnSpc>
            </a:pPr>
            <a:r>
              <a:rPr lang="en-US" altLang="zh-CN" dirty="0" smtClean="0">
                <a:latin typeface="幼圆" panose="02010509060101010101" pitchFamily="49" charset="-122"/>
                <a:ea typeface="幼圆" panose="02010509060101010101" pitchFamily="49" charset="-122"/>
              </a:rPr>
              <a:t>·</a:t>
            </a:r>
            <a:r>
              <a:rPr lang="zh-CN" altLang="en-US" dirty="0" smtClean="0">
                <a:latin typeface="幼圆" panose="02010509060101010101" pitchFamily="49" charset="-122"/>
                <a:ea typeface="幼圆" panose="02010509060101010101" pitchFamily="49" charset="-122"/>
              </a:rPr>
              <a:t>适应度</a:t>
            </a:r>
            <a:r>
              <a:rPr lang="zh-CN" altLang="en-US" dirty="0">
                <a:latin typeface="幼圆" panose="02010509060101010101" pitchFamily="49" charset="-122"/>
                <a:ea typeface="幼圆" panose="02010509060101010101" pitchFamily="49" charset="-122"/>
              </a:rPr>
              <a:t>：是各个个体对环境的适应程度。为了体现染色体的适应能力，引入了对问题中的每一个染色体都能进行度量的函数，叫适应度</a:t>
            </a:r>
            <a:r>
              <a:rPr lang="zh-CN" altLang="en-US" dirty="0" smtClean="0">
                <a:latin typeface="幼圆" panose="02010509060101010101" pitchFamily="49" charset="-122"/>
                <a:ea typeface="幼圆" panose="02010509060101010101" pitchFamily="49" charset="-122"/>
              </a:rPr>
              <a:t>函数。这个</a:t>
            </a:r>
            <a:r>
              <a:rPr lang="zh-CN" altLang="en-US" dirty="0">
                <a:latin typeface="幼圆" panose="02010509060101010101" pitchFamily="49" charset="-122"/>
                <a:ea typeface="幼圆" panose="02010509060101010101" pitchFamily="49" charset="-122"/>
              </a:rPr>
              <a:t>函数是计算个体在群体中被使用的</a:t>
            </a:r>
            <a:r>
              <a:rPr lang="zh-CN" altLang="en-US" dirty="0" smtClean="0">
                <a:latin typeface="幼圆" panose="02010509060101010101" pitchFamily="49" charset="-122"/>
                <a:ea typeface="幼圆" panose="02010509060101010101" pitchFamily="49" charset="-122"/>
              </a:rPr>
              <a:t>概率。</a:t>
            </a:r>
            <a:endParaRPr lang="en-US" altLang="zh-CN" dirty="0">
              <a:latin typeface="幼圆" panose="02010509060101010101" pitchFamily="49" charset="-122"/>
              <a:ea typeface="幼圆" panose="02010509060101010101" pitchFamily="49" charset="-122"/>
            </a:endParaRPr>
          </a:p>
          <a:p>
            <a:pPr>
              <a:lnSpc>
                <a:spcPts val="2700"/>
              </a:lnSpc>
            </a:pPr>
            <a:r>
              <a:rPr lang="en-US" altLang="zh-CN" dirty="0" smtClean="0">
                <a:latin typeface="幼圆" panose="02010509060101010101" pitchFamily="49" charset="-122"/>
                <a:ea typeface="幼圆" panose="02010509060101010101" pitchFamily="49" charset="-122"/>
              </a:rPr>
              <a:t>	</a:t>
            </a:r>
            <a:endParaRPr lang="en-US" altLang="zh-CN" dirty="0">
              <a:latin typeface="幼圆" panose="02010509060101010101" pitchFamily="49" charset="-122"/>
              <a:ea typeface="幼圆" panose="02010509060101010101" pitchFamily="49" charset="-122"/>
            </a:endParaRPr>
          </a:p>
        </p:txBody>
      </p:sp>
      <p:pic>
        <p:nvPicPr>
          <p:cNvPr id="3074" name="Picture 2" descr="C:\Users\11327\Downloads\25236f1b1bcb30e050826cb9efff1d01.gif"/>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5723667" y="3830538"/>
            <a:ext cx="3092968" cy="1732062"/>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data:image/jpeg;base64,/9j/4AAQSkZJRgABAQAAAQABAAD/2wBDAAgGBgcGBQgHBwcJCQgKDBQNDAsLDBkSEw8UHRofHh0aHBwgJC4nICIsIxwcKDcpLDAxNDQ0Hyc5PTgyPC4zNDL/2wBDAQkJCQwLDBgNDRgyIRwhMjIyMjIyMjIyMjIyMjIyMjIyMjIyMjIyMjIyMjIyMjIyMjIyMjIyMjIyMjIyMjIyMjL/wAARCAEsAj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xDvxUc0u0bR949ac77Ofyqvgs3qTWUV1ZvJ9EJtLtnOatRxhFyaI4wgpSdx46Um7jjG2o1iSeOtJgg47nrT8ANnqaT7uSaRVhGOxcDrTAduR370rHAz/EelRnjjvVJEtj+vHepFXjApirj61NHzxSY0hUFSj1NIB+VOGKzbNEHBFIT2HSkJFOVWdgiDLHoP8APahIG7DkjeWQRxrlj0z0A9T7V1ekaQsCB2GSeSSOT7n/AAqPR9KEKB3GSTkkjqf8K6FAFFROfKrIz1k7iooQVR1DUY7aLdIf91R1Jpuo6klpGSeSeFUd65O5uZLmYySNkn9KwSvqz0MLhHU96WwmoXDai2ZwCo+6o/hrGnsGTmM7h6d606kFvMbc3AicwhtpcDgH3reE3HY7a+DpVI2asc2QQcYpK2preOYfMMH1HWs6e0eLkDcvqK6Y1FI8Wvg6lLXdGvFrdhc2Kw6rYGaaNNkc0bbWwOgP0/GsAnnikorQ4zX1aVrrS9LuWOX8toWP+6eP0NUrGyN/K0Eb4nIzGpHD46jPY1o6dbS6ro8ljAu+4hmEqLnGVYbT+XFXmax8LLtQpd6qRy38EP8A9f8AzxQBzMkTwytHIpV1OCCMEVag1GaOD7M0rmDOdu7gH6VBdXMt3cPPO5eRjyxqEc0mrrUqE3B3RrqQ43KcikDF22xDcR1PYVHaWMhXdIWVT/D61pxwhQAAABWDSTO6WMk42SsyqlryGc729+g+gq3HCzsFVSWPQAZJrSstJmvDu+5F3dv6VNNqNnpgMViqyy9DKeR/9f8AlScjGFKdWWgtvoqRRfaNQlEMQ/hzyfamza/Bap5OmQKo/wCejjr+Hf8AGsW5up7uTfPIXPbPQfSocVm5Hp0cFGOstTQv7ZfEREsMpjvgOYHf5H/3Cen0rlpoJbeZ4po2SRThlYYIraUlWDKcEHINajT2ur2/lamPnUYWdf8AWJ/8UPY/1zW9Op0Zx4vBuD5obHG0Vo6npE+nFXJEtu/+rnj5Vvb2Psazq2POCun8O6u6JJbykSqy4MT8h19P8/0rmKfFI0MqyIxDKcgik1cadtUdTe2UYiW8s2aS0kOOfvRt/db+h7/mKo4qe01I24+1xKrwy/JcW7fdb/PUGk1WNbeJLyyzLZSnAY9Y2/uN7+h7j8QOaVJ30PYw+Pjy2qboixVOeQ286TIfmRs1Gj3lyf3UbEeoHH51cg8P3144DZyeygsaqMeR3bM8VjIVYckUb6rDrGmfZJGUCT54JGPEcnb8D0P59hXEzRSW8zwyoySIxVlYYII6g13tj4ZvrKARSFYgDkee4Uj6DrVz+w9PeYz3dyJpTjJjh3HgY6tir9ouh5vL3PNUjklOI42Y+ijNWo9Kvpfu2z/iMfzr0yO306LAS0Z8d5ZOPyAH86S9Q3Fo0dskUDjDKUXuOcEnJxRzyeyFZGNpiTppv2a5ib95CYnA5xj7p/AgGqMXh7VZcYC8+gJ/pXZaXrU91bbg/lSodsiooUhh9BV86le7TuvrjaOuZmx/Os3GUnd2N6eInSXLFnEr4M1qZflim/4DAxqCbwFqFoPtV6J1iRgW3wFQeemc8Zrq59eVn8uN5ruT0jJb8z0pLqO8uNPSc2cqx+aAzZDAHrg46HpRFOL3CpWnU+Ip+HbjzGuSoH7uYbfw6fnj9DW5rmnrdqHct5EoB3KOQM9vcc/jXE2s93pV3LciBmhMhSWM8bgcEZ7gjqD7fWu40LxHZsnlXEYurNz80ZO1091PY+x4P60Skk9zNI5C7guLS4MNwu2QHAZQdkg/vD0yMU+HcccV1mp6TZ6hL5mnuJAT8qMMMo/pWfBo93FNtSCVs9kXefyqJOXYpJFe2id8YAz7kVea3bG3K8dhz/Kuj0vTbQAfao7xW9Bbc1rT6ZE0YFppV9KTwGnAiT/6/wCdcLnJyskdS5VE4eFBFKhK7yGHy+vPSvcbDV5BC+nHZLfwkAfNgSEnJ+mOc1xVj4Xn0v8A4nF9bwO0J3pFI3lxqex55Y9PQe5rPuvFslne3Mlhgzyht05XG0nrgeg9+/6+jRXs4tzOKo+d2iYmt20U+v3su0qGmfMaHI3bjxmtbSPCYlsPPlPQiufhu3hRhsLknPXn61sR+JLtLB7dEKhsdq82o6km7HXBRS1NsaTp1ouXK/jUEuqafajEaKcVys97PLlpZdo7kmue1DxXpdjlRKbmUfwx8j8+lKGHlPzHKoonb3XiJ3O2FAKxb7WWQFrq6Ea+mefyrH0vU7i+sJL65iWCF/8AUxjrtHVif5VzN7cm7unlPQngeg7Vr7FQdjpwlB4h3bsjcu/Ey5Itoix/vyH+lYlzf3N2f30rMP7o4H5VWoq7HtUsNTpfCgoLBRknAHc1XuLyOAY6t6Ctfw/oyXUY1nWhiyTLQ2xOPPI7n0Qdz36DuRrGm2rvY5sVmEKPux1kXbFBa6M+r6rJJHYlSLaMHElw3QFc9Fz374IHcjNXxfAVG62Oe+QG/XNZXibxDNr2omQt+4T5Y1AwABwOO3HQdhgVh11RpRtqfOVcROpNyZNI+5s9hT4VP3jUSIWbnpVtQFFOTsrCiru4p9KToMCjqaQctUGg4A9TTN+SWPQU5znioic8DoKaE2BbPzGkRcncaAC7YHSp1UZApt2JSuCLke9TBdo4oC46U7FZtmqQA0meaU9OaaCCetIocPpk9AB3NdHomk4/fSjJPX/Ae3+fSqWi6a11MsjA8/d9h6/jXYxRqihEHyrwKU5cqsZN8zHogA6AD+VVL69jtISzHjoAOrGprm5itoXklcKijJJNcfe3j3k5kbhR91fQVzavU7sJh/aS12RHc3D3MxkkOSe3YCoKWrun2C3ZllmlENrAA0smMkZPAA7k9qtHtvlhHyKFbOna8+j2flWkatJK2ZzMuVIHRQPT3qeJvCznypYtSj7eduU/iR/+uo9W8PGztFv7G5W809jjzVGCh9GHaqSa2MJSjJ8skS7tB1r7ynSrs9xzCx/pWfqWgX+mjzJIxJAeRNEdyEfWs2r+nazfaWf9GmIjPWJvmQ/hTuupLpyj8JjTWccnIG1vUVnzW0kJ+ZePUV6HaR6P4km8t4Dp15tLF4uYmwMk4PT/ADzWFqQslk+z2amSKMkGZ+sp9cdh6VpGo4nDVwkKr0VmcxDNNbSCSGR43HRkODUZJYkk5J7mtOawVuYvlPp2qklpLJP5Kr83f2rojNS2PLrYepRdpIijjaRwiKSx6AVt2WmrDh5MNJ+gq1ZWMdsmAMueretaMFq88gjjXLGs51OiM1EqJCWYBQST0ArRMNnpUAudScf7MQ5J/Dv/ACpmpajbeHkMMe2a/I5HZPr/AIVxd3eT3s7TXEjO57n+VKMG9WDZ1beJ7XVka0ufMsk3fu3T5lI9HHX8vyqtdadcWyiQhZIT92WM7lP41y1aemaxcWDbVkbyz1Gc/p3pzpJ7HTh8ZKjpui5ikxWkklhfqGYC2kPSSMZQ/Ve34flUFzp89qA7qGiP3ZUOVP4/0PNc7i0e1RxNOrs9Srikx6dadimvIsYyxxUo3ko297YtWl68AaMhZInGJIXGVce4/rVe90OK4ja50rcwHL2rHLp7r/eH6j361mz3xJ/d8e9T2lzO0qvAzCRe47V1QUkrnzuJdNzahqZZyDiljiklbbGpY+gFdd/ZT63Iksloq3HWSSP5Q/uw9ffj8a2bXSrCwQBgJnH8MfCj6nv+H51TqdEc/L3OW0rRrxnwUyrjBjAzmtuDTIbEmK4laOOUfPt+YdQQDzjr/Kthp3ZdihY4/wC5GMA/XufxqMqGBDAEHqDU2lLcLpbD4YrKAAxWwkP96Vs5/Af4mrBvbjbtSTy0/uxAID9cdfxrM8qW2O63+aPvEx/kasQXEc4O04YdVPBFNQiugNskxS0jMqKWZgoHcnFIDJIMxxEqf43Oxf15P4A1TaRJKppHuoYSFd/nPRByx/AUJAhX99JJI39yI+Wg+p+8fwxUsFtJ922gEQPURLyfqep/GspVootQbKKw3Ivmu4UFsHXD+cfve+0d6mNskpBuHkum9G+VB+Fbln4Z1C5YFYG57kV1OnfD+4k2tOdo9K5KmLiuptGkcLHFJtCIAi/3YxgVoWGm3glDQIyt616lZ+DNOtADJgketaixaTZLwIwRXFLGX+FGigjwfXLCWeZZPLUTbsSYUDd78f55rEW3+ykBDtYZPB5ruvFNzGb6drYD5Cce+DXDTyvJcndkEnn611UZye+xM0i7BdSAg7iGHRlOCK6XS/EWs23yxXKToesdzGsgP51ysUbgZAyPUVp2Uuwg5rRylH4SLJ7npemeKfEwTbb6Xpoz3jiK5/Jq0pNU8bXa4WO1tgf4lC8fmTXIaVrRgC81p3PjqCzAjZjJKekack/0H4muaVbEXtE0VOn1DUdG1GdvN1fVnnYdEQkgfQnp+Arl72OKEmOJQF9BV688Uz6gcRxxgFtufMGB9ScVkXYnhmaO5j8t8gZ3hl5GRyPUU4e0l70xyUU7Izb+/wDsM0KIjySTSeWqoMk8c/596147aUr+9kA9lqCCwVr5bmQZ8lSsf1P3j+gH4GtKu6lSi4ptHPObvZFK40u3uU2vux9awLzwVaStvjjQkHOPu5/KusorbkS20I531OS1WK9Nn5CwCJQAPl+7tHYVzMkUkRw6FfftXqRAIwRmqNzpFrcg5TYx7rxWMqL6Ho4XMXRXLbQ81klSMZY4rMudRZztj4HrXbat4L81S0JOfVP/AIn/AArG0jwog1BjqUiGGLkRjIMh9D6D1/yaqEYR1kXiswqVfdp6Ib4Y8OC9YahqCE2ynKRn/lqff/Z/nTvFuumaY2MLDYuBIV4HHRR7Dj+XatTxJrw0+18i3IWdxhAvGxemf8K8+Yljkk1pC83zPboeZJ20EooorYzLiDHPank8ULjFL1NYdTqSshjtsX3p0YO3nrUY/eSk/wAK1I52pTfYSfUY7c4HWmNgfKKAcAsfwpIl3NuNVsQ3dkqrtUAdT1qwi4AJpqqcVIoPes2zWKFNHQUdaY7YwBUlCP8AMwFW7GzN1OFC5RTyPU+n+NVYkZ5AByzcCu10PThBAshHA556k9f58/lTb5VciTvobFpYR2Gnrk5uJew/hXufxPH4H2pJHEQxwD79hUpbaC79f88Vx3izWTEpsYX/AHrjMpHZfT8f89awSdSVkK/KrmP4i1s6jc+TCx+yxH5f9s/3v8KyobyaHhWyv908iq55oruUUlYxVSUXzJ6mvFqUb4EgKH1HIrotDvdPaC5sb92W1udpE0fJjdc4OPTk1w2aekjo2VYg+1Zuit0d1PMaluWpr+Z22taVZ6b5JtNUhvVkBJCDBX68mn+HNQFveNZTnNnejyZVPQZ4DfUGuTi1J14lG4evQ1ehuYpSCj4b0PBrCVOUXc9SliaNaHLfXzLV1bPaXcttKMPE5RvqDitCPQpb/T2vdO3TrFxNFj50OOo9R+vtWlNpdx4mksryyTdLMBFdHskij7x9iMGrGtalbaHYHQdIfLf8vdyOrt3AP+fT1qbdzXnbtGO5ykdxLBHLHG5VZBtfHcdcVFilxUU0jKyxRjdK/QenvSSbdjWpKNKLnIbI7PIIIRmQ9T/dHrWha2aW8eF5Y8sx6k0lnZiBMZ3OeWb1NalrbPPKsaDJP6VrpFWR85XryrTuxlraSXEojjGSevtU2vahL4fsxBYwP5so+a6K/Kvbg9M/yqTUdQTTojZWTZm/5ayjt7D3/lWPb39zbArHK3lnqh5U/hUKok7nVTy6pOnzXszk3ZnYu5LMxySTkk02uukttM1D/WWwglP8UJ2/p0rOn8MzDJtJ45x/cY7H/I8H866o1YyPPq4epSdpIwqKlntp7aTy54Xif0dSDUVaGJPb3Ulu2VOV7qehre0/VZIwWgkwCMPGwyD7EHgiuapVdkbKkg+oqZQUioyaOxdbK/U+WVsrg+uTE39V/X6Cud1KyvrOYJdxsu77jDlW+hHBqOCWaZtqs+7610um2Vw8HlzTyGEkEqzHH5VmlyG86s6kbN6GJYaLNcuC6kA/wjrXWWWk2tkg8xQzD+Bf6mpbdJ0doLWDzdql28sHKp0y3XAq7NZzW9vHPJ5ZjcZDRyBgOcc9x074pPV+8zLbYY0zMuwYSP8AuLwP/r0ymM6oMscf1qSCKWfOF8v+7uGSfwzxVNxiiUmwoLBRkkAe9atp4bv7wgRQTy59FwP8f1robL4c6o2HkWK2Hdnbn8+tYTxdOPUtUpM4obiMqjEeuMD8zxSfYhLKskmVZenk/eP4n/A16SnhDQtP+bUtVR27pHUw1PwzpgxZab5zD+OQf41zyxrfwI0VFdThLLQr27cG2snLdnYFj+Z6fhiuosPh5qVwQ9yRED1LHJq5P47mjG2CO2gX0FZNz40vZgd18+PRBispSxEzS0InV2/gnSNPAa7uFcjrk1ZN54b03/VIjEegzXmf/CSx3TOBLJK6n5gxIIqCTVSfuxL+NSsJUl8TYe1ij02XxtZxDFvBn8Kz5/G94+fLUIK89OpXDcZC/hTftEr9ZW/CtY4BdiXXR2Fx4l1C4J3XGB7Gs+TUZJDmS4J/GuS1Cae2Md0jM8KH97Ge49fwrVgaKWNJYwpVhkECtY4OxLrkOrXDKVVUYRueXPc+lZ3lRylfMXPPBHUVs3RX7JLuUMNp4Nc8l0iXDwEnCAEsegraVJRjZGak2zXs4BDIzB85GBkdKsS5LlkjAB681QhuRkcj0q0swKdfasG3axqnrcgu7meKBtgdeOCKpaTNtum89RNt5MchIV298duv49avTEy7h2xjHrXNtLLb3nm7eQc+xB7H2rSDvFpCtd3Z0nnJHclmyIn+8Av3fwrRgvILxWtZSzKo2o+OSnX8weR+IrJci4tYriL5kbhSeoPdG9x/ntUUblGV0OCDkH0NSoq9xt6WOjsZHQvaTEebF0IOQy9iPb+hFXKyTMZ4EvYgBNbj51HdO4/DP5H2rTikWaJZEOVYZFdFOV1Yxmuo+iiitCAoqpfala6dGGuJMM33I1GWc+w71RFvqms8zltPsj/yzU/vXHuf4fwouCRNdazGlwbSyia8vP8AnlGeF/3m6Clg0aedWl1SdZJW+7HCu1Ivx6n+VaNlYWunQCG1hWNO+Byfqe9WaTV9yk7bHDa54SSYmQqS2MCRev4+tcNqGiXdiWYr5kQ/jUdPqO1e5EAjBGRWbe6PDcgsgCPS96O2qK0lvueGYpQrEdD+VehXfheyj1BJLuB1jBy6xHAb6jt+FdDDcQQwpHbJHHCowiLwAKUsRGPQFRbPKqa7bU9zxT8Y61CDvm9hTRoyWMBExUcrHOM1KelVmPVqFqxSdkI3zMFHap0QgAUyBM8mrK+1OT6BGPUcoYD2p+aAOKB1rI1DIAqL7z5p7Yp8EXmyhfXqR2FOKBuxq6HYG4uFbHXpnsP8/oK7ZYvLYRDovaqnh+yW3tTcyKBgcDH5D+X4bqvHIQsTl2PU9zWNWWuhmvMzdZ1COwsZLluicIv95uwry64me5neaVizuSzE+tb3i3VPteofZYmzBbkrx/E/c/0rna6aMOWPmYzldhWxoOiJrs72q3sVvc4zEkoOJD3GR0rHp0cjxOroxV1OVYHBBrYg2dS8JazpgLy2bSRD/lrD86/p0/GsTGK7Gw1rUL5DLpt3Jb6sg3PCp+S6H94KeN/qO/Uc1GfFGnai2zX9EhlfvcWv7uQfX1oA5Pk0ZIrvpfDmkvp72mk6lDFeXYSXyr8hZBH1CgjoScH16VhP4L1i2lkN9B9mtolLyXJYMgA9CDyT0A96LgUdL8QappBk+x3ckYkXa4B4IqaLUopT+8yjHueRWLRUSpxludVDGVaL91nQyzJHFvBDZ4UA5yat2FmYwZZRmZ+v+yPSs3RbIyN9pkGVB+QHufWuljSsGlDRGuJxc8Ra+iGxwlnCgZJPAFXLy6Gk2xghIN1IPnYfwD/GrEKfZbfzcI1w4IhjZgCfzrnrqK5ErPcI4Zjklh1NYSbZ1Zfh4TlzTexVPJ570mKdijFSfQWQ2po7lkwG+YfrUVJRcyqUozVpI14rkTReW+yaL+5IoYD8DVO50DTbnLReZaOf7vzp+ROR+dUzL5XzA4I71Sl125DFYyuB3Irelzv4Twcdh6dEW78NahApeKNbqIfx253fmPvD8RWdbWklxKI1H1PpWpaale3LgRyvG47oK6mysXJ+03TNJKwGWY5J/Guhza06nmcq3KGm6KkCBmH/ANetcIFAAGAKmIpCtKKtqxN3M/Tb6W3vb1EkkQzEI21iAU54Prnjiu503w/Ne+H578Y8pPvL6iuEa2MV9vXA3YB+ld5pOtXFpodxpyupjkGC3tXHiee/um9NIXTtF0SS0aS7uxb+WdqxQw8t7579T1rWsLzw7pkyvBYyXDL3lIrgbmV5JWw52A8AHioCX/vH86Pqspr3pC9qk7JHpuo/Er7OPLg+y2ueAF5auV1Dxfe3rEvNNJn+82B+QrmGUMMMAR71B9kVDmF3iPop4/I8VdPB049CXVfQ1pNTuZOjBc+lVmmkf70jH6mqW+5j+8iSj1Q7T+R4/WnLdRMcMSjH+Fxg10qEVsiG2yxmlDUzNITVWJGz2yTEOCY5R92Reopi3jwMI7wBfSUfdP19Kl3UjbXUqwBB7GmBNu6EGnJJVA+bC4YO0kXQqeSo9vWpFnjZj5civj+6aXkFjRDBgQRkHgiqmnO+nX5sWybeXLwk/wAPqv8An2pUlou4VvLYx5w4+ZG/utQxo2LhTJbSIOpXj61xl7E6SMwPyyOTwO2On8/yrpNM1AXMPlucXEfyyIeoNQalbRL87AGJ25H901E02tCoPlZiWk00QyrEoCBtJ4NbEN55jEi3wAem6lsLCFn5dWQ5JDfpV+HTTG+EAZc5znFczatqbKzJ4YxtLmMHBxgnNZWs6cqSN5Z3RkBun3c8/lXSJEfLIIRRnr1qBEjE+xW8yRuvsPesoyal7pTSscdZXsmlXLJKvmWsuBIgPUdiD2I7GteZFGJYn82GQZVwPvD19iO4qxq+hKsbSQoWhPLIOq+49qxLG8fTJTb3OZLOU546g/3l9/511Sj16mSkjasbpracMMEdweQwrXtStrceQpJt5fnhJ7eqn3//AF96wnh2DfG6vGeVZehB7/T+R4q/Yyi5hNq7YcfNE5PRh0/w/wD1VmnZ3G1dWNqWWOCJpZXWONRksxwBWWt/eas2zSo/Lt84a8mXj/gC9/r0p1ppa38rXWoyNcOjkLbsMJER/s9z7mtwAAAAAAcACulO+xlZLczrDRbaykM5LXF033riY5Y/T0HsK0qKKaViWwooooAKKKKAI5YY50KSKGH8qx5PD0bSMVfCnpxW5ULXdsjFWuYgR1BcVLgnuWptHhsr7RSRLhc9zSSHcwWph8oo2RqtWNc4GKrPywWnu+WpIxubNUtCG7uxPEuFqdVpirgCpRjFZNmyQvGOKToKOc+1DGpKGk84rZ0SyM827HH+f6/yrGRWklCjua7zw5YkwhgvUFj7AA/0BNNu0bmcnrY1hwkcCfdXk/0/qfqTVTVbwWllJKD8/wByP6nvVtThWfu3SuU8QXXnXogU/JCMfVu/+H4Vy3u7nZgqHtalnsYEtlBJklcH1FVJNKb/AJZyA+xGK06tafYzaleR2sON792OAoHJJPoBWsas11PWq4DDyV2rHMS2c8X3oyR6jmq5BB5FejRweFbc+XcXWpXTDgvBGiJ+G45q5DoXgvV3EUOqXVtM3Ci6jXr9RgfrW8a/c8qtlqWsG/mjy+OR4pFkRirqcqwOCDXRwXmk6i66hqREd5B88sSr8t5jp0+6xOM+oyetdJqHwnugX/sy9t7sp1jDhWH4E4/WuL1Dw7qOmzmG5t3jkH8LjB/XrWqqRZwvC1Vsr+hQvLua+vZbqdt0srFmPvWlNr07eGodIWWZk80yS72yP9lV9u/1rJeGSM4dGX6imYNWc7i1owqe0tmurlIl7nk+gqCum0KzEVuZ2HzSdPYVM5cquEVdmpbwrHGsaDCqMAVo2sSli8hCxRjc5PQAVVjAzVLxTqH2PT49OibEs3zzY7L2H+fT3rlScnY121MDXtWfVtRaYEiJPliX0H+JpbPxDf2mE84yR9NrnP61k0V1cqtaxnzO9zsINZ069ws0MaSH+8Nv6jGfxqybG2kGUkkj+uGH9K4bpVu11K6tCBHIdn9xuRWUqKex008ZVhtI6ltLmJ/dSRS+27af1/xqrPbz2ylpoJEX+8V4/PpTbTxBbzYW4Bib16r/APWrVXUFgXel0AvqG4rF02uh3QzSpbWzORvbrediHjvVSKJ5pQig5NegSR6Zexq1xZRSswySF2kn1LLgn86zrHS7U37tbRMsf+0278uOldCahHY86rUlWnzSZY0LSFgjEjj863SKabdx/q53QY+7tUj+VJ5VyOksR+qH/GlFPdmTd9hdtG2kxdDrHE30cj+lJvnHW2Y/7rg/zxVXJsDRhhginAsqbAx2+lM8/H3oJl/4Bn+WaPtUGQCzKT/eQr/MUWTHqg20mynJNBJ9yaNvowqQKDyOaYiuUppSrRSmlKAKpQ0xkyMEAirhSmlKAKJjw+4FgR2zwfwpkskiYKxbx3w3NXjHUbRUWHcoi7iJ2sSjf3XGDUm6pJIAwIKgj0NVWtAgPlFoz7Hj8ulMRIZao3Oxm8xH8uUfxDv9abN9oTjCuPUHaaw7+6mU7VDL65FCA3YdTw2yYAN6joaupfp/eFcJ50ucl2z161OLkyAAyMj+oPB+tOwHV3Vz9nuUv4CNy8Sj+8vr/n+laU92l7BEFOVY5rkbaK4UZuJZMH/lmgBJ+p6Ct3TApjXZE0ajIAZs596ljS0L8NtIHzC5B+tblkLlVw7Antk1n2gzlvetiE421w1W2dEFYY4nbPmP8o7LVnTLFLOJ3BJkmcyMT79v5D8KifhWJ6DmrQ1C1+ztO8qxooy3mfLt+uavD2Jqlmua12wtFdQjKJJj/qBySfVQP/1VdW9v9XO3S4/ItuhvJl6/7inr9TWpYadb6crGLc87/wCsnkOXf8fT2rpeuhitNThLGd9OuPs9wSbdzw2MhT64/mP/AK1ahUwS5B91IOQR6g9619Y0KO9R5IkG88snTcfUehrmred7RvsN6xEZP7qY/wAB9D7f/r9axnE0jK51NpdhiLnPXCzj+Tf0NbFcjbztaznco/uup6EH+hregunVBFHBNcHG5NmOU7ZyR06U6craMU431NCiqxXU5Pux2sA9ZJC5/ID+tM/s25lP+kalNt7pAqxj8+T+ta8xFi07pGpZ3VVHdjgVTOr2RbbDI1w/923QyH/x0Gp49I06NgxtVlf+/OTKf/Hiaug7V2rwo7DgUahZGZ9o1CT/AFOmOg/vXMip+gyf0p62moSj99exQ/7NvFk/99N/hWhRRZgUP7HtHObgz3J/6bSkj/vkYH6VOthZIoVbK1AHQeSv+FWKKOVDuz5+i+aVmPapXOBTIRtU+ppsrcUbs12iQt6+tWYk+UVXxl1FXk6AUSehMFdj1HSnYyeKQCnA1kbiE0wnJpTy2KacUIC7psBnuVUdWIUfj/8AWr1PTLYwaNNKqcSkQr7A/MfyVV/76NcB4dtt0u88bFz+LcD9Oa9RuJUt9Ht7ZOPLiMp/35On5IFFRVfTsZ7s5y9uVt4ZZv4Y1JA9+gFcI7F2LMcsTkmuk8R3Gy2jgB5kbcfoP/r1zVYI+iy6ly0+buFaeg6hDpuqLLcxmS3dGilVeuxhg496zMVJLBLA+2WN0b0ZSDTR3SSa5WdLceCrqeM3OiTxalaHkGNwHX2ZT3rJbw9rSSbDpV6G/wCuDf4VRguZ7WQSW80kTj+KNip/StVfFuvomwarc492yfz609DHlqrRNM0taiu9M0PSvtjtDqyM+3a+JFh42hiPfOKitPF0txCLLXohqFkeNzj97H7q3r9a52e4mupmmuJXlkbq7sST+Nb2la5o1ppn2a+0CK6mUkibftLfXvTT1JdK0NVdmZremrpmpSWySCaEhXicj7yMMqfyNY8ljbyZym0nuvFaepahLqd9JdShVL4ARBhVUDAA9gBVSkpNPQt0ITh+8SZlNpy/bIoEYnecn2FdPGAqhVGABgD0rJ01POuprk9M7FrYQV0ybtZnytbk9pLk2LVttVmlkOI4lLsfYVwmoXcl/fzXMnWRsgeg7D8q7medrGwQxsVlmbOR2UVVXUopOLyxt7j1YoN365H6VEKqi3c6YZfWq01OJw1FehR2Xhe++/CIHP8Afyo/NSBUreBNLnTfbzyYPQpICP5H+ddCqxZyVMLVp6SR5xRXbz+ANpPlXp+hQH9cis+XwPqK/wCrmgce5IP8qftI9zFwl2OYpVdlIIPStmXwnrMeT9lDD1Ei/wAs5qo+ianDkvYXIA7iMkfnVKSewrM0NNvbi5HlDIVe49+1djplqIIQSOa57w9YbUTI+Y/Mfqen6V2CqFAA6Csm+afoW/dVgopaKsgSilooASlxmiigBpjRvvKp+oqJrG2brAn4DFWKKLId2RC3QLtUso6cGojZvn5budfb5T/MVapaSSQXZT+zXQ+7cof9+L/AikMd4O1u/wCJX/GrtFMVygftQ+9ag/7kgP8AMCmGVx9+1nX8Af5GtOjFAGS1xD/EJF/3omH9Kiaa2bpPHn0LCtoqDUMkKsOVB+oo1AwJ1RlO1lP0Nc9qkDbN65yK6+5sIHBzDGf+Aise60yHBxGB9OKaA4/cD95c+44rT0iyiubjzEDPs6IR/Een19ar31p9ml/1fyHoQTXVfD6WwtNUtrm/j3WguNkoOTwylQePQsDTewLctWvhu8uZ44QyB5G2qifOxJ6DA9/elu45dK1GbTrqLy7m2YxHvuI6H6Ec16pq2s6F4YKjQbW1nupRuWfzDL5Y/ofb868+1ia51zUHv7uQNctjLhAOAAAOO3Arm96K956m14t6LQj0xd3mM3YVsW6bselY1jBMkwTzAoPXnArvtL0S0e0Ek99bKccAyjP5Vx1ZqKNoq5zcykkgdAKq/wBlvJCsoaGcKdxifnp7Hr/OtjVbW2hmPkTCX3AwP1rOVmQ5Q/UVMJO10DSLo1eyWNN0oVyP9UoLMP8AgI5p4u7qX/j2024YdmmxEv8A48c/pRps7Isu2OVstk+VGTj64q4bg97e6/78P/hXoQneKOaSsyqLfVJfv3FrbD0jQyt+ZwP0qlqPhxLq2c+fJPOeSZAoDfTAGD71r/aP+ne6/wDAd/8ACj7QP+eFz/4Dv/hT0e7FdrY8/ine1mFheqRt+VJTwcehrtLCxlSKOyLp9pI8/T5s/JcKfvRn0Oex6HIPaqeu6bFqcBdYLgTr0P2d/m/SqHh7VFZj4e1eXykZ91pdN/ywl6c/7J6H8+o5za10LvdHUwTLPHuAKkHDKeqkdQfepaibz5pZ5JIimqWo231uOsyj/lqvqQOuOo5pqXkLqGUuVPQiNuf0rWMk0Q0yeioxMpGcSf8Aftv8KT7TF6t/3wf8Kq6FZktFQm7gHWTH1BpPttt/z2T86LoLMnpar/bLb/nsn50v2y2/57p/31RdBY8HxgVE5y4FWGHy1B96TPpSRrJCIN0pPpVxR8tV4x1OKsKMipkyoIlAwKQkA0AYFHWszQb0PuabjLADqTinMOaIFLXC/nVLUUtDt/DVoZI4kUfNPMFX+Q/U11eqOEVtp4eViP8AdHA/kareBrZRrWmqy/JAnnN7bVMn8wKXXJgs0aMeI4gSfr8xrnnq/mStGcTrk3nak6g5WIBB/X9SazcVz1xdSTXUs+SGkcsefU5pVvblOkrfic1u8N2Z6VHN4wiouOx0ArsB4zlstF06yWK0vtkZ877TGXx8xwvUdBiuD0uHWNUjuHs4BOtuoaQDAwDn356Gq66sf44h+BqPYzWx0PMcNVtz3R339t+Gb7/j/wDD7W7nrJZy4/8AHTgUf2P4Wvv+PHX3tXPSO8i/9mGBXEJqcDcEOPwzVhbmE/x4/wB4EVLhJbo3hWoS+Cpb5/5nWS+BNVKGSxktL+P+9bTg/wA8VTn8NXmnaVc3upwyW20rHArYy7k8/gADWNDcNG4eCYqw6NG2D+Yra1bX5tT0XTrKa4kmkg3tIz9SScKM98Dv71Nkbp1LqzTRhVFcyeVbu3fHFTVVvB5jwwf33AP0opq8kPF1PZ0ZSRqaZb+TYxLjkjcfqea0I48sAOp4qJGAwKt2rATBj0QFj+AzWkn1PlIrmaRn6vKHvmjU5SICMfh1/WqFOdi8jO3Vjk02uc+ypQUIKK6BUkVxNbtuhleM+qtio6KEW4p7mtB4hvI8CULKPcYP5itKHxDaOP3u6I+4yPzFcvUM7bUNXGTucGIwdFxbtY7FtWhfJgdZPdTmqN7ezSQMGc4PGBXnzTyJOXjdlbPBU4rd0e6u7xXWeUuikBcjnJ967mlGNz5V6zt0Or0eHbHvI681q1WtjHBbrvdVz6nFP+2W3aeMn0DZ/lUU9FcJ6sloqH7VH/Cszf7sLH+lKJmY/LbzfiAP5mruibMkoqMtcfw2/wD304H8s05VuGXLCJD6Bi39BRcLDqKaIpyvM8an2iJ/9mFN+zTHrduP9yNR/PNO4WJaKi+x5+9dXDf8CUfyApfsMB+8ZW+szn+tAaElMaeFPvyxr9WApRY2o628Z/3lB/nUiQRR/ciRf91QKNQ0IPtlseFmRv8AdO7+VH2lD91Jm+kLf4VbyfWijUNCr50h+7bTH67R/M0oa5PS3A/3pAP5Zq1RSswK227P8MK/8CJ/oKXyblus0Q+kZP8A7NVmmySxwrulkVF9WIAosFym9jKw+a6k/wCAqo/mDVSbS1P3pJn+rkfyxWkLhpB/o8EsoPRsbF/NsZ/DNO+z3Uv+slSFfSJdzf8AfR4/SjQDl7vSolRmEa8Dq5LY/wC+iapaTuInhlCsA2AyKACPw4rtDpVqSCyeaw/imO8/rwPwArOu7PzbnZaqZZ04O3og/wBo9B9OtD1QLcqR3DrLiYYIGNw6H39qvoykDkY7mqslu6SfvOH6EdqltbVpfuHy++G5Brjk3exvHuWGfzJSwGB0A9BWlbM/ljBNQW8KQsPtEeR1yrV0+nS6FEgM0Fyx9NwxXPUlbSxqlcylt5JBwpNRT2bwjc4K56A9662bX7OCLZp+mxo3Z5DuNczeTSTyNPcvuPc9hWcZSb2BpE2nRTRwloxGQTyGYg/yq4ZpE/1kEo91+Yfpz+lQJbTRor2twCCM7X5Q/T0py3/lHbdRtAf73VT+NelBcsUmc0tXclW6iZtolAb+6Tg/keal3H1NGVljGdrofXkGo/ssP8KGP/rmxX9BxWmvYkk3H1Ncv4p0MXUJu4BiReWx6+tdJ5Mg+5cE+0qA/wAsUh+0AENCkg77H6/gcfzodmC0Ob0vxGLvSka6leDWtMKrBcKufNTOAjfTsfTI6YrUttXSW6Z0iFvHKQWiQ5VXPUr6Ant2z1rmNe0e4trlruyhlVTyVZSB9M9Kq6XfzXBBlKRIrBZgXG5RnBIXqfwFY63ui9D0fe3940b29TWNY64t1AuYtrqmXLuoBI645z+laFveR3B2jKvjO0kH+XFbXjsRZlre3qaN7epptFVZCuP8x/7xo8x/7xptFLlQXPn53A+XuajUfeoPM34U5R8rUtkbbsdFx2qwBUMdTgVEtzSKAUhoxjilNSMaTxUtiu+5VPXioX6Ve0RC+pwKR1df5irRMtj1bw0fJu79lUk/ZZYlIHTIC5/Imuf8W3uLbUZ1P/LMoPyCCuu8NRL/AGZqc5HPkrj/AIFKFP8AKvOfF8pXRJP+mjqv6k/0rGKu4oiT3PPqKKK7jnPQfAX+j+GPEd36Q4B+iMf615/zWlp3iDUtJt5ba0nVYJTmSJ41dX4xyCDUn9tQyH/SNG06X1Ko8R/8cYD9KAOiXUIPCXh3S57Gxt5r6+jaV7mdd2zBxtWqg+I+vk/O9rIv9x4Biqw8QaTLpbafcaROYRlogt1nyWPUrlcjPcZIrE06O0l1CFL6V4rVmAkdBllHqKQHTL4j0bWm8rWtIhtXfgXliNhQ+pXuKw9VgutG1Sexa4LGJsBgeGB5B/EEVu3+heFbV0uIPERltxy0Aj3yt7AjAH4gYrndZ1I6tq096YxGJCAqD+FQMAfkBRZMpTlHZjU1O4Xqwb6irdhO15qcLOANgJ4+lY9a/h9M3kh9E/qKiUYpXSNvrFWS5JSbR0i1YQwx2tw884hjKbC5BOMkVCoqpr7bNBcDq86D9GNc6XM7BGTg+ZdC1Fplrc4+z6rayE9s8/kKkfw9cj7s8B/76/wrz/J9atQalfWuPJu5kA7K5x+VaPDrodf9q4judidAvuzwfmf8KYdB1H+9B/30f8KxIPF2rQ4DSxyj0kQf0xWnB44bgXFkD7xvj9D/AI1DoSWyH/alZ9SY6DqXrD/32f8ACq9x4a1abhfJA/3z/hWnB4u0uX77yRH/AG04/TNXf7bsHXMV1E59A3P5UlGUXsRUxtSpHlcjk/8AhC9XJ4SI/Rj/AIVd0nT5LB/Im2+YHJbacjtWhdahLPlVbant3qOyGZ1/z61pNy5feOSFrux1UcaKiEIgOwZIUZPFPyfWjHQegAoq4r3UZt6iUUtFUIbRS0YoASilpKACilooAKKKhe7gR/LD75P+ecYLt+QoAnoqEG7l+5AsQ/vTNz/3yuf1Ipwsi/8Ar7mWT/ZT92v6c/rSuOwktzDAQJJVUnopPJ+g6mkEk8n+qtmA/vTHyx+X3v0qzDBDbg+TEkeepVcE/U9TUlGoaFUWsr/666IH92Bdo/M5P5YqWK1t4W3pCof++3zN/wB9HJqakd0jQu7KqjksxwBRYLjuScnmopriODaHJLtwqKMsx9h3qJZLi7/49l8qI/8ALeReT/ur3+p4+tWra0itssgLSN9+Vzlm+p9PbpRfsFu5AttcXXNwTBF/zyjb5z/vMOn0H51bjjit4QkaLHGvQAYAp9Udp1WQoCRYocMw/wCWx9B/s/z+lLYNxscf9rziRlxZRn5OMGU+v+7/ADpL61W28pImJeZxGiH9TmthVCqAAAAMACs+2H23Wpbk8xWoMUfu5+8f6fhSlFPcalbYZNbSWtvLLJjZGhYsD0AFXY7aR0VlXg/MCT+VGrc6Ne+8D/8AoJrQj/1ScY4HA7Vk6EW7F+0drla18u8i86IlV3EYPVSOxqS2YJK9vKo3nlTj761VtW+yaxPakYS4Hnoffow/r+NaE8PmqCMCRTlT6GnClGOq3E5t7lc20tmxktBujJy0BPH/AAH0qzBcQ3cZK844ZGHIPoRTbW489CrjbMnDr/X6UlxaeY3mwuYpx0cd/YjuKu1tUSMawVGL2sjQMeSF5U/UUn2qe34uoMr/AM9YuR+I6inQXh8wQXKCKft/df8A3T/SrlCXYPUiiminTdE6uPUHpUlVpbCGRvMTdFJ/fjODTN97bffQXMY/iQYf8u9O7W4W7Fw8gg8g9Qa4O9vILfxRL9lhiXyeAGQMC3qQeMDnAPfFdrBdw3HCP8w6oeGH4Vx2p6YYdcklfIRyTkDqOx/pUzel0OK1O08G+F4NWzc3sm1OuOmaTxJaWWnami2DA7SOM1j2GpXNtb+VHMqrjnDVPawPdXInlYuqnOSOprzowm6l7nQ2lEvmSRDh4HHuuGH+P6U5Zo2ON2D6MMH8jU1Gc9ea9TU5tBtFL5cZ/gx7qcU3yR/z2lH5f4UXa6BZdz57z+9Oaf0So8bpmqUcLikzVEsY4qTOKjTinHmoZohe9B9KUUnakUR9c1u+EofP1+1Q9PMB/Ln+lYQ4Brp/ASh/FNqrDILEfmrVSM5bHp/h5wvh2/GRuKQDHt55NeXeNWI0y3X1l/kp/wAa9K0UD+w785+bdCv4F3P8wK8y8cAi2tB23t/IVlS+KJEtmcVRS4NJiu0wNuw8J6tqtmLqwiiuI+jBJl3KfQgnIpJvCPiCD7+k3X/AE3fyzUek61LpVjqMMLyxyXUaorRtjaQwJP5ZH40kPiXXIP8AV6tegehmYj9TQBUm02+t/wDXWVxH/vxMv8xVUgg8jFdLD4+8TQ9NSZx/txo39Ksj4h6q/F1Z6bdD/prb5/kaAOWtbd7u6it4/wDWSuEXPqTgUXEDW1zLA5BeJyjY6ZBxXoHhvxdY3evWkM3h7T4ZZZAiT28YBRj0OCP61wN45kvriT+9IzfmaAIB1rc8NjM0/wDuisOt7wyf384/2R/OoqfCxx3OjVazPE5xpEK+s+fyX/69a6jNZHiof8SuD2m/pXPT+JGj2ORooxRXWZBRRTlR3OEVmPoBmgBtBq2ml6hJ9yxuWHqIm/wq3D4Z1mf7lhL+OB/M0uZLqOzM2OeWL/VyOv0bFdhortJFC7HLFeSe/Ws1PBOtN9+BIv8AffFathaS6c620rxs6cExtkfn+NY1ZRa0ZpTTVzs+uD6jNJSIcxRn1Qfyp1XH4UQ9xMUYpaMUxDcUYpJJI4U3yyKij+JjgVALzzR/o0Es4PRlXav/AH02AfwzQFrlikJABJOAOpqLyLyX78sUC+kY3t+ZwB+Rpw062yDIrTsO87b/ANOg/AUXHYiF7E5IgD3BHXyV3AfU9B+JpwS9l/hit1/2j5jfkMD9TV3+EAdB0HpRijUCoLCNv9fJLOfR2wv/AHyMD881ZjRYk2RoqJ/dQAD8hTqWiwriYpcUuKKADFLUE91FAVVstI33Y0GWb6CkW1nuubpvLjP/ACwjbk/7zf0H50NjsBuTJIYrVPOkU4Y5wifVv6DJqSOwUust0/2iUcjIwiH/AGV/qcmrKRpHGscaKiKMBVGAKdSD0AnNFFVJC99K1tCxWJTiaUf+gr7+p7fXoAlca27UpGhjJFohxK4/5aH+6Pb1NaSosaBEUKoGAB0FEcaQxLHGoVFGFUdAKdQl1B+RBfTtbWbyIN0mNsa+rHgD86fptp9isIoc5YDLk9Sx6mqchN5rUMA/1VqPNk92PCj8ifzrXpdQ6FHWP+QNeAd4WH6VoQZ+zxEnJ2D+VZ2tHGjXXumK0IP+PeL/AHB/KjqHQo6upiSG+QZa2kDH3Q8MP5H8K1lZWUMpyCMg1DLGs0LxOMo6lWHqDVPRZWNkbeU5ltnMTe+Oh/KjqBYuomDi5gH71Oq/3x6VZhmSeJZE6H16g+lLVOQGzmM6AmFz+8UdvcUbAWp4I7mMxyqGX+VVBNNp523BaW37S4+Zf971+tXgQygg5B5BFKRkUNdUO4KyuoZWBU8gjvS4qg1tLZuZbLBQ8tAeh919DVm2uo7lSUJDLwyNwyn3FCfRhYJ7SC4/1kYLDow4I/Gqs1nLt2nbdRjosvDD6NWiDx0opOCYXMuCOwWQK0Rik/uycf8A660gABgDA9KSSKOVdsiBh6EVW+ySwc2s2B/zzk5X/EVKjy9AbuW6Kqi98shbmNoT/e6qfxqyrBlDKQQehB61akmK1haWkopgfPCg+aal9qAMPS1DZulYkXnFOpB04p3VfeoNBO9AoAyaKBkeOGrqPABH/CXaeP70yp+eR/WuXHVs9K6DwRKIvGOlsTgC6i/9DWrW5lP4T03w/wDNY6hH3/dHHsHJP864bxIgNvb7gDhiOR7CvQvDtqE1HV7ZuHS2uAB7jGK4DxEd9srAYHmnj0yDXK9kdeBs66ucz5UZ/wCWaf8AfIpv2eE9Yk/75qSlpcz7n0To039lF7SvCs2rq0kMESQJw00h2qKvt4Egb5Y9T0t5P7gmwaLh5rrwvZx25Yx2zuLhF7EnKsR6YyM1jxW804YxQySBRliqk4+tXztHI8PCTbaS+Q7UvCs+lkfa7NlQ9JFOVP4iqEemWbSKJS6J3ZBuI/DIrWstYvbBSkUxaFuGhkG5GHup4q0YtO1MZgZbC5P/ACykb90x/wBlv4foePejnl0Y/qtJfHBfIi07wTaauWGn6ohkUZMcilGA9e/6VgSaREkjIzOGUkHnvXY+G4rnSfFVpHdRNGZMpz0bI4wehGcdKzvEdt9l8Q30eMAylx9G5/rTdSdtzKGDoOo4uKaOcOlRdpGFWNFi+z6pJFuyDH1/EVPUdsfL1mI/31K1UKkpXTMMfg6VOlzwVjo04qO+gs7m0xerK0SOGxGQDnkf1oDYon/eWky9yufy5/pUttao8uhGMqiUtmVYbfwwmN1hKSO7lj/7PV2IeGVxttox7NDn+YNYVFZupN9T3/7Lw/RHWwXGgIRsS2X/ALZbf5AVopf6cygJcWyj03D+tcDSE4qbt9SXllJbM9Hjntyf3dxEf91x/Sid125dt345rzfeKZI2BkEj6UKOpjUy5JXUjq9S1A4MUfy54yKyYflcezf0/wDrVyl1cTJINk0g+jGtXRLmSSCTzHZyH6scnpx/I12OC5NDxLONVxZ6FaNvtIz6ZH9f606a4hgx5sqoT0BPJ+g71n6XsuY2id5AAMgI23P4jmtaC3hts+REkZbqVHJ+p6mnTb5bGckr6lfzZ5AfItXPo0p8sH8+f0potLuU/v7sRj+5bpj/AMebP8hV6itLE3K0Wn2sT+YIQ0n/AD0kJdvzOcVZPPXmiiiwrhSYpaKAExRinUUANxS0tVDdmdzFZIJnHDPnEafU9/oP0oAsSSxwxmSV1RB1ZjgVXV7m9/1CmCA/8tZF+Zv91f6n8qmh09VkE1w5uJx0ZhhU/wB1e3161cpD0RBbWcNqD5ane33pGOWb6mp6KKBXCiiq8skks32a3OH6ySdox/iew/H6gWuI7vcym3gYqB/rZR/D7D/a/lV2KNIYlijUKijAAoiiSGJYkGFUce/v9afR5sbfRBTJpUgheaQ4RFLN9BT6p3ZM93b2a9C3myf7qnj8zj8jQCVyTSrZ4bdpphie4YySe2eg/AcVfo6UUIHqZ2vcaLcf8BH/AI8K1IR+5j/3R/KsrX/+QNN7tGP/AB9a1YxiNR7CjqA+sz/j019T0jvEwf8AfX/EY/KtKqOrQtJZGWP/AFkDCVD9Ov6ZoYGlQQGBBGQeKZDKJoUkXowBp9AFSImzm8lj+5c/uyf4T6VdqOWJZoyjjg1HbysCYJT+8Xof7w9aWwFiq9xZrK4ljYxTr0kX+R9RVmim1cCnDeMJRb3aiOY/dP8AC/0P9Ku1FNBFcRGOVQyn9KqCSfT+Ji01t2k6sn+96j3qbtbj32NCimo6yIHRgynoR3p1UICAQQQCD2NVGsQrF7aRoG64XlT9RVuik4pgnYpfap7f/j6hyo/5axcj8R1FTLe2rKGFxHg+rAVYqBrO2dizQREnqSopWa2HoeBZ+alPWmn7wpxGDSNyQcjindKZHyakxUMtDRkGn9BzTR8poPWgYz+Mg9KvaJOLbWbSYnASVWJ+hz/SqZHOaSMhJA2ehqkyJLQ+gbNRafEyeFv9XdMwP0kQsP1IFeeeJrVreG4hYYMM2D+ZH9a7O/u9l34d1peVltIZT7shBP6YrN+IVl5eq6ko+7KvnqfXjP8ASsJrf1NMLLlrRZ5lRRRWR9YT2l5cWM4ntZmikH8Snt6e9bieNtXjhMa/Zxn+IRAH68cVnaHYQX98wunKW0MbTSlepVewrWbxRYW/7qy0GzEQ4BmXcx+v/wCs1a9TmqWcrct2cwTuJJ6mlSN5GCxozMeyjJroVl0rX5Ft1tE029c4jeM5ic+hHb8KsXniBtCnk03R4IYVhOx5mXc8jDqT+NKyH7WXwpamVa6jqujhPkkESsGWOePKA+oB6H6VW1TU5tWvWu7hUWRgAdgwOK1F8aazyJZYZkPVJIlwfyqDUI7XUNOOp2kC27xuEuIUPygnoy+gOMYo9BRupXlH5mLUEzeXPbzf3XGfoanqG6TfbsO+MinB2kgxcOejJG8DkcU9MbsHoeD9KqWc3nWkT+qirS1o10PlU+V3RkSKUkZT1BwabVu/j23G/s4Dfj0P61TLDcFGSx6ADJNYWd7H11OtF01NsCeKhllC96tjTdUuPlgsZAT3kwn6Hmkbwnft813dxRD0XLEfhxWsYL7TseficyhH3Yamd546k1DNertIU5NXm0m1hk8vMk7epbAP4D/Gtix0uAY8uCMN/ugkfiea3VOK1PMlmFSS5YnHx2d3eNmOGR89wuRXS6H4b1RIJ3lhWJH2lXZxjIz6fWuxt9FbYJmDsO5rQXTFaIoyny2GGIq5SdtDg+1dnJ6bObe4U5ztODjuK6wEEAg5B6VyupWL6Zf+UTlSMq3qK29LufOt9jH5k4/CsoOzsXUV1cv0UUVuYhRRS0AFFFRzTxW8ZkmkVEHcmgCSq895HA4jw0kzcrFGMsf8B7mox9rvf9UDa25/5aOP3jfQdvqfyq5bWkNohWFMFuWdjlmPqT1NK/YdrblUWU93zesEi/59424P+83f6Dir6IsaKiKFRRgKowBS0UBcWiiigQUUVBPMwdYIAGuHGQD0Uf3j7fzoAJpHeT7Pb484jJY8iNfU/wBBVmCCO2iEcefUseSx7k+9FtbpbRbFJZidzu3V29T/AJ4qWgYUtGKXgUCExVLSh9oae/P/AC2bEf8A1zHT8+v40mqysbdbWM4kuW8oY7D+I/ln8SK0Yo1hiSNBgKMCl1K2Q+iiimSZuv8A/IHf3liH/kRa114UfSsjXhnSyPWaH/0YtbAo6jCkxnilooApaWfKWazPWB8L/unkfoa0azpR9n1WCccLMphf6jJX/wBm/StGkuwBUU8JkUFeJF5U1LRTauA2GXzUzjDDhh6GpKgdTG/nKP8AfHqPWpwQwBHINJPowCiilpgUWtZLVzLZYweWgPCn6ehqxb3Mdwp25DDhkbgqfepqrz2qysJFYxzL92Rev0PqKmzWw733LFLVWK5KyCG5UJL2I+6/0/wq1TTTE1YKKKKYHz2RzS9RSD7wNObrxUHQOj4p5PNQp1qUDnNS9ylsIetPzxSYB5704ikMbgEe9RsBUpHFRsOKEJnrum3H9p/C/SroHdJYTtbyeytnH6ACtfxOi32g6LqPXdB9nkP+0vBz+RrlPhXONQ0/W/DzHLXMJkhU/wDPRfmH/oJrq9NH9peDNQs+stsy3cYPUjowH5H86ma1fmZp2afZnkMsZileM9VYg/hTK0tZg8vUXYdHAYf1/UGqG0VzntPOsLTVpPX0J9PvWsLsTBA6FSkkZ6OhGCPyrZtdP8NXAMkurzwqR/qniwy/iMg1z+0UuB6U+Y5amfYVu8bjptkN2/2aVmRHPlyYwSAeD7UyWWSaV5ZXLyOdzMTyTS4HtRmpuZviOktoM1tCttEuDKurXM0LceWUHB/HB5qXU59Ms7CTTtJaadZnV5p5BjO3ooGB61i5PrSU+bQ5J8QtyuofiN2N6UGMkEHFOopXJlxHXeiihdIfb5tsx5jbI+hrVUHNYit9n1COX+F/kb+lbyV0N3VzKlV9rHnFfyVhMk1uJtnIBbGM9fr2p0WvCBCsNjDGD1A4B/AYFLwQQwyCMH6VkSxmKVkPUH86yndHPjK1aFrPQ1n8SXZQqsUKr6AH/Gsu71i8kB/1Y+i//XqOmsgYVMZWZwLFVOrMWXUbyKfO5R/wEV3PhxvtFtC0hzIRkn1rkrmyEinitnw9qHkRx2ko2yRk7G/vKecfXNdsZqaPQoV1JeZ6pp8Ed2IoC205rtrjw/ZW+kcMAwXlvWvO9JuXcKyjkc5NdFNqk32XNxdLHEoycH+tDTOk4bxpbqY4nX7yN8v0rnrG6NvKkq/dPUetWdX12TXdd+z2EDyWMalfNC8F/XP4Y/GmfYWtbdo7hkBkbMQ7hsdD7H/Cs6iUYpl03d8p0SOJEDqcgjIp1YukXu0/Z5D1+7n+VbVbQlzIzlGzCjpVee8SKTyUVprgjIij5b6n0HuaathLdfNfuCna3jPyf8CPVv5VVxWD7VJckpYosmODM/Ea/j/EfYfnU0GnxxyCaZzcXA6SOOF/3R0X+fvVoAKoVQAoGAAMAClpBfsFFFFAgpaSloAKKKgubgQKoVS8rnEcY6sf8PU0AFxcGIrFGvmTycRp/U+gHc1PaWotkbLb5nOZJD1Y/wBB6CktLX7OGklYPcyf6xx+gHoBVnNLcrbQMetGcdKSimSLnNJRVbULk2tlJInMh+WMerHgfrQBFaD7Xq01yeY7ceTH9f4j+fH/AAGtWq1haizsooRyVHzE9Se5NWaEOXYKKKKBGfrIzYovrPF/6GK1qytW5htx63Ef881q0dRhRRRQBXvYWntHWPHmDDx5/vA5H6irMMqzwRzJnbIoYZ9CM0VFZjZ50H/PN9y/7rZI/XcPwFJ6O4FiiilpgFMQeU+zojH5f9k+n0NPpGUMpUjIPBFJq4D+lFJGS4KMcyKMg/319fqO/wCdLQncGFFFFMBskSTIUkUMp7Gq4aWz4cmSDs/8SfX1HvVuik431BMRWDqGUgg9CKWqrQPAxktsYPLRHofp6Gk/tK2HEj+W/dWGCKnmt8Q7X2PBu1L2BpD1IPBpEOcig3HKcPiphVc9anXGKTHERuDT1zjJpCMnikzhc1JQpprHAzS9VzR95aBM2/BGrHRfGGn3gJC+YAwHcZ6fj0/GvYbLy9F+IFxZMR9kumZFI6FJQCuPxKj86+ftzIwdSQynII7GvaZLv+3PCGi69Gf30C/Y7hh1XHKH8OR+FE9lLsZvexzHi/TWsbuSJh81vKYz9O39Pzrl69V8a266rZWeroAFvoNkmOiyrwf8+1eVkFSQRgjjFc1RWZ5GNhafN3Ep8MMlxKsUSF5GOFVRyTTK6DwzMLSLUruNA91DBmIHtzyf5VMVd2OWCu7F608GJFCJtVvEgXqUUgY+rHipyng6y4ZvPYehZv5cVyV1e3N9MZbmZ5XPdj0+npVer5ktkae0ivhR2L6v4UAwNKdh6iMD+tVZX8KXnCJdWTHo2Mr+WTXMUoGSABn2pc7fQXtW+hf1LSnsAkqSpcWsn+rmj6H2Pofas+unt9OmsvCV/LfAxrMUMMbddwPXHauZpSViZxsRTR+ZEy9+x9609PuPPtlJ+8OGHvVCi2f7PeY/gl/nWlJ3906sHV5Zcr6m1Va9jyokHUcH6dqmzTuGBDDIPBpyV0ehWpqpBxMqinTKIHIY4A6H1pI7HUr7i1tzGn/PSX5f061lGDZ40MPOcuVIhmnjhXLsBWYZ59Rm8myt5JX6jYpJ/SuqtfCFsn73Urhpj3Gdqj/P1rVXU9C0mPy0uLWJR/ChDH8h3reCjHbVnpUcGoayepS0Wz8VwRKst8ltERxu2yMB7dv1z7VuvaJIo+2zS3rj/ns2VH0Xpj8Kwrnx1pUZPl+fO3qqYB/M5rJuPH0jZFvYqvoZHz+gxVNVZ+R2Jxido0giT5QEUDACjFYN/K1zN7KPyrkrnxZqtzx5qRj0RB/XNVrHXLq2v1nlleZPuyIzcMp6irp0bO7IlO+x06TfvMhuQeo9a6Cznn1ILD9oECqvzlB+8f6HoPrXMXCKHW4tm3xSDcjeo9DVqxuyrq8bFXX/ADilKLpvQtSVReZ2lvbQ2sflwRhAeWPUsfUnqT9amqpY3qXkWRw4+8tW60i01dGTv1CiiimIKKKKAFooqK4uEtoTJITjoAOSx7Ae9ACXFwtvGGILMx2oi9XbsBTrS1aNjPcENcuMEjog/ur/AI96ZZ2snmfaroD7QwwqDpEvoPf1NXqW49gooopiCiiigAqiy/bNYjj6xWo3t7uRx+Qz/wB9VbnmS3gkmkOERSx+gqPSoHitPMlH7+ZjLJ9T2+g6fQUn2KjpqXqKKKYgpaSloEUdRG42Y9blf5Ma06z7sZudPX1uD/6Lc1oUuo+gUtJS0wCmD5L2B+iyfuW/4F93/wAeAH4mn0yaITQvGSV3DAYdQex/Ck1dWBE/TrRS+YbiKK5IAMybmA7ODhh+DA0lEXdXBhRRRTAQgnBUlWByrDsakDeYm8AKwOHUfwn29j2ptIC0b+YoBOMFT0ZfT/PQ0muqGOpacyjarocxvyp/mD7im007q4gooooAKMD2opaAPL57S3uRiaFH9yOfz61mTeH4SSYJGjPo3zCuis9Ou79iLeEsF+8x4VfqTwKuXMGlaJGH1K6E02MiGLv/AF/lXMpPZGyPP59Ev4Y5JPJMkSDLPHyFHqapoeMVu674ruL+JrW2Rba0PBROrD3P+fxrn4zk1rrbUpbkwHBpue1PHFIw71JVhopN21sGkb5WB7Gkl6BhTEOcDGa9E+FWpJcjUvDNwwCX0JMO7oJRyv6j9a87+8oqWwvptK1O3vYWKyQuHBBxTWuhMke26RG+o6DqegyAi6t2NxAp67l4Zfy7epNeZ6tB5V4XA+WT5vx7/wCfevSLnVUTVNK8U2P+qu1BlC8ASDh19sgg/wDAqxfHOjJDeSSWwzbXC/abYgcFTyR/P9KwlH3fQ5cTT54OxwVWbG9m0+7S4gbDr2PII7g+1VqKw2PFvZnTRyeGtU+a4SXTpz18vlCfbg4/SrSeGNDl+ZNbUr/vpXIUVfMuqNFUXVHbLoPhi2+afUhJjsZl/kOaX+2vDWkDNhaedKOjBT/6E3P5VxFNZlQZZgo9zinz9kUqv8qNXWNcutZlBmIWJfuRL0H+JrMqS2trm85tLS4uB6xRkj8+lLd6brdrGZDot1sAyTjOPyzT9nOT2D2VSbvYipsib09COQfQ1jS6pc5IwIz0Ixz+tU3uZpPvyu3sTWscNJO7ZtDCTTu2drazrPArjHowHZh1H9foRU+a5LR9R+yXPlyNiGXhif4T2b/H2Jrq1+YAiqqQ5WepF3Q2eaeC2eW1iiedRlS65OO4FczceJdYm4a9dB6RAJj8q6wDFcxr+meRIbuFf3bn5wP4T/gaqk1ezFK/Qx5bmec7pppJD6uxNRk5pKK6DMKKKKACinxQyTyrHEjPIxwqqMkn2FdhpXgG5mVZdSkFup/5Yqcv+J6D6cn1AqZSUVdjSbdkUPC9+RcLp80TTW8p42jJjb1Ht611S+H1iaS5eYqqqSAvf0zWxYaVZ6XD5dpCqerdSfqabe3Ea7VlZVXcMknArlnXc/djsbxpOLuY1tLJHIGQ4kHT/arorO9S6TH3ZB1WsPVoDaYmhQtDnkg/dqK3uVm2uj7ZR0PTP1pJyg9TSVPnV0dZRWdZ6kspEU/yS9PY1o10RkpLQ5WmtwoopssqQRNLKwVFGSx7UxCTzx20DSyttRep/oPU1FaW8k0q3t0pV8fuYj/yyHqf9o/pTLWB72ZL25QrGvMELdv9tvf09P56VLcrYKWiimSFFFFABS0lGcDJ6UAUrwfaru3sh93Pmy/7qngfif8A0E1qD26Vn6YhkEt8w5uDlPaMfd/Mc/jWhQhvawUUUtACUtFFAircAm/00f8ATwx/8gyVfqlL/wAhDT/+urn/AMhSVdpdSugtFFFMQUUUUASWgzHdW/dCLiP/AHThXH4HYf8AgRoqNJktbqC5kOIkbbN/1zYbW/IHd/wEVYmieCeSFxh0YqfqKlaOwEdLRRVAFFFFADonWJmWTPkP9/HOw9mH9fUfSnyRtFIUbGR6dCPUe1RVPbkSqto5ww4gY+v9w+x7e/Heofuu49yKilIIJBGCKKsQUUUUAeXa14/uplEFootIF+6iAbh+A4X+fvXIXFxJcsZHckk5OTkn6nvVD1BqWBsjae1TypLQ1iyZgGWmKcGlBwSpprDuKSKfcs9aU9KiibcKkFQy0xCNy4NAGVwaDwcUDg80xDUO07aJFyM0kqnIcdqePmXIo8w8ju/h/qI1HT7nw3OQTL89tk/dkH3cfXlfxX0rsLPfrfhufS5Aft+nFpYAepX+Jfr/APWHavFbK8l03UIrqEkMjZ4OMivZZdS83+z/ABhp2P3pC3ajoJcc59A68/i1Kat7xnboed6jb/Z7kkcI/wAy+3tWc91bx/fmQfjmu58eaDFdW4u7AZtbsGe2I/hb+JD6c5/yK8iYFWIIII65qYUFLdnnzwcXK99DbfVYF+6Gb8MVHDf3d7crb2dsXlc4VVBYmsfNb3hDVotH1zz5mCLJE0QlK7vKJ6Nj61uqMF0Kjh6a6FbVI9X02cQ36S27sNwUjGR+HWt/wfp+mrpd/r+qJ9pWzOEhPIzjqR36gVj+JBrs10surtJOAMRTKAY2X1UjjBpnh/U73TZ5Y4bNry2uF2T2xUkSL+HQ+9aKKS0NlFLZGjqXxA1u8YpbSpZQdFSBQCB/vHn8sVhnWtUaXzDqN2X67vObP8662HwB/a2ZrRL7Tlbny72IHHsCCCf++alHgnRND/feINaQheRBF8pb+bH8BRdDMmWCXXfCNzq90g+1Wcir9oxgzqeCG9SMjmuUrrPE3iyHULJNJ0m2FrpkZ+7jBfHTPoO9cnTAK6fQL8SRm2kb94oymf4lH9R/L6VzFPileGRZI2KupyCOxpSV1ZjTszv80jqksbRyKGRhhlPcVQ0zUVvoegEi43KO3/1v/wBVXzxXI04uxqtTjtW01tPuOMmF+Ub+h96z67y4t4ru3aGUZU/mD6iuei8MX9xeNDGnyA/60/dxXRComtSHF30MTFb2j+Fb7UyHZDDB3dx/SugsdL0TRMPcyi6uR2HOD+HT/PNWLnxRKRstYVjUdC3OPoBwKxniOkTsoZfVqatGxpGiWGiREwoPMIw8rdT+Pp7dPanXXiGwtsgS+a4/hj5/XpXGXF9c3ZzPM7+xPA/CoK5XeTvJnrUstjH4mbt34oupci3jWEep+Y/4VhXU0tyxeaRpD6sc0VXupxFGSTVQWtkdU6dKjBuxoaf4jNrmzvcy2zDbz1UVAbvypy0LZXPBPcVzcjmRyx71p6NaXeoTeRChZR95z0T6mu5xXLqfLyqtzbjszrLHUYb1RFJxIOmOtbdtqEtrhLjMkXZx2qHT9Mh0eydohunKHdKRz9B6CsyLUFgAWRlKt/Ca5Oaz901dpL3jrxPCYTN5i+WBktngCqlvG2qSrczIVtEOYY2H+sP99h6egrJSNbhM2zB1JBaFjwcHP41t2erRSkRTDyZRxtPA/Ct41E9GYyg4mjRRRWhkLRRRQAUUUUAFVL/MsaWiE7rlthx2Tqx/Lj6kVbqpZD7TqE90eUj/AHEX4H5z+fH/AAGgaRogBQAAABwAKWiigBaKKKBBRRRQMgk/5CVj/vSH/wAhtV2qTjOqWXsJT/44R/WrtLqPoFFFFMQtFFFACMqujIwBVhgg9xVnc09hbXDEtIFMEp7l48DJ+q7G/Gq9TWXMl1aHpPH58f8A10j+8PxQk/8AbOpl3AbRRRVAFFFLQAUjKGUgjg0tFAEolNzuEn/Hygyx/wCeq/3vqO/5+tMqN1J2sjFJEO5HHVT/AJ7dxUoYTReaqhCDtljH8De3seoP4dQahe67dB7iUUUVYj5ykUrIQaSM7ZKnmTcM96rDqQaE7o0krMsuMfMKQNkURNvGDSMu1sVPkX5io216sg96rEcZqSNs8GlJAnbQmbnmmkjFKp7GmMMHHrUlsfnK47VFGxjkKHp2pY2wSh/Clkj3LkdRR5MkJV3ciuv8A+II7WabRtQc/YLwbW/2TnIYe4PP0z61yCEMMHrTWDRSLIhKspBBHY012YpK+p7ZZwNF9r8NagQokYNbyMflST+Fs/3WGBn3HvXlHi/RpLC+ecxMmXKSoR9xx1z9a9D0DVD4t8PxQYDatYqRGO8sQ5Ke+Oo9sjtUusWkfiPRnunXdcRoEu17unRZPqOAf+An1qYPldiJK54jRVvUbCXTrx7eUfdPyn+8OxqpXUYmjp+u6ppY22V7LEh6oDlT/wABPFay/EDxGibVvIx7iBP8K5iuw8HW+mW2m6lruowi5+xbVjhIyMnocfX+tIClLrfizVkJE+oSxnr5CFR/46Kw7iC5ikP2mKVHJ58xSD+tdRe/EbXLhyLV4rOIfdSOMEgfU5/pVP8A4TjXnXZPdR3EZ6pNAjA/pQBj2N4tnIztaW9wSOBOpYL9ACP1rs/DnifT9QkOj6rplhBb3KmMSwRBME9M/wCPY4rnjrGlXn/H/ocSMf8AlpYyGI/98nK/pSfYdBuRm21ea1b+5dwEj/vpM/ypgQ+ItCn8P6tJaS5aP70UnZ17H6+tZNenSCx17wl9i1PVtPe+tR/o9yk4JYdsg4PPQ8ehrgI9MlY/PhR+tS5JbmtOjUqu0FchsbuWxuVnixkcFT0Ydwfauzt547u3W4hJMbcEHqp9D7/z/OsCGwgiwdpZvVqvW1w1rJuQBlIw6How/wA9DXPOrGWh6UMrqqDbfyNYYocF4mjLMFbrg0gKOglhYtG3r1B9D7//AK6XNQ0cXvU5dmjImheF9rD6H1qOtmRFlTaw4/lWZPbtC3PK9j61k42PoMHjI1lyy3IaKKKR3jXcIpY1h3U5mkOD8o6Vav7ku3lJ+NdJ4e8H7gl5qkZC9Utz3/3v8Pzx0PVTSguaR87mOKdWXsobIxtD8NXOqlZZAYrXPLkct/u/416BZ2UFhbrBbxhEHp1PufWotT1mw0mPE0gDY+WJOWPpx2H5CuF1fxVe6juiiJt7c/wIeWHuaGp1fJHnJxh6nVa14ns7CNreNhPMQQVQ8L9TXJR3guGL7vmPUHtWIST1oDEHIJBrWNKMVoQ5tnVW15JbsGjcgenaugttXt7xRHdr83Zx1H4964CG8YcOT9av2xuLmeOGAtI8hwoXuaiVM0jM9Gt5bu2XdbSC5gH8B+8K0bXVLe4O0t5cn91+KxY7X+x9Kii3tJdlwXlz93g/KPalF7b3R2XSBm/vrww/xrFVLOyLdPmVzp6KwoWurdd1pcC4iH8D9RVuHWYWOy4RoH77hxWyqLqYuDRpUU1HSRdyMGHqDT6sgrX9w1tZu8eDKcJGD3Y8D/PtVizt1tLSKBeiKBk9SfU1Sx9s1hU6xWg3H3kYcfkP/Qq1KXUrZBS0UUyQooooGFFFLQBEgzqsHtDMf0Uf1q1VaI/8TiMf9Okx/wDHo/8AGrVJbsb2CiiimIKKKKAFpjTPavFdxrukt3EoX+9jqv4jI/Gn0UNXAs3cSQ3LrE2+I4eJh/EhGVP4gioafD+80uNf47Rzbn/cPzR/oWX/AIBTaUdgCiiimAUUUUALQjGGYTKu7ja6ZxvX0+vcHsaZJLHCheR1RR3Y4FYt14mgUmOyja5k7EcL+fepk421Gr9DoZgkSiQODCw3K5449/QjoaxJfE+lxyMnnM204yq5FQ2mha/4giY3beTYl/MIYbEU4xnJ56fnWgvhzw5Coje+d2XgskeQfpXM8RbRGip3PC26+1VJk2vVwjjBqGVd6+4roi7FzV0V0bawNTyDcu4VW781YhbK7TVyXUzi+gitkYNKCUbPakcYNHVaRRZU5GRSsMjNQxSYOKnGPzrNqzLTuR43D/aFPUkio5MxtuFPDDhx0PWgBrjYwYdO9P4deKcygr7GoV/dttNG4ti/our3Og6rDe27shRgSV6jB6j3FewG8hnjh8SaWEEUxxdwAZWOQjnj+44z+o7V4mw3Cui8IeJG0e6aznbdZ3A8tlY8YPb+o9D+NDXMtNyWrHQeM/DEV3aJd2QzC+Wt2JyVP8UTH1H6jBryp1ZHZWBDA4II6GvdoJoLSaSxuWaXTLoAh1+8v91x/tD0+orgvG/haWzuXuI1VmADsU+7Kh6SL6jH+eDVUp9GZyj1OFrS0fVf7NlmSWIT2lynl3EJONy+oPYjqDWdinRxvIwVELH2FbkJN6I34fD+n6hLustesooj/BekxOvsex/A1pa7pHhXTtDCWeoi51QY+aJ96se+ccAdfeuci0t2OZGCj0HJq9FaQw9EyfVuaxlWijvo5bWqatWXmZMVnNNgqmB6ngVei0xF5lbd7Cr9FYSryex61HK6MNZasakaRjCKFHtTqciNI6oilmY4AAySa6+38BtDZi61nUodPjIztbk/Q8gZ9hmsrOR2uVOiktjjaK6O40bQCxS08RoZOg863ZVP/Ah0rIv9OudNlWO4QAONyOp3I49VI4IoasVGpGRFbXMltJuTBU8Oh6MP8961V2TR+bASyZwQeqn0P+eaxKlguJLaTzIiAehB5DD0I7iqjLozkxeDVVc0dzXHFIyq4KsAQeooS4guI96HY38SE/d/HuPf86ftI4qzwJQnSlrozLubNovmTLJ+oqhM0rMtvbo0k8nCqoya6ZVpELaZBcTafaQveP8AdaQ8Aew/pwKmMVc7XmM3ScHv3GaVoFl4fgXUtYmjE/VVY8Kfb1Pv+XrWZrPjeacmLTl8qPp5rD5sew6D/PSub1G9vb27d7+SR5gcHf2/DtVKupU9by1PKcuw+WV5pGkdmZ2OSzHJJplFFakBRRQBmgByKzuEUEsTgADrXpXhjQv7ItxPMAbyQcn/AJ5j+6Pf1NZ/hPw75Ea6hdL+9cZiU/wD1+p7eg+oxsatrKWSmGAhp8fgn/1/auWvUv7qOvDUJVJaIbr19FEscQcebnO30HvWKsmec596zpHeV2d2LMxySepqGSV4gSjYrCPY9eeD9nC6ep0UF5JCQQ5/OtOPVoplCXCKw9xzXnv9qyliGbb7ipPtUsgyJWI9mro9izyJVbs9Hhhhdt1lctE2M7c1aW9vrcgSxiZfVeD/APXrK8NWJ0/w9PePn7TeDaCeqxj/ABOPwzTV1OWJyq8p/OsrtOyE1F7m1pd/bQRMs7lZ5HLyMy4GSf5DpWzHLHKMxurD2Oa5VNQt5+JosH1FTJBbud0Fxsb3yKaqtbkumnszp6KwEOqQjMcvmqP+BVINZuojia13e68GtFWiQ6ckbdFZa69bZxIkifhmrCarZSdLhQfQ8VanF9SeVl2ioluIXHyzRn6MKlByOOaq6ERR/wDIZjP/AE6Tf+hxVbqpH/yF19rST/0OOrdJbsb2CiiimIKekUkgJRGYDqQM4q7olimo6vb20hIjYktjuACcfpXo9nHLb+dEYYIrdCPIEfGVx3/GmkI8porq9VsX1W0huYbPN7/y1a3QiJxzyCfvduRmuQury2spGiuZkikU4ZXOCD9KTdtxlmx41DyD928jMH/bQfNGfzDL/wADpKoPqujPCCusCOcEOhFvI2xwcqcgdiBVi41a31DXo4NLXzYZ23ySspRYR1bgjJAGTUcyTHZk9I7pGu52VVHdjgU2LQtb1O4uVivIorcITA0cThpDkAcMAcDIJIGORUVr8N73UJt13q8ciFiFYMWLgcEgenvUzqqKGo3KV14i062yolMr/wB2MZrP/tjV9TfytNsSmehK7m/wrrrPw34bsjMtrbz6tcQcFV+UN6lf7wHtn8uamn1eQ6Sy22zRlMojHkxoWzwcbmdeayc6snZIpKK1OctfAepXeLrXbxbaLqTO/P4Ct21Xw9oi7dNtDf3I/wCW0wwgPsKjexmvbee+lNw7RzGMrORnC7wzYyRjKEcE9/TJxb/WLPTo91xcJEMcDqzfQdazdKT+NmsFzaRRq3+o3V7zeTllH3Yk+VB+FZbXLhiAVUenpXG6t42mmBi06PylPBlk5c/QdB+tcnJLPNI0ks0juxyWZiSa1ioxVkdKwNWWr0KIJI+lJR05oHNanOircR7G3DoaYrFTxVtwGXaaqMhU7TWkXdGM42d0WQQ64NRg7SQaSJ+xp7rn5qWzKvdXQmO4qeN9wqFGHSgEo1Jq407Fo4PBqLHlHB+6akVgy570rAMpBqNi9xFyvB5B6UrAHg1GhwdjfhUuM8HrQxIZnBwRTJFyOlS9+aaSM4oTBnTaFr7TQLY3T5kQfu3J+8P8a7WwuYdTsxpd7IqFcm2nbpEx6qT/AHD39Dz615CyMpDISGByCO1dVomsfa1EUpC3Cf8Aj3vUzj9pEeTINc8LjTb+VnhZNrYeI/8ALM/4VQVVRcKAB6AV6VA8ev2a2U5Rb6JdsDucCVf+ebH/ANBPbp0Ixw+q6XLYTuCjKoYqVYYKHuDWc5N6nr5bVpr3GrP8zOpKWkrM9oUV0mn+CNYvrcXDpFawkZDXD7ePXHX86yNHeCLWLOS6x5CzKZM9MZrd8c6nfXOuTWsjstpHgwoD8rAj73vmqSVrs56kp86hEtaD4dk0/wAS2U32uwvI0k+ZYLhWZeCAdp54ODWH4nur651+7F8W3xyFVQ9FXsB+FZcccr5aJHOz5iVB+X39qmvdRutQMRupPMeNNgcgbiPc9T+NDelgjTftOZu5DDDJcTJDCheR2Cqo6kntXaf8I5f6f4P1FdX8tI4wstsu8MyPnnHpnpiuJjkeKRZI3KupBVlOCD61cvta1LUo1jvL2aZF5Cu3FJNIqpCcmrbFGiikd1jXc7AD1NJK5rKSirti4PbirVtq0du6wXLbgehHUf59KwbnUy2Vhyo/vd6zixJyTk11Qov7R4GPxtKp7sFfzPSFZWQOjBkPRhQWridN1mexbG4tGeqnkGuqtL+C+QGFgH7xk8/h6/zqZU3E8xNPYZqGn29+n7xcOBxIOo/xrk7/AEq4sWyy74+zr0/+tXak5prKGBBAIPBBpwqOInFM89xRXUX3h6ObMlqRG/8AcP3T/hXO3FpNayFJoyje/euiMlLYzaaIa6rwp4dN9KL25T/RkOVUj75/wH6n8ao+G9Al1q9AIItkOXb19h/niuu1bWIrWIadpuAiDa0i/wAh/n/Gsq1Xl91bnThcNKtKyJdX1tbYNbWpBl6M3Xb/APXrlmYsxZiSTySe9ITnrRXGfTUaEaUbIKrXZxGas1UvziE1dP4kTinalJmMeTWt4e0xtT1WOPkRJ88pB/hHb8TgVkjrXo3hqxTSdFNxOQjSjzpCf4VxwPy5/H2rtqS5YnycVdlzxFrkelaaqbQWk+SNAccDqf8APrXNW+vWcuA7NE3+0OPzrC1rU31XUXuGyEHyxqf4V7VnCohRSWu5Tm7noEd3Ay7lkVh6qc0NqcEfRiT6CuBV2Q5ViD7Gp47+dD97d/vCj2KBTO1Ot3aput1IH95ua6/7VNBptgJDvneLfMWGfmJPH5AV514f1iWTUYbTywVmYK46jHc4+ld9d6jpcdyLe7uGjmRQD8px0+lZVYRVkjajzTempKLyGQYmtI2914NKY9Mk+9DMnuDn+lEB024x5N9C59Awz+VTvbBV4cEVmqRpN23RW/s/TGOY7x4z/tLUi6aqjMWqw4H97jH51BJAPUZ9Ko31v/osrO42qpIHqcVf1eT6mLqx6I3k0O/Lh49RiDlMZEmDtOD+XANWF8Oa+/KXqn6TCqrJFKyu7nO0Lx7cf0p6rEvSST8DWXs59GHNEs/8It4n7Tkj2kFL/wAIl4pP/Ldv+/oqIDI+S4kB92NQTPPECRNIfo5p8lXuHNDsaun+HfE2kX0Wo/a41MDbz5042EdCDz0I4r0i6v7a9git3lCLK6CTJ+VlyNwz6Hp7ivBtRvLzCyvI+xHUhSxwTnvXViNbxUutxZZkD885J6/rmtEqlNaslck3oevNo6Fb0G+uR9qH8Mv+q+XH7v8Au+v1rk/F2k+GG1C1fUppvtCQ4PljLuoPBb9axoNf1e1gEMeoyiNRgBlViB9SCaoXl69zO9xcuHlbG5sYzgY/pVTtONkCi07s6i5jtLe2tXtNDeeOZfNZ3tolwv8ACM7cDPX6D3rMvdffSPEFnDDZW6W11AfKI2/M/GVJUYBBwPxz3rjNR1O2hy0jxr7sQP1rmLzVGubhJIbktFGcxhHyFbuR78D8hVKkrakX1se6G+mbWbu1kuo4Y/OkOxLlA5xuPJ3BhwBwOneudSX7TrW0b5EcICbSVVwM8Mxj3Dg/0rgNW8Uyado1rqMFs0hY+TIUk2BHxxn/AHhn64NcVdePdal3CCRLVTx+6Xn8zmrSv0E9D6FvGlOnwebb6nsjgdmAvWOSJCAPufMScc9h9K57TtbtGsnLXrxzefctLl5dzGJUZlOO+GPP6GvBG8QayzFjq19k9f8ASG/xqJNW1GN1dL+5V1dpAwlYEM2MtnPU4GT7CtLEn0aplMOrG20i8Y2xaNZBMwjkUrcOW+4SSN5H3uSV5FeNazZGCcXEUjTW0/zRyM24/Qnuffv+YFTT/E15cSIt3ezmZW3JK0hznPXPY+9XYbyOzLWV0N1jP0J/5ZN7e2ef8nOVWF1odeExHsZ3ezMqirN7ZvZzmNuVPKOOjD1qtXKfRxkpK6KQGaQDBpIyaca6D5wCKZLDuXPepAeKcpypBpXsDWhnEFTViMhwKZMMPxTIyQ+BWr1RktGSPGVbIo+8PcVK3NQnhqSdymrMfG5U4NWOoyKquMYNTQsSvNTJdSovoLIuRuFEcu7g9akqCRQvI60lroNk/JNNaPPK9aFJ2g1IfWpvYLXIt5Aw3FNG+OVZY2KupypFPkAK80mPlFUmJq51ui6ut+m1iEukHI9fce1dqnk+J7UW1wUXVFUJG7nAuB0CMf7391u/Q9jXjHmPbyLLExSRTkEV3+nXMk9jDcPgSMoJxUzjbVEptMydW0mbTbh1ZHVVbaQwwUPoazq9VvlXWPCUmoXgEl1bypAJO8iEdH9cdj1rzG9iWC7kjTO1TxmsJRsfQYDFOsuWW6IBWnBrLi2S1vLeK8t04RZchkHorDkD26VmUVNzvcVLc6638bppunNaaVo8Nrv+87SmTJ9eQM/jXJE5JPrSUUNtihTjC9goorJvrmVpTHuwgPQd6unDndjHFYlYeHM1c27G0u9WuDb6bB5zj7znhE+pq5feF9N04f8AE78RIlxj/UwRFyv6/wBBXQa3cP4Z8CWw0oLA0uxWcD5ssuSc+vvXlTu0kjO7FmY5LE5JNdkKajsfM4jF1K7956djdfQbO8Yro+qx3UvaCaMwu3+7ngn8aw5YnhkaORGR1OGVhgg+9NUlSCCQR0Iro/Eo8/TNF1CT5rm5t2Ez93KnAJ98d60OU5upIpnhfcjEGo6KAOn0/wAQJLiO76/3+/8A9et1QHQSIwdD/EK87rU0rUbm3uFWOQgHjnmsZ0lujSM76M7LbSSQwzx+XPCksf8Adf8A+t0qWM+bZQzkAM+cgdKD0rnLsRu0tvpAsLBEhTo5B5Yemf5+tc/JG8bbXUq3oa6MdKjkjSQFXUMPQ0mr6ndhMa6PutaHPUVavoEt5VCZwwzgnpVWoPfhNTjzIKo6kcRfWr1Z+qfdT61pS+NHNj3bDyF8PaZ/aeqxxsuYkO+T3A7fj0re8ZavgDTYG9GmI/Qf1/Kp/CqLa+Hbq8jUedtdsn/Z6f5964ieV55nlkYs7klmPc10pc0/Q+X2j6kdFFFakBRRRQB0vgi287XDKRxFET+JIX+RP5VZ1O4+1ancTZzuc4PsOBUvgv8Ad6dqUy/fAGD9FY1n1x1neZ7eVQVnIDzTDcXEA/czyx/7jkfyp9MkAIrOLsz061NSjqVm1/VoHwL6Yj/aO7+dT2viC/uZlgmkV1c4J2gH9Ky7wAMDTbLi+g/3x/Ou6Luj5atDlqNHdeIfFN5o95bwwRQPG8Aky4OeWYdj7Vlj4gX/AHtLf8N3+NQeNf8Aj8049zZr/wChvXMUoxViG3c68/EC9I/49Ih/wI0w+PL0/wDLtF/30a5OiqSS2Jep1kfim41WRbaeKJFzuBXOcj/Jrq21q9tPCsMto6hoZvLfcu75WGRj6Y/8eryuJ2jlV1PzKQRXoll+80XUY25Xyt34jkfyFZ1vhub4ZpVVdaFKTxVrMnBvCv8Auoo/pWfPqV/cf6y9uGHoZDiq9Fcl2fSqhTtoipKhYkkkk9zRp90bKfY5/cuef9k+tWHAIqpMgIPFb05nnYzDRaujtNPaG6trnTLk/uLpNueu1uoI9wQD+GO9efXlpLY3cttMMSRsVaui0SeRrfljmN8Ke49Kk8bwR7rC7CgSzR4fHQ4Ckf8AoWPoBWy0lbueO9UclRRRVkBWtZaiskX2S8JKfwyd1rJooA7GxuFkj/sq9bj/AJd5vT0/D/8AV6VWmtZoJmidDuU9hkVl2EjTRyQvyqIWQ91+ntXU6fq12bGLc4JAIyc881zVafU78LjJUly7o//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6" descr="data:image/jpeg;base64,/9j/4AAQSkZJRgABAQAAAQABAAD/2wBDAAgGBgcGBQgHBwcJCQgKDBQNDAsLDBkSEw8UHRofHh0aHBwgJC4nICIsIxwcKDcpLDAxNDQ0Hyc5PTgyPC4zNDL/2wBDAQkJCQwLDBgNDRgyIRwhMjIyMjIyMjIyMjIyMjIyMjIyMjIyMjIyMjIyMjIyMjIyMjIyMjIyMjIyMjIyMjIyMjL/wAARCAEsAj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xDvxUc0u0bR949ac77Ofyqvgs3qTWUV1ZvJ9EJtLtnOatRxhFyaI4wgpSdx46Um7jjG2o1iSeOtJgg47nrT8ANnqaT7uSaRVhGOxcDrTAduR370rHAz/EelRnjjvVJEtj+vHepFXjApirj61NHzxSY0hUFSj1NIB+VOGKzbNEHBFIT2HSkJFOVWdgiDLHoP8APahIG7DkjeWQRxrlj0z0A9T7V1ekaQsCB2GSeSSOT7n/AAqPR9KEKB3GSTkkjqf8K6FAFFROfKrIz1k7iooQVR1DUY7aLdIf91R1Jpuo6klpGSeSeFUd65O5uZLmYySNkn9KwSvqz0MLhHU96WwmoXDai2ZwCo+6o/hrGnsGTmM7h6d606kFvMbc3AicwhtpcDgH3reE3HY7a+DpVI2asc2QQcYpK2preOYfMMH1HWs6e0eLkDcvqK6Y1FI8Wvg6lLXdGvFrdhc2Kw6rYGaaNNkc0bbWwOgP0/GsAnnikorQ4zX1aVrrS9LuWOX8toWP+6eP0NUrGyN/K0Eb4nIzGpHD46jPY1o6dbS6ro8ljAu+4hmEqLnGVYbT+XFXmax8LLtQpd6qRy38EP8A9f8AzxQBzMkTwytHIpV1OCCMEVag1GaOD7M0rmDOdu7gH6VBdXMt3cPPO5eRjyxqEc0mrrUqE3B3RrqQ43KcikDF22xDcR1PYVHaWMhXdIWVT/D61pxwhQAAABWDSTO6WMk42SsyqlryGc729+g+gq3HCzsFVSWPQAZJrSstJmvDu+5F3dv6VNNqNnpgMViqyy9DKeR/9f8AlScjGFKdWWgtvoqRRfaNQlEMQ/hzyfamza/Bap5OmQKo/wCejjr+Hf8AGsW5up7uTfPIXPbPQfSocVm5Hp0cFGOstTQv7ZfEREsMpjvgOYHf5H/3Cen0rlpoJbeZ4po2SRThlYYIraUlWDKcEHINajT2ur2/lamPnUYWdf8AWJ/8UPY/1zW9Op0Zx4vBuD5obHG0Vo6npE+nFXJEtu/+rnj5Vvb2Psazq2POCun8O6u6JJbykSqy4MT8h19P8/0rmKfFI0MqyIxDKcgik1cadtUdTe2UYiW8s2aS0kOOfvRt/db+h7/mKo4qe01I24+1xKrwy/JcW7fdb/PUGk1WNbeJLyyzLZSnAY9Y2/uN7+h7j8QOaVJ30PYw+Pjy2qboixVOeQ286TIfmRs1Gj3lyf3UbEeoHH51cg8P3144DZyeygsaqMeR3bM8VjIVYckUb6rDrGmfZJGUCT54JGPEcnb8D0P59hXEzRSW8zwyoySIxVlYYII6g13tj4ZvrKARSFYgDkee4Uj6DrVz+w9PeYz3dyJpTjJjh3HgY6tir9ouh5vL3PNUjklOI42Y+ijNWo9Kvpfu2z/iMfzr0yO306LAS0Z8d5ZOPyAH86S9Q3Fo0dskUDjDKUXuOcEnJxRzyeyFZGNpiTppv2a5ib95CYnA5xj7p/AgGqMXh7VZcYC8+gJ/pXZaXrU91bbg/lSodsiooUhh9BV86le7TuvrjaOuZmx/Os3GUnd2N6eInSXLFnEr4M1qZflim/4DAxqCbwFqFoPtV6J1iRgW3wFQeemc8Zrq59eVn8uN5ruT0jJb8z0pLqO8uNPSc2cqx+aAzZDAHrg46HpRFOL3CpWnU+Ip+HbjzGuSoH7uYbfw6fnj9DW5rmnrdqHct5EoB3KOQM9vcc/jXE2s93pV3LciBmhMhSWM8bgcEZ7gjqD7fWu40LxHZsnlXEYurNz80ZO1091PY+x4P60Skk9zNI5C7guLS4MNwu2QHAZQdkg/vD0yMU+HcccV1mp6TZ6hL5mnuJAT8qMMMo/pWfBo93FNtSCVs9kXefyqJOXYpJFe2id8YAz7kVea3bG3K8dhz/Kuj0vTbQAfao7xW9Bbc1rT6ZE0YFppV9KTwGnAiT/6/wCdcLnJyskdS5VE4eFBFKhK7yGHy+vPSvcbDV5BC+nHZLfwkAfNgSEnJ+mOc1xVj4Xn0v8A4nF9bwO0J3pFI3lxqex55Y9PQe5rPuvFslne3Mlhgzyht05XG0nrgeg9+/6+jRXs4tzOKo+d2iYmt20U+v3su0qGmfMaHI3bjxmtbSPCYlsPPlPQiufhu3hRhsLknPXn61sR+JLtLB7dEKhsdq82o6km7HXBRS1NsaTp1ouXK/jUEuqafajEaKcVys97PLlpZdo7kmue1DxXpdjlRKbmUfwx8j8+lKGHlPzHKoonb3XiJ3O2FAKxb7WWQFrq6Ea+mefyrH0vU7i+sJL65iWCF/8AUxjrtHVif5VzN7cm7unlPQngeg7Vr7FQdjpwlB4h3bsjcu/Ey5Itoix/vyH+lYlzf3N2f30rMP7o4H5VWoq7HtUsNTpfCgoLBRknAHc1XuLyOAY6t6Ctfw/oyXUY1nWhiyTLQ2xOPPI7n0Qdz36DuRrGm2rvY5sVmEKPux1kXbFBa6M+r6rJJHYlSLaMHElw3QFc9Fz374IHcjNXxfAVG62Oe+QG/XNZXibxDNr2omQt+4T5Y1AwABwOO3HQdhgVh11RpRtqfOVcROpNyZNI+5s9hT4VP3jUSIWbnpVtQFFOTsrCiru4p9KToMCjqaQctUGg4A9TTN+SWPQU5znioic8DoKaE2BbPzGkRcncaAC7YHSp1UZApt2JSuCLke9TBdo4oC46U7FZtmqQA0meaU9OaaCCetIocPpk9AB3NdHomk4/fSjJPX/Ae3+fSqWi6a11MsjA8/d9h6/jXYxRqihEHyrwKU5cqsZN8zHogA6AD+VVL69jtISzHjoAOrGprm5itoXklcKijJJNcfe3j3k5kbhR91fQVzavU7sJh/aS12RHc3D3MxkkOSe3YCoKWrun2C3ZllmlENrAA0smMkZPAA7k9qtHtvlhHyKFbOna8+j2flWkatJK2ZzMuVIHRQPT3qeJvCznypYtSj7eduU/iR/+uo9W8PGztFv7G5W809jjzVGCh9GHaqSa2MJSjJ8skS7tB1r7ynSrs9xzCx/pWfqWgX+mjzJIxJAeRNEdyEfWs2r+nazfaWf9GmIjPWJvmQ/hTuupLpyj8JjTWccnIG1vUVnzW0kJ+ZePUV6HaR6P4km8t4Dp15tLF4uYmwMk4PT/ADzWFqQslk+z2amSKMkGZ+sp9cdh6VpGo4nDVwkKr0VmcxDNNbSCSGR43HRkODUZJYkk5J7mtOawVuYvlPp2qklpLJP5Kr83f2rojNS2PLrYepRdpIijjaRwiKSx6AVt2WmrDh5MNJ+gq1ZWMdsmAMueretaMFq88gjjXLGs51OiM1EqJCWYBQST0ArRMNnpUAudScf7MQ5J/Dv/ACpmpajbeHkMMe2a/I5HZPr/AIVxd3eT3s7TXEjO57n+VKMG9WDZ1beJ7XVka0ufMsk3fu3T5lI9HHX8vyqtdadcWyiQhZIT92WM7lP41y1aemaxcWDbVkbyz1Gc/p3pzpJ7HTh8ZKjpui5ikxWkklhfqGYC2kPSSMZQ/Ve34flUFzp89qA7qGiP3ZUOVP4/0PNc7i0e1RxNOrs9Srikx6dadimvIsYyxxUo3ko297YtWl68AaMhZInGJIXGVce4/rVe90OK4ja50rcwHL2rHLp7r/eH6j361mz3xJ/d8e9T2lzO0qvAzCRe47V1QUkrnzuJdNzahqZZyDiljiklbbGpY+gFdd/ZT63Iksloq3HWSSP5Q/uw9ffj8a2bXSrCwQBgJnH8MfCj6nv+H51TqdEc/L3OW0rRrxnwUyrjBjAzmtuDTIbEmK4laOOUfPt+YdQQDzjr/Kthp3ZdihY4/wC5GMA/XufxqMqGBDAEHqDU2lLcLpbD4YrKAAxWwkP96Vs5/Af4mrBvbjbtSTy0/uxAID9cdfxrM8qW2O63+aPvEx/kasQXEc4O04YdVPBFNQiugNskxS0jMqKWZgoHcnFIDJIMxxEqf43Oxf15P4A1TaRJKppHuoYSFd/nPRByx/AUJAhX99JJI39yI+Wg+p+8fwxUsFtJ922gEQPURLyfqep/GspVootQbKKw3Ivmu4UFsHXD+cfve+0d6mNskpBuHkum9G+VB+Fbln4Z1C5YFYG57kV1OnfD+4k2tOdo9K5KmLiuptGkcLHFJtCIAi/3YxgVoWGm3glDQIyt616lZ+DNOtADJgketaixaTZLwIwRXFLGX+FGigjwfXLCWeZZPLUTbsSYUDd78f55rEW3+ykBDtYZPB5ruvFNzGb6drYD5Cce+DXDTyvJcndkEnn611UZye+xM0i7BdSAg7iGHRlOCK6XS/EWs23yxXKToesdzGsgP51ysUbgZAyPUVp2Uuwg5rRylH4SLJ7npemeKfEwTbb6Xpoz3jiK5/Jq0pNU8bXa4WO1tgf4lC8fmTXIaVrRgC81p3PjqCzAjZjJKekack/0H4muaVbEXtE0VOn1DUdG1GdvN1fVnnYdEQkgfQnp+Arl72OKEmOJQF9BV688Uz6gcRxxgFtufMGB9ScVkXYnhmaO5j8t8gZ3hl5GRyPUU4e0l70xyUU7Izb+/wDsM0KIjySTSeWqoMk8c/596147aUr+9kA9lqCCwVr5bmQZ8lSsf1P3j+gH4GtKu6lSi4ptHPObvZFK40u3uU2vux9awLzwVaStvjjQkHOPu5/KusorbkS20I531OS1WK9Nn5CwCJQAPl+7tHYVzMkUkRw6FfftXqRAIwRmqNzpFrcg5TYx7rxWMqL6Ho4XMXRXLbQ81klSMZY4rMudRZztj4HrXbat4L81S0JOfVP/AIn/AArG0jwog1BjqUiGGLkRjIMh9D6D1/yaqEYR1kXiswqVfdp6Ib4Y8OC9YahqCE2ynKRn/lqff/Z/nTvFuumaY2MLDYuBIV4HHRR7Dj+XatTxJrw0+18i3IWdxhAvGxemf8K8+Yljkk1pC83zPboeZJ20EooorYzLiDHPank8ULjFL1NYdTqSshjtsX3p0YO3nrUY/eSk/wAK1I52pTfYSfUY7c4HWmNgfKKAcAsfwpIl3NuNVsQ3dkqrtUAdT1qwi4AJpqqcVIoPes2zWKFNHQUdaY7YwBUlCP8AMwFW7GzN1OFC5RTyPU+n+NVYkZ5AByzcCu10PThBAshHA556k9f58/lTb5VciTvobFpYR2Gnrk5uJew/hXufxPH4H2pJHEQxwD79hUpbaC79f88Vx3izWTEpsYX/AHrjMpHZfT8f89awSdSVkK/KrmP4i1s6jc+TCx+yxH5f9s/3v8KyobyaHhWyv908iq55oruUUlYxVSUXzJ6mvFqUb4EgKH1HIrotDvdPaC5sb92W1udpE0fJjdc4OPTk1w2aekjo2VYg+1Zuit0d1PMaluWpr+Z22taVZ6b5JtNUhvVkBJCDBX68mn+HNQFveNZTnNnejyZVPQZ4DfUGuTi1J14lG4evQ1ehuYpSCj4b0PBrCVOUXc9SliaNaHLfXzLV1bPaXcttKMPE5RvqDitCPQpb/T2vdO3TrFxNFj50OOo9R+vtWlNpdx4mksryyTdLMBFdHskij7x9iMGrGtalbaHYHQdIfLf8vdyOrt3AP+fT1qbdzXnbtGO5ykdxLBHLHG5VZBtfHcdcVFilxUU0jKyxRjdK/QenvSSbdjWpKNKLnIbI7PIIIRmQ9T/dHrWha2aW8eF5Y8sx6k0lnZiBMZ3OeWb1NalrbPPKsaDJP6VrpFWR85XryrTuxlraSXEojjGSevtU2vahL4fsxBYwP5so+a6K/Kvbg9M/yqTUdQTTojZWTZm/5ayjt7D3/lWPb39zbArHK3lnqh5U/hUKok7nVTy6pOnzXszk3ZnYu5LMxySTkk02uukttM1D/WWwglP8UJ2/p0rOn8MzDJtJ45x/cY7H/I8H866o1YyPPq4epSdpIwqKlntp7aTy54Xif0dSDUVaGJPb3Ulu2VOV7qehre0/VZIwWgkwCMPGwyD7EHgiuapVdkbKkg+oqZQUioyaOxdbK/U+WVsrg+uTE39V/X6Cud1KyvrOYJdxsu77jDlW+hHBqOCWaZtqs+7610um2Vw8HlzTyGEkEqzHH5VmlyG86s6kbN6GJYaLNcuC6kA/wjrXWWWk2tkg8xQzD+Bf6mpbdJ0doLWDzdql28sHKp0y3XAq7NZzW9vHPJ5ZjcZDRyBgOcc9x074pPV+8zLbYY0zMuwYSP8AuLwP/r0ymM6oMscf1qSCKWfOF8v+7uGSfwzxVNxiiUmwoLBRkkAe9atp4bv7wgRQTy59FwP8f1robL4c6o2HkWK2Hdnbn8+tYTxdOPUtUpM4obiMqjEeuMD8zxSfYhLKskmVZenk/eP4n/A16SnhDQtP+bUtVR27pHUw1PwzpgxZab5zD+OQf41zyxrfwI0VFdThLLQr27cG2snLdnYFj+Z6fhiuosPh5qVwQ9yRED1LHJq5P47mjG2CO2gX0FZNz40vZgd18+PRBispSxEzS0InV2/gnSNPAa7uFcjrk1ZN54b03/VIjEegzXmf/CSx3TOBLJK6n5gxIIqCTVSfuxL+NSsJUl8TYe1ij02XxtZxDFvBn8Kz5/G94+fLUIK89OpXDcZC/hTftEr9ZW/CtY4BdiXXR2Fx4l1C4J3XGB7Gs+TUZJDmS4J/GuS1Cae2Md0jM8KH97Ge49fwrVgaKWNJYwpVhkECtY4OxLrkOrXDKVVUYRueXPc+lZ3lRylfMXPPBHUVs3RX7JLuUMNp4Nc8l0iXDwEnCAEsegraVJRjZGak2zXs4BDIzB85GBkdKsS5LlkjAB681QhuRkcj0q0swKdfasG3axqnrcgu7meKBtgdeOCKpaTNtum89RNt5MchIV298duv49avTEy7h2xjHrXNtLLb3nm7eQc+xB7H2rSDvFpCtd3Z0nnJHclmyIn+8Av3fwrRgvILxWtZSzKo2o+OSnX8weR+IrJci4tYriL5kbhSeoPdG9x/ntUUblGV0OCDkH0NSoq9xt6WOjsZHQvaTEebF0IOQy9iPb+hFXKyTMZ4EvYgBNbj51HdO4/DP5H2rTikWaJZEOVYZFdFOV1Yxmuo+iiitCAoqpfala6dGGuJMM33I1GWc+w71RFvqms8zltPsj/yzU/vXHuf4fwouCRNdazGlwbSyia8vP8AnlGeF/3m6Clg0aedWl1SdZJW+7HCu1Ivx6n+VaNlYWunQCG1hWNO+Byfqe9WaTV9yk7bHDa54SSYmQqS2MCRev4+tcNqGiXdiWYr5kQ/jUdPqO1e5EAjBGRWbe6PDcgsgCPS96O2qK0lvueGYpQrEdD+VehXfheyj1BJLuB1jBy6xHAb6jt+FdDDcQQwpHbJHHCowiLwAKUsRGPQFRbPKqa7bU9zxT8Y61CDvm9hTRoyWMBExUcrHOM1KelVmPVqFqxSdkI3zMFHap0QgAUyBM8mrK+1OT6BGPUcoYD2p+aAOKB1rI1DIAqL7z5p7Yp8EXmyhfXqR2FOKBuxq6HYG4uFbHXpnsP8/oK7ZYvLYRDovaqnh+yW3tTcyKBgcDH5D+X4bqvHIQsTl2PU9zWNWWuhmvMzdZ1COwsZLluicIv95uwry64me5neaVizuSzE+tb3i3VPteofZYmzBbkrx/E/c/0rna6aMOWPmYzldhWxoOiJrs72q3sVvc4zEkoOJD3GR0rHp0cjxOroxV1OVYHBBrYg2dS8JazpgLy2bSRD/lrD86/p0/GsTGK7Gw1rUL5DLpt3Jb6sg3PCp+S6H94KeN/qO/Uc1GfFGnai2zX9EhlfvcWv7uQfX1oA5Pk0ZIrvpfDmkvp72mk6lDFeXYSXyr8hZBH1CgjoScH16VhP4L1i2lkN9B9mtolLyXJYMgA9CDyT0A96LgUdL8QappBk+x3ckYkXa4B4IqaLUopT+8yjHueRWLRUSpxludVDGVaL91nQyzJHFvBDZ4UA5yat2FmYwZZRmZ+v+yPSs3RbIyN9pkGVB+QHufWuljSsGlDRGuJxc8Ra+iGxwlnCgZJPAFXLy6Gk2xghIN1IPnYfwD/GrEKfZbfzcI1w4IhjZgCfzrnrqK5ErPcI4Zjklh1NYSbZ1Zfh4TlzTexVPJ570mKdijFSfQWQ2po7lkwG+YfrUVJRcyqUozVpI14rkTReW+yaL+5IoYD8DVO50DTbnLReZaOf7vzp+ROR+dUzL5XzA4I71Sl125DFYyuB3Irelzv4Twcdh6dEW78NahApeKNbqIfx253fmPvD8RWdbWklxKI1H1PpWpaale3LgRyvG47oK6mysXJ+03TNJKwGWY5J/Guhza06nmcq3KGm6KkCBmH/ANetcIFAAGAKmIpCtKKtqxN3M/Tb6W3vb1EkkQzEI21iAU54Prnjiu503w/Ne+H578Y8pPvL6iuEa2MV9vXA3YB+ld5pOtXFpodxpyupjkGC3tXHiee/um9NIXTtF0SS0aS7uxb+WdqxQw8t7579T1rWsLzw7pkyvBYyXDL3lIrgbmV5JWw52A8AHioCX/vH86Pqspr3pC9qk7JHpuo/Er7OPLg+y2ueAF5auV1Dxfe3rEvNNJn+82B+QrmGUMMMAR71B9kVDmF3iPop4/I8VdPB049CXVfQ1pNTuZOjBc+lVmmkf70jH6mqW+5j+8iSj1Q7T+R4/WnLdRMcMSjH+Fxg10qEVsiG2yxmlDUzNITVWJGz2yTEOCY5R92Reopi3jwMI7wBfSUfdP19Kl3UjbXUqwBB7GmBNu6EGnJJVA+bC4YO0kXQqeSo9vWpFnjZj5civj+6aXkFjRDBgQRkHgiqmnO+nX5sWybeXLwk/wAPqv8An2pUlou4VvLYx5w4+ZG/utQxo2LhTJbSIOpXj61xl7E6SMwPyyOTwO2On8/yrpNM1AXMPlucXEfyyIeoNQalbRL87AGJ25H901E02tCoPlZiWk00QyrEoCBtJ4NbEN55jEi3wAem6lsLCFn5dWQ5JDfpV+HTTG+EAZc5znFczatqbKzJ4YxtLmMHBxgnNZWs6cqSN5Z3RkBun3c8/lXSJEfLIIRRnr1qBEjE+xW8yRuvsPesoyal7pTSscdZXsmlXLJKvmWsuBIgPUdiD2I7GteZFGJYn82GQZVwPvD19iO4qxq+hKsbSQoWhPLIOq+49qxLG8fTJTb3OZLOU546g/3l9/511Sj16mSkjasbpracMMEdweQwrXtStrceQpJt5fnhJ7eqn3//AF96wnh2DfG6vGeVZehB7/T+R4q/Yyi5hNq7YcfNE5PRh0/w/wD1VmnZ3G1dWNqWWOCJpZXWONRksxwBWWt/eas2zSo/Lt84a8mXj/gC9/r0p1ppa38rXWoyNcOjkLbsMJER/s9z7mtwAAAAAAcACulO+xlZLczrDRbaykM5LXF033riY5Y/T0HsK0qKKaViWwooooAKKKKAI5YY50KSKGH8qx5PD0bSMVfCnpxW5ULXdsjFWuYgR1BcVLgnuWptHhsr7RSRLhc9zSSHcwWph8oo2RqtWNc4GKrPywWnu+WpIxubNUtCG7uxPEuFqdVpirgCpRjFZNmyQvGOKToKOc+1DGpKGk84rZ0SyM827HH+f6/yrGRWklCjua7zw5YkwhgvUFj7AA/0BNNu0bmcnrY1hwkcCfdXk/0/qfqTVTVbwWllJKD8/wByP6nvVtThWfu3SuU8QXXnXogU/JCMfVu/+H4Vy3u7nZgqHtalnsYEtlBJklcH1FVJNKb/AJZyA+xGK06tafYzaleR2sON792OAoHJJPoBWsas11PWq4DDyV2rHMS2c8X3oyR6jmq5BB5FejRweFbc+XcXWpXTDgvBGiJ+G45q5DoXgvV3EUOqXVtM3Ci6jXr9RgfrW8a/c8qtlqWsG/mjy+OR4pFkRirqcqwOCDXRwXmk6i66hqREd5B88sSr8t5jp0+6xOM+oyetdJqHwnugX/sy9t7sp1jDhWH4E4/WuL1Dw7qOmzmG5t3jkH8LjB/XrWqqRZwvC1Vsr+hQvLua+vZbqdt0srFmPvWlNr07eGodIWWZk80yS72yP9lV9u/1rJeGSM4dGX6imYNWc7i1owqe0tmurlIl7nk+gqCum0KzEVuZ2HzSdPYVM5cquEVdmpbwrHGsaDCqMAVo2sSli8hCxRjc5PQAVVjAzVLxTqH2PT49OibEs3zzY7L2H+fT3rlScnY121MDXtWfVtRaYEiJPliX0H+JpbPxDf2mE84yR9NrnP61k0V1cqtaxnzO9zsINZ069ws0MaSH+8Nv6jGfxqybG2kGUkkj+uGH9K4bpVu11K6tCBHIdn9xuRWUqKex008ZVhtI6ltLmJ/dSRS+27af1/xqrPbz2ylpoJEX+8V4/PpTbTxBbzYW4Bib16r/APWrVXUFgXel0AvqG4rF02uh3QzSpbWzORvbrediHjvVSKJ5pQig5NegSR6Zexq1xZRSswySF2kn1LLgn86zrHS7U37tbRMsf+0278uOldCahHY86rUlWnzSZY0LSFgjEjj863SKabdx/q53QY+7tUj+VJ5VyOksR+qH/GlFPdmTd9hdtG2kxdDrHE30cj+lJvnHW2Y/7rg/zxVXJsDRhhginAsqbAx2+lM8/H3oJl/4Bn+WaPtUGQCzKT/eQr/MUWTHqg20mynJNBJ9yaNvowqQKDyOaYiuUppSrRSmlKAKpQ0xkyMEAirhSmlKAKJjw+4FgR2zwfwpkskiYKxbx3w3NXjHUbRUWHcoi7iJ2sSjf3XGDUm6pJIAwIKgj0NVWtAgPlFoz7Hj8ulMRIZao3Oxm8xH8uUfxDv9abN9oTjCuPUHaaw7+6mU7VDL65FCA3YdTw2yYAN6joaupfp/eFcJ50ucl2z161OLkyAAyMj+oPB+tOwHV3Vz9nuUv4CNy8Sj+8vr/n+laU92l7BEFOVY5rkbaK4UZuJZMH/lmgBJ+p6Ct3TApjXZE0ajIAZs596ljS0L8NtIHzC5B+tblkLlVw7Antk1n2gzlvetiE421w1W2dEFYY4nbPmP8o7LVnTLFLOJ3BJkmcyMT79v5D8KifhWJ6DmrQ1C1+ztO8qxooy3mfLt+uavD2Jqlmua12wtFdQjKJJj/qBySfVQP/1VdW9v9XO3S4/ItuhvJl6/7inr9TWpYadb6crGLc87/wCsnkOXf8fT2rpeuhitNThLGd9OuPs9wSbdzw2MhT64/mP/AK1ahUwS5B91IOQR6g9619Y0KO9R5IkG88snTcfUehrmred7RvsN6xEZP7qY/wAB9D7f/r9axnE0jK51NpdhiLnPXCzj+Tf0NbFcjbztaznco/uup6EH+hregunVBFHBNcHG5NmOU7ZyR06U6craMU431NCiqxXU5Pux2sA9ZJC5/ID+tM/s25lP+kalNt7pAqxj8+T+ta8xFi07pGpZ3VVHdjgVTOr2RbbDI1w/923QyH/x0Gp49I06NgxtVlf+/OTKf/Hiaug7V2rwo7DgUahZGZ9o1CT/AFOmOg/vXMip+gyf0p62moSj99exQ/7NvFk/99N/hWhRRZgUP7HtHObgz3J/6bSkj/vkYH6VOthZIoVbK1AHQeSv+FWKKOVDuz5+i+aVmPapXOBTIRtU+ppsrcUbs12iQt6+tWYk+UVXxl1FXk6AUSehMFdj1HSnYyeKQCnA1kbiE0wnJpTy2KacUIC7psBnuVUdWIUfj/8AWr1PTLYwaNNKqcSkQr7A/MfyVV/76NcB4dtt0u88bFz+LcD9Oa9RuJUt9Ht7ZOPLiMp/35On5IFFRVfTsZ7s5y9uVt4ZZv4Y1JA9+gFcI7F2LMcsTkmuk8R3Gy2jgB5kbcfoP/r1zVYI+iy6ly0+buFaeg6hDpuqLLcxmS3dGilVeuxhg496zMVJLBLA+2WN0b0ZSDTR3SSa5WdLceCrqeM3OiTxalaHkGNwHX2ZT3rJbw9rSSbDpV6G/wCuDf4VRguZ7WQSW80kTj+KNip/StVfFuvomwarc492yfz609DHlqrRNM0taiu9M0PSvtjtDqyM+3a+JFh42hiPfOKitPF0txCLLXohqFkeNzj97H7q3r9a52e4mupmmuJXlkbq7sST+Nb2la5o1ppn2a+0CK6mUkibftLfXvTT1JdK0NVdmZremrpmpSWySCaEhXicj7yMMqfyNY8ljbyZym0nuvFaepahLqd9JdShVL4ARBhVUDAA9gBVSkpNPQt0ITh+8SZlNpy/bIoEYnecn2FdPGAqhVGABgD0rJ01POuprk9M7FrYQV0ybtZnytbk9pLk2LVttVmlkOI4lLsfYVwmoXcl/fzXMnWRsgeg7D8q7medrGwQxsVlmbOR2UVVXUopOLyxt7j1YoN365H6VEKqi3c6YZfWq01OJw1FehR2Xhe++/CIHP8Afyo/NSBUreBNLnTfbzyYPQpICP5H+ddCqxZyVMLVp6SR5xRXbz+ANpPlXp+hQH9cis+XwPqK/wCrmgce5IP8qftI9zFwl2OYpVdlIIPStmXwnrMeT9lDD1Ei/wAs5qo+ianDkvYXIA7iMkfnVKSewrM0NNvbi5HlDIVe49+1djplqIIQSOa57w9YbUTI+Y/Mfqen6V2CqFAA6Csm+afoW/dVgopaKsgSilooASlxmiigBpjRvvKp+oqJrG2brAn4DFWKKLId2RC3QLtUso6cGojZvn5budfb5T/MVapaSSQXZT+zXQ+7cof9+L/AikMd4O1u/wCJX/GrtFMVygftQ+9ag/7kgP8AMCmGVx9+1nX8Af5GtOjFAGS1xD/EJF/3omH9Kiaa2bpPHn0LCtoqDUMkKsOVB+oo1AwJ1RlO1lP0Nc9qkDbN65yK6+5sIHBzDGf+Aise60yHBxGB9OKaA4/cD95c+44rT0iyiubjzEDPs6IR/Een19ar31p9ml/1fyHoQTXVfD6WwtNUtrm/j3WguNkoOTwylQePQsDTewLctWvhu8uZ44QyB5G2qifOxJ6DA9/elu45dK1GbTrqLy7m2YxHvuI6H6Ec16pq2s6F4YKjQbW1nupRuWfzDL5Y/ofb868+1ia51zUHv7uQNctjLhAOAAAOO3Arm96K956m14t6LQj0xd3mM3YVsW6bselY1jBMkwTzAoPXnArvtL0S0e0Ek99bKccAyjP5Vx1ZqKNoq5zcykkgdAKq/wBlvJCsoaGcKdxifnp7Hr/OtjVbW2hmPkTCX3AwP1rOVmQ5Q/UVMJO10DSLo1eyWNN0oVyP9UoLMP8AgI5p4u7qX/j2024YdmmxEv8A48c/pRps7Isu2OVstk+VGTj64q4bg97e6/78P/hXoQneKOaSsyqLfVJfv3FrbD0jQyt+ZwP0qlqPhxLq2c+fJPOeSZAoDfTAGD71r/aP+ne6/wDAd/8ACj7QP+eFz/4Dv/hT0e7FdrY8/ine1mFheqRt+VJTwcehrtLCxlSKOyLp9pI8/T5s/JcKfvRn0Oex6HIPaqeu6bFqcBdYLgTr0P2d/m/SqHh7VFZj4e1eXykZ91pdN/ywl6c/7J6H8+o5za10LvdHUwTLPHuAKkHDKeqkdQfepaibz5pZ5JIimqWo231uOsyj/lqvqQOuOo5pqXkLqGUuVPQiNuf0rWMk0Q0yeioxMpGcSf8Aftv8KT7TF6t/3wf8Kq6FZktFQm7gHWTH1BpPttt/z2T86LoLMnpar/bLb/nsn50v2y2/57p/31RdBY8HxgVE5y4FWGHy1B96TPpSRrJCIN0pPpVxR8tV4x1OKsKMipkyoIlAwKQkA0AYFHWszQb0PuabjLADqTinMOaIFLXC/nVLUUtDt/DVoZI4kUfNPMFX+Q/U11eqOEVtp4eViP8AdHA/kareBrZRrWmqy/JAnnN7bVMn8wKXXJgs0aMeI4gSfr8xrnnq/mStGcTrk3nak6g5WIBB/X9SazcVz1xdSTXUs+SGkcsefU5pVvblOkrfic1u8N2Z6VHN4wiouOx0ArsB4zlstF06yWK0vtkZ877TGXx8xwvUdBiuD0uHWNUjuHs4BOtuoaQDAwDn356Gq66sf44h+BqPYzWx0PMcNVtz3R339t+Gb7/j/wDD7W7nrJZy4/8AHTgUf2P4Wvv+PHX3tXPSO8i/9mGBXEJqcDcEOPwzVhbmE/x4/wB4EVLhJbo3hWoS+Cpb5/5nWS+BNVKGSxktL+P+9bTg/wA8VTn8NXmnaVc3upwyW20rHArYy7k8/gADWNDcNG4eCYqw6NG2D+Yra1bX5tT0XTrKa4kmkg3tIz9SScKM98Dv71Nkbp1LqzTRhVFcyeVbu3fHFTVVvB5jwwf33AP0opq8kPF1PZ0ZSRqaZb+TYxLjkjcfqea0I48sAOp4qJGAwKt2rATBj0QFj+AzWkn1PlIrmaRn6vKHvmjU5SICMfh1/WqFOdi8jO3Vjk02uc+ypQUIKK6BUkVxNbtuhleM+qtio6KEW4p7mtB4hvI8CULKPcYP5itKHxDaOP3u6I+4yPzFcvUM7bUNXGTucGIwdFxbtY7FtWhfJgdZPdTmqN7ezSQMGc4PGBXnzTyJOXjdlbPBU4rd0e6u7xXWeUuikBcjnJ967mlGNz5V6zt0Or0eHbHvI681q1WtjHBbrvdVz6nFP+2W3aeMn0DZ/lUU9FcJ6sloqH7VH/Cszf7sLH+lKJmY/LbzfiAP5mruibMkoqMtcfw2/wD304H8s05VuGXLCJD6Bi39BRcLDqKaIpyvM8an2iJ/9mFN+zTHrduP9yNR/PNO4WJaKi+x5+9dXDf8CUfyApfsMB+8ZW+szn+tAaElMaeFPvyxr9WApRY2o628Z/3lB/nUiQRR/ciRf91QKNQ0IPtlseFmRv8AdO7+VH2lD91Jm+kLf4VbyfWijUNCr50h+7bTH67R/M0oa5PS3A/3pAP5Zq1RSswK227P8MK/8CJ/oKXyblus0Q+kZP8A7NVmmySxwrulkVF9WIAosFym9jKw+a6k/wCAqo/mDVSbS1P3pJn+rkfyxWkLhpB/o8EsoPRsbF/NsZ/DNO+z3Uv+slSFfSJdzf8AfR4/SjQDl7vSolRmEa8Dq5LY/wC+iapaTuInhlCsA2AyKACPw4rtDpVqSCyeaw/imO8/rwPwArOu7PzbnZaqZZ04O3og/wBo9B9OtD1QLcqR3DrLiYYIGNw6H39qvoykDkY7mqslu6SfvOH6EdqltbVpfuHy++G5Brjk3exvHuWGfzJSwGB0A9BWlbM/ljBNQW8KQsPtEeR1yrV0+nS6FEgM0Fyx9NwxXPUlbSxqlcylt5JBwpNRT2bwjc4K56A9662bX7OCLZp+mxo3Z5DuNczeTSTyNPcvuPc9hWcZSb2BpE2nRTRwloxGQTyGYg/yq4ZpE/1kEo91+Yfpz+lQJbTRor2twCCM7X5Q/T0py3/lHbdRtAf73VT+NelBcsUmc0tXclW6iZtolAb+6Tg/keal3H1NGVljGdrofXkGo/ssP8KGP/rmxX9BxWmvYkk3H1Ncv4p0MXUJu4BiReWx6+tdJ5Mg+5cE+0qA/wAsUh+0AENCkg77H6/gcfzodmC0Ob0vxGLvSka6leDWtMKrBcKufNTOAjfTsfTI6YrUttXSW6Z0iFvHKQWiQ5VXPUr6Ant2z1rmNe0e4trlruyhlVTyVZSB9M9Kq6XfzXBBlKRIrBZgXG5RnBIXqfwFY63ui9D0fe3940b29TWNY64t1AuYtrqmXLuoBI645z+laFveR3B2jKvjO0kH+XFbXjsRZlre3qaN7epptFVZCuP8x/7xo8x/7xptFLlQXPn53A+XuajUfeoPM34U5R8rUtkbbsdFx2qwBUMdTgVEtzSKAUhoxjilNSMaTxUtiu+5VPXioX6Ve0RC+pwKR1df5irRMtj1bw0fJu79lUk/ZZYlIHTIC5/Imuf8W3uLbUZ1P/LMoPyCCuu8NRL/AGZqc5HPkrj/AIFKFP8AKvOfF8pXRJP+mjqv6k/0rGKu4oiT3PPqKKK7jnPQfAX+j+GPEd36Q4B+iMf615/zWlp3iDUtJt5ba0nVYJTmSJ41dX4xyCDUn9tQyH/SNG06X1Ko8R/8cYD9KAOiXUIPCXh3S57Gxt5r6+jaV7mdd2zBxtWqg+I+vk/O9rIv9x4Biqw8QaTLpbafcaROYRlogt1nyWPUrlcjPcZIrE06O0l1CFL6V4rVmAkdBllHqKQHTL4j0bWm8rWtIhtXfgXliNhQ+pXuKw9VgutG1Sexa4LGJsBgeGB5B/EEVu3+heFbV0uIPERltxy0Aj3yt7AjAH4gYrndZ1I6tq096YxGJCAqD+FQMAfkBRZMpTlHZjU1O4Xqwb6irdhO15qcLOANgJ4+lY9a/h9M3kh9E/qKiUYpXSNvrFWS5JSbR0i1YQwx2tw884hjKbC5BOMkVCoqpr7bNBcDq86D9GNc6XM7BGTg+ZdC1Fplrc4+z6rayE9s8/kKkfw9cj7s8B/76/wrz/J9atQalfWuPJu5kA7K5x+VaPDrodf9q4judidAvuzwfmf8KYdB1H+9B/30f8KxIPF2rQ4DSxyj0kQf0xWnB44bgXFkD7xvj9D/AI1DoSWyH/alZ9SY6DqXrD/32f8ACq9x4a1abhfJA/3z/hWnB4u0uX77yRH/AG04/TNXf7bsHXMV1E59A3P5UlGUXsRUxtSpHlcjk/8AhC9XJ4SI/Rj/AIVd0nT5LB/Im2+YHJbacjtWhdahLPlVbant3qOyGZ1/z61pNy5feOSFrux1UcaKiEIgOwZIUZPFPyfWjHQegAoq4r3UZt6iUUtFUIbRS0YoASilpKACilooAKKKhe7gR/LD75P+ecYLt+QoAnoqEG7l+5AsQ/vTNz/3yuf1Ipwsi/8Ar7mWT/ZT92v6c/rSuOwktzDAQJJVUnopPJ+g6mkEk8n+qtmA/vTHyx+X3v0qzDBDbg+TEkeepVcE/U9TUlGoaFUWsr/666IH92Bdo/M5P5YqWK1t4W3pCof++3zN/wB9HJqakd0jQu7KqjksxwBRYLjuScnmopriODaHJLtwqKMsx9h3qJZLi7/49l8qI/8ALeReT/ur3+p4+tWra0itssgLSN9+Vzlm+p9PbpRfsFu5AttcXXNwTBF/zyjb5z/vMOn0H51bjjit4QkaLHGvQAYAp9Udp1WQoCRYocMw/wCWx9B/s/z+lLYNxscf9rziRlxZRn5OMGU+v+7/ADpL61W28pImJeZxGiH9TmthVCqAAAAMACs+2H23Wpbk8xWoMUfu5+8f6fhSlFPcalbYZNbSWtvLLJjZGhYsD0AFXY7aR0VlXg/MCT+VGrc6Ne+8D/8AoJrQj/1ScY4HA7Vk6EW7F+0drla18u8i86IlV3EYPVSOxqS2YJK9vKo3nlTj761VtW+yaxPakYS4Hnoffow/r+NaE8PmqCMCRTlT6GnClGOq3E5t7lc20tmxktBujJy0BPH/AAH0qzBcQ3cZK844ZGHIPoRTbW489CrjbMnDr/X6UlxaeY3mwuYpx0cd/YjuKu1tUSMawVGL2sjQMeSF5U/UUn2qe34uoMr/AM9YuR+I6inQXh8wQXKCKft/df8A3T/SrlCXYPUiiminTdE6uPUHpUlVpbCGRvMTdFJ/fjODTN97bffQXMY/iQYf8u9O7W4W7Fw8gg8g9Qa4O9vILfxRL9lhiXyeAGQMC3qQeMDnAPfFdrBdw3HCP8w6oeGH4Vx2p6YYdcklfIRyTkDqOx/pUzel0OK1O08G+F4NWzc3sm1OuOmaTxJaWWnami2DA7SOM1j2GpXNtb+VHMqrjnDVPawPdXInlYuqnOSOprzowm6l7nQ2lEvmSRDh4HHuuGH+P6U5Zo2ON2D6MMH8jU1Gc9ea9TU5tBtFL5cZ/gx7qcU3yR/z2lH5f4UXa6BZdz57z+9Oaf0So8bpmqUcLikzVEsY4qTOKjTinHmoZohe9B9KUUnakUR9c1u+EofP1+1Q9PMB/Ln+lYQ4Brp/ASh/FNqrDILEfmrVSM5bHp/h5wvh2/GRuKQDHt55NeXeNWI0y3X1l/kp/wAa9K0UD+w785+bdCv4F3P8wK8y8cAi2tB23t/IVlS+KJEtmcVRS4NJiu0wNuw8J6tqtmLqwiiuI+jBJl3KfQgnIpJvCPiCD7+k3X/AE3fyzUek61LpVjqMMLyxyXUaorRtjaQwJP5ZH40kPiXXIP8AV6tegehmYj9TQBUm02+t/wDXWVxH/vxMv8xVUgg8jFdLD4+8TQ9NSZx/txo39Ksj4h6q/F1Z6bdD/prb5/kaAOWtbd7u6it4/wDWSuEXPqTgUXEDW1zLA5BeJyjY6ZBxXoHhvxdY3evWkM3h7T4ZZZAiT28YBRj0OCP61wN45kvriT+9IzfmaAIB1rc8NjM0/wDuisOt7wyf384/2R/OoqfCxx3OjVazPE5xpEK+s+fyX/69a6jNZHiof8SuD2m/pXPT+JGj2ORooxRXWZBRRTlR3OEVmPoBmgBtBq2ml6hJ9yxuWHqIm/wq3D4Z1mf7lhL+OB/M0uZLqOzM2OeWL/VyOv0bFdhortJFC7HLFeSe/Ws1PBOtN9+BIv8AffFathaS6c620rxs6cExtkfn+NY1ZRa0ZpTTVzs+uD6jNJSIcxRn1Qfyp1XH4UQ9xMUYpaMUxDcUYpJJI4U3yyKij+JjgVALzzR/o0Es4PRlXav/AH02AfwzQFrlikJABJOAOpqLyLyX78sUC+kY3t+ZwB+Rpw062yDIrTsO87b/ANOg/AUXHYiF7E5IgD3BHXyV3AfU9B+JpwS9l/hit1/2j5jfkMD9TV3+EAdB0HpRijUCoLCNv9fJLOfR2wv/AHyMD881ZjRYk2RoqJ/dQAD8hTqWiwriYpcUuKKADFLUE91FAVVstI33Y0GWb6CkW1nuubpvLjP/ACwjbk/7zf0H50NjsBuTJIYrVPOkU4Y5wifVv6DJqSOwUust0/2iUcjIwiH/AGV/qcmrKRpHGscaKiKMBVGAKdSD0AnNFFVJC99K1tCxWJTiaUf+gr7+p7fXoAlca27UpGhjJFohxK4/5aH+6Pb1NaSosaBEUKoGAB0FEcaQxLHGoVFGFUdAKdQl1B+RBfTtbWbyIN0mNsa+rHgD86fptp9isIoc5YDLk9Sx6mqchN5rUMA/1VqPNk92PCj8ifzrXpdQ6FHWP+QNeAd4WH6VoQZ+zxEnJ2D+VZ2tHGjXXumK0IP+PeL/AHB/KjqHQo6upiSG+QZa2kDH3Q8MP5H8K1lZWUMpyCMg1DLGs0LxOMo6lWHqDVPRZWNkbeU5ltnMTe+Oh/KjqBYuomDi5gH71Oq/3x6VZhmSeJZE6H16g+lLVOQGzmM6AmFz+8UdvcUbAWp4I7mMxyqGX+VVBNNp523BaW37S4+Zf971+tXgQygg5B5BFKRkUNdUO4KyuoZWBU8gjvS4qg1tLZuZbLBQ8tAeh919DVm2uo7lSUJDLwyNwyn3FCfRhYJ7SC4/1kYLDow4I/Gqs1nLt2nbdRjosvDD6NWiDx0opOCYXMuCOwWQK0Rik/uycf8A660gABgDA9KSSKOVdsiBh6EVW+ySwc2s2B/zzk5X/EVKjy9AbuW6Kqi98shbmNoT/e6qfxqyrBlDKQQehB61akmK1haWkopgfPCg+aal9qAMPS1DZulYkXnFOpB04p3VfeoNBO9AoAyaKBkeOGrqPABH/CXaeP70yp+eR/WuXHVs9K6DwRKIvGOlsTgC6i/9DWrW5lP4T03w/wDNY6hH3/dHHsHJP864bxIgNvb7gDhiOR7CvQvDtqE1HV7ZuHS2uAB7jGK4DxEd9srAYHmnj0yDXK9kdeBs66ucz5UZ/wCWaf8AfIpv2eE9Yk/75qSlpcz7n0To039lF7SvCs2rq0kMESQJw00h2qKvt4Egb5Y9T0t5P7gmwaLh5rrwvZx25Yx2zuLhF7EnKsR6YyM1jxW804YxQySBRliqk4+tXztHI8PCTbaS+Q7UvCs+lkfa7NlQ9JFOVP4iqEemWbSKJS6J3ZBuI/DIrWstYvbBSkUxaFuGhkG5GHup4q0YtO1MZgZbC5P/ACykb90x/wBlv4foePejnl0Y/qtJfHBfIi07wTaauWGn6ohkUZMcilGA9e/6VgSaREkjIzOGUkHnvXY+G4rnSfFVpHdRNGZMpz0bI4wehGcdKzvEdt9l8Q30eMAylx9G5/rTdSdtzKGDoOo4uKaOcOlRdpGFWNFi+z6pJFuyDH1/EVPUdsfL1mI/31K1UKkpXTMMfg6VOlzwVjo04qO+gs7m0xerK0SOGxGQDnkf1oDYon/eWky9yufy5/pUttao8uhGMqiUtmVYbfwwmN1hKSO7lj/7PV2IeGVxttox7NDn+YNYVFZupN9T3/7Lw/RHWwXGgIRsS2X/ALZbf5AVopf6cygJcWyj03D+tcDSE4qbt9SXllJbM9Hjntyf3dxEf91x/Sid125dt345rzfeKZI2BkEj6UKOpjUy5JXUjq9S1A4MUfy54yKyYflcezf0/wDrVyl1cTJINk0g+jGtXRLmSSCTzHZyH6scnpx/I12OC5NDxLONVxZ6FaNvtIz6ZH9f606a4hgx5sqoT0BPJ+g71n6XsuY2id5AAMgI23P4jmtaC3hts+REkZbqVHJ+p6mnTb5bGckr6lfzZ5AfItXPo0p8sH8+f0potLuU/v7sRj+5bpj/AMebP8hV6itLE3K0Wn2sT+YIQ0n/AD0kJdvzOcVZPPXmiiiwrhSYpaKAExRinUUANxS0tVDdmdzFZIJnHDPnEafU9/oP0oAsSSxwxmSV1RB1ZjgVXV7m9/1CmCA/8tZF+Zv91f6n8qmh09VkE1w5uJx0ZhhU/wB1e3161cpD0RBbWcNqD5ane33pGOWb6mp6KKBXCiiq8skks32a3OH6ySdox/iew/H6gWuI7vcym3gYqB/rZR/D7D/a/lV2KNIYlijUKijAAoiiSGJYkGFUce/v9afR5sbfRBTJpUgheaQ4RFLN9BT6p3ZM93b2a9C3myf7qnj8zj8jQCVyTSrZ4bdpphie4YySe2eg/AcVfo6UUIHqZ2vcaLcf8BH/AI8K1IR+5j/3R/KsrX/+QNN7tGP/AB9a1YxiNR7CjqA+sz/j019T0jvEwf8AfX/EY/KtKqOrQtJZGWP/AFkDCVD9Ov6ZoYGlQQGBBGQeKZDKJoUkXowBp9AFSImzm8lj+5c/uyf4T6VdqOWJZoyjjg1HbysCYJT+8Xof7w9aWwFiq9xZrK4ljYxTr0kX+R9RVmim1cCnDeMJRb3aiOY/dP8AC/0P9Ku1FNBFcRGOVQyn9KqCSfT+Ji01t2k6sn+96j3qbtbj32NCimo6yIHRgynoR3p1UICAQQQCD2NVGsQrF7aRoG64XlT9RVuik4pgnYpfap7f/j6hyo/5axcj8R1FTLe2rKGFxHg+rAVYqBrO2dizQREnqSopWa2HoeBZ+alPWmn7wpxGDSNyQcjindKZHyakxUMtDRkGn9BzTR8poPWgYz+Mg9KvaJOLbWbSYnASVWJ+hz/SqZHOaSMhJA2ehqkyJLQ+gbNRafEyeFv9XdMwP0kQsP1IFeeeJrVreG4hYYMM2D+ZH9a7O/u9l34d1peVltIZT7shBP6YrN+IVl5eq6ko+7KvnqfXjP8ASsJrf1NMLLlrRZ5lRRRWR9YT2l5cWM4ntZmikH8Snt6e9bieNtXjhMa/Zxn+IRAH68cVnaHYQX98wunKW0MbTSlepVewrWbxRYW/7qy0GzEQ4BmXcx+v/wCs1a9TmqWcrct2cwTuJJ6mlSN5GCxozMeyjJroVl0rX5Ft1tE029c4jeM5ic+hHb8KsXniBtCnk03R4IYVhOx5mXc8jDqT+NKyH7WXwpamVa6jqujhPkkESsGWOePKA+oB6H6VW1TU5tWvWu7hUWRgAdgwOK1F8aazyJZYZkPVJIlwfyqDUI7XUNOOp2kC27xuEuIUPygnoy+gOMYo9BRupXlH5mLUEzeXPbzf3XGfoanqG6TfbsO+MinB2kgxcOejJG8DkcU9MbsHoeD9KqWc3nWkT+qirS1o10PlU+V3RkSKUkZT1BwabVu/j23G/s4Dfj0P61TLDcFGSx6ADJNYWd7H11OtF01NsCeKhllC96tjTdUuPlgsZAT3kwn6Hmkbwnft813dxRD0XLEfhxWsYL7TseficyhH3Yamd546k1DNertIU5NXm0m1hk8vMk7epbAP4D/Gtix0uAY8uCMN/ugkfiea3VOK1PMlmFSS5YnHx2d3eNmOGR89wuRXS6H4b1RIJ3lhWJH2lXZxjIz6fWuxt9FbYJmDsO5rQXTFaIoyny2GGIq5SdtDg+1dnJ6bObe4U5ztODjuK6wEEAg5B6VyupWL6Zf+UTlSMq3qK29LufOt9jH5k4/CsoOzsXUV1cv0UUVuYhRRS0AFFFRzTxW8ZkmkVEHcmgCSq895HA4jw0kzcrFGMsf8B7mox9rvf9UDa25/5aOP3jfQdvqfyq5bWkNohWFMFuWdjlmPqT1NK/YdrblUWU93zesEi/59424P+83f6Dir6IsaKiKFRRgKowBS0UBcWiiigQUUVBPMwdYIAGuHGQD0Uf3j7fzoAJpHeT7Pb484jJY8iNfU/wBBVmCCO2iEcefUseSx7k+9FtbpbRbFJZidzu3V29T/AJ4qWgYUtGKXgUCExVLSh9oae/P/AC2bEf8A1zHT8+v40mqysbdbWM4kuW8oY7D+I/ln8SK0Yo1hiSNBgKMCl1K2Q+iiimSZuv8A/IHf3liH/kRa114UfSsjXhnSyPWaH/0YtbAo6jCkxnilooApaWfKWazPWB8L/unkfoa0azpR9n1WCccLMphf6jJX/wBm/StGkuwBUU8JkUFeJF5U1LRTauA2GXzUzjDDhh6GpKgdTG/nKP8AfHqPWpwQwBHINJPowCiilpgUWtZLVzLZYweWgPCn6ehqxb3Mdwp25DDhkbgqfepqrz2qysJFYxzL92Rev0PqKmzWw733LFLVWK5KyCG5UJL2I+6/0/wq1TTTE1YKKKKYHz2RzS9RSD7wNObrxUHQOj4p5PNQp1qUDnNS9ylsIetPzxSYB5704ikMbgEe9RsBUpHFRsOKEJnrum3H9p/C/SroHdJYTtbyeytnH6ACtfxOi32g6LqPXdB9nkP+0vBz+RrlPhXONQ0/W/DzHLXMJkhU/wDPRfmH/oJrq9NH9peDNQs+stsy3cYPUjowH5H86ma1fmZp2afZnkMsZileM9VYg/hTK0tZg8vUXYdHAYf1/UGqG0VzntPOsLTVpPX0J9PvWsLsTBA6FSkkZ6OhGCPyrZtdP8NXAMkurzwqR/qniwy/iMg1z+0UuB6U+Y5amfYVu8bjptkN2/2aVmRHPlyYwSAeD7UyWWSaV5ZXLyOdzMTyTS4HtRmpuZviOktoM1tCttEuDKurXM0LceWUHB/HB5qXU59Ms7CTTtJaadZnV5p5BjO3ooGB61i5PrSU+bQ5J8QtyuofiN2N6UGMkEHFOopXJlxHXeiihdIfb5tsx5jbI+hrVUHNYit9n1COX+F/kb+lbyV0N3VzKlV9rHnFfyVhMk1uJtnIBbGM9fr2p0WvCBCsNjDGD1A4B/AYFLwQQwyCMH6VkSxmKVkPUH86yndHPjK1aFrPQ1n8SXZQqsUKr6AH/Gsu71i8kB/1Y+i//XqOmsgYVMZWZwLFVOrMWXUbyKfO5R/wEV3PhxvtFtC0hzIRkn1rkrmyEinitnw9qHkRx2ko2yRk7G/vKecfXNdsZqaPQoV1JeZ6pp8Ed2IoC205rtrjw/ZW+kcMAwXlvWvO9JuXcKyjkc5NdFNqk32XNxdLHEoycH+tDTOk4bxpbqY4nX7yN8v0rnrG6NvKkq/dPUetWdX12TXdd+z2EDyWMalfNC8F/XP4Y/GmfYWtbdo7hkBkbMQ7hsdD7H/Cs6iUYpl03d8p0SOJEDqcgjIp1YukXu0/Z5D1+7n+VbVbQlzIzlGzCjpVee8SKTyUVprgjIij5b6n0HuaathLdfNfuCna3jPyf8CPVv5VVxWD7VJckpYosmODM/Ea/j/EfYfnU0GnxxyCaZzcXA6SOOF/3R0X+fvVoAKoVQAoGAAMAClpBfsFFFFAgpaSloAKKKgubgQKoVS8rnEcY6sf8PU0AFxcGIrFGvmTycRp/U+gHc1PaWotkbLb5nOZJD1Y/wBB6CktLX7OGklYPcyf6xx+gHoBVnNLcrbQMetGcdKSimSLnNJRVbULk2tlJInMh+WMerHgfrQBFaD7Xq01yeY7ceTH9f4j+fH/AAGtWq1haizsooRyVHzE9Se5NWaEOXYKKKKBGfrIzYovrPF/6GK1qytW5htx63Ef881q0dRhRRRQBXvYWntHWPHmDDx5/vA5H6irMMqzwRzJnbIoYZ9CM0VFZjZ50H/PN9y/7rZI/XcPwFJ6O4FiiilpgFMQeU+zojH5f9k+n0NPpGUMpUjIPBFJq4D+lFJGS4KMcyKMg/319fqO/wCdLQncGFFFFMBskSTIUkUMp7Gq4aWz4cmSDs/8SfX1HvVuik431BMRWDqGUgg9CKWqrQPAxktsYPLRHofp6Gk/tK2HEj+W/dWGCKnmt8Q7X2PBu1L2BpD1IPBpEOcig3HKcPiphVc9anXGKTHERuDT1zjJpCMnikzhc1JQpprHAzS9VzR95aBM2/BGrHRfGGn3gJC+YAwHcZ6fj0/GvYbLy9F+IFxZMR9kumZFI6FJQCuPxKj86+ftzIwdSQynII7GvaZLv+3PCGi69Gf30C/Y7hh1XHKH8OR+FE9lLsZvexzHi/TWsbuSJh81vKYz9O39Pzrl69V8a266rZWeroAFvoNkmOiyrwf8+1eVkFSQRgjjFc1RWZ5GNhafN3Ep8MMlxKsUSF5GOFVRyTTK6DwzMLSLUruNA91DBmIHtzyf5VMVd2OWCu7F608GJFCJtVvEgXqUUgY+rHipyng6y4ZvPYehZv5cVyV1e3N9MZbmZ5XPdj0+npVer5ktkae0ivhR2L6v4UAwNKdh6iMD+tVZX8KXnCJdWTHo2Mr+WTXMUoGSABn2pc7fQXtW+hf1LSnsAkqSpcWsn+rmj6H2Pofas+unt9OmsvCV/LfAxrMUMMbddwPXHauZpSViZxsRTR+ZEy9+x9609PuPPtlJ+8OGHvVCi2f7PeY/gl/nWlJ3906sHV5Zcr6m1Va9jyokHUcH6dqmzTuGBDDIPBpyV0ehWpqpBxMqinTKIHIY4A6H1pI7HUr7i1tzGn/PSX5f061lGDZ40MPOcuVIhmnjhXLsBWYZ59Rm8myt5JX6jYpJ/SuqtfCFsn73Urhpj3Gdqj/P1rVXU9C0mPy0uLWJR/ChDH8h3reCjHbVnpUcGoayepS0Wz8VwRKst8ltERxu2yMB7dv1z7VuvaJIo+2zS3rj/ns2VH0Xpj8Kwrnx1pUZPl+fO3qqYB/M5rJuPH0jZFvYqvoZHz+gxVNVZ+R2Jxido0giT5QEUDACjFYN/K1zN7KPyrkrnxZqtzx5qRj0RB/XNVrHXLq2v1nlleZPuyIzcMp6irp0bO7IlO+x06TfvMhuQeo9a6Cznn1ILD9oECqvzlB+8f6HoPrXMXCKHW4tm3xSDcjeo9DVqxuyrq8bFXX/ADilKLpvQtSVReZ2lvbQ2sflwRhAeWPUsfUnqT9amqpY3qXkWRw4+8tW60i01dGTv1CiiimIKKKKAFooqK4uEtoTJITjoAOSx7Ae9ACXFwtvGGILMx2oi9XbsBTrS1aNjPcENcuMEjog/ur/AI96ZZ2snmfaroD7QwwqDpEvoPf1NXqW49gooopiCiiigAqiy/bNYjj6xWo3t7uRx+Qz/wB9VbnmS3gkmkOERSx+gqPSoHitPMlH7+ZjLJ9T2+g6fQUn2KjpqXqKKKYgpaSloEUdRG42Y9blf5Ma06z7sZudPX1uD/6Lc1oUuo+gUtJS0wCmD5L2B+iyfuW/4F93/wAeAH4mn0yaITQvGSV3DAYdQex/Ck1dWBE/TrRS+YbiKK5IAMybmA7ODhh+DA0lEXdXBhRRRTAQgnBUlWByrDsakDeYm8AKwOHUfwn29j2ptIC0b+YoBOMFT0ZfT/PQ0muqGOpacyjarocxvyp/mD7im007q4gooooAKMD2opaAPL57S3uRiaFH9yOfz61mTeH4SSYJGjPo3zCuis9Ou79iLeEsF+8x4VfqTwKuXMGlaJGH1K6E02MiGLv/AF/lXMpPZGyPP59Ev4Y5JPJMkSDLPHyFHqapoeMVu674ruL+JrW2Rba0PBROrD3P+fxrn4zk1rrbUpbkwHBpue1PHFIw71JVhopN21sGkb5WB7Gkl6BhTEOcDGa9E+FWpJcjUvDNwwCX0JMO7oJRyv6j9a87+8oqWwvptK1O3vYWKyQuHBBxTWuhMke26RG+o6DqegyAi6t2NxAp67l4Zfy7epNeZ6tB5V4XA+WT5vx7/wCfevSLnVUTVNK8U2P+qu1BlC8ASDh19sgg/wDAqxfHOjJDeSSWwzbXC/abYgcFTyR/P9KwlH3fQ5cTT54OxwVWbG9m0+7S4gbDr2PII7g+1VqKw2PFvZnTRyeGtU+a4SXTpz18vlCfbg4/SrSeGNDl+ZNbUr/vpXIUVfMuqNFUXVHbLoPhi2+afUhJjsZl/kOaX+2vDWkDNhaedKOjBT/6E3P5VxFNZlQZZgo9zinz9kUqv8qNXWNcutZlBmIWJfuRL0H+JrMqS2trm85tLS4uB6xRkj8+lLd6brdrGZDot1sAyTjOPyzT9nOT2D2VSbvYipsib09COQfQ1jS6pc5IwIz0Ixz+tU3uZpPvyu3sTWscNJO7ZtDCTTu2drazrPArjHowHZh1H9foRU+a5LR9R+yXPlyNiGXhif4T2b/H2Jrq1+YAiqqQ5WepF3Q2eaeC2eW1iiedRlS65OO4FczceJdYm4a9dB6RAJj8q6wDFcxr+meRIbuFf3bn5wP4T/gaqk1ezFK/Qx5bmec7pppJD6uxNRk5pKK6DMKKKKACinxQyTyrHEjPIxwqqMkn2FdhpXgG5mVZdSkFup/5Yqcv+J6D6cn1AqZSUVdjSbdkUPC9+RcLp80TTW8p42jJjb1Ht611S+H1iaS5eYqqqSAvf0zWxYaVZ6XD5dpCqerdSfqabe3Ea7VlZVXcMknArlnXc/djsbxpOLuY1tLJHIGQ4kHT/arorO9S6TH3ZB1WsPVoDaYmhQtDnkg/dqK3uVm2uj7ZR0PTP1pJyg9TSVPnV0dZRWdZ6kspEU/yS9PY1o10RkpLQ5WmtwoopssqQRNLKwVFGSx7UxCTzx20DSyttRep/oPU1FaW8k0q3t0pV8fuYj/yyHqf9o/pTLWB72ZL25QrGvMELdv9tvf09P56VLcrYKWiimSFFFFABS0lGcDJ6UAUrwfaru3sh93Pmy/7qngfif8A0E1qD26Vn6YhkEt8w5uDlPaMfd/Mc/jWhQhvawUUUtACUtFFAircAm/00f8ATwx/8gyVfqlL/wAhDT/+urn/AMhSVdpdSugtFFFMQUUUUASWgzHdW/dCLiP/AHThXH4HYf8AgRoqNJktbqC5kOIkbbN/1zYbW/IHd/wEVYmieCeSFxh0YqfqKlaOwEdLRRVAFFFFADonWJmWTPkP9/HOw9mH9fUfSnyRtFIUbGR6dCPUe1RVPbkSqto5ww4gY+v9w+x7e/Heofuu49yKilIIJBGCKKsQUUUUAeXa14/uplEFootIF+6iAbh+A4X+fvXIXFxJcsZHckk5OTkn6nvVD1BqWBsjae1TypLQ1iyZgGWmKcGlBwSpprDuKSKfcs9aU9KiibcKkFQy0xCNy4NAGVwaDwcUDg80xDUO07aJFyM0kqnIcdqePmXIo8w8ju/h/qI1HT7nw3OQTL89tk/dkH3cfXlfxX0rsLPfrfhufS5Aft+nFpYAepX+Jfr/APWHavFbK8l03UIrqEkMjZ4OMivZZdS83+z/ABhp2P3pC3ajoJcc59A68/i1Kat7xnboed6jb/Z7kkcI/wAy+3tWc91bx/fmQfjmu58eaDFdW4u7AZtbsGe2I/hb+JD6c5/yK8iYFWIIII65qYUFLdnnzwcXK99DbfVYF+6Gb8MVHDf3d7crb2dsXlc4VVBYmsfNb3hDVotH1zz5mCLJE0QlK7vKJ6Nj61uqMF0Kjh6a6FbVI9X02cQ36S27sNwUjGR+HWt/wfp+mrpd/r+qJ9pWzOEhPIzjqR36gVj+JBrs10surtJOAMRTKAY2X1UjjBpnh/U73TZ5Y4bNry2uF2T2xUkSL+HQ+9aKKS0NlFLZGjqXxA1u8YpbSpZQdFSBQCB/vHn8sVhnWtUaXzDqN2X67vObP8662HwB/a2ZrRL7Tlbny72IHHsCCCf++alHgnRND/feINaQheRBF8pb+bH8BRdDMmWCXXfCNzq90g+1Wcir9oxgzqeCG9SMjmuUrrPE3iyHULJNJ0m2FrpkZ+7jBfHTPoO9cnTAK6fQL8SRm2kb94oymf4lH9R/L6VzFPileGRZI2KupyCOxpSV1ZjTszv80jqksbRyKGRhhlPcVQ0zUVvoegEi43KO3/1v/wBVXzxXI04uxqtTjtW01tPuOMmF+Ub+h96z67y4t4ru3aGUZU/mD6iuei8MX9xeNDGnyA/60/dxXRComtSHF30MTFb2j+Fb7UyHZDDB3dx/SugsdL0TRMPcyi6uR2HOD+HT/PNWLnxRKRstYVjUdC3OPoBwKxniOkTsoZfVqatGxpGiWGiREwoPMIw8rdT+Pp7dPanXXiGwtsgS+a4/hj5/XpXGXF9c3ZzPM7+xPA/CoK5XeTvJnrUstjH4mbt34oupci3jWEep+Y/4VhXU0tyxeaRpD6sc0VXupxFGSTVQWtkdU6dKjBuxoaf4jNrmzvcy2zDbz1UVAbvypy0LZXPBPcVzcjmRyx71p6NaXeoTeRChZR95z0T6mu5xXLqfLyqtzbjszrLHUYb1RFJxIOmOtbdtqEtrhLjMkXZx2qHT9Mh0eydohunKHdKRz9B6CsyLUFgAWRlKt/Ca5Oaz901dpL3jrxPCYTN5i+WBktngCqlvG2qSrczIVtEOYY2H+sP99h6egrJSNbhM2zB1JBaFjwcHP41t2erRSkRTDyZRxtPA/Ct41E9GYyg4mjRRRWhkLRRRQAUUUUAFVL/MsaWiE7rlthx2Tqx/Lj6kVbqpZD7TqE90eUj/AHEX4H5z+fH/AAGgaRogBQAAABwAKWiigBaKKKBBRRRQMgk/5CVj/vSH/wAhtV2qTjOqWXsJT/44R/WrtLqPoFFFFMQtFFFACMqujIwBVhgg9xVnc09hbXDEtIFMEp7l48DJ+q7G/Gq9TWXMl1aHpPH58f8A10j+8PxQk/8AbOpl3AbRRRVAFFFLQAUjKGUgjg0tFAEolNzuEn/Hygyx/wCeq/3vqO/5+tMqN1J2sjFJEO5HHVT/AJ7dxUoYTReaqhCDtljH8De3seoP4dQahe67dB7iUUUVYj5ykUrIQaSM7ZKnmTcM96rDqQaE7o0krMsuMfMKQNkURNvGDSMu1sVPkX5io216sg96rEcZqSNs8GlJAnbQmbnmmkjFKp7GmMMHHrUlsfnK47VFGxjkKHp2pY2wSh/Clkj3LkdRR5MkJV3ciuv8A+II7WabRtQc/YLwbW/2TnIYe4PP0z61yCEMMHrTWDRSLIhKspBBHY012YpK+p7ZZwNF9r8NagQokYNbyMflST+Fs/3WGBn3HvXlHi/RpLC+ecxMmXKSoR9xx1z9a9D0DVD4t8PxQYDatYqRGO8sQ5Ke+Oo9sjtUusWkfiPRnunXdcRoEu17unRZPqOAf+An1qYPldiJK54jRVvUbCXTrx7eUfdPyn+8OxqpXUYmjp+u6ppY22V7LEh6oDlT/wABPFay/EDxGibVvIx7iBP8K5iuw8HW+mW2m6lruowi5+xbVjhIyMnocfX+tIClLrfizVkJE+oSxnr5CFR/46Kw7iC5ikP2mKVHJ58xSD+tdRe/EbXLhyLV4rOIfdSOMEgfU5/pVP8A4TjXnXZPdR3EZ6pNAjA/pQBj2N4tnIztaW9wSOBOpYL9ACP1rs/DnifT9QkOj6rplhBb3KmMSwRBME9M/wCPY4rnjrGlXn/H/ocSMf8AlpYyGI/98nK/pSfYdBuRm21ea1b+5dwEj/vpM/ypgQ+ItCn8P6tJaS5aP70UnZ17H6+tZNenSCx17wl9i1PVtPe+tR/o9yk4JYdsg4PPQ8ehrgI9MlY/PhR+tS5JbmtOjUqu0FchsbuWxuVnixkcFT0Ydwfauzt547u3W4hJMbcEHqp9D7/z/OsCGwgiwdpZvVqvW1w1rJuQBlIw6How/wA9DXPOrGWh6UMrqqDbfyNYYocF4mjLMFbrg0gKOglhYtG3r1B9D7//AK6XNQ0cXvU5dmjImheF9rD6H1qOtmRFlTaw4/lWZPbtC3PK9j61k42PoMHjI1lyy3IaKKKR3jXcIpY1h3U5mkOD8o6Vav7ku3lJ+NdJ4e8H7gl5qkZC9Utz3/3v8Pzx0PVTSguaR87mOKdWXsobIxtD8NXOqlZZAYrXPLkct/u/416BZ2UFhbrBbxhEHp1PufWotT1mw0mPE0gDY+WJOWPpx2H5CuF1fxVe6juiiJt7c/wIeWHuaGp1fJHnJxh6nVa14ns7CNreNhPMQQVQ8L9TXJR3guGL7vmPUHtWIST1oDEHIJBrWNKMVoQ5tnVW15JbsGjcgenaugttXt7xRHdr83Zx1H4964CG8YcOT9av2xuLmeOGAtI8hwoXuaiVM0jM9Gt5bu2XdbSC5gH8B+8K0bXVLe4O0t5cn91+KxY7X+x9Kii3tJdlwXlz93g/KPalF7b3R2XSBm/vrww/xrFVLOyLdPmVzp6KwoWurdd1pcC4iH8D9RVuHWYWOy4RoH77hxWyqLqYuDRpUU1HSRdyMGHqDT6sgrX9w1tZu8eDKcJGD3Y8D/PtVizt1tLSKBeiKBk9SfU1Sx9s1hU6xWg3H3kYcfkP/Qq1KXUrZBS0UUyQooooGFFFLQBEgzqsHtDMf0Uf1q1VaI/8TiMf9Okx/wDHo/8AGrVJbsb2CiiimIKKKKAFpjTPavFdxrukt3EoX+9jqv4jI/Gn0UNXAs3cSQ3LrE2+I4eJh/EhGVP4gioafD+80uNf47Rzbn/cPzR/oWX/AIBTaUdgCiiimAUUUUALQjGGYTKu7ja6ZxvX0+vcHsaZJLHCheR1RR3Y4FYt14mgUmOyja5k7EcL+fepk421Gr9DoZgkSiQODCw3K5449/QjoaxJfE+lxyMnnM204yq5FQ2mha/4giY3beTYl/MIYbEU4xnJ56fnWgvhzw5Coje+d2XgskeQfpXM8RbRGip3PC26+1VJk2vVwjjBqGVd6+4roi7FzV0V0bawNTyDcu4VW781YhbK7TVyXUzi+gitkYNKCUbPakcYNHVaRRZU5GRSsMjNQxSYOKnGPzrNqzLTuR43D/aFPUkio5MxtuFPDDhx0PWgBrjYwYdO9P4deKcygr7GoV/dttNG4ti/our3Og6rDe27shRgSV6jB6j3FewG8hnjh8SaWEEUxxdwAZWOQjnj+44z+o7V4mw3Cui8IeJG0e6aznbdZ3A8tlY8YPb+o9D+NDXMtNyWrHQeM/DEV3aJd2QzC+Wt2JyVP8UTH1H6jBryp1ZHZWBDA4II6GvdoJoLSaSxuWaXTLoAh1+8v91x/tD0+orgvG/haWzuXuI1VmADsU+7Kh6SL6jH+eDVUp9GZyj1OFrS0fVf7NlmSWIT2lynl3EJONy+oPYjqDWdinRxvIwVELH2FbkJN6I34fD+n6hLustesooj/BekxOvsex/A1pa7pHhXTtDCWeoi51QY+aJ96se+ccAdfeuci0t2OZGCj0HJq9FaQw9EyfVuaxlWijvo5bWqatWXmZMVnNNgqmB6ngVei0xF5lbd7Cr9FYSryex61HK6MNZasakaRjCKFHtTqciNI6oilmY4AAySa6+38BtDZi61nUodPjIztbk/Q8gZ9hmsrOR2uVOiktjjaK6O40bQCxS08RoZOg863ZVP/Ah0rIv9OudNlWO4QAONyOp3I49VI4IoasVGpGRFbXMltJuTBU8Oh6MP8961V2TR+bASyZwQeqn0P+eaxKlguJLaTzIiAehB5DD0I7iqjLozkxeDVVc0dzXHFIyq4KsAQeooS4guI96HY38SE/d/HuPf86ftI4qzwJQnSlrozLubNovmTLJ+oqhM0rMtvbo0k8nCqoya6ZVpELaZBcTafaQveP8AdaQ8Aew/pwKmMVc7XmM3ScHv3GaVoFl4fgXUtYmjE/VVY8Kfb1Pv+XrWZrPjeacmLTl8qPp5rD5sew6D/PSub1G9vb27d7+SR5gcHf2/DtVKupU9by1PKcuw+WV5pGkdmZ2OSzHJJplFFakBRRQBmgByKzuEUEsTgADrXpXhjQv7ItxPMAbyQcn/AJ5j+6Pf1NZ/hPw75Ea6hdL+9cZiU/wD1+p7eg+oxsatrKWSmGAhp8fgn/1/auWvUv7qOvDUJVJaIbr19FEscQcebnO30HvWKsmec596zpHeV2d2LMxySepqGSV4gSjYrCPY9eeD9nC6ep0UF5JCQQ5/OtOPVoplCXCKw9xzXnv9qyliGbb7ipPtUsgyJWI9mro9izyJVbs9Hhhhdt1lctE2M7c1aW9vrcgSxiZfVeD/APXrK8NWJ0/w9PePn7TeDaCeqxj/ABOPwzTV1OWJyq8p/OsrtOyE1F7m1pd/bQRMs7lZ5HLyMy4GSf5DpWzHLHKMxurD2Oa5VNQt5+JosH1FTJBbud0Fxsb3yKaqtbkumnszp6KwEOqQjMcvmqP+BVINZuojia13e68GtFWiQ6ckbdFZa69bZxIkifhmrCarZSdLhQfQ8VanF9SeVl2ioluIXHyzRn6MKlByOOaq6ERR/wDIZjP/AE6Tf+hxVbqpH/yF19rST/0OOrdJbsb2CiiimIKekUkgJRGYDqQM4q7olimo6vb20hIjYktjuACcfpXo9nHLb+dEYYIrdCPIEfGVx3/GmkI8porq9VsX1W0huYbPN7/y1a3QiJxzyCfvduRmuQury2spGiuZkikU4ZXOCD9KTdtxlmx41DyD928jMH/bQfNGfzDL/wADpKoPqujPCCusCOcEOhFvI2xwcqcgdiBVi41a31DXo4NLXzYZ23ySspRYR1bgjJAGTUcyTHZk9I7pGu52VVHdjgU2LQtb1O4uVivIorcITA0cThpDkAcMAcDIJIGORUVr8N73UJt13q8ciFiFYMWLgcEgenvUzqqKGo3KV14i062yolMr/wB2MZrP/tjV9TfytNsSmehK7m/wrrrPw34bsjMtrbz6tcQcFV+UN6lf7wHtn8uamn1eQ6Sy22zRlMojHkxoWzwcbmdeayc6snZIpKK1OctfAepXeLrXbxbaLqTO/P4Ct21Xw9oi7dNtDf3I/wCW0wwgPsKjexmvbee+lNw7RzGMrORnC7wzYyRjKEcE9/TJxb/WLPTo91xcJEMcDqzfQdazdKT+NmsFzaRRq3+o3V7zeTllH3Yk+VB+FZbXLhiAVUenpXG6t42mmBi06PylPBlk5c/QdB+tcnJLPNI0ks0juxyWZiSa1ioxVkdKwNWWr0KIJI+lJR05oHNanOircR7G3DoaYrFTxVtwGXaaqMhU7TWkXdGM42d0WQQ64NRg7SQaSJ+xp7rn5qWzKvdXQmO4qeN9wqFGHSgEo1Jq407Fo4PBqLHlHB+6akVgy570rAMpBqNi9xFyvB5B6UrAHg1GhwdjfhUuM8HrQxIZnBwRTJFyOlS9+aaSM4oTBnTaFr7TQLY3T5kQfu3J+8P8a7WwuYdTsxpd7IqFcm2nbpEx6qT/AHD39Dz615CyMpDISGByCO1dVomsfa1EUpC3Cf8Aj3vUzj9pEeTINc8LjTb+VnhZNrYeI/8ALM/4VQVVRcKAB6AV6VA8ev2a2U5Rb6JdsDucCVf+ebH/ANBPbp0Ixw+q6XLYTuCjKoYqVYYKHuDWc5N6nr5bVpr3GrP8zOpKWkrM9oUV0mn+CNYvrcXDpFawkZDXD7ePXHX86yNHeCLWLOS6x5CzKZM9MZrd8c6nfXOuTWsjstpHgwoD8rAj73vmqSVrs56kp86hEtaD4dk0/wAS2U32uwvI0k+ZYLhWZeCAdp54ODWH4nur651+7F8W3xyFVQ9FXsB+FZcccr5aJHOz5iVB+X39qmvdRutQMRupPMeNNgcgbiPc9T+NDelgjTftOZu5DDDJcTJDCheR2Cqo6kntXaf8I5f6f4P1FdX8tI4wstsu8MyPnnHpnpiuJjkeKRZI3KupBVlOCD61cvta1LUo1jvL2aZF5Cu3FJNIqpCcmrbFGiikd1jXc7AD1NJK5rKSirti4PbirVtq0du6wXLbgehHUf59KwbnUy2Vhyo/vd6zixJyTk11Qov7R4GPxtKp7sFfzPSFZWQOjBkPRhQWridN1mexbG4tGeqnkGuqtL+C+QGFgH7xk8/h6/zqZU3E8xNPYZqGn29+n7xcOBxIOo/xrk7/AEq4sWyy74+zr0/+tXak5prKGBBAIPBBpwqOInFM89xRXUX3h6ObMlqRG/8AcP3T/hXO3FpNayFJoyje/euiMlLYzaaIa6rwp4dN9KL25T/RkOVUj75/wH6n8ao+G9Al1q9AIItkOXb19h/niuu1bWIrWIadpuAiDa0i/wAh/n/Gsq1Xl91bnThcNKtKyJdX1tbYNbWpBl6M3Xb/APXrlmYsxZiSTySe9ITnrRXGfTUaEaUbIKrXZxGas1UvziE1dP4kTinalJmMeTWt4e0xtT1WOPkRJ88pB/hHb8TgVkjrXo3hqxTSdFNxOQjSjzpCf4VxwPy5/H2rtqS5YnycVdlzxFrkelaaqbQWk+SNAccDqf8APrXNW+vWcuA7NE3+0OPzrC1rU31XUXuGyEHyxqf4V7VnCohRSWu5Tm7noEd3Ay7lkVh6qc0NqcEfRiT6CuBV2Q5ViD7Gp47+dD97d/vCj2KBTO1Ot3aput1IH95ua6/7VNBptgJDvneLfMWGfmJPH5AV514f1iWTUYbTywVmYK46jHc4+ld9d6jpcdyLe7uGjmRQD8px0+lZVYRVkjajzTempKLyGQYmtI2914NKY9Mk+9DMnuDn+lEB024x5N9C59Awz+VTvbBV4cEVmqRpN23RW/s/TGOY7x4z/tLUi6aqjMWqw4H97jH51BJAPUZ9Ko31v/osrO42qpIHqcVf1eT6mLqx6I3k0O/Lh49RiDlMZEmDtOD+XANWF8Oa+/KXqn6TCqrJFKyu7nO0Lx7cf0p6rEvSST8DWXs59GHNEs/8It4n7Tkj2kFL/wAIl4pP/Ldv+/oqIDI+S4kB92NQTPPECRNIfo5p8lXuHNDsaun+HfE2kX0Wo/a41MDbz5042EdCDz0I4r0i6v7a9git3lCLK6CTJ+VlyNwz6Hp7ivBtRvLzCyvI+xHUhSxwTnvXViNbxUutxZZkD885J6/rmtEqlNaslck3oevNo6Fb0G+uR9qH8Mv+q+XH7v8Au+v1rk/F2k+GG1C1fUppvtCQ4PljLuoPBb9axoNf1e1gEMeoyiNRgBlViB9SCaoXl69zO9xcuHlbG5sYzgY/pVTtONkCi07s6i5jtLe2tXtNDeeOZfNZ3tolwv8ACM7cDPX6D3rMvdffSPEFnDDZW6W11AfKI2/M/GVJUYBBwPxz3rjNR1O2hy0jxr7sQP1rmLzVGubhJIbktFGcxhHyFbuR78D8hVKkrakX1se6G+mbWbu1kuo4Y/OkOxLlA5xuPJ3BhwBwOneudSX7TrW0b5EcICbSVVwM8Mxj3Dg/0rgNW8Uyado1rqMFs0hY+TIUk2BHxxn/AHhn64NcVdePdal3CCRLVTx+6Xn8zmrSv0E9D6FvGlOnwebb6nsjgdmAvWOSJCAPufMScc9h9K57TtbtGsnLXrxzefctLl5dzGJUZlOO+GPP6GvBG8QayzFjq19k9f8ASG/xqJNW1GN1dL+5V1dpAwlYEM2MtnPU4GT7CtLEn0aplMOrG20i8Y2xaNZBMwjkUrcOW+4SSN5H3uSV5FeNazZGCcXEUjTW0/zRyM24/Qnuffv+YFTT/E15cSIt3ezmZW3JK0hznPXPY+9XYbyOzLWV0N1jP0J/5ZN7e2ef8nOVWF1odeExHsZ3ezMqirN7ZvZzmNuVPKOOjD1qtXKfRxkpK6KQGaQDBpIyaca6D5wCKZLDuXPepAeKcpypBpXsDWhnEFTViMhwKZMMPxTIyQ+BWr1RktGSPGVbIo+8PcVK3NQnhqSdymrMfG5U4NWOoyKquMYNTQsSvNTJdSovoLIuRuFEcu7g9akqCRQvI60lroNk/JNNaPPK9aFJ2g1IfWpvYLXIt5Aw3FNG+OVZY2KupypFPkAK80mPlFUmJq51ui6ut+m1iEukHI9fce1dqnk+J7UW1wUXVFUJG7nAuB0CMf7391u/Q9jXjHmPbyLLExSRTkEV3+nXMk9jDcPgSMoJxUzjbVEptMydW0mbTbh1ZHVVbaQwwUPoazq9VvlXWPCUmoXgEl1bypAJO8iEdH9cdj1rzG9iWC7kjTO1TxmsJRsfQYDFOsuWW6IBWnBrLi2S1vLeK8t04RZchkHorDkD26VmUVNzvcVLc6638bppunNaaVo8Nrv+87SmTJ9eQM/jXJE5JPrSUUNtihTjC9goorJvrmVpTHuwgPQd6unDndjHFYlYeHM1c27G0u9WuDb6bB5zj7znhE+pq5feF9N04f8AE78RIlxj/UwRFyv6/wBBXQa3cP4Z8CWw0oLA0uxWcD5ssuSc+vvXlTu0kjO7FmY5LE5JNdkKajsfM4jF1K7956djdfQbO8Yro+qx3UvaCaMwu3+7ngn8aw5YnhkaORGR1OGVhgg+9NUlSCCQR0Iro/Eo8/TNF1CT5rm5t2Ez93KnAJ98d60OU5upIpnhfcjEGo6KAOn0/wAQJLiO76/3+/8A9et1QHQSIwdD/EK87rU0rUbm3uFWOQgHjnmsZ0lujSM76M7LbSSQwzx+XPCksf8Adf8A+t0qWM+bZQzkAM+cgdKD0rnLsRu0tvpAsLBEhTo5B5Yemf5+tc/JG8bbXUq3oa6MdKjkjSQFXUMPQ0mr6ndhMa6PutaHPUVavoEt5VCZwwzgnpVWoPfhNTjzIKo6kcRfWr1Z+qfdT61pS+NHNj3bDyF8PaZ/aeqxxsuYkO+T3A7fj0re8ZavgDTYG9GmI/Qf1/Kp/CqLa+Hbq8jUedtdsn/Z6f5964ieV55nlkYs7klmPc10pc0/Q+X2j6kdFFFakBRRRQB0vgi287XDKRxFET+JIX+RP5VZ1O4+1ancTZzuc4PsOBUvgv8Ad6dqUy/fAGD9FY1n1x1neZ7eVQVnIDzTDcXEA/czyx/7jkfyp9MkAIrOLsz061NSjqVm1/VoHwL6Yj/aO7+dT2viC/uZlgmkV1c4J2gH9Ky7wAMDTbLi+g/3x/Ou6Luj5atDlqNHdeIfFN5o95bwwRQPG8Aky4OeWYdj7Vlj4gX/AHtLf8N3+NQeNf8Aj8049zZr/wChvXMUoxViG3c68/EC9I/49Ih/wI0w+PL0/wDLtF/30a5OiqSS2Jep1kfim41WRbaeKJFzuBXOcj/Jrq21q9tPCsMto6hoZvLfcu75WGRj6Y/8eryuJ2jlV1PzKQRXoll+80XUY25Xyt34jkfyFZ1vhub4ZpVVdaFKTxVrMnBvCv8Auoo/pWfPqV/cf6y9uGHoZDiq9Fcl2fSqhTtoipKhYkkkk9zRp90bKfY5/cuef9k+tWHAIqpMgIPFb05nnYzDRaujtNPaG6trnTLk/uLpNueu1uoI9wQD+GO9efXlpLY3cttMMSRsVaui0SeRrfljmN8Ke49Kk8bwR7rC7CgSzR4fHQ4Ckf8AoWPoBWy0lbueO9UclRRRVkBWtZaiskX2S8JKfwyd1rJooA7GxuFkj/sq9bj/AJd5vT0/D/8AV6VWmtZoJmidDuU9hkVl2EjTRyQvyqIWQ91+ntXU6fq12bGLc4JAIyc881zVafU78LjJUly7o//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080" name="Picture 8" descr="https://timgsa.baidu.com/timg?image&amp;quality=80&amp;size=b9999_10000&amp;sec=1544701908988&amp;di=32e146973dd3fdf753e3223987825d27&amp;imgtype=0&amp;src=http%3A%2F%2F5b0988e595225.cdn.sohucs.com%2Fimages%2F20170822%2F65767c5c8178491381ececd4b91c1533.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8305" y="5738176"/>
            <a:ext cx="1723096" cy="9064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29895" y="3965198"/>
            <a:ext cx="5238410" cy="2862322"/>
          </a:xfrm>
          <a:prstGeom prst="rect">
            <a:avLst/>
          </a:prstGeom>
          <a:noFill/>
        </p:spPr>
        <p:txBody>
          <a:bodyPr wrap="square" rtlCol="0">
            <a:spAutoFit/>
          </a:bodyPr>
          <a:lstStyle/>
          <a:p>
            <a:pPr algn="just">
              <a:lnSpc>
                <a:spcPts val="2700"/>
              </a:lnSpc>
              <a:buFontTx/>
              <a:buNone/>
            </a:pPr>
            <a:r>
              <a:rPr lang="en-US" altLang="zh-CN" dirty="0" smtClean="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选择：遗传算法中的选择是用来确定重组或交叉个体，以及被选个体将产生多少个子代个体</a:t>
            </a:r>
            <a:r>
              <a:rPr lang="zh-CN" altLang="en-US" dirty="0" smtClean="0">
                <a:latin typeface="幼圆" panose="02010509060101010101" pitchFamily="49" charset="-122"/>
                <a:ea typeface="幼圆" panose="02010509060101010101" pitchFamily="49" charset="-122"/>
              </a:rPr>
              <a:t>。</a:t>
            </a:r>
            <a:endParaRPr lang="en-US" altLang="zh-CN" dirty="0" smtClean="0">
              <a:latin typeface="幼圆" panose="02010509060101010101" pitchFamily="49" charset="-122"/>
              <a:ea typeface="幼圆" panose="02010509060101010101" pitchFamily="49" charset="-122"/>
            </a:endParaRPr>
          </a:p>
          <a:p>
            <a:pPr algn="just">
              <a:lnSpc>
                <a:spcPts val="2700"/>
              </a:lnSpc>
              <a:buFontTx/>
              <a:buNone/>
            </a:pPr>
            <a:r>
              <a:rPr lang="en-US" altLang="zh-CN" dirty="0">
                <a:latin typeface="幼圆" panose="02010509060101010101" pitchFamily="49" charset="-122"/>
                <a:ea typeface="幼圆" panose="02010509060101010101" pitchFamily="49" charset="-122"/>
              </a:rPr>
              <a:t>	</a:t>
            </a:r>
            <a:r>
              <a:rPr lang="zh-CN" altLang="en-US" dirty="0" smtClean="0">
                <a:latin typeface="幼圆" panose="02010509060101010101" pitchFamily="49" charset="-122"/>
                <a:ea typeface="幼圆" panose="02010509060101010101" pitchFamily="49" charset="-122"/>
              </a:rPr>
              <a:t>适应度计算之后是</a:t>
            </a:r>
            <a:r>
              <a:rPr lang="zh-CN" altLang="en-US" dirty="0" smtClean="0">
                <a:latin typeface="幼圆" panose="02010509060101010101" pitchFamily="49" charset="-122"/>
                <a:ea typeface="幼圆" panose="02010509060101010101" pitchFamily="49" charset="-122"/>
              </a:rPr>
              <a:t>实际的选择</a:t>
            </a:r>
            <a:r>
              <a:rPr lang="zh-CN" altLang="en-US" dirty="0" smtClean="0">
                <a:latin typeface="幼圆" panose="02010509060101010101" pitchFamily="49" charset="-122"/>
                <a:ea typeface="幼圆" panose="02010509060101010101" pitchFamily="49" charset="-122"/>
              </a:rPr>
              <a:t>，并根据</a:t>
            </a:r>
            <a:r>
              <a:rPr lang="zh-CN" altLang="en-US" dirty="0" smtClean="0">
                <a:latin typeface="幼圆" panose="02010509060101010101" pitchFamily="49" charset="-122"/>
                <a:ea typeface="幼圆" panose="02010509060101010101" pitchFamily="49" charset="-122"/>
              </a:rPr>
              <a:t>适应度进行父代个体的选择。其中适应度计算有：按</a:t>
            </a:r>
            <a:r>
              <a:rPr lang="zh-CN" altLang="en-US" dirty="0">
                <a:latin typeface="幼圆" panose="02010509060101010101" pitchFamily="49" charset="-122"/>
                <a:ea typeface="幼圆" panose="02010509060101010101" pitchFamily="49" charset="-122"/>
              </a:rPr>
              <a:t>比例的适应度</a:t>
            </a:r>
            <a:r>
              <a:rPr lang="zh-CN" altLang="en-US" dirty="0" smtClean="0">
                <a:latin typeface="幼圆" panose="02010509060101010101" pitchFamily="49" charset="-122"/>
                <a:ea typeface="幼圆" panose="02010509060101010101" pitchFamily="49" charset="-122"/>
              </a:rPr>
              <a:t>计算，基于</a:t>
            </a:r>
            <a:r>
              <a:rPr lang="zh-CN" altLang="en-US" dirty="0">
                <a:latin typeface="幼圆" panose="02010509060101010101" pitchFamily="49" charset="-122"/>
                <a:ea typeface="幼圆" panose="02010509060101010101" pitchFamily="49" charset="-122"/>
              </a:rPr>
              <a:t>排序的适应度计算</a:t>
            </a:r>
            <a:r>
              <a:rPr lang="zh-CN" altLang="en-US" dirty="0" smtClean="0">
                <a:latin typeface="幼圆" panose="02010509060101010101" pitchFamily="49" charset="-122"/>
                <a:ea typeface="幼圆" panose="02010509060101010101" pitchFamily="49" charset="-122"/>
              </a:rPr>
              <a:t>。父</a:t>
            </a:r>
            <a:r>
              <a:rPr lang="zh-CN" altLang="en-US" dirty="0">
                <a:latin typeface="幼圆" panose="02010509060101010101" pitchFamily="49" charset="-122"/>
                <a:ea typeface="幼圆" panose="02010509060101010101" pitchFamily="49" charset="-122"/>
              </a:rPr>
              <a:t>代个体的</a:t>
            </a:r>
            <a:r>
              <a:rPr lang="zh-CN" altLang="en-US" dirty="0" smtClean="0">
                <a:latin typeface="幼圆" panose="02010509060101010101" pitchFamily="49" charset="-122"/>
                <a:ea typeface="幼圆" panose="02010509060101010101" pitchFamily="49" charset="-122"/>
              </a:rPr>
              <a:t>选择的算法有：① </a:t>
            </a:r>
            <a:r>
              <a:rPr lang="zh-CN" altLang="en-US" dirty="0">
                <a:latin typeface="幼圆" panose="02010509060101010101" pitchFamily="49" charset="-122"/>
                <a:ea typeface="幼圆" panose="02010509060101010101" pitchFamily="49" charset="-122"/>
              </a:rPr>
              <a:t>轮盘赌选择</a:t>
            </a:r>
            <a:r>
              <a:rPr lang="en-US" altLang="zh-CN" dirty="0">
                <a:latin typeface="幼圆" panose="02010509060101010101" pitchFamily="49" charset="-122"/>
                <a:ea typeface="幼圆" panose="02010509060101010101" pitchFamily="49" charset="-122"/>
              </a:rPr>
              <a:t>; </a:t>
            </a:r>
            <a:r>
              <a:rPr lang="en-US" altLang="zh-CN" dirty="0" smtClean="0">
                <a:latin typeface="幼圆" panose="02010509060101010101" pitchFamily="49" charset="-122"/>
                <a:ea typeface="幼圆" panose="02010509060101010101" pitchFamily="49" charset="-122"/>
              </a:rPr>
              <a:t>② </a:t>
            </a:r>
            <a:r>
              <a:rPr lang="zh-CN" altLang="en-US" dirty="0">
                <a:latin typeface="幼圆" panose="02010509060101010101" pitchFamily="49" charset="-122"/>
                <a:ea typeface="幼圆" panose="02010509060101010101" pitchFamily="49" charset="-122"/>
              </a:rPr>
              <a:t>随机遍历抽样</a:t>
            </a:r>
            <a:r>
              <a:rPr lang="en-US" altLang="zh-CN" dirty="0">
                <a:latin typeface="幼圆" panose="02010509060101010101" pitchFamily="49" charset="-122"/>
                <a:ea typeface="幼圆" panose="02010509060101010101" pitchFamily="49" charset="-122"/>
              </a:rPr>
              <a:t>; </a:t>
            </a:r>
            <a:r>
              <a:rPr lang="en-US" altLang="zh-CN" dirty="0" smtClean="0">
                <a:latin typeface="幼圆" panose="02010509060101010101" pitchFamily="49" charset="-122"/>
                <a:ea typeface="幼圆" panose="02010509060101010101" pitchFamily="49" charset="-122"/>
              </a:rPr>
              <a:t>③ </a:t>
            </a:r>
            <a:r>
              <a:rPr lang="zh-CN" altLang="en-US" dirty="0">
                <a:latin typeface="幼圆" panose="02010509060101010101" pitchFamily="49" charset="-122"/>
                <a:ea typeface="幼圆" panose="02010509060101010101" pitchFamily="49" charset="-122"/>
              </a:rPr>
              <a:t>局部选择</a:t>
            </a:r>
            <a:r>
              <a:rPr lang="en-US" altLang="zh-CN" dirty="0">
                <a:latin typeface="幼圆" panose="02010509060101010101" pitchFamily="49" charset="-122"/>
                <a:ea typeface="幼圆" panose="02010509060101010101" pitchFamily="49" charset="-122"/>
              </a:rPr>
              <a:t>; </a:t>
            </a:r>
            <a:r>
              <a:rPr lang="en-US" altLang="zh-CN" dirty="0" smtClean="0">
                <a:latin typeface="幼圆" panose="02010509060101010101" pitchFamily="49" charset="-122"/>
                <a:ea typeface="幼圆" panose="02010509060101010101" pitchFamily="49" charset="-122"/>
              </a:rPr>
              <a:t>④ </a:t>
            </a:r>
            <a:r>
              <a:rPr lang="zh-CN" altLang="en-US" dirty="0">
                <a:latin typeface="幼圆" panose="02010509060101010101" pitchFamily="49" charset="-122"/>
                <a:ea typeface="幼圆" panose="02010509060101010101" pitchFamily="49" charset="-122"/>
              </a:rPr>
              <a:t>截断</a:t>
            </a:r>
            <a:r>
              <a:rPr lang="zh-CN" altLang="en-US" dirty="0" smtClean="0">
                <a:latin typeface="幼圆" panose="02010509060101010101" pitchFamily="49" charset="-122"/>
                <a:ea typeface="幼圆" panose="02010509060101010101" pitchFamily="49" charset="-122"/>
              </a:rPr>
              <a:t>选择</a:t>
            </a:r>
            <a:r>
              <a:rPr lang="zh-CN" altLang="en-US" dirty="0">
                <a:latin typeface="幼圆" panose="02010509060101010101" pitchFamily="49" charset="-122"/>
                <a:ea typeface="幼圆" panose="02010509060101010101" pitchFamily="49" charset="-122"/>
              </a:rPr>
              <a:t>；</a:t>
            </a:r>
            <a:r>
              <a:rPr lang="en-US" altLang="zh-CN" dirty="0" smtClean="0">
                <a:latin typeface="幼圆" panose="02010509060101010101" pitchFamily="49" charset="-122"/>
                <a:ea typeface="幼圆" panose="02010509060101010101" pitchFamily="49" charset="-122"/>
              </a:rPr>
              <a:t>⑤ </a:t>
            </a:r>
            <a:r>
              <a:rPr lang="zh-CN" altLang="en-US" dirty="0">
                <a:latin typeface="幼圆" panose="02010509060101010101" pitchFamily="49" charset="-122"/>
                <a:ea typeface="幼圆" panose="02010509060101010101" pitchFamily="49" charset="-122"/>
              </a:rPr>
              <a:t>锦标赛选择</a:t>
            </a:r>
            <a:r>
              <a:rPr lang="zh-CN" altLang="en-US" dirty="0" smtClean="0">
                <a:latin typeface="幼圆" panose="02010509060101010101" pitchFamily="49" charset="-122"/>
                <a:ea typeface="幼圆" panose="02010509060101010101" pitchFamily="49" charset="-122"/>
              </a:rPr>
              <a:t>。</a:t>
            </a:r>
            <a:r>
              <a:rPr lang="en-US" altLang="zh-CN" dirty="0" smtClean="0">
                <a:latin typeface="幼圆" panose="02010509060101010101" pitchFamily="49" charset="-122"/>
                <a:ea typeface="幼圆" panose="02010509060101010101" pitchFamily="49" charset="-122"/>
              </a:rPr>
              <a:t>	</a:t>
            </a:r>
            <a:endParaRPr lang="en-US" altLang="zh-CN"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endParaRPr lang="zh-CN" altLang="en-US"/>
          </a:p>
        </p:txBody>
      </p:sp>
      <p:sp>
        <p:nvSpPr>
          <p:cNvPr id="5" name="文本框 4"/>
          <p:cNvSpPr txBox="1"/>
          <p:nvPr/>
        </p:nvSpPr>
        <p:spPr>
          <a:xfrm>
            <a:off x="605790" y="1504315"/>
            <a:ext cx="7023100" cy="3204210"/>
          </a:xfrm>
          <a:prstGeom prst="rect">
            <a:avLst/>
          </a:prstGeom>
          <a:noFill/>
        </p:spPr>
        <p:txBody>
          <a:bodyPr wrap="square" rtlCol="0" anchor="t">
            <a:noAutofit/>
          </a:bodyPr>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latin typeface="幼圆" panose="02010509060101010101" pitchFamily="49" charset="-122"/>
                <a:ea typeface="幼圆" panose="02010509060101010101" pitchFamily="49" charset="-122"/>
                <a:sym typeface="+mn-ea"/>
              </a:rPr>
              <a:t>自然界中，能够选择出每一代中比较优良的个体，而淘汰一些环境适应度较差的个人。在遗传算法中，衡量染色体的优劣由适应度函数完成的。适应度函数在遗传算法中扮演着“上帝”的角色。将适应度较低的染色体淘汰掉，只保留适应度较高的染色体，从而经过遗传算法的若干次迭代后染色体的质量将越来越优良。</a:t>
            </a:r>
            <a:endParaRPr lang="zh-CN" altLang="en-US" dirty="0" smtClean="0">
              <a:latin typeface="幼圆" panose="02010509060101010101" pitchFamily="49" charset="-122"/>
              <a:ea typeface="幼圆" panose="02010509060101010101" pitchFamily="49"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 </a:t>
            </a:r>
            <a:r>
              <a:rPr lang="zh-CN" altLang="en-US" dirty="0" smtClean="0"/>
              <a:t>遗传算法</a:t>
            </a:r>
            <a:r>
              <a:rPr lang="en-US" altLang="zh-CN" dirty="0" smtClean="0"/>
              <a:t>-</a:t>
            </a:r>
            <a:r>
              <a:rPr lang="zh-CN" altLang="en-US" dirty="0"/>
              <a:t>基本操作</a:t>
            </a:r>
            <a:endParaRPr lang="zh-CN" altLang="en-US" dirty="0"/>
          </a:p>
        </p:txBody>
      </p:sp>
      <p:pic>
        <p:nvPicPr>
          <p:cNvPr id="2050" name="Picture 2" descr="E:\1华研\4研二上\6-AI2011-ppt修改\修改ppt\tu\2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79449" y="5886347"/>
            <a:ext cx="1457871" cy="9069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94360" y="1496145"/>
            <a:ext cx="7924799" cy="4247317"/>
          </a:xfrm>
          <a:prstGeom prst="rect">
            <a:avLst/>
          </a:prstGeom>
          <a:noFill/>
        </p:spPr>
        <p:txBody>
          <a:bodyPr wrap="square" rtlCol="0">
            <a:spAutoFit/>
          </a:bodyPr>
          <a:lstStyle/>
          <a:p>
            <a:pPr>
              <a:lnSpc>
                <a:spcPts val="2700"/>
              </a:lnSpc>
              <a:buFontTx/>
              <a:buNone/>
            </a:pPr>
            <a:r>
              <a:rPr lang="en-US" altLang="zh-CN" dirty="0" smtClean="0">
                <a:latin typeface="幼圆" panose="02010509060101010101" pitchFamily="49" charset="-122"/>
                <a:ea typeface="幼圆" panose="02010509060101010101" pitchFamily="49" charset="-122"/>
              </a:rPr>
              <a:t>·</a:t>
            </a:r>
            <a:r>
              <a:rPr lang="zh-CN" altLang="en-US" dirty="0" smtClean="0">
                <a:latin typeface="幼圆" panose="02010509060101010101" pitchFamily="49" charset="-122"/>
                <a:ea typeface="幼圆" panose="02010509060101010101" pitchFamily="49" charset="-122"/>
              </a:rPr>
              <a:t>交叉</a:t>
            </a:r>
            <a:r>
              <a:rPr lang="zh-CN" altLang="en-US" dirty="0">
                <a:latin typeface="幼圆" panose="02010509060101010101" pitchFamily="49" charset="-122"/>
                <a:ea typeface="幼圆" panose="02010509060101010101" pitchFamily="49" charset="-122"/>
              </a:rPr>
              <a:t>或基因</a:t>
            </a:r>
            <a:r>
              <a:rPr lang="zh-CN" altLang="en-US" dirty="0" smtClean="0">
                <a:latin typeface="幼圆" panose="02010509060101010101" pitchFamily="49" charset="-122"/>
                <a:ea typeface="幼圆" panose="02010509060101010101" pitchFamily="49" charset="-122"/>
              </a:rPr>
              <a:t>重组：基因</a:t>
            </a:r>
            <a:r>
              <a:rPr lang="zh-CN" altLang="en-US" dirty="0">
                <a:latin typeface="幼圆" panose="02010509060101010101" pitchFamily="49" charset="-122"/>
                <a:ea typeface="幼圆" panose="02010509060101010101" pitchFamily="49" charset="-122"/>
              </a:rPr>
              <a:t>重组是结合来自父代交配种群中的信息产生新的个体。依据个体编码表示方法的不同</a:t>
            </a:r>
            <a:r>
              <a:rPr lang="zh-CN" altLang="en-US" dirty="0" smtClean="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有实值重组算法</a:t>
            </a:r>
            <a:r>
              <a:rPr lang="zh-CN" altLang="en-US" dirty="0" smtClean="0">
                <a:latin typeface="幼圆" panose="02010509060101010101" pitchFamily="49" charset="-122"/>
                <a:ea typeface="幼圆" panose="02010509060101010101" pitchFamily="49" charset="-122"/>
              </a:rPr>
              <a:t>：离散</a:t>
            </a:r>
            <a:r>
              <a:rPr lang="zh-CN" altLang="en-US" dirty="0">
                <a:latin typeface="幼圆" panose="02010509060101010101" pitchFamily="49" charset="-122"/>
                <a:ea typeface="幼圆" panose="02010509060101010101" pitchFamily="49" charset="-122"/>
              </a:rPr>
              <a:t>重组</a:t>
            </a:r>
            <a:r>
              <a:rPr lang="zh-CN" altLang="en-US" dirty="0" smtClean="0">
                <a:latin typeface="幼圆" panose="02010509060101010101" pitchFamily="49" charset="-122"/>
                <a:ea typeface="幼圆" panose="02010509060101010101" pitchFamily="49" charset="-122"/>
              </a:rPr>
              <a:t>；中间</a:t>
            </a:r>
            <a:r>
              <a:rPr lang="zh-CN" altLang="en-US" dirty="0">
                <a:latin typeface="幼圆" panose="02010509060101010101" pitchFamily="49" charset="-122"/>
                <a:ea typeface="幼圆" panose="02010509060101010101" pitchFamily="49" charset="-122"/>
              </a:rPr>
              <a:t>重组； </a:t>
            </a:r>
            <a:endParaRPr lang="zh-CN" altLang="en-US" dirty="0">
              <a:latin typeface="幼圆" panose="02010509060101010101" pitchFamily="49" charset="-122"/>
              <a:ea typeface="幼圆" panose="02010509060101010101" pitchFamily="49" charset="-122"/>
            </a:endParaRPr>
          </a:p>
          <a:p>
            <a:pPr>
              <a:lnSpc>
                <a:spcPts val="2700"/>
              </a:lnSpc>
              <a:buFontTx/>
              <a:buNone/>
            </a:pPr>
            <a:r>
              <a:rPr lang="zh-CN" altLang="en-US" dirty="0" smtClean="0">
                <a:latin typeface="幼圆" panose="02010509060101010101" pitchFamily="49" charset="-122"/>
                <a:ea typeface="幼圆" panose="02010509060101010101" pitchFamily="49" charset="-122"/>
              </a:rPr>
              <a:t>线性重组；扩展</a:t>
            </a:r>
            <a:r>
              <a:rPr lang="zh-CN" altLang="en-US" dirty="0">
                <a:latin typeface="幼圆" panose="02010509060101010101" pitchFamily="49" charset="-122"/>
                <a:ea typeface="幼圆" panose="02010509060101010101" pitchFamily="49" charset="-122"/>
              </a:rPr>
              <a:t>线性</a:t>
            </a:r>
            <a:r>
              <a:rPr lang="zh-CN" altLang="en-US" dirty="0" smtClean="0">
                <a:latin typeface="幼圆" panose="02010509060101010101" pitchFamily="49" charset="-122"/>
                <a:ea typeface="幼圆" panose="02010509060101010101" pitchFamily="49" charset="-122"/>
              </a:rPr>
              <a:t>重组。二进制交叉包括：单点</a:t>
            </a:r>
            <a:r>
              <a:rPr lang="zh-CN" altLang="en-US" dirty="0">
                <a:latin typeface="幼圆" panose="02010509060101010101" pitchFamily="49" charset="-122"/>
                <a:ea typeface="幼圆" panose="02010509060101010101" pitchFamily="49" charset="-122"/>
              </a:rPr>
              <a:t>交叉</a:t>
            </a:r>
            <a:r>
              <a:rPr lang="zh-CN" altLang="en-US" dirty="0" smtClean="0">
                <a:latin typeface="幼圆" panose="02010509060101010101" pitchFamily="49" charset="-122"/>
                <a:ea typeface="幼圆" panose="02010509060101010101" pitchFamily="49" charset="-122"/>
              </a:rPr>
              <a:t>；多</a:t>
            </a:r>
            <a:r>
              <a:rPr lang="zh-CN" altLang="en-US" dirty="0">
                <a:latin typeface="幼圆" panose="02010509060101010101" pitchFamily="49" charset="-122"/>
                <a:ea typeface="幼圆" panose="02010509060101010101" pitchFamily="49" charset="-122"/>
              </a:rPr>
              <a:t>点交叉</a:t>
            </a:r>
            <a:r>
              <a:rPr lang="zh-CN" altLang="en-US" dirty="0" smtClean="0">
                <a:latin typeface="幼圆" panose="02010509060101010101" pitchFamily="49" charset="-122"/>
                <a:ea typeface="幼圆" panose="02010509060101010101" pitchFamily="49" charset="-122"/>
              </a:rPr>
              <a:t>；均匀</a:t>
            </a:r>
            <a:r>
              <a:rPr lang="zh-CN" altLang="en-US" dirty="0">
                <a:latin typeface="幼圆" panose="02010509060101010101" pitchFamily="49" charset="-122"/>
                <a:ea typeface="幼圆" panose="02010509060101010101" pitchFamily="49" charset="-122"/>
              </a:rPr>
              <a:t>交叉</a:t>
            </a:r>
            <a:r>
              <a:rPr lang="zh-CN" altLang="en-US" dirty="0" smtClean="0">
                <a:latin typeface="幼圆" panose="02010509060101010101" pitchFamily="49" charset="-122"/>
                <a:ea typeface="幼圆" panose="02010509060101010101" pitchFamily="49" charset="-122"/>
              </a:rPr>
              <a:t>；洗牌</a:t>
            </a:r>
            <a:r>
              <a:rPr lang="zh-CN" altLang="en-US" dirty="0">
                <a:latin typeface="幼圆" panose="02010509060101010101" pitchFamily="49" charset="-122"/>
                <a:ea typeface="幼圆" panose="02010509060101010101" pitchFamily="49" charset="-122"/>
              </a:rPr>
              <a:t>交叉</a:t>
            </a:r>
            <a:r>
              <a:rPr lang="zh-CN" altLang="en-US" dirty="0" smtClean="0">
                <a:latin typeface="幼圆" panose="02010509060101010101" pitchFamily="49" charset="-122"/>
                <a:ea typeface="幼圆" panose="02010509060101010101" pitchFamily="49" charset="-122"/>
              </a:rPr>
              <a:t>；缩小</a:t>
            </a:r>
            <a:r>
              <a:rPr lang="zh-CN" altLang="en-US" dirty="0">
                <a:latin typeface="幼圆" panose="02010509060101010101" pitchFamily="49" charset="-122"/>
                <a:ea typeface="幼圆" panose="02010509060101010101" pitchFamily="49" charset="-122"/>
              </a:rPr>
              <a:t>代理</a:t>
            </a:r>
            <a:r>
              <a:rPr lang="zh-CN" altLang="en-US" dirty="0" smtClean="0">
                <a:latin typeface="幼圆" panose="02010509060101010101" pitchFamily="49" charset="-122"/>
                <a:ea typeface="幼圆" panose="02010509060101010101" pitchFamily="49" charset="-122"/>
              </a:rPr>
              <a:t>交叉。</a:t>
            </a:r>
            <a:endParaRPr lang="en-US" altLang="zh-CN" dirty="0" smtClean="0">
              <a:latin typeface="幼圆" panose="02010509060101010101" pitchFamily="49" charset="-122"/>
              <a:ea typeface="幼圆" panose="02010509060101010101" pitchFamily="49" charset="-122"/>
            </a:endParaRPr>
          </a:p>
          <a:p>
            <a:pPr>
              <a:lnSpc>
                <a:spcPts val="2700"/>
              </a:lnSpc>
              <a:buFontTx/>
              <a:buNone/>
            </a:pPr>
            <a:r>
              <a:rPr lang="en-US" altLang="zh-CN" dirty="0" smtClean="0">
                <a:latin typeface="幼圆" panose="02010509060101010101" pitchFamily="49" charset="-122"/>
                <a:ea typeface="幼圆" panose="02010509060101010101" pitchFamily="49" charset="-122"/>
              </a:rPr>
              <a:t>·</a:t>
            </a:r>
            <a:r>
              <a:rPr lang="zh-CN" altLang="en-US" dirty="0" smtClean="0">
                <a:latin typeface="幼圆" panose="02010509060101010101" pitchFamily="49" charset="-122"/>
                <a:ea typeface="幼圆" panose="02010509060101010101" pitchFamily="49" charset="-122"/>
              </a:rPr>
              <a:t>变异：交叉</a:t>
            </a:r>
            <a:r>
              <a:rPr lang="zh-CN" altLang="en-US" dirty="0">
                <a:latin typeface="幼圆" panose="02010509060101010101" pitchFamily="49" charset="-122"/>
                <a:ea typeface="幼圆" panose="02010509060101010101" pitchFamily="49" charset="-122"/>
              </a:rPr>
              <a:t>之后子代经历的变异，实际上是子代基因按小概率扰动产生的变化。依据个体编码表示方法的不同，可以有以下的算法：① 实值变异；② 二进制变异。</a:t>
            </a:r>
            <a:endParaRPr lang="zh-CN" altLang="en-US" dirty="0">
              <a:latin typeface="幼圆" panose="02010509060101010101" pitchFamily="49" charset="-122"/>
              <a:ea typeface="幼圆" panose="02010509060101010101" pitchFamily="49" charset="-122"/>
            </a:endParaRPr>
          </a:p>
          <a:p>
            <a:pPr>
              <a:lnSpc>
                <a:spcPts val="2700"/>
              </a:lnSpc>
              <a:buFontTx/>
              <a:buNone/>
            </a:pP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例：考察一下二进制编码的轮盘赌选择、单点交叉和变异操作</a:t>
            </a:r>
            <a:r>
              <a:rPr lang="zh-CN" altLang="en-US" dirty="0" smtClean="0">
                <a:latin typeface="幼圆" panose="02010509060101010101" pitchFamily="49" charset="-122"/>
                <a:ea typeface="幼圆" panose="02010509060101010101" pitchFamily="49" charset="-122"/>
              </a:rPr>
              <a:t>。</a:t>
            </a:r>
            <a:endParaRPr lang="en-US" altLang="zh-CN" dirty="0" smtClean="0">
              <a:latin typeface="幼圆" panose="02010509060101010101" pitchFamily="49" charset="-122"/>
              <a:ea typeface="幼圆" panose="02010509060101010101" pitchFamily="49" charset="-122"/>
            </a:endParaRPr>
          </a:p>
          <a:p>
            <a:pPr>
              <a:lnSpc>
                <a:spcPts val="2700"/>
              </a:lnSpc>
              <a:buFontTx/>
              <a:buNone/>
            </a:pPr>
            <a:r>
              <a:rPr lang="en-US" altLang="zh-CN" dirty="0" smtClean="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评估</a:t>
            </a:r>
            <a:r>
              <a:rPr lang="zh-CN" altLang="en-US" dirty="0" smtClean="0">
                <a:latin typeface="幼圆" panose="02010509060101010101" pitchFamily="49" charset="-122"/>
                <a:ea typeface="幼圆" panose="02010509060101010101" pitchFamily="49" charset="-122"/>
              </a:rPr>
              <a:t>：通过</a:t>
            </a:r>
            <a:r>
              <a:rPr lang="zh-CN" altLang="en-US" dirty="0">
                <a:latin typeface="幼圆" panose="02010509060101010101" pitchFamily="49" charset="-122"/>
                <a:ea typeface="幼圆" panose="02010509060101010101" pitchFamily="49" charset="-122"/>
              </a:rPr>
              <a:t>某种方法来评估个体的适应</a:t>
            </a:r>
            <a:r>
              <a:rPr lang="zh-CN" altLang="en-US" dirty="0" smtClean="0">
                <a:latin typeface="幼圆" panose="02010509060101010101" pitchFamily="49" charset="-122"/>
                <a:ea typeface="幼圆" panose="02010509060101010101" pitchFamily="49" charset="-122"/>
              </a:rPr>
              <a:t>度，个体</a:t>
            </a:r>
            <a:r>
              <a:rPr lang="zh-CN" altLang="en-US" dirty="0">
                <a:latin typeface="幼圆" panose="02010509060101010101" pitchFamily="49" charset="-122"/>
                <a:ea typeface="幼圆" panose="02010509060101010101" pitchFamily="49" charset="-122"/>
              </a:rPr>
              <a:t>的生存</a:t>
            </a:r>
            <a:r>
              <a:rPr lang="zh-CN" altLang="en-US" dirty="0" smtClean="0">
                <a:latin typeface="幼圆" panose="02010509060101010101" pitchFamily="49" charset="-122"/>
                <a:ea typeface="幼圆" panose="02010509060101010101" pitchFamily="49" charset="-122"/>
              </a:rPr>
              <a:t>能力。</a:t>
            </a:r>
            <a:endParaRPr lang="en-US" altLang="zh-CN" dirty="0" smtClean="0">
              <a:latin typeface="幼圆" panose="02010509060101010101" pitchFamily="49" charset="-122"/>
              <a:ea typeface="幼圆" panose="02010509060101010101" pitchFamily="49" charset="-122"/>
            </a:endParaRPr>
          </a:p>
          <a:p>
            <a:pPr>
              <a:lnSpc>
                <a:spcPts val="2700"/>
              </a:lnSpc>
              <a:buFontTx/>
              <a:buNone/>
            </a:pPr>
            <a:r>
              <a:rPr lang="en-US" altLang="zh-CN" dirty="0" smtClean="0">
                <a:latin typeface="幼圆" panose="02010509060101010101" pitchFamily="49" charset="-122"/>
                <a:ea typeface="幼圆" panose="02010509060101010101" pitchFamily="49" charset="-122"/>
              </a:rPr>
              <a:t>·</a:t>
            </a:r>
            <a:r>
              <a:rPr lang="zh-CN" altLang="en-US" dirty="0" smtClean="0">
                <a:latin typeface="幼圆" panose="02010509060101010101" pitchFamily="49" charset="-122"/>
                <a:ea typeface="幼圆" panose="02010509060101010101" pitchFamily="49" charset="-122"/>
              </a:rPr>
              <a:t>终止：一般</a:t>
            </a:r>
            <a:r>
              <a:rPr lang="zh-CN" altLang="en-US" dirty="0">
                <a:latin typeface="幼圆" panose="02010509060101010101" pitchFamily="49" charset="-122"/>
                <a:ea typeface="幼圆" panose="02010509060101010101" pitchFamily="49" charset="-122"/>
              </a:rPr>
              <a:t>有两种方式停止交叉，变异的操作。一，预先设定迭代次数。二，多次跌代后，解的质量得不到一定要求的提高，或者解达到要求的质量，这时都可以停止迭代。</a:t>
            </a:r>
            <a:endParaRPr lang="zh-CN" altLang="en-US"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 </a:t>
            </a:r>
            <a:r>
              <a:rPr lang="zh-CN" altLang="en-US" dirty="0" smtClean="0"/>
              <a:t>遗传算法</a:t>
            </a:r>
            <a:r>
              <a:rPr lang="en-US" altLang="zh-CN" dirty="0" smtClean="0"/>
              <a:t>-</a:t>
            </a:r>
            <a:r>
              <a:rPr lang="zh-CN" altLang="en-US" dirty="0" smtClean="0"/>
              <a:t>循环过程</a:t>
            </a:r>
            <a:endParaRPr lang="zh-CN" altLang="en-US" dirty="0"/>
          </a:p>
        </p:txBody>
      </p:sp>
      <p:pic>
        <p:nvPicPr>
          <p:cNvPr id="1026" name="Picture 2" descr="E:\1华研\4研二上\6-AI2011-ppt修改\修改ppt\tu\26.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53349" y="1329604"/>
            <a:ext cx="7154863" cy="52101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1华研\4研二上\6-AI2011-ppt修改\修改ppt\tu\2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9449" y="5886347"/>
            <a:ext cx="1457871" cy="9069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205533" y="1206585"/>
            <a:ext cx="940043" cy="400110"/>
          </a:xfrm>
          <a:prstGeom prst="rect">
            <a:avLst/>
          </a:prstGeom>
          <a:noFill/>
        </p:spPr>
        <p:txBody>
          <a:bodyPr wrap="square" rtlCol="0">
            <a:spAutoFit/>
          </a:bodyPr>
          <a:lstStyle/>
          <a:p>
            <a:pPr>
              <a:lnSpc>
                <a:spcPts val="2400"/>
              </a:lnSpc>
              <a:buFontTx/>
              <a:buNone/>
            </a:pPr>
            <a:r>
              <a:rPr lang="zh-CN" altLang="en-US" dirty="0">
                <a:latin typeface="幼圆" panose="02010509060101010101" pitchFamily="49" charset="-122"/>
                <a:ea typeface="幼圆" panose="02010509060101010101" pitchFamily="49" charset="-122"/>
              </a:rPr>
              <a:t>初始化</a:t>
            </a:r>
            <a:endParaRPr lang="zh-CN" altLang="en-US" dirty="0"/>
          </a:p>
        </p:txBody>
      </p:sp>
      <p:sp>
        <p:nvSpPr>
          <p:cNvPr id="7" name="TextBox 6"/>
          <p:cNvSpPr txBox="1"/>
          <p:nvPr/>
        </p:nvSpPr>
        <p:spPr>
          <a:xfrm>
            <a:off x="2483413" y="1765590"/>
            <a:ext cx="940043" cy="384080"/>
          </a:xfrm>
          <a:prstGeom prst="rect">
            <a:avLst/>
          </a:prstGeom>
          <a:noFill/>
        </p:spPr>
        <p:txBody>
          <a:bodyPr wrap="square" rtlCol="0">
            <a:spAutoFit/>
          </a:bodyPr>
          <a:lstStyle/>
          <a:p>
            <a:pPr>
              <a:lnSpc>
                <a:spcPts val="2400"/>
              </a:lnSpc>
              <a:buFontTx/>
              <a:buNone/>
            </a:pPr>
            <a:r>
              <a:rPr lang="zh-CN" altLang="en-US" dirty="0">
                <a:latin typeface="幼圆" panose="02010509060101010101" pitchFamily="49" charset="-122"/>
                <a:ea typeface="幼圆" panose="02010509060101010101" pitchFamily="49" charset="-122"/>
              </a:rPr>
              <a:t>适应值</a:t>
            </a:r>
            <a:endParaRPr lang="zh-CN" altLang="en-US" dirty="0"/>
          </a:p>
        </p:txBody>
      </p:sp>
      <p:sp>
        <p:nvSpPr>
          <p:cNvPr id="8" name="TextBox 7"/>
          <p:cNvSpPr txBox="1"/>
          <p:nvPr/>
        </p:nvSpPr>
        <p:spPr>
          <a:xfrm>
            <a:off x="6141013" y="1765590"/>
            <a:ext cx="940043" cy="384080"/>
          </a:xfrm>
          <a:prstGeom prst="rect">
            <a:avLst/>
          </a:prstGeom>
          <a:noFill/>
        </p:spPr>
        <p:txBody>
          <a:bodyPr wrap="square" rtlCol="0">
            <a:spAutoFit/>
          </a:bodyPr>
          <a:lstStyle/>
          <a:p>
            <a:pPr>
              <a:lnSpc>
                <a:spcPts val="2400"/>
              </a:lnSpc>
              <a:buFontTx/>
              <a:buNone/>
            </a:pPr>
            <a:r>
              <a:rPr lang="zh-CN" altLang="en-US" dirty="0" smtClean="0">
                <a:latin typeface="幼圆" panose="02010509060101010101" pitchFamily="49" charset="-122"/>
                <a:ea typeface="幼圆" panose="02010509060101010101" pitchFamily="49" charset="-122"/>
              </a:rPr>
              <a:t>种群</a:t>
            </a:r>
            <a:endParaRPr lang="zh-CN" altLang="en-US" dirty="0"/>
          </a:p>
        </p:txBody>
      </p:sp>
      <p:sp>
        <p:nvSpPr>
          <p:cNvPr id="9" name="TextBox 8"/>
          <p:cNvSpPr txBox="1"/>
          <p:nvPr/>
        </p:nvSpPr>
        <p:spPr>
          <a:xfrm>
            <a:off x="6117954" y="3106710"/>
            <a:ext cx="940043" cy="384080"/>
          </a:xfrm>
          <a:prstGeom prst="rect">
            <a:avLst/>
          </a:prstGeom>
          <a:noFill/>
        </p:spPr>
        <p:txBody>
          <a:bodyPr wrap="square" rtlCol="0">
            <a:spAutoFit/>
          </a:bodyPr>
          <a:lstStyle/>
          <a:p>
            <a:pPr>
              <a:lnSpc>
                <a:spcPts val="2400"/>
              </a:lnSpc>
              <a:buFontTx/>
              <a:buNone/>
            </a:pPr>
            <a:r>
              <a:rPr lang="zh-CN" altLang="en-US" dirty="0">
                <a:latin typeface="幼圆" panose="02010509060101010101" pitchFamily="49" charset="-122"/>
                <a:ea typeface="幼圆" panose="02010509060101010101" pitchFamily="49" charset="-122"/>
              </a:rPr>
              <a:t>选择</a:t>
            </a:r>
            <a:endParaRPr lang="zh-CN" altLang="en-US" dirty="0"/>
          </a:p>
        </p:txBody>
      </p:sp>
      <p:sp>
        <p:nvSpPr>
          <p:cNvPr id="10" name="TextBox 9"/>
          <p:cNvSpPr txBox="1"/>
          <p:nvPr/>
        </p:nvSpPr>
        <p:spPr>
          <a:xfrm>
            <a:off x="2590093" y="3168500"/>
            <a:ext cx="940043" cy="384080"/>
          </a:xfrm>
          <a:prstGeom prst="rect">
            <a:avLst/>
          </a:prstGeom>
          <a:noFill/>
        </p:spPr>
        <p:txBody>
          <a:bodyPr wrap="square" rtlCol="0">
            <a:spAutoFit/>
          </a:bodyPr>
          <a:lstStyle/>
          <a:p>
            <a:pPr>
              <a:lnSpc>
                <a:spcPts val="2400"/>
              </a:lnSpc>
              <a:buFontTx/>
              <a:buNone/>
            </a:pPr>
            <a:r>
              <a:rPr lang="zh-CN" altLang="en-US" dirty="0">
                <a:latin typeface="幼圆" panose="02010509060101010101" pitchFamily="49" charset="-122"/>
                <a:ea typeface="幼圆" panose="02010509060101010101" pitchFamily="49" charset="-122"/>
              </a:rPr>
              <a:t>评估</a:t>
            </a:r>
            <a:endParaRPr lang="zh-CN" altLang="en-US" dirty="0"/>
          </a:p>
        </p:txBody>
      </p:sp>
      <p:sp>
        <p:nvSpPr>
          <p:cNvPr id="11" name="TextBox 10"/>
          <p:cNvSpPr txBox="1"/>
          <p:nvPr/>
        </p:nvSpPr>
        <p:spPr>
          <a:xfrm>
            <a:off x="2602207" y="5256380"/>
            <a:ext cx="940043" cy="400110"/>
          </a:xfrm>
          <a:prstGeom prst="rect">
            <a:avLst/>
          </a:prstGeom>
          <a:noFill/>
        </p:spPr>
        <p:txBody>
          <a:bodyPr wrap="square" rtlCol="0">
            <a:spAutoFit/>
          </a:bodyPr>
          <a:lstStyle/>
          <a:p>
            <a:pPr>
              <a:lnSpc>
                <a:spcPts val="2400"/>
              </a:lnSpc>
              <a:buFontTx/>
              <a:buNone/>
            </a:pPr>
            <a:r>
              <a:rPr lang="zh-CN" altLang="en-US" dirty="0">
                <a:latin typeface="幼圆" panose="02010509060101010101" pitchFamily="49" charset="-122"/>
                <a:ea typeface="幼圆" panose="02010509060101010101" pitchFamily="49" charset="-122"/>
              </a:rPr>
              <a:t>变异</a:t>
            </a:r>
            <a:endParaRPr lang="zh-CN" altLang="en-US" dirty="0"/>
          </a:p>
        </p:txBody>
      </p:sp>
      <p:sp>
        <p:nvSpPr>
          <p:cNvPr id="12" name="TextBox 11"/>
          <p:cNvSpPr txBox="1"/>
          <p:nvPr/>
        </p:nvSpPr>
        <p:spPr>
          <a:xfrm>
            <a:off x="6003853" y="5175760"/>
            <a:ext cx="940043" cy="400110"/>
          </a:xfrm>
          <a:prstGeom prst="rect">
            <a:avLst/>
          </a:prstGeom>
          <a:noFill/>
        </p:spPr>
        <p:txBody>
          <a:bodyPr wrap="square" rtlCol="0">
            <a:spAutoFit/>
          </a:bodyPr>
          <a:lstStyle/>
          <a:p>
            <a:pPr>
              <a:lnSpc>
                <a:spcPts val="2400"/>
              </a:lnSpc>
              <a:buFontTx/>
              <a:buNone/>
            </a:pPr>
            <a:r>
              <a:rPr lang="zh-CN" altLang="en-US" dirty="0">
                <a:latin typeface="幼圆" panose="02010509060101010101" pitchFamily="49" charset="-122"/>
                <a:ea typeface="幼圆" panose="02010509060101010101" pitchFamily="49" charset="-122"/>
              </a:rPr>
              <a:t>杂交</a:t>
            </a:r>
            <a:endParaRPr lang="zh-CN" altLang="en-US"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PP_MARK_KEY" val="d11326c3-6dfd-41ac-bdd6-bb5622909b7f"/>
  <p:tag name="COMMONDATA" val="eyJoZGlkIjoiMTI4MzUxN2UyMmEzY2ZhNTkyNzEzMDgwYTAzOWMyNjQ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4495</Words>
  <Application>WPS 演示</Application>
  <PresentationFormat>全屏显示(4:3)</PresentationFormat>
  <Paragraphs>478</Paragraphs>
  <Slides>21</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6" baseType="lpstr">
      <vt:lpstr>Arial</vt:lpstr>
      <vt:lpstr>宋体</vt:lpstr>
      <vt:lpstr>Wingdings</vt:lpstr>
      <vt:lpstr>微软雅黑</vt:lpstr>
      <vt:lpstr>幼圆</vt:lpstr>
      <vt:lpstr>Times New Roman</vt:lpstr>
      <vt:lpstr>Calibri</vt:lpstr>
      <vt:lpstr>Arial Black</vt:lpstr>
      <vt:lpstr>Times</vt:lpstr>
      <vt:lpstr>Arial Unicode MS</vt:lpstr>
      <vt:lpstr>等线 Light</vt:lpstr>
      <vt:lpstr>Calibri Light</vt:lpstr>
      <vt:lpstr>等线</vt:lpstr>
      <vt:lpstr>Office 主题</vt:lpstr>
      <vt:lpstr>Equation.DSMT4</vt:lpstr>
      <vt:lpstr>课程名称：遗传算法</vt:lpstr>
      <vt:lpstr>1 引入</vt:lpstr>
      <vt:lpstr>1 引入</vt:lpstr>
      <vt:lpstr>PowerPoint 演示文稿</vt:lpstr>
      <vt:lpstr>2 遗传算法-流程图</vt:lpstr>
      <vt:lpstr>2 遗传算法-基本操作</vt:lpstr>
      <vt:lpstr>PowerPoint 演示文稿</vt:lpstr>
      <vt:lpstr>2 遗传算法-基本操作</vt:lpstr>
      <vt:lpstr>2 遗传算法-循环过程</vt:lpstr>
      <vt:lpstr>3 应用-函数优化</vt:lpstr>
      <vt:lpstr>3 应用-函数优化</vt:lpstr>
      <vt:lpstr>3 应用-函数优化</vt:lpstr>
      <vt:lpstr>3 应用-函数优化</vt:lpstr>
      <vt:lpstr>3 应用-TSP</vt:lpstr>
      <vt:lpstr>3 应用-TSP</vt:lpstr>
      <vt:lpstr>3 应用-TSP</vt:lpstr>
      <vt:lpstr>3 应用-TSP</vt:lpstr>
      <vt:lpstr>3 遗传算法-群体爬山</vt:lpstr>
      <vt:lpstr>3 遗传算法-模拟爬山</vt:lpstr>
      <vt:lpstr>3 遗传算法-其他复杂函数</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wokstation</dc:creator>
  <cp:lastModifiedBy>LIU</cp:lastModifiedBy>
  <cp:revision>288</cp:revision>
  <dcterms:created xsi:type="dcterms:W3CDTF">2016-04-05T09:36:00Z</dcterms:created>
  <dcterms:modified xsi:type="dcterms:W3CDTF">2023-02-23T12:49:08Z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3CBE59E00A9646E78FD3ACA0E3DF4F0C</vt:lpwstr>
  </property>
</Properties>
</file>