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256"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271" r:id="rId64"/>
    <p:sldId id="258" r:id="rId65"/>
  </p:sldIdLst>
  <p:sldSz cx="9144000" cy="6858000" type="screen4x3"/>
  <p:notesSz cx="6858000" cy="9144000"/>
  <p:custDataLst>
    <p:tags r:id="rId7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5"/>
    <a:srgbClr val="DC007C"/>
    <a:srgbClr val="0080CB"/>
    <a:srgbClr val="ED43BC"/>
    <a:srgbClr val="14A862"/>
    <a:srgbClr val="009DE7"/>
    <a:srgbClr val="CBECFB"/>
    <a:srgbClr val="FFFFFF"/>
    <a:srgbClr val="0280CB"/>
    <a:srgbClr val="6FB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88290" autoAdjust="0"/>
  </p:normalViewPr>
  <p:slideViewPr>
    <p:cSldViewPr snapToGrid="0">
      <p:cViewPr varScale="1">
        <p:scale>
          <a:sx n="59" d="100"/>
          <a:sy n="59" d="100"/>
        </p:scale>
        <p:origin x="1608" y="60"/>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gs" Target="tags/tag1.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B3DA5D-B12B-4CF4-8491-A16095CA5B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0BE6B-463C-4C4F-AD28-3E021ADD87B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09CD-E715-4677-A8F4-2C10367E24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6992E-C0CB-47C0-9C55-30A39BE3C5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8" name="直接连接符 7"/>
          <p:cNvCxnSpPr/>
          <p:nvPr userDrawn="1"/>
        </p:nvCxnSpPr>
        <p:spPr>
          <a:xfrm>
            <a:off x="255535" y="4420427"/>
            <a:ext cx="8615009" cy="0"/>
          </a:xfrm>
          <a:prstGeom prst="line">
            <a:avLst/>
          </a:prstGeom>
          <a:ln w="19050">
            <a:solidFill>
              <a:srgbClr val="0080CB"/>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760912" y="2348677"/>
            <a:ext cx="4421777" cy="1320166"/>
          </a:xfrm>
          <a:prstGeom prst="rect">
            <a:avLst/>
          </a:prstGeom>
        </p:spPr>
        <p:txBody>
          <a:bodyPr anchor="b"/>
          <a:lstStyle>
            <a:lvl1pPr algn="ctr">
              <a:defRPr sz="3300" b="1">
                <a:solidFill>
                  <a:srgbClr val="002060"/>
                </a:solidFill>
                <a:latin typeface="微软雅黑" panose="020B0503020204020204" pitchFamily="34" charset="-122"/>
                <a:ea typeface="微软雅黑" panose="020B0503020204020204" pitchFamily="34" charset="-122"/>
              </a:defRPr>
            </a:lvl1pPr>
          </a:lstStyle>
          <a:p>
            <a:r>
              <a:rPr lang="zh-CN" altLang="en-US" dirty="0"/>
              <a:t>课程名称</a:t>
            </a:r>
            <a:endParaRPr lang="zh-CN" altLang="en-US" dirty="0"/>
          </a:p>
        </p:txBody>
      </p:sp>
      <p:sp>
        <p:nvSpPr>
          <p:cNvPr id="10" name="副标题 2"/>
          <p:cNvSpPr>
            <a:spLocks noGrp="1"/>
          </p:cNvSpPr>
          <p:nvPr>
            <p:ph type="subTitle" idx="1" hasCustomPrompt="1"/>
          </p:nvPr>
        </p:nvSpPr>
        <p:spPr>
          <a:xfrm>
            <a:off x="760911" y="4647904"/>
            <a:ext cx="6858000" cy="1655762"/>
          </a:xfrm>
          <a:prstGeom prst="rect">
            <a:avLst/>
          </a:prstGeom>
        </p:spPr>
        <p:txBody>
          <a:bodyPr/>
          <a:lstStyle>
            <a:lvl1pPr marL="0" indent="0" algn="ctr">
              <a:buNone/>
              <a:defRPr sz="1800" b="1">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2018</a:t>
            </a:r>
            <a:r>
              <a:rPr lang="zh-CN" altLang="en-US" dirty="0"/>
              <a:t>年</a:t>
            </a:r>
            <a:r>
              <a:rPr lang="en-US" altLang="zh-CN" dirty="0"/>
              <a:t>6</a:t>
            </a:r>
            <a:r>
              <a:rPr lang="zh-CN" altLang="en-US" dirty="0"/>
              <a:t>月</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10" name="矩形 9"/>
          <p:cNvSpPr/>
          <p:nvPr userDrawn="1"/>
        </p:nvSpPr>
        <p:spPr>
          <a:xfrm>
            <a:off x="0" y="308161"/>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210849" y="431826"/>
            <a:ext cx="8547797" cy="700992"/>
          </a:xfrm>
          <a:prstGeom prst="rect">
            <a:avLst/>
          </a:prstGeom>
        </p:spPr>
        <p:txBody>
          <a:bodyPr/>
          <a:lstStyle>
            <a:lvl1pPr>
              <a:defRPr sz="27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矩形 9"/>
          <p:cNvSpPr/>
          <p:nvPr userDrawn="1"/>
        </p:nvSpPr>
        <p:spPr>
          <a:xfrm>
            <a:off x="0" y="4505317"/>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副标题 2"/>
          <p:cNvSpPr>
            <a:spLocks noGrp="1"/>
          </p:cNvSpPr>
          <p:nvPr>
            <p:ph type="subTitle" idx="1" hasCustomPrompt="1"/>
          </p:nvPr>
        </p:nvSpPr>
        <p:spPr>
          <a:xfrm>
            <a:off x="868680" y="2230438"/>
            <a:ext cx="370332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074" name="组合 3073"/>
          <p:cNvGrpSpPr/>
          <p:nvPr/>
        </p:nvGrpSpPr>
        <p:grpSpPr>
          <a:xfrm>
            <a:off x="0" y="2438400"/>
            <a:ext cx="9009063" cy="1052513"/>
            <a:chOff x="0" y="0"/>
            <a:chExt cx="5675" cy="663"/>
          </a:xfrm>
        </p:grpSpPr>
        <p:grpSp>
          <p:nvGrpSpPr>
            <p:cNvPr id="3075" name="组合 3074"/>
            <p:cNvGrpSpPr/>
            <p:nvPr/>
          </p:nvGrpSpPr>
          <p:grpSpPr>
            <a:xfrm>
              <a:off x="183" y="68"/>
              <a:ext cx="448" cy="299"/>
              <a:chOff x="0" y="0"/>
              <a:chExt cx="624" cy="432"/>
            </a:xfrm>
          </p:grpSpPr>
          <p:sp>
            <p:nvSpPr>
              <p:cNvPr id="3076" name="矩形 3075"/>
              <p:cNvSpPr/>
              <p:nvPr/>
            </p:nvSpPr>
            <p:spPr>
              <a:xfrm>
                <a:off x="0" y="0"/>
                <a:ext cx="384" cy="432"/>
              </a:xfrm>
              <a:prstGeom prst="rect">
                <a:avLst/>
              </a:prstGeom>
              <a:solidFill>
                <a:schemeClr val="folHlink"/>
              </a:solidFill>
              <a:ln w="9525">
                <a:noFill/>
              </a:ln>
            </p:spPr>
            <p:txBody>
              <a:bodyPr/>
              <a:p>
                <a:endParaRPr lang="zh-CN" altLang="en-US"/>
              </a:p>
            </p:txBody>
          </p:sp>
          <p:sp>
            <p:nvSpPr>
              <p:cNvPr id="3077" name="矩形 3076"/>
              <p:cNvSpPr/>
              <p:nvPr/>
            </p:nvSpPr>
            <p:spPr>
              <a:xfrm>
                <a:off x="336" y="0"/>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3078" name="组合 3077"/>
            <p:cNvGrpSpPr/>
            <p:nvPr/>
          </p:nvGrpSpPr>
          <p:grpSpPr>
            <a:xfrm>
              <a:off x="261" y="334"/>
              <a:ext cx="465" cy="299"/>
              <a:chOff x="0" y="0"/>
              <a:chExt cx="672" cy="432"/>
            </a:xfrm>
          </p:grpSpPr>
          <p:sp>
            <p:nvSpPr>
              <p:cNvPr id="3079" name="矩形 3078"/>
              <p:cNvSpPr/>
              <p:nvPr/>
            </p:nvSpPr>
            <p:spPr>
              <a:xfrm>
                <a:off x="0" y="0"/>
                <a:ext cx="384" cy="432"/>
              </a:xfrm>
              <a:prstGeom prst="rect">
                <a:avLst/>
              </a:prstGeom>
              <a:solidFill>
                <a:schemeClr val="accent2"/>
              </a:solidFill>
              <a:ln w="9525">
                <a:noFill/>
              </a:ln>
            </p:spPr>
            <p:txBody>
              <a:bodyPr/>
              <a:p>
                <a:endParaRPr lang="zh-CN" altLang="en-US"/>
              </a:p>
            </p:txBody>
          </p:sp>
          <p:sp>
            <p:nvSpPr>
              <p:cNvPr id="3080" name="矩形 3079"/>
              <p:cNvSpPr/>
              <p:nvPr/>
            </p:nvSpPr>
            <p:spPr>
              <a:xfrm>
                <a:off x="336" y="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3081" name="矩形 3080"/>
            <p:cNvSpPr/>
            <p:nvPr/>
          </p:nvSpPr>
          <p:spPr>
            <a:xfrm>
              <a:off x="0" y="288"/>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3082" name="矩形 3081"/>
            <p:cNvSpPr/>
            <p:nvPr/>
          </p:nvSpPr>
          <p:spPr>
            <a:xfrm>
              <a:off x="400" y="0"/>
              <a:ext cx="20" cy="663"/>
            </a:xfrm>
            <a:prstGeom prst="rect">
              <a:avLst/>
            </a:prstGeom>
            <a:solidFill>
              <a:schemeClr val="bg2"/>
            </a:solidFill>
            <a:ln w="9525">
              <a:noFill/>
            </a:ln>
          </p:spPr>
          <p:txBody>
            <a:bodyPr/>
            <a:p>
              <a:endParaRPr lang="zh-CN" altLang="en-US"/>
            </a:p>
          </p:txBody>
        </p:sp>
        <p:sp>
          <p:nvSpPr>
            <p:cNvPr id="3083" name="矩形 3082"/>
            <p:cNvSpPr/>
            <p:nvPr/>
          </p:nvSpPr>
          <p:spPr>
            <a:xfrm flipV="1">
              <a:off x="199" y="518"/>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3084" name="标题 3083"/>
          <p:cNvSpPr>
            <a:spLocks noGrp="1"/>
          </p:cNvSpPr>
          <p:nvPr>
            <p:ph type="ctrTitle"/>
          </p:nvPr>
        </p:nvSpPr>
        <p:spPr>
          <a:xfrm>
            <a:off x="990600" y="1828800"/>
            <a:ext cx="7772400" cy="1143000"/>
          </a:xfrm>
          <a:prstGeom prst="rect">
            <a:avLst/>
          </a:prstGeom>
          <a:noFill/>
          <a:ln w="9525">
            <a:noFill/>
          </a:ln>
        </p:spPr>
        <p:txBody>
          <a:bodyPr anchor="b"/>
          <a:lstStyle>
            <a:lvl1pPr lvl="0">
              <a:defRPr/>
            </a:lvl1pPr>
          </a:lstStyle>
          <a:p>
            <a:pPr lvl="0"/>
            <a:r>
              <a:rPr lang="zh-CN" altLang="en-US"/>
              <a:t>单击此处编辑母版标题样式</a:t>
            </a:r>
            <a:endParaRPr lang="zh-CN" altLang="en-US"/>
          </a:p>
        </p:txBody>
      </p:sp>
      <p:sp>
        <p:nvSpPr>
          <p:cNvPr id="3085" name="副标题 3084"/>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a:t>单击此处编辑母版副标题样式</a:t>
            </a:r>
            <a:endParaRPr lang="zh-CN" altLang="en-US"/>
          </a:p>
        </p:txBody>
      </p:sp>
      <p:sp>
        <p:nvSpPr>
          <p:cNvPr id="3086" name="日期占位符 3085"/>
          <p:cNvSpPr>
            <a:spLocks noGrp="1"/>
          </p:cNvSpPr>
          <p:nvPr>
            <p:ph type="dt" sz="half" idx="2"/>
          </p:nvPr>
        </p:nvSpPr>
        <p:spPr>
          <a:xfrm>
            <a:off x="990600" y="6248400"/>
            <a:ext cx="1905000" cy="457200"/>
          </a:xfrm>
          <a:prstGeom prst="rect">
            <a:avLst/>
          </a:prstGeom>
          <a:noFill/>
          <a:ln w="9525">
            <a:noFill/>
          </a:ln>
        </p:spPr>
        <p:txBody>
          <a:bodyPr anchor="b"/>
          <a:lstStyle>
            <a:lvl1pPr>
              <a:defRPr sz="1400" b="0">
                <a:solidFill>
                  <a:schemeClr val="bg2"/>
                </a:solidFill>
              </a:defRPr>
            </a:lvl1pPr>
          </a:lstStyle>
          <a:p>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
        <p:nvSpPr>
          <p:cNvPr id="3087" name="页脚占位符 3086"/>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b="0">
                <a:solidFill>
                  <a:schemeClr val="bg2"/>
                </a:solidFill>
              </a:defRPr>
            </a:lvl1pPr>
          </a:lstStyle>
          <a:p>
            <a:endParaRPr lang="zh-CN" altLang="en-US" dirty="0">
              <a:latin typeface="Tahoma" panose="020B0604030504040204" pitchFamily="34" charset="0"/>
            </a:endParaRPr>
          </a:p>
        </p:txBody>
      </p:sp>
      <p:sp>
        <p:nvSpPr>
          <p:cNvPr id="3088" name="灯片编号占位符 3087"/>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b="0">
                <a:solidFill>
                  <a:schemeClr val="bg2"/>
                </a:solidFill>
              </a:defRPr>
            </a:lvl1pPr>
          </a:lstStyle>
          <a:p>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Tahoma" panose="020B060403050404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Tahoma" panose="020B060403050404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Tahoma" panose="020B060403050404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5.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 Id="rId3" Type="http://schemas.openxmlformats.org/officeDocument/2006/relationships/oleObject" Target="../embeddings/oleObject5.bin"/><Relationship Id="rId2" Type="http://schemas.openxmlformats.org/officeDocument/2006/relationships/image" Target="../media/image5.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5.xml"/><Relationship Id="rId4" Type="http://schemas.openxmlformats.org/officeDocument/2006/relationships/image" Target="../media/image11.wmf"/><Relationship Id="rId3" Type="http://schemas.openxmlformats.org/officeDocument/2006/relationships/oleObject" Target="../embeddings/oleObject9.bin"/><Relationship Id="rId2" Type="http://schemas.openxmlformats.org/officeDocument/2006/relationships/image" Target="../media/image10.wmf"/><Relationship Id="rId1"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5.xml"/><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slide" Target="slide46.xml"/><Relationship Id="rId4" Type="http://schemas.openxmlformats.org/officeDocument/2006/relationships/slide" Target="slide31.xml"/><Relationship Id="rId3" Type="http://schemas.openxmlformats.org/officeDocument/2006/relationships/slide" Target="slide19.xml"/><Relationship Id="rId2" Type="http://schemas.openxmlformats.org/officeDocument/2006/relationships/slide" Target="slide11.xml"/><Relationship Id="rId1" Type="http://schemas.openxmlformats.org/officeDocument/2006/relationships/slide" Target="slide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5.xml"/><Relationship Id="rId2" Type="http://schemas.openxmlformats.org/officeDocument/2006/relationships/image" Target="../media/image13.emf"/><Relationship Id="rId1"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5.xml"/><Relationship Id="rId2" Type="http://schemas.openxmlformats.org/officeDocument/2006/relationships/image" Target="../media/image9.emf"/><Relationship Id="rId1"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5.xml"/><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emf"/><Relationship Id="rId1"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5.xml"/><Relationship Id="rId4" Type="http://schemas.openxmlformats.org/officeDocument/2006/relationships/image" Target="../media/image17.wmf"/><Relationship Id="rId3" Type="http://schemas.openxmlformats.org/officeDocument/2006/relationships/oleObject" Target="../embeddings/oleObject16.bin"/><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19.emf"/><Relationship Id="rId3" Type="http://schemas.openxmlformats.org/officeDocument/2006/relationships/oleObject" Target="../embeddings/oleObject18.bin"/><Relationship Id="rId2" Type="http://schemas.openxmlformats.org/officeDocument/2006/relationships/image" Target="../media/image18.emf"/><Relationship Id="rId1"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5.xml"/><Relationship Id="rId2" Type="http://schemas.openxmlformats.org/officeDocument/2006/relationships/image" Target="../media/image20.wmf"/><Relationship Id="rId1"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5.xml"/><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2.emf"/><Relationship Id="rId1"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5.xml"/><Relationship Id="rId2" Type="http://schemas.openxmlformats.org/officeDocument/2006/relationships/image" Target="../media/image23.emf"/><Relationship Id="rId1" Type="http://schemas.openxmlformats.org/officeDocument/2006/relationships/oleObject" Target="../embeddings/oleObject2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5.x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 Id="rId3" Type="http://schemas.openxmlformats.org/officeDocument/2006/relationships/oleObject" Target="../embeddings/oleObject24.bin"/><Relationship Id="rId2" Type="http://schemas.openxmlformats.org/officeDocument/2006/relationships/image" Target="../media/image24.wmf"/><Relationship Id="rId1" Type="http://schemas.openxmlformats.org/officeDocument/2006/relationships/oleObject" Target="../embeddings/oleObject2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5.xml"/><Relationship Id="rId2" Type="http://schemas.openxmlformats.org/officeDocument/2006/relationships/image" Target="../media/image27.emf"/><Relationship Id="rId1" Type="http://schemas.openxmlformats.org/officeDocument/2006/relationships/oleObject" Target="../embeddings/oleObject2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5.xml"/><Relationship Id="rId4" Type="http://schemas.openxmlformats.org/officeDocument/2006/relationships/image" Target="../media/image29.wmf"/><Relationship Id="rId3" Type="http://schemas.openxmlformats.org/officeDocument/2006/relationships/oleObject" Target="../embeddings/oleObject28.bin"/><Relationship Id="rId2" Type="http://schemas.openxmlformats.org/officeDocument/2006/relationships/image" Target="../media/image28.wmf"/><Relationship Id="rId1" Type="http://schemas.openxmlformats.org/officeDocument/2006/relationships/oleObject" Target="../embeddings/oleObject2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5.xml"/><Relationship Id="rId2" Type="http://schemas.openxmlformats.org/officeDocument/2006/relationships/image" Target="../media/image30.wmf"/><Relationship Id="rId1"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5.x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 Id="rId3" Type="http://schemas.openxmlformats.org/officeDocument/2006/relationships/oleObject" Target="../embeddings/oleObject31.bin"/><Relationship Id="rId2" Type="http://schemas.openxmlformats.org/officeDocument/2006/relationships/image" Target="../media/image31.wmf"/><Relationship Id="rId1" Type="http://schemas.openxmlformats.org/officeDocument/2006/relationships/oleObject" Target="../embeddings/oleObject30.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5.xml"/><Relationship Id="rId2" Type="http://schemas.openxmlformats.org/officeDocument/2006/relationships/image" Target="../media/image34.wmf"/><Relationship Id="rId1"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5.xml"/><Relationship Id="rId2" Type="http://schemas.openxmlformats.org/officeDocument/2006/relationships/image" Target="../media/image37.emf"/><Relationship Id="rId1" Type="http://schemas.openxmlformats.org/officeDocument/2006/relationships/oleObject" Target="../embeddings/oleObject34.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5.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4.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accent1">
                    <a:lumMod val="50000"/>
                  </a:schemeClr>
                </a:solidFill>
              </a:rPr>
              <a:t>机器学习</a:t>
            </a:r>
            <a:endParaRPr lang="zh-CN" altLang="en-US" dirty="0">
              <a:solidFill>
                <a:schemeClr val="accent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文本占位符 14338"/>
          <p:cNvSpPr>
            <a:spLocks noGrp="1"/>
          </p:cNvSpPr>
          <p:nvPr>
            <p:ph type="body" idx="1"/>
          </p:nvPr>
        </p:nvSpPr>
        <p:spPr>
          <a:xfrm>
            <a:off x="971550" y="1268413"/>
            <a:ext cx="7921625" cy="5256212"/>
          </a:xfrm>
        </p:spPr>
        <p:txBody>
          <a:bodyPr/>
          <a:p>
            <a:pPr marL="0" indent="0">
              <a:buNone/>
            </a:pPr>
            <a:r>
              <a:rPr lang="zh-CN" altLang="en-US" sz="2400" b="0" dirty="0">
                <a:solidFill>
                  <a:schemeClr val="folHlink"/>
                </a:solidFill>
              </a:rPr>
              <a:t> </a:t>
            </a:r>
            <a:r>
              <a:rPr lang="en-US" altLang="zh-CN" sz="2400" b="0">
                <a:solidFill>
                  <a:schemeClr val="folHlink"/>
                </a:solidFill>
              </a:rPr>
              <a:t>3.</a:t>
            </a:r>
            <a:r>
              <a:rPr lang="zh-CN" altLang="en-US" sz="2400" b="0" dirty="0">
                <a:solidFill>
                  <a:schemeClr val="folHlink"/>
                </a:solidFill>
              </a:rPr>
              <a:t>选择函数逼近算法</a:t>
            </a:r>
            <a:r>
              <a:rPr lang="en-US" altLang="zh-CN" sz="2400" b="0">
                <a:solidFill>
                  <a:schemeClr val="folHlink"/>
                </a:solidFill>
                <a:latin typeface="宋体" panose="02010600030101010101" pitchFamily="2" charset="-122"/>
              </a:rPr>
              <a:t>——</a:t>
            </a:r>
            <a:r>
              <a:rPr lang="zh-CN" altLang="en-US" sz="2400" b="0" dirty="0">
                <a:solidFill>
                  <a:schemeClr val="folHlink"/>
                </a:solidFill>
              </a:rPr>
              <a:t>选择学习算法</a:t>
            </a:r>
            <a:r>
              <a:rPr lang="zh-CN" altLang="en-US" sz="2400" b="0" dirty="0"/>
              <a:t> </a:t>
            </a:r>
            <a:endParaRPr lang="en-US" altLang="zh-CN" sz="2400" b="0"/>
          </a:p>
          <a:p>
            <a:pPr marL="0" indent="0">
              <a:buNone/>
            </a:pPr>
            <a:r>
              <a:rPr lang="zh-CN" altLang="en-US" sz="2000" b="0" dirty="0"/>
              <a:t>利用</a:t>
            </a:r>
            <a:r>
              <a:rPr lang="en-US" altLang="zh-CN" sz="2000" b="0"/>
              <a:t>LMS</a:t>
            </a:r>
            <a:r>
              <a:rPr lang="zh-CN" altLang="en-US" sz="2000" b="0" dirty="0"/>
              <a:t>权值更新法则学习西洋跳棋程序目标函数的过程：</a:t>
            </a:r>
            <a:endParaRPr lang="zh-CN" altLang="en-US" sz="2000" b="0" dirty="0"/>
          </a:p>
          <a:p>
            <a:pPr marL="0" indent="0">
              <a:buNone/>
            </a:pPr>
            <a:r>
              <a:rPr lang="zh-CN" altLang="en-US" sz="2000" b="0" dirty="0"/>
              <a:t>步</a:t>
            </a:r>
            <a:r>
              <a:rPr lang="en-US" altLang="zh-CN" sz="2000" b="0"/>
              <a:t>1  </a:t>
            </a:r>
            <a:r>
              <a:rPr lang="zh-CN" altLang="en-US" sz="2000" b="0" dirty="0"/>
              <a:t>选一组较小的随机值初始化权值</a:t>
            </a:r>
            <a:r>
              <a:rPr lang="en-US" altLang="zh-CN" sz="2000" b="0" i="1">
                <a:latin typeface="Times New Roman" panose="02020603050405020304" pitchFamily="18" charset="0"/>
              </a:rPr>
              <a:t>w</a:t>
            </a:r>
            <a:r>
              <a:rPr lang="en-US" altLang="zh-CN" sz="2000" b="0" baseline="-25000">
                <a:latin typeface="Times New Roman" panose="02020603050405020304" pitchFamily="18" charset="0"/>
              </a:rPr>
              <a:t>0</a:t>
            </a:r>
            <a:r>
              <a:rPr lang="en-US" altLang="zh-CN" sz="2000" b="0">
                <a:latin typeface="Times New Roman" panose="02020603050405020304" pitchFamily="18" charset="0"/>
              </a:rPr>
              <a:t> ~</a:t>
            </a:r>
            <a:r>
              <a:rPr lang="en-US" altLang="zh-CN" sz="2000" b="0" i="1">
                <a:latin typeface="Times New Roman" panose="02020603050405020304" pitchFamily="18" charset="0"/>
              </a:rPr>
              <a:t>w</a:t>
            </a:r>
            <a:r>
              <a:rPr lang="en-US" altLang="zh-CN" sz="2000" b="0" baseline="-25000">
                <a:latin typeface="Times New Roman" panose="02020603050405020304" pitchFamily="18" charset="0"/>
              </a:rPr>
              <a:t>6</a:t>
            </a:r>
            <a:r>
              <a:rPr lang="zh-CN" altLang="en-US" sz="2000" b="0" dirty="0"/>
              <a:t>。</a:t>
            </a:r>
            <a:endParaRPr lang="zh-CN" altLang="en-US" sz="2000" b="0" dirty="0"/>
          </a:p>
          <a:p>
            <a:pPr marL="0" indent="0">
              <a:buNone/>
            </a:pPr>
            <a:r>
              <a:rPr lang="zh-CN" altLang="en-US" sz="2000" b="0" dirty="0"/>
              <a:t>步</a:t>
            </a:r>
            <a:r>
              <a:rPr lang="en-US" altLang="zh-CN" sz="2000" b="0"/>
              <a:t>2  </a:t>
            </a:r>
            <a:r>
              <a:rPr lang="zh-CN" altLang="en-US" sz="2000" b="0" dirty="0"/>
              <a:t>对于每一个训练样例</a:t>
            </a:r>
            <a:r>
              <a:rPr lang="en-US" altLang="zh-CN" sz="2000" b="0">
                <a:latin typeface="Times New Roman" panose="02020603050405020304" pitchFamily="18" charset="0"/>
              </a:rPr>
              <a:t>&lt;</a:t>
            </a:r>
            <a:r>
              <a:rPr lang="en-US" altLang="zh-CN" sz="2000" b="0" err="1">
                <a:latin typeface="Times New Roman" panose="02020603050405020304" pitchFamily="18" charset="0"/>
              </a:rPr>
              <a:t>b,v</a:t>
            </a:r>
            <a:r>
              <a:rPr lang="en-US" altLang="zh-CN" sz="2000" b="0" baseline="-25000" err="1">
                <a:latin typeface="Times New Roman" panose="02020603050405020304" pitchFamily="18" charset="0"/>
              </a:rPr>
              <a:t>train</a:t>
            </a:r>
            <a:r>
              <a:rPr lang="en-US" altLang="zh-CN" sz="2000" b="0" err="1">
                <a:latin typeface="Times New Roman" panose="02020603050405020304" pitchFamily="18" charset="0"/>
              </a:rPr>
              <a:t>(b</a:t>
            </a:r>
            <a:r>
              <a:rPr lang="en-US" altLang="zh-CN" sz="2000" b="0">
                <a:latin typeface="Times New Roman" panose="02020603050405020304" pitchFamily="18" charset="0"/>
              </a:rPr>
              <a:t>)&gt;</a:t>
            </a:r>
            <a:r>
              <a:rPr lang="zh-CN" altLang="en-US" sz="2000" b="0" dirty="0"/>
              <a:t>，使用当前的权值计算：</a:t>
            </a:r>
            <a:endParaRPr lang="zh-CN" altLang="en-US" sz="2000" b="0" dirty="0"/>
          </a:p>
          <a:p>
            <a:pPr marL="0" indent="0">
              <a:buNone/>
            </a:pPr>
            <a:endParaRPr lang="zh-CN" altLang="en-US" sz="2000" b="0" dirty="0"/>
          </a:p>
          <a:p>
            <a:pPr marL="0" indent="0">
              <a:buNone/>
            </a:pPr>
            <a:r>
              <a:rPr lang="zh-CN" altLang="en-US" sz="2000" b="0" dirty="0"/>
              <a:t>步</a:t>
            </a:r>
            <a:r>
              <a:rPr lang="en-US" altLang="zh-CN" sz="2000" b="0"/>
              <a:t>3  </a:t>
            </a:r>
            <a:r>
              <a:rPr lang="zh-CN" altLang="en-US" sz="2000" b="0" dirty="0"/>
              <a:t>对每一个权值</a:t>
            </a:r>
            <a:r>
              <a:rPr lang="en-US" altLang="zh-CN" sz="2000" b="0" i="1" err="1"/>
              <a:t>wi</a:t>
            </a:r>
            <a:r>
              <a:rPr lang="zh-CN" altLang="en-US" sz="2000" b="0" dirty="0"/>
              <a:t>进行如下更新：</a:t>
            </a:r>
            <a:endParaRPr lang="zh-CN" altLang="en-US" sz="2000" b="0" dirty="0"/>
          </a:p>
          <a:p>
            <a:pPr marL="0" indent="0">
              <a:buNone/>
            </a:pPr>
            <a:r>
              <a:rPr lang="zh-CN" altLang="en-US" sz="2000" b="0" dirty="0"/>
              <a:t>       </a:t>
            </a:r>
            <a:endParaRPr lang="zh-CN" altLang="en-US" sz="2000" b="0" dirty="0"/>
          </a:p>
          <a:p>
            <a:pPr marL="0" indent="0">
              <a:buNone/>
            </a:pPr>
            <a:r>
              <a:rPr lang="zh-CN" altLang="en-US" sz="2000" b="0" dirty="0"/>
              <a:t>其中，</a:t>
            </a:r>
            <a:r>
              <a:rPr lang="zh-CN" altLang="en-US" sz="2000" b="0" i="1" dirty="0">
                <a:sym typeface="Symbol" panose="05050102010706020507" pitchFamily="18" charset="2"/>
              </a:rPr>
              <a:t></a:t>
            </a:r>
            <a:r>
              <a:rPr lang="zh-CN" altLang="en-US" sz="2000" b="0" dirty="0"/>
              <a:t>调整权值更新的幅度</a:t>
            </a:r>
            <a:r>
              <a:rPr lang="en-US" altLang="zh-CN" sz="2000" b="0"/>
              <a:t>。</a:t>
            </a:r>
            <a:r>
              <a:rPr lang="en-US" altLang="zh-CN" sz="2000" b="0" err="1"/>
              <a:t>可以看出</a:t>
            </a:r>
            <a:r>
              <a:rPr lang="en-US" altLang="zh-CN" sz="2000" b="0"/>
              <a:t>：</a:t>
            </a:r>
            <a:endParaRPr lang="en-US" altLang="zh-CN" sz="2000" b="0"/>
          </a:p>
          <a:p>
            <a:pPr marL="0" indent="0">
              <a:buNone/>
            </a:pPr>
            <a:r>
              <a:rPr lang="zh-CN" altLang="en-US" sz="2000" b="0" dirty="0"/>
              <a:t>（</a:t>
            </a:r>
            <a:r>
              <a:rPr lang="en-US" altLang="zh-CN" sz="2000" b="0"/>
              <a:t>1</a:t>
            </a:r>
            <a:r>
              <a:rPr lang="zh-CN" altLang="en-US" sz="2000" b="0" dirty="0"/>
              <a:t>）当</a:t>
            </a:r>
            <a:r>
              <a:rPr lang="en-US" altLang="zh-CN" sz="2000" b="0"/>
              <a:t>              </a:t>
            </a:r>
            <a:r>
              <a:rPr lang="zh-CN" altLang="en-US" sz="2000" b="0" dirty="0"/>
              <a:t>为</a:t>
            </a:r>
            <a:r>
              <a:rPr lang="en-US" altLang="zh-CN" sz="2000" b="0"/>
              <a:t>0 </a:t>
            </a:r>
            <a:r>
              <a:rPr lang="zh-CN" altLang="en-US" sz="2000" b="0" dirty="0"/>
              <a:t>时，权值不变。</a:t>
            </a:r>
            <a:endParaRPr lang="zh-CN" altLang="en-US" sz="2000" b="0" dirty="0"/>
          </a:p>
          <a:p>
            <a:pPr marL="0" indent="0">
              <a:buNone/>
            </a:pPr>
            <a:r>
              <a:rPr lang="zh-CN" altLang="en-US" sz="2000" b="0" dirty="0"/>
              <a:t>（</a:t>
            </a:r>
            <a:r>
              <a:rPr lang="en-US" altLang="zh-CN" sz="2000" b="0"/>
              <a:t>2</a:t>
            </a:r>
            <a:r>
              <a:rPr lang="zh-CN" altLang="en-US" sz="2000" b="0" dirty="0"/>
              <a:t>）当</a:t>
            </a:r>
            <a:r>
              <a:rPr lang="en-US" altLang="zh-CN" sz="2000" b="0" i="1">
                <a:latin typeface="Times New Roman" panose="02020603050405020304" pitchFamily="18" charset="0"/>
              </a:rPr>
              <a:t>x</a:t>
            </a:r>
            <a:r>
              <a:rPr lang="en-US" altLang="zh-CN" sz="2000" b="0" i="1" baseline="-25000">
                <a:latin typeface="Times New Roman" panose="02020603050405020304" pitchFamily="18" charset="0"/>
              </a:rPr>
              <a:t>i</a:t>
            </a:r>
            <a:r>
              <a:rPr lang="zh-CN" altLang="en-US" sz="2000" b="0" dirty="0"/>
              <a:t>为</a:t>
            </a:r>
            <a:r>
              <a:rPr lang="en-US" altLang="zh-CN" sz="2000" b="0"/>
              <a:t>0</a:t>
            </a:r>
            <a:r>
              <a:rPr lang="zh-CN" altLang="en-US" sz="2000" b="0" dirty="0"/>
              <a:t>时，权值也不变。</a:t>
            </a:r>
            <a:endParaRPr lang="zh-CN" altLang="en-US" sz="2000" b="0" dirty="0"/>
          </a:p>
          <a:p>
            <a:pPr marL="0" indent="0">
              <a:buNone/>
            </a:pPr>
            <a:r>
              <a:rPr lang="zh-CN" altLang="en-US" sz="2000" b="0" dirty="0"/>
              <a:t>终止的条件可以是</a:t>
            </a:r>
            <a:r>
              <a:rPr lang="en-US" altLang="zh-CN" sz="2000" b="0" err="1"/>
              <a:t>三者</a:t>
            </a:r>
            <a:r>
              <a:rPr lang="zh-CN" altLang="en-US" sz="2000" b="0" dirty="0"/>
              <a:t>之一</a:t>
            </a:r>
            <a:r>
              <a:rPr lang="zh-CN" altLang="en-US" sz="2000" b="0" dirty="0">
                <a:sym typeface="Wingdings" panose="05000000000000000000" pitchFamily="2" charset="2"/>
              </a:rPr>
              <a:t>：（</a:t>
            </a:r>
            <a:r>
              <a:rPr lang="en-US" altLang="zh-CN" sz="2000" b="0">
                <a:sym typeface="Wingdings" panose="05000000000000000000" pitchFamily="2" charset="2"/>
              </a:rPr>
              <a:t>1</a:t>
            </a:r>
            <a:r>
              <a:rPr lang="zh-CN" altLang="en-US" sz="2000" b="0" dirty="0">
                <a:sym typeface="Wingdings" panose="05000000000000000000" pitchFamily="2" charset="2"/>
              </a:rPr>
              <a:t>）</a:t>
            </a:r>
            <a:r>
              <a:rPr lang="zh-CN" altLang="en-US" sz="2000" b="0" dirty="0"/>
              <a:t>迭代次数达到某固定值</a:t>
            </a:r>
            <a:endParaRPr lang="zh-CN" altLang="en-US" sz="2000" b="0" dirty="0"/>
          </a:p>
          <a:p>
            <a:pPr marL="825500" lvl="1">
              <a:buNone/>
            </a:pPr>
            <a:r>
              <a:rPr lang="zh-CN" altLang="en-US" sz="1800" b="0" dirty="0"/>
              <a:t>（</a:t>
            </a:r>
            <a:r>
              <a:rPr lang="en-US" altLang="zh-CN" sz="1800" b="0"/>
              <a:t>2</a:t>
            </a:r>
            <a:r>
              <a:rPr lang="zh-CN" altLang="en-US" sz="1800" b="0" dirty="0"/>
              <a:t>）在训练样例上的误差降到某个阈值以下</a:t>
            </a:r>
            <a:endParaRPr lang="zh-CN" altLang="en-US" sz="1800" b="0" dirty="0"/>
          </a:p>
          <a:p>
            <a:pPr marL="825500" lvl="1">
              <a:buNone/>
            </a:pPr>
            <a:r>
              <a:rPr lang="zh-CN" altLang="en-US" sz="1800" b="0" dirty="0"/>
              <a:t>（</a:t>
            </a:r>
            <a:r>
              <a:rPr lang="en-US" altLang="zh-CN" sz="1800" b="0"/>
              <a:t>3</a:t>
            </a:r>
            <a:r>
              <a:rPr lang="zh-CN" altLang="en-US" sz="1800" b="0" dirty="0"/>
              <a:t>）在分离的验证样例集合上的误差符合某个标准等。 </a:t>
            </a:r>
            <a:endParaRPr lang="zh-CN" altLang="en-US" sz="1800" b="0" dirty="0"/>
          </a:p>
        </p:txBody>
      </p:sp>
      <p:sp>
        <p:nvSpPr>
          <p:cNvPr id="14340" name="矩形 14339"/>
          <p:cNvSpPr/>
          <p:nvPr/>
        </p:nvSpPr>
        <p:spPr>
          <a:xfrm>
            <a:off x="0" y="0"/>
            <a:ext cx="9144000" cy="0"/>
          </a:xfrm>
          <a:prstGeom prst="rect">
            <a:avLst/>
          </a:prstGeom>
          <a:noFill/>
          <a:ln w="9525">
            <a:noFill/>
          </a:ln>
        </p:spPr>
        <p:txBody>
          <a:bodyPr/>
          <a:p>
            <a:endParaRPr lang="zh-CN" altLang="en-US"/>
          </a:p>
        </p:txBody>
      </p:sp>
      <p:graphicFrame>
        <p:nvGraphicFramePr>
          <p:cNvPr id="14341" name="对象 14340"/>
          <p:cNvGraphicFramePr>
            <a:graphicFrameLocks noChangeAspect="1"/>
          </p:cNvGraphicFramePr>
          <p:nvPr/>
        </p:nvGraphicFramePr>
        <p:xfrm>
          <a:off x="2051050" y="2743200"/>
          <a:ext cx="5256213" cy="398463"/>
        </p:xfrm>
        <a:graphic>
          <a:graphicData uri="http://schemas.openxmlformats.org/presentationml/2006/ole">
            <mc:AlternateContent xmlns:mc="http://schemas.openxmlformats.org/markup-compatibility/2006">
              <mc:Choice xmlns:v="urn:schemas-microsoft-com:vml" Requires="v">
                <p:oleObj spid="_x0000_s3081" name="" r:id="rId1" imgW="3390900" imgH="254000" progId="Equation.3">
                  <p:embed/>
                </p:oleObj>
              </mc:Choice>
              <mc:Fallback>
                <p:oleObj name="" r:id="rId1" imgW="3390900" imgH="254000" progId="Equation.3">
                  <p:embed/>
                  <p:pic>
                    <p:nvPicPr>
                      <p:cNvPr id="0" name="图片 3080"/>
                      <p:cNvPicPr/>
                      <p:nvPr/>
                    </p:nvPicPr>
                    <p:blipFill>
                      <a:blip r:embed="rId2"/>
                      <a:stretch>
                        <a:fillRect/>
                      </a:stretch>
                    </p:blipFill>
                    <p:spPr>
                      <a:xfrm>
                        <a:off x="2051050" y="2743200"/>
                        <a:ext cx="5256213" cy="398463"/>
                      </a:xfrm>
                      <a:prstGeom prst="rect">
                        <a:avLst/>
                      </a:prstGeom>
                      <a:noFill/>
                      <a:ln w="38100">
                        <a:noFill/>
                        <a:miter/>
                      </a:ln>
                    </p:spPr>
                  </p:pic>
                </p:oleObj>
              </mc:Fallback>
            </mc:AlternateContent>
          </a:graphicData>
        </a:graphic>
      </p:graphicFrame>
      <p:sp>
        <p:nvSpPr>
          <p:cNvPr id="14342" name="矩形 14341"/>
          <p:cNvSpPr/>
          <p:nvPr/>
        </p:nvSpPr>
        <p:spPr>
          <a:xfrm>
            <a:off x="0" y="0"/>
            <a:ext cx="9144000" cy="0"/>
          </a:xfrm>
          <a:prstGeom prst="rect">
            <a:avLst/>
          </a:prstGeom>
          <a:noFill/>
          <a:ln w="9525">
            <a:noFill/>
          </a:ln>
        </p:spPr>
        <p:txBody>
          <a:bodyPr/>
          <a:p>
            <a:endParaRPr lang="zh-CN" altLang="en-US"/>
          </a:p>
        </p:txBody>
      </p:sp>
      <p:graphicFrame>
        <p:nvGraphicFramePr>
          <p:cNvPr id="14343" name="对象 14342"/>
          <p:cNvGraphicFramePr>
            <a:graphicFrameLocks noChangeAspect="1"/>
          </p:cNvGraphicFramePr>
          <p:nvPr/>
        </p:nvGraphicFramePr>
        <p:xfrm>
          <a:off x="2411413" y="3429000"/>
          <a:ext cx="3241675" cy="436563"/>
        </p:xfrm>
        <a:graphic>
          <a:graphicData uri="http://schemas.openxmlformats.org/presentationml/2006/ole">
            <mc:AlternateContent xmlns:mc="http://schemas.openxmlformats.org/markup-compatibility/2006">
              <mc:Choice xmlns:v="urn:schemas-microsoft-com:vml" Requires="v">
                <p:oleObj spid="_x0000_s3078" name="" r:id="rId3" imgW="1624965" imgH="215900" progId="Equation.3">
                  <p:embed/>
                </p:oleObj>
              </mc:Choice>
              <mc:Fallback>
                <p:oleObj name="" r:id="rId3" imgW="1624965" imgH="215900" progId="Equation.3">
                  <p:embed/>
                  <p:pic>
                    <p:nvPicPr>
                      <p:cNvPr id="0" name="图片 3077"/>
                      <p:cNvPicPr/>
                      <p:nvPr/>
                    </p:nvPicPr>
                    <p:blipFill>
                      <a:blip r:embed="rId4"/>
                      <a:stretch>
                        <a:fillRect/>
                      </a:stretch>
                    </p:blipFill>
                    <p:spPr>
                      <a:xfrm>
                        <a:off x="2411413" y="3429000"/>
                        <a:ext cx="3241675" cy="436563"/>
                      </a:xfrm>
                      <a:prstGeom prst="rect">
                        <a:avLst/>
                      </a:prstGeom>
                      <a:noFill/>
                      <a:ln w="38100">
                        <a:noFill/>
                        <a:miter/>
                      </a:ln>
                    </p:spPr>
                  </p:pic>
                </p:oleObj>
              </mc:Fallback>
            </mc:AlternateContent>
          </a:graphicData>
        </a:graphic>
      </p:graphicFrame>
      <p:sp>
        <p:nvSpPr>
          <p:cNvPr id="14344" name="矩形 14343"/>
          <p:cNvSpPr/>
          <p:nvPr/>
        </p:nvSpPr>
        <p:spPr>
          <a:xfrm>
            <a:off x="1116013" y="260350"/>
            <a:ext cx="7793037" cy="720725"/>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000" b="1" u="none" kern="1200" baseline="0">
                <a:solidFill>
                  <a:schemeClr val="tx2"/>
                </a:solidFill>
                <a:latin typeface="Tahoma" panose="020B0604030504040204" pitchFamily="34" charset="0"/>
                <a:ea typeface="楷体_GB2312" pitchFamily="49" charset="-122"/>
              </a:defRPr>
            </a:lvl1pPr>
          </a:lstStyle>
          <a:p>
            <a:pPr lvl="0"/>
            <a:r>
              <a:rPr lang="en-US" altLang="zh-CN" sz="3200"/>
              <a:t>6.1.3 </a:t>
            </a:r>
            <a:r>
              <a:rPr lang="zh-CN" altLang="en-US" sz="3200" dirty="0"/>
              <a:t>一个学习系统的例子</a:t>
            </a:r>
            <a:r>
              <a:rPr lang="en-US" altLang="zh-CN" sz="3200"/>
              <a:t>（3</a:t>
            </a:r>
            <a:r>
              <a:rPr lang="zh-CN" altLang="en-US" sz="3200" dirty="0"/>
              <a:t>）</a:t>
            </a:r>
            <a:endParaRPr lang="zh-CN" altLang="en-US" sz="3200" b="0" dirty="0"/>
          </a:p>
        </p:txBody>
      </p:sp>
      <p:sp>
        <p:nvSpPr>
          <p:cNvPr id="14346" name="矩形 14345"/>
          <p:cNvSpPr/>
          <p:nvPr/>
        </p:nvSpPr>
        <p:spPr>
          <a:xfrm>
            <a:off x="0" y="3319463"/>
            <a:ext cx="9144000" cy="0"/>
          </a:xfrm>
          <a:prstGeom prst="rect">
            <a:avLst/>
          </a:prstGeom>
          <a:noFill/>
          <a:ln w="9525">
            <a:noFill/>
          </a:ln>
        </p:spPr>
        <p:txBody>
          <a:bodyPr/>
          <a:p>
            <a:endParaRPr lang="zh-CN" altLang="en-US"/>
          </a:p>
        </p:txBody>
      </p:sp>
      <p:graphicFrame>
        <p:nvGraphicFramePr>
          <p:cNvPr id="14345" name="对象 14344"/>
          <p:cNvGraphicFramePr/>
          <p:nvPr/>
        </p:nvGraphicFramePr>
        <p:xfrm>
          <a:off x="1978025" y="4360863"/>
          <a:ext cx="1081088" cy="292100"/>
        </p:xfrm>
        <a:graphic>
          <a:graphicData uri="http://schemas.openxmlformats.org/presentationml/2006/ole">
            <mc:AlternateContent xmlns:mc="http://schemas.openxmlformats.org/markup-compatibility/2006">
              <mc:Choice xmlns:v="urn:schemas-microsoft-com:vml" Requires="v">
                <p:oleObj spid="_x0000_s3079" name="" r:id="rId5" imgW="812165" imgH="215900" progId="Equation.DSMT4">
                  <p:embed/>
                </p:oleObj>
              </mc:Choice>
              <mc:Fallback>
                <p:oleObj name="" r:id="rId5" imgW="812165" imgH="215900" progId="Equation.DSMT4">
                  <p:embed/>
                  <p:pic>
                    <p:nvPicPr>
                      <p:cNvPr id="0" name="图片 3078"/>
                      <p:cNvPicPr/>
                      <p:nvPr/>
                    </p:nvPicPr>
                    <p:blipFill>
                      <a:blip r:embed="rId6"/>
                      <a:stretch>
                        <a:fillRect/>
                      </a:stretch>
                    </p:blipFill>
                    <p:spPr>
                      <a:xfrm>
                        <a:off x="1978025" y="4360863"/>
                        <a:ext cx="1081088" cy="292100"/>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p:txBody>
          <a:bodyPr anchor="b"/>
          <a:p>
            <a:r>
              <a:rPr lang="en-US" altLang="zh-CN" sz="2800"/>
              <a:t>6.1.3 </a:t>
            </a:r>
            <a:r>
              <a:rPr lang="zh-CN" altLang="en-US" sz="2800" dirty="0"/>
              <a:t>一个学习系统的例子</a:t>
            </a:r>
            <a:r>
              <a:rPr lang="en-US" altLang="zh-CN" sz="2800"/>
              <a:t>（4</a:t>
            </a:r>
            <a:r>
              <a:rPr lang="zh-CN" altLang="en-US" sz="2800" dirty="0"/>
              <a:t>）</a:t>
            </a:r>
            <a:endParaRPr lang="zh-CN" altLang="en-US" sz="2800" dirty="0"/>
          </a:p>
        </p:txBody>
      </p:sp>
      <p:sp>
        <p:nvSpPr>
          <p:cNvPr id="15363" name="文本占位符 15362"/>
          <p:cNvSpPr>
            <a:spLocks noGrp="1"/>
          </p:cNvSpPr>
          <p:nvPr>
            <p:ph type="body" idx="1"/>
          </p:nvPr>
        </p:nvSpPr>
        <p:spPr/>
        <p:txBody>
          <a:bodyPr/>
          <a:p>
            <a:pPr>
              <a:buNone/>
            </a:pPr>
            <a:r>
              <a:rPr lang="en-US" altLang="zh-CN" sz="2400" b="0">
                <a:solidFill>
                  <a:schemeClr val="folHlink"/>
                </a:solidFill>
              </a:rPr>
              <a:t>4.</a:t>
            </a:r>
            <a:r>
              <a:rPr lang="zh-CN" altLang="en-US" sz="2400" b="0" dirty="0">
                <a:solidFill>
                  <a:schemeClr val="folHlink"/>
                </a:solidFill>
              </a:rPr>
              <a:t>选择测试数据测试算法的性能 </a:t>
            </a:r>
            <a:endParaRPr lang="en-US" altLang="zh-CN" sz="2400" b="0">
              <a:solidFill>
                <a:schemeClr val="folHlink"/>
              </a:solidFill>
            </a:endParaRPr>
          </a:p>
          <a:p>
            <a:r>
              <a:rPr lang="zh-CN" altLang="en-US" sz="2400" b="0" dirty="0"/>
              <a:t>给定一组测试数据</a:t>
            </a:r>
            <a:r>
              <a:rPr lang="en-US" altLang="zh-CN" sz="2400" b="0">
                <a:latin typeface="Times New Roman" panose="02020603050405020304" pitchFamily="18" charset="0"/>
              </a:rPr>
              <a:t>&lt;</a:t>
            </a:r>
            <a:r>
              <a:rPr lang="en-US" altLang="zh-CN" sz="2400" b="0" err="1">
                <a:latin typeface="Times New Roman" panose="02020603050405020304" pitchFamily="18" charset="0"/>
              </a:rPr>
              <a:t>b,v</a:t>
            </a:r>
            <a:r>
              <a:rPr lang="en-US" altLang="zh-CN" sz="2400" b="0" baseline="-25000" err="1">
                <a:latin typeface="Times New Roman" panose="02020603050405020304" pitchFamily="18" charset="0"/>
              </a:rPr>
              <a:t>train</a:t>
            </a:r>
            <a:r>
              <a:rPr lang="en-US" altLang="zh-CN" sz="2400" b="0" err="1">
                <a:latin typeface="Times New Roman" panose="02020603050405020304" pitchFamily="18" charset="0"/>
              </a:rPr>
              <a:t>(b</a:t>
            </a:r>
            <a:r>
              <a:rPr lang="en-US" altLang="zh-CN" sz="2400" b="0">
                <a:latin typeface="Times New Roman" panose="02020603050405020304" pitchFamily="18" charset="0"/>
              </a:rPr>
              <a:t>)&gt;</a:t>
            </a:r>
            <a:r>
              <a:rPr lang="zh-CN" altLang="en-US" sz="2400" b="0" dirty="0"/>
              <a:t> ，按照学习到的函数计算每一个棋局</a:t>
            </a:r>
            <a:r>
              <a:rPr lang="en-US" altLang="zh-CN" sz="2400" b="0" i="1"/>
              <a:t>b</a:t>
            </a:r>
            <a:r>
              <a:rPr lang="zh-CN" altLang="en-US" sz="2400" b="0" dirty="0"/>
              <a:t>的得分，考察该得分和</a:t>
            </a:r>
            <a:r>
              <a:rPr lang="en-US" altLang="zh-CN" sz="2400" b="0" err="1">
                <a:latin typeface="Times New Roman" panose="02020603050405020304" pitchFamily="18" charset="0"/>
              </a:rPr>
              <a:t>v</a:t>
            </a:r>
            <a:r>
              <a:rPr lang="en-US" altLang="zh-CN" sz="2400" b="0" baseline="-25000" err="1">
                <a:latin typeface="Times New Roman" panose="02020603050405020304" pitchFamily="18" charset="0"/>
              </a:rPr>
              <a:t>train</a:t>
            </a:r>
            <a:r>
              <a:rPr lang="en-US" altLang="zh-CN" sz="2400" b="0" err="1">
                <a:latin typeface="Times New Roman" panose="02020603050405020304" pitchFamily="18" charset="0"/>
              </a:rPr>
              <a:t>(b</a:t>
            </a:r>
            <a:r>
              <a:rPr lang="en-US" altLang="zh-CN" sz="2400" b="0">
                <a:latin typeface="Times New Roman" panose="02020603050405020304" pitchFamily="18" charset="0"/>
              </a:rPr>
              <a:t>)</a:t>
            </a:r>
            <a:r>
              <a:rPr lang="zh-CN" altLang="en-US" sz="2400" b="0" dirty="0"/>
              <a:t>的一致率；</a:t>
            </a:r>
            <a:endParaRPr lang="zh-CN" altLang="en-US" sz="2400" b="0" dirty="0"/>
          </a:p>
          <a:p>
            <a:r>
              <a:rPr lang="zh-CN" altLang="en-US" sz="2400" b="0" dirty="0"/>
              <a:t>或用学习到的函数与人或其他程序对弈，计算它获胜百分比。根据测试结果决定是否需要进一步学习，或修改学习算法。</a:t>
            </a:r>
            <a:endParaRPr lang="zh-CN" altLang="en-US" sz="2400" b="0" dirty="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p:txBody>
          <a:bodyPr anchor="b"/>
          <a:p>
            <a:r>
              <a:rPr lang="en-US" altLang="zh-CN" sz="3200"/>
              <a:t>6.2 </a:t>
            </a:r>
            <a:r>
              <a:rPr lang="zh-CN" altLang="en-US" sz="3200" dirty="0"/>
              <a:t>概念学习</a:t>
            </a:r>
            <a:endParaRPr lang="zh-CN" altLang="en-US" sz="3200" dirty="0"/>
          </a:p>
        </p:txBody>
      </p:sp>
      <p:sp>
        <p:nvSpPr>
          <p:cNvPr id="16387" name="文本占位符 16386"/>
          <p:cNvSpPr>
            <a:spLocks noGrp="1"/>
          </p:cNvSpPr>
          <p:nvPr>
            <p:ph type="body" idx="1"/>
          </p:nvPr>
        </p:nvSpPr>
        <p:spPr/>
        <p:txBody>
          <a:bodyPr/>
          <a:p>
            <a:pPr>
              <a:buNone/>
            </a:pPr>
            <a:r>
              <a:rPr lang="en-US" altLang="zh-CN" sz="2800">
                <a:solidFill>
                  <a:schemeClr val="folHlink"/>
                </a:solidFill>
                <a:latin typeface="Times New Roman" panose="02020603050405020304" pitchFamily="18" charset="0"/>
              </a:rPr>
              <a:t>6.2.1 </a:t>
            </a:r>
            <a:r>
              <a:rPr lang="zh-CN" altLang="en-US" sz="2800" dirty="0">
                <a:solidFill>
                  <a:schemeClr val="folHlink"/>
                </a:solidFill>
                <a:latin typeface="Times New Roman" panose="02020603050405020304" pitchFamily="18" charset="0"/>
              </a:rPr>
              <a:t>概念学习的</a:t>
            </a:r>
            <a:r>
              <a:rPr lang="en-US" altLang="zh-CN" sz="2800">
                <a:solidFill>
                  <a:schemeClr val="folHlink"/>
                </a:solidFill>
                <a:latin typeface="Times New Roman" panose="02020603050405020304" pitchFamily="18" charset="0"/>
              </a:rPr>
              <a:t>FIND-S</a:t>
            </a:r>
            <a:r>
              <a:rPr lang="zh-CN" altLang="en-US" sz="2800" dirty="0">
                <a:solidFill>
                  <a:schemeClr val="folHlink"/>
                </a:solidFill>
                <a:latin typeface="Times New Roman" panose="02020603050405020304" pitchFamily="18" charset="0"/>
              </a:rPr>
              <a:t>算法</a:t>
            </a:r>
            <a:endParaRPr lang="zh-CN" altLang="en-US" sz="2800" dirty="0">
              <a:solidFill>
                <a:schemeClr val="folHlink"/>
              </a:solidFill>
              <a:latin typeface="Times New Roman" panose="02020603050405020304" pitchFamily="18" charset="0"/>
            </a:endParaRPr>
          </a:p>
          <a:p>
            <a:pPr>
              <a:buNone/>
            </a:pPr>
            <a:r>
              <a:rPr lang="en-US" altLang="zh-CN" sz="2800">
                <a:solidFill>
                  <a:schemeClr val="folHlink"/>
                </a:solidFill>
                <a:latin typeface="Times New Roman" panose="02020603050405020304" pitchFamily="18" charset="0"/>
              </a:rPr>
              <a:t>6.2.2 FIND-S</a:t>
            </a:r>
            <a:r>
              <a:rPr lang="zh-CN" altLang="en-US" sz="2800" dirty="0">
                <a:solidFill>
                  <a:schemeClr val="folHlink"/>
                </a:solidFill>
                <a:latin typeface="Times New Roman" panose="02020603050405020304" pitchFamily="18" charset="0"/>
              </a:rPr>
              <a:t>算法实例</a:t>
            </a:r>
            <a:endParaRPr lang="zh-CN" altLang="en-US" sz="2800" dirty="0">
              <a:solidFill>
                <a:schemeClr val="folHlink"/>
              </a:solidFill>
              <a:latin typeface="Times New Roman" panose="02020603050405020304" pitchFamily="18" charset="0"/>
            </a:endParaRPr>
          </a:p>
          <a:p>
            <a:pPr>
              <a:buNone/>
            </a:pPr>
            <a:endParaRPr lang="zh-CN" altLang="en-US" sz="2800" dirty="0">
              <a:solidFill>
                <a:schemeClr val="folHlink"/>
              </a:solidFill>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日期占位符 3"/>
          <p:cNvSpPr txBox="1">
            <a:spLocks noGrp="1"/>
          </p:cNvSpPr>
          <p:nvPr/>
        </p:nvSpPr>
        <p:spPr>
          <a:xfrm>
            <a:off x="914400" y="6324600"/>
            <a:ext cx="1905000" cy="457200"/>
          </a:xfrm>
          <a:prstGeom prst="rect">
            <a:avLst/>
          </a:prstGeom>
          <a:noFill/>
          <a:ln w="9525">
            <a:noFill/>
          </a:ln>
        </p:spPr>
        <p:txBody>
          <a:bodyPr anchor="b"/>
          <a:p>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17411" name="灯片编号占位符 5"/>
          <p:cNvSpPr txBox="1">
            <a:spLocks noGrp="1"/>
          </p:cNvSpPr>
          <p:nvPr/>
        </p:nvSpPr>
        <p:spPr>
          <a:xfrm>
            <a:off x="6781800" y="6324600"/>
            <a:ext cx="1905000" cy="457200"/>
          </a:xfrm>
          <a:prstGeom prst="rect">
            <a:avLst/>
          </a:prstGeom>
          <a:noFill/>
          <a:ln w="9525">
            <a:noFill/>
          </a:ln>
        </p:spPr>
        <p:txBody>
          <a:bodyPr anchor="b"/>
          <a:p>
            <a:pPr algn="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7412" name="Rectangle 2"/>
          <p:cNvSpPr>
            <a:spLocks noGrp="1"/>
          </p:cNvSpPr>
          <p:nvPr>
            <p:ph type="title"/>
          </p:nvPr>
        </p:nvSpPr>
        <p:spPr>
          <a:xfrm>
            <a:off x="1116013" y="627063"/>
            <a:ext cx="7793037" cy="354012"/>
          </a:xfrm>
        </p:spPr>
        <p:txBody>
          <a:bodyPr vert="horz" wrap="square" anchor="b"/>
          <a:p>
            <a:r>
              <a:rPr lang="en-US" altLang="zh-CN" sz="3200"/>
              <a:t>6.2.1 </a:t>
            </a:r>
            <a:r>
              <a:rPr lang="zh-CN" altLang="en-US" sz="3200" dirty="0"/>
              <a:t>概念学习的</a:t>
            </a:r>
            <a:r>
              <a:rPr lang="en-US" altLang="zh-CN" sz="3200"/>
              <a:t>FIND-S</a:t>
            </a:r>
            <a:r>
              <a:rPr lang="zh-CN" altLang="en-US" sz="3200" dirty="0"/>
              <a:t>算法</a:t>
            </a:r>
            <a:r>
              <a:rPr lang="en-US" altLang="zh-CN" sz="3200"/>
              <a:t>（1</a:t>
            </a:r>
            <a:r>
              <a:rPr lang="zh-CN" altLang="en-US" sz="3200" dirty="0"/>
              <a:t>）</a:t>
            </a:r>
            <a:endParaRPr lang="en-US" altLang="zh-CN" sz="3200"/>
          </a:p>
        </p:txBody>
      </p:sp>
      <p:sp>
        <p:nvSpPr>
          <p:cNvPr id="17413" name="Text Box 4"/>
          <p:cNvSpPr txBox="1"/>
          <p:nvPr/>
        </p:nvSpPr>
        <p:spPr>
          <a:xfrm>
            <a:off x="1042988" y="1341438"/>
            <a:ext cx="7705725" cy="4200525"/>
          </a:xfrm>
          <a:prstGeom prst="rect">
            <a:avLst/>
          </a:prstGeom>
          <a:solidFill>
            <a:schemeClr val="bg1"/>
          </a:solidFill>
          <a:ln w="9525">
            <a:noFill/>
          </a:ln>
        </p:spPr>
        <p:txBody>
          <a:bodyPr>
            <a:spAutoFit/>
          </a:bodyPr>
          <a:p>
            <a:pPr>
              <a:spcBef>
                <a:spcPts val="1200"/>
              </a:spcBef>
              <a:buClr>
                <a:schemeClr val="folHlink"/>
              </a:buClr>
              <a:buSzPct val="60000"/>
              <a:buFont typeface="Wingdings" panose="05000000000000000000" pitchFamily="2" charset="2"/>
              <a:buChar char="n"/>
            </a:pPr>
            <a:r>
              <a:rPr lang="en-US" altLang="zh-CN">
                <a:solidFill>
                  <a:schemeClr val="folHlink"/>
                </a:solidFill>
                <a:latin typeface="宋体" panose="02010600030101010101" pitchFamily="2" charset="-122"/>
              </a:rPr>
              <a:t> </a:t>
            </a:r>
            <a:r>
              <a:rPr lang="zh-CN" altLang="en-US" dirty="0">
                <a:solidFill>
                  <a:schemeClr val="folHlink"/>
                </a:solidFill>
                <a:latin typeface="宋体" panose="02010600030101010101" pitchFamily="2" charset="-122"/>
              </a:rPr>
              <a:t>概念描述：</a:t>
            </a:r>
            <a:r>
              <a:rPr lang="zh-CN" altLang="en-US" dirty="0">
                <a:latin typeface="宋体" panose="02010600030101010101" pitchFamily="2" charset="-122"/>
              </a:rPr>
              <a:t>每个概念可被看作一个</a:t>
            </a:r>
            <a:r>
              <a:rPr lang="zh-CN" altLang="en-US" dirty="0">
                <a:solidFill>
                  <a:schemeClr val="hlink"/>
                </a:solidFill>
                <a:latin typeface="宋体" panose="02010600030101010101" pitchFamily="2" charset="-122"/>
              </a:rPr>
              <a:t>对象或事件集合</a:t>
            </a:r>
            <a:r>
              <a:rPr lang="zh-CN" altLang="en-US" dirty="0">
                <a:latin typeface="宋体" panose="02010600030101010101" pitchFamily="2" charset="-122"/>
              </a:rPr>
              <a:t>。</a:t>
            </a:r>
            <a:endParaRPr lang="zh-CN" altLang="en-US" dirty="0">
              <a:latin typeface="宋体" panose="02010600030101010101" pitchFamily="2" charset="-122"/>
            </a:endParaRPr>
          </a:p>
          <a:p>
            <a:pPr lvl="1" eaLnBrk="1" hangingPunct="1">
              <a:spcBef>
                <a:spcPts val="1200"/>
              </a:spcBef>
              <a:buClr>
                <a:schemeClr val="hlink"/>
              </a:buClr>
              <a:buFont typeface="Wingdings" panose="05000000000000000000" pitchFamily="2" charset="2"/>
              <a:buChar char="ü"/>
            </a:pPr>
            <a:r>
              <a:rPr lang="zh-CN" altLang="en-US" b="1" dirty="0">
                <a:latin typeface="宋体" panose="02010600030101010101" pitchFamily="2" charset="-122"/>
              </a:rPr>
              <a:t>它是从更大的集合中选取的子集</a:t>
            </a:r>
            <a:r>
              <a:rPr lang="en-US" altLang="zh-CN" b="1">
                <a:latin typeface="宋体" panose="02010600030101010101" pitchFamily="2" charset="-122"/>
              </a:rPr>
              <a:t>(</a:t>
            </a:r>
            <a:r>
              <a:rPr lang="zh-CN" altLang="en-US" b="1" dirty="0">
                <a:latin typeface="宋体" panose="02010600030101010101" pitchFamily="2" charset="-122"/>
              </a:rPr>
              <a:t>如从动物的集合中选取鸟类</a:t>
            </a:r>
            <a:r>
              <a:rPr lang="en-US" altLang="zh-CN" b="1">
                <a:latin typeface="宋体" panose="02010600030101010101" pitchFamily="2" charset="-122"/>
              </a:rPr>
              <a:t>)</a:t>
            </a:r>
            <a:endParaRPr lang="en-US" altLang="zh-CN" b="1">
              <a:latin typeface="宋体" panose="02010600030101010101" pitchFamily="2" charset="-122"/>
            </a:endParaRPr>
          </a:p>
          <a:p>
            <a:pPr lvl="1" eaLnBrk="1" hangingPunct="1">
              <a:spcBef>
                <a:spcPts val="1200"/>
              </a:spcBef>
              <a:buClr>
                <a:schemeClr val="hlink"/>
              </a:buClr>
              <a:buFont typeface="Wingdings" panose="05000000000000000000" pitchFamily="2" charset="2"/>
              <a:buChar char="ü"/>
            </a:pPr>
            <a:r>
              <a:rPr lang="zh-CN" altLang="en-US" b="1" dirty="0">
                <a:latin typeface="宋体" panose="02010600030101010101" pitchFamily="2" charset="-122"/>
              </a:rPr>
              <a:t>或者是在较大集合中定义的布尔函数</a:t>
            </a:r>
            <a:r>
              <a:rPr lang="en-US" altLang="zh-CN" b="1">
                <a:latin typeface="宋体" panose="02010600030101010101" pitchFamily="2" charset="-122"/>
              </a:rPr>
              <a:t>(</a:t>
            </a:r>
            <a:r>
              <a:rPr lang="zh-CN" altLang="en-US" b="1" dirty="0">
                <a:latin typeface="宋体" panose="02010600030101010101" pitchFamily="2" charset="-122"/>
              </a:rPr>
              <a:t>如在动物集合中定义的函数</a:t>
            </a:r>
            <a:r>
              <a:rPr lang="en-US" altLang="zh-CN" b="1">
                <a:latin typeface="宋体" panose="02010600030101010101" pitchFamily="2" charset="-122"/>
              </a:rPr>
              <a:t>f</a:t>
            </a:r>
            <a:r>
              <a:rPr lang="zh-CN" altLang="en-US" b="1" dirty="0">
                <a:latin typeface="宋体" panose="02010600030101010101" pitchFamily="2" charset="-122"/>
              </a:rPr>
              <a:t>，</a:t>
            </a:r>
            <a:r>
              <a:rPr lang="en-US" altLang="zh-CN" b="1">
                <a:latin typeface="宋体" panose="02010600030101010101" pitchFamily="2" charset="-122"/>
              </a:rPr>
              <a:t>f(</a:t>
            </a:r>
            <a:r>
              <a:rPr lang="zh-CN" altLang="en-US" b="1" dirty="0">
                <a:latin typeface="宋体" panose="02010600030101010101" pitchFamily="2" charset="-122"/>
              </a:rPr>
              <a:t>鸟类</a:t>
            </a:r>
            <a:r>
              <a:rPr lang="en-US" altLang="zh-CN" b="1">
                <a:latin typeface="宋体" panose="02010600030101010101" pitchFamily="2" charset="-122"/>
              </a:rPr>
              <a:t>)=</a:t>
            </a:r>
            <a:r>
              <a:rPr lang="en-US" altLang="zh-CN" b="1" err="1">
                <a:latin typeface="宋体" panose="02010600030101010101" pitchFamily="2" charset="-122"/>
              </a:rPr>
              <a:t>true,f</a:t>
            </a:r>
            <a:r>
              <a:rPr lang="en-US" altLang="zh-CN" b="1">
                <a:latin typeface="宋体" panose="02010600030101010101" pitchFamily="2" charset="-122"/>
              </a:rPr>
              <a:t>(</a:t>
            </a:r>
            <a:r>
              <a:rPr lang="zh-CN" altLang="en-US" b="1" dirty="0">
                <a:latin typeface="宋体" panose="02010600030101010101" pitchFamily="2" charset="-122"/>
              </a:rPr>
              <a:t>其他动物</a:t>
            </a:r>
            <a:r>
              <a:rPr lang="en-US" altLang="zh-CN" b="1">
                <a:latin typeface="宋体" panose="02010600030101010101" pitchFamily="2" charset="-122"/>
              </a:rPr>
              <a:t>)=false )</a:t>
            </a:r>
            <a:r>
              <a:rPr lang="zh-CN" altLang="en-US" b="1" dirty="0">
                <a:latin typeface="宋体" panose="02010600030101010101" pitchFamily="2" charset="-122"/>
              </a:rPr>
              <a:t>。</a:t>
            </a:r>
            <a:endParaRPr lang="zh-CN" altLang="en-US" b="1" dirty="0">
              <a:latin typeface="宋体" panose="02010600030101010101" pitchFamily="2" charset="-122"/>
            </a:endParaRPr>
          </a:p>
          <a:p>
            <a:pPr>
              <a:spcBef>
                <a:spcPts val="1200"/>
              </a:spcBef>
              <a:buClr>
                <a:schemeClr val="folHlink"/>
              </a:buClr>
              <a:buSzPct val="60000"/>
              <a:buFont typeface="Wingdings" panose="05000000000000000000" pitchFamily="2" charset="2"/>
              <a:buChar char="n"/>
            </a:pPr>
            <a:r>
              <a:rPr lang="zh-CN" altLang="en-US" dirty="0">
                <a:solidFill>
                  <a:schemeClr val="folHlink"/>
                </a:solidFill>
                <a:latin typeface="宋体" panose="02010600030101010101" pitchFamily="2" charset="-122"/>
              </a:rPr>
              <a:t>归纳学习</a:t>
            </a:r>
            <a:r>
              <a:rPr lang="zh-CN" altLang="en-US" dirty="0">
                <a:latin typeface="宋体" panose="02010600030101010101" pitchFamily="2" charset="-122"/>
              </a:rPr>
              <a:t>：从特殊的训练样例（关于某概念的正例和反例）中归纳出一般的概念描述（函数），它的一般操作是</a:t>
            </a:r>
            <a:r>
              <a:rPr lang="zh-CN" altLang="en-US" dirty="0">
                <a:solidFill>
                  <a:schemeClr val="hlink"/>
                </a:solidFill>
                <a:latin typeface="宋体" panose="02010600030101010101" pitchFamily="2" charset="-122"/>
              </a:rPr>
              <a:t>泛化和特化</a:t>
            </a:r>
            <a:r>
              <a:rPr lang="zh-CN" altLang="en-US" dirty="0">
                <a:latin typeface="宋体" panose="02010600030101010101" pitchFamily="2" charset="-122"/>
              </a:rPr>
              <a:t>。这也是</a:t>
            </a:r>
            <a:r>
              <a:rPr lang="zh-CN" altLang="en-US" dirty="0">
                <a:solidFill>
                  <a:schemeClr val="hlink"/>
                </a:solidFill>
                <a:latin typeface="宋体" panose="02010600030101010101" pitchFamily="2" charset="-122"/>
              </a:rPr>
              <a:t>机器学习的中心问题</a:t>
            </a:r>
            <a:r>
              <a:rPr lang="zh-CN" altLang="en-US" dirty="0">
                <a:latin typeface="宋体" panose="02010600030101010101" pitchFamily="2" charset="-122"/>
              </a:rPr>
              <a:t>。</a:t>
            </a:r>
            <a:r>
              <a:rPr lang="en-US" altLang="zh-CN">
                <a:latin typeface="宋体" panose="02010600030101010101" pitchFamily="2" charset="-122"/>
              </a:rPr>
              <a:t>(</a:t>
            </a:r>
            <a:r>
              <a:rPr lang="zh-CN" altLang="en-US" dirty="0">
                <a:latin typeface="宋体" panose="02010600030101010101" pitchFamily="2" charset="-122"/>
              </a:rPr>
              <a:t>对比定理证明时使用的归纳法</a:t>
            </a:r>
            <a:r>
              <a:rPr lang="en-US" altLang="zh-CN">
                <a:latin typeface="宋体" panose="02010600030101010101" pitchFamily="2" charset="-122"/>
              </a:rPr>
              <a:t>)</a:t>
            </a:r>
            <a:endParaRPr lang="zh-CN" altLang="en-US" dirty="0">
              <a:latin typeface="宋体" panose="02010600030101010101" pitchFamily="2" charset="-122"/>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日期占位符 3"/>
          <p:cNvSpPr txBox="1">
            <a:spLocks noGrp="1"/>
          </p:cNvSpPr>
          <p:nvPr/>
        </p:nvSpPr>
        <p:spPr>
          <a:xfrm>
            <a:off x="914400" y="6324600"/>
            <a:ext cx="1905000" cy="457200"/>
          </a:xfrm>
          <a:prstGeom prst="rect">
            <a:avLst/>
          </a:prstGeom>
          <a:noFill/>
          <a:ln w="9525">
            <a:noFill/>
          </a:ln>
        </p:spPr>
        <p:txBody>
          <a:bodyPr anchor="b"/>
          <a:p>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18435" name="灯片编号占位符 5"/>
          <p:cNvSpPr txBox="1">
            <a:spLocks noGrp="1"/>
          </p:cNvSpPr>
          <p:nvPr/>
        </p:nvSpPr>
        <p:spPr>
          <a:xfrm>
            <a:off x="6781800" y="6324600"/>
            <a:ext cx="1905000" cy="457200"/>
          </a:xfrm>
          <a:prstGeom prst="rect">
            <a:avLst/>
          </a:prstGeom>
          <a:noFill/>
          <a:ln w="9525">
            <a:noFill/>
          </a:ln>
        </p:spPr>
        <p:txBody>
          <a:bodyPr anchor="b"/>
          <a:p>
            <a:pPr algn="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8436" name="Rectangle 2"/>
          <p:cNvSpPr>
            <a:spLocks noGrp="1"/>
          </p:cNvSpPr>
          <p:nvPr>
            <p:ph type="title"/>
          </p:nvPr>
        </p:nvSpPr>
        <p:spPr>
          <a:xfrm>
            <a:off x="1116013" y="627063"/>
            <a:ext cx="7793037" cy="354012"/>
          </a:xfrm>
        </p:spPr>
        <p:txBody>
          <a:bodyPr vert="horz" wrap="square" anchor="b"/>
          <a:p>
            <a:r>
              <a:rPr lang="en-US" altLang="zh-CN" sz="3200"/>
              <a:t>6.2.1 </a:t>
            </a:r>
            <a:r>
              <a:rPr lang="zh-CN" altLang="en-US" sz="3200" dirty="0"/>
              <a:t>概念学习的</a:t>
            </a:r>
            <a:r>
              <a:rPr lang="en-US" altLang="zh-CN" sz="3200"/>
              <a:t>FIND-S</a:t>
            </a:r>
            <a:r>
              <a:rPr lang="zh-CN" altLang="en-US" sz="3200" dirty="0"/>
              <a:t>算法</a:t>
            </a:r>
            <a:r>
              <a:rPr lang="en-US" altLang="zh-CN" sz="3200"/>
              <a:t>（2</a:t>
            </a:r>
            <a:r>
              <a:rPr lang="zh-CN" altLang="en-US" sz="3200" dirty="0"/>
              <a:t>）</a:t>
            </a:r>
            <a:endParaRPr lang="en-US" altLang="zh-CN" sz="3200"/>
          </a:p>
        </p:txBody>
      </p:sp>
      <p:sp>
        <p:nvSpPr>
          <p:cNvPr id="18437" name="Text Box 6"/>
          <p:cNvSpPr txBox="1"/>
          <p:nvPr/>
        </p:nvSpPr>
        <p:spPr>
          <a:xfrm>
            <a:off x="1042988" y="1196975"/>
            <a:ext cx="7921625" cy="4838700"/>
          </a:xfrm>
          <a:prstGeom prst="rect">
            <a:avLst/>
          </a:prstGeom>
          <a:solidFill>
            <a:schemeClr val="bg1"/>
          </a:solidFill>
          <a:ln w="9525">
            <a:noFill/>
          </a:ln>
        </p:spPr>
        <p:txBody>
          <a:bodyPr>
            <a:spAutoFit/>
          </a:bodyPr>
          <a:p>
            <a:pPr marL="174625" indent="-174625">
              <a:spcBef>
                <a:spcPct val="20000"/>
              </a:spcBef>
              <a:buClr>
                <a:schemeClr val="folHlink"/>
              </a:buClr>
              <a:buSzPct val="60000"/>
              <a:buFont typeface="Wingdings" panose="05000000000000000000" pitchFamily="2" charset="2"/>
              <a:buChar char="n"/>
            </a:pPr>
            <a:r>
              <a:rPr lang="zh-CN" altLang="en-US" dirty="0">
                <a:solidFill>
                  <a:schemeClr val="folHlink"/>
                </a:solidFill>
                <a:latin typeface="宋体" panose="02010600030101010101" pitchFamily="2" charset="-122"/>
              </a:rPr>
              <a:t>概念学习：</a:t>
            </a:r>
            <a:r>
              <a:rPr lang="zh-CN" altLang="en-US" dirty="0">
                <a:latin typeface="宋体" panose="02010600030101010101" pitchFamily="2" charset="-122"/>
              </a:rPr>
              <a:t>是归纳学习的一种，指从有关某个布尔函数</a:t>
            </a:r>
            <a:r>
              <a:rPr lang="en-US" altLang="zh-CN">
                <a:latin typeface="宋体" panose="02010600030101010101" pitchFamily="2" charset="-122"/>
              </a:rPr>
              <a:t>f</a:t>
            </a:r>
            <a:r>
              <a:rPr lang="zh-CN" altLang="en-US" dirty="0">
                <a:latin typeface="宋体" panose="02010600030101010101" pitchFamily="2" charset="-122"/>
              </a:rPr>
              <a:t>（未知）的训练样例</a:t>
            </a:r>
            <a:r>
              <a:rPr lang="en-US" altLang="zh-CN">
                <a:latin typeface="宋体" panose="02010600030101010101" pitchFamily="2" charset="-122"/>
              </a:rPr>
              <a:t>(</a:t>
            </a:r>
            <a:r>
              <a:rPr lang="zh-CN" altLang="en-US" dirty="0">
                <a:latin typeface="宋体" panose="02010600030101010101" pitchFamily="2" charset="-122"/>
              </a:rPr>
              <a:t>输入</a:t>
            </a:r>
            <a:r>
              <a:rPr lang="en-US" altLang="zh-CN">
                <a:latin typeface="宋体" panose="02010600030101010101" pitchFamily="2" charset="-122"/>
              </a:rPr>
              <a:t>,</a:t>
            </a:r>
            <a:r>
              <a:rPr lang="zh-CN" altLang="en-US" dirty="0">
                <a:latin typeface="宋体" panose="02010600030101010101" pitchFamily="2" charset="-122"/>
              </a:rPr>
              <a:t>输出</a:t>
            </a:r>
            <a:r>
              <a:rPr lang="en-US" altLang="zh-CN">
                <a:latin typeface="宋体" panose="02010600030101010101" pitchFamily="2" charset="-122"/>
              </a:rPr>
              <a:t>)</a:t>
            </a:r>
            <a:r>
              <a:rPr lang="zh-CN" altLang="en-US" dirty="0">
                <a:latin typeface="宋体" panose="02010600030101010101" pitchFamily="2" charset="-122"/>
              </a:rPr>
              <a:t>中推断出该布尔函数</a:t>
            </a:r>
            <a:r>
              <a:rPr lang="en-US" altLang="zh-CN">
                <a:latin typeface="宋体" panose="02010600030101010101" pitchFamily="2" charset="-122"/>
              </a:rPr>
              <a:t>f</a:t>
            </a:r>
            <a:r>
              <a:rPr lang="zh-CN" altLang="en-US" dirty="0">
                <a:latin typeface="宋体" panose="02010600030101010101" pitchFamily="2" charset="-122"/>
              </a:rPr>
              <a:t>，或从样例中逼近布尔函数</a:t>
            </a:r>
            <a:r>
              <a:rPr lang="en-US" altLang="zh-CN">
                <a:latin typeface="宋体" panose="02010600030101010101" pitchFamily="2" charset="-122"/>
              </a:rPr>
              <a:t>f</a:t>
            </a:r>
            <a:r>
              <a:rPr lang="zh-CN" altLang="en-US" dirty="0">
                <a:latin typeface="宋体" panose="02010600030101010101" pitchFamily="2" charset="-122"/>
              </a:rPr>
              <a:t>。该布尔函数</a:t>
            </a:r>
            <a:r>
              <a:rPr lang="en-US" altLang="zh-CN">
                <a:latin typeface="宋体" panose="02010600030101010101" pitchFamily="2" charset="-122"/>
              </a:rPr>
              <a:t>f</a:t>
            </a:r>
            <a:r>
              <a:rPr lang="zh-CN" altLang="en-US" dirty="0">
                <a:latin typeface="宋体" panose="02010600030101010101" pitchFamily="2" charset="-122"/>
              </a:rPr>
              <a:t>对未见实例确定其为正例或反例。</a:t>
            </a:r>
            <a:endParaRPr lang="zh-CN" altLang="en-US" dirty="0">
              <a:latin typeface="宋体" panose="02010600030101010101" pitchFamily="2" charset="-122"/>
            </a:endParaRPr>
          </a:p>
          <a:p>
            <a:pPr marL="174625" indent="-174625">
              <a:spcBef>
                <a:spcPct val="20000"/>
              </a:spcBef>
              <a:buClr>
                <a:schemeClr val="folHlink"/>
              </a:buClr>
              <a:buSzPct val="60000"/>
              <a:buFont typeface="Wingdings" panose="05000000000000000000" pitchFamily="2" charset="2"/>
              <a:buChar char="n"/>
            </a:pPr>
            <a:r>
              <a:rPr lang="zh-CN" altLang="en-US" dirty="0">
                <a:solidFill>
                  <a:schemeClr val="folHlink"/>
                </a:solidFill>
                <a:latin typeface="宋体" panose="02010600030101010101" pitchFamily="2" charset="-122"/>
                <a:sym typeface="Symbol" panose="05050102010706020507" pitchFamily="18" charset="2"/>
              </a:rPr>
              <a:t>概念学习的任务</a:t>
            </a:r>
            <a:r>
              <a:rPr lang="zh-CN" altLang="en-US" dirty="0">
                <a:latin typeface="宋体" panose="02010600030101010101" pitchFamily="2" charset="-122"/>
                <a:sym typeface="Symbol" panose="05050102010706020507" pitchFamily="18" charset="2"/>
              </a:rPr>
              <a:t>可描述为</a:t>
            </a:r>
            <a:r>
              <a:rPr lang="en-US" altLang="zh-CN">
                <a:latin typeface="宋体" panose="02010600030101010101" pitchFamily="2" charset="-122"/>
                <a:sym typeface="Symbol" panose="05050102010706020507" pitchFamily="18" charset="2"/>
              </a:rPr>
              <a:t>:</a:t>
            </a:r>
            <a:endParaRPr lang="en-US" altLang="zh-CN">
              <a:latin typeface="宋体" panose="02010600030101010101" pitchFamily="2" charset="-122"/>
              <a:sym typeface="Symbol" panose="05050102010706020507" pitchFamily="18" charset="2"/>
            </a:endParaRPr>
          </a:p>
          <a:p>
            <a:pPr lvl="1" eaLnBrk="1" hangingPunct="1">
              <a:spcBef>
                <a:spcPct val="20000"/>
              </a:spcBef>
              <a:buClr>
                <a:schemeClr val="folHlink"/>
              </a:buClr>
              <a:buSzPct val="60000"/>
              <a:buFont typeface="Wingdings" panose="05000000000000000000" pitchFamily="2" charset="2"/>
              <a:buChar char="Ø"/>
            </a:pPr>
            <a:r>
              <a:rPr lang="zh-CN" altLang="en-US" b="1" dirty="0">
                <a:latin typeface="宋体" panose="02010600030101010101" pitchFamily="2" charset="-122"/>
                <a:sym typeface="Symbol" panose="05050102010706020507" pitchFamily="18" charset="2"/>
              </a:rPr>
              <a:t>实例的集合</a:t>
            </a:r>
            <a:r>
              <a:rPr lang="en-US" altLang="zh-CN" b="1">
                <a:latin typeface="宋体" panose="02010600030101010101" pitchFamily="2" charset="-122"/>
                <a:sym typeface="Symbol" panose="05050102010706020507" pitchFamily="18" charset="2"/>
              </a:rPr>
              <a:t>:</a:t>
            </a:r>
            <a:r>
              <a:rPr lang="zh-CN" altLang="en-US" b="1" dirty="0">
                <a:latin typeface="宋体" panose="02010600030101010101" pitchFamily="2" charset="-122"/>
                <a:sym typeface="Symbol" panose="05050102010706020507" pitchFamily="18" charset="2"/>
              </a:rPr>
              <a:t>由各种属性值确定的元组（实例或特征向量）的集合</a:t>
            </a:r>
            <a:endParaRPr lang="zh-CN" altLang="en-US" b="1" dirty="0">
              <a:latin typeface="宋体" panose="02010600030101010101" pitchFamily="2" charset="-122"/>
              <a:sym typeface="Symbol" panose="05050102010706020507" pitchFamily="18" charset="2"/>
            </a:endParaRPr>
          </a:p>
          <a:p>
            <a:pPr lvl="1" eaLnBrk="1" hangingPunct="1">
              <a:spcBef>
                <a:spcPct val="20000"/>
              </a:spcBef>
              <a:buClr>
                <a:schemeClr val="folHlink"/>
              </a:buClr>
              <a:buSzPct val="60000"/>
              <a:buFont typeface="Wingdings" panose="05000000000000000000" pitchFamily="2" charset="2"/>
              <a:buChar char="Ø"/>
            </a:pPr>
            <a:r>
              <a:rPr lang="zh-CN" altLang="en-US" b="1" dirty="0">
                <a:latin typeface="宋体" panose="02010600030101010101" pitchFamily="2" charset="-122"/>
                <a:sym typeface="Symbol" panose="05050102010706020507" pitchFamily="18" charset="2"/>
              </a:rPr>
              <a:t>候选假设的集合：为确定目标概念所考虑的概念的范围（假设空间）</a:t>
            </a:r>
            <a:endParaRPr lang="zh-CN" altLang="en-US" b="1" dirty="0">
              <a:latin typeface="宋体" panose="02010600030101010101" pitchFamily="2" charset="-122"/>
              <a:sym typeface="Symbol" panose="05050102010706020507" pitchFamily="18" charset="2"/>
            </a:endParaRPr>
          </a:p>
          <a:p>
            <a:pPr lvl="1" eaLnBrk="1" hangingPunct="1">
              <a:spcBef>
                <a:spcPct val="20000"/>
              </a:spcBef>
              <a:buClr>
                <a:schemeClr val="folHlink"/>
              </a:buClr>
              <a:buSzPct val="60000"/>
              <a:buFont typeface="Wingdings" panose="05000000000000000000" pitchFamily="2" charset="2"/>
              <a:buChar char="Ø"/>
            </a:pPr>
            <a:r>
              <a:rPr lang="zh-CN" altLang="en-US" b="1" dirty="0">
                <a:latin typeface="宋体" panose="02010600030101010101" pitchFamily="2" charset="-122"/>
                <a:sym typeface="Symbol" panose="05050102010706020507" pitchFamily="18" charset="2"/>
              </a:rPr>
              <a:t>实例集合上的目标函数（要学习的概念或其逼近，最佳假设）</a:t>
            </a:r>
            <a:endParaRPr lang="zh-CN" altLang="en-US" b="1" dirty="0">
              <a:latin typeface="宋体" panose="02010600030101010101" pitchFamily="2" charset="-122"/>
              <a:sym typeface="Symbol" panose="05050102010706020507" pitchFamily="18" charset="2"/>
            </a:endParaRPr>
          </a:p>
          <a:p>
            <a:pPr lvl="1" eaLnBrk="1" hangingPunct="1">
              <a:spcBef>
                <a:spcPct val="20000"/>
              </a:spcBef>
              <a:buClr>
                <a:schemeClr val="folHlink"/>
              </a:buClr>
              <a:buSzPct val="60000"/>
              <a:buFont typeface="Wingdings" panose="05000000000000000000" pitchFamily="2" charset="2"/>
              <a:buChar char="Ø"/>
            </a:pPr>
            <a:r>
              <a:rPr lang="zh-CN" altLang="en-US" b="1" dirty="0">
                <a:latin typeface="宋体" panose="02010600030101010101" pitchFamily="2" charset="-122"/>
                <a:sym typeface="Symbol" panose="05050102010706020507" pitchFamily="18" charset="2"/>
              </a:rPr>
              <a:t>训练样例的集合（训练数据）</a:t>
            </a:r>
            <a:endParaRPr lang="zh-CN" altLang="en-US" b="1" dirty="0">
              <a:latin typeface="宋体" panose="02010600030101010101" pitchFamily="2" charset="-122"/>
              <a:sym typeface="Symbol" panose="05050102010706020507" pitchFamily="18" charset="2"/>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日期占位符 3"/>
          <p:cNvSpPr txBox="1">
            <a:spLocks noGrp="1"/>
          </p:cNvSpPr>
          <p:nvPr/>
        </p:nvSpPr>
        <p:spPr>
          <a:xfrm>
            <a:off x="914400" y="6324600"/>
            <a:ext cx="1905000" cy="457200"/>
          </a:xfrm>
          <a:prstGeom prst="rect">
            <a:avLst/>
          </a:prstGeom>
          <a:noFill/>
          <a:ln w="9525">
            <a:noFill/>
          </a:ln>
        </p:spPr>
        <p:txBody>
          <a:bodyPr anchor="b"/>
          <a:p>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19459" name="灯片编号占位符 5"/>
          <p:cNvSpPr txBox="1">
            <a:spLocks noGrp="1"/>
          </p:cNvSpPr>
          <p:nvPr/>
        </p:nvSpPr>
        <p:spPr>
          <a:xfrm>
            <a:off x="6781800" y="6324600"/>
            <a:ext cx="1905000" cy="457200"/>
          </a:xfrm>
          <a:prstGeom prst="rect">
            <a:avLst/>
          </a:prstGeom>
          <a:noFill/>
          <a:ln w="9525">
            <a:noFill/>
          </a:ln>
        </p:spPr>
        <p:txBody>
          <a:bodyPr anchor="b"/>
          <a:p>
            <a:pPr algn="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9461" name="Text Box 8"/>
          <p:cNvSpPr txBox="1"/>
          <p:nvPr/>
        </p:nvSpPr>
        <p:spPr>
          <a:xfrm>
            <a:off x="971550" y="1268413"/>
            <a:ext cx="7867650" cy="4845050"/>
          </a:xfrm>
          <a:prstGeom prst="rect">
            <a:avLst/>
          </a:prstGeom>
          <a:solidFill>
            <a:schemeClr val="bg1"/>
          </a:solidFill>
          <a:ln w="9525">
            <a:noFill/>
          </a:ln>
        </p:spPr>
        <p:txBody>
          <a:bodyPr>
            <a:spAutoFit/>
          </a:bodyPr>
          <a:p>
            <a:pPr>
              <a:lnSpc>
                <a:spcPct val="90000"/>
              </a:lnSpc>
              <a:spcBef>
                <a:spcPct val="20000"/>
              </a:spcBef>
              <a:buClr>
                <a:schemeClr val="folHlink"/>
              </a:buClr>
              <a:buSzPct val="60000"/>
              <a:buFont typeface="Wingdings" panose="05000000000000000000" pitchFamily="2" charset="2"/>
              <a:buChar char="Ø"/>
            </a:pPr>
            <a:r>
              <a:rPr lang="zh-CN" altLang="en-US" sz="2000" dirty="0">
                <a:solidFill>
                  <a:srgbClr val="CC3399"/>
                </a:solidFill>
                <a:latin typeface="宋体" panose="02010600030101010101" pitchFamily="2" charset="-122"/>
              </a:rPr>
              <a:t>候选假设的形式：</a:t>
            </a:r>
            <a:endParaRPr lang="zh-CN" altLang="en-US" sz="2000" dirty="0">
              <a:solidFill>
                <a:srgbClr val="CC3399"/>
              </a:solidFill>
              <a:latin typeface="宋体" panose="02010600030101010101" pitchFamily="2" charset="-122"/>
            </a:endParaRPr>
          </a:p>
          <a:p>
            <a:r>
              <a:rPr lang="en-US" altLang="zh-CN" sz="2000">
                <a:latin typeface="宋体" panose="02010600030101010101" pitchFamily="2" charset="-122"/>
              </a:rPr>
              <a:t>               &lt;</a:t>
            </a:r>
            <a:r>
              <a:rPr lang="en-US" altLang="zh-CN" sz="2000" i="1">
                <a:latin typeface="宋体" panose="02010600030101010101" pitchFamily="2" charset="-122"/>
              </a:rPr>
              <a:t>a</a:t>
            </a:r>
            <a:r>
              <a:rPr lang="en-US" altLang="zh-CN" sz="2000">
                <a:latin typeface="宋体" panose="02010600030101010101" pitchFamily="2" charset="-122"/>
              </a:rPr>
              <a:t>1</a:t>
            </a:r>
            <a:r>
              <a:rPr lang="zh-CN" altLang="en-US" sz="2000" dirty="0">
                <a:latin typeface="宋体" panose="02010600030101010101" pitchFamily="2" charset="-122"/>
              </a:rPr>
              <a:t>，</a:t>
            </a:r>
            <a:r>
              <a:rPr lang="en-US" altLang="zh-CN" sz="2000" i="1">
                <a:latin typeface="宋体" panose="02010600030101010101" pitchFamily="2" charset="-122"/>
              </a:rPr>
              <a:t>a</a:t>
            </a:r>
            <a:r>
              <a:rPr lang="en-US" altLang="zh-CN" sz="2000">
                <a:latin typeface="宋体" panose="02010600030101010101" pitchFamily="2" charset="-122"/>
              </a:rPr>
              <a:t>2</a:t>
            </a:r>
            <a:r>
              <a:rPr lang="zh-CN" altLang="en-US" sz="2000" dirty="0">
                <a:latin typeface="宋体" panose="02010600030101010101" pitchFamily="2" charset="-122"/>
              </a:rPr>
              <a:t>，</a:t>
            </a:r>
            <a:r>
              <a:rPr lang="en-US" altLang="zh-CN" sz="2000">
                <a:latin typeface="宋体" panose="02010600030101010101" pitchFamily="2" charset="-122"/>
              </a:rPr>
              <a:t>…</a:t>
            </a:r>
            <a:r>
              <a:rPr lang="zh-CN" altLang="en-US" sz="2000" dirty="0">
                <a:latin typeface="宋体" panose="02010600030101010101" pitchFamily="2" charset="-122"/>
              </a:rPr>
              <a:t>，</a:t>
            </a:r>
            <a:r>
              <a:rPr lang="en-US" altLang="zh-CN" sz="2000" i="1">
                <a:latin typeface="宋体" panose="02010600030101010101" pitchFamily="2" charset="-122"/>
              </a:rPr>
              <a:t>a</a:t>
            </a:r>
            <a:r>
              <a:rPr lang="en-US" altLang="zh-CN" sz="2000">
                <a:latin typeface="宋体" panose="02010600030101010101" pitchFamily="2" charset="-122"/>
              </a:rPr>
              <a:t>n &gt;</a:t>
            </a:r>
            <a:endParaRPr lang="zh-CN" altLang="en-US" sz="2000" dirty="0">
              <a:solidFill>
                <a:schemeClr val="tx2"/>
              </a:solidFill>
              <a:latin typeface="宋体" panose="02010600030101010101" pitchFamily="2" charset="-122"/>
            </a:endParaRPr>
          </a:p>
          <a:p>
            <a:pPr>
              <a:lnSpc>
                <a:spcPct val="90000"/>
              </a:lnSpc>
              <a:spcBef>
                <a:spcPct val="20000"/>
              </a:spcBef>
              <a:buClr>
                <a:schemeClr val="folHlink"/>
              </a:buClr>
              <a:buSzPct val="60000"/>
              <a:buFont typeface="Wingdings" panose="05000000000000000000" pitchFamily="2" charset="2"/>
              <a:buChar char="Ø"/>
            </a:pPr>
            <a:r>
              <a:rPr lang="zh-CN" altLang="en-US" sz="2000" dirty="0">
                <a:latin typeface="宋体" panose="02010600030101010101" pitchFamily="2" charset="-122"/>
              </a:rPr>
              <a:t>实例的各属性的合取式，每个属性可取值：</a:t>
            </a:r>
            <a:endParaRPr lang="zh-CN" altLang="en-US" sz="2000" dirty="0">
              <a:latin typeface="宋体" panose="02010600030101010101" pitchFamily="2" charset="-122"/>
            </a:endParaRPr>
          </a:p>
          <a:p>
            <a:pPr lvl="1" eaLnBrk="1" hangingPunct="1">
              <a:lnSpc>
                <a:spcPct val="90000"/>
              </a:lnSpc>
              <a:spcBef>
                <a:spcPct val="20000"/>
              </a:spcBef>
              <a:buClr>
                <a:schemeClr val="hlink"/>
              </a:buClr>
              <a:buSzPct val="60000"/>
              <a:buFont typeface="Wingdings" panose="05000000000000000000" pitchFamily="2" charset="2"/>
              <a:buChar char="ü"/>
            </a:pPr>
            <a:r>
              <a:rPr lang="zh-CN" altLang="en-US" sz="2000" b="1" dirty="0">
                <a:latin typeface="宋体" panose="02010600030101010101" pitchFamily="2" charset="-122"/>
              </a:rPr>
              <a:t>由“</a:t>
            </a:r>
            <a:r>
              <a:rPr lang="en-US" altLang="zh-CN" sz="2000" b="1">
                <a:solidFill>
                  <a:schemeClr val="hlink"/>
                </a:solidFill>
                <a:latin typeface="宋体" panose="02010600030101010101" pitchFamily="2" charset="-122"/>
              </a:rPr>
              <a:t>?</a:t>
            </a:r>
            <a:r>
              <a:rPr lang="en-US" altLang="zh-CN" sz="2000" b="1">
                <a:latin typeface="宋体" panose="02010600030101010101" pitchFamily="2" charset="-122"/>
              </a:rPr>
              <a:t>”</a:t>
            </a:r>
            <a:r>
              <a:rPr lang="zh-CN" altLang="en-US" sz="2000" b="1" dirty="0">
                <a:latin typeface="宋体" panose="02010600030101010101" pitchFamily="2" charset="-122"/>
              </a:rPr>
              <a:t>表示任意本属性可接受的值</a:t>
            </a:r>
            <a:endParaRPr lang="zh-CN" altLang="en-US" sz="2000" b="1" dirty="0">
              <a:latin typeface="宋体" panose="02010600030101010101" pitchFamily="2" charset="-122"/>
            </a:endParaRPr>
          </a:p>
          <a:p>
            <a:pPr lvl="1" eaLnBrk="1" hangingPunct="1">
              <a:lnSpc>
                <a:spcPct val="90000"/>
              </a:lnSpc>
              <a:spcBef>
                <a:spcPct val="20000"/>
              </a:spcBef>
              <a:buClr>
                <a:schemeClr val="hlink"/>
              </a:buClr>
              <a:buSzPct val="60000"/>
              <a:buFont typeface="Wingdings" panose="05000000000000000000" pitchFamily="2" charset="2"/>
              <a:buChar char="ü"/>
            </a:pPr>
            <a:r>
              <a:rPr lang="zh-CN" altLang="en-US" sz="2000" b="1" dirty="0">
                <a:latin typeface="宋体" panose="02010600030101010101" pitchFamily="2" charset="-122"/>
              </a:rPr>
              <a:t>明确</a:t>
            </a:r>
            <a:r>
              <a:rPr lang="zh-CN" altLang="en-US" sz="2000" b="1" dirty="0">
                <a:solidFill>
                  <a:schemeClr val="hlink"/>
                </a:solidFill>
                <a:latin typeface="宋体" panose="02010600030101010101" pitchFamily="2" charset="-122"/>
              </a:rPr>
              <a:t>指定的属性值</a:t>
            </a:r>
            <a:r>
              <a:rPr lang="en-US" altLang="zh-CN" sz="2000" b="1">
                <a:latin typeface="宋体" panose="02010600030101010101" pitchFamily="2" charset="-122"/>
              </a:rPr>
              <a:t>(</a:t>
            </a:r>
            <a:r>
              <a:rPr lang="zh-CN" altLang="en-US" sz="2000" b="1" dirty="0">
                <a:latin typeface="宋体" panose="02010600030101010101" pitchFamily="2" charset="-122"/>
              </a:rPr>
              <a:t>如</a:t>
            </a:r>
            <a:r>
              <a:rPr lang="en-US" altLang="zh-CN" sz="2000" b="1">
                <a:latin typeface="宋体" panose="02010600030101010101" pitchFamily="2" charset="-122"/>
              </a:rPr>
              <a:t>Warm)</a:t>
            </a:r>
            <a:endParaRPr lang="en-US" altLang="zh-CN" sz="2000" b="1">
              <a:latin typeface="宋体" panose="02010600030101010101" pitchFamily="2" charset="-122"/>
            </a:endParaRPr>
          </a:p>
          <a:p>
            <a:pPr lvl="1" eaLnBrk="1" hangingPunct="1">
              <a:lnSpc>
                <a:spcPct val="90000"/>
              </a:lnSpc>
              <a:spcBef>
                <a:spcPct val="20000"/>
              </a:spcBef>
              <a:buClr>
                <a:schemeClr val="hlink"/>
              </a:buClr>
              <a:buSzPct val="60000"/>
              <a:buFont typeface="Wingdings" panose="05000000000000000000" pitchFamily="2" charset="2"/>
              <a:buChar char="ü"/>
            </a:pPr>
            <a:r>
              <a:rPr lang="zh-CN" altLang="en-US" sz="2000" b="1" dirty="0">
                <a:latin typeface="宋体" panose="02010600030101010101" pitchFamily="2" charset="-122"/>
              </a:rPr>
              <a:t>由“</a:t>
            </a:r>
            <a:r>
              <a:rPr lang="zh-CN" altLang="en-US" sz="2000" b="1" dirty="0">
                <a:solidFill>
                  <a:schemeClr val="hlink"/>
                </a:solidFill>
                <a:latin typeface="宋体" panose="02010600030101010101" pitchFamily="2" charset="-122"/>
                <a:sym typeface="Symbol" panose="05050102010706020507" pitchFamily="18" charset="2"/>
              </a:rPr>
              <a:t></a:t>
            </a:r>
            <a:r>
              <a:rPr lang="zh-CN" altLang="en-US" sz="2000" b="1" dirty="0">
                <a:latin typeface="宋体" panose="02010600030101010101" pitchFamily="2" charset="-122"/>
              </a:rPr>
              <a:t>”表示不接受任何值</a:t>
            </a:r>
            <a:endParaRPr lang="zh-CN" altLang="en-US" sz="2000" b="1" dirty="0">
              <a:latin typeface="宋体" panose="0201060003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000" dirty="0">
                <a:latin typeface="宋体" panose="02010600030101010101" pitchFamily="2" charset="-122"/>
              </a:rPr>
              <a:t>如：“</a:t>
            </a:r>
            <a:r>
              <a:rPr lang="en-US" altLang="zh-CN" sz="2000">
                <a:solidFill>
                  <a:schemeClr val="hlink"/>
                </a:solidFill>
                <a:latin typeface="宋体" panose="02010600030101010101" pitchFamily="2" charset="-122"/>
              </a:rPr>
              <a:t>Aldo</a:t>
            </a:r>
            <a:r>
              <a:rPr lang="zh-CN" altLang="en-US" sz="2000" dirty="0">
                <a:solidFill>
                  <a:schemeClr val="hlink"/>
                </a:solidFill>
                <a:latin typeface="宋体" panose="02010600030101010101" pitchFamily="2" charset="-122"/>
              </a:rPr>
              <a:t>只在寒冷和潮湿的日子里进行水上运动”</a:t>
            </a:r>
            <a:r>
              <a:rPr lang="en-US" altLang="zh-CN" sz="2000">
                <a:latin typeface="宋体" panose="02010600030101010101" pitchFamily="2" charset="-122"/>
              </a:rPr>
              <a:t>(</a:t>
            </a:r>
            <a:r>
              <a:rPr lang="zh-CN" altLang="en-US" sz="2000" dirty="0">
                <a:latin typeface="宋体" panose="02010600030101010101" pitchFamily="2" charset="-122"/>
              </a:rPr>
              <a:t>并与其他属性无关</a:t>
            </a:r>
            <a:r>
              <a:rPr lang="en-US" altLang="zh-CN" sz="2000">
                <a:latin typeface="宋体" panose="02010600030101010101" pitchFamily="2" charset="-122"/>
              </a:rPr>
              <a:t>)</a:t>
            </a:r>
            <a:r>
              <a:rPr lang="zh-CN" altLang="en-US" sz="2000" dirty="0">
                <a:latin typeface="宋体" panose="02010600030101010101" pitchFamily="2" charset="-122"/>
              </a:rPr>
              <a:t>是一个假设，可表示为</a:t>
            </a:r>
            <a:r>
              <a:rPr lang="en-US" altLang="zh-CN" sz="2000">
                <a:latin typeface="宋体" panose="02010600030101010101" pitchFamily="2" charset="-122"/>
              </a:rPr>
              <a:t>:</a:t>
            </a:r>
            <a:endParaRPr lang="en-US" altLang="zh-CN" sz="2000">
              <a:latin typeface="宋体" panose="0201060003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altLang="zh-CN" sz="2000">
                <a:latin typeface="宋体" panose="02010600030101010101" pitchFamily="2" charset="-122"/>
              </a:rPr>
              <a:t>         </a:t>
            </a:r>
            <a:r>
              <a:rPr lang="en-US" altLang="zh-CN" sz="2000">
                <a:solidFill>
                  <a:schemeClr val="tx2"/>
                </a:solidFill>
                <a:latin typeface="宋体" panose="02010600030101010101" pitchFamily="2" charset="-122"/>
              </a:rPr>
              <a:t>&lt;?, cold, high, ?, ?, ?&gt;</a:t>
            </a:r>
            <a:endParaRPr lang="en-US" altLang="zh-CN" sz="2000">
              <a:solidFill>
                <a:schemeClr val="tx2"/>
              </a:solidFill>
              <a:latin typeface="宋体" panose="02010600030101010101" pitchFamily="2" charset="-122"/>
            </a:endParaRPr>
          </a:p>
          <a:p>
            <a:pPr>
              <a:lnSpc>
                <a:spcPct val="90000"/>
              </a:lnSpc>
              <a:spcBef>
                <a:spcPct val="20000"/>
              </a:spcBef>
              <a:buClr>
                <a:schemeClr val="folHlink"/>
              </a:buClr>
              <a:buSzPct val="60000"/>
              <a:buChar char="•"/>
            </a:pPr>
            <a:r>
              <a:rPr lang="zh-CN" altLang="en-US" sz="2000" dirty="0">
                <a:solidFill>
                  <a:srgbClr val="CC3399"/>
                </a:solidFill>
                <a:latin typeface="宋体" panose="02010600030101010101" pitchFamily="2" charset="-122"/>
              </a:rPr>
              <a:t>最一般的假设</a:t>
            </a:r>
            <a:r>
              <a:rPr lang="zh-CN" altLang="en-US" sz="2000" dirty="0">
                <a:latin typeface="宋体" panose="02010600030101010101" pitchFamily="2" charset="-122"/>
              </a:rPr>
              <a:t>是每一天都是正例（即每一天都进行水上运动），可表示为</a:t>
            </a:r>
            <a:r>
              <a:rPr lang="en-US" altLang="zh-CN" sz="2000">
                <a:latin typeface="宋体" panose="02010600030101010101" pitchFamily="2" charset="-122"/>
              </a:rPr>
              <a:t>:</a:t>
            </a:r>
            <a:endParaRPr lang="en-US" altLang="zh-CN" sz="2000">
              <a:latin typeface="宋体" panose="02010600030101010101" pitchFamily="2" charset="-122"/>
            </a:endParaRPr>
          </a:p>
          <a:p>
            <a:pPr>
              <a:lnSpc>
                <a:spcPct val="90000"/>
              </a:lnSpc>
              <a:spcBef>
                <a:spcPct val="20000"/>
              </a:spcBef>
              <a:buClr>
                <a:schemeClr val="folHlink"/>
              </a:buClr>
              <a:buSzPct val="60000"/>
            </a:pPr>
            <a:r>
              <a:rPr lang="en-US" altLang="zh-CN" sz="2000">
                <a:latin typeface="宋体" panose="02010600030101010101" pitchFamily="2" charset="-122"/>
              </a:rPr>
              <a:t>         </a:t>
            </a:r>
            <a:r>
              <a:rPr lang="en-US" altLang="zh-CN" sz="2000">
                <a:solidFill>
                  <a:schemeClr val="tx2"/>
                </a:solidFill>
                <a:latin typeface="宋体" panose="02010600030101010101" pitchFamily="2" charset="-122"/>
              </a:rPr>
              <a:t> &lt;?, ?, ?, ?, ?, ?&gt;</a:t>
            </a:r>
            <a:endParaRPr lang="en-US" altLang="zh-CN" sz="2000">
              <a:solidFill>
                <a:schemeClr val="tx2"/>
              </a:solidFill>
              <a:latin typeface="宋体" panose="02010600030101010101" pitchFamily="2" charset="-122"/>
            </a:endParaRPr>
          </a:p>
          <a:p>
            <a:pPr>
              <a:lnSpc>
                <a:spcPct val="90000"/>
              </a:lnSpc>
              <a:spcBef>
                <a:spcPct val="20000"/>
              </a:spcBef>
              <a:buClr>
                <a:schemeClr val="folHlink"/>
              </a:buClr>
              <a:buSzPct val="60000"/>
              <a:buChar char="•"/>
            </a:pPr>
            <a:r>
              <a:rPr lang="zh-CN" altLang="en-US" sz="2000" dirty="0">
                <a:solidFill>
                  <a:srgbClr val="CC3399"/>
                </a:solidFill>
                <a:latin typeface="宋体" panose="02010600030101010101" pitchFamily="2" charset="-122"/>
              </a:rPr>
              <a:t>最特殊的假设</a:t>
            </a:r>
            <a:r>
              <a:rPr lang="zh-CN" altLang="en-US" sz="2000" dirty="0">
                <a:latin typeface="宋体" panose="02010600030101010101" pitchFamily="2" charset="-122"/>
              </a:rPr>
              <a:t>即每一天都是反例（即哪一天都不进行水上运动），表示为</a:t>
            </a:r>
            <a:r>
              <a:rPr lang="en-US" altLang="zh-CN" sz="2000">
                <a:latin typeface="宋体" panose="02010600030101010101" pitchFamily="2" charset="-122"/>
              </a:rPr>
              <a:t>:</a:t>
            </a:r>
            <a:endParaRPr lang="en-US" altLang="zh-CN" sz="2000">
              <a:latin typeface="宋体" panose="02010600030101010101" pitchFamily="2" charset="-122"/>
            </a:endParaRPr>
          </a:p>
          <a:p>
            <a:pPr>
              <a:lnSpc>
                <a:spcPct val="90000"/>
              </a:lnSpc>
              <a:spcBef>
                <a:spcPct val="20000"/>
              </a:spcBef>
              <a:buClr>
                <a:schemeClr val="folHlink"/>
              </a:buClr>
              <a:buSzPct val="60000"/>
            </a:pPr>
            <a:r>
              <a:rPr lang="en-US" altLang="zh-CN" sz="2000">
                <a:latin typeface="宋体" panose="02010600030101010101" pitchFamily="2" charset="-122"/>
              </a:rPr>
              <a:t>          </a:t>
            </a:r>
            <a:r>
              <a:rPr lang="en-US" altLang="zh-CN" sz="2000">
                <a:solidFill>
                  <a:schemeClr val="tx2"/>
                </a:solidFill>
                <a:latin typeface="宋体" panose="02010600030101010101" pitchFamily="2" charset="-122"/>
              </a:rPr>
              <a:t>&lt; </a:t>
            </a:r>
            <a:r>
              <a:rPr lang="en-US" altLang="zh-CN" sz="2000">
                <a:solidFill>
                  <a:schemeClr val="tx2"/>
                </a:solidFill>
                <a:latin typeface="宋体" panose="02010600030101010101" pitchFamily="2" charset="-122"/>
                <a:sym typeface="Symbol" panose="05050102010706020507" pitchFamily="18" charset="2"/>
              </a:rPr>
              <a:t>, , , , , &gt;</a:t>
            </a:r>
            <a:endParaRPr lang="en-US" altLang="zh-CN" sz="2000">
              <a:solidFill>
                <a:schemeClr val="tx2"/>
              </a:solidFill>
              <a:latin typeface="宋体" panose="02010600030101010101" pitchFamily="2" charset="-122"/>
              <a:sym typeface="Symbol" panose="05050102010706020507" pitchFamily="18" charset="2"/>
            </a:endParaRPr>
          </a:p>
        </p:txBody>
      </p:sp>
      <p:sp>
        <p:nvSpPr>
          <p:cNvPr id="19462" name="Rectangle 2"/>
          <p:cNvSpPr/>
          <p:nvPr/>
        </p:nvSpPr>
        <p:spPr>
          <a:xfrm>
            <a:off x="1116013" y="627063"/>
            <a:ext cx="7793037" cy="354012"/>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000" b="1" u="none" kern="1200" baseline="0">
                <a:solidFill>
                  <a:schemeClr val="tx2"/>
                </a:solidFill>
                <a:latin typeface="Tahoma" panose="020B0604030504040204" pitchFamily="34" charset="0"/>
                <a:ea typeface="楷体_GB2312" pitchFamily="49" charset="-122"/>
              </a:defRPr>
            </a:lvl1pPr>
          </a:lstStyle>
          <a:p>
            <a:pPr lvl="0"/>
            <a:r>
              <a:rPr lang="en-US" altLang="zh-CN" sz="3200"/>
              <a:t>6.2.1 </a:t>
            </a:r>
            <a:r>
              <a:rPr lang="zh-CN" altLang="en-US" sz="3200" dirty="0"/>
              <a:t>概念学习的</a:t>
            </a:r>
            <a:r>
              <a:rPr lang="en-US" altLang="zh-CN" sz="3200"/>
              <a:t>FIND-S</a:t>
            </a:r>
            <a:r>
              <a:rPr lang="zh-CN" altLang="en-US" sz="3200" dirty="0"/>
              <a:t>算法</a:t>
            </a:r>
            <a:r>
              <a:rPr lang="en-US" altLang="zh-CN" sz="3200"/>
              <a:t>（3</a:t>
            </a:r>
            <a:r>
              <a:rPr lang="zh-CN" altLang="en-US" sz="3200" dirty="0"/>
              <a:t>）</a:t>
            </a:r>
            <a:endParaRPr lang="en-US" altLang="zh-CN" sz="320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en-US" altLang="zh-CN" sz="3200"/>
              <a:t>6.2.1 </a:t>
            </a:r>
            <a:r>
              <a:rPr lang="zh-CN" altLang="en-US" sz="3200" dirty="0"/>
              <a:t>概念学习的</a:t>
            </a:r>
            <a:r>
              <a:rPr lang="en-US" altLang="zh-CN" sz="3200"/>
              <a:t>FIND-S</a:t>
            </a:r>
            <a:r>
              <a:rPr lang="zh-CN" altLang="en-US" sz="3200" dirty="0"/>
              <a:t>算法</a:t>
            </a:r>
            <a:r>
              <a:rPr lang="en-US" altLang="zh-CN" sz="3200"/>
              <a:t>（4</a:t>
            </a:r>
            <a:r>
              <a:rPr lang="zh-CN" altLang="en-US" sz="3200" dirty="0"/>
              <a:t>）</a:t>
            </a:r>
            <a:endParaRPr lang="en-US" altLang="zh-CN" sz="3200"/>
          </a:p>
        </p:txBody>
      </p:sp>
      <p:sp>
        <p:nvSpPr>
          <p:cNvPr id="20483" name="文本占位符 20482"/>
          <p:cNvSpPr>
            <a:spLocks noGrp="1"/>
          </p:cNvSpPr>
          <p:nvPr>
            <p:ph type="body" idx="1"/>
          </p:nvPr>
        </p:nvSpPr>
        <p:spPr>
          <a:xfrm>
            <a:off x="827088" y="1125538"/>
            <a:ext cx="7772400" cy="5194300"/>
          </a:xfrm>
        </p:spPr>
        <p:txBody>
          <a:bodyPr/>
          <a:p>
            <a:pPr marL="266700" indent="-266700">
              <a:spcBef>
                <a:spcPct val="45000"/>
              </a:spcBef>
              <a:buSzPct val="80000"/>
              <a:buFont typeface="Wingdings" panose="05000000000000000000" pitchFamily="2" charset="2"/>
              <a:buNone/>
            </a:pPr>
            <a:r>
              <a:rPr lang="en-US" altLang="zh-CN" sz="2400" b="0">
                <a:solidFill>
                  <a:srgbClr val="CC3399"/>
                </a:solidFill>
              </a:rPr>
              <a:t>FIND-S</a:t>
            </a:r>
            <a:r>
              <a:rPr lang="zh-CN" altLang="en-US" sz="2400" b="0" dirty="0">
                <a:solidFill>
                  <a:srgbClr val="CC3399"/>
                </a:solidFill>
              </a:rPr>
              <a:t>算法基本思想：</a:t>
            </a:r>
            <a:endParaRPr lang="zh-CN" altLang="en-US" sz="2400" b="0" dirty="0">
              <a:solidFill>
                <a:srgbClr val="CC3399"/>
              </a:solidFill>
            </a:endParaRPr>
          </a:p>
          <a:p>
            <a:pPr marL="266700" indent="-266700">
              <a:spcBef>
                <a:spcPct val="45000"/>
              </a:spcBef>
              <a:buSzPct val="80000"/>
              <a:buFont typeface="Wingdings" panose="05000000000000000000" pitchFamily="2" charset="2"/>
              <a:buChar char="Ø"/>
            </a:pPr>
            <a:r>
              <a:rPr lang="zh-CN" altLang="en-US" sz="2400" b="0" dirty="0"/>
              <a:t>从最特殊的假设开始，即从“对实例的所有属性取任意值时都是反例”的概念</a:t>
            </a:r>
            <a:r>
              <a:rPr lang="en-US" altLang="zh-CN" sz="2400" b="0"/>
              <a:t>&lt;</a:t>
            </a:r>
            <a:r>
              <a:rPr lang="en-US" altLang="zh-CN" sz="2400" b="0" i="1">
                <a:sym typeface="Symbol" panose="05050102010706020507" pitchFamily="18" charset="2"/>
              </a:rPr>
              <a:t></a:t>
            </a:r>
            <a:r>
              <a:rPr lang="en-US" altLang="zh-CN" sz="2400" b="0" i="1"/>
              <a:t> </a:t>
            </a:r>
            <a:r>
              <a:rPr lang="zh-CN" altLang="en-US" sz="2400" b="0" dirty="0"/>
              <a:t>，</a:t>
            </a:r>
            <a:r>
              <a:rPr lang="en-US" altLang="zh-CN" sz="2400" b="0" i="1">
                <a:latin typeface="宋体" panose="02010600030101010101" pitchFamily="2" charset="-122"/>
              </a:rPr>
              <a:t>…</a:t>
            </a:r>
            <a:r>
              <a:rPr lang="en-US" altLang="zh-CN" sz="2400" b="0" i="1"/>
              <a:t> </a:t>
            </a:r>
            <a:r>
              <a:rPr lang="zh-CN" altLang="en-US" sz="2400" b="0" dirty="0"/>
              <a:t>，</a:t>
            </a:r>
            <a:r>
              <a:rPr lang="zh-CN" altLang="en-US" sz="2400" b="0" i="1" dirty="0">
                <a:sym typeface="Symbol" panose="05050102010706020507" pitchFamily="18" charset="2"/>
              </a:rPr>
              <a:t></a:t>
            </a:r>
            <a:r>
              <a:rPr lang="en-US" altLang="zh-CN" sz="2400" b="0"/>
              <a:t>&gt;</a:t>
            </a:r>
            <a:r>
              <a:rPr lang="zh-CN" altLang="en-US" sz="2400" b="0" dirty="0"/>
              <a:t>开始</a:t>
            </a:r>
            <a:endParaRPr lang="zh-CN" altLang="en-US" sz="2400" b="0" dirty="0"/>
          </a:p>
          <a:p>
            <a:pPr marL="266700" indent="-266700">
              <a:spcBef>
                <a:spcPct val="45000"/>
              </a:spcBef>
              <a:buSzPct val="80000"/>
              <a:buFont typeface="Wingdings" panose="05000000000000000000" pitchFamily="2" charset="2"/>
              <a:buChar char="Ø"/>
            </a:pPr>
            <a:r>
              <a:rPr lang="zh-CN" altLang="en-US" sz="2400" b="0" dirty="0"/>
              <a:t>在该假设不能正确地划分一个正例时，修改假设，使它更具有一般性（泛化）</a:t>
            </a:r>
            <a:endParaRPr lang="zh-CN" altLang="en-US" sz="2400" b="0" dirty="0"/>
          </a:p>
          <a:p>
            <a:pPr marL="266700" indent="-266700">
              <a:spcBef>
                <a:spcPct val="45000"/>
              </a:spcBef>
              <a:buSzPct val="80000"/>
              <a:buFont typeface="Wingdings" panose="05000000000000000000" pitchFamily="2" charset="2"/>
              <a:buChar char="Ø"/>
            </a:pPr>
            <a:r>
              <a:rPr lang="zh-CN" altLang="en-US" sz="2400" b="0" dirty="0"/>
              <a:t>最终能正确地划分所有的正例</a:t>
            </a:r>
            <a:endParaRPr lang="zh-CN" altLang="en-US" sz="2400" b="0" dirty="0"/>
          </a:p>
          <a:p>
            <a:pPr marL="266700" indent="-266700">
              <a:spcBef>
                <a:spcPct val="45000"/>
              </a:spcBef>
              <a:buSzPct val="80000"/>
              <a:buFont typeface="Wingdings" panose="05000000000000000000" pitchFamily="2" charset="2"/>
              <a:buChar char="Ø"/>
            </a:pPr>
            <a:r>
              <a:rPr lang="zh-CN" altLang="en-US" sz="2400" b="0" dirty="0"/>
              <a:t>如果训练样例没有错误，学习到的假设（目标概念或近似）也能正确地划分所有的反例。这种形式表示的概念也可以转换为规则的形式。</a:t>
            </a:r>
            <a:endParaRPr lang="zh-CN" altLang="en-US" sz="2400" b="0" dirty="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日期占位符 3"/>
          <p:cNvSpPr txBox="1">
            <a:spLocks noGrp="1"/>
          </p:cNvSpPr>
          <p:nvPr/>
        </p:nvSpPr>
        <p:spPr>
          <a:xfrm>
            <a:off x="914400" y="6324600"/>
            <a:ext cx="1905000" cy="457200"/>
          </a:xfrm>
          <a:prstGeom prst="rect">
            <a:avLst/>
          </a:prstGeom>
          <a:noFill/>
          <a:ln w="9525">
            <a:noFill/>
          </a:ln>
        </p:spPr>
        <p:txBody>
          <a:bodyPr anchor="b"/>
          <a:p>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21507" name="灯片编号占位符 5"/>
          <p:cNvSpPr txBox="1">
            <a:spLocks noGrp="1"/>
          </p:cNvSpPr>
          <p:nvPr/>
        </p:nvSpPr>
        <p:spPr>
          <a:xfrm>
            <a:off x="6781800" y="6324600"/>
            <a:ext cx="1905000" cy="457200"/>
          </a:xfrm>
          <a:prstGeom prst="rect">
            <a:avLst/>
          </a:prstGeom>
          <a:noFill/>
          <a:ln w="9525">
            <a:noFill/>
          </a:ln>
        </p:spPr>
        <p:txBody>
          <a:bodyPr anchor="b"/>
          <a:p>
            <a:pPr algn="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21508" name="Rectangle 2"/>
          <p:cNvSpPr>
            <a:spLocks noGrp="1"/>
          </p:cNvSpPr>
          <p:nvPr>
            <p:ph type="title"/>
          </p:nvPr>
        </p:nvSpPr>
        <p:spPr/>
        <p:txBody>
          <a:bodyPr vert="horz" wrap="square" anchor="b"/>
          <a:p>
            <a:r>
              <a:rPr lang="en-US" altLang="zh-CN" sz="3200">
                <a:latin typeface="Times New Roman" panose="02020603050405020304" pitchFamily="18" charset="0"/>
              </a:rPr>
              <a:t>6.2.1 </a:t>
            </a:r>
            <a:r>
              <a:rPr lang="zh-CN" altLang="en-US" sz="3200" dirty="0">
                <a:latin typeface="Times New Roman" panose="02020603050405020304" pitchFamily="18" charset="0"/>
              </a:rPr>
              <a:t>概念学习的</a:t>
            </a:r>
            <a:r>
              <a:rPr lang="en-US" altLang="zh-CN" sz="3200">
                <a:latin typeface="Times New Roman" panose="02020603050405020304" pitchFamily="18" charset="0"/>
              </a:rPr>
              <a:t>FIND-S</a:t>
            </a:r>
            <a:r>
              <a:rPr lang="zh-CN" altLang="en-US" sz="3200" dirty="0">
                <a:latin typeface="Times New Roman" panose="02020603050405020304" pitchFamily="18" charset="0"/>
              </a:rPr>
              <a:t>算法</a:t>
            </a:r>
            <a:r>
              <a:rPr lang="en-US" altLang="zh-CN" sz="3200">
                <a:latin typeface="Times New Roman" panose="02020603050405020304" pitchFamily="18" charset="0"/>
              </a:rPr>
              <a:t>（4</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21515" name="文本占位符 21514"/>
          <p:cNvSpPr>
            <a:spLocks noGrp="1"/>
          </p:cNvSpPr>
          <p:nvPr>
            <p:ph type="body" idx="1"/>
          </p:nvPr>
        </p:nvSpPr>
        <p:spPr/>
        <p:txBody>
          <a:bodyPr/>
          <a:p>
            <a:r>
              <a:rPr lang="en-US" altLang="zh-CN" sz="2400" b="0">
                <a:latin typeface="Times New Roman" panose="02020603050405020304" pitchFamily="18" charset="0"/>
              </a:rPr>
              <a:t>FIND-S</a:t>
            </a:r>
            <a:r>
              <a:rPr lang="zh-CN" altLang="en-US" sz="2400" b="0" dirty="0">
                <a:latin typeface="Times New Roman" panose="02020603050405020304" pitchFamily="18" charset="0"/>
              </a:rPr>
              <a:t>算法：</a:t>
            </a:r>
            <a:endParaRPr lang="zh-CN" altLang="en-US" sz="2400" b="0" dirty="0">
              <a:latin typeface="Times New Roman" panose="02020603050405020304" pitchFamily="18" charset="0"/>
            </a:endParaRPr>
          </a:p>
        </p:txBody>
      </p:sp>
      <p:grpSp>
        <p:nvGrpSpPr>
          <p:cNvPr id="21513" name="组合 21512"/>
          <p:cNvGrpSpPr/>
          <p:nvPr/>
        </p:nvGrpSpPr>
        <p:grpSpPr>
          <a:xfrm>
            <a:off x="520700" y="2060575"/>
            <a:ext cx="8443913" cy="3014663"/>
            <a:chOff x="192" y="1440"/>
            <a:chExt cx="5319" cy="1899"/>
          </a:xfrm>
        </p:grpSpPr>
        <p:sp>
          <p:nvSpPr>
            <p:cNvPr id="21510" name="Line 8"/>
            <p:cNvSpPr/>
            <p:nvPr/>
          </p:nvSpPr>
          <p:spPr>
            <a:xfrm>
              <a:off x="192" y="1440"/>
              <a:ext cx="5160" cy="0"/>
            </a:xfrm>
            <a:prstGeom prst="line">
              <a:avLst/>
            </a:prstGeom>
            <a:ln w="28575" cap="flat" cmpd="sng">
              <a:solidFill>
                <a:schemeClr val="tx1"/>
              </a:solidFill>
              <a:prstDash val="solid"/>
              <a:headEnd type="none" w="med" len="med"/>
              <a:tailEnd type="none" w="med" len="med"/>
            </a:ln>
          </p:spPr>
        </p:sp>
        <p:sp>
          <p:nvSpPr>
            <p:cNvPr id="21511" name="Line 9"/>
            <p:cNvSpPr/>
            <p:nvPr/>
          </p:nvSpPr>
          <p:spPr>
            <a:xfrm>
              <a:off x="249" y="3339"/>
              <a:ext cx="5160" cy="0"/>
            </a:xfrm>
            <a:prstGeom prst="line">
              <a:avLst/>
            </a:prstGeom>
            <a:ln w="28575" cap="flat" cmpd="sng">
              <a:solidFill>
                <a:schemeClr val="tx1"/>
              </a:solidFill>
              <a:prstDash val="solid"/>
              <a:headEnd type="none" w="med" len="med"/>
              <a:tailEnd type="none" w="med" len="med"/>
            </a:ln>
          </p:spPr>
        </p:sp>
        <p:pic>
          <p:nvPicPr>
            <p:cNvPr id="21512" name="图片 21511"/>
            <p:cNvPicPr>
              <a:picLocks noChangeAspect="1"/>
            </p:cNvPicPr>
            <p:nvPr/>
          </p:nvPicPr>
          <p:blipFill>
            <a:blip r:embed="rId1"/>
            <a:srcRect l="16068" t="45123" r="39587" b="31288"/>
            <a:stretch>
              <a:fillRect/>
            </a:stretch>
          </p:blipFill>
          <p:spPr>
            <a:xfrm>
              <a:off x="249" y="1616"/>
              <a:ext cx="5262" cy="1681"/>
            </a:xfrm>
            <a:prstGeom prst="rect">
              <a:avLst/>
            </a:prstGeom>
            <a:noFill/>
            <a:ln w="9525">
              <a:noFill/>
            </a:ln>
          </p:spPr>
        </p:pic>
      </p:gr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anchor="b"/>
          <a:p>
            <a:r>
              <a:rPr lang="en-US" altLang="zh-CN" sz="3200">
                <a:latin typeface="楷体_GB2312" pitchFamily="49" charset="-122"/>
              </a:rPr>
              <a:t>6.2.2 FIND-S</a:t>
            </a:r>
            <a:r>
              <a:rPr lang="zh-CN" altLang="en-US" sz="3200" dirty="0">
                <a:latin typeface="楷体_GB2312" pitchFamily="49" charset="-122"/>
              </a:rPr>
              <a:t>算法实例</a:t>
            </a:r>
            <a:r>
              <a:rPr lang="en-US" altLang="zh-CN" sz="3200">
                <a:latin typeface="楷体_GB2312" pitchFamily="49" charset="-122"/>
              </a:rPr>
              <a:t>（1</a:t>
            </a:r>
            <a:r>
              <a:rPr lang="zh-CN" altLang="en-US" sz="3200" dirty="0">
                <a:latin typeface="楷体_GB2312" pitchFamily="49" charset="-122"/>
              </a:rPr>
              <a:t>）</a:t>
            </a:r>
            <a:endParaRPr lang="en-US" altLang="zh-CN" sz="3200">
              <a:latin typeface="楷体_GB2312" pitchFamily="49" charset="-122"/>
            </a:endParaRPr>
          </a:p>
        </p:txBody>
      </p:sp>
      <p:sp>
        <p:nvSpPr>
          <p:cNvPr id="22531" name="文本占位符 22530"/>
          <p:cNvSpPr>
            <a:spLocks noGrp="1"/>
          </p:cNvSpPr>
          <p:nvPr>
            <p:ph type="body" idx="1"/>
          </p:nvPr>
        </p:nvSpPr>
        <p:spPr/>
        <p:txBody>
          <a:bodyPr/>
          <a:p>
            <a:pPr marL="0" indent="0">
              <a:buNone/>
            </a:pPr>
            <a:r>
              <a:rPr lang="zh-CN" altLang="en-US" sz="1400" dirty="0"/>
              <a:t>      </a:t>
            </a:r>
            <a:r>
              <a:rPr lang="zh-CN" altLang="en-US" sz="2400" b="0" dirty="0">
                <a:latin typeface="宋体" panose="02010600030101010101" pitchFamily="2" charset="-122"/>
              </a:rPr>
              <a:t>下面以</a:t>
            </a:r>
            <a:r>
              <a:rPr lang="en-US" altLang="zh-CN" sz="2400" b="0">
                <a:latin typeface="宋体" panose="02010600030101010101" pitchFamily="2" charset="-122"/>
              </a:rPr>
              <a:t>FIND-S</a:t>
            </a:r>
            <a:r>
              <a:rPr lang="zh-CN" altLang="en-US" sz="2400" b="0" dirty="0">
                <a:latin typeface="宋体" panose="02010600030101010101" pitchFamily="2" charset="-122"/>
              </a:rPr>
              <a:t>算法学习目标概念“</a:t>
            </a:r>
            <a:r>
              <a:rPr lang="en-US" altLang="zh-CN" sz="2400" b="0">
                <a:latin typeface="宋体" panose="02010600030101010101" pitchFamily="2" charset="-122"/>
              </a:rPr>
              <a:t>Aldo</a:t>
            </a:r>
            <a:r>
              <a:rPr lang="zh-CN" altLang="en-US" sz="2400" b="0" dirty="0">
                <a:latin typeface="宋体" panose="02010600030101010101" pitchFamily="2" charset="-122"/>
              </a:rPr>
              <a:t>进行水上运动的日子”来说明</a:t>
            </a:r>
            <a:r>
              <a:rPr lang="en-US" altLang="zh-CN" sz="2400" b="0">
                <a:latin typeface="宋体" panose="02010600030101010101" pitchFamily="2" charset="-122"/>
              </a:rPr>
              <a:t>FIND-S</a:t>
            </a:r>
            <a:r>
              <a:rPr lang="zh-CN" altLang="en-US" sz="2400" b="0" dirty="0">
                <a:latin typeface="宋体" panose="02010600030101010101" pitchFamily="2" charset="-122"/>
              </a:rPr>
              <a:t>算法学习过程。</a:t>
            </a:r>
            <a:endParaRPr lang="zh-CN" altLang="en-US" sz="2400" b="0" dirty="0">
              <a:latin typeface="宋体" panose="02010600030101010101" pitchFamily="2" charset="-122"/>
            </a:endParaRPr>
          </a:p>
          <a:p>
            <a:pPr marL="0" indent="0" algn="just">
              <a:buNone/>
            </a:pPr>
            <a:r>
              <a:rPr lang="zh-CN" altLang="en-US" sz="2400" b="0" dirty="0">
                <a:latin typeface="宋体" panose="02010600030101010101" pitchFamily="2" charset="-122"/>
              </a:rPr>
              <a:t>目标概念：“</a:t>
            </a:r>
            <a:r>
              <a:rPr lang="en-US" altLang="zh-CN" sz="2400" b="0">
                <a:latin typeface="宋体" panose="02010600030101010101" pitchFamily="2" charset="-122"/>
              </a:rPr>
              <a:t>Aldo</a:t>
            </a:r>
            <a:r>
              <a:rPr lang="zh-CN" altLang="en-US" sz="2400" b="0" dirty="0">
                <a:latin typeface="宋体" panose="02010600030101010101" pitchFamily="2" charset="-122"/>
              </a:rPr>
              <a:t>进行水上运动的日子”，即</a:t>
            </a:r>
            <a:r>
              <a:rPr lang="en-US" altLang="zh-CN" sz="2400" b="0" i="1" err="1">
                <a:latin typeface="宋体" panose="02010600030101010101" pitchFamily="2" charset="-122"/>
              </a:rPr>
              <a:t>Enjoysport</a:t>
            </a:r>
            <a:r>
              <a:rPr lang="en-US" altLang="zh-CN" sz="2400" b="0">
                <a:latin typeface="宋体" panose="02010600030101010101" pitchFamily="2" charset="-122"/>
              </a:rPr>
              <a:t>=</a:t>
            </a:r>
            <a:r>
              <a:rPr lang="en-US" altLang="zh-CN" sz="2400" b="0" i="1">
                <a:latin typeface="宋体" panose="02010600030101010101" pitchFamily="2" charset="-122"/>
              </a:rPr>
              <a:t>Yes</a:t>
            </a:r>
            <a:r>
              <a:rPr lang="zh-CN" altLang="en-US" sz="2400" b="0" dirty="0">
                <a:latin typeface="宋体" panose="02010600030101010101" pitchFamily="2" charset="-122"/>
              </a:rPr>
              <a:t>的日子。</a:t>
            </a:r>
            <a:endParaRPr lang="en-US" altLang="zh-CN" sz="2400" b="0">
              <a:latin typeface="宋体" panose="02010600030101010101" pitchFamily="2" charset="-122"/>
            </a:endParaRPr>
          </a:p>
          <a:p>
            <a:pPr marL="0" indent="0">
              <a:spcBef>
                <a:spcPct val="50000"/>
              </a:spcBef>
              <a:buClrTx/>
              <a:buNone/>
            </a:pPr>
            <a:r>
              <a:rPr lang="zh-CN" altLang="en-US" sz="2400" b="0" dirty="0">
                <a:solidFill>
                  <a:schemeClr val="folHlink"/>
                </a:solidFill>
                <a:latin typeface="宋体" panose="02010600030101010101" pitchFamily="2" charset="-122"/>
              </a:rPr>
              <a:t>例</a:t>
            </a:r>
            <a:r>
              <a:rPr lang="en-US" altLang="zh-CN" sz="2400" b="0">
                <a:solidFill>
                  <a:schemeClr val="folHlink"/>
                </a:solidFill>
                <a:latin typeface="宋体" panose="02010600030101010101" pitchFamily="2" charset="-122"/>
              </a:rPr>
              <a:t>:</a:t>
            </a:r>
            <a:r>
              <a:rPr lang="en-US" altLang="zh-CN" sz="2400" b="0">
                <a:latin typeface="宋体" panose="02010600030101010101" pitchFamily="2" charset="-122"/>
              </a:rPr>
              <a:t> </a:t>
            </a:r>
            <a:r>
              <a:rPr lang="zh-CN" altLang="en-US" sz="2400" b="0" dirty="0">
                <a:latin typeface="宋体" panose="02010600030101010101" pitchFamily="2" charset="-122"/>
              </a:rPr>
              <a:t>假定给予学习器的一系列训练样例</a:t>
            </a:r>
            <a:endParaRPr lang="zh-CN" altLang="en-US" sz="2400" b="0" dirty="0">
              <a:latin typeface="宋体" panose="02010600030101010101" pitchFamily="2" charset="-122"/>
            </a:endParaRPr>
          </a:p>
          <a:p>
            <a:pPr marL="0" indent="0">
              <a:lnSpc>
                <a:spcPct val="80000"/>
              </a:lnSpc>
              <a:spcBef>
                <a:spcPct val="50000"/>
              </a:spcBef>
              <a:buClrTx/>
              <a:buNone/>
            </a:pPr>
            <a:r>
              <a:rPr lang="en-US" altLang="zh-CN" sz="2000" b="0">
                <a:solidFill>
                  <a:schemeClr val="tx2"/>
                </a:solidFill>
                <a:latin typeface="Times New Roman" panose="02020603050405020304" pitchFamily="18" charset="0"/>
              </a:rPr>
              <a:t>No.</a:t>
            </a:r>
            <a:r>
              <a:rPr lang="zh-CN" altLang="en-US" sz="2000" b="0" dirty="0">
                <a:solidFill>
                  <a:schemeClr val="tx2"/>
                </a:solidFill>
                <a:latin typeface="Times New Roman" panose="02020603050405020304" pitchFamily="18" charset="0"/>
              </a:rPr>
              <a:t>  </a:t>
            </a:r>
            <a:r>
              <a:rPr lang="en-US" altLang="zh-CN" sz="2000" b="0">
                <a:solidFill>
                  <a:schemeClr val="tx2"/>
                </a:solidFill>
                <a:latin typeface="Times New Roman" panose="02020603050405020304" pitchFamily="18" charset="0"/>
              </a:rPr>
              <a:t>Sky  </a:t>
            </a:r>
            <a:r>
              <a:rPr lang="en-US" altLang="zh-CN" sz="2000" b="0" err="1">
                <a:solidFill>
                  <a:schemeClr val="tx2"/>
                </a:solidFill>
                <a:latin typeface="Times New Roman" panose="02020603050405020304" pitchFamily="18" charset="0"/>
              </a:rPr>
              <a:t>AirTemp</a:t>
            </a:r>
            <a:r>
              <a:rPr lang="en-US" altLang="zh-CN" sz="2000" b="0">
                <a:solidFill>
                  <a:schemeClr val="tx2"/>
                </a:solidFill>
                <a:latin typeface="Times New Roman" panose="02020603050405020304" pitchFamily="18" charset="0"/>
              </a:rPr>
              <a:t>  Humidity        Wind  Water  Forecast</a:t>
            </a:r>
            <a:r>
              <a:rPr lang="en-US" altLang="zh-CN" sz="2000" b="0">
                <a:solidFill>
                  <a:schemeClr val="hlink"/>
                </a:solidFill>
                <a:latin typeface="Times New Roman" panose="02020603050405020304" pitchFamily="18" charset="0"/>
              </a:rPr>
              <a:t>      </a:t>
            </a:r>
            <a:r>
              <a:rPr lang="en-US" altLang="zh-CN" sz="2000" b="0" err="1">
                <a:solidFill>
                  <a:schemeClr val="hlink"/>
                </a:solidFill>
                <a:latin typeface="Times New Roman" panose="02020603050405020304" pitchFamily="18" charset="0"/>
              </a:rPr>
              <a:t>EujoySport</a:t>
            </a:r>
            <a:endParaRPr lang="en-US" altLang="zh-CN" sz="2000" b="0">
              <a:solidFill>
                <a:schemeClr val="hlink"/>
              </a:solidFill>
              <a:latin typeface="Times New Roman" panose="02020603050405020304" pitchFamily="18" charset="0"/>
            </a:endParaRPr>
          </a:p>
          <a:p>
            <a:pPr marL="0" indent="0">
              <a:lnSpc>
                <a:spcPct val="80000"/>
              </a:lnSpc>
              <a:spcBef>
                <a:spcPct val="50000"/>
              </a:spcBef>
              <a:buClrTx/>
              <a:buNone/>
            </a:pPr>
            <a:r>
              <a:rPr lang="en-US" altLang="zh-CN" sz="2400" b="0">
                <a:latin typeface="Times New Roman" panose="02020603050405020304" pitchFamily="18" charset="0"/>
              </a:rPr>
              <a:t>1  Sunny  Warm   Normal    Strong  Warm     Same        Yes</a:t>
            </a:r>
            <a:endParaRPr lang="en-US" altLang="zh-CN" sz="2400" b="0">
              <a:latin typeface="Times New Roman" panose="02020603050405020304" pitchFamily="18" charset="0"/>
            </a:endParaRPr>
          </a:p>
          <a:p>
            <a:pPr marL="0" indent="0">
              <a:lnSpc>
                <a:spcPct val="80000"/>
              </a:lnSpc>
              <a:spcBef>
                <a:spcPct val="50000"/>
              </a:spcBef>
              <a:buClrTx/>
              <a:buNone/>
            </a:pPr>
            <a:r>
              <a:rPr lang="en-US" altLang="zh-CN" sz="2400" b="0">
                <a:latin typeface="Times New Roman" panose="02020603050405020304" pitchFamily="18" charset="0"/>
              </a:rPr>
              <a:t>2  Sunny  Warm     High      Strong  Warm     Same        Yes</a:t>
            </a:r>
            <a:endParaRPr lang="en-US" altLang="zh-CN" sz="2400" b="0">
              <a:latin typeface="Times New Roman" panose="02020603050405020304" pitchFamily="18" charset="0"/>
            </a:endParaRPr>
          </a:p>
          <a:p>
            <a:pPr marL="0" indent="0">
              <a:lnSpc>
                <a:spcPct val="80000"/>
              </a:lnSpc>
              <a:spcBef>
                <a:spcPct val="50000"/>
              </a:spcBef>
              <a:buClrTx/>
              <a:buNone/>
            </a:pPr>
            <a:r>
              <a:rPr lang="en-US" altLang="zh-CN" sz="2400" b="0">
                <a:latin typeface="Times New Roman" panose="02020603050405020304" pitchFamily="18" charset="0"/>
              </a:rPr>
              <a:t>3  Rainy   Cold       High      Strong  Warm     Change      No</a:t>
            </a:r>
            <a:endParaRPr lang="en-US" altLang="zh-CN" sz="2400" b="0">
              <a:latin typeface="Times New Roman" panose="02020603050405020304" pitchFamily="18" charset="0"/>
            </a:endParaRPr>
          </a:p>
          <a:p>
            <a:pPr marL="0" indent="0">
              <a:lnSpc>
                <a:spcPct val="80000"/>
              </a:lnSpc>
              <a:spcBef>
                <a:spcPct val="50000"/>
              </a:spcBef>
              <a:buClrTx/>
              <a:buNone/>
            </a:pPr>
            <a:r>
              <a:rPr lang="en-US" altLang="zh-CN" sz="2400" b="0">
                <a:latin typeface="Times New Roman" panose="02020603050405020304" pitchFamily="18" charset="0"/>
              </a:rPr>
              <a:t>4   Sunny  Warm    High      Strong   Cool      Change      Yes</a:t>
            </a:r>
            <a:endParaRPr lang="en-US" altLang="zh-CN" sz="2400" b="0">
              <a:latin typeface="Times New Roman" panose="02020603050405020304" pitchFamily="18" charset="0"/>
            </a:endParaRPr>
          </a:p>
          <a:p>
            <a:pPr marL="0" indent="0" algn="just">
              <a:lnSpc>
                <a:spcPct val="80000"/>
              </a:lnSpc>
              <a:buNone/>
            </a:pPr>
            <a:endParaRPr lang="zh-CN" altLang="en-US" sz="2400" b="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日期占位符 3"/>
          <p:cNvSpPr txBox="1">
            <a:spLocks noGrp="1"/>
          </p:cNvSpPr>
          <p:nvPr/>
        </p:nvSpPr>
        <p:spPr>
          <a:xfrm>
            <a:off x="914400" y="6324600"/>
            <a:ext cx="1905000" cy="457200"/>
          </a:xfrm>
          <a:prstGeom prst="rect">
            <a:avLst/>
          </a:prstGeom>
          <a:noFill/>
          <a:ln w="9525">
            <a:noFill/>
          </a:ln>
        </p:spPr>
        <p:txBody>
          <a:bodyPr anchor="b"/>
          <a:p>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23555" name="灯片编号占位符 5"/>
          <p:cNvSpPr txBox="1">
            <a:spLocks noGrp="1"/>
          </p:cNvSpPr>
          <p:nvPr/>
        </p:nvSpPr>
        <p:spPr>
          <a:xfrm>
            <a:off x="6781800" y="6324600"/>
            <a:ext cx="1905000" cy="457200"/>
          </a:xfrm>
          <a:prstGeom prst="rect">
            <a:avLst/>
          </a:prstGeom>
          <a:noFill/>
          <a:ln w="9525">
            <a:noFill/>
          </a:ln>
        </p:spPr>
        <p:txBody>
          <a:bodyPr anchor="b"/>
          <a:p>
            <a:pPr algn="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23558" name="矩形 23557"/>
          <p:cNvSpPr/>
          <p:nvPr/>
        </p:nvSpPr>
        <p:spPr>
          <a:xfrm>
            <a:off x="1116013" y="260350"/>
            <a:ext cx="7793037" cy="720725"/>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000" b="1" u="none" kern="1200" baseline="0">
                <a:solidFill>
                  <a:schemeClr val="tx2"/>
                </a:solidFill>
                <a:latin typeface="Tahoma" panose="020B0604030504040204" pitchFamily="34" charset="0"/>
                <a:ea typeface="楷体_GB2312" pitchFamily="49" charset="-122"/>
              </a:defRPr>
            </a:lvl1pPr>
          </a:lstStyle>
          <a:p>
            <a:pPr lvl="0"/>
            <a:r>
              <a:rPr lang="en-US" altLang="zh-CN" sz="3200">
                <a:latin typeface="楷体_GB2312" pitchFamily="49" charset="-122"/>
              </a:rPr>
              <a:t>6.2.2 FIND-S</a:t>
            </a:r>
            <a:r>
              <a:rPr lang="zh-CN" altLang="en-US" sz="3200" dirty="0">
                <a:latin typeface="楷体_GB2312" pitchFamily="49" charset="-122"/>
              </a:rPr>
              <a:t>算法实例</a:t>
            </a:r>
            <a:r>
              <a:rPr lang="en-US" altLang="zh-CN" sz="3200">
                <a:latin typeface="楷体_GB2312" pitchFamily="49" charset="-122"/>
              </a:rPr>
              <a:t>（2</a:t>
            </a:r>
            <a:r>
              <a:rPr lang="zh-CN" altLang="en-US" sz="3200" dirty="0">
                <a:latin typeface="楷体_GB2312" pitchFamily="49" charset="-122"/>
              </a:rPr>
              <a:t>）</a:t>
            </a:r>
            <a:endParaRPr lang="en-US" altLang="zh-CN" sz="3200">
              <a:latin typeface="楷体_GB2312" pitchFamily="49" charset="-122"/>
            </a:endParaRPr>
          </a:p>
        </p:txBody>
      </p:sp>
      <p:sp>
        <p:nvSpPr>
          <p:cNvPr id="23560" name="文本占位符 23559"/>
          <p:cNvSpPr>
            <a:spLocks noGrp="1"/>
          </p:cNvSpPr>
          <p:nvPr>
            <p:ph type="body" idx="1"/>
          </p:nvPr>
        </p:nvSpPr>
        <p:spPr/>
        <p:txBody>
          <a:bodyPr/>
          <a:p>
            <a:pPr>
              <a:lnSpc>
                <a:spcPct val="90000"/>
              </a:lnSpc>
            </a:pPr>
            <a:r>
              <a:rPr lang="en-US" altLang="zh-CN" sz="2400" b="0">
                <a:latin typeface="宋体" panose="02010600030101010101" pitchFamily="2" charset="-122"/>
              </a:rPr>
              <a:t>FIND-S</a:t>
            </a:r>
            <a:r>
              <a:rPr lang="zh-CN" altLang="en-US" sz="2400" b="0" dirty="0">
                <a:latin typeface="宋体" panose="02010600030101010101" pitchFamily="2" charset="-122"/>
              </a:rPr>
              <a:t>的第一步是将</a:t>
            </a:r>
            <a:r>
              <a:rPr lang="en-US" altLang="zh-CN" sz="2400" b="0">
                <a:latin typeface="宋体" panose="02010600030101010101" pitchFamily="2" charset="-122"/>
              </a:rPr>
              <a:t>h</a:t>
            </a:r>
            <a:r>
              <a:rPr lang="zh-CN" altLang="en-US" sz="2400" b="0" dirty="0">
                <a:latin typeface="宋体" panose="02010600030101010101" pitchFamily="2" charset="-122"/>
              </a:rPr>
              <a:t>初始化为</a:t>
            </a:r>
            <a:r>
              <a:rPr lang="en-US" altLang="zh-CN" sz="2400" b="0">
                <a:latin typeface="宋体" panose="02010600030101010101" pitchFamily="2" charset="-122"/>
              </a:rPr>
              <a:t>H</a:t>
            </a:r>
            <a:r>
              <a:rPr lang="zh-CN" altLang="en-US" sz="2400" b="0" dirty="0">
                <a:latin typeface="宋体" panose="02010600030101010101" pitchFamily="2" charset="-122"/>
              </a:rPr>
              <a:t>中最特殊的假设</a:t>
            </a:r>
            <a:r>
              <a:rPr lang="en-US" altLang="zh-CN" sz="2400" b="0">
                <a:latin typeface="宋体" panose="02010600030101010101" pitchFamily="2" charset="-122"/>
              </a:rPr>
              <a:t>:</a:t>
            </a:r>
            <a:endParaRPr lang="en-US" altLang="zh-CN" sz="2400" b="0">
              <a:latin typeface="宋体" panose="02010600030101010101" pitchFamily="2" charset="-122"/>
            </a:endParaRPr>
          </a:p>
          <a:p>
            <a:pPr>
              <a:lnSpc>
                <a:spcPct val="90000"/>
              </a:lnSpc>
              <a:buNone/>
            </a:pPr>
            <a:r>
              <a:rPr lang="en-US" altLang="zh-CN" sz="2400" b="0">
                <a:solidFill>
                  <a:srgbClr val="CC3399"/>
                </a:solidFill>
                <a:latin typeface="Times New Roman" panose="02020603050405020304" pitchFamily="18" charset="0"/>
                <a:sym typeface="Symbol" panose="05050102010706020507" pitchFamily="18" charset="2"/>
              </a:rPr>
              <a:t>     </a:t>
            </a:r>
            <a:r>
              <a:rPr lang="en-US" altLang="zh-CN" sz="2400" b="0" i="1">
                <a:solidFill>
                  <a:srgbClr val="CC3399"/>
                </a:solidFill>
                <a:latin typeface="Times New Roman" panose="02020603050405020304" pitchFamily="18" charset="0"/>
                <a:sym typeface="Symbol" panose="05050102010706020507" pitchFamily="18" charset="2"/>
              </a:rPr>
              <a:t>h</a:t>
            </a:r>
            <a:r>
              <a:rPr lang="en-US" altLang="zh-CN" sz="2400" b="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rPr>
              <a:t>&lt; </a:t>
            </a:r>
            <a:r>
              <a:rPr lang="en-US" altLang="zh-CN" sz="2400" b="0" i="1">
                <a:solidFill>
                  <a:srgbClr val="CC3399"/>
                </a:solidFill>
                <a:latin typeface="Times New Roman" panose="02020603050405020304" pitchFamily="18" charset="0"/>
                <a:sym typeface="Symbol" panose="05050102010706020507" pitchFamily="18" charset="2"/>
              </a:rPr>
              <a:t>, , , , , &gt;</a:t>
            </a:r>
            <a:endParaRPr lang="en-US" altLang="zh-CN" sz="2400" b="0" i="1">
              <a:solidFill>
                <a:srgbClr val="CC3399"/>
              </a:solidFill>
              <a:latin typeface="Times New Roman" panose="02020603050405020304" pitchFamily="18" charset="0"/>
              <a:sym typeface="Symbol" panose="05050102010706020507" pitchFamily="18" charset="2"/>
            </a:endParaRPr>
          </a:p>
          <a:p>
            <a:pPr>
              <a:lnSpc>
                <a:spcPct val="90000"/>
              </a:lnSpc>
            </a:pPr>
            <a:r>
              <a:rPr lang="zh-CN" altLang="en-US" sz="2400" b="0" dirty="0">
                <a:latin typeface="宋体" panose="02010600030101010101" pitchFamily="2" charset="-122"/>
                <a:sym typeface="Symbol" panose="05050102010706020507" pitchFamily="18" charset="2"/>
              </a:rPr>
              <a:t>观察第一个训练样例时，它刚好是个正例，这时的</a:t>
            </a:r>
            <a:r>
              <a:rPr lang="en-US" altLang="zh-CN" sz="2400" b="0">
                <a:latin typeface="宋体" panose="02010600030101010101" pitchFamily="2" charset="-122"/>
                <a:sym typeface="Symbol" panose="05050102010706020507" pitchFamily="18" charset="2"/>
              </a:rPr>
              <a:t>h</a:t>
            </a:r>
            <a:r>
              <a:rPr lang="zh-CN" altLang="en-US" sz="2400" b="0" dirty="0">
                <a:latin typeface="宋体" panose="02010600030101010101" pitchFamily="2" charset="-122"/>
                <a:sym typeface="Symbol" panose="05050102010706020507" pitchFamily="18" charset="2"/>
              </a:rPr>
              <a:t>太特殊了。每个属性应该都被替换成能拟合该例的下一个更一般的值约束：</a:t>
            </a:r>
            <a:endParaRPr lang="zh-CN" altLang="en-US" sz="2400" b="0" dirty="0">
              <a:latin typeface="宋体" panose="02010600030101010101" pitchFamily="2" charset="-122"/>
              <a:sym typeface="Symbol" panose="05050102010706020507" pitchFamily="18" charset="2"/>
            </a:endParaRPr>
          </a:p>
          <a:p>
            <a:pPr>
              <a:lnSpc>
                <a:spcPct val="90000"/>
              </a:lnSpc>
              <a:buNone/>
            </a:pPr>
            <a:r>
              <a:rPr lang="zh-CN" altLang="en-US" sz="2400" b="0" dirty="0">
                <a:solidFill>
                  <a:schemeClr val="tx2"/>
                </a:solidFill>
                <a:latin typeface="宋体" panose="02010600030101010101" pitchFamily="2" charset="-122"/>
                <a:sym typeface="Symbol" panose="05050102010706020507" pitchFamily="18" charset="2"/>
              </a:rPr>
              <a:t>   </a:t>
            </a:r>
            <a:r>
              <a:rPr lang="en-US" altLang="zh-CN" sz="2400" b="0" i="1">
                <a:solidFill>
                  <a:srgbClr val="CC3399"/>
                </a:solidFill>
                <a:latin typeface="Times New Roman" panose="02020603050405020304" pitchFamily="18" charset="0"/>
                <a:sym typeface="Symbol" panose="05050102010706020507" pitchFamily="18" charset="2"/>
              </a:rPr>
              <a:t>h</a:t>
            </a:r>
            <a:r>
              <a:rPr lang="en-US" altLang="zh-CN" sz="2400" b="0">
                <a:solidFill>
                  <a:srgbClr val="CC3399"/>
                </a:solidFill>
                <a:latin typeface="Times New Roman" panose="02020603050405020304" pitchFamily="18" charset="0"/>
                <a:sym typeface="Symbol" panose="05050102010706020507" pitchFamily="18" charset="2"/>
              </a:rPr>
              <a:t>  </a:t>
            </a:r>
            <a:r>
              <a:rPr lang="en-US" altLang="zh-CN" sz="2400" b="0" i="1">
                <a:solidFill>
                  <a:srgbClr val="CC3399"/>
                </a:solidFill>
                <a:latin typeface="Times New Roman" panose="02020603050405020304" pitchFamily="18" charset="0"/>
                <a:sym typeface="Symbol" panose="05050102010706020507" pitchFamily="18" charset="2"/>
              </a:rPr>
              <a:t>&lt;Sunny</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Warm</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Normal</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Strong</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Warm</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Same&gt;</a:t>
            </a:r>
            <a:endParaRPr lang="en-US" altLang="zh-CN" sz="2400" b="0" i="1">
              <a:solidFill>
                <a:srgbClr val="CC3399"/>
              </a:solidFill>
              <a:latin typeface="Times New Roman" panose="02020603050405020304" pitchFamily="18" charset="0"/>
              <a:sym typeface="Symbol" panose="05050102010706020507" pitchFamily="18" charset="2"/>
            </a:endParaRPr>
          </a:p>
          <a:p>
            <a:pPr>
              <a:lnSpc>
                <a:spcPct val="90000"/>
              </a:lnSpc>
            </a:pPr>
            <a:r>
              <a:rPr lang="zh-CN" altLang="en-US" sz="2400" b="0" dirty="0">
                <a:latin typeface="宋体" panose="02010600030101010101" pitchFamily="2" charset="-122"/>
                <a:sym typeface="Symbol" panose="05050102010706020507" pitchFamily="18" charset="2"/>
              </a:rPr>
              <a:t>第</a:t>
            </a:r>
            <a:r>
              <a:rPr lang="en-US" altLang="zh-CN" sz="2400" b="0">
                <a:latin typeface="宋体" panose="02010600030101010101" pitchFamily="2" charset="-122"/>
                <a:sym typeface="Symbol" panose="05050102010706020507" pitchFamily="18" charset="2"/>
              </a:rPr>
              <a:t>2</a:t>
            </a:r>
            <a:r>
              <a:rPr lang="zh-CN" altLang="en-US" sz="2400" b="0" dirty="0">
                <a:latin typeface="宋体" panose="02010600030101010101" pitchFamily="2" charset="-122"/>
                <a:sym typeface="Symbol" panose="05050102010706020507" pitchFamily="18" charset="2"/>
              </a:rPr>
              <a:t>个训练样例</a:t>
            </a:r>
            <a:r>
              <a:rPr lang="en-US" altLang="zh-CN" sz="2400" b="0">
                <a:latin typeface="宋体" panose="02010600030101010101" pitchFamily="2" charset="-122"/>
                <a:sym typeface="Symbol" panose="05050102010706020507" pitchFamily="18" charset="2"/>
              </a:rPr>
              <a:t>(</a:t>
            </a:r>
            <a:r>
              <a:rPr lang="zh-CN" altLang="en-US" sz="2400" b="0" dirty="0">
                <a:latin typeface="宋体" panose="02010600030101010101" pitchFamily="2" charset="-122"/>
                <a:sym typeface="Symbol" panose="05050102010706020507" pitchFamily="18" charset="2"/>
              </a:rPr>
              <a:t>仍然为正例</a:t>
            </a:r>
            <a:r>
              <a:rPr lang="en-US" altLang="zh-CN" sz="2400" b="0">
                <a:latin typeface="宋体" panose="02010600030101010101" pitchFamily="2" charset="-122"/>
                <a:sym typeface="Symbol" panose="05050102010706020507" pitchFamily="18" charset="2"/>
              </a:rPr>
              <a:t>)</a:t>
            </a:r>
            <a:r>
              <a:rPr lang="zh-CN" altLang="en-US" sz="2400" b="0" dirty="0">
                <a:latin typeface="宋体" panose="02010600030101010101" pitchFamily="2" charset="-122"/>
                <a:sym typeface="Symbol" panose="05050102010706020507" pitchFamily="18" charset="2"/>
              </a:rPr>
              <a:t>迫使该算法进一步将</a:t>
            </a:r>
            <a:r>
              <a:rPr lang="en-US" altLang="zh-CN" sz="2400" b="0">
                <a:latin typeface="宋体" panose="02010600030101010101" pitchFamily="2" charset="-122"/>
                <a:sym typeface="Symbol" panose="05050102010706020507" pitchFamily="18" charset="2"/>
              </a:rPr>
              <a:t>h</a:t>
            </a:r>
            <a:r>
              <a:rPr lang="zh-CN" altLang="en-US" sz="2400" b="0" dirty="0">
                <a:latin typeface="宋体" panose="02010600030101010101" pitchFamily="2" charset="-122"/>
                <a:sym typeface="Symbol" panose="05050102010706020507" pitchFamily="18" charset="2"/>
              </a:rPr>
              <a:t>一般化。这样假设变为</a:t>
            </a:r>
            <a:r>
              <a:rPr lang="en-US" altLang="zh-CN" sz="2400" b="0">
                <a:latin typeface="宋体" panose="02010600030101010101" pitchFamily="2" charset="-122"/>
                <a:sym typeface="Symbol" panose="05050102010706020507" pitchFamily="18" charset="2"/>
              </a:rPr>
              <a:t>:</a:t>
            </a:r>
            <a:endParaRPr lang="en-US" altLang="zh-CN" sz="2400" b="0">
              <a:latin typeface="宋体" panose="02010600030101010101" pitchFamily="2" charset="-122"/>
              <a:sym typeface="Symbol" panose="05050102010706020507" pitchFamily="18" charset="2"/>
            </a:endParaRPr>
          </a:p>
          <a:p>
            <a:pPr>
              <a:lnSpc>
                <a:spcPct val="90000"/>
              </a:lnSpc>
              <a:buNone/>
            </a:pPr>
            <a:r>
              <a:rPr lang="en-US" altLang="zh-CN" sz="2400" b="0">
                <a:latin typeface="宋体" panose="02010600030101010101" pitchFamily="2" charset="-122"/>
                <a:sym typeface="Symbol" panose="05050102010706020507" pitchFamily="18" charset="2"/>
              </a:rPr>
              <a:t>   </a:t>
            </a:r>
            <a:r>
              <a:rPr lang="en-US" altLang="zh-CN" sz="2400" b="0" i="1">
                <a:solidFill>
                  <a:srgbClr val="CC3399"/>
                </a:solidFill>
                <a:latin typeface="Times New Roman" panose="02020603050405020304" pitchFamily="18" charset="0"/>
                <a:sym typeface="Symbol" panose="05050102010706020507" pitchFamily="18" charset="2"/>
              </a:rPr>
              <a:t>h </a:t>
            </a:r>
            <a:r>
              <a:rPr lang="en-US" altLang="zh-CN" sz="2400" b="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 &lt;Sunny</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Warm</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Strong</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Warm</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Same&gt;</a:t>
            </a:r>
            <a:endParaRPr lang="en-US" altLang="zh-CN" sz="2400" b="0" i="1">
              <a:solidFill>
                <a:srgbClr val="CC3399"/>
              </a:solidFill>
              <a:latin typeface="Times New Roman" panose="02020603050405020304" pitchFamily="18" charset="0"/>
              <a:sym typeface="Symbol" panose="05050102010706020507" pitchFamily="18" charset="2"/>
            </a:endParaRPr>
          </a:p>
          <a:p>
            <a:pPr>
              <a:lnSpc>
                <a:spcPct val="90000"/>
              </a:lnSpc>
            </a:pPr>
            <a:r>
              <a:rPr lang="zh-CN" altLang="en-US" sz="2400" b="0" dirty="0">
                <a:latin typeface="宋体" panose="02010600030101010101" pitchFamily="2" charset="-122"/>
                <a:sym typeface="Symbol" panose="05050102010706020507" pitchFamily="18" charset="2"/>
              </a:rPr>
              <a:t>处理第</a:t>
            </a:r>
            <a:r>
              <a:rPr lang="en-US" altLang="zh-CN" sz="2400" b="0">
                <a:latin typeface="宋体" panose="02010600030101010101" pitchFamily="2" charset="-122"/>
                <a:sym typeface="Symbol" panose="05050102010706020507" pitchFamily="18" charset="2"/>
              </a:rPr>
              <a:t>3</a:t>
            </a:r>
            <a:r>
              <a:rPr lang="zh-CN" altLang="en-US" sz="2400" b="0" dirty="0">
                <a:latin typeface="宋体" panose="02010600030101010101" pitchFamily="2" charset="-122"/>
                <a:sym typeface="Symbol" panose="05050102010706020507" pitchFamily="18" charset="2"/>
              </a:rPr>
              <a:t>个训练样例，这是一个反例，</a:t>
            </a:r>
            <a:r>
              <a:rPr lang="en-US" altLang="zh-CN" sz="2400" b="0">
                <a:latin typeface="宋体" panose="02010600030101010101" pitchFamily="2" charset="-122"/>
                <a:sym typeface="Symbol" panose="05050102010706020507" pitchFamily="18" charset="2"/>
              </a:rPr>
              <a:t>h</a:t>
            </a:r>
            <a:r>
              <a:rPr lang="zh-CN" altLang="en-US" sz="2400" b="0" dirty="0">
                <a:latin typeface="宋体" panose="02010600030101010101" pitchFamily="2" charset="-122"/>
                <a:sym typeface="Symbol" panose="05050102010706020507" pitchFamily="18" charset="2"/>
              </a:rPr>
              <a:t>不变。</a:t>
            </a:r>
            <a:endParaRPr lang="zh-CN" altLang="en-US" sz="2400" b="0" dirty="0">
              <a:latin typeface="宋体" panose="02010600030101010101" pitchFamily="2" charset="-122"/>
              <a:sym typeface="Symbol" panose="05050102010706020507" pitchFamily="18" charset="2"/>
            </a:endParaRPr>
          </a:p>
          <a:p>
            <a:pPr>
              <a:lnSpc>
                <a:spcPct val="90000"/>
              </a:lnSpc>
            </a:pPr>
            <a:r>
              <a:rPr lang="zh-CN" altLang="en-US" sz="2400" b="0" dirty="0">
                <a:latin typeface="宋体" panose="02010600030101010101" pitchFamily="2" charset="-122"/>
              </a:rPr>
              <a:t>第</a:t>
            </a:r>
            <a:r>
              <a:rPr lang="en-US" altLang="zh-CN" sz="2400" b="0">
                <a:latin typeface="宋体" panose="02010600030101010101" pitchFamily="2" charset="-122"/>
              </a:rPr>
              <a:t>4</a:t>
            </a:r>
            <a:r>
              <a:rPr lang="zh-CN" altLang="en-US" sz="2400" b="0" dirty="0">
                <a:latin typeface="宋体" panose="02010600030101010101" pitchFamily="2" charset="-122"/>
              </a:rPr>
              <a:t>个正例使得</a:t>
            </a:r>
            <a:r>
              <a:rPr lang="en-US" altLang="zh-CN" sz="2400" b="0">
                <a:latin typeface="宋体" panose="02010600030101010101" pitchFamily="2" charset="-122"/>
              </a:rPr>
              <a:t>h</a:t>
            </a:r>
            <a:r>
              <a:rPr lang="zh-CN" altLang="en-US" sz="2400" b="0" dirty="0">
                <a:latin typeface="宋体" panose="02010600030101010101" pitchFamily="2" charset="-122"/>
              </a:rPr>
              <a:t>更一般</a:t>
            </a:r>
            <a:r>
              <a:rPr lang="en-US" altLang="zh-CN" sz="2400" b="0">
                <a:latin typeface="宋体" panose="02010600030101010101" pitchFamily="2" charset="-122"/>
              </a:rPr>
              <a:t>:</a:t>
            </a:r>
            <a:endParaRPr lang="en-US" altLang="zh-CN" sz="2400" b="0">
              <a:latin typeface="宋体" panose="02010600030101010101" pitchFamily="2" charset="-122"/>
            </a:endParaRPr>
          </a:p>
          <a:p>
            <a:pPr>
              <a:lnSpc>
                <a:spcPct val="90000"/>
              </a:lnSpc>
              <a:buNone/>
            </a:pPr>
            <a:r>
              <a:rPr lang="en-US" altLang="zh-CN" sz="2400" b="0">
                <a:latin typeface="宋体" panose="02010600030101010101" pitchFamily="2" charset="-122"/>
                <a:sym typeface="Symbol" panose="05050102010706020507" pitchFamily="18" charset="2"/>
              </a:rPr>
              <a:t>         </a:t>
            </a:r>
            <a:r>
              <a:rPr lang="en-US" altLang="zh-CN" sz="2400" b="0" i="1">
                <a:solidFill>
                  <a:srgbClr val="CC3399"/>
                </a:solidFill>
                <a:latin typeface="Times New Roman" panose="02020603050405020304" pitchFamily="18" charset="0"/>
                <a:sym typeface="Symbol" panose="05050102010706020507" pitchFamily="18" charset="2"/>
              </a:rPr>
              <a:t>h </a:t>
            </a:r>
            <a:r>
              <a:rPr lang="en-US" altLang="zh-CN" sz="2400" b="0">
                <a:solidFill>
                  <a:srgbClr val="CC3399"/>
                </a:solidFill>
                <a:latin typeface="Times New Roman" panose="02020603050405020304" pitchFamily="18" charset="0"/>
                <a:sym typeface="Symbol" panose="05050102010706020507" pitchFamily="18" charset="2"/>
              </a:rPr>
              <a:t> </a:t>
            </a:r>
            <a:r>
              <a:rPr lang="en-US" altLang="zh-CN" sz="2400" b="0" i="1">
                <a:solidFill>
                  <a:srgbClr val="CC3399"/>
                </a:solidFill>
                <a:latin typeface="Times New Roman" panose="02020603050405020304" pitchFamily="18" charset="0"/>
                <a:sym typeface="Symbol" panose="05050102010706020507" pitchFamily="18" charset="2"/>
              </a:rPr>
              <a:t>&lt;Sunny</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Warm</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Strong</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a:t>
            </a:r>
            <a:r>
              <a:rPr lang="zh-CN" altLang="en-US" sz="2400" b="0" i="1" dirty="0">
                <a:solidFill>
                  <a:srgbClr val="CC3399"/>
                </a:solidFill>
                <a:latin typeface="Times New Roman" panose="02020603050405020304" pitchFamily="18" charset="0"/>
                <a:sym typeface="Symbol" panose="05050102010706020507" pitchFamily="18" charset="2"/>
              </a:rPr>
              <a:t>，</a:t>
            </a:r>
            <a:r>
              <a:rPr lang="en-US" altLang="zh-CN" sz="2400" b="0" i="1">
                <a:solidFill>
                  <a:srgbClr val="CC3399"/>
                </a:solidFill>
                <a:latin typeface="Times New Roman" panose="02020603050405020304" pitchFamily="18" charset="0"/>
                <a:sym typeface="Symbol" panose="05050102010706020507" pitchFamily="18" charset="2"/>
              </a:rPr>
              <a:t>?&gt;</a:t>
            </a:r>
            <a:endParaRPr lang="zh-CN" altLang="en-US" sz="2400" b="0" i="1" dirty="0">
              <a:solidFill>
                <a:srgbClr val="CC3399"/>
              </a:solidFill>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b"/>
          <a:p>
            <a:pPr algn="ctr" defTabSz="914400">
              <a:buSzPct val="100000"/>
            </a:pPr>
            <a:r>
              <a:rPr lang="zh-CN" altLang="en-US" sz="3600" b="0" kern="1200" baseline="0" dirty="0">
                <a:latin typeface="Tahoma" panose="020B0604030504040204" pitchFamily="34" charset="0"/>
                <a:ea typeface="楷体_GB2312" pitchFamily="49" charset="-122"/>
              </a:rPr>
              <a:t> 机器学习</a:t>
            </a:r>
            <a:endParaRPr lang="zh-CN" altLang="en-US" sz="3600" b="0" kern="1200" baseline="0" dirty="0">
              <a:latin typeface="Tahoma" panose="020B0604030504040204" pitchFamily="34" charset="0"/>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r>
              <a:rPr lang="en-US" altLang="zh-CN" sz="3200">
                <a:latin typeface="Times New Roman" panose="02020603050405020304" pitchFamily="18" charset="0"/>
              </a:rPr>
              <a:t>6.3 </a:t>
            </a:r>
            <a:r>
              <a:rPr lang="zh-CN" altLang="en-US" sz="3200" dirty="0">
                <a:latin typeface="Times New Roman" panose="02020603050405020304" pitchFamily="18" charset="0"/>
              </a:rPr>
              <a:t>决策树</a:t>
            </a:r>
            <a:endParaRPr lang="zh-CN" altLang="en-US" sz="3200" dirty="0">
              <a:latin typeface="Times New Roman" panose="02020603050405020304" pitchFamily="18" charset="0"/>
            </a:endParaRPr>
          </a:p>
        </p:txBody>
      </p:sp>
      <p:sp>
        <p:nvSpPr>
          <p:cNvPr id="25603" name="文本占位符 25602"/>
          <p:cNvSpPr>
            <a:spLocks noGrp="1"/>
          </p:cNvSpPr>
          <p:nvPr>
            <p:ph type="body" idx="1"/>
          </p:nvPr>
        </p:nvSpPr>
        <p:spPr/>
        <p:txBody>
          <a:bodyPr/>
          <a:p>
            <a:pPr>
              <a:buNone/>
            </a:pPr>
            <a:r>
              <a:rPr lang="en-US" altLang="zh-CN">
                <a:latin typeface="Times New Roman" panose="02020603050405020304" pitchFamily="18" charset="0"/>
              </a:rPr>
              <a:t>6.3.1 </a:t>
            </a:r>
            <a:r>
              <a:rPr lang="zh-CN" altLang="en-US" dirty="0">
                <a:latin typeface="Times New Roman" panose="02020603050405020304" pitchFamily="18" charset="0"/>
              </a:rPr>
              <a:t>决策树的表示</a:t>
            </a:r>
            <a:endParaRPr lang="zh-CN" altLang="en-US" dirty="0">
              <a:latin typeface="Times New Roman" panose="02020603050405020304" pitchFamily="18" charset="0"/>
            </a:endParaRPr>
          </a:p>
          <a:p>
            <a:pPr>
              <a:buNone/>
            </a:pPr>
            <a:r>
              <a:rPr lang="en-US" altLang="zh-CN">
                <a:latin typeface="Times New Roman" panose="02020603050405020304" pitchFamily="18" charset="0"/>
              </a:rPr>
              <a:t>6.3.2 </a:t>
            </a:r>
            <a:r>
              <a:rPr lang="zh-CN" altLang="en-US" dirty="0">
                <a:latin typeface="Times New Roman" panose="02020603050405020304" pitchFamily="18" charset="0"/>
              </a:rPr>
              <a:t>决策树的学习</a:t>
            </a:r>
            <a:r>
              <a:rPr lang="en-US" altLang="zh-CN">
                <a:latin typeface="Times New Roman" panose="02020603050405020304" pitchFamily="18" charset="0"/>
              </a:rPr>
              <a:t>——ID3</a:t>
            </a:r>
            <a:r>
              <a:rPr lang="zh-CN" altLang="en-US" dirty="0">
                <a:latin typeface="Times New Roman" panose="02020603050405020304" pitchFamily="18" charset="0"/>
              </a:rPr>
              <a:t>算法</a:t>
            </a:r>
            <a:endParaRPr lang="zh-CN" altLang="en-US" dirty="0">
              <a:latin typeface="Times New Roman" panose="02020603050405020304" pitchFamily="18" charset="0"/>
            </a:endParaRPr>
          </a:p>
          <a:p>
            <a:pPr algn="just">
              <a:buNone/>
            </a:pPr>
            <a:r>
              <a:rPr lang="en-US" altLang="zh-CN">
                <a:latin typeface="Times New Roman" panose="02020603050405020304" pitchFamily="18" charset="0"/>
              </a:rPr>
              <a:t>6.3.3 ID3</a:t>
            </a:r>
            <a:r>
              <a:rPr lang="zh-CN" altLang="en-US" dirty="0">
                <a:latin typeface="Times New Roman" panose="02020603050405020304" pitchFamily="18" charset="0"/>
              </a:rPr>
              <a:t>算法实例</a:t>
            </a:r>
            <a:endParaRPr lang="zh-CN" altLang="en-US" dirty="0">
              <a:latin typeface="Times New Roman" panose="02020603050405020304" pitchFamily="18" charset="0"/>
            </a:endParaRPr>
          </a:p>
          <a:p>
            <a:pPr>
              <a:buNone/>
            </a:pPr>
            <a:endParaRPr lang="zh-CN" altLang="en-US"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b"/>
          <a:p>
            <a:r>
              <a:rPr lang="en-US" altLang="zh-CN" sz="3200">
                <a:latin typeface="Times New Roman" panose="02020603050405020304" pitchFamily="18" charset="0"/>
              </a:rPr>
              <a:t>6.3.1 </a:t>
            </a:r>
            <a:r>
              <a:rPr lang="zh-CN" altLang="en-US" sz="3200" dirty="0">
                <a:latin typeface="Times New Roman" panose="02020603050405020304" pitchFamily="18" charset="0"/>
              </a:rPr>
              <a:t>决策树的表示</a:t>
            </a:r>
            <a:r>
              <a:rPr lang="en-US" altLang="zh-CN" sz="3200">
                <a:latin typeface="Times New Roman" panose="02020603050405020304" pitchFamily="18" charset="0"/>
              </a:rPr>
              <a:t>(1)</a:t>
            </a:r>
            <a:endParaRPr lang="zh-CN" altLang="en-US" sz="3200" dirty="0">
              <a:latin typeface="Times New Roman" panose="02020603050405020304" pitchFamily="18" charset="0"/>
            </a:endParaRPr>
          </a:p>
        </p:txBody>
      </p:sp>
      <p:sp>
        <p:nvSpPr>
          <p:cNvPr id="26627" name="文本占位符 26626"/>
          <p:cNvSpPr>
            <a:spLocks noGrp="1"/>
          </p:cNvSpPr>
          <p:nvPr>
            <p:ph type="body" idx="1"/>
          </p:nvPr>
        </p:nvSpPr>
        <p:spPr>
          <a:xfrm>
            <a:off x="971550" y="1196975"/>
            <a:ext cx="7920038" cy="5184775"/>
          </a:xfrm>
        </p:spPr>
        <p:txBody>
          <a:bodyPr/>
          <a:p>
            <a:pPr marL="174625" indent="-174625">
              <a:buNone/>
            </a:pPr>
            <a:r>
              <a:rPr lang="en-US" altLang="zh-CN" sz="2400" b="0">
                <a:solidFill>
                  <a:srgbClr val="CC3399"/>
                </a:solidFill>
                <a:latin typeface="宋体" panose="02010600030101010101" pitchFamily="2" charset="-122"/>
              </a:rPr>
              <a:t>1.</a:t>
            </a:r>
            <a:r>
              <a:rPr lang="zh-CN" altLang="en-US" sz="2400" b="0" dirty="0">
                <a:solidFill>
                  <a:srgbClr val="CC3399"/>
                </a:solidFill>
                <a:latin typeface="宋体" panose="02010600030101010101" pitchFamily="2" charset="-122"/>
              </a:rPr>
              <a:t>决策树的表示</a:t>
            </a:r>
            <a:endParaRPr lang="zh-CN" altLang="en-US" sz="2400" b="0" dirty="0">
              <a:solidFill>
                <a:srgbClr val="CC3399"/>
              </a:solidFill>
              <a:latin typeface="宋体" panose="02010600030101010101" pitchFamily="2" charset="-122"/>
            </a:endParaRPr>
          </a:p>
          <a:p>
            <a:pPr marL="174625" indent="-174625"/>
            <a:r>
              <a:rPr lang="zh-CN" altLang="en-US" sz="2400" b="0" dirty="0">
                <a:latin typeface="宋体" panose="02010600030101010101" pitchFamily="2" charset="-122"/>
              </a:rPr>
              <a:t>决策树的根节点和内部节点对应于对实例的某个属性的测试</a:t>
            </a:r>
            <a:endParaRPr lang="zh-CN" altLang="en-US" sz="2400" b="0" dirty="0">
              <a:latin typeface="宋体" panose="02010600030101010101" pitchFamily="2" charset="-122"/>
            </a:endParaRPr>
          </a:p>
          <a:p>
            <a:pPr marL="174625" indent="-174625"/>
            <a:r>
              <a:rPr lang="zh-CN" altLang="en-US" sz="2400" b="0" dirty="0">
                <a:latin typeface="宋体" panose="02010600030101010101" pitchFamily="2" charset="-122"/>
              </a:rPr>
              <a:t>每个节点的所有分支对应于该节点所对应属性的全部可能取值</a:t>
            </a:r>
            <a:endParaRPr lang="zh-CN" altLang="en-US" sz="2400" b="0" dirty="0">
              <a:latin typeface="宋体" panose="02010600030101010101" pitchFamily="2" charset="-122"/>
            </a:endParaRPr>
          </a:p>
          <a:p>
            <a:pPr marL="174625" indent="-174625"/>
            <a:r>
              <a:rPr lang="zh-CN" altLang="en-US" sz="2400" b="0" dirty="0">
                <a:latin typeface="宋体" panose="02010600030101010101" pitchFamily="2" charset="-122"/>
              </a:rPr>
              <a:t>叶子节点给出实例的正确分类</a:t>
            </a:r>
            <a:endParaRPr lang="zh-CN" altLang="en-US" sz="2400" b="0" dirty="0">
              <a:latin typeface="宋体" panose="02010600030101010101" pitchFamily="2" charset="-122"/>
            </a:endParaRPr>
          </a:p>
          <a:p>
            <a:pPr marL="174625" indent="-174625"/>
            <a:r>
              <a:rPr lang="zh-CN" altLang="en-US" sz="2400" b="0" dirty="0">
                <a:latin typeface="宋体" panose="02010600030101010101" pitchFamily="2" charset="-122"/>
              </a:rPr>
              <a:t>从根节点到叶子节点的每一条路径对应一组属性测试的合取</a:t>
            </a:r>
            <a:r>
              <a:rPr lang="en-US" altLang="zh-CN" sz="2400" b="0">
                <a:latin typeface="宋体" panose="02010600030101010101" pitchFamily="2" charset="-122"/>
              </a:rPr>
              <a:t>,</a:t>
            </a:r>
            <a:r>
              <a:rPr lang="zh-CN" altLang="en-US" sz="2400" b="0" dirty="0">
                <a:latin typeface="宋体" panose="02010600030101010101" pitchFamily="2" charset="-122"/>
              </a:rPr>
              <a:t>整棵树对应这些合取的析取。</a:t>
            </a:r>
            <a:endParaRPr lang="zh-CN" altLang="en-US" sz="2400" b="0" dirty="0">
              <a:latin typeface="宋体" panose="02010600030101010101" pitchFamily="2" charset="-122"/>
            </a:endParaRPr>
          </a:p>
        </p:txBody>
      </p:sp>
      <p:sp>
        <p:nvSpPr>
          <p:cNvPr id="26628" name="矩形 26627"/>
          <p:cNvSpPr/>
          <p:nvPr/>
        </p:nvSpPr>
        <p:spPr>
          <a:xfrm>
            <a:off x="0" y="2538413"/>
            <a:ext cx="9144000" cy="0"/>
          </a:xfrm>
          <a:prstGeom prst="rect">
            <a:avLst/>
          </a:prstGeom>
          <a:noFill/>
          <a:ln w="9525">
            <a:noFill/>
          </a:ln>
        </p:spPr>
        <p:txBody>
          <a:bodyPr/>
          <a:p>
            <a:endParaRPr lang="zh-CN" altLang="en-US"/>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b"/>
          <a:p>
            <a:r>
              <a:rPr lang="en-US" altLang="zh-CN" sz="3600">
                <a:latin typeface="Times New Roman" panose="02020603050405020304" pitchFamily="18" charset="0"/>
              </a:rPr>
              <a:t>6.3.1 </a:t>
            </a:r>
            <a:r>
              <a:rPr lang="zh-CN" altLang="en-US" sz="3600" dirty="0">
                <a:latin typeface="Times New Roman" panose="02020603050405020304" pitchFamily="18" charset="0"/>
              </a:rPr>
              <a:t>决策树的表示</a:t>
            </a:r>
            <a:r>
              <a:rPr lang="en-US" altLang="zh-CN" sz="3600">
                <a:latin typeface="Times New Roman" panose="02020603050405020304" pitchFamily="18" charset="0"/>
              </a:rPr>
              <a:t>(2)</a:t>
            </a:r>
            <a:endParaRPr lang="zh-CN" altLang="en-US" sz="3600" dirty="0">
              <a:latin typeface="Times New Roman" panose="02020603050405020304" pitchFamily="18" charset="0"/>
            </a:endParaRPr>
          </a:p>
        </p:txBody>
      </p:sp>
      <p:sp>
        <p:nvSpPr>
          <p:cNvPr id="27651" name="文本占位符 27650"/>
          <p:cNvSpPr>
            <a:spLocks noGrp="1"/>
          </p:cNvSpPr>
          <p:nvPr>
            <p:ph type="body" sz="half" idx="1"/>
          </p:nvPr>
        </p:nvSpPr>
        <p:spPr>
          <a:xfrm>
            <a:off x="1042988" y="1268413"/>
            <a:ext cx="7559675" cy="5224462"/>
          </a:xfrm>
        </p:spPr>
        <p:txBody>
          <a:bodyPr/>
          <a:p>
            <a:pPr marL="0" indent="0">
              <a:lnSpc>
                <a:spcPct val="80000"/>
              </a:lnSpc>
              <a:buNone/>
            </a:pPr>
            <a:r>
              <a:rPr lang="zh-CN" altLang="en-US" sz="2000" b="0" dirty="0">
                <a:latin typeface="宋体" panose="02010600030101010101" pitchFamily="2" charset="-122"/>
              </a:rPr>
              <a:t>例如，根据天气情况分类“星期六上午是否适合打网球”的决策树如下图所示。</a:t>
            </a:r>
            <a:endParaRPr lang="zh-CN" altLang="en-US" sz="2000" b="0" dirty="0">
              <a:latin typeface="宋体" panose="02010600030101010101" pitchFamily="2" charset="-122"/>
            </a:endParaRPr>
          </a:p>
          <a:p>
            <a:pPr marL="0" indent="0">
              <a:lnSpc>
                <a:spcPct val="80000"/>
              </a:lnSpc>
              <a:buNone/>
            </a:pPr>
            <a:endParaRPr lang="zh-CN" altLang="en-US" sz="2000" b="0" dirty="0">
              <a:latin typeface="宋体" panose="02010600030101010101" pitchFamily="2" charset="-122"/>
            </a:endParaRPr>
          </a:p>
        </p:txBody>
      </p:sp>
      <p:graphicFrame>
        <p:nvGraphicFramePr>
          <p:cNvPr id="27652" name="内容占位符 27651"/>
          <p:cNvGraphicFramePr>
            <a:graphicFrameLocks noChangeAspect="1"/>
          </p:cNvGraphicFramePr>
          <p:nvPr>
            <p:ph sz="half" idx="2"/>
          </p:nvPr>
        </p:nvGraphicFramePr>
        <p:xfrm>
          <a:off x="1835150" y="1916113"/>
          <a:ext cx="5184775" cy="3932237"/>
        </p:xfrm>
        <a:graphic>
          <a:graphicData uri="http://schemas.openxmlformats.org/presentationml/2006/ole">
            <mc:AlternateContent xmlns:mc="http://schemas.openxmlformats.org/markup-compatibility/2006">
              <mc:Choice xmlns:v="urn:schemas-microsoft-com:vml" Requires="v">
                <p:oleObj spid="_x0000_s3082" name="" r:id="rId1" imgW="3152775" imgH="1781175" progId="Visio.Drawing.11">
                  <p:embed/>
                </p:oleObj>
              </mc:Choice>
              <mc:Fallback>
                <p:oleObj name="" r:id="rId1" imgW="3152775" imgH="1781175" progId="Visio.Drawing.11">
                  <p:embed/>
                  <p:pic>
                    <p:nvPicPr>
                      <p:cNvPr id="0" name="图片 3081"/>
                      <p:cNvPicPr/>
                      <p:nvPr/>
                    </p:nvPicPr>
                    <p:blipFill>
                      <a:blip r:embed="rId2"/>
                      <a:stretch>
                        <a:fillRect/>
                      </a:stretch>
                    </p:blipFill>
                    <p:spPr>
                      <a:xfrm>
                        <a:off x="1835150" y="1916113"/>
                        <a:ext cx="5184775" cy="3932237"/>
                      </a:xfrm>
                      <a:prstGeom prst="rect">
                        <a:avLst/>
                      </a:prstGeom>
                      <a:noFill/>
                      <a:ln w="38100">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b"/>
          <a:p>
            <a:r>
              <a:rPr lang="en-US" altLang="zh-CN">
                <a:latin typeface="Times New Roman" panose="02020603050405020304" pitchFamily="18" charset="0"/>
              </a:rPr>
              <a:t>6.3.1 </a:t>
            </a:r>
            <a:r>
              <a:rPr lang="zh-CN" altLang="en-US" dirty="0">
                <a:latin typeface="Times New Roman" panose="02020603050405020304" pitchFamily="18" charset="0"/>
              </a:rPr>
              <a:t>决策树的表示</a:t>
            </a:r>
            <a:r>
              <a:rPr lang="en-US" altLang="zh-CN">
                <a:latin typeface="Times New Roman" panose="02020603050405020304" pitchFamily="18" charset="0"/>
              </a:rPr>
              <a:t>(3)</a:t>
            </a:r>
            <a:endParaRPr lang="zh-CN" altLang="en-US" dirty="0">
              <a:latin typeface="Times New Roman" panose="02020603050405020304" pitchFamily="18" charset="0"/>
            </a:endParaRPr>
          </a:p>
        </p:txBody>
      </p:sp>
      <p:sp>
        <p:nvSpPr>
          <p:cNvPr id="28675" name="文本占位符 28674"/>
          <p:cNvSpPr>
            <a:spLocks noGrp="1"/>
          </p:cNvSpPr>
          <p:nvPr>
            <p:ph type="body" idx="1"/>
          </p:nvPr>
        </p:nvSpPr>
        <p:spPr/>
        <p:txBody>
          <a:bodyPr/>
          <a:p>
            <a:pPr>
              <a:lnSpc>
                <a:spcPct val="90000"/>
              </a:lnSpc>
              <a:buNone/>
            </a:pPr>
            <a:r>
              <a:rPr lang="zh-CN" altLang="en-US" sz="2400" b="0" dirty="0">
                <a:latin typeface="Times New Roman" panose="02020603050405020304" pitchFamily="18" charset="0"/>
              </a:rPr>
              <a:t>对应的概念可以用如下</a:t>
            </a:r>
            <a:r>
              <a:rPr lang="zh-CN" altLang="en-US" sz="2400" b="0" dirty="0">
                <a:solidFill>
                  <a:srgbClr val="CC3399"/>
                </a:solidFill>
                <a:latin typeface="Times New Roman" panose="02020603050405020304" pitchFamily="18" charset="0"/>
              </a:rPr>
              <a:t>表达式</a:t>
            </a:r>
            <a:r>
              <a:rPr lang="zh-CN" altLang="en-US" sz="2400" b="0" dirty="0">
                <a:latin typeface="Times New Roman" panose="02020603050405020304" pitchFamily="18" charset="0"/>
              </a:rPr>
              <a:t>表示：</a:t>
            </a:r>
            <a:endParaRPr lang="zh-CN" altLang="en-US" sz="2400" b="0" dirty="0">
              <a:latin typeface="Times New Roman" panose="02020603050405020304" pitchFamily="18" charset="0"/>
            </a:endParaRPr>
          </a:p>
          <a:p>
            <a:pPr>
              <a:lnSpc>
                <a:spcPct val="90000"/>
              </a:lnSpc>
              <a:buNone/>
            </a:pPr>
            <a:r>
              <a:rPr lang="zh-CN" altLang="en-US" sz="2400" b="0" dirty="0">
                <a:latin typeface="Times New Roman" panose="02020603050405020304" pitchFamily="18" charset="0"/>
              </a:rPr>
              <a:t>（</a:t>
            </a:r>
            <a:r>
              <a:rPr lang="en-US" altLang="zh-CN" sz="2400" b="0" i="1">
                <a:latin typeface="Times New Roman" panose="02020603050405020304" pitchFamily="18" charset="0"/>
              </a:rPr>
              <a:t>Outlook=</a:t>
            </a:r>
            <a:r>
              <a:rPr lang="en-US" altLang="zh-CN" sz="2400" b="0" i="1" err="1">
                <a:latin typeface="Times New Roman" panose="02020603050405020304" pitchFamily="18" charset="0"/>
              </a:rPr>
              <a:t>Sunny</a:t>
            </a:r>
            <a:r>
              <a:rPr lang="en-US" altLang="zh-CN" sz="2400" b="0" err="1">
                <a:latin typeface="Times New Roman" panose="02020603050405020304" pitchFamily="18" charset="0"/>
                <a:sym typeface="Symbol" panose="05050102010706020507" pitchFamily="18" charset="2"/>
              </a:rPr>
              <a:t></a:t>
            </a:r>
            <a:r>
              <a:rPr lang="en-US" altLang="zh-CN" sz="2400" b="0" i="1" err="1">
                <a:latin typeface="Times New Roman" panose="02020603050405020304" pitchFamily="18" charset="0"/>
              </a:rPr>
              <a:t>Humidity</a:t>
            </a:r>
            <a:r>
              <a:rPr lang="en-US" altLang="zh-CN" sz="2400" b="0" i="1">
                <a:latin typeface="Times New Roman" panose="02020603050405020304" pitchFamily="18" charset="0"/>
              </a:rPr>
              <a:t>=Normal</a:t>
            </a:r>
            <a:r>
              <a:rPr lang="zh-CN" altLang="en-US" sz="2400" b="0" dirty="0">
                <a:latin typeface="Times New Roman" panose="02020603050405020304" pitchFamily="18" charset="0"/>
              </a:rPr>
              <a:t>）</a:t>
            </a:r>
            <a:r>
              <a:rPr lang="en-US" altLang="zh-CN" sz="2400" b="0">
                <a:latin typeface="Times New Roman" panose="02020603050405020304" pitchFamily="18" charset="0"/>
              </a:rPr>
              <a:t>V</a:t>
            </a:r>
            <a:endParaRPr lang="en-US" altLang="zh-CN" sz="2400" b="0">
              <a:latin typeface="Times New Roman" panose="02020603050405020304" pitchFamily="18" charset="0"/>
            </a:endParaRPr>
          </a:p>
          <a:p>
            <a:pPr>
              <a:lnSpc>
                <a:spcPct val="90000"/>
              </a:lnSpc>
              <a:buNone/>
            </a:pPr>
            <a:r>
              <a:rPr lang="zh-CN" altLang="en-US" sz="2400" b="0" dirty="0">
                <a:latin typeface="Times New Roman" panose="02020603050405020304" pitchFamily="18" charset="0"/>
              </a:rPr>
              <a:t>（</a:t>
            </a:r>
            <a:r>
              <a:rPr lang="en-US" altLang="zh-CN" sz="2400" b="0" i="1">
                <a:latin typeface="Times New Roman" panose="02020603050405020304" pitchFamily="18" charset="0"/>
              </a:rPr>
              <a:t>Outlook=Overcast</a:t>
            </a:r>
            <a:r>
              <a:rPr lang="zh-CN" altLang="en-US" sz="2400" b="0" dirty="0">
                <a:latin typeface="Times New Roman" panose="02020603050405020304" pitchFamily="18" charset="0"/>
              </a:rPr>
              <a:t>） </a:t>
            </a:r>
            <a:r>
              <a:rPr lang="en-US" altLang="zh-CN" sz="2400" b="0">
                <a:latin typeface="Times New Roman" panose="02020603050405020304" pitchFamily="18" charset="0"/>
              </a:rPr>
              <a:t>V</a:t>
            </a:r>
            <a:endParaRPr lang="en-US" altLang="zh-CN" sz="2400" b="0">
              <a:latin typeface="Times New Roman" panose="02020603050405020304" pitchFamily="18" charset="0"/>
            </a:endParaRPr>
          </a:p>
          <a:p>
            <a:pPr>
              <a:lnSpc>
                <a:spcPct val="90000"/>
              </a:lnSpc>
              <a:buNone/>
            </a:pPr>
            <a:r>
              <a:rPr lang="zh-CN" altLang="en-US" sz="2400" b="0" dirty="0">
                <a:latin typeface="Times New Roman" panose="02020603050405020304" pitchFamily="18" charset="0"/>
              </a:rPr>
              <a:t>（</a:t>
            </a:r>
            <a:r>
              <a:rPr lang="en-US" altLang="zh-CN" sz="2400" b="0" i="1">
                <a:latin typeface="Times New Roman" panose="02020603050405020304" pitchFamily="18" charset="0"/>
              </a:rPr>
              <a:t>Outlook=Rain</a:t>
            </a:r>
            <a:r>
              <a:rPr lang="en-US" altLang="zh-CN" sz="2400" b="0">
                <a:latin typeface="Times New Roman" panose="02020603050405020304" pitchFamily="18" charset="0"/>
                <a:sym typeface="Symbol" panose="05050102010706020507" pitchFamily="18" charset="2"/>
              </a:rPr>
              <a:t></a:t>
            </a:r>
            <a:r>
              <a:rPr lang="en-US" altLang="zh-CN" sz="2400" b="0" i="1">
                <a:latin typeface="Times New Roman" panose="02020603050405020304" pitchFamily="18" charset="0"/>
              </a:rPr>
              <a:t> Wind=Weak</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lnSpc>
                <a:spcPct val="90000"/>
              </a:lnSpc>
              <a:buNone/>
            </a:pPr>
            <a:endParaRPr lang="zh-CN" altLang="en-US" sz="2400" b="0" dirty="0">
              <a:latin typeface="Times New Roman" panose="02020603050405020304" pitchFamily="18" charset="0"/>
            </a:endParaRPr>
          </a:p>
          <a:p>
            <a:pPr>
              <a:lnSpc>
                <a:spcPct val="90000"/>
              </a:lnSpc>
              <a:buNone/>
            </a:pPr>
            <a:r>
              <a:rPr lang="zh-CN" altLang="en-US" sz="2400" b="0" dirty="0">
                <a:latin typeface="Times New Roman" panose="02020603050405020304" pitchFamily="18" charset="0"/>
              </a:rPr>
              <a:t>还可以表示成</a:t>
            </a:r>
            <a:r>
              <a:rPr lang="en-US" altLang="zh-CN" sz="2400" b="0">
                <a:solidFill>
                  <a:srgbClr val="CC3399"/>
                </a:solidFill>
                <a:latin typeface="Times New Roman" panose="02020603050405020304" pitchFamily="18" charset="0"/>
              </a:rPr>
              <a:t>IF-THEN</a:t>
            </a:r>
            <a:r>
              <a:rPr lang="zh-CN" altLang="en-US" sz="2400" b="0" dirty="0">
                <a:solidFill>
                  <a:srgbClr val="CC3399"/>
                </a:solidFill>
                <a:latin typeface="Times New Roman" panose="02020603050405020304" pitchFamily="18" charset="0"/>
              </a:rPr>
              <a:t>规则</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lnSpc>
                <a:spcPct val="90000"/>
              </a:lnSpc>
              <a:buNone/>
            </a:pPr>
            <a:r>
              <a:rPr lang="en-US" altLang="zh-CN" sz="2400" b="0">
                <a:latin typeface="Times New Roman" panose="02020603050405020304" pitchFamily="18" charset="0"/>
              </a:rPr>
              <a:t>IF</a:t>
            </a:r>
            <a:r>
              <a:rPr lang="zh-CN" altLang="en-US" sz="2400" b="0" dirty="0">
                <a:latin typeface="Times New Roman" panose="02020603050405020304" pitchFamily="18" charset="0"/>
              </a:rPr>
              <a:t>（</a:t>
            </a:r>
            <a:r>
              <a:rPr lang="en-US" altLang="zh-CN" sz="2400" b="0" i="1">
                <a:latin typeface="Times New Roman" panose="02020603050405020304" pitchFamily="18" charset="0"/>
              </a:rPr>
              <a:t>Outlook=Sunny </a:t>
            </a:r>
            <a:r>
              <a:rPr lang="en-US" altLang="zh-CN" sz="2400" b="0">
                <a:latin typeface="Times New Roman" panose="02020603050405020304" pitchFamily="18" charset="0"/>
                <a:sym typeface="Symbol" panose="05050102010706020507" pitchFamily="18" charset="2"/>
              </a:rPr>
              <a:t></a:t>
            </a:r>
            <a:r>
              <a:rPr lang="en-US" altLang="zh-CN" sz="2400" b="0" i="1">
                <a:latin typeface="Times New Roman" panose="02020603050405020304" pitchFamily="18" charset="0"/>
              </a:rPr>
              <a:t> Humidity=Normal</a:t>
            </a:r>
            <a:r>
              <a:rPr lang="zh-CN" altLang="en-US" sz="2400" b="0" i="1" dirty="0">
                <a:latin typeface="Times New Roman" panose="02020603050405020304" pitchFamily="18" charset="0"/>
              </a:rPr>
              <a:t>）</a:t>
            </a:r>
            <a:r>
              <a:rPr lang="zh-CN" altLang="en-US" sz="2400" b="0" dirty="0">
                <a:latin typeface="Times New Roman" panose="02020603050405020304" pitchFamily="18" charset="0"/>
              </a:rPr>
              <a:t> </a:t>
            </a:r>
            <a:r>
              <a:rPr lang="en-US" altLang="zh-CN" sz="2400" b="0">
                <a:latin typeface="Times New Roman" panose="02020603050405020304" pitchFamily="18" charset="0"/>
              </a:rPr>
              <a:t>V </a:t>
            </a:r>
            <a:endParaRPr lang="en-US" altLang="zh-CN" sz="2400" b="0">
              <a:latin typeface="Times New Roman" panose="02020603050405020304" pitchFamily="18" charset="0"/>
            </a:endParaRPr>
          </a:p>
          <a:p>
            <a:pPr>
              <a:lnSpc>
                <a:spcPct val="90000"/>
              </a:lnSpc>
              <a:buNone/>
            </a:pPr>
            <a:r>
              <a:rPr lang="zh-CN" altLang="en-US" sz="2400" b="0" dirty="0">
                <a:latin typeface="Times New Roman" panose="02020603050405020304" pitchFamily="18" charset="0"/>
              </a:rPr>
              <a:t>（</a:t>
            </a:r>
            <a:r>
              <a:rPr lang="en-US" altLang="zh-CN" sz="2400" b="0" i="1">
                <a:latin typeface="Times New Roman" panose="02020603050405020304" pitchFamily="18" charset="0"/>
              </a:rPr>
              <a:t>Outlook=Overcast</a:t>
            </a:r>
            <a:r>
              <a:rPr lang="zh-CN" altLang="en-US" sz="2400" b="0" dirty="0">
                <a:latin typeface="Times New Roman" panose="02020603050405020304" pitchFamily="18" charset="0"/>
              </a:rPr>
              <a:t>）</a:t>
            </a:r>
            <a:r>
              <a:rPr lang="en-US" altLang="zh-CN" sz="2400" b="0">
                <a:latin typeface="Times New Roman" panose="02020603050405020304" pitchFamily="18" charset="0"/>
              </a:rPr>
              <a:t>V </a:t>
            </a:r>
            <a:endParaRPr lang="en-US" altLang="zh-CN" sz="2400" b="0">
              <a:latin typeface="Times New Roman" panose="02020603050405020304" pitchFamily="18" charset="0"/>
            </a:endParaRPr>
          </a:p>
          <a:p>
            <a:pPr>
              <a:lnSpc>
                <a:spcPct val="90000"/>
              </a:lnSpc>
              <a:buNone/>
            </a:pPr>
            <a:r>
              <a:rPr lang="zh-CN" altLang="en-US" sz="2400" b="0" dirty="0">
                <a:latin typeface="Times New Roman" panose="02020603050405020304" pitchFamily="18" charset="0"/>
              </a:rPr>
              <a:t>（</a:t>
            </a:r>
            <a:r>
              <a:rPr lang="en-US" altLang="zh-CN" sz="2400" b="0" i="1">
                <a:latin typeface="Times New Roman" panose="02020603050405020304" pitchFamily="18" charset="0"/>
              </a:rPr>
              <a:t>Outlook=Rain </a:t>
            </a:r>
            <a:r>
              <a:rPr lang="en-US" altLang="zh-CN" sz="2400" b="0">
                <a:latin typeface="Times New Roman" panose="02020603050405020304" pitchFamily="18" charset="0"/>
                <a:sym typeface="Symbol" panose="05050102010706020507" pitchFamily="18" charset="2"/>
              </a:rPr>
              <a:t></a:t>
            </a:r>
            <a:r>
              <a:rPr lang="en-US" altLang="zh-CN" sz="2400" b="0" i="1">
                <a:latin typeface="Times New Roman" panose="02020603050405020304" pitchFamily="18" charset="0"/>
              </a:rPr>
              <a:t> Wind=Weak</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lnSpc>
                <a:spcPct val="90000"/>
              </a:lnSpc>
              <a:buNone/>
            </a:pPr>
            <a:r>
              <a:rPr lang="en-US" altLang="zh-CN" sz="2400" b="0">
                <a:latin typeface="Times New Roman" panose="02020603050405020304" pitchFamily="18" charset="0"/>
              </a:rPr>
              <a:t>THEN  </a:t>
            </a:r>
            <a:r>
              <a:rPr lang="en-US" altLang="zh-CN" sz="2400" b="0" i="1" err="1">
                <a:latin typeface="Times New Roman" panose="02020603050405020304" pitchFamily="18" charset="0"/>
              </a:rPr>
              <a:t>PlayTennis</a:t>
            </a:r>
            <a:r>
              <a:rPr lang="en-US" altLang="zh-CN" sz="2400" b="0" i="1">
                <a:latin typeface="Times New Roman" panose="02020603050405020304" pitchFamily="18" charset="0"/>
              </a:rPr>
              <a:t>=yes</a:t>
            </a:r>
            <a:r>
              <a:rPr lang="en-US" altLang="zh-CN" sz="2400" b="0">
                <a:latin typeface="Times New Roman" panose="02020603050405020304" pitchFamily="18" charset="0"/>
              </a:rPr>
              <a:t> </a:t>
            </a:r>
            <a:endParaRPr lang="zh-CN" altLang="en-US" sz="2400" b="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b"/>
          <a:p>
            <a:r>
              <a:rPr lang="en-US" altLang="zh-CN">
                <a:latin typeface="Times New Roman" panose="02020603050405020304" pitchFamily="18" charset="0"/>
              </a:rPr>
              <a:t>6.3.1 </a:t>
            </a:r>
            <a:r>
              <a:rPr lang="zh-CN" altLang="en-US" dirty="0">
                <a:latin typeface="Times New Roman" panose="02020603050405020304" pitchFamily="18" charset="0"/>
              </a:rPr>
              <a:t>决策树的表示</a:t>
            </a:r>
            <a:r>
              <a:rPr lang="en-US" altLang="zh-CN">
                <a:latin typeface="Times New Roman" panose="02020603050405020304" pitchFamily="18" charset="0"/>
              </a:rPr>
              <a:t>(4)</a:t>
            </a:r>
            <a:endParaRPr lang="zh-CN" altLang="en-US" dirty="0">
              <a:latin typeface="Times New Roman" panose="02020603050405020304" pitchFamily="18" charset="0"/>
            </a:endParaRPr>
          </a:p>
        </p:txBody>
      </p:sp>
      <p:sp>
        <p:nvSpPr>
          <p:cNvPr id="29699" name="文本占位符 29698"/>
          <p:cNvSpPr>
            <a:spLocks noGrp="1"/>
          </p:cNvSpPr>
          <p:nvPr>
            <p:ph type="body" idx="1"/>
          </p:nvPr>
        </p:nvSpPr>
        <p:spPr/>
        <p:txBody>
          <a:bodyPr/>
          <a:p>
            <a:pPr marL="627380" indent="-627380">
              <a:spcBef>
                <a:spcPct val="40000"/>
              </a:spcBef>
              <a:buNone/>
            </a:pPr>
            <a:r>
              <a:rPr lang="en-US" altLang="zh-CN" sz="2400" b="0">
                <a:solidFill>
                  <a:srgbClr val="CC3399"/>
                </a:solidFill>
                <a:latin typeface="宋体" panose="02010600030101010101" pitchFamily="2" charset="-122"/>
              </a:rPr>
              <a:t>2.</a:t>
            </a:r>
            <a:r>
              <a:rPr lang="zh-CN" altLang="en-US" sz="2400" b="0" dirty="0">
                <a:solidFill>
                  <a:srgbClr val="CC3399"/>
                </a:solidFill>
                <a:latin typeface="宋体" panose="02010600030101010101" pitchFamily="2" charset="-122"/>
              </a:rPr>
              <a:t>决策树的分类</a:t>
            </a:r>
            <a:r>
              <a:rPr lang="en-US" altLang="zh-CN" sz="2400" b="0" err="1">
                <a:solidFill>
                  <a:srgbClr val="CC3399"/>
                </a:solidFill>
                <a:latin typeface="宋体" panose="02010600030101010101" pitchFamily="2" charset="-122"/>
              </a:rPr>
              <a:t>过程</a:t>
            </a:r>
            <a:endParaRPr lang="zh-CN" altLang="en-US" sz="2400" b="0" dirty="0">
              <a:solidFill>
                <a:srgbClr val="CC3399"/>
              </a:solidFill>
              <a:latin typeface="宋体" panose="02010600030101010101" pitchFamily="2" charset="-122"/>
            </a:endParaRPr>
          </a:p>
          <a:p>
            <a:pPr marL="627380" indent="-627380">
              <a:spcBef>
                <a:spcPct val="40000"/>
              </a:spcBef>
              <a:buNone/>
            </a:pPr>
            <a:r>
              <a:rPr lang="zh-CN" altLang="en-US" sz="2400" b="0" dirty="0">
                <a:latin typeface="宋体" panose="02010600030101010101" pitchFamily="2" charset="-122"/>
              </a:rPr>
              <a:t>    决策树对给定实例的分类过程是按照实例各属性取值情况，在已建好的决策树上从根节点到叶子节点的匹配过程。具体步骤如下：</a:t>
            </a:r>
            <a:endParaRPr lang="zh-CN" altLang="en-US" sz="2400" b="0" dirty="0">
              <a:latin typeface="宋体" panose="02010600030101010101" pitchFamily="2" charset="-122"/>
            </a:endParaRPr>
          </a:p>
          <a:p>
            <a:pPr marL="627380" indent="-627380">
              <a:spcBef>
                <a:spcPct val="40000"/>
              </a:spcBef>
              <a:buNone/>
            </a:pPr>
            <a:r>
              <a:rPr lang="zh-CN" altLang="en-US" sz="2400" b="0" dirty="0">
                <a:latin typeface="宋体" panose="02010600030101010101" pitchFamily="2" charset="-122"/>
              </a:rPr>
              <a:t>步</a:t>
            </a:r>
            <a:r>
              <a:rPr lang="en-US" altLang="zh-CN" sz="2400" b="0">
                <a:latin typeface="宋体" panose="02010600030101010101" pitchFamily="2" charset="-122"/>
              </a:rPr>
              <a:t>1 </a:t>
            </a:r>
            <a:r>
              <a:rPr lang="zh-CN" altLang="en-US" sz="2400" b="0" dirty="0">
                <a:latin typeface="宋体" panose="02010600030101010101" pitchFamily="2" charset="-122"/>
              </a:rPr>
              <a:t>从树的根节点开始，测试当前节点指定的属性；</a:t>
            </a:r>
            <a:endParaRPr lang="zh-CN" altLang="en-US" sz="2400" b="0" dirty="0">
              <a:latin typeface="宋体" panose="02010600030101010101" pitchFamily="2" charset="-122"/>
            </a:endParaRPr>
          </a:p>
          <a:p>
            <a:pPr marL="627380" indent="-627380">
              <a:spcBef>
                <a:spcPct val="40000"/>
              </a:spcBef>
              <a:buNone/>
            </a:pPr>
            <a:r>
              <a:rPr lang="zh-CN" altLang="en-US" sz="2400" b="0" dirty="0">
                <a:latin typeface="宋体" panose="02010600030101010101" pitchFamily="2" charset="-122"/>
              </a:rPr>
              <a:t>步</a:t>
            </a:r>
            <a:r>
              <a:rPr lang="en-US" altLang="zh-CN" sz="2400" b="0">
                <a:latin typeface="宋体" panose="02010600030101010101" pitchFamily="2" charset="-122"/>
              </a:rPr>
              <a:t>2 </a:t>
            </a:r>
            <a:r>
              <a:rPr lang="zh-CN" altLang="en-US" sz="2400" b="0" dirty="0">
                <a:latin typeface="宋体" panose="02010600030101010101" pitchFamily="2" charset="-122"/>
              </a:rPr>
              <a:t>按照给定实例该属性的取值对应的树枝向下移动，到达下一个节点；</a:t>
            </a:r>
            <a:endParaRPr lang="zh-CN" altLang="en-US" sz="2400" b="0" dirty="0">
              <a:latin typeface="宋体" panose="02010600030101010101" pitchFamily="2" charset="-122"/>
            </a:endParaRPr>
          </a:p>
          <a:p>
            <a:pPr marL="627380" indent="-627380">
              <a:spcBef>
                <a:spcPct val="40000"/>
              </a:spcBef>
              <a:buNone/>
            </a:pPr>
            <a:r>
              <a:rPr lang="zh-CN" altLang="en-US" sz="2400" b="0" dirty="0">
                <a:latin typeface="宋体" panose="02010600030101010101" pitchFamily="2" charset="-122"/>
              </a:rPr>
              <a:t>步</a:t>
            </a:r>
            <a:r>
              <a:rPr lang="en-US" altLang="zh-CN" sz="2400" b="0">
                <a:latin typeface="宋体" panose="02010600030101010101" pitchFamily="2" charset="-122"/>
              </a:rPr>
              <a:t>3 </a:t>
            </a:r>
            <a:r>
              <a:rPr lang="zh-CN" altLang="en-US" sz="2400" b="0" dirty="0">
                <a:latin typeface="宋体" panose="02010600030101010101" pitchFamily="2" charset="-122"/>
              </a:rPr>
              <a:t>在以新节点为根的子树上重复步</a:t>
            </a:r>
            <a:r>
              <a:rPr lang="en-US" altLang="zh-CN" sz="2400" b="0">
                <a:latin typeface="宋体" panose="02010600030101010101" pitchFamily="2" charset="-122"/>
              </a:rPr>
              <a:t>1</a:t>
            </a:r>
            <a:r>
              <a:rPr lang="zh-CN" altLang="en-US" sz="2400" b="0" dirty="0">
                <a:latin typeface="宋体" panose="02010600030101010101" pitchFamily="2" charset="-122"/>
              </a:rPr>
              <a:t>、</a:t>
            </a:r>
            <a:r>
              <a:rPr lang="en-US" altLang="zh-CN" sz="2400" b="0">
                <a:latin typeface="宋体" panose="02010600030101010101" pitchFamily="2" charset="-122"/>
              </a:rPr>
              <a:t>2</a:t>
            </a:r>
            <a:r>
              <a:rPr lang="zh-CN" altLang="en-US" sz="2400" b="0" dirty="0">
                <a:latin typeface="宋体" panose="02010600030101010101" pitchFamily="2" charset="-122"/>
              </a:rPr>
              <a:t>，直到到达叶子节点，得到该实例的正确分类。</a:t>
            </a:r>
            <a:endParaRPr lang="zh-CN" altLang="en-US" sz="2400" b="0" dirty="0">
              <a:latin typeface="宋体" panose="02010600030101010101" pitchFamily="2" charset="-122"/>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b"/>
          <a:p>
            <a:r>
              <a:rPr lang="en-US" altLang="zh-CN" sz="3200">
                <a:latin typeface="Times New Roman" panose="02020603050405020304" pitchFamily="18" charset="0"/>
              </a:rPr>
              <a:t>6.3.2 </a:t>
            </a:r>
            <a:r>
              <a:rPr lang="zh-CN" altLang="en-US" sz="3200" dirty="0">
                <a:latin typeface="Times New Roman" panose="02020603050405020304" pitchFamily="18" charset="0"/>
              </a:rPr>
              <a:t>决策树的学习</a:t>
            </a:r>
            <a:r>
              <a:rPr lang="en-US" altLang="zh-CN" sz="3200">
                <a:latin typeface="Times New Roman" panose="02020603050405020304" pitchFamily="18" charset="0"/>
              </a:rPr>
              <a:t>——ID3</a:t>
            </a:r>
            <a:r>
              <a:rPr lang="zh-CN" altLang="en-US" sz="3200" dirty="0">
                <a:latin typeface="Times New Roman" panose="02020603050405020304" pitchFamily="18" charset="0"/>
              </a:rPr>
              <a:t>算法</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30723" name="文本占位符 30722"/>
          <p:cNvSpPr>
            <a:spLocks noGrp="1"/>
          </p:cNvSpPr>
          <p:nvPr>
            <p:ph type="body" idx="1"/>
          </p:nvPr>
        </p:nvSpPr>
        <p:spPr>
          <a:xfrm>
            <a:off x="971550" y="1268413"/>
            <a:ext cx="7921625" cy="4897437"/>
          </a:xfrm>
        </p:spPr>
        <p:txBody>
          <a:bodyPr/>
          <a:p>
            <a:pPr marL="266700" indent="-266700">
              <a:lnSpc>
                <a:spcPct val="80000"/>
              </a:lnSpc>
              <a:spcBef>
                <a:spcPct val="40000"/>
              </a:spcBef>
              <a:buNone/>
            </a:pPr>
            <a:r>
              <a:rPr lang="zh-CN" altLang="en-US" sz="2400" b="0" dirty="0"/>
              <a:t>基本的</a:t>
            </a:r>
            <a:r>
              <a:rPr lang="en-US" altLang="zh-CN" sz="2400" b="0"/>
              <a:t>ID3</a:t>
            </a:r>
            <a:r>
              <a:rPr lang="zh-CN" altLang="en-US" sz="2400" b="0" dirty="0"/>
              <a:t>学习算法是通过</a:t>
            </a:r>
            <a:r>
              <a:rPr lang="zh-CN" altLang="en-US" sz="2400" b="0" dirty="0">
                <a:solidFill>
                  <a:srgbClr val="CC3399"/>
                </a:solidFill>
              </a:rPr>
              <a:t>自顶向下构造决策树</a:t>
            </a:r>
            <a:r>
              <a:rPr lang="zh-CN" altLang="en-US" sz="2400" b="0" dirty="0"/>
              <a:t>来完成的：</a:t>
            </a:r>
            <a:endParaRPr lang="zh-CN" altLang="en-US" sz="2400" b="0" dirty="0"/>
          </a:p>
          <a:p>
            <a:pPr marL="266700" indent="-266700">
              <a:lnSpc>
                <a:spcPct val="80000"/>
              </a:lnSpc>
              <a:spcBef>
                <a:spcPct val="40000"/>
              </a:spcBef>
              <a:buSzPct val="80000"/>
              <a:buFont typeface="Wingdings" panose="05000000000000000000" pitchFamily="2" charset="2"/>
              <a:buChar char="Ø"/>
            </a:pPr>
            <a:r>
              <a:rPr lang="zh-CN" altLang="en-US" sz="2400" b="0" dirty="0"/>
              <a:t>首先，按照某标准选取一个属性，以该属性作为根节点，以这个属性的全部不同取值作为根节点的分枝，向下增长树，同时按这个属性的不同取值将实例集划分为子集，与相应的分支节点相关联。</a:t>
            </a:r>
            <a:endParaRPr lang="zh-CN" altLang="en-US" sz="2400" b="0" dirty="0"/>
          </a:p>
          <a:p>
            <a:pPr marL="266700" indent="-266700">
              <a:lnSpc>
                <a:spcPct val="80000"/>
              </a:lnSpc>
              <a:spcBef>
                <a:spcPct val="40000"/>
              </a:spcBef>
              <a:buSzPct val="80000"/>
              <a:buFont typeface="Wingdings" panose="05000000000000000000" pitchFamily="2" charset="2"/>
              <a:buChar char="Ø"/>
            </a:pPr>
            <a:r>
              <a:rPr lang="zh-CN" altLang="en-US" sz="2400" b="0" dirty="0"/>
              <a:t>然后，考察所得的每一个子类，看其中的所有实例的目标值是否完全相同：</a:t>
            </a:r>
            <a:endParaRPr lang="zh-CN" altLang="en-US" sz="2400" b="0" dirty="0"/>
          </a:p>
          <a:p>
            <a:pPr marL="1092200" lvl="1">
              <a:lnSpc>
                <a:spcPct val="80000"/>
              </a:lnSpc>
              <a:spcBef>
                <a:spcPct val="40000"/>
              </a:spcBef>
              <a:buSzPct val="80000"/>
              <a:buFont typeface="Wingdings" panose="05000000000000000000" pitchFamily="2" charset="2"/>
              <a:buChar char="Ø"/>
            </a:pPr>
            <a:r>
              <a:rPr lang="zh-CN" altLang="en-US" sz="2400" b="0" dirty="0"/>
              <a:t>如果完全相同，则以这个相同的目标值作为相应分枝路径末端的叶子节点；</a:t>
            </a:r>
            <a:endParaRPr lang="zh-CN" altLang="en-US" sz="2400" b="0" dirty="0"/>
          </a:p>
          <a:p>
            <a:pPr marL="1092200" lvl="1">
              <a:lnSpc>
                <a:spcPct val="80000"/>
              </a:lnSpc>
              <a:spcBef>
                <a:spcPct val="40000"/>
              </a:spcBef>
              <a:buSzPct val="80000"/>
              <a:buFont typeface="Wingdings" panose="05000000000000000000" pitchFamily="2" charset="2"/>
              <a:buChar char="Ø"/>
            </a:pPr>
            <a:r>
              <a:rPr lang="zh-CN" altLang="en-US" sz="2400" b="0" dirty="0"/>
              <a:t>否则，选取一个不同于祖先节点的属性，</a:t>
            </a:r>
            <a:endParaRPr lang="zh-CN" altLang="en-US" sz="2400" b="0" dirty="0"/>
          </a:p>
          <a:p>
            <a:pPr marL="266700" indent="-266700">
              <a:lnSpc>
                <a:spcPct val="80000"/>
              </a:lnSpc>
              <a:spcBef>
                <a:spcPct val="40000"/>
              </a:spcBef>
              <a:buSzPct val="80000"/>
              <a:buFont typeface="Wingdings" panose="05000000000000000000" pitchFamily="2" charset="2"/>
              <a:buChar char="Ø"/>
            </a:pPr>
            <a:r>
              <a:rPr lang="zh-CN" altLang="en-US" sz="2400" b="0" dirty="0"/>
              <a:t>重复上面过程，直到每个子集中的全部实例的目标值完全相同，得到所有的叶子节点为止</a:t>
            </a:r>
            <a:endParaRPr lang="zh-CN" altLang="en-US" sz="2400" b="0" dirty="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en-US" altLang="zh-CN" sz="3200">
                <a:latin typeface="Times New Roman" panose="02020603050405020304" pitchFamily="18" charset="0"/>
              </a:rPr>
              <a:t>6.3.2 </a:t>
            </a:r>
            <a:r>
              <a:rPr lang="zh-CN" altLang="en-US" sz="3200" dirty="0">
                <a:latin typeface="Times New Roman" panose="02020603050405020304" pitchFamily="18" charset="0"/>
              </a:rPr>
              <a:t>决策树的学习</a:t>
            </a:r>
            <a:r>
              <a:rPr lang="en-US" altLang="zh-CN" sz="3200">
                <a:latin typeface="Times New Roman" panose="02020603050405020304" pitchFamily="18" charset="0"/>
              </a:rPr>
              <a:t>——ID3</a:t>
            </a:r>
            <a:r>
              <a:rPr lang="zh-CN" altLang="en-US" sz="3200" dirty="0">
                <a:latin typeface="Times New Roman" panose="02020603050405020304" pitchFamily="18" charset="0"/>
              </a:rPr>
              <a:t>算法</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31747" name="文本占位符 31746"/>
          <p:cNvSpPr>
            <a:spLocks noGrp="1"/>
          </p:cNvSpPr>
          <p:nvPr>
            <p:ph type="body" idx="1"/>
          </p:nvPr>
        </p:nvSpPr>
        <p:spPr>
          <a:xfrm>
            <a:off x="1042988" y="1268413"/>
            <a:ext cx="7912100" cy="5329237"/>
          </a:xfrm>
        </p:spPr>
        <p:txBody>
          <a:bodyPr/>
          <a:p>
            <a:pPr marL="0" indent="0">
              <a:spcBef>
                <a:spcPct val="35000"/>
              </a:spcBef>
              <a:buNone/>
            </a:pPr>
            <a:r>
              <a:rPr lang="zh-CN" altLang="en-US" sz="1200" b="0" dirty="0"/>
              <a:t>    </a:t>
            </a:r>
            <a:r>
              <a:rPr lang="zh-CN" altLang="en-US" sz="2400" b="0" dirty="0"/>
              <a:t>基本的</a:t>
            </a:r>
            <a:r>
              <a:rPr lang="en-US" altLang="zh-CN" sz="2400" b="0"/>
              <a:t>ID3</a:t>
            </a:r>
            <a:r>
              <a:rPr lang="zh-CN" altLang="en-US" sz="2400" b="0" dirty="0"/>
              <a:t>学习算法中最关键的问题就是属性选择问题。</a:t>
            </a:r>
            <a:endParaRPr lang="zh-CN" altLang="en-US" sz="2400" b="0" dirty="0"/>
          </a:p>
          <a:p>
            <a:pPr marL="0" indent="0">
              <a:spcBef>
                <a:spcPct val="35000"/>
              </a:spcBef>
              <a:buNone/>
            </a:pPr>
            <a:r>
              <a:rPr lang="zh-CN" altLang="en-US" sz="2400" b="0" dirty="0">
                <a:latin typeface="宋体" panose="02010600030101010101" pitchFamily="2" charset="-122"/>
              </a:rPr>
              <a:t> 信息增益是用 “熵（</a:t>
            </a:r>
            <a:r>
              <a:rPr lang="en-US" altLang="zh-CN" sz="2400" b="0">
                <a:latin typeface="宋体" panose="02010600030101010101" pitchFamily="2" charset="-122"/>
              </a:rPr>
              <a:t>entropy</a:t>
            </a:r>
            <a:r>
              <a:rPr lang="zh-CN" altLang="en-US" sz="2400" b="0" dirty="0">
                <a:latin typeface="宋体" panose="02010600030101010101" pitchFamily="2" charset="-122"/>
              </a:rPr>
              <a:t>）”来定义的：</a:t>
            </a:r>
            <a:endParaRPr lang="zh-CN" altLang="en-US" sz="2400" b="0" dirty="0">
              <a:latin typeface="宋体" panose="02010600030101010101" pitchFamily="2" charset="-122"/>
            </a:endParaRPr>
          </a:p>
          <a:p>
            <a:pPr marL="0" indent="0">
              <a:spcBef>
                <a:spcPct val="35000"/>
              </a:spcBef>
              <a:buNone/>
            </a:pPr>
            <a:endParaRPr lang="zh-CN" altLang="en-US" sz="2400" b="0" dirty="0">
              <a:latin typeface="宋体" panose="02010600030101010101" pitchFamily="2" charset="-122"/>
            </a:endParaRPr>
          </a:p>
          <a:p>
            <a:pPr marL="0" indent="0">
              <a:spcBef>
                <a:spcPct val="35000"/>
              </a:spcBef>
              <a:buNone/>
            </a:pPr>
            <a:endParaRPr lang="en-US" altLang="zh-CN" sz="2400" b="0">
              <a:latin typeface="宋体" panose="02010600030101010101" pitchFamily="2" charset="-122"/>
            </a:endParaRPr>
          </a:p>
          <a:p>
            <a:pPr marL="0" indent="0">
              <a:spcBef>
                <a:spcPct val="35000"/>
              </a:spcBef>
              <a:buNone/>
            </a:pPr>
            <a:r>
              <a:rPr lang="zh-CN" altLang="en-US" sz="2400" b="0" dirty="0">
                <a:latin typeface="宋体" panose="02010600030101010101" pitchFamily="2" charset="-122"/>
              </a:rPr>
              <a:t>其中</a:t>
            </a:r>
            <a:r>
              <a:rPr lang="en-US" altLang="zh-CN" sz="2400" b="0" i="1">
                <a:latin typeface="宋体" panose="02010600030101010101" pitchFamily="2" charset="-122"/>
              </a:rPr>
              <a:t>S</a:t>
            </a:r>
            <a:r>
              <a:rPr lang="zh-CN" altLang="en-US" sz="2400" b="0" dirty="0">
                <a:latin typeface="宋体" panose="02010600030101010101" pitchFamily="2" charset="-122"/>
              </a:rPr>
              <a:t>：训练样例集，</a:t>
            </a:r>
            <a:r>
              <a:rPr lang="en-US" altLang="zh-CN" sz="2400" b="0" i="1">
                <a:latin typeface="宋体" panose="02010600030101010101" pitchFamily="2" charset="-122"/>
              </a:rPr>
              <a:t>A</a:t>
            </a:r>
            <a:r>
              <a:rPr lang="zh-CN" altLang="en-US" sz="2400" b="0" dirty="0">
                <a:latin typeface="宋体" panose="02010600030101010101" pitchFamily="2" charset="-122"/>
              </a:rPr>
              <a:t>：某个属性，</a:t>
            </a:r>
            <a:r>
              <a:rPr lang="en-US" altLang="zh-CN" sz="2400" b="0" i="1" err="1">
                <a:latin typeface="宋体" panose="02010600030101010101" pitchFamily="2" charset="-122"/>
              </a:rPr>
              <a:t>S</a:t>
            </a:r>
            <a:r>
              <a:rPr lang="en-US" altLang="zh-CN" sz="2400" b="0" err="1">
                <a:latin typeface="宋体" panose="02010600030101010101" pitchFamily="2" charset="-122"/>
              </a:rPr>
              <a:t>v</a:t>
            </a:r>
            <a:r>
              <a:rPr lang="zh-CN" altLang="en-US" sz="2400" b="0" dirty="0">
                <a:latin typeface="宋体" panose="02010600030101010101" pitchFamily="2" charset="-122"/>
              </a:rPr>
              <a:t>：属性</a:t>
            </a:r>
            <a:r>
              <a:rPr lang="en-US" altLang="zh-CN" sz="2400" b="0" i="1">
                <a:latin typeface="宋体" panose="02010600030101010101" pitchFamily="2" charset="-122"/>
              </a:rPr>
              <a:t>A</a:t>
            </a:r>
            <a:r>
              <a:rPr lang="zh-CN" altLang="en-US" sz="2400" b="0" dirty="0">
                <a:latin typeface="宋体" panose="02010600030101010101" pitchFamily="2" charset="-122"/>
              </a:rPr>
              <a:t>取值为</a:t>
            </a:r>
            <a:r>
              <a:rPr lang="en-US" altLang="zh-CN" sz="2400" b="0" i="1">
                <a:latin typeface="宋体" panose="02010600030101010101" pitchFamily="2" charset="-122"/>
              </a:rPr>
              <a:t>v</a:t>
            </a:r>
            <a:r>
              <a:rPr lang="zh-CN" altLang="en-US" sz="2400" b="0" dirty="0">
                <a:latin typeface="宋体" panose="02010600030101010101" pitchFamily="2" charset="-122"/>
              </a:rPr>
              <a:t>的样例集，熵的定义是：</a:t>
            </a:r>
            <a:endParaRPr lang="zh-CN" altLang="en-US" sz="2400" b="0" dirty="0">
              <a:latin typeface="宋体" panose="02010600030101010101" pitchFamily="2" charset="-122"/>
            </a:endParaRPr>
          </a:p>
          <a:p>
            <a:pPr marL="0" indent="0">
              <a:spcBef>
                <a:spcPct val="35000"/>
              </a:spcBef>
              <a:buNone/>
            </a:pPr>
            <a:endParaRPr lang="zh-CN" altLang="en-US" sz="2400" b="0" dirty="0">
              <a:latin typeface="宋体" panose="02010600030101010101" pitchFamily="2" charset="-122"/>
            </a:endParaRPr>
          </a:p>
          <a:p>
            <a:pPr marL="0" indent="0">
              <a:spcBef>
                <a:spcPct val="35000"/>
              </a:spcBef>
              <a:buNone/>
            </a:pPr>
            <a:r>
              <a:rPr lang="zh-CN" altLang="en-US" sz="2400" b="0" dirty="0">
                <a:latin typeface="宋体" panose="02010600030101010101" pitchFamily="2" charset="-122"/>
              </a:rPr>
              <a:t>其中，</a:t>
            </a:r>
            <a:r>
              <a:rPr lang="en-US" altLang="zh-CN" sz="2400" b="0" i="1">
                <a:latin typeface="宋体" panose="02010600030101010101" pitchFamily="2" charset="-122"/>
              </a:rPr>
              <a:t>S</a:t>
            </a:r>
            <a:r>
              <a:rPr lang="zh-CN" altLang="en-US" sz="2400" b="0" dirty="0">
                <a:latin typeface="宋体" panose="02010600030101010101" pitchFamily="2" charset="-122"/>
              </a:rPr>
              <a:t>：关于某个目标概念的正反样例集，</a:t>
            </a:r>
            <a:endParaRPr lang="en-US" altLang="zh-CN" sz="2400" b="0">
              <a:latin typeface="宋体" panose="02010600030101010101" pitchFamily="2" charset="-122"/>
            </a:endParaRPr>
          </a:p>
          <a:p>
            <a:pPr marL="0" indent="0">
              <a:spcBef>
                <a:spcPct val="35000"/>
              </a:spcBef>
              <a:buNone/>
            </a:pPr>
            <a:r>
              <a:rPr lang="en-US" altLang="zh-CN" sz="2400" b="0" i="1">
                <a:latin typeface="宋体" panose="02010600030101010101" pitchFamily="2" charset="-122"/>
              </a:rPr>
              <a:t>      c</a:t>
            </a:r>
            <a:r>
              <a:rPr lang="zh-CN" altLang="en-US" sz="2400" b="0" dirty="0">
                <a:latin typeface="宋体" panose="02010600030101010101" pitchFamily="2" charset="-122"/>
              </a:rPr>
              <a:t>：目标值的总数</a:t>
            </a:r>
            <a:endParaRPr lang="en-US" altLang="zh-CN" sz="2400" b="0">
              <a:latin typeface="宋体" panose="02010600030101010101" pitchFamily="2" charset="-122"/>
            </a:endParaRPr>
          </a:p>
          <a:p>
            <a:pPr marL="0" indent="0">
              <a:spcBef>
                <a:spcPct val="35000"/>
              </a:spcBef>
              <a:buNone/>
            </a:pPr>
            <a:r>
              <a:rPr lang="en-US" altLang="zh-CN" sz="2400" b="0">
                <a:latin typeface="宋体" panose="02010600030101010101" pitchFamily="2" charset="-122"/>
              </a:rPr>
              <a:t>      </a:t>
            </a:r>
            <a:r>
              <a:rPr lang="en-US" altLang="zh-CN" sz="2400" b="0" i="1">
                <a:latin typeface="宋体" panose="02010600030101010101" pitchFamily="2" charset="-122"/>
              </a:rPr>
              <a:t>p</a:t>
            </a:r>
            <a:r>
              <a:rPr lang="en-US" altLang="zh-CN" sz="2400" b="0">
                <a:latin typeface="宋体" panose="02010600030101010101" pitchFamily="2" charset="-122"/>
              </a:rPr>
              <a:t>i</a:t>
            </a:r>
            <a:r>
              <a:rPr lang="zh-CN" altLang="en-US" sz="2400" b="0" dirty="0">
                <a:latin typeface="宋体" panose="02010600030101010101" pitchFamily="2" charset="-122"/>
              </a:rPr>
              <a:t>：取第</a:t>
            </a:r>
            <a:r>
              <a:rPr lang="en-US" altLang="zh-CN" sz="2400" b="0" i="1">
                <a:latin typeface="宋体" panose="02010600030101010101" pitchFamily="2" charset="-122"/>
              </a:rPr>
              <a:t>i</a:t>
            </a:r>
            <a:r>
              <a:rPr lang="zh-CN" altLang="en-US" sz="2400" b="0" dirty="0">
                <a:latin typeface="宋体" panose="02010600030101010101" pitchFamily="2" charset="-122"/>
              </a:rPr>
              <a:t>个目标值的样例子集占的比率。</a:t>
            </a:r>
            <a:endParaRPr lang="en-US" altLang="zh-CN" sz="2400" b="0">
              <a:latin typeface="宋体" panose="02010600030101010101" pitchFamily="2" charset="-122"/>
            </a:endParaRPr>
          </a:p>
          <a:p>
            <a:pPr marL="0" indent="0">
              <a:spcBef>
                <a:spcPct val="35000"/>
              </a:spcBef>
              <a:buNone/>
            </a:pPr>
            <a:r>
              <a:rPr lang="en-US" altLang="zh-CN" sz="2400" b="0">
                <a:latin typeface="宋体" panose="02010600030101010101" pitchFamily="2" charset="-122"/>
              </a:rPr>
              <a:t>      </a:t>
            </a:r>
            <a:r>
              <a:rPr lang="zh-CN" altLang="en-US" sz="2400" b="0" dirty="0">
                <a:solidFill>
                  <a:schemeClr val="folHlink"/>
                </a:solidFill>
                <a:latin typeface="宋体" panose="02010600030101010101" pitchFamily="2" charset="-122"/>
              </a:rPr>
              <a:t>熵刻画了任意样例集的纯度</a:t>
            </a:r>
            <a:r>
              <a:rPr lang="en-US" altLang="zh-CN" sz="2400" b="0">
                <a:solidFill>
                  <a:schemeClr val="folHlink"/>
                </a:solidFill>
                <a:latin typeface="宋体" panose="02010600030101010101" pitchFamily="2" charset="-122"/>
              </a:rPr>
              <a:t>。</a:t>
            </a:r>
            <a:endParaRPr lang="zh-CN" altLang="en-US" sz="2400" b="0" dirty="0">
              <a:solidFill>
                <a:schemeClr val="folHlink"/>
              </a:solidFill>
              <a:latin typeface="宋体" panose="02010600030101010101" pitchFamily="2" charset="-122"/>
            </a:endParaRPr>
          </a:p>
        </p:txBody>
      </p:sp>
      <p:sp>
        <p:nvSpPr>
          <p:cNvPr id="31748" name="矩形 31747"/>
          <p:cNvSpPr/>
          <p:nvPr/>
        </p:nvSpPr>
        <p:spPr>
          <a:xfrm>
            <a:off x="0" y="0"/>
            <a:ext cx="9144000" cy="0"/>
          </a:xfrm>
          <a:prstGeom prst="rect">
            <a:avLst/>
          </a:prstGeom>
          <a:noFill/>
          <a:ln w="9525">
            <a:noFill/>
          </a:ln>
        </p:spPr>
        <p:txBody>
          <a:bodyPr/>
          <a:p>
            <a:endParaRPr lang="zh-CN" altLang="en-US"/>
          </a:p>
        </p:txBody>
      </p:sp>
      <p:graphicFrame>
        <p:nvGraphicFramePr>
          <p:cNvPr id="31749" name="对象 31748"/>
          <p:cNvGraphicFramePr>
            <a:graphicFrameLocks noChangeAspect="1"/>
          </p:cNvGraphicFramePr>
          <p:nvPr/>
        </p:nvGraphicFramePr>
        <p:xfrm>
          <a:off x="1476375" y="2276475"/>
          <a:ext cx="6624638" cy="762000"/>
        </p:xfrm>
        <a:graphic>
          <a:graphicData uri="http://schemas.openxmlformats.org/presentationml/2006/ole">
            <mc:AlternateContent xmlns:mc="http://schemas.openxmlformats.org/markup-compatibility/2006">
              <mc:Choice xmlns:v="urn:schemas-microsoft-com:vml" Requires="v">
                <p:oleObj spid="_x0000_s3088" name="" r:id="rId1" imgW="2755900" imgH="419100" progId="Equation.3">
                  <p:embed/>
                </p:oleObj>
              </mc:Choice>
              <mc:Fallback>
                <p:oleObj name="" r:id="rId1" imgW="2755900" imgH="419100" progId="Equation.3">
                  <p:embed/>
                  <p:pic>
                    <p:nvPicPr>
                      <p:cNvPr id="0" name="图片 3087"/>
                      <p:cNvPicPr/>
                      <p:nvPr/>
                    </p:nvPicPr>
                    <p:blipFill>
                      <a:blip r:embed="rId2"/>
                      <a:stretch>
                        <a:fillRect/>
                      </a:stretch>
                    </p:blipFill>
                    <p:spPr>
                      <a:xfrm>
                        <a:off x="1476375" y="2276475"/>
                        <a:ext cx="6624638" cy="762000"/>
                      </a:xfrm>
                      <a:prstGeom prst="rect">
                        <a:avLst/>
                      </a:prstGeom>
                      <a:noFill/>
                      <a:ln w="38100">
                        <a:noFill/>
                        <a:miter/>
                      </a:ln>
                    </p:spPr>
                  </p:pic>
                </p:oleObj>
              </mc:Fallback>
            </mc:AlternateContent>
          </a:graphicData>
        </a:graphic>
      </p:graphicFrame>
      <p:sp>
        <p:nvSpPr>
          <p:cNvPr id="31750" name="矩形 31749"/>
          <p:cNvSpPr/>
          <p:nvPr/>
        </p:nvSpPr>
        <p:spPr>
          <a:xfrm>
            <a:off x="0" y="0"/>
            <a:ext cx="9144000" cy="0"/>
          </a:xfrm>
          <a:prstGeom prst="rect">
            <a:avLst/>
          </a:prstGeom>
          <a:noFill/>
          <a:ln w="9525">
            <a:noFill/>
          </a:ln>
        </p:spPr>
        <p:txBody>
          <a:bodyPr/>
          <a:p>
            <a:endParaRPr lang="zh-CN" altLang="en-US"/>
          </a:p>
        </p:txBody>
      </p:sp>
      <p:graphicFrame>
        <p:nvGraphicFramePr>
          <p:cNvPr id="31751" name="对象 31750"/>
          <p:cNvGraphicFramePr>
            <a:graphicFrameLocks noChangeAspect="1"/>
          </p:cNvGraphicFramePr>
          <p:nvPr/>
        </p:nvGraphicFramePr>
        <p:xfrm>
          <a:off x="3492500" y="3933825"/>
          <a:ext cx="3168650" cy="717550"/>
        </p:xfrm>
        <a:graphic>
          <a:graphicData uri="http://schemas.openxmlformats.org/presentationml/2006/ole">
            <mc:AlternateContent xmlns:mc="http://schemas.openxmlformats.org/markup-compatibility/2006">
              <mc:Choice xmlns:v="urn:schemas-microsoft-com:vml" Requires="v">
                <p:oleObj spid="_x0000_s3087" name="" r:id="rId3" imgW="1511300" imgH="393700" progId="Equation.3">
                  <p:embed/>
                </p:oleObj>
              </mc:Choice>
              <mc:Fallback>
                <p:oleObj name="" r:id="rId3" imgW="1511300" imgH="393700" progId="Equation.3">
                  <p:embed/>
                  <p:pic>
                    <p:nvPicPr>
                      <p:cNvPr id="0" name="图片 3086"/>
                      <p:cNvPicPr/>
                      <p:nvPr/>
                    </p:nvPicPr>
                    <p:blipFill>
                      <a:blip r:embed="rId4"/>
                      <a:stretch>
                        <a:fillRect/>
                      </a:stretch>
                    </p:blipFill>
                    <p:spPr>
                      <a:xfrm>
                        <a:off x="3492500" y="3933825"/>
                        <a:ext cx="3168650" cy="717550"/>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占位符 32769"/>
          <p:cNvSpPr>
            <a:spLocks noGrp="1"/>
          </p:cNvSpPr>
          <p:nvPr>
            <p:ph type="body" idx="1"/>
          </p:nvPr>
        </p:nvSpPr>
        <p:spPr>
          <a:xfrm>
            <a:off x="827088" y="1268413"/>
            <a:ext cx="8064500" cy="5256212"/>
          </a:xfrm>
        </p:spPr>
        <p:txBody>
          <a:bodyPr/>
          <a:p>
            <a:pPr>
              <a:lnSpc>
                <a:spcPct val="80000"/>
              </a:lnSpc>
              <a:buNone/>
            </a:pPr>
            <a:r>
              <a:rPr lang="zh-CN" altLang="en-US" sz="2000" b="0" dirty="0"/>
              <a:t>学习布尔函数的</a:t>
            </a:r>
            <a:r>
              <a:rPr lang="en-US" altLang="zh-CN" sz="2000" b="0"/>
              <a:t>ID3</a:t>
            </a:r>
            <a:r>
              <a:rPr lang="zh-CN" altLang="en-US" sz="2000" b="0" dirty="0"/>
              <a:t>算法</a:t>
            </a:r>
            <a:endParaRPr lang="zh-CN" altLang="en-US" sz="2000" b="0" dirty="0"/>
          </a:p>
          <a:p>
            <a:pPr>
              <a:lnSpc>
                <a:spcPct val="80000"/>
              </a:lnSpc>
              <a:buNone/>
            </a:pPr>
            <a:r>
              <a:rPr lang="en-US" altLang="zh-CN" sz="2000" b="0">
                <a:latin typeface="Times New Roman" panose="02020603050405020304" pitchFamily="18" charset="0"/>
              </a:rPr>
              <a:t>ID3</a:t>
            </a:r>
            <a:r>
              <a:rPr lang="zh-CN" altLang="en-US" sz="2000" b="0" dirty="0">
                <a:latin typeface="Times New Roman" panose="02020603050405020304" pitchFamily="18" charset="0"/>
              </a:rPr>
              <a:t>（ </a:t>
            </a:r>
            <a:r>
              <a:rPr lang="en-US" altLang="zh-CN" sz="2000" b="0" i="1">
                <a:latin typeface="Times New Roman" panose="02020603050405020304" pitchFamily="18" charset="0"/>
              </a:rPr>
              <a:t>Examples, Target-attribute, Attributes</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步</a:t>
            </a:r>
            <a:r>
              <a:rPr lang="en-US" altLang="zh-CN" sz="2000" b="0">
                <a:latin typeface="Times New Roman" panose="02020603050405020304" pitchFamily="18" charset="0"/>
              </a:rPr>
              <a:t>1  </a:t>
            </a:r>
            <a:r>
              <a:rPr lang="zh-CN" altLang="en-US" sz="2000" b="0" dirty="0">
                <a:latin typeface="Times New Roman" panose="02020603050405020304" pitchFamily="18" charset="0"/>
              </a:rPr>
              <a:t>创建树的</a:t>
            </a:r>
            <a:r>
              <a:rPr lang="en-US" altLang="zh-CN" sz="2000" b="0" i="1">
                <a:latin typeface="Times New Roman" panose="02020603050405020304" pitchFamily="18" charset="0"/>
              </a:rPr>
              <a:t>Root</a:t>
            </a:r>
            <a:r>
              <a:rPr lang="zh-CN" altLang="en-US" sz="2000" b="0" dirty="0">
                <a:latin typeface="Times New Roman" panose="02020603050405020304" pitchFamily="18" charset="0"/>
              </a:rPr>
              <a:t>节点；</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步</a:t>
            </a:r>
            <a:r>
              <a:rPr lang="en-US" altLang="zh-CN" sz="2000" b="0">
                <a:latin typeface="Times New Roman" panose="02020603050405020304" pitchFamily="18" charset="0"/>
              </a:rPr>
              <a:t>2  </a:t>
            </a:r>
            <a:r>
              <a:rPr lang="zh-CN" altLang="en-US" sz="2000" b="0" dirty="0">
                <a:latin typeface="Times New Roman" panose="02020603050405020304" pitchFamily="18" charset="0"/>
              </a:rPr>
              <a:t>如果</a:t>
            </a:r>
            <a:r>
              <a:rPr lang="en-US" altLang="zh-CN" sz="2000" b="0" i="1" err="1">
                <a:latin typeface="Times New Roman" panose="02020603050405020304" pitchFamily="18" charset="0"/>
              </a:rPr>
              <a:t>Exampl</a:t>
            </a:r>
            <a:r>
              <a:rPr lang="en-US" altLang="zh-CN" sz="2000" b="0" err="1">
                <a:latin typeface="Times New Roman" panose="02020603050405020304" pitchFamily="18" charset="0"/>
              </a:rPr>
              <a:t>s</a:t>
            </a:r>
            <a:r>
              <a:rPr lang="zh-CN" altLang="en-US" sz="2000" b="0" dirty="0">
                <a:latin typeface="Times New Roman" panose="02020603050405020304" pitchFamily="18" charset="0"/>
              </a:rPr>
              <a:t>都为正，那么返回</a:t>
            </a:r>
            <a:r>
              <a:rPr lang="en-US" altLang="zh-CN" sz="2000" b="0" i="1">
                <a:latin typeface="Times New Roman" panose="02020603050405020304" pitchFamily="18" charset="0"/>
              </a:rPr>
              <a:t>label</a:t>
            </a:r>
            <a:r>
              <a:rPr lang="en-US" altLang="zh-CN" sz="2000" b="0">
                <a:latin typeface="Times New Roman" panose="02020603050405020304" pitchFamily="18" charset="0"/>
              </a:rPr>
              <a:t>=+</a:t>
            </a:r>
            <a:r>
              <a:rPr lang="zh-CN" altLang="en-US" sz="2000" b="0" dirty="0">
                <a:latin typeface="Times New Roman" panose="02020603050405020304" pitchFamily="18" charset="0"/>
              </a:rPr>
              <a:t>的单节点树</a:t>
            </a:r>
            <a:r>
              <a:rPr lang="en-US" altLang="zh-CN" sz="2000" b="0" i="1">
                <a:latin typeface="Times New Roman" panose="02020603050405020304" pitchFamily="18" charset="0"/>
              </a:rPr>
              <a:t>Root</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步</a:t>
            </a:r>
            <a:r>
              <a:rPr lang="en-US" altLang="zh-CN" sz="2000" b="0">
                <a:latin typeface="Times New Roman" panose="02020603050405020304" pitchFamily="18" charset="0"/>
              </a:rPr>
              <a:t>3  </a:t>
            </a:r>
            <a:r>
              <a:rPr lang="zh-CN" altLang="en-US" sz="2000" b="0" dirty="0">
                <a:latin typeface="Times New Roman" panose="02020603050405020304" pitchFamily="18" charset="0"/>
              </a:rPr>
              <a:t>如果</a:t>
            </a:r>
            <a:r>
              <a:rPr lang="en-US" altLang="zh-CN" sz="2000" b="0" i="1" err="1">
                <a:latin typeface="Times New Roman" panose="02020603050405020304" pitchFamily="18" charset="0"/>
              </a:rPr>
              <a:t>Exampls</a:t>
            </a:r>
            <a:r>
              <a:rPr lang="zh-CN" altLang="en-US" sz="2000" b="0" dirty="0">
                <a:latin typeface="Times New Roman" panose="02020603050405020304" pitchFamily="18" charset="0"/>
              </a:rPr>
              <a:t>都为反，那么返回</a:t>
            </a:r>
            <a:r>
              <a:rPr lang="en-US" altLang="zh-CN" sz="2000" b="0" i="1">
                <a:latin typeface="Times New Roman" panose="02020603050405020304" pitchFamily="18" charset="0"/>
              </a:rPr>
              <a:t>label</a:t>
            </a:r>
            <a:r>
              <a:rPr lang="en-US" altLang="zh-CN" sz="2000" b="0">
                <a:latin typeface="Times New Roman" panose="02020603050405020304" pitchFamily="18" charset="0"/>
              </a:rPr>
              <a:t>=</a:t>
            </a:r>
            <a:r>
              <a:rPr lang="zh-CN" altLang="en-US" sz="2000" b="0" dirty="0">
                <a:latin typeface="Times New Roman" panose="02020603050405020304" pitchFamily="18" charset="0"/>
              </a:rPr>
              <a:t>一的单节点树</a:t>
            </a:r>
            <a:r>
              <a:rPr lang="en-US" altLang="zh-CN" sz="2000" b="0" i="1">
                <a:latin typeface="Times New Roman" panose="02020603050405020304" pitchFamily="18" charset="0"/>
              </a:rPr>
              <a:t>Root</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步</a:t>
            </a:r>
            <a:r>
              <a:rPr lang="en-US" altLang="zh-CN" sz="2000" b="0">
                <a:latin typeface="Times New Roman" panose="02020603050405020304" pitchFamily="18" charset="0"/>
              </a:rPr>
              <a:t>4  </a:t>
            </a:r>
            <a:r>
              <a:rPr lang="zh-CN" altLang="en-US" sz="2000" b="0" dirty="0">
                <a:latin typeface="Times New Roman" panose="02020603050405020304" pitchFamily="18" charset="0"/>
              </a:rPr>
              <a:t>如果</a:t>
            </a:r>
            <a:r>
              <a:rPr lang="en-US" altLang="zh-CN" sz="2000" b="0" i="1">
                <a:latin typeface="Times New Roman" panose="02020603050405020304" pitchFamily="18" charset="0"/>
              </a:rPr>
              <a:t>Attributes</a:t>
            </a:r>
            <a:r>
              <a:rPr lang="zh-CN" altLang="en-US" sz="2000" b="0" dirty="0">
                <a:latin typeface="Times New Roman" panose="02020603050405020304" pitchFamily="18" charset="0"/>
              </a:rPr>
              <a:t>为空，则返回单节点树</a:t>
            </a:r>
            <a:r>
              <a:rPr lang="en-US" altLang="zh-CN" sz="2000" b="0" i="1" err="1">
                <a:latin typeface="Times New Roman" panose="02020603050405020304" pitchFamily="18" charset="0"/>
              </a:rPr>
              <a:t>Root,label</a:t>
            </a:r>
            <a:r>
              <a:rPr lang="en-US" altLang="zh-CN" sz="2000" b="0" i="1">
                <a:latin typeface="Times New Roman" panose="02020603050405020304" pitchFamily="18" charset="0"/>
              </a:rPr>
              <a:t>= Examples</a:t>
            </a:r>
            <a:r>
              <a:rPr lang="zh-CN" altLang="en-US" sz="2000" b="0" dirty="0">
                <a:latin typeface="Times New Roman" panose="02020603050405020304" pitchFamily="18" charset="0"/>
              </a:rPr>
              <a:t>中最普遍的</a:t>
            </a:r>
            <a:r>
              <a:rPr lang="en-US" altLang="zh-CN" sz="2000" b="0" i="1">
                <a:latin typeface="Times New Roman" panose="02020603050405020304" pitchFamily="18" charset="0"/>
              </a:rPr>
              <a:t>Target-attribute</a:t>
            </a:r>
            <a:r>
              <a:rPr lang="zh-CN" altLang="en-US" sz="2000" b="0" dirty="0">
                <a:latin typeface="Times New Roman" panose="02020603050405020304" pitchFamily="18" charset="0"/>
              </a:rPr>
              <a:t>值，否则</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             （</a:t>
            </a:r>
            <a:r>
              <a:rPr lang="en-US" altLang="zh-CN" sz="2000" b="0">
                <a:latin typeface="Times New Roman" panose="02020603050405020304" pitchFamily="18" charset="0"/>
              </a:rPr>
              <a:t>1</a:t>
            </a:r>
            <a:r>
              <a:rPr lang="zh-CN" altLang="en-US" sz="2000" b="0" dirty="0">
                <a:latin typeface="Times New Roman" panose="02020603050405020304" pitchFamily="18" charset="0"/>
              </a:rPr>
              <a:t>）</a:t>
            </a:r>
            <a:r>
              <a:rPr lang="en-US" altLang="zh-CN" sz="2000" b="0" i="1">
                <a:latin typeface="Times New Roman" panose="02020603050405020304" pitchFamily="18" charset="0"/>
              </a:rPr>
              <a:t>A </a:t>
            </a:r>
            <a:r>
              <a:rPr lang="en-US" altLang="zh-CN" sz="2000" b="0">
                <a:latin typeface="Times New Roman" panose="02020603050405020304" pitchFamily="18" charset="0"/>
                <a:sym typeface="Symbol" panose="05050102010706020507" pitchFamily="18" charset="2"/>
              </a:rPr>
              <a:t></a:t>
            </a:r>
            <a:r>
              <a:rPr lang="en-US" altLang="zh-CN" sz="2000" b="0" i="1">
                <a:latin typeface="Times New Roman" panose="02020603050405020304" pitchFamily="18" charset="0"/>
              </a:rPr>
              <a:t> Attributes</a:t>
            </a:r>
            <a:r>
              <a:rPr lang="zh-CN" altLang="en-US" sz="2000" b="0" dirty="0">
                <a:latin typeface="Times New Roman" panose="02020603050405020304" pitchFamily="18" charset="0"/>
              </a:rPr>
              <a:t>中分类</a:t>
            </a:r>
            <a:r>
              <a:rPr lang="en-US" altLang="zh-CN" sz="2000" b="0" i="1">
                <a:latin typeface="Times New Roman" panose="02020603050405020304" pitchFamily="18" charset="0"/>
              </a:rPr>
              <a:t>Examples</a:t>
            </a:r>
            <a:r>
              <a:rPr lang="zh-CN" altLang="en-US" sz="2000" b="0" dirty="0">
                <a:latin typeface="Times New Roman" panose="02020603050405020304" pitchFamily="18" charset="0"/>
              </a:rPr>
              <a:t>能力最好的属性；</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             （</a:t>
            </a:r>
            <a:r>
              <a:rPr lang="en-US" altLang="zh-CN" sz="2000" b="0">
                <a:latin typeface="Times New Roman" panose="02020603050405020304" pitchFamily="18" charset="0"/>
              </a:rPr>
              <a:t>2</a:t>
            </a:r>
            <a:r>
              <a:rPr lang="zh-CN" altLang="en-US" sz="2000" b="0" dirty="0">
                <a:latin typeface="Times New Roman" panose="02020603050405020304" pitchFamily="18" charset="0"/>
              </a:rPr>
              <a:t>）</a:t>
            </a:r>
            <a:r>
              <a:rPr lang="en-US" altLang="zh-CN" sz="2000" b="0" i="1">
                <a:latin typeface="Times New Roman" panose="02020603050405020304" pitchFamily="18" charset="0"/>
              </a:rPr>
              <a:t>Root</a:t>
            </a:r>
            <a:r>
              <a:rPr lang="zh-CN" altLang="en-US" sz="2000" b="0" dirty="0">
                <a:latin typeface="Times New Roman" panose="02020603050405020304" pitchFamily="18" charset="0"/>
              </a:rPr>
              <a:t>的决策属性</a:t>
            </a:r>
            <a:r>
              <a:rPr lang="zh-CN" altLang="en-US" sz="2000" b="0" dirty="0">
                <a:latin typeface="Times New Roman" panose="02020603050405020304" pitchFamily="18" charset="0"/>
                <a:sym typeface="Symbol" panose="05050102010706020507" pitchFamily="18" charset="2"/>
              </a:rPr>
              <a:t></a:t>
            </a:r>
            <a:r>
              <a:rPr lang="zh-CN" altLang="en-US" sz="2000" b="0" i="1" dirty="0">
                <a:latin typeface="Times New Roman" panose="02020603050405020304" pitchFamily="18" charset="0"/>
              </a:rPr>
              <a:t> </a:t>
            </a:r>
            <a:r>
              <a:rPr lang="en-US" altLang="zh-CN" sz="2000" b="0" i="1">
                <a:latin typeface="Times New Roman" panose="02020603050405020304" pitchFamily="18" charset="0"/>
              </a:rPr>
              <a:t>A</a:t>
            </a:r>
            <a:r>
              <a:rPr lang="en-US" altLang="zh-CN" sz="2000" b="0">
                <a:latin typeface="Times New Roman" panose="02020603050405020304" pitchFamily="18" charset="0"/>
              </a:rPr>
              <a:t> </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             （</a:t>
            </a:r>
            <a:r>
              <a:rPr lang="en-US" altLang="zh-CN" sz="2000" b="0">
                <a:latin typeface="Times New Roman" panose="02020603050405020304" pitchFamily="18" charset="0"/>
              </a:rPr>
              <a:t>3</a:t>
            </a:r>
            <a:r>
              <a:rPr lang="zh-CN" altLang="en-US" sz="2000" b="0" dirty="0">
                <a:latin typeface="Times New Roman" panose="02020603050405020304" pitchFamily="18" charset="0"/>
              </a:rPr>
              <a:t>）对于</a:t>
            </a:r>
            <a:r>
              <a:rPr lang="en-US" altLang="zh-CN" sz="2000" b="0" i="1">
                <a:latin typeface="Times New Roman" panose="02020603050405020304" pitchFamily="18" charset="0"/>
              </a:rPr>
              <a:t>A</a:t>
            </a:r>
            <a:r>
              <a:rPr lang="zh-CN" altLang="en-US" sz="2000" b="0" dirty="0">
                <a:latin typeface="Times New Roman" panose="02020603050405020304" pitchFamily="18" charset="0"/>
              </a:rPr>
              <a:t>的每个可能值</a:t>
            </a:r>
            <a:r>
              <a:rPr lang="en-US" altLang="zh-CN" sz="2000" b="0" i="1">
                <a:latin typeface="Times New Roman" panose="02020603050405020304" pitchFamily="18" charset="0"/>
              </a:rPr>
              <a:t>v</a:t>
            </a:r>
            <a:r>
              <a:rPr lang="en-US" altLang="zh-CN" sz="2000" b="0">
                <a:latin typeface="Times New Roman" panose="02020603050405020304" pitchFamily="18" charset="0"/>
              </a:rPr>
              <a:t>i</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                     在</a:t>
            </a:r>
            <a:r>
              <a:rPr lang="en-US" altLang="zh-CN" sz="2000" b="0" i="1">
                <a:latin typeface="Times New Roman" panose="02020603050405020304" pitchFamily="18" charset="0"/>
              </a:rPr>
              <a:t>Root</a:t>
            </a:r>
            <a:r>
              <a:rPr lang="zh-CN" altLang="en-US" sz="2000" b="0" dirty="0">
                <a:latin typeface="Times New Roman" panose="02020603050405020304" pitchFamily="18" charset="0"/>
              </a:rPr>
              <a:t>下加一个新的分支对应测试</a:t>
            </a:r>
            <a:r>
              <a:rPr lang="en-US" altLang="zh-CN" sz="2000" b="0" i="1">
                <a:latin typeface="Times New Roman" panose="02020603050405020304" pitchFamily="18" charset="0"/>
              </a:rPr>
              <a:t>A== v</a:t>
            </a:r>
            <a:r>
              <a:rPr lang="en-US" altLang="zh-CN" sz="2000" b="0">
                <a:latin typeface="Times New Roman" panose="02020603050405020304" pitchFamily="18" charset="0"/>
              </a:rPr>
              <a:t>i</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                     令</a:t>
            </a:r>
            <a:r>
              <a:rPr lang="en-US" altLang="zh-CN" sz="2000" b="0" i="1">
                <a:latin typeface="Times New Roman" panose="02020603050405020304" pitchFamily="18" charset="0"/>
              </a:rPr>
              <a:t>Examples-v</a:t>
            </a:r>
            <a:r>
              <a:rPr lang="en-US" altLang="zh-CN" sz="2000" b="0">
                <a:latin typeface="Times New Roman" panose="02020603050405020304" pitchFamily="18" charset="0"/>
              </a:rPr>
              <a:t>i</a:t>
            </a:r>
            <a:r>
              <a:rPr lang="zh-CN" altLang="en-US" sz="2000" b="0" dirty="0">
                <a:latin typeface="Times New Roman" panose="02020603050405020304" pitchFamily="18" charset="0"/>
              </a:rPr>
              <a:t>为</a:t>
            </a:r>
            <a:r>
              <a:rPr lang="en-US" altLang="zh-CN" sz="2000" b="0" i="1">
                <a:latin typeface="Times New Roman" panose="02020603050405020304" pitchFamily="18" charset="0"/>
              </a:rPr>
              <a:t>Examples</a:t>
            </a:r>
            <a:r>
              <a:rPr lang="zh-CN" altLang="en-US" sz="2000" b="0" dirty="0">
                <a:latin typeface="Times New Roman" panose="02020603050405020304" pitchFamily="18" charset="0"/>
              </a:rPr>
              <a:t>中满足</a:t>
            </a:r>
            <a:r>
              <a:rPr lang="en-US" altLang="zh-CN" sz="2000" b="0" i="1">
                <a:latin typeface="Times New Roman" panose="02020603050405020304" pitchFamily="18" charset="0"/>
              </a:rPr>
              <a:t>A</a:t>
            </a:r>
            <a:r>
              <a:rPr lang="zh-CN" altLang="en-US" sz="2000" b="0" dirty="0">
                <a:latin typeface="Times New Roman" panose="02020603050405020304" pitchFamily="18" charset="0"/>
              </a:rPr>
              <a:t>属性值为</a:t>
            </a:r>
            <a:r>
              <a:rPr lang="en-US" altLang="zh-CN" sz="2000" b="0" i="1">
                <a:latin typeface="Times New Roman" panose="02020603050405020304" pitchFamily="18" charset="0"/>
              </a:rPr>
              <a:t>v</a:t>
            </a:r>
            <a:r>
              <a:rPr lang="en-US" altLang="zh-CN" sz="2000" b="0">
                <a:latin typeface="Times New Roman" panose="02020603050405020304" pitchFamily="18" charset="0"/>
              </a:rPr>
              <a:t>i</a:t>
            </a:r>
            <a:r>
              <a:rPr lang="zh-CN" altLang="en-US" sz="2000" b="0" dirty="0">
                <a:latin typeface="Times New Roman" panose="02020603050405020304" pitchFamily="18" charset="0"/>
              </a:rPr>
              <a:t>的子集；</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                     如果</a:t>
            </a:r>
            <a:r>
              <a:rPr lang="en-US" altLang="zh-CN" sz="2000" b="0" i="1">
                <a:latin typeface="Times New Roman" panose="02020603050405020304" pitchFamily="18" charset="0"/>
              </a:rPr>
              <a:t>Examples-v</a:t>
            </a:r>
            <a:r>
              <a:rPr lang="en-US" altLang="zh-CN" sz="2000" b="0">
                <a:latin typeface="Times New Roman" panose="02020603050405020304" pitchFamily="18" charset="0"/>
              </a:rPr>
              <a:t>i</a:t>
            </a:r>
            <a:r>
              <a:rPr lang="zh-CN" altLang="en-US" sz="2000" b="0" dirty="0">
                <a:latin typeface="Times New Roman" panose="02020603050405020304" pitchFamily="18" charset="0"/>
              </a:rPr>
              <a:t>为空，</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                        则在这个新分支下加一个叶子节点，节点的</a:t>
            </a:r>
            <a:r>
              <a:rPr lang="en-US" altLang="zh-CN" sz="2000" b="0" i="1">
                <a:latin typeface="Times New Roman" panose="02020603050405020304" pitchFamily="18" charset="0"/>
              </a:rPr>
              <a:t>label= Examples</a:t>
            </a:r>
            <a:r>
              <a:rPr lang="zh-CN" altLang="en-US" sz="2000" b="0" dirty="0">
                <a:latin typeface="Times New Roman" panose="02020603050405020304" pitchFamily="18" charset="0"/>
              </a:rPr>
              <a:t>中最普遍的</a:t>
            </a:r>
            <a:r>
              <a:rPr lang="en-US" altLang="zh-CN" sz="2000" b="0" i="1">
                <a:latin typeface="Times New Roman" panose="02020603050405020304" pitchFamily="18" charset="0"/>
              </a:rPr>
              <a:t>Target - attribute</a:t>
            </a:r>
            <a:r>
              <a:rPr lang="zh-CN" altLang="en-US" sz="2000" b="0" dirty="0">
                <a:latin typeface="Times New Roman" panose="02020603050405020304" pitchFamily="18" charset="0"/>
              </a:rPr>
              <a:t>值；</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                        否则，在这个新分支下加一个子树：</a:t>
            </a:r>
            <a:r>
              <a:rPr lang="en-US" altLang="zh-CN" sz="2000" b="0">
                <a:latin typeface="Times New Roman" panose="02020603050405020304" pitchFamily="18" charset="0"/>
              </a:rPr>
              <a:t> ID3</a:t>
            </a:r>
            <a:r>
              <a:rPr lang="zh-CN" altLang="en-US" sz="2000" b="0" dirty="0">
                <a:latin typeface="Times New Roman" panose="02020603050405020304" pitchFamily="18" charset="0"/>
              </a:rPr>
              <a:t>（</a:t>
            </a:r>
            <a:r>
              <a:rPr lang="en-US" altLang="zh-CN" sz="2000" b="0" i="1">
                <a:latin typeface="Times New Roman" panose="02020603050405020304" pitchFamily="18" charset="0"/>
              </a:rPr>
              <a:t>Example-</a:t>
            </a:r>
            <a:r>
              <a:rPr lang="en-US" altLang="zh-CN" sz="2000" b="0" i="1" err="1">
                <a:latin typeface="Times New Roman" panose="02020603050405020304" pitchFamily="18" charset="0"/>
              </a:rPr>
              <a:t>vi,Target</a:t>
            </a:r>
            <a:r>
              <a:rPr lang="en-US" altLang="zh-CN" sz="2000" b="0" i="1">
                <a:latin typeface="Times New Roman" panose="02020603050405020304" pitchFamily="18" charset="0"/>
              </a:rPr>
              <a:t>-attribute, </a:t>
            </a:r>
            <a:r>
              <a:rPr lang="en-US" altLang="zh-CN" sz="2000" b="0" i="1" err="1">
                <a:latin typeface="Times New Roman" panose="02020603050405020304" pitchFamily="18" charset="0"/>
              </a:rPr>
              <a:t>Attributes{A</a:t>
            </a:r>
            <a:r>
              <a:rPr lang="en-US" altLang="zh-CN" sz="2000" b="0" i="1">
                <a:latin typeface="Times New Roman" panose="02020603050405020304" pitchFamily="18" charset="0"/>
              </a:rPr>
              <a:t>}</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a:p>
            <a:pPr>
              <a:lnSpc>
                <a:spcPct val="80000"/>
              </a:lnSpc>
              <a:buNone/>
            </a:pPr>
            <a:r>
              <a:rPr lang="zh-CN" altLang="en-US" sz="2000" b="0" dirty="0">
                <a:latin typeface="Times New Roman" panose="02020603050405020304" pitchFamily="18" charset="0"/>
              </a:rPr>
              <a:t>步</a:t>
            </a:r>
            <a:r>
              <a:rPr lang="en-US" altLang="zh-CN" sz="2000" b="0">
                <a:latin typeface="Times New Roman" panose="02020603050405020304" pitchFamily="18" charset="0"/>
              </a:rPr>
              <a:t>5  </a:t>
            </a:r>
            <a:r>
              <a:rPr lang="zh-CN" altLang="en-US" sz="2000" b="0" dirty="0">
                <a:latin typeface="Times New Roman" panose="02020603050405020304" pitchFamily="18" charset="0"/>
              </a:rPr>
              <a:t>返回</a:t>
            </a:r>
            <a:r>
              <a:rPr lang="en-US" altLang="zh-CN" sz="2000" b="0" i="1">
                <a:latin typeface="Times New Roman" panose="02020603050405020304" pitchFamily="18" charset="0"/>
              </a:rPr>
              <a:t>Root</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p:txBody>
      </p:sp>
      <p:sp>
        <p:nvSpPr>
          <p:cNvPr id="32771" name="标题 32770"/>
          <p:cNvSpPr>
            <a:spLocks noGrp="1"/>
          </p:cNvSpPr>
          <p:nvPr>
            <p:ph type="title"/>
          </p:nvPr>
        </p:nvSpPr>
        <p:spPr/>
        <p:txBody>
          <a:bodyPr anchor="b"/>
          <a:p>
            <a:r>
              <a:rPr lang="en-US" altLang="zh-CN" sz="3200">
                <a:latin typeface="Times New Roman" panose="02020603050405020304" pitchFamily="18" charset="0"/>
              </a:rPr>
              <a:t>6.3.2 </a:t>
            </a:r>
            <a:r>
              <a:rPr lang="zh-CN" altLang="en-US" sz="3200" dirty="0">
                <a:latin typeface="Times New Roman" panose="02020603050405020304" pitchFamily="18" charset="0"/>
              </a:rPr>
              <a:t>决策树的学习</a:t>
            </a:r>
            <a:r>
              <a:rPr lang="en-US" altLang="zh-CN" sz="3200">
                <a:latin typeface="Times New Roman" panose="02020603050405020304" pitchFamily="18" charset="0"/>
              </a:rPr>
              <a:t>——ID3</a:t>
            </a:r>
            <a:r>
              <a:rPr lang="zh-CN" altLang="en-US" sz="3200" dirty="0">
                <a:latin typeface="Times New Roman" panose="02020603050405020304" pitchFamily="18" charset="0"/>
              </a:rPr>
              <a:t>算法</a:t>
            </a:r>
            <a:r>
              <a:rPr lang="en-US" altLang="zh-CN" sz="3200">
                <a:latin typeface="Times New Roman" panose="02020603050405020304" pitchFamily="18" charset="0"/>
              </a:rPr>
              <a:t>（3</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b"/>
          <a:p>
            <a:r>
              <a:rPr lang="en-US" altLang="zh-CN" sz="3200">
                <a:latin typeface="Times New Roman" panose="02020603050405020304" pitchFamily="18" charset="0"/>
              </a:rPr>
              <a:t>6.3.3 ID3</a:t>
            </a:r>
            <a:r>
              <a:rPr lang="zh-CN" altLang="en-US" sz="3200" dirty="0">
                <a:latin typeface="Times New Roman" panose="02020603050405020304" pitchFamily="18" charset="0"/>
              </a:rPr>
              <a:t>算法实例</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33795" name="文本占位符 33794"/>
          <p:cNvSpPr>
            <a:spLocks noGrp="1"/>
          </p:cNvSpPr>
          <p:nvPr>
            <p:ph type="body" idx="1"/>
          </p:nvPr>
        </p:nvSpPr>
        <p:spPr>
          <a:xfrm>
            <a:off x="944563" y="1341438"/>
            <a:ext cx="7588250" cy="4840287"/>
          </a:xfrm>
        </p:spPr>
        <p:txBody>
          <a:bodyPr/>
          <a:p>
            <a:pPr>
              <a:buNone/>
            </a:pPr>
            <a:r>
              <a:rPr lang="zh-CN" altLang="en-US" sz="1600" b="0" dirty="0"/>
              <a:t>假定</a:t>
            </a:r>
            <a:r>
              <a:rPr lang="en-US" altLang="zh-CN" sz="1600" b="0" i="1"/>
              <a:t>S</a:t>
            </a:r>
            <a:r>
              <a:rPr lang="zh-CN" altLang="en-US" sz="1600" b="0" dirty="0"/>
              <a:t>是一组有关“是否打网球”的训练样例，包含</a:t>
            </a:r>
            <a:r>
              <a:rPr lang="en-US" altLang="zh-CN" sz="1600" b="0"/>
              <a:t>14</a:t>
            </a:r>
            <a:r>
              <a:rPr lang="zh-CN" altLang="en-US" sz="1600" b="0" dirty="0"/>
              <a:t>个样例</a:t>
            </a:r>
            <a:r>
              <a:rPr lang="zh-CN" altLang="en-US" sz="1600" dirty="0"/>
              <a:t> </a:t>
            </a:r>
            <a:endParaRPr lang="en-US" altLang="zh-CN" sz="1600" b="0"/>
          </a:p>
          <a:p>
            <a:pPr>
              <a:buNone/>
            </a:pPr>
            <a:r>
              <a:rPr lang="en-US" altLang="zh-CN" sz="1600" b="0">
                <a:latin typeface="Times New Roman" panose="02020603050405020304" pitchFamily="18" charset="0"/>
              </a:rPr>
              <a:t>Day    Outlook    Temperature    Humidity    Wind      </a:t>
            </a:r>
            <a:r>
              <a:rPr lang="en-US" altLang="zh-CN" sz="1600" b="0" err="1">
                <a:latin typeface="Times New Roman" panose="02020603050405020304" pitchFamily="18" charset="0"/>
              </a:rPr>
              <a:t>PlayTennis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D1      Sunny            Hot                High          Weak             No</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D2      Sunny            Hot                High         Strong             No</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D3    Overcast          Hot                High        Weak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D4      Rain              Mild                High         Weak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DS      Rain              Cool              Normal       Weak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D6      Rain              Cool              Normal      Strong            No</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D7     Overcast       Cool              Normal      Strong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D8      Sunny           Mild                High          Weak              No</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D9      Sunny           Cool              Normal      Weak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D10     Rain             Mild              Normal      Weak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D11    Sunny           Mild              Normal     Strong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D12   Overcast        Mild               High        Strong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D13   Overcast        Hot               Normal      Weak             Yes</a:t>
            </a:r>
            <a:endParaRPr lang="en-US" altLang="zh-CN" sz="1600" b="0">
              <a:latin typeface="Times New Roman" panose="02020603050405020304" pitchFamily="18" charset="0"/>
            </a:endParaRPr>
          </a:p>
          <a:p>
            <a:pPr>
              <a:buNone/>
            </a:pPr>
            <a:r>
              <a:rPr lang="en-US" altLang="zh-CN" sz="1600" b="0">
                <a:latin typeface="Times New Roman" panose="02020603050405020304" pitchFamily="18" charset="0"/>
              </a:rPr>
              <a:t>D14     Rain             Mild               High          Strong            No</a:t>
            </a:r>
            <a:endParaRPr lang="zh-CN" altLang="en-US" sz="160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r>
              <a:rPr lang="en-US" altLang="zh-CN" sz="3200">
                <a:latin typeface="Times New Roman" panose="02020603050405020304" pitchFamily="18" charset="0"/>
              </a:rPr>
              <a:t>6.3.3 ID3</a:t>
            </a:r>
            <a:r>
              <a:rPr lang="zh-CN" altLang="en-US" sz="3200" dirty="0">
                <a:latin typeface="Times New Roman" panose="02020603050405020304" pitchFamily="18" charset="0"/>
              </a:rPr>
              <a:t>算法实例</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34819" name="文本占位符 34818"/>
          <p:cNvSpPr>
            <a:spLocks noGrp="1"/>
          </p:cNvSpPr>
          <p:nvPr>
            <p:ph type="body" idx="1"/>
          </p:nvPr>
        </p:nvSpPr>
        <p:spPr/>
        <p:txBody>
          <a:bodyPr/>
          <a:p>
            <a:pPr>
              <a:lnSpc>
                <a:spcPct val="90000"/>
              </a:lnSpc>
              <a:buNone/>
            </a:pPr>
            <a:r>
              <a:rPr lang="zh-CN" altLang="en-US" sz="2000" dirty="0">
                <a:latin typeface="Times New Roman" panose="02020603050405020304" pitchFamily="18" charset="0"/>
              </a:rPr>
              <a:t>属性</a:t>
            </a:r>
            <a:r>
              <a:rPr lang="en-US" altLang="zh-CN" sz="2000" i="1">
                <a:latin typeface="Times New Roman" panose="02020603050405020304" pitchFamily="18" charset="0"/>
              </a:rPr>
              <a:t>Wind</a:t>
            </a:r>
            <a:r>
              <a:rPr lang="zh-CN" altLang="en-US" sz="2000" dirty="0">
                <a:latin typeface="Times New Roman" panose="02020603050405020304" pitchFamily="18" charset="0"/>
              </a:rPr>
              <a:t>的信息增益计算如下：</a:t>
            </a:r>
            <a:endParaRPr lang="zh-CN" altLang="en-US" sz="2000" dirty="0">
              <a:latin typeface="Times New Roman" panose="02020603050405020304" pitchFamily="18" charset="0"/>
            </a:endParaRPr>
          </a:p>
          <a:p>
            <a:pPr>
              <a:lnSpc>
                <a:spcPct val="90000"/>
              </a:lnSpc>
              <a:buNone/>
            </a:pPr>
            <a:endParaRPr lang="zh-CN" altLang="en-US" sz="2000" dirty="0">
              <a:latin typeface="Times New Roman" panose="02020603050405020304" pitchFamily="18" charset="0"/>
            </a:endParaRPr>
          </a:p>
          <a:p>
            <a:pPr>
              <a:lnSpc>
                <a:spcPct val="90000"/>
              </a:lnSpc>
              <a:buNone/>
            </a:pPr>
            <a:endParaRPr lang="zh-CN" altLang="en-US" sz="2000" dirty="0"/>
          </a:p>
          <a:p>
            <a:pPr>
              <a:lnSpc>
                <a:spcPct val="90000"/>
              </a:lnSpc>
              <a:buNone/>
            </a:pPr>
            <a:endParaRPr lang="zh-CN" altLang="en-US" sz="2000" dirty="0"/>
          </a:p>
          <a:p>
            <a:pPr>
              <a:lnSpc>
                <a:spcPct val="90000"/>
              </a:lnSpc>
              <a:buNone/>
            </a:pPr>
            <a:endParaRPr lang="zh-CN" altLang="en-US" sz="2000" dirty="0"/>
          </a:p>
          <a:p>
            <a:pPr>
              <a:lnSpc>
                <a:spcPct val="90000"/>
              </a:lnSpc>
              <a:buNone/>
            </a:pPr>
            <a:endParaRPr lang="zh-CN" altLang="en-US" sz="2000" dirty="0"/>
          </a:p>
          <a:p>
            <a:pPr>
              <a:lnSpc>
                <a:spcPct val="90000"/>
              </a:lnSpc>
              <a:buNone/>
            </a:pPr>
            <a:endParaRPr lang="zh-CN" altLang="en-US" sz="2000" dirty="0"/>
          </a:p>
          <a:p>
            <a:pPr>
              <a:lnSpc>
                <a:spcPct val="90000"/>
              </a:lnSpc>
              <a:buNone/>
            </a:pPr>
            <a:r>
              <a:rPr lang="zh-CN" altLang="en-US" sz="2000" dirty="0">
                <a:latin typeface="Times New Roman" panose="02020603050405020304" pitchFamily="18" charset="0"/>
              </a:rPr>
              <a:t>类似地，计算其他属性的信息增益：</a:t>
            </a:r>
            <a:endParaRPr lang="zh-CN" altLang="en-US" sz="2000" dirty="0">
              <a:latin typeface="Times New Roman" panose="02020603050405020304" pitchFamily="18" charset="0"/>
            </a:endParaRPr>
          </a:p>
          <a:p>
            <a:pPr>
              <a:lnSpc>
                <a:spcPct val="90000"/>
              </a:lnSpc>
              <a:buNone/>
            </a:pPr>
            <a:r>
              <a:rPr lang="zh-CN" altLang="en-US" sz="2000" dirty="0">
                <a:latin typeface="Times New Roman" panose="02020603050405020304" pitchFamily="18" charset="0"/>
              </a:rPr>
              <a:t>             </a:t>
            </a:r>
            <a:r>
              <a:rPr lang="en-US" altLang="zh-CN" sz="2000" i="1">
                <a:latin typeface="Times New Roman" panose="02020603050405020304" pitchFamily="18" charset="0"/>
              </a:rPr>
              <a:t>Gain</a:t>
            </a:r>
            <a:r>
              <a:rPr lang="zh-CN" altLang="en-US" sz="2000" dirty="0">
                <a:latin typeface="Times New Roman" panose="02020603050405020304" pitchFamily="18" charset="0"/>
              </a:rPr>
              <a:t>（ </a:t>
            </a:r>
            <a:r>
              <a:rPr lang="en-US" altLang="zh-CN" sz="2000" i="1">
                <a:latin typeface="Times New Roman" panose="02020603050405020304" pitchFamily="18" charset="0"/>
              </a:rPr>
              <a:t>S</a:t>
            </a:r>
            <a:r>
              <a:rPr lang="zh-CN" altLang="en-US" sz="2000" i="1" dirty="0">
                <a:latin typeface="Times New Roman" panose="02020603050405020304" pitchFamily="18" charset="0"/>
              </a:rPr>
              <a:t>，</a:t>
            </a:r>
            <a:r>
              <a:rPr lang="en-US" altLang="zh-CN" sz="2000" i="1">
                <a:latin typeface="Times New Roman" panose="02020603050405020304" pitchFamily="18" charset="0"/>
              </a:rPr>
              <a:t>Outlook</a:t>
            </a:r>
            <a:r>
              <a:rPr lang="zh-CN" altLang="en-US" sz="2000" dirty="0">
                <a:latin typeface="Times New Roman" panose="02020603050405020304" pitchFamily="18" charset="0"/>
              </a:rPr>
              <a:t>）</a:t>
            </a:r>
            <a:r>
              <a:rPr lang="en-US" altLang="zh-CN" sz="2000">
                <a:latin typeface="Times New Roman" panose="02020603050405020304" pitchFamily="18" charset="0"/>
              </a:rPr>
              <a:t>=0.246</a:t>
            </a:r>
            <a:endParaRPr lang="en-US" altLang="zh-CN" sz="2000">
              <a:latin typeface="Times New Roman" panose="02020603050405020304" pitchFamily="18" charset="0"/>
            </a:endParaRPr>
          </a:p>
          <a:p>
            <a:pPr>
              <a:lnSpc>
                <a:spcPct val="90000"/>
              </a:lnSpc>
              <a:buNone/>
            </a:pPr>
            <a:r>
              <a:rPr lang="en-US" altLang="zh-CN" sz="2000">
                <a:latin typeface="Times New Roman" panose="02020603050405020304" pitchFamily="18" charset="0"/>
              </a:rPr>
              <a:t>             </a:t>
            </a:r>
            <a:r>
              <a:rPr lang="en-US" altLang="zh-CN" sz="2000" i="1">
                <a:latin typeface="Times New Roman" panose="02020603050405020304" pitchFamily="18" charset="0"/>
              </a:rPr>
              <a:t>Gain</a:t>
            </a:r>
            <a:r>
              <a:rPr lang="zh-CN" altLang="en-US" sz="2000" dirty="0">
                <a:latin typeface="Times New Roman" panose="02020603050405020304" pitchFamily="18" charset="0"/>
              </a:rPr>
              <a:t>（</a:t>
            </a:r>
            <a:r>
              <a:rPr lang="zh-CN" altLang="en-US" sz="2000" i="1" dirty="0">
                <a:latin typeface="Times New Roman" panose="02020603050405020304" pitchFamily="18" charset="0"/>
              </a:rPr>
              <a:t> </a:t>
            </a:r>
            <a:r>
              <a:rPr lang="en-US" altLang="zh-CN" sz="2000" i="1">
                <a:latin typeface="Times New Roman" panose="02020603050405020304" pitchFamily="18" charset="0"/>
              </a:rPr>
              <a:t>S</a:t>
            </a:r>
            <a:r>
              <a:rPr lang="zh-CN" altLang="en-US" sz="2000" i="1" dirty="0">
                <a:latin typeface="Times New Roman" panose="02020603050405020304" pitchFamily="18" charset="0"/>
              </a:rPr>
              <a:t>，</a:t>
            </a:r>
            <a:r>
              <a:rPr lang="en-US" altLang="zh-CN" sz="2000" i="1">
                <a:latin typeface="Times New Roman" panose="02020603050405020304" pitchFamily="18" charset="0"/>
              </a:rPr>
              <a:t>Humidity</a:t>
            </a:r>
            <a:r>
              <a:rPr lang="zh-CN" altLang="en-US" sz="2000" i="1" dirty="0">
                <a:latin typeface="Times New Roman" panose="02020603050405020304" pitchFamily="18" charset="0"/>
              </a:rPr>
              <a:t>）</a:t>
            </a:r>
            <a:r>
              <a:rPr lang="en-US" altLang="zh-CN" sz="2000">
                <a:latin typeface="Times New Roman" panose="02020603050405020304" pitchFamily="18" charset="0"/>
              </a:rPr>
              <a:t>=0.151</a:t>
            </a:r>
            <a:endParaRPr lang="en-US" altLang="zh-CN" sz="2000">
              <a:latin typeface="Times New Roman" panose="02020603050405020304" pitchFamily="18" charset="0"/>
            </a:endParaRPr>
          </a:p>
          <a:p>
            <a:pPr>
              <a:lnSpc>
                <a:spcPct val="90000"/>
              </a:lnSpc>
              <a:buNone/>
            </a:pPr>
            <a:r>
              <a:rPr lang="en-US" altLang="zh-CN" sz="2000">
                <a:latin typeface="Times New Roman" panose="02020603050405020304" pitchFamily="18" charset="0"/>
              </a:rPr>
              <a:t>             </a:t>
            </a:r>
            <a:r>
              <a:rPr lang="en-US" altLang="zh-CN" sz="2000" i="1">
                <a:latin typeface="Times New Roman" panose="02020603050405020304" pitchFamily="18" charset="0"/>
              </a:rPr>
              <a:t>Gain</a:t>
            </a:r>
            <a:r>
              <a:rPr lang="zh-CN" altLang="en-US" sz="2000" dirty="0">
                <a:latin typeface="Times New Roman" panose="02020603050405020304" pitchFamily="18" charset="0"/>
              </a:rPr>
              <a:t>（</a:t>
            </a:r>
            <a:r>
              <a:rPr lang="zh-CN" altLang="en-US" sz="2000" i="1" dirty="0">
                <a:latin typeface="Times New Roman" panose="02020603050405020304" pitchFamily="18" charset="0"/>
              </a:rPr>
              <a:t> </a:t>
            </a:r>
            <a:r>
              <a:rPr lang="en-US" altLang="zh-CN" sz="2000" i="1">
                <a:latin typeface="Times New Roman" panose="02020603050405020304" pitchFamily="18" charset="0"/>
              </a:rPr>
              <a:t>S</a:t>
            </a:r>
            <a:r>
              <a:rPr lang="zh-CN" altLang="en-US" sz="2000" i="1" dirty="0">
                <a:latin typeface="Times New Roman" panose="02020603050405020304" pitchFamily="18" charset="0"/>
              </a:rPr>
              <a:t>，</a:t>
            </a:r>
            <a:r>
              <a:rPr lang="en-US" altLang="zh-CN" sz="2000" i="1">
                <a:latin typeface="Times New Roman" panose="02020603050405020304" pitchFamily="18" charset="0"/>
              </a:rPr>
              <a:t>Wind</a:t>
            </a:r>
            <a:r>
              <a:rPr lang="zh-CN" altLang="en-US" sz="2000" dirty="0">
                <a:latin typeface="Times New Roman" panose="02020603050405020304" pitchFamily="18" charset="0"/>
              </a:rPr>
              <a:t>）</a:t>
            </a:r>
            <a:r>
              <a:rPr lang="en-US" altLang="zh-CN" sz="2000">
                <a:latin typeface="Times New Roman" panose="02020603050405020304" pitchFamily="18" charset="0"/>
              </a:rPr>
              <a:t>=0 .048</a:t>
            </a:r>
            <a:endParaRPr lang="en-US" altLang="zh-CN" sz="2000">
              <a:latin typeface="Times New Roman" panose="02020603050405020304" pitchFamily="18" charset="0"/>
            </a:endParaRPr>
          </a:p>
          <a:p>
            <a:pPr>
              <a:lnSpc>
                <a:spcPct val="90000"/>
              </a:lnSpc>
              <a:buNone/>
            </a:pPr>
            <a:r>
              <a:rPr lang="en-US" altLang="zh-CN" sz="2000">
                <a:latin typeface="Times New Roman" panose="02020603050405020304" pitchFamily="18" charset="0"/>
              </a:rPr>
              <a:t>             </a:t>
            </a:r>
            <a:r>
              <a:rPr lang="en-US" altLang="zh-CN" sz="2000" i="1">
                <a:latin typeface="Times New Roman" panose="02020603050405020304" pitchFamily="18" charset="0"/>
              </a:rPr>
              <a:t>Gain</a:t>
            </a:r>
            <a:r>
              <a:rPr lang="zh-CN" altLang="en-US" sz="2000" dirty="0">
                <a:latin typeface="Times New Roman" panose="02020603050405020304" pitchFamily="18" charset="0"/>
              </a:rPr>
              <a:t>（</a:t>
            </a:r>
            <a:r>
              <a:rPr lang="zh-CN" altLang="en-US" sz="2000" i="1" dirty="0">
                <a:latin typeface="Times New Roman" panose="02020603050405020304" pitchFamily="18" charset="0"/>
              </a:rPr>
              <a:t> </a:t>
            </a:r>
            <a:r>
              <a:rPr lang="en-US" altLang="zh-CN" sz="2000" i="1">
                <a:latin typeface="Times New Roman" panose="02020603050405020304" pitchFamily="18" charset="0"/>
              </a:rPr>
              <a:t>S</a:t>
            </a:r>
            <a:r>
              <a:rPr lang="zh-CN" altLang="en-US" sz="2000" i="1" dirty="0">
                <a:latin typeface="Times New Roman" panose="02020603050405020304" pitchFamily="18" charset="0"/>
              </a:rPr>
              <a:t>，</a:t>
            </a:r>
            <a:r>
              <a:rPr lang="en-US" altLang="zh-CN" sz="2000" i="1">
                <a:latin typeface="Times New Roman" panose="02020603050405020304" pitchFamily="18" charset="0"/>
              </a:rPr>
              <a:t>Temperature</a:t>
            </a:r>
            <a:r>
              <a:rPr lang="zh-CN" altLang="en-US" sz="2000" dirty="0">
                <a:latin typeface="Times New Roman" panose="02020603050405020304" pitchFamily="18" charset="0"/>
              </a:rPr>
              <a:t>）</a:t>
            </a:r>
            <a:r>
              <a:rPr lang="en-US" altLang="zh-CN" sz="2000">
                <a:latin typeface="Times New Roman" panose="02020603050405020304" pitchFamily="18" charset="0"/>
              </a:rPr>
              <a:t>=0 .029</a:t>
            </a:r>
            <a:endParaRPr lang="zh-CN" altLang="en-US" sz="2000" dirty="0">
              <a:latin typeface="Times New Roman" panose="02020603050405020304" pitchFamily="18" charset="0"/>
            </a:endParaRPr>
          </a:p>
        </p:txBody>
      </p:sp>
      <p:sp>
        <p:nvSpPr>
          <p:cNvPr id="34820" name="矩形 34819"/>
          <p:cNvSpPr/>
          <p:nvPr/>
        </p:nvSpPr>
        <p:spPr>
          <a:xfrm>
            <a:off x="0" y="0"/>
            <a:ext cx="9144000" cy="0"/>
          </a:xfrm>
          <a:prstGeom prst="rect">
            <a:avLst/>
          </a:prstGeom>
          <a:noFill/>
          <a:ln w="9525">
            <a:noFill/>
          </a:ln>
        </p:spPr>
        <p:txBody>
          <a:bodyPr/>
          <a:p>
            <a:endParaRPr lang="zh-CN" altLang="en-US"/>
          </a:p>
        </p:txBody>
      </p:sp>
      <p:graphicFrame>
        <p:nvGraphicFramePr>
          <p:cNvPr id="34821" name="对象 34820"/>
          <p:cNvGraphicFramePr>
            <a:graphicFrameLocks noChangeAspect="1"/>
          </p:cNvGraphicFramePr>
          <p:nvPr/>
        </p:nvGraphicFramePr>
        <p:xfrm>
          <a:off x="1692275" y="1700213"/>
          <a:ext cx="5903913" cy="1728787"/>
        </p:xfrm>
        <a:graphic>
          <a:graphicData uri="http://schemas.openxmlformats.org/presentationml/2006/ole">
            <mc:AlternateContent xmlns:mc="http://schemas.openxmlformats.org/markup-compatibility/2006">
              <mc:Choice xmlns:v="urn:schemas-microsoft-com:vml" Requires="v">
                <p:oleObj spid="_x0000_s3089" name="" r:id="rId1" imgW="3378200" imgH="977900" progId="Equation.3">
                  <p:embed/>
                </p:oleObj>
              </mc:Choice>
              <mc:Fallback>
                <p:oleObj name="" r:id="rId1" imgW="3378200" imgH="977900" progId="Equation.3">
                  <p:embed/>
                  <p:pic>
                    <p:nvPicPr>
                      <p:cNvPr id="0" name="图片 3088"/>
                      <p:cNvPicPr/>
                      <p:nvPr/>
                    </p:nvPicPr>
                    <p:blipFill>
                      <a:blip r:embed="rId2"/>
                      <a:stretch>
                        <a:fillRect/>
                      </a:stretch>
                    </p:blipFill>
                    <p:spPr>
                      <a:xfrm>
                        <a:off x="1692275" y="1700213"/>
                        <a:ext cx="5903913" cy="1728787"/>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日期占位符 3"/>
          <p:cNvSpPr txBox="1">
            <a:spLocks noGrp="1"/>
          </p:cNvSpPr>
          <p:nvPr/>
        </p:nvSpPr>
        <p:spPr>
          <a:xfrm>
            <a:off x="914400" y="6324600"/>
            <a:ext cx="1905000" cy="457200"/>
          </a:xfrm>
          <a:prstGeom prst="rect">
            <a:avLst/>
          </a:prstGeom>
          <a:noFill/>
          <a:ln w="9525">
            <a:noFill/>
          </a:ln>
        </p:spPr>
        <p:txBody>
          <a:bodyPr anchor="b"/>
          <a:p>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6147" name="灯片编号占位符 5"/>
          <p:cNvSpPr txBox="1">
            <a:spLocks noGrp="1"/>
          </p:cNvSpPr>
          <p:nvPr/>
        </p:nvSpPr>
        <p:spPr>
          <a:xfrm>
            <a:off x="6781800" y="6324600"/>
            <a:ext cx="1905000" cy="457200"/>
          </a:xfrm>
          <a:prstGeom prst="rect">
            <a:avLst/>
          </a:prstGeom>
          <a:noFill/>
          <a:ln w="9525">
            <a:noFill/>
          </a:ln>
        </p:spPr>
        <p:txBody>
          <a:bodyPr anchor="b"/>
          <a:p>
            <a:pPr algn="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6148" name="Rectangle 2"/>
          <p:cNvSpPr>
            <a:spLocks noGrp="1"/>
          </p:cNvSpPr>
          <p:nvPr>
            <p:ph type="title"/>
          </p:nvPr>
        </p:nvSpPr>
        <p:spPr>
          <a:xfrm>
            <a:off x="1116013" y="627063"/>
            <a:ext cx="7793037" cy="354012"/>
          </a:xfrm>
        </p:spPr>
        <p:txBody>
          <a:bodyPr vert="horz" wrap="square" anchor="b"/>
          <a:p>
            <a:r>
              <a:rPr lang="zh-CN" altLang="en-US" sz="3600" b="0" dirty="0"/>
              <a:t>内容</a:t>
            </a:r>
            <a:endParaRPr lang="en-US" altLang="zh-CN" sz="3600" b="0"/>
          </a:p>
        </p:txBody>
      </p:sp>
      <p:sp>
        <p:nvSpPr>
          <p:cNvPr id="6149" name="Rectangle 3"/>
          <p:cNvSpPr>
            <a:spLocks noGrp="1"/>
          </p:cNvSpPr>
          <p:nvPr>
            <p:ph type="body"/>
          </p:nvPr>
        </p:nvSpPr>
        <p:spPr>
          <a:xfrm>
            <a:off x="1331913" y="1412875"/>
            <a:ext cx="7369175" cy="4114800"/>
          </a:xfrm>
          <a:solidFill>
            <a:schemeClr val="bg1">
              <a:alpha val="100000"/>
            </a:schemeClr>
          </a:solidFill>
        </p:spPr>
        <p:txBody>
          <a:bodyPr vert="horz" wrap="square" anchor="t"/>
          <a:p>
            <a:pPr algn="just">
              <a:buNone/>
            </a:pPr>
            <a:r>
              <a:rPr lang="en-US" altLang="zh-CN" b="0">
                <a:solidFill>
                  <a:schemeClr val="hlink"/>
                </a:solidFill>
                <a:latin typeface="楷体_GB2312" pitchFamily="49" charset="-122"/>
                <a:ea typeface="楷体_GB2312" pitchFamily="49" charset="-122"/>
                <a:hlinkClick r:id="rId1" action="ppaction://hlinksldjump"/>
              </a:rPr>
              <a:t>6.1 </a:t>
            </a:r>
            <a:r>
              <a:rPr lang="zh-CN" altLang="en-US" b="0" dirty="0">
                <a:solidFill>
                  <a:schemeClr val="hlink"/>
                </a:solidFill>
                <a:latin typeface="楷体_GB2312" pitchFamily="49" charset="-122"/>
                <a:ea typeface="楷体_GB2312" pitchFamily="49" charset="-122"/>
                <a:hlinkClick r:id="rId1" action="ppaction://hlinksldjump"/>
              </a:rPr>
              <a:t>概述</a:t>
            </a:r>
            <a:endParaRPr lang="zh-CN" altLang="en-US" b="0" dirty="0">
              <a:solidFill>
                <a:schemeClr val="hlink"/>
              </a:solidFill>
              <a:latin typeface="楷体_GB2312" pitchFamily="49" charset="-122"/>
              <a:ea typeface="楷体_GB2312" pitchFamily="49" charset="-122"/>
            </a:endParaRPr>
          </a:p>
          <a:p>
            <a:pPr>
              <a:buNone/>
            </a:pPr>
            <a:r>
              <a:rPr lang="en-US" altLang="zh-CN" b="0">
                <a:solidFill>
                  <a:schemeClr val="hlink"/>
                </a:solidFill>
                <a:latin typeface="楷体_GB2312" pitchFamily="49" charset="-122"/>
                <a:ea typeface="楷体_GB2312" pitchFamily="49" charset="-122"/>
                <a:hlinkClick r:id="rId2" action="ppaction://hlinksldjump"/>
              </a:rPr>
              <a:t>6.2 </a:t>
            </a:r>
            <a:r>
              <a:rPr lang="zh-CN" altLang="en-US" b="0" dirty="0">
                <a:solidFill>
                  <a:schemeClr val="hlink"/>
                </a:solidFill>
                <a:latin typeface="楷体_GB2312" pitchFamily="49" charset="-122"/>
                <a:ea typeface="楷体_GB2312" pitchFamily="49" charset="-122"/>
                <a:hlinkClick r:id="rId2" action="ppaction://hlinksldjump"/>
              </a:rPr>
              <a:t>概念学习</a:t>
            </a:r>
            <a:endParaRPr lang="zh-CN" altLang="en-US" b="0" dirty="0">
              <a:solidFill>
                <a:schemeClr val="hlink"/>
              </a:solidFill>
              <a:latin typeface="楷体_GB2312" pitchFamily="49" charset="-122"/>
              <a:ea typeface="楷体_GB2312" pitchFamily="49" charset="-122"/>
            </a:endParaRPr>
          </a:p>
          <a:p>
            <a:pPr>
              <a:buNone/>
            </a:pPr>
            <a:r>
              <a:rPr lang="en-US" altLang="zh-CN" b="0">
                <a:solidFill>
                  <a:schemeClr val="hlink"/>
                </a:solidFill>
                <a:latin typeface="楷体_GB2312" pitchFamily="49" charset="-122"/>
                <a:ea typeface="楷体_GB2312" pitchFamily="49" charset="-122"/>
                <a:hlinkClick r:id="rId3" action="ppaction://hlinksldjump"/>
              </a:rPr>
              <a:t>6.3 </a:t>
            </a:r>
            <a:r>
              <a:rPr lang="zh-CN" altLang="en-US" b="0" dirty="0">
                <a:solidFill>
                  <a:schemeClr val="hlink"/>
                </a:solidFill>
                <a:latin typeface="楷体_GB2312" pitchFamily="49" charset="-122"/>
                <a:ea typeface="楷体_GB2312" pitchFamily="49" charset="-122"/>
                <a:hlinkClick r:id="rId3" action="ppaction://hlinksldjump"/>
              </a:rPr>
              <a:t>决策树</a:t>
            </a:r>
            <a:endParaRPr lang="zh-CN" altLang="en-US" b="0" dirty="0">
              <a:solidFill>
                <a:schemeClr val="hlink"/>
              </a:solidFill>
              <a:latin typeface="楷体_GB2312" pitchFamily="49" charset="-122"/>
              <a:ea typeface="楷体_GB2312" pitchFamily="49" charset="-122"/>
            </a:endParaRPr>
          </a:p>
          <a:p>
            <a:pPr>
              <a:buNone/>
            </a:pPr>
            <a:r>
              <a:rPr lang="en-US" altLang="zh-CN" b="0">
                <a:solidFill>
                  <a:schemeClr val="hlink"/>
                </a:solidFill>
                <a:latin typeface="楷体_GB2312" pitchFamily="49" charset="-122"/>
                <a:ea typeface="楷体_GB2312" pitchFamily="49" charset="-122"/>
                <a:hlinkClick r:id="rId4" action="ppaction://hlinksldjump"/>
              </a:rPr>
              <a:t>6.4 </a:t>
            </a:r>
            <a:r>
              <a:rPr lang="zh-CN" altLang="en-US" b="0" dirty="0">
                <a:solidFill>
                  <a:schemeClr val="hlink"/>
                </a:solidFill>
                <a:latin typeface="楷体_GB2312" pitchFamily="49" charset="-122"/>
                <a:ea typeface="楷体_GB2312" pitchFamily="49" charset="-122"/>
                <a:hlinkClick r:id="rId4" action="ppaction://hlinksldjump"/>
              </a:rPr>
              <a:t>人工神经网络</a:t>
            </a:r>
            <a:endParaRPr lang="zh-CN" altLang="en-US" b="0" dirty="0">
              <a:solidFill>
                <a:schemeClr val="hlink"/>
              </a:solidFill>
              <a:latin typeface="楷体_GB2312" pitchFamily="49" charset="-122"/>
              <a:ea typeface="楷体_GB2312" pitchFamily="49" charset="-122"/>
            </a:endParaRPr>
          </a:p>
          <a:p>
            <a:pPr algn="just">
              <a:buNone/>
            </a:pPr>
            <a:r>
              <a:rPr lang="en-US" altLang="zh-CN" b="0">
                <a:solidFill>
                  <a:schemeClr val="hlink"/>
                </a:solidFill>
                <a:latin typeface="楷体_GB2312" pitchFamily="49" charset="-122"/>
                <a:ea typeface="楷体_GB2312" pitchFamily="49" charset="-122"/>
                <a:hlinkClick r:id="rId5" action="ppaction://hlinksldjump"/>
              </a:rPr>
              <a:t>6.5 </a:t>
            </a:r>
            <a:r>
              <a:rPr lang="zh-CN" altLang="en-US" b="0" dirty="0">
                <a:solidFill>
                  <a:schemeClr val="hlink"/>
                </a:solidFill>
                <a:latin typeface="楷体_GB2312" pitchFamily="49" charset="-122"/>
                <a:ea typeface="楷体_GB2312" pitchFamily="49" charset="-122"/>
                <a:hlinkClick r:id="rId5" action="ppaction://hlinksldjump"/>
              </a:rPr>
              <a:t>遗传算法</a:t>
            </a:r>
            <a:endParaRPr lang="zh-CN" altLang="en-US" b="0" dirty="0">
              <a:solidFill>
                <a:schemeClr val="hlink"/>
              </a:solidFill>
              <a:latin typeface="楷体_GB2312" pitchFamily="49" charset="-122"/>
              <a:ea typeface="楷体_GB2312" pitchFamily="49" charset="-122"/>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b"/>
          <a:p>
            <a:r>
              <a:rPr lang="en-US" altLang="zh-CN" sz="3200">
                <a:latin typeface="Times New Roman" panose="02020603050405020304" pitchFamily="18" charset="0"/>
              </a:rPr>
              <a:t>6.3.3 ID3</a:t>
            </a:r>
            <a:r>
              <a:rPr lang="zh-CN" altLang="en-US" sz="3200" dirty="0">
                <a:latin typeface="Times New Roman" panose="02020603050405020304" pitchFamily="18" charset="0"/>
              </a:rPr>
              <a:t>算法实例</a:t>
            </a:r>
            <a:r>
              <a:rPr lang="en-US" altLang="zh-CN" sz="3200">
                <a:latin typeface="Times New Roman" panose="02020603050405020304" pitchFamily="18" charset="0"/>
              </a:rPr>
              <a:t>（3</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35843" name="文本占位符 35842"/>
          <p:cNvSpPr>
            <a:spLocks noGrp="1"/>
          </p:cNvSpPr>
          <p:nvPr>
            <p:ph type="body" idx="1"/>
          </p:nvPr>
        </p:nvSpPr>
        <p:spPr/>
        <p:txBody>
          <a:bodyPr/>
          <a:p>
            <a:pPr marL="0" indent="0">
              <a:buNone/>
            </a:pPr>
            <a:r>
              <a:rPr lang="zh-CN" altLang="en-US" sz="2400" dirty="0">
                <a:latin typeface="Times New Roman" panose="02020603050405020304" pitchFamily="18" charset="0"/>
              </a:rPr>
              <a:t>在根节点选择</a:t>
            </a:r>
            <a:r>
              <a:rPr lang="en-US" altLang="zh-CN" sz="2400" i="1">
                <a:latin typeface="Times New Roman" panose="02020603050405020304" pitchFamily="18" charset="0"/>
              </a:rPr>
              <a:t>Outlook</a:t>
            </a:r>
            <a:r>
              <a:rPr lang="zh-CN" altLang="en-US" sz="2400" dirty="0">
                <a:latin typeface="Times New Roman" panose="02020603050405020304" pitchFamily="18" charset="0"/>
              </a:rPr>
              <a:t>属性作为测试属性。根节点及其分支的构造如下图所示。</a:t>
            </a:r>
            <a:endParaRPr lang="zh-CN" altLang="en-US" sz="2400" dirty="0">
              <a:latin typeface="Times New Roman" panose="02020603050405020304" pitchFamily="18" charset="0"/>
            </a:endParaRPr>
          </a:p>
        </p:txBody>
      </p:sp>
      <p:sp>
        <p:nvSpPr>
          <p:cNvPr id="35844" name="矩形 35843"/>
          <p:cNvSpPr/>
          <p:nvPr/>
        </p:nvSpPr>
        <p:spPr>
          <a:xfrm>
            <a:off x="0" y="0"/>
            <a:ext cx="9144000" cy="0"/>
          </a:xfrm>
          <a:prstGeom prst="rect">
            <a:avLst/>
          </a:prstGeom>
          <a:noFill/>
          <a:ln w="9525">
            <a:noFill/>
          </a:ln>
        </p:spPr>
        <p:txBody>
          <a:bodyPr/>
          <a:p>
            <a:endParaRPr lang="zh-CN" altLang="en-US"/>
          </a:p>
        </p:txBody>
      </p:sp>
      <p:graphicFrame>
        <p:nvGraphicFramePr>
          <p:cNvPr id="35845" name="对象 35844"/>
          <p:cNvGraphicFramePr>
            <a:graphicFrameLocks noChangeAspect="1"/>
          </p:cNvGraphicFramePr>
          <p:nvPr/>
        </p:nvGraphicFramePr>
        <p:xfrm>
          <a:off x="1763713" y="2492375"/>
          <a:ext cx="5329237" cy="3495675"/>
        </p:xfrm>
        <a:graphic>
          <a:graphicData uri="http://schemas.openxmlformats.org/presentationml/2006/ole">
            <mc:AlternateContent xmlns:mc="http://schemas.openxmlformats.org/markup-compatibility/2006">
              <mc:Choice xmlns:v="urn:schemas-microsoft-com:vml" Requires="v">
                <p:oleObj spid="_x0000_s3083" name="" r:id="rId1" imgW="5905500" imgH="3987800" progId="Visio.Drawing.11">
                  <p:embed/>
                </p:oleObj>
              </mc:Choice>
              <mc:Fallback>
                <p:oleObj name="" r:id="rId1" imgW="5905500" imgH="3987800" progId="Visio.Drawing.11">
                  <p:embed/>
                  <p:pic>
                    <p:nvPicPr>
                      <p:cNvPr id="0" name="图片 3082"/>
                      <p:cNvPicPr/>
                      <p:nvPr/>
                    </p:nvPicPr>
                    <p:blipFill>
                      <a:blip r:embed="rId2"/>
                      <a:srcRect b="5431"/>
                      <a:stretch>
                        <a:fillRect/>
                      </a:stretch>
                    </p:blipFill>
                    <p:spPr>
                      <a:xfrm>
                        <a:off x="1763713" y="2492375"/>
                        <a:ext cx="5329237" cy="3495675"/>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b"/>
          <a:p>
            <a:r>
              <a:rPr lang="en-US" altLang="zh-CN" sz="3200">
                <a:latin typeface="Times New Roman" panose="02020603050405020304" pitchFamily="18" charset="0"/>
              </a:rPr>
              <a:t>6.3.3 ID3</a:t>
            </a:r>
            <a:r>
              <a:rPr lang="zh-CN" altLang="en-US" sz="3200" dirty="0">
                <a:latin typeface="Times New Roman" panose="02020603050405020304" pitchFamily="18" charset="0"/>
              </a:rPr>
              <a:t>算法实例</a:t>
            </a:r>
            <a:r>
              <a:rPr lang="en-US" altLang="zh-CN" sz="3200">
                <a:latin typeface="Times New Roman" panose="02020603050405020304" pitchFamily="18" charset="0"/>
              </a:rPr>
              <a:t>（4</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36867" name="文本占位符 36866"/>
          <p:cNvSpPr>
            <a:spLocks noGrp="1"/>
          </p:cNvSpPr>
          <p:nvPr>
            <p:ph type="body" idx="1"/>
          </p:nvPr>
        </p:nvSpPr>
        <p:spPr/>
        <p:txBody>
          <a:bodyPr/>
          <a:p>
            <a:pPr marL="0" indent="0">
              <a:lnSpc>
                <a:spcPct val="90000"/>
              </a:lnSpc>
              <a:buNone/>
            </a:pPr>
            <a:r>
              <a:rPr lang="zh-CN" altLang="en-US" sz="2400" dirty="0"/>
              <a:t>最终可以得到决策树 </a:t>
            </a:r>
            <a:r>
              <a:rPr lang="en-US" altLang="zh-CN" sz="2400"/>
              <a:t>:</a:t>
            </a:r>
            <a:endParaRPr lang="en-US" altLang="zh-CN" sz="2400"/>
          </a:p>
          <a:p>
            <a:pPr marL="0" indent="0">
              <a:lnSpc>
                <a:spcPct val="90000"/>
              </a:lnSpc>
              <a:buNone/>
            </a:pPr>
            <a:endParaRPr lang="en-US" altLang="zh-CN" sz="2400"/>
          </a:p>
          <a:p>
            <a:pPr marL="0" indent="0">
              <a:lnSpc>
                <a:spcPct val="90000"/>
              </a:lnSpc>
              <a:buNone/>
            </a:pPr>
            <a:endParaRPr lang="en-US" altLang="zh-CN" sz="2000"/>
          </a:p>
          <a:p>
            <a:pPr marL="0" indent="0">
              <a:lnSpc>
                <a:spcPct val="90000"/>
              </a:lnSpc>
              <a:buNone/>
            </a:pPr>
            <a:endParaRPr lang="en-US" altLang="zh-CN" sz="2000"/>
          </a:p>
          <a:p>
            <a:pPr marL="0" indent="0">
              <a:lnSpc>
                <a:spcPct val="90000"/>
              </a:lnSpc>
              <a:buNone/>
            </a:pPr>
            <a:endParaRPr lang="en-US" altLang="zh-CN" sz="2000"/>
          </a:p>
          <a:p>
            <a:pPr marL="0" indent="0">
              <a:lnSpc>
                <a:spcPct val="90000"/>
              </a:lnSpc>
              <a:buNone/>
            </a:pPr>
            <a:endParaRPr lang="en-US" altLang="zh-CN" sz="2000"/>
          </a:p>
          <a:p>
            <a:pPr marL="0" indent="0">
              <a:lnSpc>
                <a:spcPct val="90000"/>
              </a:lnSpc>
              <a:buNone/>
            </a:pPr>
            <a:endParaRPr lang="en-US" altLang="zh-CN" sz="2000"/>
          </a:p>
          <a:p>
            <a:pPr marL="0" indent="0">
              <a:lnSpc>
                <a:spcPct val="90000"/>
              </a:lnSpc>
              <a:buNone/>
            </a:pPr>
            <a:endParaRPr lang="en-US" altLang="zh-CN" sz="2000"/>
          </a:p>
          <a:p>
            <a:pPr marL="0" indent="0">
              <a:lnSpc>
                <a:spcPct val="90000"/>
              </a:lnSpc>
              <a:buNone/>
            </a:pPr>
            <a:endParaRPr lang="en-US" altLang="zh-CN" sz="2000" b="0"/>
          </a:p>
          <a:p>
            <a:pPr marL="0" indent="0">
              <a:lnSpc>
                <a:spcPct val="90000"/>
              </a:lnSpc>
              <a:buNone/>
            </a:pPr>
            <a:r>
              <a:rPr lang="en-US" altLang="zh-CN" sz="2400" b="0"/>
              <a:t>2.</a:t>
            </a:r>
            <a:r>
              <a:rPr lang="zh-CN" altLang="en-US" sz="2400" b="0" dirty="0"/>
              <a:t>使用决策树</a:t>
            </a:r>
            <a:r>
              <a:rPr lang="en-US" altLang="zh-CN" sz="2400" b="0"/>
              <a:t>--</a:t>
            </a:r>
            <a:r>
              <a:rPr lang="zh-CN" altLang="en-US" sz="2400" b="0" dirty="0"/>
              <a:t>分类过程</a:t>
            </a:r>
            <a:endParaRPr lang="zh-CN" altLang="en-US" sz="2400" dirty="0"/>
          </a:p>
          <a:p>
            <a:pPr marL="0" indent="0">
              <a:lnSpc>
                <a:spcPct val="90000"/>
              </a:lnSpc>
              <a:buNone/>
            </a:pPr>
            <a:r>
              <a:rPr lang="zh-CN" altLang="en-US" sz="2400" dirty="0">
                <a:latin typeface="Times New Roman" panose="02020603050405020304" pitchFamily="18" charset="0"/>
              </a:rPr>
              <a:t>给定一个实例：（</a:t>
            </a:r>
            <a:r>
              <a:rPr lang="en-US" altLang="zh-CN" sz="2400" i="1">
                <a:latin typeface="Times New Roman" panose="02020603050405020304" pitchFamily="18" charset="0"/>
              </a:rPr>
              <a:t>Sunny  Mild   High  Strong</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indent="0">
              <a:lnSpc>
                <a:spcPct val="90000"/>
              </a:lnSpc>
              <a:buNone/>
            </a:pPr>
            <a:r>
              <a:rPr lang="zh-CN" altLang="en-US" sz="2400" dirty="0">
                <a:latin typeface="Times New Roman" panose="02020603050405020304" pitchFamily="18" charset="0"/>
              </a:rPr>
              <a:t>使用决策树对它进行分类，将沿决策树最左侧分支，得到该实例为反例（</a:t>
            </a:r>
            <a:r>
              <a:rPr lang="en-US" altLang="zh-CN" sz="2400" i="1">
                <a:latin typeface="Times New Roman" panose="02020603050405020304" pitchFamily="18" charset="0"/>
              </a:rPr>
              <a:t>No</a:t>
            </a:r>
            <a:r>
              <a:rPr lang="zh-CN" altLang="en-US" sz="2400" dirty="0">
                <a:latin typeface="Times New Roman" panose="02020603050405020304" pitchFamily="18" charset="0"/>
              </a:rPr>
              <a:t>）的分类结果。</a:t>
            </a:r>
            <a:endParaRPr lang="en-US" altLang="zh-CN" sz="2400">
              <a:latin typeface="Times New Roman" panose="02020603050405020304" pitchFamily="18" charset="0"/>
            </a:endParaRPr>
          </a:p>
        </p:txBody>
      </p:sp>
      <p:sp>
        <p:nvSpPr>
          <p:cNvPr id="36868" name="矩形 36867"/>
          <p:cNvSpPr/>
          <p:nvPr/>
        </p:nvSpPr>
        <p:spPr>
          <a:xfrm>
            <a:off x="0" y="0"/>
            <a:ext cx="9144000" cy="0"/>
          </a:xfrm>
          <a:prstGeom prst="rect">
            <a:avLst/>
          </a:prstGeom>
          <a:noFill/>
          <a:ln w="9525">
            <a:noFill/>
          </a:ln>
        </p:spPr>
        <p:txBody>
          <a:bodyPr/>
          <a:p>
            <a:endParaRPr lang="zh-CN" altLang="en-US"/>
          </a:p>
        </p:txBody>
      </p:sp>
      <p:graphicFrame>
        <p:nvGraphicFramePr>
          <p:cNvPr id="36869" name="对象 36868"/>
          <p:cNvGraphicFramePr>
            <a:graphicFrameLocks noChangeAspect="1"/>
          </p:cNvGraphicFramePr>
          <p:nvPr/>
        </p:nvGraphicFramePr>
        <p:xfrm>
          <a:off x="3132138" y="1412875"/>
          <a:ext cx="5616575" cy="2921000"/>
        </p:xfrm>
        <a:graphic>
          <a:graphicData uri="http://schemas.openxmlformats.org/presentationml/2006/ole">
            <mc:AlternateContent xmlns:mc="http://schemas.openxmlformats.org/markup-compatibility/2006">
              <mc:Choice xmlns:v="urn:schemas-microsoft-com:vml" Requires="v">
                <p:oleObj spid="_x0000_s3085" name="" r:id="rId1" imgW="3152775" imgH="1781175" progId="Visio.Drawing.11">
                  <p:embed/>
                </p:oleObj>
              </mc:Choice>
              <mc:Fallback>
                <p:oleObj name="" r:id="rId1" imgW="3152775" imgH="1781175" progId="Visio.Drawing.11">
                  <p:embed/>
                  <p:pic>
                    <p:nvPicPr>
                      <p:cNvPr id="0" name="图片 3084"/>
                      <p:cNvPicPr/>
                      <p:nvPr/>
                    </p:nvPicPr>
                    <p:blipFill>
                      <a:blip r:embed="rId2"/>
                      <a:stretch>
                        <a:fillRect/>
                      </a:stretch>
                    </p:blipFill>
                    <p:spPr>
                      <a:xfrm>
                        <a:off x="3132138" y="1412875"/>
                        <a:ext cx="5616575" cy="2921000"/>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b"/>
          <a:p>
            <a:r>
              <a:rPr lang="en-US" altLang="zh-CN" sz="3200">
                <a:latin typeface="Times New Roman" panose="02020603050405020304" pitchFamily="18" charset="0"/>
              </a:rPr>
              <a:t>6.4 </a:t>
            </a:r>
            <a:r>
              <a:rPr lang="zh-CN" altLang="en-US" sz="3200" dirty="0">
                <a:latin typeface="Times New Roman" panose="02020603050405020304" pitchFamily="18" charset="0"/>
              </a:rPr>
              <a:t>人工神经网络</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37891" name="文本占位符 37890"/>
          <p:cNvSpPr>
            <a:spLocks noGrp="1"/>
          </p:cNvSpPr>
          <p:nvPr>
            <p:ph type="body" idx="1"/>
          </p:nvPr>
        </p:nvSpPr>
        <p:spPr>
          <a:xfrm>
            <a:off x="1116013" y="1341438"/>
            <a:ext cx="7772400" cy="4114800"/>
          </a:xfrm>
        </p:spPr>
        <p:txBody>
          <a:bodyPr/>
          <a:p>
            <a:pPr marL="0" indent="0">
              <a:buSzPct val="85000"/>
              <a:buFont typeface="Wingdings" panose="05000000000000000000" pitchFamily="2" charset="2"/>
              <a:buChar char="Ø"/>
            </a:pPr>
            <a:r>
              <a:rPr lang="zh-CN" altLang="en-US" sz="2400"/>
              <a:t>网络学习的原则是：对于给定的输入，如果网络给出错误的输出，则通过网络的学习，减少其下次犯同样错误的可能性。</a:t>
            </a:r>
            <a:endParaRPr lang="zh-CN" altLang="en-US" sz="2400"/>
          </a:p>
          <a:p>
            <a:pPr marL="0" indent="0">
              <a:buSzPct val="85000"/>
              <a:buFont typeface="Wingdings" panose="05000000000000000000" pitchFamily="2" charset="2"/>
              <a:buChar char="Ø"/>
            </a:pPr>
            <a:r>
              <a:rPr lang="zh-CN" altLang="en-US" sz="2400"/>
              <a:t>神经网络学习一般是利用一组训练数据的属性值作为网络的输入，网络按照一定的训练规则（又称学习规则或学习算法）自动调节神经元之间的连接强度或拓扑结构，并计算网络输出。当网络的实际输出满足期望的要求（和训练数据的目标值一致或接近），或者趋于稳定时，则认为学习成功。 </a:t>
            </a:r>
            <a:endParaRPr lang="zh-CN" altLang="en-US" sz="240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b"/>
          <a:p>
            <a:r>
              <a:rPr lang="en-US" altLang="zh-CN" sz="3200">
                <a:latin typeface="Times New Roman" panose="02020603050405020304" pitchFamily="18" charset="0"/>
              </a:rPr>
              <a:t>6.4 </a:t>
            </a:r>
            <a:r>
              <a:rPr lang="zh-CN" altLang="en-US" sz="3200" dirty="0">
                <a:latin typeface="Times New Roman" panose="02020603050405020304" pitchFamily="18" charset="0"/>
              </a:rPr>
              <a:t>人工神经网络</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38915" name="文本占位符 38914"/>
          <p:cNvSpPr>
            <a:spLocks noGrp="1"/>
          </p:cNvSpPr>
          <p:nvPr>
            <p:ph type="body" idx="1"/>
          </p:nvPr>
        </p:nvSpPr>
        <p:spPr/>
        <p:txBody>
          <a:bodyPr/>
          <a:p>
            <a:pPr>
              <a:buNone/>
            </a:pPr>
            <a:r>
              <a:rPr lang="en-US" altLang="zh-CN" sz="2800">
                <a:latin typeface="Times New Roman" panose="02020603050405020304" pitchFamily="18" charset="0"/>
              </a:rPr>
              <a:t>6.4.1 </a:t>
            </a:r>
            <a:r>
              <a:rPr lang="zh-CN" altLang="en-US" sz="2800" dirty="0">
                <a:latin typeface="Times New Roman" panose="02020603050405020304" pitchFamily="18" charset="0"/>
              </a:rPr>
              <a:t>感知器</a:t>
            </a:r>
            <a:endParaRPr lang="zh-CN" altLang="en-US" sz="2800" dirty="0">
              <a:latin typeface="Times New Roman" panose="02020603050405020304" pitchFamily="18" charset="0"/>
            </a:endParaRPr>
          </a:p>
          <a:p>
            <a:pPr>
              <a:buNone/>
            </a:pPr>
            <a:r>
              <a:rPr lang="en-US" altLang="zh-CN" sz="2800">
                <a:latin typeface="Times New Roman" panose="02020603050405020304" pitchFamily="18" charset="0"/>
              </a:rPr>
              <a:t>6.4.2 </a:t>
            </a:r>
            <a:r>
              <a:rPr lang="zh-CN" altLang="en-US" sz="2800" dirty="0">
                <a:latin typeface="Times New Roman" panose="02020603050405020304" pitchFamily="18" charset="0"/>
              </a:rPr>
              <a:t>线性单元</a:t>
            </a:r>
            <a:endParaRPr lang="zh-CN" altLang="en-US" sz="2800" dirty="0">
              <a:latin typeface="Times New Roman" panose="02020603050405020304" pitchFamily="18" charset="0"/>
            </a:endParaRPr>
          </a:p>
          <a:p>
            <a:pPr>
              <a:buNone/>
            </a:pPr>
            <a:r>
              <a:rPr lang="en-US" altLang="zh-CN" sz="2800">
                <a:latin typeface="Times New Roman" panose="02020603050405020304" pitchFamily="18" charset="0"/>
              </a:rPr>
              <a:t>6.4.3 </a:t>
            </a:r>
            <a:r>
              <a:rPr lang="zh-CN" altLang="en-US" sz="2800" dirty="0">
                <a:latin typeface="Times New Roman" panose="02020603050405020304" pitchFamily="18" charset="0"/>
              </a:rPr>
              <a:t>多层网络和反向传播算法</a:t>
            </a:r>
            <a:endParaRPr lang="zh-CN" altLang="en-US" sz="2800" dirty="0">
              <a:latin typeface="Times New Roman" panose="02020603050405020304" pitchFamily="18" charset="0"/>
            </a:endParaRPr>
          </a:p>
          <a:p>
            <a:pPr>
              <a:buNone/>
            </a:pPr>
            <a:r>
              <a:rPr lang="en-US" altLang="zh-CN" sz="2800">
                <a:latin typeface="Times New Roman" panose="02020603050405020304" pitchFamily="18" charset="0"/>
              </a:rPr>
              <a:t>6.4.4 </a:t>
            </a:r>
            <a:r>
              <a:rPr lang="zh-CN" altLang="en-US" sz="2800" dirty="0">
                <a:latin typeface="Times New Roman" panose="02020603050405020304" pitchFamily="18" charset="0"/>
              </a:rPr>
              <a:t>反向传播算法实例</a:t>
            </a:r>
            <a:endParaRPr lang="zh-CN" altLang="en-US" sz="2800" dirty="0">
              <a:latin typeface="Times New Roman" panose="02020603050405020304" pitchFamily="18" charset="0"/>
            </a:endParaRPr>
          </a:p>
          <a:p>
            <a:pPr>
              <a:buNone/>
            </a:pPr>
            <a:endParaRPr lang="zh-CN" altLang="en-US" sz="280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p:txBody>
          <a:bodyPr anchor="b"/>
          <a:p>
            <a:r>
              <a:rPr lang="en-US" altLang="zh-CN" sz="3200">
                <a:latin typeface="Times New Roman" panose="02020603050405020304" pitchFamily="18" charset="0"/>
              </a:rPr>
              <a:t>6.4.1 </a:t>
            </a:r>
            <a:r>
              <a:rPr lang="zh-CN" altLang="en-US" sz="3200" dirty="0">
                <a:latin typeface="Times New Roman" panose="02020603050405020304" pitchFamily="18" charset="0"/>
              </a:rPr>
              <a:t>感知器</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39939" name="文本占位符 39938"/>
          <p:cNvSpPr>
            <a:spLocks noGrp="1"/>
          </p:cNvSpPr>
          <p:nvPr>
            <p:ph type="body" idx="1"/>
          </p:nvPr>
        </p:nvSpPr>
        <p:spPr>
          <a:xfrm>
            <a:off x="611188" y="1412875"/>
            <a:ext cx="8343900" cy="4114800"/>
          </a:xfrm>
        </p:spPr>
        <p:txBody>
          <a:bodyPr/>
          <a:p>
            <a:pPr marL="0" indent="0">
              <a:buNone/>
            </a:pPr>
            <a:r>
              <a:rPr lang="en-US" altLang="zh-CN" sz="2400"/>
              <a:t>1.</a:t>
            </a:r>
            <a:r>
              <a:rPr lang="zh-CN" altLang="en-US" sz="2400" dirty="0"/>
              <a:t>感知器模型</a:t>
            </a:r>
            <a:endParaRPr lang="zh-CN" altLang="en-US" sz="2400" dirty="0"/>
          </a:p>
          <a:p>
            <a:pPr marL="0" indent="0">
              <a:buNone/>
            </a:pPr>
            <a:r>
              <a:rPr lang="zh-CN" altLang="en-US" sz="2400" dirty="0"/>
              <a:t>      </a:t>
            </a:r>
            <a:r>
              <a:rPr lang="en-US" altLang="zh-CN" sz="2400"/>
              <a:t>是</a:t>
            </a:r>
            <a:r>
              <a:rPr lang="zh-CN" altLang="en-US" sz="2400" dirty="0"/>
              <a:t>以一个实数值向量作为输入，计算这些输入的线性组合，如果结果大于某个阈值，就输出</a:t>
            </a:r>
            <a:r>
              <a:rPr lang="en-US" altLang="zh-CN" sz="2400"/>
              <a:t>1</a:t>
            </a:r>
            <a:r>
              <a:rPr lang="zh-CN" altLang="en-US" sz="2400" dirty="0"/>
              <a:t>，否则输出</a:t>
            </a:r>
            <a:r>
              <a:rPr lang="en-US" altLang="zh-CN" sz="2400"/>
              <a:t>-1</a:t>
            </a:r>
            <a:r>
              <a:rPr lang="zh-CN" altLang="en-US" sz="2400" dirty="0"/>
              <a:t>。</a:t>
            </a:r>
            <a:endParaRPr lang="zh-CN" altLang="en-US" sz="2400" dirty="0"/>
          </a:p>
        </p:txBody>
      </p:sp>
      <p:sp>
        <p:nvSpPr>
          <p:cNvPr id="39940" name="矩形 39939"/>
          <p:cNvSpPr/>
          <p:nvPr/>
        </p:nvSpPr>
        <p:spPr>
          <a:xfrm>
            <a:off x="0" y="2690813"/>
            <a:ext cx="9144000" cy="0"/>
          </a:xfrm>
          <a:prstGeom prst="rect">
            <a:avLst/>
          </a:prstGeom>
          <a:noFill/>
          <a:ln w="9525">
            <a:noFill/>
          </a:ln>
        </p:spPr>
        <p:txBody>
          <a:bodyPr/>
          <a:p>
            <a:endParaRPr lang="zh-CN" altLang="en-US"/>
          </a:p>
        </p:txBody>
      </p:sp>
      <p:graphicFrame>
        <p:nvGraphicFramePr>
          <p:cNvPr id="39941" name="对象 39940"/>
          <p:cNvGraphicFramePr>
            <a:graphicFrameLocks noChangeAspect="1"/>
          </p:cNvGraphicFramePr>
          <p:nvPr/>
        </p:nvGraphicFramePr>
        <p:xfrm>
          <a:off x="755650" y="2943225"/>
          <a:ext cx="8604250" cy="2862263"/>
        </p:xfrm>
        <a:graphic>
          <a:graphicData uri="http://schemas.openxmlformats.org/presentationml/2006/ole">
            <mc:AlternateContent xmlns:mc="http://schemas.openxmlformats.org/markup-compatibility/2006">
              <mc:Choice xmlns:v="urn:schemas-microsoft-com:vml" Requires="v">
                <p:oleObj spid="_x0000_s3086" name="" r:id="rId1" imgW="5271770" imgH="1760855" progId="Visio.Drawing.11">
                  <p:embed/>
                </p:oleObj>
              </mc:Choice>
              <mc:Fallback>
                <p:oleObj name="" r:id="rId1" imgW="5271770" imgH="1760855" progId="Visio.Drawing.11">
                  <p:embed/>
                  <p:pic>
                    <p:nvPicPr>
                      <p:cNvPr id="0" name="图片 3085"/>
                      <p:cNvPicPr/>
                      <p:nvPr/>
                    </p:nvPicPr>
                    <p:blipFill>
                      <a:blip r:embed="rId2"/>
                      <a:stretch>
                        <a:fillRect/>
                      </a:stretch>
                    </p:blipFill>
                    <p:spPr>
                      <a:xfrm>
                        <a:off x="755650" y="2943225"/>
                        <a:ext cx="8604250" cy="2862263"/>
                      </a:xfrm>
                      <a:prstGeom prst="rect">
                        <a:avLst/>
                      </a:prstGeom>
                      <a:noFill/>
                      <a:ln w="38100">
                        <a:noFill/>
                        <a:miter/>
                      </a:ln>
                    </p:spPr>
                  </p:pic>
                </p:oleObj>
              </mc:Fallback>
            </mc:AlternateContent>
          </a:graphicData>
        </a:graphic>
      </p:graphicFrame>
      <p:sp>
        <p:nvSpPr>
          <p:cNvPr id="39942" name="矩形 39941"/>
          <p:cNvSpPr/>
          <p:nvPr/>
        </p:nvSpPr>
        <p:spPr>
          <a:xfrm>
            <a:off x="0" y="0"/>
            <a:ext cx="9144000" cy="0"/>
          </a:xfrm>
          <a:prstGeom prst="rect">
            <a:avLst/>
          </a:prstGeom>
          <a:noFill/>
          <a:ln w="9525">
            <a:noFill/>
          </a:ln>
        </p:spPr>
        <p:txBody>
          <a:bodyPr/>
          <a:p>
            <a:endParaRPr lang="zh-CN" altLang="en-US"/>
          </a:p>
        </p:txBody>
      </p:sp>
      <p:graphicFrame>
        <p:nvGraphicFramePr>
          <p:cNvPr id="39943" name="对象 39942"/>
          <p:cNvGraphicFramePr>
            <a:graphicFrameLocks noChangeAspect="1"/>
          </p:cNvGraphicFramePr>
          <p:nvPr/>
        </p:nvGraphicFramePr>
        <p:xfrm>
          <a:off x="5867400" y="3302000"/>
          <a:ext cx="2376488" cy="414338"/>
        </p:xfrm>
        <a:graphic>
          <a:graphicData uri="http://schemas.openxmlformats.org/presentationml/2006/ole">
            <mc:AlternateContent xmlns:mc="http://schemas.openxmlformats.org/markup-compatibility/2006">
              <mc:Choice xmlns:v="urn:schemas-microsoft-com:vml" Requires="v">
                <p:oleObj spid="_x0000_s3084" name="" r:id="rId3" imgW="927735" imgH="190500" progId="Equation.3">
                  <p:embed/>
                </p:oleObj>
              </mc:Choice>
              <mc:Fallback>
                <p:oleObj name="" r:id="rId3" imgW="927735" imgH="190500" progId="Equation.3">
                  <p:embed/>
                  <p:pic>
                    <p:nvPicPr>
                      <p:cNvPr id="0" name="图片 3083"/>
                      <p:cNvPicPr/>
                      <p:nvPr/>
                    </p:nvPicPr>
                    <p:blipFill>
                      <a:blip r:embed="rId4"/>
                      <a:stretch>
                        <a:fillRect/>
                      </a:stretch>
                    </p:blipFill>
                    <p:spPr>
                      <a:xfrm>
                        <a:off x="5867400" y="3302000"/>
                        <a:ext cx="2376488" cy="414338"/>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b"/>
          <a:p>
            <a:r>
              <a:rPr lang="en-US" altLang="zh-CN" sz="3200">
                <a:latin typeface="Times New Roman" panose="02020603050405020304" pitchFamily="18" charset="0"/>
              </a:rPr>
              <a:t>6.4.1 </a:t>
            </a:r>
            <a:r>
              <a:rPr lang="zh-CN" altLang="en-US" sz="3200" dirty="0">
                <a:latin typeface="Times New Roman" panose="02020603050405020304" pitchFamily="18" charset="0"/>
              </a:rPr>
              <a:t>感知器</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40963" name="文本占位符 40962"/>
          <p:cNvSpPr>
            <a:spLocks noGrp="1"/>
          </p:cNvSpPr>
          <p:nvPr>
            <p:ph type="body" idx="1"/>
          </p:nvPr>
        </p:nvSpPr>
        <p:spPr>
          <a:xfrm>
            <a:off x="827088" y="1412875"/>
            <a:ext cx="8128000" cy="4537075"/>
          </a:xfrm>
        </p:spPr>
        <p:txBody>
          <a:bodyPr/>
          <a:p>
            <a:pPr marL="0" indent="0">
              <a:buNone/>
            </a:pPr>
            <a:r>
              <a:rPr lang="en-US" altLang="zh-CN" sz="2400" b="0"/>
              <a:t>2.</a:t>
            </a:r>
            <a:r>
              <a:rPr lang="zh-CN" altLang="en-US" sz="2400" b="0" dirty="0"/>
              <a:t>感知器训练法则</a:t>
            </a:r>
            <a:endParaRPr lang="zh-CN" altLang="en-US" sz="2400" b="0" dirty="0"/>
          </a:p>
          <a:p>
            <a:pPr marL="0" indent="0">
              <a:buSzPct val="90000"/>
              <a:buFont typeface="Wingdings" panose="05000000000000000000" pitchFamily="2" charset="2"/>
              <a:buChar char="Ø"/>
            </a:pPr>
            <a:r>
              <a:rPr lang="zh-CN" altLang="en-US" sz="2400" b="0" dirty="0"/>
              <a:t>从一组随机的权值开始。</a:t>
            </a:r>
            <a:endParaRPr lang="en-US" altLang="zh-CN" sz="2400" b="0"/>
          </a:p>
          <a:p>
            <a:pPr marL="0" indent="0">
              <a:buSzPct val="90000"/>
              <a:buFont typeface="Wingdings" panose="05000000000000000000" pitchFamily="2" charset="2"/>
              <a:buChar char="Ø"/>
            </a:pPr>
            <a:r>
              <a:rPr lang="zh-CN" altLang="en-US" sz="2400" b="0" dirty="0"/>
              <a:t>反复地应用这个感知器到每个训练样例，只要它误分类训练样例就修改感知器的权值。</a:t>
            </a:r>
            <a:endParaRPr lang="zh-CN" altLang="en-US" sz="2400" b="0" dirty="0"/>
          </a:p>
          <a:p>
            <a:pPr marL="0" indent="0">
              <a:buSzPct val="90000"/>
              <a:buFont typeface="Wingdings" panose="05000000000000000000" pitchFamily="2" charset="2"/>
              <a:buChar char="Ø"/>
            </a:pPr>
            <a:r>
              <a:rPr lang="zh-CN" altLang="en-US" sz="2400" b="0" dirty="0"/>
              <a:t>重复这个过程，直到感知器正确分类所有的训练样例，即对所有训练样例能够输出正确的目标值。</a:t>
            </a:r>
            <a:endParaRPr lang="zh-CN" altLang="en-US" sz="2400" b="0" dirty="0"/>
          </a:p>
          <a:p>
            <a:pPr marL="0" indent="0">
              <a:buNone/>
            </a:pPr>
            <a:r>
              <a:rPr lang="zh-CN" altLang="en-US" sz="2400" b="0" dirty="0"/>
              <a:t>       每一步根据如下的感知器训练法则来修改权值：</a:t>
            </a:r>
            <a:endParaRPr lang="zh-CN" altLang="en-US" sz="2400" b="0" dirty="0"/>
          </a:p>
          <a:p>
            <a:pPr marL="0" indent="0">
              <a:buNone/>
            </a:pPr>
            <a:endParaRPr lang="zh-CN" altLang="en-US" sz="2400" b="0" dirty="0"/>
          </a:p>
          <a:p>
            <a:pPr marL="0" indent="0">
              <a:buNone/>
            </a:pPr>
            <a:r>
              <a:rPr lang="zh-CN" altLang="en-US" sz="2400" b="0" dirty="0"/>
              <a:t>       </a:t>
            </a:r>
            <a:r>
              <a:rPr lang="en-US" altLang="zh-CN" sz="2400" b="0" i="1"/>
              <a:t>t</a:t>
            </a:r>
            <a:r>
              <a:rPr lang="zh-CN" altLang="en-US" sz="2400" b="0" dirty="0"/>
              <a:t>是当前训练样例的目标输出，</a:t>
            </a:r>
            <a:endParaRPr lang="en-US" altLang="zh-CN" sz="2400" b="0"/>
          </a:p>
          <a:p>
            <a:pPr marL="0" indent="0">
              <a:buNone/>
            </a:pPr>
            <a:r>
              <a:rPr lang="en-US" altLang="zh-CN" sz="2400" b="0"/>
              <a:t>       </a:t>
            </a:r>
            <a:r>
              <a:rPr lang="en-US" altLang="zh-CN" sz="2400" b="0" i="1"/>
              <a:t>o</a:t>
            </a:r>
            <a:r>
              <a:rPr lang="zh-CN" altLang="en-US" sz="2400" b="0" dirty="0"/>
              <a:t>是感知器的实际输出</a:t>
            </a:r>
            <a:endParaRPr lang="en-US" altLang="zh-CN" sz="2400" b="0"/>
          </a:p>
          <a:p>
            <a:pPr marL="0" indent="0">
              <a:buNone/>
            </a:pPr>
            <a:r>
              <a:rPr lang="en-US" altLang="zh-CN" sz="2400" b="0"/>
              <a:t>       </a:t>
            </a:r>
            <a:r>
              <a:rPr lang="zh-CN" altLang="en-US" sz="2400" b="0" i="1" dirty="0">
                <a:sym typeface="Symbol" panose="05050102010706020507" pitchFamily="18" charset="2"/>
              </a:rPr>
              <a:t></a:t>
            </a:r>
            <a:r>
              <a:rPr lang="zh-CN" altLang="en-US" sz="2400" b="0" dirty="0"/>
              <a:t>是一个正的常数称为学习速率，调整权值的幅度。</a:t>
            </a:r>
            <a:endParaRPr lang="zh-CN" altLang="en-US" sz="2400" b="0" dirty="0"/>
          </a:p>
        </p:txBody>
      </p:sp>
      <p:sp>
        <p:nvSpPr>
          <p:cNvPr id="40964" name="矩形 40963"/>
          <p:cNvSpPr/>
          <p:nvPr/>
        </p:nvSpPr>
        <p:spPr>
          <a:xfrm>
            <a:off x="0" y="0"/>
            <a:ext cx="9144000" cy="0"/>
          </a:xfrm>
          <a:prstGeom prst="rect">
            <a:avLst/>
          </a:prstGeom>
          <a:noFill/>
          <a:ln w="9525">
            <a:noFill/>
          </a:ln>
        </p:spPr>
        <p:txBody>
          <a:bodyPr/>
          <a:p>
            <a:endParaRPr lang="zh-CN" altLang="en-US"/>
          </a:p>
        </p:txBody>
      </p:sp>
      <p:graphicFrame>
        <p:nvGraphicFramePr>
          <p:cNvPr id="40965" name="对象 40964"/>
          <p:cNvGraphicFramePr>
            <a:graphicFrameLocks noChangeAspect="1"/>
          </p:cNvGraphicFramePr>
          <p:nvPr/>
        </p:nvGraphicFramePr>
        <p:xfrm>
          <a:off x="2627313" y="4324350"/>
          <a:ext cx="1584325" cy="400050"/>
        </p:xfrm>
        <a:graphic>
          <a:graphicData uri="http://schemas.openxmlformats.org/presentationml/2006/ole">
            <mc:AlternateContent xmlns:mc="http://schemas.openxmlformats.org/markup-compatibility/2006">
              <mc:Choice xmlns:v="urn:schemas-microsoft-com:vml" Requires="v">
                <p:oleObj spid="_x0000_s3092" name="" r:id="rId1" imgW="749935" imgH="190500" progId="Equation.3">
                  <p:embed/>
                </p:oleObj>
              </mc:Choice>
              <mc:Fallback>
                <p:oleObj name="" r:id="rId1" imgW="749935" imgH="190500" progId="Equation.3">
                  <p:embed/>
                  <p:pic>
                    <p:nvPicPr>
                      <p:cNvPr id="0" name="图片 3091"/>
                      <p:cNvPicPr/>
                      <p:nvPr/>
                    </p:nvPicPr>
                    <p:blipFill>
                      <a:blip r:embed="rId2"/>
                      <a:stretch>
                        <a:fillRect/>
                      </a:stretch>
                    </p:blipFill>
                    <p:spPr>
                      <a:xfrm>
                        <a:off x="2627313" y="4324350"/>
                        <a:ext cx="1584325" cy="400050"/>
                      </a:xfrm>
                      <a:prstGeom prst="rect">
                        <a:avLst/>
                      </a:prstGeom>
                      <a:noFill/>
                      <a:ln w="38100">
                        <a:noFill/>
                        <a:miter/>
                      </a:ln>
                    </p:spPr>
                  </p:pic>
                </p:oleObj>
              </mc:Fallback>
            </mc:AlternateContent>
          </a:graphicData>
        </a:graphic>
      </p:graphicFrame>
      <p:sp>
        <p:nvSpPr>
          <p:cNvPr id="40966" name="矩形 40965"/>
          <p:cNvSpPr/>
          <p:nvPr/>
        </p:nvSpPr>
        <p:spPr>
          <a:xfrm>
            <a:off x="0" y="3333750"/>
            <a:ext cx="9144000" cy="0"/>
          </a:xfrm>
          <a:prstGeom prst="rect">
            <a:avLst/>
          </a:prstGeom>
          <a:noFill/>
          <a:ln w="9525">
            <a:noFill/>
          </a:ln>
        </p:spPr>
        <p:txBody>
          <a:bodyPr/>
          <a:p>
            <a:endParaRPr lang="zh-CN" altLang="en-US"/>
          </a:p>
        </p:txBody>
      </p:sp>
      <p:graphicFrame>
        <p:nvGraphicFramePr>
          <p:cNvPr id="40967" name="对象 40966"/>
          <p:cNvGraphicFramePr>
            <a:graphicFrameLocks noChangeAspect="1"/>
          </p:cNvGraphicFramePr>
          <p:nvPr/>
        </p:nvGraphicFramePr>
        <p:xfrm>
          <a:off x="4716463" y="4324350"/>
          <a:ext cx="1800225" cy="392113"/>
        </p:xfrm>
        <a:graphic>
          <a:graphicData uri="http://schemas.openxmlformats.org/presentationml/2006/ole">
            <mc:AlternateContent xmlns:mc="http://schemas.openxmlformats.org/markup-compatibility/2006">
              <mc:Choice xmlns:v="urn:schemas-microsoft-com:vml" Requires="v">
                <p:oleObj spid="_x0000_s3094" name="" r:id="rId3" imgW="876935" imgH="190500" progId="Equation.3">
                  <p:embed/>
                </p:oleObj>
              </mc:Choice>
              <mc:Fallback>
                <p:oleObj name="" r:id="rId3" imgW="876935" imgH="190500" progId="Equation.3">
                  <p:embed/>
                  <p:pic>
                    <p:nvPicPr>
                      <p:cNvPr id="0" name="图片 3093"/>
                      <p:cNvPicPr/>
                      <p:nvPr/>
                    </p:nvPicPr>
                    <p:blipFill>
                      <a:blip r:embed="rId4"/>
                      <a:stretch>
                        <a:fillRect/>
                      </a:stretch>
                    </p:blipFill>
                    <p:spPr>
                      <a:xfrm>
                        <a:off x="4716463" y="4324350"/>
                        <a:ext cx="1800225" cy="392113"/>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p>
            <a:r>
              <a:rPr lang="en-US" altLang="zh-CN" sz="3200">
                <a:latin typeface="Times New Roman" panose="02020603050405020304" pitchFamily="18" charset="0"/>
              </a:rPr>
              <a:t>6.4.1 </a:t>
            </a:r>
            <a:r>
              <a:rPr lang="zh-CN" altLang="en-US" sz="3200" dirty="0">
                <a:latin typeface="Times New Roman" panose="02020603050405020304" pitchFamily="18" charset="0"/>
              </a:rPr>
              <a:t>感知器 </a:t>
            </a:r>
            <a:r>
              <a:rPr lang="en-US" altLang="zh-CN" sz="3200">
                <a:latin typeface="Times New Roman" panose="02020603050405020304" pitchFamily="18" charset="0"/>
              </a:rPr>
              <a:t>（3</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43011" name="文本占位符 43010"/>
          <p:cNvSpPr>
            <a:spLocks noGrp="1"/>
          </p:cNvSpPr>
          <p:nvPr>
            <p:ph type="body" sz="half" idx="1"/>
          </p:nvPr>
        </p:nvSpPr>
        <p:spPr>
          <a:xfrm>
            <a:off x="755650" y="1268413"/>
            <a:ext cx="4168775" cy="5224462"/>
          </a:xfrm>
        </p:spPr>
        <p:txBody>
          <a:bodyPr/>
          <a:p>
            <a:pPr>
              <a:buNone/>
            </a:pPr>
            <a:r>
              <a:rPr lang="zh-CN" altLang="en-US" sz="2400" dirty="0"/>
              <a:t>单</a:t>
            </a:r>
            <a:r>
              <a:rPr lang="en-US" altLang="zh-CN" sz="2400"/>
              <a:t>层感知器实现的XOR</a:t>
            </a:r>
            <a:r>
              <a:rPr lang="zh-CN" altLang="en-US" sz="2400" dirty="0"/>
              <a:t>函数：</a:t>
            </a:r>
            <a:endParaRPr lang="zh-CN" altLang="en-US" sz="2400" dirty="0"/>
          </a:p>
        </p:txBody>
      </p:sp>
      <p:sp>
        <p:nvSpPr>
          <p:cNvPr id="43012" name="矩形 43011"/>
          <p:cNvSpPr/>
          <p:nvPr/>
        </p:nvSpPr>
        <p:spPr>
          <a:xfrm>
            <a:off x="0" y="0"/>
            <a:ext cx="9144000" cy="0"/>
          </a:xfrm>
          <a:prstGeom prst="rect">
            <a:avLst/>
          </a:prstGeom>
          <a:noFill/>
          <a:ln w="9525">
            <a:noFill/>
          </a:ln>
        </p:spPr>
        <p:txBody>
          <a:bodyPr/>
          <a:p>
            <a:endParaRPr lang="zh-CN" altLang="en-US"/>
          </a:p>
        </p:txBody>
      </p:sp>
      <p:graphicFrame>
        <p:nvGraphicFramePr>
          <p:cNvPr id="43013" name="对象 43012"/>
          <p:cNvGraphicFramePr>
            <a:graphicFrameLocks noChangeAspect="1"/>
          </p:cNvGraphicFramePr>
          <p:nvPr/>
        </p:nvGraphicFramePr>
        <p:xfrm>
          <a:off x="3454400" y="2492375"/>
          <a:ext cx="5689600" cy="3902075"/>
        </p:xfrm>
        <a:graphic>
          <a:graphicData uri="http://schemas.openxmlformats.org/presentationml/2006/ole">
            <mc:AlternateContent xmlns:mc="http://schemas.openxmlformats.org/markup-compatibility/2006">
              <mc:Choice xmlns:v="urn:schemas-microsoft-com:vml" Requires="v">
                <p:oleObj spid="_x0000_s3090" name="" r:id="rId1" imgW="2662555" imgH="1828800" progId="Visio.Drawing.11">
                  <p:embed/>
                </p:oleObj>
              </mc:Choice>
              <mc:Fallback>
                <p:oleObj name="" r:id="rId1" imgW="2662555" imgH="1828800" progId="Visio.Drawing.11">
                  <p:embed/>
                  <p:pic>
                    <p:nvPicPr>
                      <p:cNvPr id="0" name="图片 3089"/>
                      <p:cNvPicPr/>
                      <p:nvPr/>
                    </p:nvPicPr>
                    <p:blipFill>
                      <a:blip r:embed="rId2"/>
                      <a:stretch>
                        <a:fillRect/>
                      </a:stretch>
                    </p:blipFill>
                    <p:spPr>
                      <a:xfrm>
                        <a:off x="3454400" y="2492375"/>
                        <a:ext cx="5689600" cy="3902075"/>
                      </a:xfrm>
                      <a:prstGeom prst="rect">
                        <a:avLst/>
                      </a:prstGeom>
                      <a:noFill/>
                      <a:ln w="38100">
                        <a:noFill/>
                        <a:miter/>
                      </a:ln>
                    </p:spPr>
                  </p:pic>
                </p:oleObj>
              </mc:Fallback>
            </mc:AlternateContent>
          </a:graphicData>
        </a:graphic>
      </p:graphicFrame>
      <p:graphicFrame>
        <p:nvGraphicFramePr>
          <p:cNvPr id="43014" name="内容占位符 43013"/>
          <p:cNvGraphicFramePr>
            <a:graphicFrameLocks noChangeAspect="1"/>
          </p:cNvGraphicFramePr>
          <p:nvPr>
            <p:ph sz="half" idx="2"/>
          </p:nvPr>
        </p:nvGraphicFramePr>
        <p:xfrm>
          <a:off x="1042988" y="1773238"/>
          <a:ext cx="2881312" cy="1624012"/>
        </p:xfrm>
        <a:graphic>
          <a:graphicData uri="http://schemas.openxmlformats.org/presentationml/2006/ole">
            <mc:AlternateContent xmlns:mc="http://schemas.openxmlformats.org/markup-compatibility/2006">
              <mc:Choice xmlns:v="urn:schemas-microsoft-com:vml" Requires="v">
                <p:oleObj spid="_x0000_s3095" name="" r:id="rId3" imgW="1721485" imgH="977265" progId="Visio.Drawing.11">
                  <p:embed/>
                </p:oleObj>
              </mc:Choice>
              <mc:Fallback>
                <p:oleObj name="" r:id="rId3" imgW="1721485" imgH="977265" progId="Visio.Drawing.11">
                  <p:embed/>
                  <p:pic>
                    <p:nvPicPr>
                      <p:cNvPr id="0" name="图片 3094"/>
                      <p:cNvPicPr/>
                      <p:nvPr/>
                    </p:nvPicPr>
                    <p:blipFill>
                      <a:blip r:embed="rId4"/>
                      <a:stretch>
                        <a:fillRect/>
                      </a:stretch>
                    </p:blipFill>
                    <p:spPr>
                      <a:xfrm>
                        <a:off x="1042988" y="1773238"/>
                        <a:ext cx="2881312" cy="1624012"/>
                      </a:xfrm>
                      <a:prstGeom prst="rect">
                        <a:avLst/>
                      </a:prstGeom>
                      <a:noFill/>
                      <a:ln w="38100">
                        <a:miter/>
                      </a:ln>
                    </p:spPr>
                  </p:pic>
                </p:oleObj>
              </mc:Fallback>
            </mc:AlternateContent>
          </a:graphicData>
        </a:graphic>
      </p:graphicFrame>
      <p:sp>
        <p:nvSpPr>
          <p:cNvPr id="43016" name="矩形 43015"/>
          <p:cNvSpPr/>
          <p:nvPr/>
        </p:nvSpPr>
        <p:spPr>
          <a:xfrm>
            <a:off x="4746625" y="1243013"/>
            <a:ext cx="4217988" cy="457200"/>
          </a:xfrm>
          <a:prstGeom prst="rect">
            <a:avLst/>
          </a:prstGeom>
          <a:noFill/>
          <a:ln w="9525">
            <a:noFill/>
          </a:ln>
        </p:spPr>
        <p:txBody>
          <a:bodyPr wrap="none" anchor="t">
            <a:spAutoFit/>
          </a:bodyPr>
          <a:p>
            <a:r>
              <a:rPr lang="zh-CN" altLang="en-US" dirty="0">
                <a:latin typeface="Tahoma" panose="020B0604030504040204" pitchFamily="34" charset="0"/>
              </a:rPr>
              <a:t>双层感知器实现的</a:t>
            </a:r>
            <a:r>
              <a:rPr lang="en-US" altLang="zh-CN">
                <a:latin typeface="Tahoma" panose="020B0604030504040204" pitchFamily="34" charset="0"/>
              </a:rPr>
              <a:t>XOR</a:t>
            </a:r>
            <a:r>
              <a:rPr lang="zh-CN" altLang="en-US" dirty="0">
                <a:latin typeface="Tahoma" panose="020B0604030504040204" pitchFamily="34" charset="0"/>
              </a:rPr>
              <a:t>函数：</a:t>
            </a:r>
            <a:endParaRPr lang="zh-CN" altLang="en-US" dirty="0">
              <a:latin typeface="Tahoma" panose="020B0604030504040204" pitchFamily="34"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en-US" altLang="zh-CN" sz="3200">
                <a:latin typeface="Times New Roman" panose="02020603050405020304" pitchFamily="18" charset="0"/>
              </a:rPr>
              <a:t>6.4.2 </a:t>
            </a:r>
            <a:r>
              <a:rPr lang="zh-CN" altLang="en-US" sz="3200" dirty="0">
                <a:latin typeface="Times New Roman" panose="02020603050405020304" pitchFamily="18" charset="0"/>
              </a:rPr>
              <a:t>线性单元</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44035" name="文本占位符 44034"/>
          <p:cNvSpPr>
            <a:spLocks noGrp="1"/>
          </p:cNvSpPr>
          <p:nvPr>
            <p:ph type="body" idx="1"/>
          </p:nvPr>
        </p:nvSpPr>
        <p:spPr/>
        <p:txBody>
          <a:bodyPr/>
          <a:p>
            <a:pPr marL="0" indent="0">
              <a:buNone/>
            </a:pPr>
            <a:r>
              <a:rPr lang="zh-CN" altLang="en-US" sz="2400" b="0" dirty="0"/>
              <a:t>线性单元可以理解为一个无阈值的感知器，因此，一个线性单元的输出</a:t>
            </a:r>
            <a:r>
              <a:rPr lang="en-US" altLang="zh-CN" sz="2400" b="0" i="1"/>
              <a:t>o</a:t>
            </a:r>
            <a:r>
              <a:rPr lang="zh-CN" altLang="en-US" sz="2400" b="0" dirty="0"/>
              <a:t>如下：</a:t>
            </a:r>
            <a:endParaRPr lang="zh-CN" altLang="en-US" sz="2400" b="0" dirty="0"/>
          </a:p>
          <a:p>
            <a:pPr marL="0" indent="0">
              <a:buNone/>
            </a:pPr>
            <a:endParaRPr lang="zh-CN" altLang="en-US" sz="2400" b="0" dirty="0"/>
          </a:p>
          <a:p>
            <a:pPr marL="0" indent="0">
              <a:buNone/>
            </a:pPr>
            <a:endParaRPr lang="zh-CN" altLang="en-US" sz="2400" b="0" dirty="0"/>
          </a:p>
          <a:p>
            <a:pPr marL="0" indent="0">
              <a:buNone/>
            </a:pPr>
            <a:r>
              <a:rPr lang="en-US" altLang="zh-CN" sz="2400" b="0"/>
              <a:t>delta</a:t>
            </a:r>
            <a:r>
              <a:rPr lang="zh-CN" altLang="en-US" sz="2400" b="0" dirty="0"/>
              <a:t>训练法则的关键思想是：使用梯度下降（沿误差曲面下降最快的方向调整权值）来搜索可能的权向量空间，以找到最佳拟合训练样例的权向量。</a:t>
            </a:r>
            <a:endParaRPr lang="zh-CN" altLang="en-US" sz="2400" b="0" dirty="0"/>
          </a:p>
          <a:p>
            <a:pPr marL="0" indent="0">
              <a:buNone/>
            </a:pPr>
            <a:endParaRPr lang="zh-CN" altLang="en-US" sz="2400" b="0" dirty="0"/>
          </a:p>
          <a:p>
            <a:pPr marL="0" indent="0">
              <a:buNone/>
            </a:pPr>
            <a:endParaRPr lang="zh-CN" altLang="en-US" sz="2400" dirty="0"/>
          </a:p>
        </p:txBody>
      </p:sp>
      <p:sp>
        <p:nvSpPr>
          <p:cNvPr id="44036" name="矩形 44035"/>
          <p:cNvSpPr/>
          <p:nvPr/>
        </p:nvSpPr>
        <p:spPr>
          <a:xfrm>
            <a:off x="0" y="3333750"/>
            <a:ext cx="9144000" cy="0"/>
          </a:xfrm>
          <a:prstGeom prst="rect">
            <a:avLst/>
          </a:prstGeom>
          <a:noFill/>
          <a:ln w="9525">
            <a:noFill/>
          </a:ln>
        </p:spPr>
        <p:txBody>
          <a:bodyPr/>
          <a:p>
            <a:endParaRPr lang="zh-CN" altLang="en-US"/>
          </a:p>
        </p:txBody>
      </p:sp>
      <p:graphicFrame>
        <p:nvGraphicFramePr>
          <p:cNvPr id="44037" name="对象 44036"/>
          <p:cNvGraphicFramePr>
            <a:graphicFrameLocks noChangeAspect="1"/>
          </p:cNvGraphicFramePr>
          <p:nvPr/>
        </p:nvGraphicFramePr>
        <p:xfrm>
          <a:off x="3059113" y="2276475"/>
          <a:ext cx="2592387" cy="649288"/>
        </p:xfrm>
        <a:graphic>
          <a:graphicData uri="http://schemas.openxmlformats.org/presentationml/2006/ole">
            <mc:AlternateContent xmlns:mc="http://schemas.openxmlformats.org/markup-compatibility/2006">
              <mc:Choice xmlns:v="urn:schemas-microsoft-com:vml" Requires="v">
                <p:oleObj spid="_x0000_s3091" name="" r:id="rId1" imgW="647700" imgH="190500" progId="Equation.3">
                  <p:embed/>
                </p:oleObj>
              </mc:Choice>
              <mc:Fallback>
                <p:oleObj name="" r:id="rId1" imgW="647700" imgH="190500" progId="Equation.3">
                  <p:embed/>
                  <p:pic>
                    <p:nvPicPr>
                      <p:cNvPr id="0" name="图片 3090"/>
                      <p:cNvPicPr/>
                      <p:nvPr/>
                    </p:nvPicPr>
                    <p:blipFill>
                      <a:blip r:embed="rId2"/>
                      <a:stretch>
                        <a:fillRect/>
                      </a:stretch>
                    </p:blipFill>
                    <p:spPr>
                      <a:xfrm>
                        <a:off x="3059113" y="2276475"/>
                        <a:ext cx="2592387" cy="649288"/>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en-US" altLang="zh-CN" sz="3600"/>
              <a:t>6.4.2 </a:t>
            </a:r>
            <a:r>
              <a:rPr lang="zh-CN" altLang="en-US" sz="3600" dirty="0"/>
              <a:t>线性单元</a:t>
            </a:r>
            <a:endParaRPr lang="zh-CN" altLang="en-US" sz="3600" dirty="0"/>
          </a:p>
        </p:txBody>
      </p:sp>
      <p:sp>
        <p:nvSpPr>
          <p:cNvPr id="45059" name="文本占位符 45058"/>
          <p:cNvSpPr>
            <a:spLocks noGrp="1"/>
          </p:cNvSpPr>
          <p:nvPr>
            <p:ph type="body" idx="1"/>
          </p:nvPr>
        </p:nvSpPr>
        <p:spPr>
          <a:xfrm>
            <a:off x="1187450" y="1196975"/>
            <a:ext cx="7767638" cy="5111750"/>
          </a:xfrm>
        </p:spPr>
        <p:txBody>
          <a:bodyPr/>
          <a:p>
            <a:pPr marL="0" indent="0">
              <a:lnSpc>
                <a:spcPct val="95000"/>
              </a:lnSpc>
              <a:buNone/>
            </a:pPr>
            <a:r>
              <a:rPr lang="zh-CN" altLang="en-US" sz="2400" b="0" dirty="0"/>
              <a:t>假设训练样例的形式为</a:t>
            </a:r>
            <a:r>
              <a:rPr lang="en-US" altLang="zh-CN" sz="2400" b="0"/>
              <a:t>&lt;</a:t>
            </a:r>
            <a:r>
              <a:rPr lang="en-US" altLang="zh-CN" sz="2400" b="0" err="1"/>
              <a:t>x,t</a:t>
            </a:r>
            <a:r>
              <a:rPr lang="en-US" altLang="zh-CN" sz="2400" b="0"/>
              <a:t>&gt;</a:t>
            </a:r>
            <a:r>
              <a:rPr lang="zh-CN" altLang="en-US" sz="2400" b="0" dirty="0"/>
              <a:t>，其中，</a:t>
            </a:r>
            <a:r>
              <a:rPr lang="en-US" altLang="zh-CN" sz="2400" b="0" i="1"/>
              <a:t>x</a:t>
            </a:r>
            <a:r>
              <a:rPr lang="zh-CN" altLang="en-US" sz="2400" b="0" dirty="0"/>
              <a:t>是输入值向量，</a:t>
            </a:r>
            <a:r>
              <a:rPr lang="en-US" altLang="zh-CN" sz="2400" b="0" i="1"/>
              <a:t>t</a:t>
            </a:r>
            <a:r>
              <a:rPr lang="zh-CN" altLang="en-US" sz="2400" b="0" dirty="0"/>
              <a:t>是目标输出值。</a:t>
            </a:r>
            <a:r>
              <a:rPr lang="zh-CN" altLang="en-US" sz="2400" b="0" i="1" dirty="0">
                <a:sym typeface="Symbol" panose="05050102010706020507" pitchFamily="18" charset="2"/>
              </a:rPr>
              <a:t></a:t>
            </a:r>
            <a:r>
              <a:rPr lang="zh-CN" altLang="en-US" sz="2400" b="0" dirty="0"/>
              <a:t>是学习速率（例如</a:t>
            </a:r>
            <a:r>
              <a:rPr lang="en-US" altLang="zh-CN" sz="2400" b="0"/>
              <a:t>0.05</a:t>
            </a:r>
            <a:r>
              <a:rPr lang="zh-CN" altLang="en-US" sz="2400" b="0" dirty="0"/>
              <a:t>），用于影响权值调整的幅度。</a:t>
            </a:r>
            <a:endParaRPr lang="zh-CN" altLang="en-US" sz="2400" b="0" dirty="0"/>
          </a:p>
          <a:p>
            <a:pPr marL="0" indent="0">
              <a:lnSpc>
                <a:spcPct val="95000"/>
              </a:lnSpc>
              <a:buNone/>
            </a:pPr>
            <a:r>
              <a:rPr lang="zh-CN" altLang="en-US" sz="2400" b="0" dirty="0"/>
              <a:t>线性单元的梯度下降训练法则</a:t>
            </a:r>
            <a:r>
              <a:rPr lang="en-US" altLang="zh-CN" sz="2400" b="0"/>
              <a:t>--delta</a:t>
            </a:r>
            <a:r>
              <a:rPr lang="zh-CN" altLang="en-US" sz="2400" b="0" dirty="0"/>
              <a:t>法则：</a:t>
            </a:r>
            <a:endParaRPr lang="zh-CN" altLang="en-US" sz="2400" b="0" dirty="0"/>
          </a:p>
          <a:p>
            <a:pPr marL="0" indent="0">
              <a:lnSpc>
                <a:spcPct val="95000"/>
              </a:lnSpc>
              <a:buNone/>
            </a:pPr>
            <a:r>
              <a:rPr lang="zh-CN" altLang="en-US" sz="2400" b="0" dirty="0"/>
              <a:t>步</a:t>
            </a:r>
            <a:r>
              <a:rPr lang="en-US" altLang="zh-CN" sz="2400" b="0"/>
              <a:t>1  </a:t>
            </a:r>
            <a:r>
              <a:rPr lang="zh-CN" altLang="en-US" sz="2400" b="0" dirty="0"/>
              <a:t>初始化每个权</a:t>
            </a:r>
            <a:r>
              <a:rPr lang="en-US" altLang="zh-CN" sz="2400" b="0" i="1" err="1"/>
              <a:t>w</a:t>
            </a:r>
            <a:r>
              <a:rPr lang="en-US" altLang="zh-CN" sz="2400" b="0" err="1"/>
              <a:t>i</a:t>
            </a:r>
            <a:r>
              <a:rPr lang="zh-CN" altLang="en-US" sz="2400" b="0" dirty="0"/>
              <a:t>为某个小的随机值；</a:t>
            </a:r>
            <a:endParaRPr lang="zh-CN" altLang="en-US" sz="2400" b="0" dirty="0"/>
          </a:p>
          <a:p>
            <a:pPr marL="0" indent="0">
              <a:lnSpc>
                <a:spcPct val="95000"/>
              </a:lnSpc>
              <a:buNone/>
            </a:pPr>
            <a:r>
              <a:rPr lang="zh-CN" altLang="en-US" sz="2400" b="0" dirty="0"/>
              <a:t>步</a:t>
            </a:r>
            <a:r>
              <a:rPr lang="en-US" altLang="zh-CN" sz="2400" b="0"/>
              <a:t>2  </a:t>
            </a:r>
            <a:r>
              <a:rPr lang="zh-CN" altLang="en-US" sz="2400" b="0" dirty="0"/>
              <a:t>遇到终止条件之前，做：</a:t>
            </a:r>
            <a:endParaRPr lang="zh-CN" altLang="en-US" sz="2400" b="0" dirty="0"/>
          </a:p>
          <a:p>
            <a:pPr marL="0" indent="0">
              <a:lnSpc>
                <a:spcPct val="95000"/>
              </a:lnSpc>
              <a:buNone/>
            </a:pPr>
            <a:r>
              <a:rPr lang="zh-CN" altLang="en-US" sz="2400" b="0" dirty="0"/>
              <a:t>      对于训练样例集中的每个样例</a:t>
            </a:r>
            <a:r>
              <a:rPr lang="en-US" altLang="zh-CN" sz="2400" b="0"/>
              <a:t>&lt;</a:t>
            </a:r>
            <a:r>
              <a:rPr lang="en-US" altLang="zh-CN" sz="2400" b="0" i="1"/>
              <a:t>x</a:t>
            </a:r>
            <a:r>
              <a:rPr lang="zh-CN" altLang="en-US" sz="2400" b="0" i="1" dirty="0"/>
              <a:t>，</a:t>
            </a:r>
            <a:r>
              <a:rPr lang="en-US" altLang="zh-CN" sz="2400" b="0" i="1"/>
              <a:t>t</a:t>
            </a:r>
            <a:r>
              <a:rPr lang="en-US" altLang="zh-CN" sz="2400" b="0"/>
              <a:t>&gt;</a:t>
            </a:r>
            <a:r>
              <a:rPr lang="zh-CN" altLang="en-US" sz="2400" b="0" dirty="0"/>
              <a:t>，做：</a:t>
            </a:r>
            <a:endParaRPr lang="zh-CN" altLang="en-US" sz="2400" b="0" dirty="0"/>
          </a:p>
          <a:p>
            <a:pPr marL="0" indent="0">
              <a:lnSpc>
                <a:spcPct val="95000"/>
              </a:lnSpc>
              <a:buNone/>
            </a:pPr>
            <a:r>
              <a:rPr lang="zh-CN" altLang="en-US" sz="2400" b="0" dirty="0"/>
              <a:t>          （</a:t>
            </a:r>
            <a:r>
              <a:rPr lang="en-US" altLang="zh-CN" sz="2400" b="0"/>
              <a:t>1</a:t>
            </a:r>
            <a:r>
              <a:rPr lang="zh-CN" altLang="en-US" sz="2400" b="0" dirty="0"/>
              <a:t>）把实例</a:t>
            </a:r>
            <a:r>
              <a:rPr lang="en-US" altLang="zh-CN" sz="2400" b="0" i="1"/>
              <a:t>x</a:t>
            </a:r>
            <a:r>
              <a:rPr lang="zh-CN" altLang="en-US" sz="2400" b="0" dirty="0"/>
              <a:t>输入到线性单元，计算实际输出</a:t>
            </a:r>
            <a:r>
              <a:rPr lang="en-US" altLang="zh-CN" sz="2400" b="0" i="1"/>
              <a:t>o</a:t>
            </a:r>
            <a:r>
              <a:rPr lang="zh-CN" altLang="en-US" sz="2400" b="0" dirty="0"/>
              <a:t>；</a:t>
            </a:r>
            <a:endParaRPr lang="zh-CN" altLang="en-US" sz="2400" b="0" dirty="0"/>
          </a:p>
          <a:p>
            <a:pPr marL="0" indent="0">
              <a:lnSpc>
                <a:spcPct val="95000"/>
              </a:lnSpc>
              <a:buNone/>
            </a:pPr>
            <a:r>
              <a:rPr lang="zh-CN" altLang="en-US" sz="2400" b="0" dirty="0"/>
              <a:t>          （</a:t>
            </a:r>
            <a:r>
              <a:rPr lang="en-US" altLang="zh-CN" sz="2400" b="0"/>
              <a:t>2</a:t>
            </a:r>
            <a:r>
              <a:rPr lang="zh-CN" altLang="en-US" sz="2400" b="0" dirty="0"/>
              <a:t>）对于线性单元的每个权</a:t>
            </a:r>
            <a:r>
              <a:rPr lang="en-US" altLang="zh-CN" sz="2400" b="0" i="1" err="1"/>
              <a:t>w</a:t>
            </a:r>
            <a:r>
              <a:rPr lang="en-US" altLang="zh-CN" sz="2400" b="0" err="1"/>
              <a:t>i</a:t>
            </a:r>
            <a:r>
              <a:rPr lang="zh-CN" altLang="en-US" sz="2400" b="0" dirty="0"/>
              <a:t>做：</a:t>
            </a:r>
            <a:endParaRPr lang="zh-CN" altLang="en-US" sz="2400" b="0" dirty="0"/>
          </a:p>
          <a:p>
            <a:pPr marL="0" indent="0">
              <a:lnSpc>
                <a:spcPct val="95000"/>
              </a:lnSpc>
              <a:buNone/>
            </a:pPr>
            <a:r>
              <a:rPr lang="zh-CN" altLang="en-US" sz="2400" b="0" dirty="0"/>
              <a:t>       终止条件可以选择为：迭代的次数达到某个固定值、或在训练样例上的误差降到某个阈值以下、或在分离的验证样例集合上的误差符合某个标准。</a:t>
            </a:r>
            <a:endParaRPr lang="zh-CN" altLang="en-US" sz="2400" b="0" dirty="0"/>
          </a:p>
        </p:txBody>
      </p:sp>
      <p:sp>
        <p:nvSpPr>
          <p:cNvPr id="45060" name="矩形 45059"/>
          <p:cNvSpPr/>
          <p:nvPr/>
        </p:nvSpPr>
        <p:spPr>
          <a:xfrm>
            <a:off x="0" y="0"/>
            <a:ext cx="9144000" cy="0"/>
          </a:xfrm>
          <a:prstGeom prst="rect">
            <a:avLst/>
          </a:prstGeom>
          <a:noFill/>
          <a:ln w="9525">
            <a:noFill/>
          </a:ln>
        </p:spPr>
        <p:txBody>
          <a:bodyPr/>
          <a:p>
            <a:endParaRPr lang="zh-CN" altLang="en-US"/>
          </a:p>
        </p:txBody>
      </p:sp>
      <p:graphicFrame>
        <p:nvGraphicFramePr>
          <p:cNvPr id="45061" name="对象 45060"/>
          <p:cNvGraphicFramePr>
            <a:graphicFrameLocks noChangeAspect="1"/>
          </p:cNvGraphicFramePr>
          <p:nvPr/>
        </p:nvGraphicFramePr>
        <p:xfrm>
          <a:off x="5292725" y="4419600"/>
          <a:ext cx="2159000" cy="381000"/>
        </p:xfrm>
        <a:graphic>
          <a:graphicData uri="http://schemas.openxmlformats.org/presentationml/2006/ole">
            <mc:AlternateContent xmlns:mc="http://schemas.openxmlformats.org/markup-compatibility/2006">
              <mc:Choice xmlns:v="urn:schemas-microsoft-com:vml" Requires="v">
                <p:oleObj spid="_x0000_s3093" name="" r:id="rId1" imgW="1296035" imgH="228600" progId="Equation.3">
                  <p:embed/>
                </p:oleObj>
              </mc:Choice>
              <mc:Fallback>
                <p:oleObj name="" r:id="rId1" imgW="1296035" imgH="228600" progId="Equation.3">
                  <p:embed/>
                  <p:pic>
                    <p:nvPicPr>
                      <p:cNvPr id="0" name="图片 3092"/>
                      <p:cNvPicPr/>
                      <p:nvPr/>
                    </p:nvPicPr>
                    <p:blipFill>
                      <a:blip r:embed="rId2"/>
                      <a:stretch>
                        <a:fillRect/>
                      </a:stretch>
                    </p:blipFill>
                    <p:spPr>
                      <a:xfrm>
                        <a:off x="5292725" y="4419600"/>
                        <a:ext cx="2159000" cy="381000"/>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en-US" altLang="zh-CN" sz="3200">
                <a:latin typeface="Times New Roman" panose="02020603050405020304" pitchFamily="18" charset="0"/>
              </a:rPr>
              <a:t>6.4.3 </a:t>
            </a:r>
            <a:r>
              <a:rPr lang="zh-CN" altLang="en-US" sz="3200" dirty="0">
                <a:latin typeface="Times New Roman" panose="02020603050405020304" pitchFamily="18" charset="0"/>
              </a:rPr>
              <a:t>多层网络和反向传播算法</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46083" name="文本占位符 46082"/>
          <p:cNvSpPr>
            <a:spLocks noGrp="1"/>
          </p:cNvSpPr>
          <p:nvPr>
            <p:ph type="body" sz="half" idx="1"/>
          </p:nvPr>
        </p:nvSpPr>
        <p:spPr>
          <a:xfrm>
            <a:off x="1042988" y="1268413"/>
            <a:ext cx="7777162" cy="5224462"/>
          </a:xfrm>
        </p:spPr>
        <p:txBody>
          <a:bodyPr/>
          <a:p>
            <a:pPr marL="0" indent="0">
              <a:buNone/>
            </a:pPr>
            <a:r>
              <a:rPr lang="en-US" altLang="zh-CN" sz="2400" b="0">
                <a:latin typeface="Times New Roman" panose="02020603050405020304" pitchFamily="18" charset="0"/>
              </a:rPr>
              <a:t>1.sigmoid</a:t>
            </a:r>
            <a:r>
              <a:rPr lang="zh-CN" altLang="en-US" sz="2400" b="0" dirty="0">
                <a:latin typeface="Times New Roman" panose="02020603050405020304" pitchFamily="18" charset="0"/>
              </a:rPr>
              <a:t>单元模型</a:t>
            </a:r>
            <a:endParaRPr lang="zh-CN" altLang="en-US" sz="2400" dirty="0">
              <a:latin typeface="Times New Roman" panose="02020603050405020304" pitchFamily="18" charset="0"/>
            </a:endParaRPr>
          </a:p>
          <a:p>
            <a:pPr marL="0" indent="0">
              <a:buNone/>
            </a:pPr>
            <a:r>
              <a:rPr lang="en-US" altLang="zh-CN" sz="2400">
                <a:latin typeface="Times New Roman" panose="02020603050405020304" pitchFamily="18" charset="0"/>
              </a:rPr>
              <a:t>sigmoid</a:t>
            </a:r>
            <a:r>
              <a:rPr lang="zh-CN" altLang="en-US" sz="2400" dirty="0">
                <a:latin typeface="Times New Roman" panose="02020603050405020304" pitchFamily="18" charset="0"/>
              </a:rPr>
              <a:t>单元类似于感知器单元，但它对应于一个平滑的可微阈值函数 </a:t>
            </a:r>
            <a:r>
              <a:rPr lang="en-US" altLang="zh-CN" sz="2400">
                <a:latin typeface="Times New Roman" panose="02020603050405020304" pitchFamily="18" charset="0"/>
              </a:rPr>
              <a:t>, </a:t>
            </a:r>
            <a:r>
              <a:rPr lang="en-US" altLang="zh-CN" sz="2400" i="1">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称为</a:t>
            </a:r>
            <a:r>
              <a:rPr lang="en-US" altLang="zh-CN" sz="2400">
                <a:latin typeface="Times New Roman" panose="02020603050405020304" pitchFamily="18" charset="0"/>
              </a:rPr>
              <a:t>sigmoid</a:t>
            </a:r>
            <a:r>
              <a:rPr lang="zh-CN" altLang="en-US" sz="2400" dirty="0">
                <a:latin typeface="Times New Roman" panose="02020603050405020304" pitchFamily="18" charset="0"/>
              </a:rPr>
              <a:t>函数，也称为</a:t>
            </a:r>
            <a:r>
              <a:rPr lang="en-US" altLang="zh-CN" sz="2400">
                <a:latin typeface="Times New Roman" panose="02020603050405020304" pitchFamily="18" charset="0"/>
              </a:rPr>
              <a:t>logistic</a:t>
            </a:r>
            <a:r>
              <a:rPr lang="zh-CN" altLang="en-US" sz="2400" dirty="0">
                <a:latin typeface="Times New Roman" panose="02020603050405020304" pitchFamily="18" charset="0"/>
              </a:rPr>
              <a:t>函数或挤压函数 </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aphicFrame>
        <p:nvGraphicFramePr>
          <p:cNvPr id="46084" name="内容占位符 46083"/>
          <p:cNvGraphicFramePr>
            <a:graphicFrameLocks noChangeAspect="1"/>
          </p:cNvGraphicFramePr>
          <p:nvPr>
            <p:ph sz="half" idx="2"/>
          </p:nvPr>
        </p:nvGraphicFramePr>
        <p:xfrm>
          <a:off x="1835150" y="3213100"/>
          <a:ext cx="6049963" cy="2012950"/>
        </p:xfrm>
        <a:graphic>
          <a:graphicData uri="http://schemas.openxmlformats.org/presentationml/2006/ole">
            <mc:AlternateContent xmlns:mc="http://schemas.openxmlformats.org/markup-compatibility/2006">
              <mc:Choice xmlns:v="urn:schemas-microsoft-com:vml" Requires="v">
                <p:oleObj spid="_x0000_s3097" name="" r:id="rId1" imgW="3756025" imgH="1254760" progId="Visio.Drawing.11">
                  <p:embed/>
                </p:oleObj>
              </mc:Choice>
              <mc:Fallback>
                <p:oleObj name="" r:id="rId1" imgW="3756025" imgH="1254760" progId="Visio.Drawing.11">
                  <p:embed/>
                  <p:pic>
                    <p:nvPicPr>
                      <p:cNvPr id="0" name="图片 3096"/>
                      <p:cNvPicPr/>
                      <p:nvPr/>
                    </p:nvPicPr>
                    <p:blipFill>
                      <a:blip r:embed="rId2"/>
                      <a:stretch>
                        <a:fillRect/>
                      </a:stretch>
                    </p:blipFill>
                    <p:spPr>
                      <a:xfrm>
                        <a:off x="1835150" y="3213100"/>
                        <a:ext cx="6049963" cy="2012950"/>
                      </a:xfrm>
                      <a:prstGeom prst="rect">
                        <a:avLst/>
                      </a:prstGeom>
                      <a:noFill/>
                      <a:ln w="38100">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en-US" altLang="zh-CN" sz="3200" b="0">
                <a:latin typeface="楷体_GB2312" pitchFamily="49" charset="-122"/>
              </a:rPr>
              <a:t>6.1 </a:t>
            </a:r>
            <a:r>
              <a:rPr lang="zh-CN" altLang="en-US" sz="3200" b="0" dirty="0">
                <a:latin typeface="楷体_GB2312" pitchFamily="49" charset="-122"/>
              </a:rPr>
              <a:t>概述</a:t>
            </a:r>
            <a:endParaRPr lang="zh-CN" altLang="en-US" sz="3200" b="0" dirty="0">
              <a:latin typeface="楷体_GB2312" pitchFamily="49" charset="-122"/>
            </a:endParaRPr>
          </a:p>
        </p:txBody>
      </p:sp>
      <p:sp>
        <p:nvSpPr>
          <p:cNvPr id="7171" name="文本占位符 7170"/>
          <p:cNvSpPr>
            <a:spLocks noGrp="1"/>
          </p:cNvSpPr>
          <p:nvPr>
            <p:ph type="body" idx="1"/>
          </p:nvPr>
        </p:nvSpPr>
        <p:spPr>
          <a:xfrm>
            <a:off x="1263650" y="1412875"/>
            <a:ext cx="7772400" cy="4114800"/>
          </a:xfrm>
        </p:spPr>
        <p:txBody>
          <a:bodyPr/>
          <a:p>
            <a:pPr>
              <a:buNone/>
            </a:pPr>
            <a:r>
              <a:rPr lang="en-US" altLang="zh-CN" sz="2800">
                <a:solidFill>
                  <a:schemeClr val="folHlink"/>
                </a:solidFill>
              </a:rPr>
              <a:t>6.1.1 </a:t>
            </a:r>
            <a:r>
              <a:rPr lang="zh-CN" altLang="en-US" sz="2800" dirty="0">
                <a:solidFill>
                  <a:schemeClr val="folHlink"/>
                </a:solidFill>
              </a:rPr>
              <a:t>机器学习的定义</a:t>
            </a:r>
            <a:endParaRPr lang="zh-CN" altLang="en-US" sz="2800" dirty="0">
              <a:solidFill>
                <a:schemeClr val="folHlink"/>
              </a:solidFill>
            </a:endParaRPr>
          </a:p>
          <a:p>
            <a:pPr>
              <a:buNone/>
            </a:pPr>
            <a:r>
              <a:rPr lang="en-US" altLang="zh-CN" sz="2800">
                <a:solidFill>
                  <a:schemeClr val="folHlink"/>
                </a:solidFill>
              </a:rPr>
              <a:t>6.1.2 </a:t>
            </a:r>
            <a:r>
              <a:rPr lang="zh-CN" altLang="en-US" sz="2800" dirty="0">
                <a:solidFill>
                  <a:schemeClr val="folHlink"/>
                </a:solidFill>
              </a:rPr>
              <a:t>机器学习系统的基本结构</a:t>
            </a:r>
            <a:endParaRPr lang="zh-CN" altLang="en-US" sz="2800" dirty="0">
              <a:solidFill>
                <a:schemeClr val="folHlink"/>
              </a:solidFill>
            </a:endParaRPr>
          </a:p>
          <a:p>
            <a:pPr>
              <a:buNone/>
            </a:pPr>
            <a:r>
              <a:rPr lang="en-US" altLang="zh-CN" sz="2800">
                <a:solidFill>
                  <a:schemeClr val="folHlink"/>
                </a:solidFill>
              </a:rPr>
              <a:t>6.1.3 </a:t>
            </a:r>
            <a:r>
              <a:rPr lang="zh-CN" altLang="en-US" sz="2800" dirty="0">
                <a:solidFill>
                  <a:schemeClr val="folHlink"/>
                </a:solidFill>
              </a:rPr>
              <a:t>一个学习系统的例子</a:t>
            </a:r>
            <a:endParaRPr lang="zh-CN" altLang="en-US" sz="2800" dirty="0">
              <a:solidFill>
                <a:schemeClr val="folHlink"/>
              </a:solidFill>
            </a:endParaRPr>
          </a:p>
          <a:p>
            <a:pPr>
              <a:buNone/>
            </a:pPr>
            <a:endParaRPr lang="zh-CN" altLang="en-US" sz="2800" dirty="0">
              <a:solidFill>
                <a:schemeClr val="folHlink"/>
              </a:solidFill>
            </a:endParaRPr>
          </a:p>
          <a:p>
            <a:pPr>
              <a:buNone/>
            </a:pPr>
            <a:endParaRPr lang="zh-CN" altLang="en-US" sz="2800" b="0" dirty="0">
              <a:solidFill>
                <a:schemeClr val="hlink"/>
              </a:solidFill>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p:txBody>
          <a:bodyPr anchor="b"/>
          <a:p>
            <a:r>
              <a:rPr lang="en-US" altLang="zh-CN" sz="3200">
                <a:latin typeface="Times New Roman" panose="02020603050405020304" pitchFamily="18" charset="0"/>
              </a:rPr>
              <a:t>6.4.3 </a:t>
            </a:r>
            <a:r>
              <a:rPr lang="zh-CN" altLang="en-US" sz="3200" dirty="0">
                <a:latin typeface="Times New Roman" panose="02020603050405020304" pitchFamily="18" charset="0"/>
              </a:rPr>
              <a:t>多层网络和反向传播算法</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48131" name="文本占位符 48130"/>
          <p:cNvSpPr>
            <a:spLocks noGrp="1"/>
          </p:cNvSpPr>
          <p:nvPr>
            <p:ph type="body" idx="1"/>
          </p:nvPr>
        </p:nvSpPr>
        <p:spPr/>
        <p:txBody>
          <a:bodyPr/>
          <a:p>
            <a:pPr>
              <a:buNone/>
            </a:pPr>
            <a:r>
              <a:rPr lang="en-US" altLang="zh-CN" sz="2400" b="0"/>
              <a:t>2.</a:t>
            </a:r>
            <a:r>
              <a:rPr lang="zh-CN" altLang="en-US" sz="2400" b="0" dirty="0"/>
              <a:t>分层前向网络</a:t>
            </a:r>
            <a:endParaRPr lang="zh-CN" altLang="en-US" sz="2400" b="0" dirty="0"/>
          </a:p>
        </p:txBody>
      </p:sp>
      <p:sp>
        <p:nvSpPr>
          <p:cNvPr id="48132" name="矩形 48131"/>
          <p:cNvSpPr/>
          <p:nvPr/>
        </p:nvSpPr>
        <p:spPr>
          <a:xfrm>
            <a:off x="0" y="0"/>
            <a:ext cx="9144000" cy="0"/>
          </a:xfrm>
          <a:prstGeom prst="rect">
            <a:avLst/>
          </a:prstGeom>
          <a:noFill/>
          <a:ln w="9525">
            <a:noFill/>
          </a:ln>
        </p:spPr>
        <p:txBody>
          <a:bodyPr/>
          <a:p>
            <a:endParaRPr lang="zh-CN" altLang="en-US"/>
          </a:p>
        </p:txBody>
      </p:sp>
      <p:graphicFrame>
        <p:nvGraphicFramePr>
          <p:cNvPr id="48133" name="对象 48132"/>
          <p:cNvGraphicFramePr>
            <a:graphicFrameLocks noChangeAspect="1"/>
          </p:cNvGraphicFramePr>
          <p:nvPr/>
        </p:nvGraphicFramePr>
        <p:xfrm>
          <a:off x="1403350" y="1700213"/>
          <a:ext cx="6481763" cy="4295775"/>
        </p:xfrm>
        <a:graphic>
          <a:graphicData uri="http://schemas.openxmlformats.org/presentationml/2006/ole">
            <mc:AlternateContent xmlns:mc="http://schemas.openxmlformats.org/markup-compatibility/2006">
              <mc:Choice xmlns:v="urn:schemas-microsoft-com:vml" Requires="v">
                <p:oleObj spid="_x0000_s3096" name="" r:id="rId1" imgW="5400675" imgH="3848100" progId="Visio.Drawing.11">
                  <p:embed/>
                </p:oleObj>
              </mc:Choice>
              <mc:Fallback>
                <p:oleObj name="" r:id="rId1" imgW="5400675" imgH="3848100" progId="Visio.Drawing.11">
                  <p:embed/>
                  <p:pic>
                    <p:nvPicPr>
                      <p:cNvPr id="0" name="图片 3095"/>
                      <p:cNvPicPr/>
                      <p:nvPr/>
                    </p:nvPicPr>
                    <p:blipFill>
                      <a:blip r:embed="rId2"/>
                      <a:stretch>
                        <a:fillRect/>
                      </a:stretch>
                    </p:blipFill>
                    <p:spPr>
                      <a:xfrm>
                        <a:off x="1403350" y="1700213"/>
                        <a:ext cx="6481763" cy="4295775"/>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en-US" altLang="zh-CN" sz="3200">
                <a:latin typeface="Times New Roman" panose="02020603050405020304" pitchFamily="18" charset="0"/>
              </a:rPr>
              <a:t>6.4.3 </a:t>
            </a:r>
            <a:r>
              <a:rPr lang="zh-CN" altLang="en-US" sz="3200" dirty="0">
                <a:latin typeface="Times New Roman" panose="02020603050405020304" pitchFamily="18" charset="0"/>
              </a:rPr>
              <a:t>多层网络和反向传播算法</a:t>
            </a:r>
            <a:r>
              <a:rPr lang="en-US" altLang="zh-CN" sz="3200">
                <a:latin typeface="Times New Roman" panose="02020603050405020304" pitchFamily="18" charset="0"/>
              </a:rPr>
              <a:t>（3</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49155" name="文本占位符 49154"/>
          <p:cNvSpPr>
            <a:spLocks noGrp="1"/>
          </p:cNvSpPr>
          <p:nvPr>
            <p:ph type="body" idx="1"/>
          </p:nvPr>
        </p:nvSpPr>
        <p:spPr/>
        <p:txBody>
          <a:bodyPr/>
          <a:p>
            <a:pPr marL="0" indent="0">
              <a:buNone/>
            </a:pPr>
            <a:r>
              <a:rPr lang="en-US" altLang="zh-CN" sz="2400" b="0"/>
              <a:t>3.</a:t>
            </a:r>
            <a:r>
              <a:rPr lang="zh-CN" altLang="en-US" sz="2400" b="0" dirty="0"/>
              <a:t>分层前向网络的反向传播算法</a:t>
            </a:r>
            <a:endParaRPr lang="zh-CN" altLang="en-US" sz="2400" dirty="0"/>
          </a:p>
          <a:p>
            <a:pPr marL="0" indent="0">
              <a:buNone/>
            </a:pPr>
            <a:r>
              <a:rPr lang="zh-CN" altLang="en-US" sz="2400" b="0" dirty="0">
                <a:latin typeface="Times New Roman" panose="02020603050405020304" pitchFamily="18" charset="0"/>
              </a:rPr>
              <a:t>前向网络的反向传播算法（</a:t>
            </a:r>
            <a:r>
              <a:rPr lang="en-US" altLang="zh-CN" sz="2400" b="0">
                <a:latin typeface="Times New Roman" panose="02020603050405020304" pitchFamily="18" charset="0"/>
              </a:rPr>
              <a:t>Back Propagation</a:t>
            </a:r>
            <a:r>
              <a:rPr lang="zh-CN" altLang="en-US" sz="2400" b="0" dirty="0">
                <a:latin typeface="Times New Roman" panose="02020603050405020304" pitchFamily="18" charset="0"/>
              </a:rPr>
              <a:t>，</a:t>
            </a:r>
            <a:r>
              <a:rPr lang="en-US" altLang="zh-CN" sz="2400" b="0">
                <a:latin typeface="Times New Roman" panose="02020603050405020304" pitchFamily="18" charset="0"/>
              </a:rPr>
              <a:t>BP</a:t>
            </a:r>
            <a:r>
              <a:rPr lang="zh-CN" altLang="en-US" sz="2400" b="0" dirty="0">
                <a:latin typeface="Times New Roman" panose="02020603050405020304" pitchFamily="18" charset="0"/>
              </a:rPr>
              <a:t>）具有双向操作的特点。网络信号传播是从输入层输出层，权值修正</a:t>
            </a:r>
            <a:r>
              <a:rPr lang="en-US" altLang="zh-CN" sz="2400" b="0" err="1">
                <a:latin typeface="Times New Roman" panose="02020603050405020304" pitchFamily="18" charset="0"/>
              </a:rPr>
              <a:t>从输出层到输入层</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en-US" altLang="zh-CN" sz="3200">
                <a:latin typeface="Times New Roman" panose="02020603050405020304" pitchFamily="18" charset="0"/>
              </a:rPr>
              <a:t>6.4.3 </a:t>
            </a:r>
            <a:r>
              <a:rPr lang="zh-CN" altLang="en-US" sz="3200" dirty="0">
                <a:latin typeface="Times New Roman" panose="02020603050405020304" pitchFamily="18" charset="0"/>
              </a:rPr>
              <a:t>多层网络和反向传播算法</a:t>
            </a:r>
            <a:r>
              <a:rPr lang="en-US" altLang="zh-CN" sz="3200">
                <a:latin typeface="Times New Roman" panose="02020603050405020304" pitchFamily="18" charset="0"/>
              </a:rPr>
              <a:t>（4</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50179" name="文本占位符 50178"/>
          <p:cNvSpPr>
            <a:spLocks noGrp="1"/>
          </p:cNvSpPr>
          <p:nvPr>
            <p:ph type="body" idx="1"/>
          </p:nvPr>
        </p:nvSpPr>
        <p:spPr>
          <a:xfrm>
            <a:off x="755650" y="1125538"/>
            <a:ext cx="8388350" cy="5399087"/>
          </a:xfrm>
        </p:spPr>
        <p:txBody>
          <a:bodyPr/>
          <a:p>
            <a:pPr marL="0" indent="0">
              <a:buNone/>
            </a:pPr>
            <a:r>
              <a:rPr lang="zh-CN" altLang="en-US" sz="2400" b="0" dirty="0">
                <a:latin typeface="Times New Roman" panose="02020603050405020304" pitchFamily="18" charset="0"/>
              </a:rPr>
              <a:t>包含两层</a:t>
            </a:r>
            <a:r>
              <a:rPr lang="en-US" altLang="zh-CN" sz="2400" b="0">
                <a:latin typeface="Times New Roman" panose="02020603050405020304" pitchFamily="18" charset="0"/>
              </a:rPr>
              <a:t>sigmoid</a:t>
            </a:r>
            <a:r>
              <a:rPr lang="zh-CN" altLang="en-US" sz="2400" b="0" dirty="0">
                <a:latin typeface="Times New Roman" panose="02020603050405020304" pitchFamily="18" charset="0"/>
              </a:rPr>
              <a:t>单元的前向网络的反向传播算法</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步</a:t>
            </a:r>
            <a:r>
              <a:rPr lang="en-US" altLang="zh-CN" sz="2400" b="0">
                <a:latin typeface="Times New Roman" panose="02020603050405020304" pitchFamily="18" charset="0"/>
              </a:rPr>
              <a:t>1  </a:t>
            </a:r>
            <a:r>
              <a:rPr lang="zh-CN" altLang="en-US" sz="2400" b="0" dirty="0">
                <a:latin typeface="Times New Roman" panose="02020603050405020304" pitchFamily="18" charset="0"/>
              </a:rPr>
              <a:t>创建具有</a:t>
            </a:r>
            <a:r>
              <a:rPr lang="en-US" altLang="zh-CN" sz="2400" b="0" i="1" err="1">
                <a:latin typeface="Times New Roman" panose="02020603050405020304" pitchFamily="18" charset="0"/>
              </a:rPr>
              <a:t>n</a:t>
            </a:r>
            <a:r>
              <a:rPr lang="en-US" altLang="zh-CN" sz="2400" b="0" i="1" baseline="-25000" err="1">
                <a:latin typeface="Times New Roman" panose="02020603050405020304" pitchFamily="18" charset="0"/>
              </a:rPr>
              <a:t>in</a:t>
            </a:r>
            <a:r>
              <a:rPr lang="zh-CN" altLang="en-US" sz="2400" b="0" dirty="0">
                <a:latin typeface="Times New Roman" panose="02020603050405020304" pitchFamily="18" charset="0"/>
              </a:rPr>
              <a:t>个输入、</a:t>
            </a:r>
            <a:r>
              <a:rPr lang="en-US" altLang="zh-CN" sz="2400" b="0" i="1" err="1">
                <a:latin typeface="Times New Roman" panose="02020603050405020304" pitchFamily="18" charset="0"/>
              </a:rPr>
              <a:t>n</a:t>
            </a:r>
            <a:r>
              <a:rPr lang="en-US" altLang="zh-CN" sz="2400" b="0" i="1" baseline="-25000" err="1">
                <a:latin typeface="Times New Roman" panose="02020603050405020304" pitchFamily="18" charset="0"/>
              </a:rPr>
              <a:t>hidden</a:t>
            </a:r>
            <a:r>
              <a:rPr lang="zh-CN" altLang="en-US" sz="2400" b="0" dirty="0">
                <a:latin typeface="Times New Roman" panose="02020603050405020304" pitchFamily="18" charset="0"/>
              </a:rPr>
              <a:t>个隐藏单元、</a:t>
            </a:r>
            <a:r>
              <a:rPr lang="en-US" altLang="zh-CN" sz="2400" b="0" i="1" err="1">
                <a:latin typeface="Times New Roman" panose="02020603050405020304" pitchFamily="18" charset="0"/>
              </a:rPr>
              <a:t>n</a:t>
            </a:r>
            <a:r>
              <a:rPr lang="en-US" altLang="zh-CN" sz="2400" b="0" i="1" baseline="-25000" err="1">
                <a:latin typeface="Times New Roman" panose="02020603050405020304" pitchFamily="18" charset="0"/>
              </a:rPr>
              <a:t>out</a:t>
            </a:r>
            <a:r>
              <a:rPr lang="zh-CN" altLang="en-US" sz="2400" b="0" dirty="0">
                <a:latin typeface="Times New Roman" panose="02020603050405020304" pitchFamily="18" charset="0"/>
              </a:rPr>
              <a:t>个输出单元的前向网络</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步</a:t>
            </a:r>
            <a:r>
              <a:rPr lang="en-US" altLang="zh-CN" sz="2400" b="0">
                <a:latin typeface="Times New Roman" panose="02020603050405020304" pitchFamily="18" charset="0"/>
              </a:rPr>
              <a:t>2  </a:t>
            </a:r>
            <a:r>
              <a:rPr lang="zh-CN" altLang="en-US" sz="2400" b="0" dirty="0">
                <a:latin typeface="Times New Roman" panose="02020603050405020304" pitchFamily="18" charset="0"/>
              </a:rPr>
              <a:t>网络权值初始化</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步</a:t>
            </a:r>
            <a:r>
              <a:rPr lang="en-US" altLang="zh-CN" sz="2400" b="0">
                <a:latin typeface="Times New Roman" panose="02020603050405020304" pitchFamily="18" charset="0"/>
              </a:rPr>
              <a:t>3  </a:t>
            </a:r>
            <a:r>
              <a:rPr lang="zh-CN" altLang="en-US" sz="2400" b="0" dirty="0">
                <a:latin typeface="Times New Roman" panose="02020603050405020304" pitchFamily="18" charset="0"/>
              </a:rPr>
              <a:t>在遇到终止条件前，把输入沿网络前向传播</a:t>
            </a:r>
            <a:r>
              <a:rPr lang="en-US" altLang="zh-CN" sz="2400" b="0">
                <a:latin typeface="Times New Roman" panose="02020603050405020304" pitchFamily="18" charset="0"/>
              </a:rPr>
              <a:t>，</a:t>
            </a:r>
            <a:r>
              <a:rPr lang="zh-CN" altLang="en-US" sz="2400" b="0" dirty="0">
                <a:latin typeface="Times New Roman" panose="02020603050405020304" pitchFamily="18" charset="0"/>
              </a:rPr>
              <a:t>计算网络中每个单元</a:t>
            </a:r>
            <a:r>
              <a:rPr lang="en-US" altLang="zh-CN" sz="2400" b="0" i="1">
                <a:latin typeface="Times New Roman" panose="02020603050405020304" pitchFamily="18" charset="0"/>
              </a:rPr>
              <a:t>u</a:t>
            </a:r>
            <a:r>
              <a:rPr lang="zh-CN" altLang="en-US" sz="2400" b="0" dirty="0">
                <a:latin typeface="Times New Roman" panose="02020603050405020304" pitchFamily="18" charset="0"/>
              </a:rPr>
              <a:t>的输出</a:t>
            </a:r>
            <a:r>
              <a:rPr lang="en-US" altLang="zh-CN" sz="2400" b="0" err="1">
                <a:latin typeface="Times New Roman" panose="02020603050405020304" pitchFamily="18" charset="0"/>
              </a:rPr>
              <a:t>o</a:t>
            </a:r>
            <a:r>
              <a:rPr lang="en-US" altLang="zh-CN" sz="2400" b="0" baseline="-25000" err="1">
                <a:latin typeface="Times New Roman" panose="02020603050405020304" pitchFamily="18" charset="0"/>
              </a:rPr>
              <a:t>u</a:t>
            </a:r>
            <a:r>
              <a:rPr lang="zh-CN" altLang="en-US" sz="2400" b="0" baseline="-25000" dirty="0">
                <a:latin typeface="Times New Roman" panose="02020603050405020304" pitchFamily="18" charset="0"/>
              </a:rPr>
              <a:t>；</a:t>
            </a:r>
            <a:endParaRPr lang="zh-CN" altLang="en-US" sz="2400" b="0" baseline="-25000" dirty="0">
              <a:latin typeface="Times New Roman" panose="02020603050405020304" pitchFamily="18" charset="0"/>
            </a:endParaRPr>
          </a:p>
          <a:p>
            <a:pPr marL="0" indent="0">
              <a:buNone/>
            </a:pPr>
            <a:r>
              <a:rPr lang="zh-CN" altLang="en-US" sz="2400" b="0" dirty="0">
                <a:latin typeface="Times New Roman" panose="02020603050405020304" pitchFamily="18" charset="0"/>
              </a:rPr>
              <a:t>        使误差沿网络反向传播，对于网络的每个输出单元</a:t>
            </a:r>
            <a:r>
              <a:rPr lang="en-US" altLang="zh-CN" sz="2400" b="0" i="1">
                <a:latin typeface="Times New Roman" panose="02020603050405020304" pitchFamily="18" charset="0"/>
              </a:rPr>
              <a:t>k</a:t>
            </a:r>
            <a:r>
              <a:rPr lang="zh-CN" altLang="en-US" sz="2400" b="0" dirty="0">
                <a:latin typeface="Times New Roman" panose="02020603050405020304" pitchFamily="18" charset="0"/>
              </a:rPr>
              <a:t>，计算它的误差项</a:t>
            </a:r>
            <a:r>
              <a:rPr lang="zh-CN" altLang="en-US" sz="2400" b="0" dirty="0">
                <a:latin typeface="Times New Roman" panose="02020603050405020304" pitchFamily="18" charset="0"/>
                <a:sym typeface="Symbol" panose="05050102010706020507" pitchFamily="18" charset="2"/>
              </a:rPr>
              <a:t></a:t>
            </a:r>
            <a:r>
              <a:rPr lang="en-US" altLang="zh-CN" sz="2400" b="0" baseline="-25000">
                <a:latin typeface="Times New Roman" panose="02020603050405020304" pitchFamily="18" charset="0"/>
                <a:sym typeface="Symbol" panose="05050102010706020507" pitchFamily="18" charset="2"/>
              </a:rPr>
              <a:t>k</a:t>
            </a:r>
            <a:endParaRPr lang="en-US" altLang="zh-CN" sz="2400" b="0" baseline="-25000">
              <a:latin typeface="Times New Roman" panose="02020603050405020304" pitchFamily="18" charset="0"/>
              <a:sym typeface="Symbol" panose="05050102010706020507" pitchFamily="18" charset="2"/>
            </a:endParaRPr>
          </a:p>
          <a:p>
            <a:pPr marL="0" indent="0">
              <a:buNone/>
            </a:pP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a:p>
            <a:pPr marL="0" indent="0">
              <a:buNone/>
            </a:pPr>
            <a:r>
              <a:rPr lang="en-US" altLang="zh-CN" sz="2400" b="0">
                <a:latin typeface="Times New Roman" panose="02020603050405020304" pitchFamily="18" charset="0"/>
              </a:rPr>
              <a:t>         </a:t>
            </a:r>
            <a:r>
              <a:rPr lang="zh-CN" altLang="en-US" sz="2400" b="0" dirty="0">
                <a:latin typeface="Times New Roman" panose="02020603050405020304" pitchFamily="18" charset="0"/>
              </a:rPr>
              <a:t>对于网络的每个隐藏单元</a:t>
            </a:r>
            <a:r>
              <a:rPr lang="en-US" altLang="zh-CN" sz="2400" b="0" i="1">
                <a:latin typeface="Times New Roman" panose="02020603050405020304" pitchFamily="18" charset="0"/>
              </a:rPr>
              <a:t>h</a:t>
            </a:r>
            <a:r>
              <a:rPr lang="zh-CN" altLang="en-US" sz="2400" b="0" dirty="0">
                <a:latin typeface="Times New Roman" panose="02020603050405020304" pitchFamily="18" charset="0"/>
              </a:rPr>
              <a:t>，计算它的误差项</a:t>
            </a:r>
            <a:r>
              <a:rPr lang="zh-CN" altLang="en-US" sz="2400" b="0" dirty="0">
                <a:latin typeface="Times New Roman" panose="02020603050405020304" pitchFamily="18" charset="0"/>
                <a:sym typeface="Symbol" panose="05050102010706020507" pitchFamily="18" charset="2"/>
              </a:rPr>
              <a:t></a:t>
            </a:r>
            <a:r>
              <a:rPr lang="en-US" altLang="zh-CN" sz="2400" b="0" baseline="-25000">
                <a:latin typeface="Times New Roman" panose="02020603050405020304" pitchFamily="18" charset="0"/>
                <a:sym typeface="Symbol" panose="05050102010706020507" pitchFamily="18" charset="2"/>
              </a:rPr>
              <a:t>k</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a:p>
            <a:pPr marL="0" indent="0">
              <a:buNone/>
            </a:pPr>
            <a:r>
              <a:rPr lang="en-US" altLang="zh-CN" sz="2400" b="0">
                <a:latin typeface="Times New Roman" panose="02020603050405020304" pitchFamily="18" charset="0"/>
              </a:rPr>
              <a:t>          </a:t>
            </a:r>
            <a:r>
              <a:rPr lang="zh-CN" altLang="en-US" sz="2400" b="0" dirty="0">
                <a:latin typeface="Times New Roman" panose="02020603050405020304" pitchFamily="18" charset="0"/>
              </a:rPr>
              <a:t>更新每个网络权值</a:t>
            </a:r>
            <a:r>
              <a:rPr lang="en-US" altLang="zh-CN" sz="2400" b="0" err="1">
                <a:latin typeface="Times New Roman" panose="02020603050405020304" pitchFamily="18" charset="0"/>
              </a:rPr>
              <a:t>w</a:t>
            </a:r>
            <a:r>
              <a:rPr lang="en-US" altLang="zh-CN" sz="2400" b="0" baseline="-25000" err="1">
                <a:latin typeface="Times New Roman" panose="02020603050405020304" pitchFamily="18" charset="0"/>
              </a:rPr>
              <a:t>ij</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sp>
        <p:nvSpPr>
          <p:cNvPr id="50180" name="矩形 50179"/>
          <p:cNvSpPr/>
          <p:nvPr/>
        </p:nvSpPr>
        <p:spPr>
          <a:xfrm>
            <a:off x="0" y="0"/>
            <a:ext cx="9144000" cy="0"/>
          </a:xfrm>
          <a:prstGeom prst="rect">
            <a:avLst/>
          </a:prstGeom>
          <a:noFill/>
          <a:ln w="9525">
            <a:noFill/>
          </a:ln>
        </p:spPr>
        <p:txBody>
          <a:bodyPr/>
          <a:p>
            <a:endParaRPr lang="zh-CN" altLang="en-US"/>
          </a:p>
        </p:txBody>
      </p:sp>
      <p:graphicFrame>
        <p:nvGraphicFramePr>
          <p:cNvPr id="50181" name="对象 50180"/>
          <p:cNvGraphicFramePr>
            <a:graphicFrameLocks noChangeAspect="1"/>
          </p:cNvGraphicFramePr>
          <p:nvPr/>
        </p:nvGraphicFramePr>
        <p:xfrm>
          <a:off x="3492500" y="4221163"/>
          <a:ext cx="3455988" cy="574675"/>
        </p:xfrm>
        <a:graphic>
          <a:graphicData uri="http://schemas.openxmlformats.org/presentationml/2006/ole">
            <mc:AlternateContent xmlns:mc="http://schemas.openxmlformats.org/markup-compatibility/2006">
              <mc:Choice xmlns:v="urn:schemas-microsoft-com:vml" Requires="v">
                <p:oleObj spid="_x0000_s3099" name="" r:id="rId1" imgW="1524000" imgH="228600" progId="Equation.3">
                  <p:embed/>
                </p:oleObj>
              </mc:Choice>
              <mc:Fallback>
                <p:oleObj name="" r:id="rId1" imgW="1524000" imgH="228600" progId="Equation.3">
                  <p:embed/>
                  <p:pic>
                    <p:nvPicPr>
                      <p:cNvPr id="0" name="图片 3098"/>
                      <p:cNvPicPr/>
                      <p:nvPr/>
                    </p:nvPicPr>
                    <p:blipFill>
                      <a:blip r:embed="rId2"/>
                      <a:stretch>
                        <a:fillRect/>
                      </a:stretch>
                    </p:blipFill>
                    <p:spPr>
                      <a:xfrm>
                        <a:off x="3492500" y="4221163"/>
                        <a:ext cx="3455988" cy="574675"/>
                      </a:xfrm>
                      <a:prstGeom prst="rect">
                        <a:avLst/>
                      </a:prstGeom>
                      <a:noFill/>
                      <a:ln w="38100">
                        <a:noFill/>
                        <a:miter/>
                      </a:ln>
                    </p:spPr>
                  </p:pic>
                </p:oleObj>
              </mc:Fallback>
            </mc:AlternateContent>
          </a:graphicData>
        </a:graphic>
      </p:graphicFrame>
      <p:sp>
        <p:nvSpPr>
          <p:cNvPr id="50182" name="矩形 50181"/>
          <p:cNvSpPr/>
          <p:nvPr/>
        </p:nvSpPr>
        <p:spPr>
          <a:xfrm>
            <a:off x="0" y="0"/>
            <a:ext cx="9144000" cy="0"/>
          </a:xfrm>
          <a:prstGeom prst="rect">
            <a:avLst/>
          </a:prstGeom>
          <a:noFill/>
          <a:ln w="9525">
            <a:noFill/>
          </a:ln>
        </p:spPr>
        <p:txBody>
          <a:bodyPr/>
          <a:p>
            <a:endParaRPr lang="zh-CN" altLang="en-US"/>
          </a:p>
        </p:txBody>
      </p:sp>
      <p:graphicFrame>
        <p:nvGraphicFramePr>
          <p:cNvPr id="50183" name="对象 50182"/>
          <p:cNvGraphicFramePr>
            <a:graphicFrameLocks noChangeAspect="1"/>
          </p:cNvGraphicFramePr>
          <p:nvPr/>
        </p:nvGraphicFramePr>
        <p:xfrm>
          <a:off x="3635375" y="5157788"/>
          <a:ext cx="3168650" cy="679450"/>
        </p:xfrm>
        <a:graphic>
          <a:graphicData uri="http://schemas.openxmlformats.org/presentationml/2006/ole">
            <mc:AlternateContent xmlns:mc="http://schemas.openxmlformats.org/markup-compatibility/2006">
              <mc:Choice xmlns:v="urn:schemas-microsoft-com:vml" Requires="v">
                <p:oleObj spid="_x0000_s3100" name="" r:id="rId3" imgW="1651000" imgH="355600" progId="Equation.3">
                  <p:embed/>
                </p:oleObj>
              </mc:Choice>
              <mc:Fallback>
                <p:oleObj name="" r:id="rId3" imgW="1651000" imgH="355600" progId="Equation.3">
                  <p:embed/>
                  <p:pic>
                    <p:nvPicPr>
                      <p:cNvPr id="0" name="图片 3099"/>
                      <p:cNvPicPr/>
                      <p:nvPr/>
                    </p:nvPicPr>
                    <p:blipFill>
                      <a:blip r:embed="rId4"/>
                      <a:stretch>
                        <a:fillRect/>
                      </a:stretch>
                    </p:blipFill>
                    <p:spPr>
                      <a:xfrm>
                        <a:off x="3635375" y="5157788"/>
                        <a:ext cx="3168650" cy="679450"/>
                      </a:xfrm>
                      <a:prstGeom prst="rect">
                        <a:avLst/>
                      </a:prstGeom>
                      <a:noFill/>
                      <a:ln w="38100">
                        <a:noFill/>
                        <a:miter/>
                      </a:ln>
                    </p:spPr>
                  </p:pic>
                </p:oleObj>
              </mc:Fallback>
            </mc:AlternateContent>
          </a:graphicData>
        </a:graphic>
      </p:graphicFrame>
      <p:sp>
        <p:nvSpPr>
          <p:cNvPr id="50184" name="矩形 50183"/>
          <p:cNvSpPr/>
          <p:nvPr/>
        </p:nvSpPr>
        <p:spPr>
          <a:xfrm>
            <a:off x="0" y="3309938"/>
            <a:ext cx="9144000" cy="0"/>
          </a:xfrm>
          <a:prstGeom prst="rect">
            <a:avLst/>
          </a:prstGeom>
          <a:noFill/>
          <a:ln w="9525">
            <a:noFill/>
          </a:ln>
        </p:spPr>
        <p:txBody>
          <a:bodyPr/>
          <a:p>
            <a:endParaRPr lang="zh-CN" altLang="en-US"/>
          </a:p>
        </p:txBody>
      </p:sp>
      <p:graphicFrame>
        <p:nvGraphicFramePr>
          <p:cNvPr id="50185" name="对象 50184"/>
          <p:cNvGraphicFramePr>
            <a:graphicFrameLocks noChangeAspect="1"/>
          </p:cNvGraphicFramePr>
          <p:nvPr/>
        </p:nvGraphicFramePr>
        <p:xfrm>
          <a:off x="4643438" y="5770563"/>
          <a:ext cx="2663825" cy="538162"/>
        </p:xfrm>
        <a:graphic>
          <a:graphicData uri="http://schemas.openxmlformats.org/presentationml/2006/ole">
            <mc:AlternateContent xmlns:mc="http://schemas.openxmlformats.org/markup-compatibility/2006">
              <mc:Choice xmlns:v="urn:schemas-microsoft-com:vml" Requires="v">
                <p:oleObj spid="_x0000_s3098" name="" r:id="rId5" imgW="1181100" imgH="241300" progId="Equation.3">
                  <p:embed/>
                </p:oleObj>
              </mc:Choice>
              <mc:Fallback>
                <p:oleObj name="" r:id="rId5" imgW="1181100" imgH="241300" progId="Equation.3">
                  <p:embed/>
                  <p:pic>
                    <p:nvPicPr>
                      <p:cNvPr id="0" name="图片 3097"/>
                      <p:cNvPicPr/>
                      <p:nvPr/>
                    </p:nvPicPr>
                    <p:blipFill>
                      <a:blip r:embed="rId6"/>
                      <a:stretch>
                        <a:fillRect/>
                      </a:stretch>
                    </p:blipFill>
                    <p:spPr>
                      <a:xfrm>
                        <a:off x="4643438" y="5770563"/>
                        <a:ext cx="2663825" cy="538162"/>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a:xfrm>
            <a:off x="1116013" y="0"/>
            <a:ext cx="7793037" cy="1143000"/>
          </a:xfrm>
        </p:spPr>
        <p:txBody>
          <a:bodyPr anchor="b"/>
          <a:p>
            <a:r>
              <a:rPr lang="en-US" altLang="zh-CN" sz="3200">
                <a:latin typeface="Times New Roman" panose="02020603050405020304" pitchFamily="18" charset="0"/>
              </a:rPr>
              <a:t>6.4.4 </a:t>
            </a:r>
            <a:r>
              <a:rPr lang="zh-CN" altLang="en-US" sz="3200" dirty="0">
                <a:latin typeface="Times New Roman" panose="02020603050405020304" pitchFamily="18" charset="0"/>
              </a:rPr>
              <a:t>反向传播算法实例</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51203" name="文本占位符 51202"/>
          <p:cNvSpPr>
            <a:spLocks noGrp="1"/>
          </p:cNvSpPr>
          <p:nvPr>
            <p:ph type="body" idx="1"/>
          </p:nvPr>
        </p:nvSpPr>
        <p:spPr>
          <a:xfrm>
            <a:off x="611188" y="1268413"/>
            <a:ext cx="8343900" cy="5113337"/>
          </a:xfrm>
        </p:spPr>
        <p:txBody>
          <a:bodyPr/>
          <a:p>
            <a:pPr marL="0" indent="0">
              <a:lnSpc>
                <a:spcPct val="80000"/>
              </a:lnSpc>
              <a:buNone/>
            </a:pPr>
            <a:r>
              <a:rPr lang="en-US" altLang="zh-CN" sz="1600"/>
              <a:t>      1981</a:t>
            </a:r>
            <a:r>
              <a:rPr lang="zh-CN" altLang="en-US" sz="1600" dirty="0"/>
              <a:t>年生物学家格若根（</a:t>
            </a:r>
            <a:r>
              <a:rPr lang="en-US" altLang="zh-CN" sz="1600" err="1"/>
              <a:t>W.Grogan</a:t>
            </a:r>
            <a:r>
              <a:rPr lang="zh-CN" altLang="en-US" sz="1600" dirty="0"/>
              <a:t>）和维什（</a:t>
            </a:r>
            <a:r>
              <a:rPr lang="en-US" altLang="zh-CN" sz="1600" err="1"/>
              <a:t>W.Wirth</a:t>
            </a:r>
            <a:r>
              <a:rPr lang="zh-CN" altLang="en-US" sz="1600" dirty="0"/>
              <a:t>）发现了两类蚊子（或飞蠓</a:t>
            </a:r>
            <a:r>
              <a:rPr lang="en-US" altLang="zh-CN" sz="1600"/>
              <a:t>midges</a:t>
            </a:r>
            <a:r>
              <a:rPr lang="zh-CN" altLang="en-US" sz="1600" dirty="0"/>
              <a:t>）：</a:t>
            </a:r>
            <a:r>
              <a:rPr lang="en-US" altLang="zh-CN" sz="1600" err="1"/>
              <a:t>Apf</a:t>
            </a:r>
            <a:r>
              <a:rPr lang="zh-CN" altLang="en-US" sz="1600" dirty="0"/>
              <a:t>和</a:t>
            </a:r>
            <a:r>
              <a:rPr lang="en-US" altLang="zh-CN" sz="1600" err="1"/>
              <a:t>Af</a:t>
            </a:r>
            <a:r>
              <a:rPr lang="zh-CN" altLang="en-US" sz="1600" dirty="0"/>
              <a:t>。他们测量了这两类蚊子每个个体的翼长和触角长，数据如下：</a:t>
            </a:r>
            <a:endParaRPr lang="zh-CN" altLang="en-US" sz="1600" dirty="0"/>
          </a:p>
          <a:p>
            <a:pPr marL="0" indent="0">
              <a:lnSpc>
                <a:spcPct val="80000"/>
              </a:lnSpc>
              <a:buNone/>
            </a:pPr>
            <a:r>
              <a:rPr lang="zh-CN" altLang="en-US" sz="1600" dirty="0"/>
              <a:t>翼长      触角长   类别</a:t>
            </a:r>
            <a:r>
              <a:rPr lang="en-US" altLang="zh-CN" sz="1600"/>
              <a:t>1.74       1.36     </a:t>
            </a:r>
            <a:r>
              <a:rPr lang="en-US" altLang="zh-CN" sz="1600" err="1"/>
              <a:t>Af</a:t>
            </a:r>
            <a:endParaRPr lang="en-US" altLang="zh-CN" sz="1600"/>
          </a:p>
          <a:p>
            <a:pPr marL="0" indent="0">
              <a:lnSpc>
                <a:spcPct val="80000"/>
              </a:lnSpc>
              <a:buNone/>
            </a:pPr>
            <a:r>
              <a:rPr lang="en-US" altLang="zh-CN" sz="1600"/>
              <a:t>1.64       1.38     </a:t>
            </a:r>
            <a:r>
              <a:rPr lang="en-US" altLang="zh-CN" sz="1600" err="1"/>
              <a:t>Af</a:t>
            </a:r>
            <a:endParaRPr lang="en-US" altLang="zh-CN" sz="1600"/>
          </a:p>
          <a:p>
            <a:pPr marL="0" indent="0">
              <a:lnSpc>
                <a:spcPct val="80000"/>
              </a:lnSpc>
              <a:buNone/>
            </a:pPr>
            <a:r>
              <a:rPr lang="en-US" altLang="zh-CN" sz="1600"/>
              <a:t>1.82       1.38     </a:t>
            </a:r>
            <a:r>
              <a:rPr lang="en-US" altLang="zh-CN" sz="1600" err="1"/>
              <a:t>Af</a:t>
            </a:r>
            <a:endParaRPr lang="en-US" altLang="zh-CN" sz="1600"/>
          </a:p>
          <a:p>
            <a:pPr marL="0" indent="0">
              <a:lnSpc>
                <a:spcPct val="80000"/>
              </a:lnSpc>
              <a:buNone/>
            </a:pPr>
            <a:r>
              <a:rPr lang="en-US" altLang="zh-CN" sz="1600"/>
              <a:t>1.90       1.38     </a:t>
            </a:r>
            <a:r>
              <a:rPr lang="en-US" altLang="zh-CN" sz="1600" err="1"/>
              <a:t>Af</a:t>
            </a:r>
            <a:endParaRPr lang="en-US" altLang="zh-CN" sz="1600"/>
          </a:p>
          <a:p>
            <a:pPr marL="0" indent="0">
              <a:lnSpc>
                <a:spcPct val="80000"/>
              </a:lnSpc>
              <a:buNone/>
            </a:pPr>
            <a:r>
              <a:rPr lang="en-US" altLang="zh-CN" sz="1600"/>
              <a:t>1.70       1.40     </a:t>
            </a:r>
            <a:r>
              <a:rPr lang="en-US" altLang="zh-CN" sz="1600" err="1"/>
              <a:t>Af</a:t>
            </a:r>
            <a:endParaRPr lang="en-US" altLang="zh-CN" sz="1600"/>
          </a:p>
          <a:p>
            <a:pPr marL="0" indent="0">
              <a:lnSpc>
                <a:spcPct val="80000"/>
              </a:lnSpc>
              <a:buNone/>
            </a:pPr>
            <a:r>
              <a:rPr lang="en-US" altLang="zh-CN" sz="1600"/>
              <a:t>1.82       1.48     </a:t>
            </a:r>
            <a:r>
              <a:rPr lang="en-US" altLang="zh-CN" sz="1600" err="1"/>
              <a:t>Af</a:t>
            </a:r>
            <a:endParaRPr lang="en-US" altLang="zh-CN" sz="1600"/>
          </a:p>
          <a:p>
            <a:pPr marL="0" indent="0">
              <a:lnSpc>
                <a:spcPct val="80000"/>
              </a:lnSpc>
              <a:buNone/>
            </a:pPr>
            <a:r>
              <a:rPr lang="en-US" altLang="zh-CN" sz="1600"/>
              <a:t>1.82       1.54     </a:t>
            </a:r>
            <a:r>
              <a:rPr lang="en-US" altLang="zh-CN" sz="1600" err="1"/>
              <a:t>Af</a:t>
            </a:r>
            <a:endParaRPr lang="en-US" altLang="zh-CN" sz="1600"/>
          </a:p>
          <a:p>
            <a:pPr marL="0" indent="0">
              <a:lnSpc>
                <a:spcPct val="80000"/>
              </a:lnSpc>
              <a:buNone/>
            </a:pPr>
            <a:r>
              <a:rPr lang="en-US" altLang="zh-CN" sz="1600"/>
              <a:t>2.08       1.56     </a:t>
            </a:r>
            <a:r>
              <a:rPr lang="en-US" altLang="zh-CN" sz="1600" err="1"/>
              <a:t>Af</a:t>
            </a:r>
            <a:endParaRPr lang="zh-CN" altLang="en-US" sz="1600" dirty="0"/>
          </a:p>
          <a:p>
            <a:pPr marL="0" indent="0">
              <a:lnSpc>
                <a:spcPct val="80000"/>
              </a:lnSpc>
              <a:buNone/>
            </a:pPr>
            <a:r>
              <a:rPr lang="en-US" altLang="zh-CN" sz="1600"/>
              <a:t>1.78       1.14     </a:t>
            </a:r>
            <a:r>
              <a:rPr lang="en-US" altLang="zh-CN" sz="1600" err="1"/>
              <a:t>Apf</a:t>
            </a:r>
            <a:endParaRPr lang="en-US" altLang="zh-CN" sz="1600"/>
          </a:p>
          <a:p>
            <a:pPr marL="0" indent="0">
              <a:lnSpc>
                <a:spcPct val="80000"/>
              </a:lnSpc>
              <a:buNone/>
            </a:pPr>
            <a:r>
              <a:rPr lang="en-US" altLang="zh-CN" sz="1600"/>
              <a:t>1.96       1.18     </a:t>
            </a:r>
            <a:r>
              <a:rPr lang="en-US" altLang="zh-CN" sz="1600" err="1"/>
              <a:t>Apf</a:t>
            </a:r>
            <a:endParaRPr lang="en-US" altLang="zh-CN" sz="1600"/>
          </a:p>
          <a:p>
            <a:pPr marL="0" indent="0">
              <a:lnSpc>
                <a:spcPct val="80000"/>
              </a:lnSpc>
              <a:buNone/>
            </a:pPr>
            <a:r>
              <a:rPr lang="en-US" altLang="zh-CN" sz="1600"/>
              <a:t>1.86       1.20     </a:t>
            </a:r>
            <a:r>
              <a:rPr lang="en-US" altLang="zh-CN" sz="1600" err="1"/>
              <a:t>Apf</a:t>
            </a:r>
            <a:endParaRPr lang="en-US" altLang="zh-CN" sz="1600"/>
          </a:p>
          <a:p>
            <a:pPr marL="0" indent="0">
              <a:lnSpc>
                <a:spcPct val="80000"/>
              </a:lnSpc>
              <a:buNone/>
            </a:pPr>
            <a:r>
              <a:rPr lang="en-US" altLang="zh-CN" sz="1600"/>
              <a:t>1.72       1.24     </a:t>
            </a:r>
            <a:r>
              <a:rPr lang="en-US" altLang="zh-CN" sz="1600" err="1"/>
              <a:t>Af</a:t>
            </a:r>
            <a:endParaRPr lang="en-US" altLang="zh-CN" sz="1600"/>
          </a:p>
          <a:p>
            <a:pPr marL="0" indent="0">
              <a:lnSpc>
                <a:spcPct val="80000"/>
              </a:lnSpc>
              <a:buNone/>
            </a:pPr>
            <a:r>
              <a:rPr lang="en-US" altLang="zh-CN" sz="1600"/>
              <a:t>2.00       1.26     </a:t>
            </a:r>
            <a:r>
              <a:rPr lang="en-US" altLang="zh-CN" sz="1600" err="1"/>
              <a:t>Apf</a:t>
            </a:r>
            <a:endParaRPr lang="en-US" altLang="zh-CN" sz="1600"/>
          </a:p>
          <a:p>
            <a:pPr marL="0" indent="0">
              <a:lnSpc>
                <a:spcPct val="80000"/>
              </a:lnSpc>
              <a:buNone/>
            </a:pPr>
            <a:r>
              <a:rPr lang="en-US" altLang="zh-CN" sz="1600"/>
              <a:t>2.00       1.28     </a:t>
            </a:r>
            <a:r>
              <a:rPr lang="en-US" altLang="zh-CN" sz="1600" err="1"/>
              <a:t>Apf</a:t>
            </a:r>
            <a:endParaRPr lang="en-US" altLang="zh-CN" sz="1600"/>
          </a:p>
          <a:p>
            <a:pPr marL="0" indent="0">
              <a:lnSpc>
                <a:spcPct val="80000"/>
              </a:lnSpc>
              <a:buNone/>
            </a:pPr>
            <a:r>
              <a:rPr lang="en-US" altLang="zh-CN" sz="1600"/>
              <a:t>1.96       1.30     </a:t>
            </a:r>
            <a:r>
              <a:rPr lang="en-US" altLang="zh-CN" sz="1600" err="1"/>
              <a:t>Apf</a:t>
            </a:r>
            <a:endParaRPr lang="en-US" altLang="zh-CN" sz="1600"/>
          </a:p>
          <a:p>
            <a:pPr marL="0" indent="0">
              <a:lnSpc>
                <a:spcPct val="80000"/>
              </a:lnSpc>
              <a:buNone/>
            </a:pPr>
            <a:r>
              <a:rPr lang="zh-CN" altLang="en-US" sz="1600" dirty="0"/>
              <a:t>如果抓到五只新的蚊子，它们的翼长和触角长分别为</a:t>
            </a:r>
            <a:r>
              <a:rPr lang="en-US" altLang="zh-CN" sz="1600"/>
              <a:t>[1.78, 1.09]</a:t>
            </a:r>
            <a:r>
              <a:rPr lang="zh-CN" altLang="en-US" sz="1600" dirty="0"/>
              <a:t>，</a:t>
            </a:r>
            <a:r>
              <a:rPr lang="en-US" altLang="zh-CN" sz="1600"/>
              <a:t>[2.07</a:t>
            </a:r>
            <a:r>
              <a:rPr lang="zh-CN" altLang="en-US" sz="1600" dirty="0"/>
              <a:t>，</a:t>
            </a:r>
            <a:r>
              <a:rPr lang="en-US" altLang="zh-CN" sz="1600"/>
              <a:t>1.58]</a:t>
            </a:r>
            <a:r>
              <a:rPr lang="zh-CN" altLang="en-US" sz="1600" dirty="0"/>
              <a:t>，</a:t>
            </a:r>
            <a:r>
              <a:rPr lang="en-US" altLang="zh-CN" sz="1600"/>
              <a:t>[1.88</a:t>
            </a:r>
            <a:r>
              <a:rPr lang="zh-CN" altLang="en-US" sz="1600" dirty="0"/>
              <a:t>，</a:t>
            </a:r>
            <a:r>
              <a:rPr lang="en-US" altLang="zh-CN" sz="1600"/>
              <a:t>1.40]</a:t>
            </a:r>
            <a:r>
              <a:rPr lang="zh-CN" altLang="en-US" sz="1600" dirty="0"/>
              <a:t>，</a:t>
            </a:r>
            <a:r>
              <a:rPr lang="en-US" altLang="zh-CN" sz="1600"/>
              <a:t>[1.90,1.42]</a:t>
            </a:r>
            <a:r>
              <a:rPr lang="zh-CN" altLang="en-US" sz="1600" dirty="0"/>
              <a:t>，</a:t>
            </a:r>
            <a:r>
              <a:rPr lang="en-US" altLang="zh-CN" sz="1600"/>
              <a:t>[1.98,1.28]</a:t>
            </a:r>
            <a:r>
              <a:rPr lang="zh-CN" altLang="en-US" sz="1600" dirty="0"/>
              <a:t>，问它们分别应属于哪一个种类？ </a:t>
            </a:r>
            <a:endParaRPr lang="zh-CN" altLang="en-US" sz="1600" dirty="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b"/>
          <a:p>
            <a:r>
              <a:rPr lang="en-US" altLang="zh-CN" sz="3200">
                <a:latin typeface="Times New Roman" panose="02020603050405020304" pitchFamily="18" charset="0"/>
              </a:rPr>
              <a:t>6.4.4 </a:t>
            </a:r>
            <a:r>
              <a:rPr lang="zh-CN" altLang="en-US" sz="3200" dirty="0">
                <a:latin typeface="Times New Roman" panose="02020603050405020304" pitchFamily="18" charset="0"/>
              </a:rPr>
              <a:t>反向传播算法实例</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52227" name="文本占位符 52226"/>
          <p:cNvSpPr>
            <a:spLocks noGrp="1"/>
          </p:cNvSpPr>
          <p:nvPr>
            <p:ph type="body" idx="1"/>
          </p:nvPr>
        </p:nvSpPr>
        <p:spPr/>
        <p:txBody>
          <a:bodyPr/>
          <a:p>
            <a:pPr>
              <a:buNone/>
            </a:pPr>
            <a:r>
              <a:rPr lang="en-US" altLang="zh-CN" sz="2400" b="0"/>
              <a:t>1.</a:t>
            </a:r>
            <a:r>
              <a:rPr lang="zh-CN" altLang="en-US" sz="2400" b="0" dirty="0"/>
              <a:t>建立神经网络</a:t>
            </a:r>
            <a:r>
              <a:rPr lang="zh-CN" altLang="en-US" sz="2400" dirty="0"/>
              <a:t> </a:t>
            </a:r>
            <a:endParaRPr lang="zh-CN" altLang="en-US" sz="2400" dirty="0"/>
          </a:p>
          <a:p>
            <a:pPr>
              <a:buNone/>
            </a:pPr>
            <a:endParaRPr lang="zh-CN" altLang="en-US" sz="2400" dirty="0"/>
          </a:p>
        </p:txBody>
      </p:sp>
      <p:sp>
        <p:nvSpPr>
          <p:cNvPr id="52228" name="矩形 52227"/>
          <p:cNvSpPr/>
          <p:nvPr/>
        </p:nvSpPr>
        <p:spPr>
          <a:xfrm>
            <a:off x="0" y="0"/>
            <a:ext cx="9144000" cy="0"/>
          </a:xfrm>
          <a:prstGeom prst="rect">
            <a:avLst/>
          </a:prstGeom>
          <a:noFill/>
          <a:ln w="9525">
            <a:noFill/>
          </a:ln>
        </p:spPr>
        <p:txBody>
          <a:bodyPr/>
          <a:p>
            <a:endParaRPr lang="zh-CN" altLang="en-US"/>
          </a:p>
        </p:txBody>
      </p:sp>
      <p:graphicFrame>
        <p:nvGraphicFramePr>
          <p:cNvPr id="52229" name="对象 52228"/>
          <p:cNvGraphicFramePr>
            <a:graphicFrameLocks noChangeAspect="1"/>
          </p:cNvGraphicFramePr>
          <p:nvPr/>
        </p:nvGraphicFramePr>
        <p:xfrm>
          <a:off x="1547813" y="1268413"/>
          <a:ext cx="6985000" cy="3657600"/>
        </p:xfrm>
        <a:graphic>
          <a:graphicData uri="http://schemas.openxmlformats.org/presentationml/2006/ole">
            <mc:AlternateContent xmlns:mc="http://schemas.openxmlformats.org/markup-compatibility/2006">
              <mc:Choice xmlns:v="urn:schemas-microsoft-com:vml" Requires="v">
                <p:oleObj spid="_x0000_s3104" name="" r:id="rId1" imgW="2832735" imgH="1488440" progId="Visio.Drawing.11">
                  <p:embed/>
                </p:oleObj>
              </mc:Choice>
              <mc:Fallback>
                <p:oleObj name="" r:id="rId1" imgW="2832735" imgH="1488440" progId="Visio.Drawing.11">
                  <p:embed/>
                  <p:pic>
                    <p:nvPicPr>
                      <p:cNvPr id="0" name="图片 3103"/>
                      <p:cNvPicPr/>
                      <p:nvPr/>
                    </p:nvPicPr>
                    <p:blipFill>
                      <a:blip r:embed="rId2"/>
                      <a:stretch>
                        <a:fillRect/>
                      </a:stretch>
                    </p:blipFill>
                    <p:spPr>
                      <a:xfrm>
                        <a:off x="1547813" y="1268413"/>
                        <a:ext cx="6985000" cy="3657600"/>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b"/>
          <a:p>
            <a:r>
              <a:rPr lang="en-US" altLang="zh-CN" sz="3200"/>
              <a:t>6.4.4 </a:t>
            </a:r>
            <a:r>
              <a:rPr lang="zh-CN" altLang="en-US" sz="3200" dirty="0"/>
              <a:t>反向传播算法实例</a:t>
            </a:r>
            <a:endParaRPr lang="zh-CN" altLang="en-US" sz="3200" dirty="0"/>
          </a:p>
        </p:txBody>
      </p:sp>
      <p:sp>
        <p:nvSpPr>
          <p:cNvPr id="53251" name="文本占位符 53250"/>
          <p:cNvSpPr>
            <a:spLocks noGrp="1"/>
          </p:cNvSpPr>
          <p:nvPr>
            <p:ph type="body" idx="1"/>
          </p:nvPr>
        </p:nvSpPr>
        <p:spPr>
          <a:xfrm>
            <a:off x="900113" y="1268413"/>
            <a:ext cx="8243887" cy="5256212"/>
          </a:xfrm>
        </p:spPr>
        <p:txBody>
          <a:bodyPr/>
          <a:p>
            <a:pPr marL="0" indent="0">
              <a:buNone/>
            </a:pPr>
            <a:r>
              <a:rPr lang="en-US" altLang="zh-CN" sz="2000" b="0">
                <a:latin typeface="Times New Roman" panose="02020603050405020304" pitchFamily="18" charset="0"/>
              </a:rPr>
              <a:t>2.</a:t>
            </a:r>
            <a:r>
              <a:rPr lang="zh-CN" altLang="en-US" sz="2000" b="0" dirty="0">
                <a:latin typeface="Times New Roman" panose="02020603050405020304" pitchFamily="18" charset="0"/>
              </a:rPr>
              <a:t>准备训练数据</a:t>
            </a:r>
            <a:endParaRPr lang="zh-CN" altLang="en-US" sz="2000" b="0" dirty="0">
              <a:latin typeface="Times New Roman" panose="02020603050405020304" pitchFamily="18" charset="0"/>
            </a:endParaRPr>
          </a:p>
          <a:p>
            <a:pPr marL="0" indent="0">
              <a:buNone/>
            </a:pPr>
            <a:r>
              <a:rPr lang="zh-CN" altLang="en-US" sz="2000" b="0" dirty="0">
                <a:latin typeface="Times New Roman" panose="02020603050405020304" pitchFamily="18" charset="0"/>
              </a:rPr>
              <a:t>因为反向传播算法使用的神经元是</a:t>
            </a:r>
            <a:r>
              <a:rPr lang="en-US" altLang="zh-CN" sz="2000" b="0">
                <a:latin typeface="Times New Roman" panose="02020603050405020304" pitchFamily="18" charset="0"/>
              </a:rPr>
              <a:t>sigmoid</a:t>
            </a:r>
            <a:r>
              <a:rPr lang="zh-CN" altLang="en-US" sz="2000" b="0" dirty="0">
                <a:latin typeface="Times New Roman" panose="02020603050405020304" pitchFamily="18" charset="0"/>
              </a:rPr>
              <a:t>单元，其输出值在</a:t>
            </a:r>
            <a:r>
              <a:rPr lang="en-US" altLang="zh-CN" sz="2000" b="0">
                <a:latin typeface="Times New Roman" panose="02020603050405020304" pitchFamily="18" charset="0"/>
              </a:rPr>
              <a:t>0</a:t>
            </a:r>
            <a:r>
              <a:rPr lang="zh-CN" altLang="en-US" sz="2000" b="0" dirty="0">
                <a:latin typeface="Times New Roman" panose="02020603050405020304" pitchFamily="18" charset="0"/>
              </a:rPr>
              <a:t>和</a:t>
            </a:r>
            <a:r>
              <a:rPr lang="en-US" altLang="zh-CN" sz="2000" b="0">
                <a:latin typeface="Times New Roman" panose="02020603050405020304" pitchFamily="18" charset="0"/>
              </a:rPr>
              <a:t>1</a:t>
            </a:r>
            <a:r>
              <a:rPr lang="zh-CN" altLang="en-US" sz="2000" b="0" dirty="0">
                <a:latin typeface="Times New Roman" panose="02020603050405020304" pitchFamily="18" charset="0"/>
              </a:rPr>
              <a:t>之间，所以规定目标为</a:t>
            </a:r>
            <a:r>
              <a:rPr lang="en-US" altLang="zh-CN" sz="2000" b="0" err="1">
                <a:latin typeface="Times New Roman" panose="02020603050405020304" pitchFamily="18" charset="0"/>
              </a:rPr>
              <a:t>Apf</a:t>
            </a:r>
            <a:r>
              <a:rPr lang="zh-CN" altLang="en-US" sz="2000" b="0" dirty="0">
                <a:latin typeface="Times New Roman" panose="02020603050405020304" pitchFamily="18" charset="0"/>
              </a:rPr>
              <a:t>类时取值</a:t>
            </a:r>
            <a:r>
              <a:rPr lang="en-US" altLang="zh-CN" sz="2000" b="0">
                <a:latin typeface="Times New Roman" panose="02020603050405020304" pitchFamily="18" charset="0"/>
              </a:rPr>
              <a:t>0.9</a:t>
            </a:r>
            <a:r>
              <a:rPr lang="zh-CN" altLang="en-US" sz="2000" b="0" dirty="0">
                <a:latin typeface="Times New Roman" panose="02020603050405020304" pitchFamily="18" charset="0"/>
              </a:rPr>
              <a:t>，目标为</a:t>
            </a:r>
            <a:r>
              <a:rPr lang="en-US" altLang="zh-CN" sz="2000" b="0" err="1">
                <a:latin typeface="Times New Roman" panose="02020603050405020304" pitchFamily="18" charset="0"/>
              </a:rPr>
              <a:t>Af</a:t>
            </a:r>
            <a:r>
              <a:rPr lang="zh-CN" altLang="en-US" sz="2000" b="0" dirty="0">
                <a:latin typeface="Times New Roman" panose="02020603050405020304" pitchFamily="18" charset="0"/>
              </a:rPr>
              <a:t>类时取值</a:t>
            </a:r>
            <a:r>
              <a:rPr lang="en-US" altLang="zh-CN" sz="2000" b="0">
                <a:latin typeface="Times New Roman" panose="02020603050405020304" pitchFamily="18" charset="0"/>
              </a:rPr>
              <a:t>0.1</a:t>
            </a:r>
            <a:r>
              <a:rPr lang="zh-CN" altLang="en-US" sz="2000" b="0" dirty="0">
                <a:latin typeface="Times New Roman" panose="02020603050405020304" pitchFamily="18" charset="0"/>
              </a:rPr>
              <a:t>。训练数据为：</a:t>
            </a:r>
            <a:endParaRPr lang="zh-CN" altLang="en-US" sz="2000" b="0" dirty="0">
              <a:latin typeface="Times New Roman" panose="02020603050405020304" pitchFamily="18" charset="0"/>
            </a:endParaRPr>
          </a:p>
          <a:p>
            <a:pPr marL="0" indent="0">
              <a:buNone/>
            </a:pPr>
            <a:endParaRPr lang="en-US" altLang="zh-CN" sz="2000" b="0">
              <a:latin typeface="Times New Roman" panose="02020603050405020304" pitchFamily="18" charset="0"/>
            </a:endParaRPr>
          </a:p>
          <a:p>
            <a:pPr marL="0" indent="0">
              <a:spcBef>
                <a:spcPct val="10000"/>
              </a:spcBef>
              <a:buNone/>
            </a:pPr>
            <a:r>
              <a:rPr lang="zh-CN" altLang="en-US" sz="2000" b="0" dirty="0">
                <a:latin typeface="Times New Roman" panose="02020603050405020304" pitchFamily="18" charset="0"/>
              </a:rPr>
              <a:t>翼长      触角长   类别</a:t>
            </a:r>
            <a:endParaRPr lang="zh-CN" altLang="en-US" sz="2000" b="0" dirty="0">
              <a:latin typeface="Times New Roman" panose="02020603050405020304" pitchFamily="18" charset="0"/>
            </a:endParaRPr>
          </a:p>
          <a:p>
            <a:pPr marL="0" indent="0">
              <a:spcBef>
                <a:spcPct val="10000"/>
              </a:spcBef>
              <a:buNone/>
            </a:pPr>
            <a:r>
              <a:rPr lang="en-US" altLang="zh-CN" sz="2000">
                <a:latin typeface="Times New Roman" panose="02020603050405020304" pitchFamily="18" charset="0"/>
              </a:rPr>
              <a:t>1.78       1.14     0.9</a:t>
            </a:r>
            <a:endParaRPr lang="en-US" altLang="zh-CN" sz="2000">
              <a:latin typeface="Times New Roman" panose="02020603050405020304" pitchFamily="18" charset="0"/>
            </a:endParaRPr>
          </a:p>
          <a:p>
            <a:pPr marL="0" indent="0">
              <a:spcBef>
                <a:spcPct val="10000"/>
              </a:spcBef>
              <a:buNone/>
            </a:pPr>
            <a:r>
              <a:rPr lang="en-US" altLang="zh-CN" sz="2000">
                <a:latin typeface="Times New Roman" panose="02020603050405020304" pitchFamily="18" charset="0"/>
              </a:rPr>
              <a:t>1.96       1.18     0.9</a:t>
            </a:r>
            <a:endParaRPr lang="en-US" altLang="zh-CN" sz="2000">
              <a:latin typeface="Times New Roman" panose="02020603050405020304" pitchFamily="18" charset="0"/>
            </a:endParaRPr>
          </a:p>
          <a:p>
            <a:pPr marL="0" indent="0">
              <a:spcBef>
                <a:spcPct val="10000"/>
              </a:spcBef>
              <a:buNone/>
            </a:pPr>
            <a:r>
              <a:rPr lang="en-US" altLang="zh-CN" sz="2000">
                <a:latin typeface="Times New Roman" panose="02020603050405020304" pitchFamily="18" charset="0"/>
              </a:rPr>
              <a:t>1.86       1.20     0.9</a:t>
            </a:r>
            <a:endParaRPr lang="en-US" altLang="zh-CN" sz="2000">
              <a:latin typeface="Times New Roman" panose="02020603050405020304" pitchFamily="18" charset="0"/>
            </a:endParaRPr>
          </a:p>
          <a:p>
            <a:pPr marL="0" indent="0">
              <a:spcBef>
                <a:spcPct val="10000"/>
              </a:spcBef>
              <a:buNone/>
            </a:pPr>
            <a:r>
              <a:rPr lang="en-US" altLang="zh-CN" sz="2000">
                <a:latin typeface="Times New Roman" panose="02020603050405020304" pitchFamily="18" charset="0"/>
              </a:rPr>
              <a:t>1.72       1.24     0.1</a:t>
            </a:r>
            <a:endParaRPr lang="en-US" altLang="zh-CN" sz="2000">
              <a:latin typeface="Times New Roman" panose="02020603050405020304" pitchFamily="18" charset="0"/>
            </a:endParaRPr>
          </a:p>
          <a:p>
            <a:pPr marL="0" indent="0">
              <a:spcBef>
                <a:spcPct val="10000"/>
              </a:spcBef>
              <a:buNone/>
            </a:pPr>
            <a:r>
              <a:rPr lang="en-US" altLang="zh-CN" sz="2000">
                <a:latin typeface="Times New Roman" panose="02020603050405020304" pitchFamily="18" charset="0"/>
              </a:rPr>
              <a:t>2.00       1.26     0.9</a:t>
            </a:r>
            <a:endParaRPr lang="en-US" altLang="zh-CN" sz="2000">
              <a:latin typeface="Times New Roman" panose="02020603050405020304" pitchFamily="18" charset="0"/>
            </a:endParaRPr>
          </a:p>
          <a:p>
            <a:pPr marL="0" indent="0">
              <a:spcBef>
                <a:spcPct val="10000"/>
              </a:spcBef>
              <a:buNone/>
            </a:pPr>
            <a:r>
              <a:rPr lang="en-US" altLang="zh-CN" sz="2000">
                <a:latin typeface="Times New Roman" panose="02020603050405020304" pitchFamily="18" charset="0"/>
              </a:rPr>
              <a:t>2.00       1.28     0.9</a:t>
            </a:r>
            <a:endParaRPr lang="en-US" altLang="zh-CN" sz="2000">
              <a:latin typeface="Times New Roman" panose="02020603050405020304" pitchFamily="18" charset="0"/>
            </a:endParaRPr>
          </a:p>
          <a:p>
            <a:pPr marL="0" indent="0">
              <a:spcBef>
                <a:spcPct val="10000"/>
              </a:spcBef>
              <a:buNone/>
            </a:pPr>
            <a:r>
              <a:rPr lang="en-US" altLang="zh-CN" sz="2000">
                <a:latin typeface="Times New Roman" panose="02020603050405020304" pitchFamily="18" charset="0"/>
              </a:rPr>
              <a:t>1.96       1.30     0.9</a:t>
            </a:r>
            <a:endParaRPr lang="en-US" altLang="zh-CN" sz="2000">
              <a:latin typeface="Times New Roman" panose="02020603050405020304" pitchFamily="18" charset="0"/>
            </a:endParaRPr>
          </a:p>
          <a:p>
            <a:pPr marL="0" indent="0">
              <a:spcBef>
                <a:spcPct val="10000"/>
              </a:spcBef>
              <a:buClrTx/>
              <a:buSzPct val="100000"/>
              <a:buNone/>
            </a:pPr>
            <a:r>
              <a:rPr lang="en-US" altLang="zh-CN" sz="2000">
                <a:latin typeface="Times New Roman" panose="02020603050405020304" pitchFamily="18" charset="0"/>
              </a:rPr>
              <a:t>1.74       1.36     0.1</a:t>
            </a:r>
            <a:endParaRPr lang="en-US" altLang="zh-CN" sz="2000">
              <a:latin typeface="Times New Roman" panose="02020603050405020304" pitchFamily="18" charset="0"/>
            </a:endParaRPr>
          </a:p>
          <a:p>
            <a:pPr marL="0" indent="0">
              <a:lnSpc>
                <a:spcPct val="105000"/>
              </a:lnSpc>
              <a:buNone/>
            </a:pPr>
            <a:endParaRPr lang="en-US" altLang="zh-CN" sz="2000">
              <a:latin typeface="Times New Roman" panose="02020603050405020304" pitchFamily="18" charset="0"/>
            </a:endParaRPr>
          </a:p>
        </p:txBody>
      </p:sp>
      <p:sp>
        <p:nvSpPr>
          <p:cNvPr id="53252" name="矩形 53251"/>
          <p:cNvSpPr/>
          <p:nvPr/>
        </p:nvSpPr>
        <p:spPr>
          <a:xfrm>
            <a:off x="3654425" y="2276475"/>
            <a:ext cx="3149600" cy="3173413"/>
          </a:xfrm>
          <a:prstGeom prst="rect">
            <a:avLst/>
          </a:prstGeom>
          <a:noFill/>
          <a:ln w="9525">
            <a:noFill/>
          </a:ln>
        </p:spPr>
        <p:txBody>
          <a:bodyPr>
            <a:spAutoFit/>
          </a:bodyPr>
          <a:p>
            <a:pPr>
              <a:lnSpc>
                <a:spcPct val="105000"/>
              </a:lnSpc>
              <a:spcBef>
                <a:spcPct val="10000"/>
              </a:spcBef>
            </a:pPr>
            <a:endParaRPr lang="en-US" altLang="zh-CN" sz="2000">
              <a:latin typeface="Times New Roman" panose="02020603050405020304" pitchFamily="18" charset="0"/>
            </a:endParaRPr>
          </a:p>
          <a:p>
            <a:pPr>
              <a:lnSpc>
                <a:spcPct val="80000"/>
              </a:lnSpc>
              <a:spcBef>
                <a:spcPct val="20000"/>
              </a:spcBef>
              <a:buClr>
                <a:schemeClr val="folHlink"/>
              </a:buClr>
              <a:buSzPct val="60000"/>
              <a:buFont typeface="Wingdings" panose="05000000000000000000" pitchFamily="2" charset="2"/>
              <a:buNone/>
            </a:pPr>
            <a:r>
              <a:rPr lang="zh-CN" altLang="en-US" sz="2000" dirty="0">
                <a:latin typeface="Tahoma" panose="020B0604030504040204" pitchFamily="34" charset="0"/>
              </a:rPr>
              <a:t>翼长      触角长   类别</a:t>
            </a:r>
            <a:endParaRPr lang="zh-CN" altLang="en-US" sz="2000" dirty="0">
              <a:latin typeface="Tahoma" panose="020B0604030504040204" pitchFamily="34" charset="0"/>
            </a:endParaRPr>
          </a:p>
          <a:p>
            <a:pPr>
              <a:lnSpc>
                <a:spcPct val="105000"/>
              </a:lnSpc>
              <a:spcBef>
                <a:spcPct val="10000"/>
              </a:spcBef>
            </a:pPr>
            <a:r>
              <a:rPr lang="en-US" altLang="zh-CN" sz="2000">
                <a:latin typeface="Times New Roman" panose="02020603050405020304" pitchFamily="18" charset="0"/>
              </a:rPr>
              <a:t>1.64       1.38     0.1</a:t>
            </a:r>
            <a:endParaRPr lang="en-US" altLang="zh-CN" sz="2000">
              <a:latin typeface="Times New Roman" panose="02020603050405020304" pitchFamily="18" charset="0"/>
            </a:endParaRPr>
          </a:p>
          <a:p>
            <a:pPr>
              <a:lnSpc>
                <a:spcPct val="105000"/>
              </a:lnSpc>
              <a:spcBef>
                <a:spcPct val="10000"/>
              </a:spcBef>
            </a:pPr>
            <a:r>
              <a:rPr lang="en-US" altLang="zh-CN" sz="2000">
                <a:latin typeface="Times New Roman" panose="02020603050405020304" pitchFamily="18" charset="0"/>
              </a:rPr>
              <a:t>1.82       1.38     0.1</a:t>
            </a:r>
            <a:endParaRPr lang="en-US" altLang="zh-CN" sz="2000">
              <a:latin typeface="Times New Roman" panose="02020603050405020304" pitchFamily="18" charset="0"/>
            </a:endParaRPr>
          </a:p>
          <a:p>
            <a:pPr>
              <a:lnSpc>
                <a:spcPct val="105000"/>
              </a:lnSpc>
              <a:spcBef>
                <a:spcPct val="10000"/>
              </a:spcBef>
            </a:pPr>
            <a:r>
              <a:rPr lang="en-US" altLang="zh-CN" sz="2000">
                <a:latin typeface="Times New Roman" panose="02020603050405020304" pitchFamily="18" charset="0"/>
              </a:rPr>
              <a:t>1.90       1.38     0.1</a:t>
            </a:r>
            <a:endParaRPr lang="en-US" altLang="zh-CN" sz="2000">
              <a:latin typeface="Times New Roman" panose="02020603050405020304" pitchFamily="18" charset="0"/>
            </a:endParaRPr>
          </a:p>
          <a:p>
            <a:pPr>
              <a:lnSpc>
                <a:spcPct val="105000"/>
              </a:lnSpc>
              <a:spcBef>
                <a:spcPct val="10000"/>
              </a:spcBef>
            </a:pPr>
            <a:r>
              <a:rPr lang="en-US" altLang="zh-CN" sz="2000">
                <a:latin typeface="Times New Roman" panose="02020603050405020304" pitchFamily="18" charset="0"/>
              </a:rPr>
              <a:t>1.70       1.40     0.1</a:t>
            </a:r>
            <a:endParaRPr lang="en-US" altLang="zh-CN" sz="2000">
              <a:latin typeface="Times New Roman" panose="02020603050405020304" pitchFamily="18" charset="0"/>
            </a:endParaRPr>
          </a:p>
          <a:p>
            <a:pPr>
              <a:lnSpc>
                <a:spcPct val="105000"/>
              </a:lnSpc>
              <a:spcBef>
                <a:spcPct val="10000"/>
              </a:spcBef>
            </a:pPr>
            <a:r>
              <a:rPr lang="en-US" altLang="zh-CN" sz="2000">
                <a:latin typeface="Times New Roman" panose="02020603050405020304" pitchFamily="18" charset="0"/>
              </a:rPr>
              <a:t>1.82       1.48     0.1</a:t>
            </a:r>
            <a:endParaRPr lang="en-US" altLang="zh-CN" sz="2000">
              <a:latin typeface="Times New Roman" panose="02020603050405020304" pitchFamily="18" charset="0"/>
            </a:endParaRPr>
          </a:p>
          <a:p>
            <a:pPr>
              <a:lnSpc>
                <a:spcPct val="105000"/>
              </a:lnSpc>
              <a:spcBef>
                <a:spcPct val="10000"/>
              </a:spcBef>
            </a:pPr>
            <a:r>
              <a:rPr lang="en-US" altLang="zh-CN" sz="2000">
                <a:latin typeface="Times New Roman" panose="02020603050405020304" pitchFamily="18" charset="0"/>
              </a:rPr>
              <a:t>1.82       1.54     0.1</a:t>
            </a:r>
            <a:endParaRPr lang="en-US" altLang="zh-CN" sz="2000">
              <a:latin typeface="Times New Roman" panose="02020603050405020304" pitchFamily="18" charset="0"/>
            </a:endParaRPr>
          </a:p>
          <a:p>
            <a:pPr>
              <a:lnSpc>
                <a:spcPct val="105000"/>
              </a:lnSpc>
              <a:spcBef>
                <a:spcPct val="10000"/>
              </a:spcBef>
            </a:pPr>
            <a:r>
              <a:rPr lang="en-US" altLang="zh-CN" sz="2000">
                <a:latin typeface="Times New Roman" panose="02020603050405020304" pitchFamily="18" charset="0"/>
              </a:rPr>
              <a:t>2.08       1.56     0.1</a:t>
            </a:r>
            <a:endParaRPr lang="zh-CN" altLang="en-US" sz="200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b"/>
          <a:p>
            <a:r>
              <a:rPr lang="en-US" altLang="zh-CN" sz="3200"/>
              <a:t>6.4.4 </a:t>
            </a:r>
            <a:r>
              <a:rPr lang="zh-CN" altLang="en-US" sz="3200" dirty="0"/>
              <a:t>反向传播算法实例</a:t>
            </a:r>
            <a:endParaRPr lang="zh-CN" altLang="en-US" sz="3200" dirty="0"/>
          </a:p>
        </p:txBody>
      </p:sp>
      <p:sp>
        <p:nvSpPr>
          <p:cNvPr id="54275" name="文本占位符 54274"/>
          <p:cNvSpPr>
            <a:spLocks noGrp="1"/>
          </p:cNvSpPr>
          <p:nvPr>
            <p:ph type="body" idx="1"/>
          </p:nvPr>
        </p:nvSpPr>
        <p:spPr>
          <a:xfrm>
            <a:off x="1042988" y="1125538"/>
            <a:ext cx="7772400" cy="5256212"/>
          </a:xfrm>
        </p:spPr>
        <p:txBody>
          <a:bodyPr/>
          <a:p>
            <a:pPr>
              <a:lnSpc>
                <a:spcPct val="80000"/>
              </a:lnSpc>
              <a:buNone/>
            </a:pPr>
            <a:r>
              <a:rPr lang="en-US" altLang="zh-CN" sz="2400" b="0"/>
              <a:t>3.</a:t>
            </a:r>
            <a:r>
              <a:rPr lang="zh-CN" altLang="en-US" sz="2400" b="0" dirty="0"/>
              <a:t>初始化</a:t>
            </a:r>
            <a:r>
              <a:rPr lang="en-US" altLang="zh-CN" sz="2400" b="0" err="1"/>
              <a:t>隐藏层和输出层单元的权重系数矩阵</a:t>
            </a:r>
            <a:endParaRPr lang="en-US" altLang="zh-CN" sz="2400" b="0"/>
          </a:p>
          <a:p>
            <a:pPr>
              <a:lnSpc>
                <a:spcPct val="80000"/>
              </a:lnSpc>
              <a:buNone/>
            </a:pPr>
            <a:endParaRPr lang="en-US" altLang="zh-CN" sz="2400" b="0"/>
          </a:p>
          <a:p>
            <a:pPr>
              <a:lnSpc>
                <a:spcPct val="80000"/>
              </a:lnSpc>
              <a:buNone/>
            </a:pPr>
            <a:endParaRPr lang="en-US" altLang="zh-CN" sz="2400" b="0"/>
          </a:p>
          <a:p>
            <a:pPr>
              <a:lnSpc>
                <a:spcPct val="80000"/>
              </a:lnSpc>
              <a:buNone/>
            </a:pPr>
            <a:endParaRPr lang="en-US" altLang="zh-CN" sz="2400" b="0"/>
          </a:p>
          <a:p>
            <a:pPr>
              <a:lnSpc>
                <a:spcPct val="80000"/>
              </a:lnSpc>
              <a:buNone/>
            </a:pPr>
            <a:endParaRPr lang="en-US" altLang="zh-CN" sz="2400" b="0"/>
          </a:p>
          <a:p>
            <a:pPr>
              <a:lnSpc>
                <a:spcPct val="80000"/>
              </a:lnSpc>
              <a:buNone/>
            </a:pPr>
            <a:endParaRPr lang="en-US" altLang="zh-CN" sz="2400" b="0"/>
          </a:p>
          <a:p>
            <a:pPr>
              <a:lnSpc>
                <a:spcPct val="80000"/>
              </a:lnSpc>
              <a:buNone/>
            </a:pPr>
            <a:r>
              <a:rPr lang="en-US" altLang="zh-CN" sz="2400" b="0"/>
              <a:t>4.</a:t>
            </a:r>
            <a:r>
              <a:rPr lang="zh-CN" altLang="en-US" sz="2400" b="0" dirty="0"/>
              <a:t>正向计算各单元的输出</a:t>
            </a:r>
            <a:endParaRPr lang="zh-CN" altLang="en-US" sz="2400" b="0" dirty="0"/>
          </a:p>
          <a:p>
            <a:pPr>
              <a:lnSpc>
                <a:spcPct val="80000"/>
              </a:lnSpc>
              <a:buNone/>
            </a:pPr>
            <a:r>
              <a:rPr lang="zh-CN" altLang="en-US" sz="2400" b="0" dirty="0"/>
              <a:t>（</a:t>
            </a:r>
            <a:r>
              <a:rPr lang="en-US" altLang="zh-CN" sz="2400" b="0"/>
              <a:t>1</a:t>
            </a:r>
            <a:r>
              <a:rPr lang="zh-CN" altLang="en-US" sz="2400" b="0" dirty="0"/>
              <a:t>）对隐藏层单元计算；</a:t>
            </a:r>
            <a:r>
              <a:rPr lang="en-US" altLang="zh-CN" sz="2400" b="0"/>
              <a:t>（2</a:t>
            </a:r>
            <a:r>
              <a:rPr lang="zh-CN" altLang="en-US" sz="2400" b="0" dirty="0"/>
              <a:t>）对输出单元计算</a:t>
            </a:r>
            <a:endParaRPr lang="zh-CN" altLang="en-US" sz="2400" b="0" dirty="0"/>
          </a:p>
          <a:p>
            <a:pPr>
              <a:lnSpc>
                <a:spcPct val="80000"/>
              </a:lnSpc>
              <a:buNone/>
            </a:pPr>
            <a:r>
              <a:rPr lang="en-US" altLang="zh-CN" sz="2400" b="0"/>
              <a:t>5.</a:t>
            </a:r>
            <a:r>
              <a:rPr lang="zh-CN" altLang="en-US" sz="2400" b="0" dirty="0"/>
              <a:t>反向计算权值修正</a:t>
            </a:r>
            <a:endParaRPr lang="zh-CN" altLang="en-US" sz="2400" b="0" dirty="0"/>
          </a:p>
          <a:p>
            <a:pPr>
              <a:lnSpc>
                <a:spcPct val="80000"/>
              </a:lnSpc>
              <a:buNone/>
            </a:pPr>
            <a:r>
              <a:rPr lang="zh-CN" altLang="en-US" sz="2400" b="0" dirty="0"/>
              <a:t>（</a:t>
            </a:r>
            <a:r>
              <a:rPr lang="en-US" altLang="zh-CN" sz="2400" b="0"/>
              <a:t>1</a:t>
            </a:r>
            <a:r>
              <a:rPr lang="zh-CN" altLang="en-US" sz="2400" b="0" dirty="0"/>
              <a:t>）对输出单元计算；</a:t>
            </a:r>
            <a:r>
              <a:rPr lang="en-US" altLang="zh-CN" sz="2400" b="0"/>
              <a:t>（2</a:t>
            </a:r>
            <a:r>
              <a:rPr lang="zh-CN" altLang="en-US" sz="2400" b="0" dirty="0"/>
              <a:t>）对隐藏层单元计算</a:t>
            </a:r>
            <a:endParaRPr lang="zh-CN" altLang="en-US" sz="2400" b="0" dirty="0"/>
          </a:p>
          <a:p>
            <a:pPr>
              <a:lnSpc>
                <a:spcPct val="80000"/>
              </a:lnSpc>
              <a:buNone/>
            </a:pPr>
            <a:r>
              <a:rPr lang="en-US" altLang="zh-CN" sz="2400" b="0"/>
              <a:t>6.</a:t>
            </a:r>
            <a:r>
              <a:rPr lang="zh-CN" altLang="en-US" sz="2400" b="0" dirty="0"/>
              <a:t>终止条件设计</a:t>
            </a:r>
            <a:endParaRPr lang="zh-CN" altLang="en-US" sz="2400" b="0" dirty="0"/>
          </a:p>
          <a:p>
            <a:pPr>
              <a:lnSpc>
                <a:spcPct val="80000"/>
              </a:lnSpc>
              <a:buNone/>
            </a:pPr>
            <a:r>
              <a:rPr lang="zh-CN" altLang="en-US" sz="2400" b="0" dirty="0"/>
              <a:t>（</a:t>
            </a:r>
            <a:r>
              <a:rPr lang="en-US" altLang="zh-CN" sz="2400" b="0"/>
              <a:t>1</a:t>
            </a:r>
            <a:r>
              <a:rPr lang="zh-CN" altLang="en-US" sz="2400" b="0" dirty="0"/>
              <a:t>）误差小于某个阈值，如</a:t>
            </a:r>
            <a:r>
              <a:rPr lang="en-US" altLang="zh-CN" sz="2400" b="0"/>
              <a:t>10-4</a:t>
            </a:r>
            <a:r>
              <a:rPr lang="zh-CN" altLang="en-US" sz="2400" b="0" dirty="0"/>
              <a:t>。</a:t>
            </a:r>
            <a:endParaRPr lang="zh-CN" altLang="en-US" sz="2400" b="0" dirty="0"/>
          </a:p>
          <a:p>
            <a:pPr>
              <a:lnSpc>
                <a:spcPct val="80000"/>
              </a:lnSpc>
              <a:buNone/>
            </a:pPr>
            <a:r>
              <a:rPr lang="zh-CN" altLang="en-US" sz="2400" b="0" dirty="0"/>
              <a:t>（</a:t>
            </a:r>
            <a:r>
              <a:rPr lang="en-US" altLang="zh-CN" sz="2400" b="0"/>
              <a:t>2</a:t>
            </a:r>
            <a:r>
              <a:rPr lang="zh-CN" altLang="en-US" sz="2400" b="0" dirty="0"/>
              <a:t>）训练次数达到一定的次数，如</a:t>
            </a:r>
            <a:r>
              <a:rPr lang="en-US" altLang="zh-CN" sz="2400" b="0"/>
              <a:t>40000</a:t>
            </a:r>
            <a:r>
              <a:rPr lang="zh-CN" altLang="en-US" sz="2400" b="0" dirty="0"/>
              <a:t>次</a:t>
            </a:r>
            <a:r>
              <a:rPr lang="en-US" altLang="zh-CN" sz="2400" b="0"/>
              <a:t> </a:t>
            </a:r>
            <a:endParaRPr lang="en-US" altLang="zh-CN" sz="2400" b="0"/>
          </a:p>
        </p:txBody>
      </p:sp>
      <p:sp>
        <p:nvSpPr>
          <p:cNvPr id="54276" name="矩形 54275"/>
          <p:cNvSpPr/>
          <p:nvPr/>
        </p:nvSpPr>
        <p:spPr>
          <a:xfrm>
            <a:off x="0" y="3219450"/>
            <a:ext cx="9144000" cy="0"/>
          </a:xfrm>
          <a:prstGeom prst="rect">
            <a:avLst/>
          </a:prstGeom>
          <a:noFill/>
          <a:ln w="9525">
            <a:noFill/>
          </a:ln>
        </p:spPr>
        <p:txBody>
          <a:bodyPr/>
          <a:p>
            <a:endParaRPr lang="zh-CN" altLang="en-US"/>
          </a:p>
        </p:txBody>
      </p:sp>
      <p:graphicFrame>
        <p:nvGraphicFramePr>
          <p:cNvPr id="54277" name="对象 54276"/>
          <p:cNvGraphicFramePr>
            <a:graphicFrameLocks noChangeAspect="1"/>
          </p:cNvGraphicFramePr>
          <p:nvPr/>
        </p:nvGraphicFramePr>
        <p:xfrm>
          <a:off x="1476375" y="1628775"/>
          <a:ext cx="4751388" cy="1023938"/>
        </p:xfrm>
        <a:graphic>
          <a:graphicData uri="http://schemas.openxmlformats.org/presentationml/2006/ole">
            <mc:AlternateContent xmlns:mc="http://schemas.openxmlformats.org/markup-compatibility/2006">
              <mc:Choice xmlns:v="urn:schemas-microsoft-com:vml" Requires="v">
                <p:oleObj spid="_x0000_s3105" name="" r:id="rId1" imgW="1943100" imgH="419100" progId="Equation.DSMT4">
                  <p:embed/>
                </p:oleObj>
              </mc:Choice>
              <mc:Fallback>
                <p:oleObj name="" r:id="rId1" imgW="1943100" imgH="419100" progId="Equation.DSMT4">
                  <p:embed/>
                  <p:pic>
                    <p:nvPicPr>
                      <p:cNvPr id="0" name="图片 3104"/>
                      <p:cNvPicPr/>
                      <p:nvPr/>
                    </p:nvPicPr>
                    <p:blipFill>
                      <a:blip r:embed="rId2"/>
                      <a:stretch>
                        <a:fillRect/>
                      </a:stretch>
                    </p:blipFill>
                    <p:spPr>
                      <a:xfrm>
                        <a:off x="1476375" y="1628775"/>
                        <a:ext cx="4751388" cy="1023938"/>
                      </a:xfrm>
                      <a:prstGeom prst="rect">
                        <a:avLst/>
                      </a:prstGeom>
                      <a:noFill/>
                      <a:ln w="38100">
                        <a:noFill/>
                        <a:miter/>
                      </a:ln>
                    </p:spPr>
                  </p:pic>
                </p:oleObj>
              </mc:Fallback>
            </mc:AlternateContent>
          </a:graphicData>
        </a:graphic>
      </p:graphicFrame>
      <p:sp>
        <p:nvSpPr>
          <p:cNvPr id="54278" name="矩形 54277"/>
          <p:cNvSpPr/>
          <p:nvPr/>
        </p:nvSpPr>
        <p:spPr>
          <a:xfrm>
            <a:off x="0" y="3319463"/>
            <a:ext cx="9144000" cy="0"/>
          </a:xfrm>
          <a:prstGeom prst="rect">
            <a:avLst/>
          </a:prstGeom>
          <a:noFill/>
          <a:ln w="9525">
            <a:noFill/>
          </a:ln>
        </p:spPr>
        <p:txBody>
          <a:bodyPr/>
          <a:p>
            <a:endParaRPr lang="zh-CN" altLang="en-US"/>
          </a:p>
        </p:txBody>
      </p:sp>
      <p:graphicFrame>
        <p:nvGraphicFramePr>
          <p:cNvPr id="54279" name="对象 54278"/>
          <p:cNvGraphicFramePr>
            <a:graphicFrameLocks noChangeAspect="1"/>
          </p:cNvGraphicFramePr>
          <p:nvPr/>
        </p:nvGraphicFramePr>
        <p:xfrm>
          <a:off x="1547813" y="2708275"/>
          <a:ext cx="4248150" cy="511175"/>
        </p:xfrm>
        <a:graphic>
          <a:graphicData uri="http://schemas.openxmlformats.org/presentationml/2006/ole">
            <mc:AlternateContent xmlns:mc="http://schemas.openxmlformats.org/markup-compatibility/2006">
              <mc:Choice xmlns:v="urn:schemas-microsoft-com:vml" Requires="v">
                <p:oleObj spid="_x0000_s3106" name="" r:id="rId3" imgW="1815465" imgH="215900" progId="Equation.3">
                  <p:embed/>
                </p:oleObj>
              </mc:Choice>
              <mc:Fallback>
                <p:oleObj name="" r:id="rId3" imgW="1815465" imgH="215900" progId="Equation.3">
                  <p:embed/>
                  <p:pic>
                    <p:nvPicPr>
                      <p:cNvPr id="0" name="图片 3105"/>
                      <p:cNvPicPr/>
                      <p:nvPr/>
                    </p:nvPicPr>
                    <p:blipFill>
                      <a:blip r:embed="rId4"/>
                      <a:stretch>
                        <a:fillRect/>
                      </a:stretch>
                    </p:blipFill>
                    <p:spPr>
                      <a:xfrm>
                        <a:off x="1547813" y="2708275"/>
                        <a:ext cx="4248150" cy="511175"/>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b"/>
          <a:p>
            <a:r>
              <a:rPr lang="en-US" altLang="zh-CN" sz="3200">
                <a:latin typeface="Times New Roman" panose="02020603050405020304" pitchFamily="18" charset="0"/>
              </a:rPr>
              <a:t>6.5 </a:t>
            </a:r>
            <a:r>
              <a:rPr lang="zh-CN" altLang="en-US" sz="3200" dirty="0">
                <a:latin typeface="Times New Roman" panose="02020603050405020304" pitchFamily="18" charset="0"/>
              </a:rPr>
              <a:t>遗传算法</a:t>
            </a:r>
            <a:endParaRPr lang="zh-CN" altLang="en-US" sz="3200" dirty="0">
              <a:latin typeface="Times New Roman" panose="02020603050405020304" pitchFamily="18" charset="0"/>
            </a:endParaRPr>
          </a:p>
        </p:txBody>
      </p:sp>
      <p:sp>
        <p:nvSpPr>
          <p:cNvPr id="56323" name="文本占位符 56322"/>
          <p:cNvSpPr>
            <a:spLocks noGrp="1"/>
          </p:cNvSpPr>
          <p:nvPr>
            <p:ph type="body" idx="1"/>
          </p:nvPr>
        </p:nvSpPr>
        <p:spPr/>
        <p:txBody>
          <a:bodyPr/>
          <a:p>
            <a:pPr>
              <a:buNone/>
            </a:pPr>
            <a:r>
              <a:rPr lang="en-US" altLang="zh-CN">
                <a:latin typeface="Times New Roman" panose="02020603050405020304" pitchFamily="18" charset="0"/>
              </a:rPr>
              <a:t>6.5.1 </a:t>
            </a:r>
            <a:r>
              <a:rPr lang="zh-CN" altLang="en-US" dirty="0">
                <a:latin typeface="Times New Roman" panose="02020603050405020304" pitchFamily="18" charset="0"/>
              </a:rPr>
              <a:t>遗传算法模型</a:t>
            </a:r>
            <a:endParaRPr lang="zh-CN" altLang="en-US" dirty="0">
              <a:latin typeface="Times New Roman" panose="02020603050405020304" pitchFamily="18" charset="0"/>
            </a:endParaRPr>
          </a:p>
          <a:p>
            <a:pPr>
              <a:buNone/>
            </a:pPr>
            <a:r>
              <a:rPr lang="en-US" altLang="zh-CN">
                <a:latin typeface="Times New Roman" panose="02020603050405020304" pitchFamily="18" charset="0"/>
              </a:rPr>
              <a:t>6.5.2 </a:t>
            </a:r>
            <a:r>
              <a:rPr lang="zh-CN" altLang="en-US" dirty="0">
                <a:latin typeface="Times New Roman" panose="02020603050405020304" pitchFamily="18" charset="0"/>
              </a:rPr>
              <a:t>遗传算法实例</a:t>
            </a:r>
            <a:endParaRPr lang="zh-CN" altLang="en-US" dirty="0">
              <a:latin typeface="Times New Roman" panose="02020603050405020304" pitchFamily="18" charset="0"/>
            </a:endParaRPr>
          </a:p>
          <a:p>
            <a:pPr>
              <a:buNone/>
            </a:pPr>
            <a:r>
              <a:rPr lang="en-US" altLang="zh-CN">
                <a:latin typeface="Times New Roman" panose="02020603050405020304" pitchFamily="18" charset="0"/>
              </a:rPr>
              <a:t>6.5.3 </a:t>
            </a:r>
            <a:r>
              <a:rPr lang="zh-CN" altLang="en-US" dirty="0">
                <a:latin typeface="Times New Roman" panose="02020603050405020304" pitchFamily="18" charset="0"/>
              </a:rPr>
              <a:t>遗传编程</a:t>
            </a:r>
            <a:endParaRPr lang="zh-CN" altLang="en-US" dirty="0">
              <a:latin typeface="Times New Roman" panose="02020603050405020304" pitchFamily="18" charset="0"/>
            </a:endParaRPr>
          </a:p>
          <a:p>
            <a:pPr>
              <a:buNone/>
            </a:pPr>
            <a:r>
              <a:rPr lang="en-US" altLang="zh-CN">
                <a:latin typeface="Times New Roman" panose="02020603050405020304" pitchFamily="18" charset="0"/>
              </a:rPr>
              <a:t>6.5.4 </a:t>
            </a:r>
            <a:r>
              <a:rPr lang="zh-CN" altLang="en-US" dirty="0">
                <a:latin typeface="Times New Roman" panose="02020603050405020304" pitchFamily="18" charset="0"/>
              </a:rPr>
              <a:t>遗传编程举例</a:t>
            </a:r>
            <a:endParaRPr lang="zh-CN" altLang="en-US" dirty="0">
              <a:latin typeface="Times New Roman" panose="02020603050405020304" pitchFamily="18" charset="0"/>
            </a:endParaRPr>
          </a:p>
          <a:p>
            <a:pPr>
              <a:buNone/>
            </a:pPr>
            <a:endParaRPr lang="zh-CN" altLang="en-US"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b"/>
          <a:p>
            <a:r>
              <a:rPr lang="en-US" altLang="zh-CN" sz="3200">
                <a:latin typeface="Times New Roman" panose="02020603050405020304" pitchFamily="18" charset="0"/>
              </a:rPr>
              <a:t>6.5.1 </a:t>
            </a:r>
            <a:r>
              <a:rPr lang="zh-CN" altLang="en-US" sz="3200" dirty="0">
                <a:latin typeface="Times New Roman" panose="02020603050405020304" pitchFamily="18" charset="0"/>
              </a:rPr>
              <a:t>遗传算法模型</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57347" name="文本占位符 57346"/>
          <p:cNvSpPr>
            <a:spLocks noGrp="1"/>
          </p:cNvSpPr>
          <p:nvPr>
            <p:ph type="body" idx="1"/>
          </p:nvPr>
        </p:nvSpPr>
        <p:spPr>
          <a:xfrm>
            <a:off x="1116013" y="1268413"/>
            <a:ext cx="8027987" cy="5256212"/>
          </a:xfrm>
        </p:spPr>
        <p:txBody>
          <a:bodyPr/>
          <a:p>
            <a:pPr marL="0" indent="0">
              <a:buNone/>
            </a:pPr>
            <a:r>
              <a:rPr lang="en-US" altLang="zh-CN" sz="2400" b="0">
                <a:latin typeface="Times New Roman" panose="02020603050405020304" pitchFamily="18" charset="0"/>
              </a:rPr>
              <a:t>1.</a:t>
            </a:r>
            <a:r>
              <a:rPr lang="zh-CN" altLang="en-US" sz="2400" b="0" dirty="0">
                <a:latin typeface="Times New Roman" panose="02020603050405020304" pitchFamily="18" charset="0"/>
              </a:rPr>
              <a:t>假设的表示</a:t>
            </a:r>
            <a:endParaRPr lang="zh-CN" altLang="en-US" sz="2400" dirty="0">
              <a:latin typeface="Times New Roman" panose="02020603050405020304" pitchFamily="18" charset="0"/>
            </a:endParaRPr>
          </a:p>
          <a:p>
            <a:pPr marL="0" indent="0">
              <a:buNone/>
            </a:pPr>
            <a:r>
              <a:rPr lang="zh-CN" altLang="en-US" sz="2400" dirty="0">
                <a:latin typeface="Times New Roman" panose="02020603050405020304" pitchFamily="18" charset="0"/>
              </a:rPr>
              <a:t>      遗传算法中的个体经常被表示为二进制位串，这种位串也称为染色体，串上的每一位称为基因。</a:t>
            </a:r>
            <a:endParaRPr lang="zh-CN" altLang="en-US" sz="2400" dirty="0">
              <a:latin typeface="Times New Roman" panose="02020603050405020304" pitchFamily="18" charset="0"/>
            </a:endParaRPr>
          </a:p>
          <a:p>
            <a:pPr marL="0" indent="0">
              <a:buNone/>
            </a:pPr>
            <a:r>
              <a:rPr lang="zh-CN" altLang="en-US" sz="2400" dirty="0">
                <a:latin typeface="Times New Roman" panose="02020603050405020304" pitchFamily="18" charset="0"/>
              </a:rPr>
              <a:t>规则：</a:t>
            </a:r>
            <a:endParaRPr lang="zh-CN" altLang="en-US" sz="2400" dirty="0">
              <a:latin typeface="Times New Roman" panose="02020603050405020304" pitchFamily="18" charset="0"/>
            </a:endParaRPr>
          </a:p>
          <a:p>
            <a:pPr marL="0" indent="0">
              <a:buNone/>
            </a:pPr>
            <a:r>
              <a:rPr lang="zh-CN" altLang="en-US" sz="2400" dirty="0">
                <a:latin typeface="Times New Roman" panose="02020603050405020304" pitchFamily="18" charset="0"/>
              </a:rPr>
              <a:t> </a:t>
            </a:r>
            <a:r>
              <a:rPr lang="zh-CN" altLang="en-US" sz="2400" b="0" dirty="0">
                <a:latin typeface="Times New Roman" panose="02020603050405020304" pitchFamily="18" charset="0"/>
              </a:rPr>
              <a:t> </a:t>
            </a:r>
            <a:r>
              <a:rPr lang="en-US" altLang="zh-CN" sz="2400" b="0">
                <a:latin typeface="Times New Roman" panose="02020603050405020304" pitchFamily="18" charset="0"/>
              </a:rPr>
              <a:t>IF</a:t>
            </a:r>
            <a:r>
              <a:rPr lang="zh-CN" altLang="en-US" sz="2400" dirty="0">
                <a:latin typeface="Times New Roman" panose="02020603050405020304" pitchFamily="18" charset="0"/>
              </a:rPr>
              <a:t>（</a:t>
            </a:r>
            <a:r>
              <a:rPr lang="en-US" altLang="zh-CN" sz="2400" i="1">
                <a:latin typeface="Times New Roman" panose="02020603050405020304" pitchFamily="18" charset="0"/>
              </a:rPr>
              <a:t>Outlook=Overcast </a:t>
            </a:r>
            <a:r>
              <a:rPr lang="en-US" altLang="zh-CN" sz="2400">
                <a:latin typeface="Times New Roman" panose="02020603050405020304" pitchFamily="18" charset="0"/>
              </a:rPr>
              <a:t>V</a:t>
            </a:r>
            <a:r>
              <a:rPr lang="en-US" altLang="zh-CN" sz="2400" i="1">
                <a:latin typeface="Times New Roman" panose="02020603050405020304" pitchFamily="18" charset="0"/>
              </a:rPr>
              <a:t> Rain</a:t>
            </a:r>
            <a:r>
              <a:rPr lang="zh-CN" altLang="en-US" sz="2400" dirty="0">
                <a:latin typeface="Times New Roman" panose="02020603050405020304" pitchFamily="18" charset="0"/>
              </a:rPr>
              <a:t>）</a:t>
            </a:r>
            <a:r>
              <a:rPr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a:t>
            </a:r>
            <a:r>
              <a:rPr lang="en-US" altLang="zh-CN" sz="2400" i="1">
                <a:latin typeface="Times New Roman" panose="02020603050405020304" pitchFamily="18" charset="0"/>
              </a:rPr>
              <a:t>Wind=Strong</a:t>
            </a:r>
            <a:r>
              <a:rPr lang="zh-CN" altLang="en-US" sz="2400" dirty="0">
                <a:latin typeface="Times New Roman" panose="02020603050405020304" pitchFamily="18" charset="0"/>
              </a:rPr>
              <a:t>）</a:t>
            </a:r>
            <a:r>
              <a:rPr lang="zh-CN" altLang="en-US" sz="2400" i="1" dirty="0">
                <a:latin typeface="Times New Roman" panose="02020603050405020304" pitchFamily="18" charset="0"/>
              </a:rPr>
              <a:t> </a:t>
            </a:r>
            <a:r>
              <a:rPr lang="en-US" altLang="zh-CN" sz="2400" b="0">
                <a:latin typeface="Times New Roman" panose="02020603050405020304" pitchFamily="18" charset="0"/>
              </a:rPr>
              <a:t>THEN</a:t>
            </a:r>
            <a:r>
              <a:rPr lang="en-US" altLang="zh-CN" sz="2400" i="1">
                <a:latin typeface="Times New Roman" panose="02020603050405020304" pitchFamily="18" charset="0"/>
              </a:rPr>
              <a:t> </a:t>
            </a:r>
            <a:r>
              <a:rPr lang="en-US" altLang="zh-CN" sz="2400" i="1" err="1">
                <a:latin typeface="Times New Roman" panose="02020603050405020304" pitchFamily="18" charset="0"/>
              </a:rPr>
              <a:t>PlayTennis</a:t>
            </a:r>
            <a:r>
              <a:rPr lang="en-US" altLang="zh-CN" sz="2400" i="1">
                <a:latin typeface="Times New Roman" panose="02020603050405020304" pitchFamily="18" charset="0"/>
              </a:rPr>
              <a:t>=yes</a:t>
            </a:r>
            <a:endParaRPr lang="en-US" altLang="zh-CN" sz="2400">
              <a:latin typeface="Times New Roman" panose="02020603050405020304" pitchFamily="18" charset="0"/>
            </a:endParaRPr>
          </a:p>
          <a:p>
            <a:pPr marL="0" indent="0">
              <a:buNone/>
            </a:pPr>
            <a:r>
              <a:rPr lang="zh-CN" altLang="en-US" sz="2400" dirty="0">
                <a:latin typeface="Times New Roman" panose="02020603050405020304" pitchFamily="18" charset="0"/>
              </a:rPr>
              <a:t>将被表示为位串：</a:t>
            </a:r>
            <a:r>
              <a:rPr lang="zh-CN" altLang="en-US" sz="2400" i="1" dirty="0">
                <a:latin typeface="Times New Roman" panose="02020603050405020304" pitchFamily="18" charset="0"/>
              </a:rPr>
              <a:t> </a:t>
            </a:r>
            <a:r>
              <a:rPr lang="en-US" altLang="zh-CN" sz="2400" i="1">
                <a:latin typeface="Times New Roman" panose="02020603050405020304" pitchFamily="18" charset="0"/>
              </a:rPr>
              <a:t>Outlook  Wind  </a:t>
            </a:r>
            <a:r>
              <a:rPr lang="en-US" altLang="zh-CN" sz="2400" i="1" err="1">
                <a:latin typeface="Times New Roman" panose="02020603050405020304" pitchFamily="18" charset="0"/>
              </a:rPr>
              <a:t>PlayTennis</a:t>
            </a:r>
            <a:endParaRPr lang="en-US" altLang="zh-CN" sz="2400" i="1">
              <a:latin typeface="Times New Roman" panose="02020603050405020304" pitchFamily="18" charset="0"/>
            </a:endParaRPr>
          </a:p>
          <a:p>
            <a:pPr marL="0" indent="0">
              <a:buNone/>
            </a:pPr>
            <a:r>
              <a:rPr lang="en-US" altLang="zh-CN" sz="2400">
                <a:latin typeface="Times New Roman" panose="02020603050405020304" pitchFamily="18" charset="0"/>
              </a:rPr>
              <a:t>                                     011       10         1</a:t>
            </a:r>
            <a:endParaRPr lang="en-US" altLang="zh-CN" sz="2400">
              <a:latin typeface="Times New Roman" panose="02020603050405020304" pitchFamily="18" charset="0"/>
            </a:endParaRPr>
          </a:p>
          <a:p>
            <a:pPr marL="0" indent="0">
              <a:buNone/>
            </a:pPr>
            <a:r>
              <a:rPr lang="zh-CN" altLang="en-US" sz="2400" dirty="0">
                <a:latin typeface="Times New Roman" panose="02020603050405020304" pitchFamily="18" charset="0"/>
              </a:rPr>
              <a:t>使用一个长度为</a:t>
            </a:r>
            <a:r>
              <a:rPr lang="en-US" altLang="zh-CN" sz="2400">
                <a:latin typeface="Times New Roman" panose="02020603050405020304" pitchFamily="18" charset="0"/>
              </a:rPr>
              <a:t>3</a:t>
            </a:r>
            <a:r>
              <a:rPr lang="zh-CN" altLang="en-US" sz="2400" dirty="0">
                <a:latin typeface="Times New Roman" panose="02020603050405020304" pitchFamily="18" charset="0"/>
              </a:rPr>
              <a:t>的位串顺序地表示</a:t>
            </a:r>
            <a:r>
              <a:rPr lang="en-US" altLang="zh-CN" sz="2400" i="1">
                <a:latin typeface="Times New Roman" panose="02020603050405020304" pitchFamily="18" charset="0"/>
              </a:rPr>
              <a:t>Outlook</a:t>
            </a:r>
            <a:r>
              <a:rPr lang="zh-CN" altLang="en-US" sz="2400" dirty="0">
                <a:latin typeface="Times New Roman" panose="02020603050405020304" pitchFamily="18" charset="0"/>
              </a:rPr>
              <a:t>的三个取值</a:t>
            </a:r>
            <a:r>
              <a:rPr lang="en-US" altLang="zh-CN" sz="2400">
                <a:latin typeface="Times New Roman" panose="02020603050405020304" pitchFamily="18" charset="0"/>
              </a:rPr>
              <a:t>： </a:t>
            </a:r>
            <a:r>
              <a:rPr lang="en-US" altLang="zh-CN" sz="2400" i="1">
                <a:latin typeface="Times New Roman" panose="02020603050405020304" pitchFamily="18" charset="0"/>
              </a:rPr>
              <a:t>Sunny</a:t>
            </a:r>
            <a:r>
              <a:rPr lang="zh-CN" altLang="en-US" sz="2400" i="1" dirty="0">
                <a:latin typeface="Times New Roman" panose="02020603050405020304" pitchFamily="18" charset="0"/>
              </a:rPr>
              <a:t>、</a:t>
            </a:r>
            <a:r>
              <a:rPr lang="en-US" altLang="zh-CN" sz="2400" i="1">
                <a:latin typeface="Times New Roman" panose="02020603050405020304" pitchFamily="18" charset="0"/>
              </a:rPr>
              <a:t>Overcast</a:t>
            </a:r>
            <a:r>
              <a:rPr lang="zh-CN" altLang="en-US" sz="2400" dirty="0">
                <a:latin typeface="Times New Roman" panose="02020603050405020304" pitchFamily="18" charset="0"/>
              </a:rPr>
              <a:t>或</a:t>
            </a:r>
            <a:r>
              <a:rPr lang="en-US" altLang="zh-CN" sz="2400" i="1">
                <a:latin typeface="Times New Roman" panose="02020603050405020304" pitchFamily="18" charset="0"/>
              </a:rPr>
              <a:t>Rain</a:t>
            </a:r>
            <a:r>
              <a:rPr lang="en-US" altLang="zh-CN" sz="2400">
                <a:latin typeface="Times New Roman" panose="02020603050405020304" pitchFamily="18" charset="0"/>
              </a:rPr>
              <a:t> </a:t>
            </a:r>
            <a:r>
              <a:rPr lang="zh-CN" altLang="en-US" sz="2400" dirty="0">
                <a:latin typeface="Times New Roman" panose="02020603050405020304" pitchFamily="18" charset="0"/>
              </a:rPr>
              <a:t>，</a:t>
            </a:r>
            <a:endParaRPr lang="en-US" altLang="zh-CN" sz="2400">
              <a:latin typeface="Times New Roman" panose="02020603050405020304" pitchFamily="18" charset="0"/>
            </a:endParaRPr>
          </a:p>
          <a:p>
            <a:pPr marL="0" indent="0">
              <a:buNone/>
            </a:pPr>
            <a:r>
              <a:rPr lang="en-US" altLang="zh-CN" sz="2400" i="1">
                <a:latin typeface="Times New Roman" panose="02020603050405020304" pitchFamily="18" charset="0"/>
              </a:rPr>
              <a:t>Outlook=Overcast</a:t>
            </a:r>
            <a:r>
              <a:rPr lang="zh-CN" altLang="en-US" sz="2400" dirty="0">
                <a:latin typeface="Times New Roman" panose="02020603050405020304" pitchFamily="18" charset="0"/>
              </a:rPr>
              <a:t>，则编码为</a:t>
            </a:r>
            <a:r>
              <a:rPr lang="en-US" altLang="zh-CN" sz="2400">
                <a:latin typeface="Times New Roman" panose="02020603050405020304" pitchFamily="18" charset="0"/>
              </a:rPr>
              <a:t>010</a:t>
            </a:r>
            <a:endParaRPr lang="en-US" altLang="zh-CN" sz="2400">
              <a:latin typeface="Times New Roman" panose="02020603050405020304" pitchFamily="18" charset="0"/>
            </a:endParaRPr>
          </a:p>
          <a:p>
            <a:pPr marL="0" indent="0">
              <a:buNone/>
            </a:pPr>
            <a:r>
              <a:rPr lang="en-US" altLang="zh-CN" sz="2400" i="1">
                <a:latin typeface="Times New Roman" panose="02020603050405020304" pitchFamily="18" charset="0"/>
              </a:rPr>
              <a:t>Outlook=Overcast </a:t>
            </a:r>
            <a:r>
              <a:rPr lang="en-US" altLang="zh-CN" sz="2400">
                <a:latin typeface="Times New Roman" panose="02020603050405020304" pitchFamily="18" charset="0"/>
              </a:rPr>
              <a:t>V</a:t>
            </a:r>
            <a:r>
              <a:rPr lang="en-US" altLang="zh-CN" sz="2400" i="1">
                <a:latin typeface="Times New Roman" panose="02020603050405020304" pitchFamily="18" charset="0"/>
              </a:rPr>
              <a:t> Rain</a:t>
            </a:r>
            <a:r>
              <a:rPr lang="zh-CN" altLang="en-US" sz="2400" dirty="0">
                <a:latin typeface="Times New Roman" panose="02020603050405020304" pitchFamily="18" charset="0"/>
              </a:rPr>
              <a:t>，编码为</a:t>
            </a:r>
            <a:r>
              <a:rPr lang="en-US" altLang="zh-CN" sz="2400">
                <a:latin typeface="Times New Roman" panose="02020603050405020304" pitchFamily="18" charset="0"/>
              </a:rPr>
              <a:t>011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b"/>
          <a:p>
            <a:r>
              <a:rPr lang="en-US" altLang="zh-CN" sz="3200">
                <a:latin typeface="Times New Roman" panose="02020603050405020304" pitchFamily="18" charset="0"/>
              </a:rPr>
              <a:t>6.5.1 </a:t>
            </a:r>
            <a:r>
              <a:rPr lang="zh-CN" altLang="en-US" sz="3200" dirty="0">
                <a:latin typeface="Times New Roman" panose="02020603050405020304" pitchFamily="18" charset="0"/>
              </a:rPr>
              <a:t>遗传算法模型</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58371" name="文本占位符 58370"/>
          <p:cNvSpPr>
            <a:spLocks noGrp="1"/>
          </p:cNvSpPr>
          <p:nvPr>
            <p:ph type="body" idx="1"/>
          </p:nvPr>
        </p:nvSpPr>
        <p:spPr>
          <a:xfrm>
            <a:off x="1187450" y="1268413"/>
            <a:ext cx="7956550" cy="5227637"/>
          </a:xfrm>
        </p:spPr>
        <p:txBody>
          <a:bodyPr/>
          <a:p>
            <a:pPr marL="0" indent="0">
              <a:buNone/>
            </a:pPr>
            <a:r>
              <a:rPr lang="en-US" altLang="zh-CN" sz="2000" b="0">
                <a:latin typeface="Times New Roman" panose="02020603050405020304" pitchFamily="18" charset="0"/>
              </a:rPr>
              <a:t>2.</a:t>
            </a:r>
            <a:r>
              <a:rPr lang="zh-CN" altLang="en-US" sz="2000" b="0" dirty="0">
                <a:latin typeface="Times New Roman" panose="02020603050405020304" pitchFamily="18" charset="0"/>
              </a:rPr>
              <a:t>遗传算子</a:t>
            </a:r>
            <a:endParaRPr lang="zh-CN" altLang="en-US" sz="2000" dirty="0">
              <a:latin typeface="Times New Roman" panose="02020603050405020304" pitchFamily="18" charset="0"/>
            </a:endParaRPr>
          </a:p>
          <a:p>
            <a:pPr marL="0" indent="0">
              <a:buNone/>
            </a:pPr>
            <a:r>
              <a:rPr lang="zh-CN" altLang="en-US" sz="2000" dirty="0">
                <a:latin typeface="Times New Roman" panose="02020603050405020304" pitchFamily="18" charset="0"/>
              </a:rPr>
              <a:t>       遗传算法中，群体的更新换代是通过各种遗传算子完成的，遗传算子作用于染色体上的基因，得到新的染色体。</a:t>
            </a:r>
            <a:endParaRPr lang="zh-CN" altLang="en-US" sz="2000" b="0" dirty="0">
              <a:latin typeface="Times New Roman" panose="02020603050405020304" pitchFamily="18" charset="0"/>
            </a:endParaRPr>
          </a:p>
          <a:p>
            <a:pPr marL="0" indent="0">
              <a:buNone/>
            </a:pPr>
            <a:r>
              <a:rPr lang="zh-CN" altLang="en-US" sz="2000" b="0" dirty="0">
                <a:solidFill>
                  <a:schemeClr val="hlink"/>
                </a:solidFill>
                <a:latin typeface="Times New Roman" panose="02020603050405020304" pitchFamily="18" charset="0"/>
              </a:rPr>
              <a:t>选择</a:t>
            </a:r>
            <a:r>
              <a:rPr lang="zh-CN" altLang="en-US" sz="2000" dirty="0">
                <a:solidFill>
                  <a:schemeClr val="hlink"/>
                </a:solidFill>
                <a:latin typeface="Times New Roman" panose="02020603050405020304" pitchFamily="18" charset="0"/>
              </a:rPr>
              <a:t>：</a:t>
            </a:r>
            <a:r>
              <a:rPr lang="zh-CN" altLang="en-US" sz="2000" dirty="0">
                <a:latin typeface="Times New Roman" panose="02020603050405020304" pitchFamily="18" charset="0"/>
              </a:rPr>
              <a:t>从当前群体中选择一定比例的个体直接进入下一代群体。</a:t>
            </a:r>
            <a:endParaRPr lang="zh-CN" altLang="en-US" sz="2000" b="0" dirty="0">
              <a:latin typeface="Times New Roman" panose="02020603050405020304" pitchFamily="18" charset="0"/>
            </a:endParaRPr>
          </a:p>
          <a:p>
            <a:pPr marL="0" indent="0">
              <a:buNone/>
            </a:pPr>
            <a:r>
              <a:rPr lang="zh-CN" altLang="en-US" sz="2000" b="0" dirty="0">
                <a:solidFill>
                  <a:schemeClr val="hlink"/>
                </a:solidFill>
                <a:latin typeface="Times New Roman" panose="02020603050405020304" pitchFamily="18" charset="0"/>
              </a:rPr>
              <a:t>交叉</a:t>
            </a:r>
            <a:r>
              <a:rPr lang="zh-CN" altLang="en-US" sz="2000" dirty="0">
                <a:solidFill>
                  <a:schemeClr val="hlink"/>
                </a:solidFill>
                <a:latin typeface="Times New Roman" panose="02020603050405020304" pitchFamily="18" charset="0"/>
              </a:rPr>
              <a:t>：</a:t>
            </a:r>
            <a:r>
              <a:rPr lang="zh-CN" altLang="en-US" sz="2000" dirty="0">
                <a:latin typeface="Times New Roman" panose="02020603050405020304" pitchFamily="18" charset="0"/>
              </a:rPr>
              <a:t>将两个双亲染色体对应的某些基因进行交换，产生新的后代。</a:t>
            </a:r>
            <a:endParaRPr lang="en-US" altLang="zh-CN" sz="2000">
              <a:latin typeface="Times New Roman" panose="02020603050405020304" pitchFamily="18" charset="0"/>
            </a:endParaRPr>
          </a:p>
          <a:p>
            <a:pPr marL="0" indent="0">
              <a:spcBef>
                <a:spcPct val="35000"/>
              </a:spcBef>
              <a:spcAft>
                <a:spcPct val="25000"/>
              </a:spcAft>
              <a:buNone/>
            </a:pPr>
            <a:r>
              <a:rPr lang="zh-CN" altLang="en-US" sz="2000" dirty="0">
                <a:latin typeface="Times New Roman" panose="02020603050405020304" pitchFamily="18" charset="0"/>
              </a:rPr>
              <a:t>例如，设有染色体 </a:t>
            </a:r>
            <a:r>
              <a:rPr lang="en-US" altLang="zh-CN" sz="2000" i="1">
                <a:latin typeface="Times New Roman" panose="02020603050405020304" pitchFamily="18" charset="0"/>
              </a:rPr>
              <a:t>s</a:t>
            </a:r>
            <a:r>
              <a:rPr lang="en-US" altLang="zh-CN" sz="2000">
                <a:latin typeface="Times New Roman" panose="02020603050405020304" pitchFamily="18" charset="0"/>
              </a:rPr>
              <a:t>1=01001011,  </a:t>
            </a:r>
            <a:r>
              <a:rPr lang="en-US" altLang="zh-CN" sz="2000" i="1">
                <a:latin typeface="Times New Roman" panose="02020603050405020304" pitchFamily="18" charset="0"/>
              </a:rPr>
              <a:t>s</a:t>
            </a:r>
            <a:r>
              <a:rPr lang="en-US" altLang="zh-CN" sz="2000">
                <a:latin typeface="Times New Roman" panose="02020603050405020304" pitchFamily="18" charset="0"/>
              </a:rPr>
              <a:t>2=10010101</a:t>
            </a:r>
            <a:r>
              <a:rPr lang="zh-CN" altLang="en-US" sz="2000" dirty="0">
                <a:latin typeface="Times New Roman" panose="02020603050405020304" pitchFamily="18" charset="0"/>
              </a:rPr>
              <a:t>，交换其后</a:t>
            </a:r>
            <a:r>
              <a:rPr lang="en-US" altLang="zh-CN" sz="2000">
                <a:latin typeface="Times New Roman" panose="02020603050405020304" pitchFamily="18" charset="0"/>
              </a:rPr>
              <a:t>4</a:t>
            </a:r>
            <a:r>
              <a:rPr lang="zh-CN" altLang="en-US" sz="2000" dirty="0">
                <a:latin typeface="Times New Roman" panose="02020603050405020304" pitchFamily="18" charset="0"/>
              </a:rPr>
              <a:t>位基因，得到两个新的子代染色体（个体）： </a:t>
            </a:r>
            <a:endParaRPr lang="zh-CN" altLang="en-US" sz="2000" i="1" dirty="0">
              <a:latin typeface="Times New Roman" panose="02020603050405020304" pitchFamily="18" charset="0"/>
            </a:endParaRPr>
          </a:p>
          <a:p>
            <a:pPr marL="0" indent="0">
              <a:spcBef>
                <a:spcPct val="35000"/>
              </a:spcBef>
              <a:spcAft>
                <a:spcPct val="25000"/>
              </a:spcAft>
              <a:buNone/>
            </a:pPr>
            <a:r>
              <a:rPr lang="en-US" altLang="zh-CN" sz="2000" i="1">
                <a:latin typeface="Times New Roman" panose="02020603050405020304" pitchFamily="18" charset="0"/>
              </a:rPr>
              <a:t>s</a:t>
            </a:r>
            <a:r>
              <a:rPr lang="en-US" altLang="zh-CN" sz="2000">
                <a:latin typeface="Times New Roman" panose="02020603050405020304" pitchFamily="18" charset="0"/>
              </a:rPr>
              <a:t>1’=01000101,   </a:t>
            </a:r>
            <a:r>
              <a:rPr lang="en-US" altLang="zh-CN" sz="2000" i="1">
                <a:latin typeface="Times New Roman" panose="02020603050405020304" pitchFamily="18" charset="0"/>
              </a:rPr>
              <a:t>s</a:t>
            </a:r>
            <a:r>
              <a:rPr lang="en-US" altLang="zh-CN" sz="2000">
                <a:latin typeface="Times New Roman" panose="02020603050405020304" pitchFamily="18" charset="0"/>
              </a:rPr>
              <a:t>2’=10011011</a:t>
            </a:r>
            <a:r>
              <a:rPr lang="zh-CN" altLang="en-US" sz="2000" dirty="0">
                <a:latin typeface="Times New Roman" panose="02020603050405020304" pitchFamily="18" charset="0"/>
              </a:rPr>
              <a:t>，</a:t>
            </a:r>
            <a:endParaRPr lang="zh-CN" altLang="en-US" sz="2000" b="0" dirty="0">
              <a:latin typeface="Times New Roman" panose="02020603050405020304" pitchFamily="18" charset="0"/>
            </a:endParaRPr>
          </a:p>
          <a:p>
            <a:pPr marL="0" indent="0">
              <a:buNone/>
            </a:pPr>
            <a:r>
              <a:rPr lang="zh-CN" altLang="en-US" sz="2000" b="0" dirty="0">
                <a:solidFill>
                  <a:schemeClr val="hlink"/>
                </a:solidFill>
                <a:latin typeface="Times New Roman" panose="02020603050405020304" pitchFamily="18" charset="0"/>
              </a:rPr>
              <a:t>变异</a:t>
            </a:r>
            <a:r>
              <a:rPr lang="zh-CN" altLang="en-US" sz="2000" dirty="0">
                <a:solidFill>
                  <a:schemeClr val="hlink"/>
                </a:solidFill>
                <a:latin typeface="Times New Roman" panose="02020603050405020304" pitchFamily="18" charset="0"/>
              </a:rPr>
              <a:t>：</a:t>
            </a:r>
            <a:r>
              <a:rPr lang="zh-CN" altLang="en-US" sz="2000" dirty="0">
                <a:latin typeface="Times New Roman" panose="02020603050405020304" pitchFamily="18" charset="0"/>
              </a:rPr>
              <a:t>对染色体的某一基因或某些基因取反，得到新的染色体。</a:t>
            </a:r>
            <a:endParaRPr lang="zh-CN" altLang="en-US" sz="2000" dirty="0">
              <a:latin typeface="Times New Roman" panose="02020603050405020304" pitchFamily="18" charset="0"/>
            </a:endParaRPr>
          </a:p>
          <a:p>
            <a:pPr marL="0" indent="0">
              <a:buNone/>
            </a:pPr>
            <a:r>
              <a:rPr lang="zh-CN" altLang="en-US" sz="2000" dirty="0">
                <a:latin typeface="Times New Roman" panose="02020603050405020304" pitchFamily="18" charset="0"/>
              </a:rPr>
              <a:t>例如，设染色体 </a:t>
            </a:r>
            <a:r>
              <a:rPr lang="en-US" altLang="zh-CN" sz="2000" i="1">
                <a:latin typeface="Times New Roman" panose="02020603050405020304" pitchFamily="18" charset="0"/>
              </a:rPr>
              <a:t>s</a:t>
            </a:r>
            <a:r>
              <a:rPr lang="en-US" altLang="zh-CN" sz="2000">
                <a:latin typeface="Times New Roman" panose="02020603050405020304" pitchFamily="18" charset="0"/>
              </a:rPr>
              <a:t>=11001101</a:t>
            </a:r>
            <a:r>
              <a:rPr lang="zh-CN" altLang="en-US" sz="2000" dirty="0">
                <a:latin typeface="Times New Roman" panose="02020603050405020304" pitchFamily="18" charset="0"/>
              </a:rPr>
              <a:t>，将其第三位上的</a:t>
            </a:r>
            <a:r>
              <a:rPr lang="en-US" altLang="zh-CN" sz="2000">
                <a:latin typeface="Times New Roman" panose="02020603050405020304" pitchFamily="18" charset="0"/>
              </a:rPr>
              <a:t>0</a:t>
            </a:r>
            <a:r>
              <a:rPr lang="zh-CN" altLang="en-US" sz="2000" dirty="0">
                <a:latin typeface="Times New Roman" panose="02020603050405020304" pitchFamily="18" charset="0"/>
              </a:rPr>
              <a:t>变为</a:t>
            </a:r>
            <a:r>
              <a:rPr lang="en-US" altLang="zh-CN" sz="2000">
                <a:latin typeface="Times New Roman" panose="02020603050405020304" pitchFamily="18" charset="0"/>
              </a:rPr>
              <a:t>1, </a:t>
            </a:r>
            <a:r>
              <a:rPr lang="zh-CN" altLang="en-US" sz="2000" dirty="0">
                <a:latin typeface="Times New Roman" panose="02020603050405020304" pitchFamily="18" charset="0"/>
              </a:rPr>
              <a:t>得到一个新的子代染色体：</a:t>
            </a:r>
            <a:endParaRPr lang="zh-CN" altLang="en-US" sz="2000" dirty="0">
              <a:latin typeface="Times New Roman" panose="02020603050405020304" pitchFamily="18" charset="0"/>
            </a:endParaRPr>
          </a:p>
          <a:p>
            <a:pPr marL="0" indent="0">
              <a:buNone/>
            </a:pPr>
            <a:r>
              <a:rPr lang="zh-CN" altLang="en-US" sz="2000" dirty="0">
                <a:latin typeface="Times New Roman" panose="02020603050405020304" pitchFamily="18" charset="0"/>
              </a:rPr>
              <a:t>              </a:t>
            </a:r>
            <a:r>
              <a:rPr lang="en-US" altLang="zh-CN" sz="2000" i="1">
                <a:latin typeface="Times New Roman" panose="02020603050405020304" pitchFamily="18" charset="0"/>
              </a:rPr>
              <a:t>s</a:t>
            </a:r>
            <a:r>
              <a:rPr lang="en-US" altLang="zh-CN" sz="2000">
                <a:latin typeface="Times New Roman" panose="02020603050405020304" pitchFamily="18" charset="0"/>
              </a:rPr>
              <a:t>=11001101 →11101101= s′</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p:txBody>
          <a:bodyPr anchor="b"/>
          <a:p>
            <a:r>
              <a:rPr lang="en-US" altLang="zh-CN" sz="3200"/>
              <a:t>6.1.1 </a:t>
            </a:r>
            <a:r>
              <a:rPr lang="zh-CN" altLang="en-US" sz="3200" dirty="0"/>
              <a:t>机器学习的定义</a:t>
            </a:r>
            <a:endParaRPr lang="zh-CN" altLang="en-US" sz="3200" dirty="0"/>
          </a:p>
        </p:txBody>
      </p:sp>
      <p:sp>
        <p:nvSpPr>
          <p:cNvPr id="8195" name="文本占位符 8194"/>
          <p:cNvSpPr>
            <a:spLocks noGrp="1"/>
          </p:cNvSpPr>
          <p:nvPr>
            <p:ph type="body" idx="1"/>
          </p:nvPr>
        </p:nvSpPr>
        <p:spPr>
          <a:xfrm>
            <a:off x="909638" y="1484313"/>
            <a:ext cx="8054975" cy="4114800"/>
          </a:xfrm>
        </p:spPr>
        <p:txBody>
          <a:bodyPr/>
          <a:p>
            <a:pPr marL="0" indent="0">
              <a:spcBef>
                <a:spcPct val="50000"/>
              </a:spcBef>
              <a:buSzPct val="80000"/>
              <a:buFont typeface="Wingdings" panose="05000000000000000000" pitchFamily="2" charset="2"/>
              <a:buChar char="Ø"/>
            </a:pPr>
            <a:r>
              <a:rPr lang="zh-CN" altLang="en-US" sz="2400" b="0" dirty="0">
                <a:solidFill>
                  <a:srgbClr val="CC3399"/>
                </a:solidFill>
              </a:rPr>
              <a:t>学习</a:t>
            </a:r>
            <a:r>
              <a:rPr lang="zh-CN" altLang="en-US" sz="2400" b="0" dirty="0"/>
              <a:t>：系统在不断重复的工作中对本身能力的增强和改进，使得系统在下一次执行同样任务或类似任务时会比现在做得更好或效率更高（西蒙）。</a:t>
            </a:r>
            <a:endParaRPr lang="zh-CN" altLang="en-US" sz="2400" b="0" dirty="0"/>
          </a:p>
          <a:p>
            <a:pPr marL="0" indent="0">
              <a:spcBef>
                <a:spcPct val="50000"/>
              </a:spcBef>
              <a:buSzPct val="80000"/>
              <a:buFont typeface="Wingdings" panose="05000000000000000000" pitchFamily="2" charset="2"/>
              <a:buChar char="Ø"/>
            </a:pPr>
            <a:r>
              <a:rPr lang="zh-CN" altLang="en-US" sz="2400" b="0" dirty="0">
                <a:solidFill>
                  <a:srgbClr val="CC3399"/>
                </a:solidFill>
              </a:rPr>
              <a:t>机器学习</a:t>
            </a:r>
            <a:r>
              <a:rPr lang="zh-CN" altLang="en-US" sz="2400" b="0" dirty="0"/>
              <a:t>：实现通过经验来提高对某任务处理性能的行为的计算机程序。</a:t>
            </a:r>
            <a:endParaRPr lang="zh-CN" altLang="en-US" sz="2400" b="0" dirty="0"/>
          </a:p>
          <a:p>
            <a:pPr marL="0" indent="0">
              <a:spcBef>
                <a:spcPct val="50000"/>
              </a:spcBef>
              <a:buSzPct val="80000"/>
              <a:buFont typeface="Wingdings" panose="05000000000000000000" pitchFamily="2" charset="2"/>
              <a:buChar char="Ø"/>
            </a:pPr>
            <a:r>
              <a:rPr lang="en-US" altLang="zh-CN" sz="2400" b="0" err="1"/>
              <a:t>Michell</a:t>
            </a:r>
            <a:r>
              <a:rPr lang="zh-CN" altLang="en-US" sz="2400" b="0" dirty="0"/>
              <a:t>给出的机器学习的更加</a:t>
            </a:r>
            <a:r>
              <a:rPr lang="zh-CN" altLang="en-US" sz="2400" b="0" dirty="0">
                <a:solidFill>
                  <a:srgbClr val="CC3399"/>
                </a:solidFill>
              </a:rPr>
              <a:t>形式化的定义</a:t>
            </a:r>
            <a:r>
              <a:rPr lang="zh-CN" altLang="en-US" sz="2400" b="0" dirty="0"/>
              <a:t>：</a:t>
            </a:r>
            <a:endParaRPr lang="zh-CN" altLang="en-US" sz="2400" b="0" dirty="0"/>
          </a:p>
          <a:p>
            <a:pPr marL="0" indent="0">
              <a:spcBef>
                <a:spcPct val="50000"/>
              </a:spcBef>
              <a:buSzPct val="80000"/>
              <a:buFont typeface="Wingdings" panose="05000000000000000000" pitchFamily="2" charset="2"/>
              <a:buChar char="Ø"/>
            </a:pPr>
            <a:r>
              <a:rPr lang="zh-CN" altLang="en-US" sz="2400" b="0" dirty="0"/>
              <a:t>针对某类任务</a:t>
            </a:r>
            <a:r>
              <a:rPr lang="en-US" altLang="zh-CN" sz="2400" b="0" i="1">
                <a:latin typeface="Times New Roman" panose="02020603050405020304" pitchFamily="18" charset="0"/>
              </a:rPr>
              <a:t>T</a:t>
            </a:r>
            <a:r>
              <a:rPr lang="zh-CN" altLang="en-US" sz="2400" b="0" dirty="0"/>
              <a:t>，如果计算机程序用</a:t>
            </a:r>
            <a:r>
              <a:rPr lang="en-US" altLang="zh-CN" sz="2400" b="0" i="1">
                <a:latin typeface="Times New Roman" panose="02020603050405020304" pitchFamily="18" charset="0"/>
              </a:rPr>
              <a:t>P</a:t>
            </a:r>
            <a:r>
              <a:rPr lang="zh-CN" altLang="en-US" sz="2400" b="0" dirty="0"/>
              <a:t>衡量的性能根据经验</a:t>
            </a:r>
            <a:r>
              <a:rPr lang="en-US" altLang="zh-CN" sz="2400" b="0" i="1">
                <a:latin typeface="Times New Roman" panose="02020603050405020304" pitchFamily="18" charset="0"/>
              </a:rPr>
              <a:t>E</a:t>
            </a:r>
            <a:r>
              <a:rPr lang="zh-CN" altLang="en-US" sz="2400" b="0" dirty="0"/>
              <a:t>不断自我完善，那么，我们称这个计算机程序针对某类任务</a:t>
            </a:r>
            <a:r>
              <a:rPr lang="en-US" altLang="zh-CN" sz="2400" b="0" i="1">
                <a:latin typeface="Times New Roman" panose="02020603050405020304" pitchFamily="18" charset="0"/>
              </a:rPr>
              <a:t>T</a:t>
            </a:r>
            <a:r>
              <a:rPr lang="zh-CN" altLang="en-US" sz="2400" b="0" dirty="0"/>
              <a:t>从经验</a:t>
            </a:r>
            <a:r>
              <a:rPr lang="en-US" altLang="zh-CN" sz="2400" b="0" i="1">
                <a:latin typeface="Times New Roman" panose="02020603050405020304" pitchFamily="18" charset="0"/>
              </a:rPr>
              <a:t>E</a:t>
            </a:r>
            <a:r>
              <a:rPr lang="zh-CN" altLang="en-US" sz="2400" b="0" dirty="0"/>
              <a:t>中学习，它的性能衡量标准为</a:t>
            </a:r>
            <a:r>
              <a:rPr lang="en-US" altLang="zh-CN" sz="2400" b="0" i="1">
                <a:latin typeface="Times New Roman" panose="02020603050405020304" pitchFamily="18" charset="0"/>
              </a:rPr>
              <a:t>P</a:t>
            </a:r>
            <a:r>
              <a:rPr lang="zh-CN" altLang="en-US" sz="2400" b="0" dirty="0"/>
              <a:t>。</a:t>
            </a:r>
            <a:endParaRPr lang="zh-CN" altLang="en-US" sz="2400" b="0" dirty="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b"/>
          <a:p>
            <a:r>
              <a:rPr lang="en-US" altLang="zh-CN" sz="3200">
                <a:latin typeface="Times New Roman" panose="02020603050405020304" pitchFamily="18" charset="0"/>
              </a:rPr>
              <a:t>6.5.1 </a:t>
            </a:r>
            <a:r>
              <a:rPr lang="zh-CN" altLang="en-US" sz="3200" dirty="0">
                <a:latin typeface="Times New Roman" panose="02020603050405020304" pitchFamily="18" charset="0"/>
              </a:rPr>
              <a:t>遗传算法模型</a:t>
            </a:r>
            <a:r>
              <a:rPr lang="en-US" altLang="zh-CN" sz="3200">
                <a:latin typeface="Times New Roman" panose="02020603050405020304" pitchFamily="18" charset="0"/>
              </a:rPr>
              <a:t>（3</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59395" name="文本占位符 59394"/>
          <p:cNvSpPr>
            <a:spLocks noGrp="1"/>
          </p:cNvSpPr>
          <p:nvPr>
            <p:ph type="body" idx="1"/>
          </p:nvPr>
        </p:nvSpPr>
        <p:spPr>
          <a:xfrm>
            <a:off x="1187450" y="1268413"/>
            <a:ext cx="7705725" cy="4835525"/>
          </a:xfrm>
        </p:spPr>
        <p:txBody>
          <a:bodyPr/>
          <a:p>
            <a:pPr marL="0" indent="0">
              <a:buNone/>
            </a:pPr>
            <a:r>
              <a:rPr lang="en-US" altLang="zh-CN" sz="2400" b="0">
                <a:latin typeface="Times New Roman" panose="02020603050405020304" pitchFamily="18" charset="0"/>
              </a:rPr>
              <a:t>3.</a:t>
            </a:r>
            <a:r>
              <a:rPr lang="zh-CN" altLang="en-US" sz="2400" b="0" dirty="0">
                <a:latin typeface="Times New Roman" panose="02020603050405020304" pitchFamily="18" charset="0"/>
              </a:rPr>
              <a:t>适应度函数</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适应度是评价学习任务的假设或个体</a:t>
            </a:r>
            <a:r>
              <a:rPr lang="en-US" altLang="zh-CN" sz="2400" b="0" i="1">
                <a:latin typeface="Times New Roman" panose="02020603050405020304" pitchFamily="18" charset="0"/>
              </a:rPr>
              <a:t>h</a:t>
            </a:r>
            <a:r>
              <a:rPr lang="zh-CN" altLang="en-US" sz="2400" b="0" dirty="0">
                <a:latin typeface="Times New Roman" panose="02020603050405020304" pitchFamily="18" charset="0"/>
              </a:rPr>
              <a:t>的优劣的数字度量，通常用适应度函数 </a:t>
            </a:r>
            <a:r>
              <a:rPr lang="en-US" altLang="zh-CN" sz="2400" b="0" i="1">
                <a:latin typeface="Times New Roman" panose="02020603050405020304" pitchFamily="18" charset="0"/>
              </a:rPr>
              <a:t>Fitness</a:t>
            </a:r>
            <a:r>
              <a:rPr lang="zh-CN" altLang="en-US" sz="2400" b="0" dirty="0">
                <a:latin typeface="Times New Roman" panose="02020603050405020304" pitchFamily="18" charset="0"/>
              </a:rPr>
              <a:t>（</a:t>
            </a:r>
            <a:r>
              <a:rPr lang="en-US" altLang="zh-CN" sz="2400" b="0" i="1">
                <a:latin typeface="Times New Roman" panose="02020603050405020304" pitchFamily="18" charset="0"/>
              </a:rPr>
              <a:t>h</a:t>
            </a:r>
            <a:r>
              <a:rPr lang="zh-CN" altLang="en-US" sz="2400" b="0" dirty="0">
                <a:latin typeface="Times New Roman" panose="02020603050405020304" pitchFamily="18" charset="0"/>
              </a:rPr>
              <a:t>） 来表示。</a:t>
            </a:r>
            <a:endParaRPr lang="en-US" altLang="zh-CN" sz="2400" b="0">
              <a:latin typeface="Times New Roman" panose="02020603050405020304" pitchFamily="18" charset="0"/>
            </a:endParaRPr>
          </a:p>
          <a:p>
            <a:pPr marL="0" indent="0">
              <a:lnSpc>
                <a:spcPct val="95000"/>
              </a:lnSpc>
              <a:buNone/>
            </a:pPr>
            <a:r>
              <a:rPr lang="en-US" altLang="zh-CN" sz="2400" b="0">
                <a:latin typeface="Times New Roman" panose="02020603050405020304" pitchFamily="18" charset="0"/>
              </a:rPr>
              <a:t>4.</a:t>
            </a:r>
            <a:r>
              <a:rPr lang="zh-CN" altLang="en-US" sz="2400" b="0" dirty="0">
                <a:latin typeface="Times New Roman" panose="02020603050405020304" pitchFamily="18" charset="0"/>
              </a:rPr>
              <a:t>遗传算法</a:t>
            </a:r>
            <a:r>
              <a:rPr lang="en-US" altLang="zh-CN" sz="2400" b="0">
                <a:latin typeface="Times New Roman" panose="02020603050405020304" pitchFamily="18" charset="0"/>
              </a:rPr>
              <a:t>GA</a:t>
            </a:r>
            <a:endParaRPr lang="en-US" altLang="zh-CN" sz="2400" b="0">
              <a:latin typeface="Times New Roman" panose="02020603050405020304" pitchFamily="18" charset="0"/>
            </a:endParaRPr>
          </a:p>
          <a:p>
            <a:pPr marL="0" indent="0">
              <a:lnSpc>
                <a:spcPct val="95000"/>
              </a:lnSpc>
              <a:buNone/>
            </a:pPr>
            <a:r>
              <a:rPr lang="zh-CN" altLang="en-US" sz="2400" b="0" dirty="0">
                <a:latin typeface="Times New Roman" panose="02020603050405020304" pitchFamily="18" charset="0"/>
              </a:rPr>
              <a:t>步</a:t>
            </a:r>
            <a:r>
              <a:rPr lang="en-US" altLang="zh-CN" sz="2400" b="0">
                <a:latin typeface="Times New Roman" panose="02020603050405020304" pitchFamily="18" charset="0"/>
              </a:rPr>
              <a:t>1  </a:t>
            </a:r>
            <a:r>
              <a:rPr lang="zh-CN" altLang="en-US" sz="2400" b="0" dirty="0">
                <a:latin typeface="Times New Roman" panose="02020603050405020304" pitchFamily="18" charset="0"/>
              </a:rPr>
              <a:t>初始化群体：</a:t>
            </a:r>
            <a:r>
              <a:rPr lang="zh-CN" altLang="en-US" sz="2400" b="0" i="1" dirty="0">
                <a:latin typeface="Times New Roman" panose="02020603050405020304" pitchFamily="18" charset="0"/>
              </a:rPr>
              <a:t>Ｐ</a:t>
            </a:r>
            <a:r>
              <a:rPr lang="zh-CN" altLang="en-US" sz="2400" b="0" dirty="0">
                <a:latin typeface="Times New Roman" panose="02020603050405020304" pitchFamily="18" charset="0"/>
              </a:rPr>
              <a:t>←随机产生的</a:t>
            </a:r>
            <a:r>
              <a:rPr lang="en-US" altLang="zh-CN" sz="2400" b="0" i="1">
                <a:latin typeface="Times New Roman" panose="02020603050405020304" pitchFamily="18" charset="0"/>
              </a:rPr>
              <a:t>p</a:t>
            </a:r>
            <a:r>
              <a:rPr lang="zh-CN" altLang="en-US" sz="2400" b="0" dirty="0">
                <a:latin typeface="Times New Roman" panose="02020603050405020304" pitchFamily="18" charset="0"/>
              </a:rPr>
              <a:t>个假设；</a:t>
            </a:r>
            <a:endParaRPr lang="zh-CN" altLang="en-US" sz="2400" b="0" dirty="0">
              <a:latin typeface="Times New Roman" panose="02020603050405020304" pitchFamily="18" charset="0"/>
            </a:endParaRPr>
          </a:p>
          <a:p>
            <a:pPr marL="0" indent="0">
              <a:lnSpc>
                <a:spcPct val="95000"/>
              </a:lnSpc>
              <a:buNone/>
            </a:pPr>
            <a:r>
              <a:rPr lang="zh-CN" altLang="en-US" sz="2400" b="0" dirty="0">
                <a:latin typeface="Times New Roman" panose="02020603050405020304" pitchFamily="18" charset="0"/>
              </a:rPr>
              <a:t>步</a:t>
            </a:r>
            <a:r>
              <a:rPr lang="en-US" altLang="zh-CN" sz="2400" b="0">
                <a:latin typeface="Times New Roman" panose="02020603050405020304" pitchFamily="18" charset="0"/>
              </a:rPr>
              <a:t>2  </a:t>
            </a:r>
            <a:r>
              <a:rPr lang="zh-CN" altLang="en-US" sz="2400" b="0" dirty="0">
                <a:latin typeface="Times New Roman" panose="02020603050405020304" pitchFamily="18" charset="0"/>
              </a:rPr>
              <a:t>评估：对于</a:t>
            </a:r>
            <a:r>
              <a:rPr lang="zh-CN" altLang="en-US" sz="2400" b="0" i="1" dirty="0">
                <a:latin typeface="Times New Roman" panose="02020603050405020304" pitchFamily="18" charset="0"/>
              </a:rPr>
              <a:t>Ｐ</a:t>
            </a:r>
            <a:r>
              <a:rPr lang="zh-CN" altLang="en-US" sz="2400" b="0" dirty="0">
                <a:latin typeface="Times New Roman" panose="02020603050405020304" pitchFamily="18" charset="0"/>
              </a:rPr>
              <a:t>中的每一个</a:t>
            </a:r>
            <a:r>
              <a:rPr lang="en-US" altLang="zh-CN" sz="2400" b="0" i="1">
                <a:latin typeface="Times New Roman" panose="02020603050405020304" pitchFamily="18" charset="0"/>
              </a:rPr>
              <a:t>h</a:t>
            </a:r>
            <a:r>
              <a:rPr lang="zh-CN" altLang="en-US" sz="2400" b="0" dirty="0">
                <a:latin typeface="Times New Roman" panose="02020603050405020304" pitchFamily="18" charset="0"/>
              </a:rPr>
              <a:t>，计算</a:t>
            </a:r>
            <a:r>
              <a:rPr lang="en-US" altLang="zh-CN" sz="2400" b="0" i="1">
                <a:latin typeface="Times New Roman" panose="02020603050405020304" pitchFamily="18" charset="0"/>
              </a:rPr>
              <a:t>Fitness</a:t>
            </a:r>
            <a:r>
              <a:rPr lang="zh-CN" altLang="en-US" sz="2400" b="0" dirty="0">
                <a:latin typeface="Times New Roman" panose="02020603050405020304" pitchFamily="18" charset="0"/>
              </a:rPr>
              <a:t>（</a:t>
            </a:r>
            <a:r>
              <a:rPr lang="en-US" altLang="zh-CN" sz="2400" b="0" i="1">
                <a:latin typeface="Times New Roman" panose="02020603050405020304" pitchFamily="18" charset="0"/>
              </a:rPr>
              <a:t>h</a:t>
            </a:r>
            <a:r>
              <a:rPr lang="zh-CN" altLang="en-US" sz="2400" b="0" dirty="0">
                <a:latin typeface="Times New Roman" panose="02020603050405020304" pitchFamily="18" charset="0"/>
              </a:rPr>
              <a:t>）；</a:t>
            </a:r>
            <a:endParaRPr lang="en-US" altLang="zh-CN" sz="2400" b="0">
              <a:latin typeface="Times New Roman" panose="02020603050405020304" pitchFamily="18" charset="0"/>
            </a:endParaRPr>
          </a:p>
          <a:p>
            <a:pPr marL="0" indent="0">
              <a:lnSpc>
                <a:spcPct val="95000"/>
              </a:lnSpc>
              <a:buNone/>
            </a:pPr>
            <a:r>
              <a:rPr lang="zh-CN" altLang="en-US" sz="2400" b="0" dirty="0">
                <a:solidFill>
                  <a:schemeClr val="hlink"/>
                </a:solidFill>
              </a:rPr>
              <a:t>步</a:t>
            </a:r>
            <a:r>
              <a:rPr lang="en-US" altLang="zh-CN" sz="2400" b="0">
                <a:solidFill>
                  <a:schemeClr val="hlink"/>
                </a:solidFill>
              </a:rPr>
              <a:t>3</a:t>
            </a:r>
            <a:r>
              <a:rPr lang="en-US" altLang="zh-CN" sz="2400" b="0"/>
              <a:t>  </a:t>
            </a:r>
            <a:r>
              <a:rPr lang="zh-CN" altLang="en-US" sz="2400" b="0" dirty="0">
                <a:latin typeface="Times New Roman" panose="02020603050405020304" pitchFamily="18" charset="0"/>
              </a:rPr>
              <a:t>当最大</a:t>
            </a:r>
            <a:r>
              <a:rPr lang="en-US" altLang="zh-CN" sz="2400" b="0" i="1">
                <a:latin typeface="Times New Roman" panose="02020603050405020304" pitchFamily="18" charset="0"/>
              </a:rPr>
              <a:t>Fitness</a:t>
            </a:r>
            <a:r>
              <a:rPr lang="zh-CN" altLang="en-US" sz="2400" b="0" i="1" dirty="0">
                <a:latin typeface="Times New Roman" panose="02020603050405020304" pitchFamily="18" charset="0"/>
              </a:rPr>
              <a:t>（</a:t>
            </a:r>
            <a:r>
              <a:rPr lang="en-US" altLang="zh-CN" sz="2400" b="0" i="1">
                <a:latin typeface="Times New Roman" panose="02020603050405020304" pitchFamily="18" charset="0"/>
              </a:rPr>
              <a:t>h</a:t>
            </a:r>
            <a:r>
              <a:rPr lang="zh-CN" altLang="en-US" sz="2400" b="0" i="1" dirty="0">
                <a:latin typeface="Times New Roman" panose="02020603050405020304" pitchFamily="18" charset="0"/>
              </a:rPr>
              <a:t>） </a:t>
            </a:r>
            <a:r>
              <a:rPr lang="en-US" altLang="zh-CN" sz="2400" b="0" i="1">
                <a:latin typeface="Times New Roman" panose="02020603050405020304" pitchFamily="18" charset="0"/>
              </a:rPr>
              <a:t>&lt;</a:t>
            </a:r>
            <a:r>
              <a:rPr lang="en-US" altLang="zh-CN" sz="2400" b="0" i="1" err="1">
                <a:latin typeface="Times New Roman" panose="02020603050405020304" pitchFamily="18" charset="0"/>
              </a:rPr>
              <a:t>Fitness_threshold</a:t>
            </a:r>
            <a:r>
              <a:rPr lang="zh-CN" altLang="en-US" sz="2400" b="0" dirty="0">
                <a:latin typeface="Times New Roman" panose="02020603050405020304" pitchFamily="18" charset="0"/>
              </a:rPr>
              <a:t>，产生新的一代</a:t>
            </a:r>
            <a:r>
              <a:rPr lang="zh-CN" altLang="en-US" sz="2400" b="0" i="1" dirty="0">
                <a:latin typeface="Times New Roman" panose="02020603050405020304" pitchFamily="18" charset="0"/>
              </a:rPr>
              <a:t>Ｐ</a:t>
            </a:r>
            <a:r>
              <a:rPr lang="en-US" altLang="zh-CN" sz="2400" b="0">
                <a:latin typeface="Times New Roman" panose="02020603050405020304" pitchFamily="18" charset="0"/>
              </a:rPr>
              <a:t>s</a:t>
            </a:r>
            <a:r>
              <a:rPr lang="zh-CN" altLang="en-US" sz="2400" b="0" dirty="0">
                <a:latin typeface="Times New Roman" panose="02020603050405020304" pitchFamily="18" charset="0"/>
              </a:rPr>
              <a:t>：</a:t>
            </a:r>
            <a:endParaRPr lang="en-US" altLang="zh-CN" sz="2400" b="0">
              <a:latin typeface="Times New Roman" panose="02020603050405020304" pitchFamily="18" charset="0"/>
            </a:endParaRPr>
          </a:p>
          <a:p>
            <a:pPr marL="0" indent="0">
              <a:lnSpc>
                <a:spcPct val="95000"/>
              </a:lnSpc>
              <a:buNone/>
            </a:pPr>
            <a:r>
              <a:rPr lang="zh-CN" altLang="en-US" sz="2400" b="0" dirty="0"/>
              <a:t>步</a:t>
            </a:r>
            <a:r>
              <a:rPr lang="en-US" altLang="zh-CN" sz="2400" b="0"/>
              <a:t>4  </a:t>
            </a:r>
            <a:r>
              <a:rPr lang="zh-CN" altLang="en-US" sz="2400" b="0" dirty="0"/>
              <a:t>从</a:t>
            </a:r>
            <a:r>
              <a:rPr lang="zh-CN" altLang="en-US" sz="2400" b="0" i="1" dirty="0"/>
              <a:t>Ｐ</a:t>
            </a:r>
            <a:r>
              <a:rPr lang="zh-CN" altLang="en-US" sz="2400" b="0" dirty="0"/>
              <a:t>中返回适应度最高的假设。</a:t>
            </a:r>
            <a:endParaRPr lang="zh-CN" altLang="en-US" sz="2400" b="0" dirty="0">
              <a:latin typeface="Times New Roman" panose="02020603050405020304" pitchFamily="18" charset="0"/>
            </a:endParaRPr>
          </a:p>
          <a:p>
            <a:pPr marL="0" indent="0">
              <a:buNone/>
            </a:pPr>
            <a:endParaRPr lang="zh-CN" altLang="en-US" sz="2400" b="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b"/>
          <a:p>
            <a:r>
              <a:rPr lang="en-US" altLang="zh-CN" sz="3200">
                <a:latin typeface="Times New Roman" panose="02020603050405020304" pitchFamily="18" charset="0"/>
              </a:rPr>
              <a:t>6.5.1 </a:t>
            </a:r>
            <a:r>
              <a:rPr lang="zh-CN" altLang="en-US" sz="3200" dirty="0">
                <a:latin typeface="Times New Roman" panose="02020603050405020304" pitchFamily="18" charset="0"/>
              </a:rPr>
              <a:t>遗传算法模型</a:t>
            </a:r>
            <a:r>
              <a:rPr lang="en-US" altLang="zh-CN" sz="3200">
                <a:latin typeface="Times New Roman" panose="02020603050405020304" pitchFamily="18" charset="0"/>
              </a:rPr>
              <a:t>（4</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60419" name="文本占位符 60418"/>
          <p:cNvSpPr>
            <a:spLocks noGrp="1"/>
          </p:cNvSpPr>
          <p:nvPr>
            <p:ph type="body" idx="1"/>
          </p:nvPr>
        </p:nvSpPr>
        <p:spPr>
          <a:xfrm>
            <a:off x="971550" y="1268413"/>
            <a:ext cx="8172450" cy="5184775"/>
          </a:xfrm>
        </p:spPr>
        <p:txBody>
          <a:bodyPr/>
          <a:p>
            <a:pPr marL="0" indent="0" defTabSz="0">
              <a:lnSpc>
                <a:spcPct val="95000"/>
              </a:lnSpc>
              <a:buNone/>
              <a:tabLst>
                <a:tab pos="263525" algn="l"/>
              </a:tabLst>
            </a:pPr>
            <a:r>
              <a:rPr lang="zh-CN" altLang="en-US" sz="2400" b="0" dirty="0">
                <a:solidFill>
                  <a:schemeClr val="hlink"/>
                </a:solidFill>
              </a:rPr>
              <a:t>步</a:t>
            </a:r>
            <a:r>
              <a:rPr lang="en-US" altLang="zh-CN" sz="2400" b="0">
                <a:solidFill>
                  <a:schemeClr val="hlink"/>
                </a:solidFill>
              </a:rPr>
              <a:t>3</a:t>
            </a:r>
            <a:r>
              <a:rPr lang="en-US" altLang="zh-CN" sz="2400" b="0"/>
              <a:t>  </a:t>
            </a:r>
            <a:r>
              <a:rPr lang="zh-CN" altLang="en-US" sz="2400" b="0" dirty="0">
                <a:latin typeface="Times New Roman" panose="02020603050405020304" pitchFamily="18" charset="0"/>
              </a:rPr>
              <a:t>当</a:t>
            </a:r>
            <a:r>
              <a:rPr lang="en-US" altLang="zh-CN" sz="2400" b="0" i="1">
                <a:latin typeface="Times New Roman" panose="02020603050405020304" pitchFamily="18" charset="0"/>
              </a:rPr>
              <a:t>Fitness</a:t>
            </a:r>
            <a:r>
              <a:rPr lang="zh-CN" altLang="en-US" sz="2400" b="0" i="1" dirty="0">
                <a:latin typeface="Times New Roman" panose="02020603050405020304" pitchFamily="18" charset="0"/>
              </a:rPr>
              <a:t>（</a:t>
            </a:r>
            <a:r>
              <a:rPr lang="en-US" altLang="zh-CN" sz="2400" b="0" i="1">
                <a:latin typeface="Times New Roman" panose="02020603050405020304" pitchFamily="18" charset="0"/>
              </a:rPr>
              <a:t>h</a:t>
            </a:r>
            <a:r>
              <a:rPr lang="zh-CN" altLang="en-US" sz="2400" b="0" i="1" dirty="0">
                <a:latin typeface="Times New Roman" panose="02020603050405020304" pitchFamily="18" charset="0"/>
              </a:rPr>
              <a:t>）</a:t>
            </a:r>
            <a:r>
              <a:rPr lang="en-US" altLang="zh-CN" sz="2400" b="0" i="1">
                <a:latin typeface="Times New Roman" panose="02020603050405020304" pitchFamily="18" charset="0"/>
              </a:rPr>
              <a:t>&lt;</a:t>
            </a:r>
            <a:r>
              <a:rPr lang="en-US" altLang="zh-CN" sz="2400" b="0" i="1" err="1">
                <a:latin typeface="Times New Roman" panose="02020603050405020304" pitchFamily="18" charset="0"/>
              </a:rPr>
              <a:t>Fitness_threshold</a:t>
            </a:r>
            <a:r>
              <a:rPr lang="zh-CN" altLang="en-US" sz="2400" b="0" dirty="0">
                <a:latin typeface="Times New Roman" panose="02020603050405020304" pitchFamily="18" charset="0"/>
              </a:rPr>
              <a:t>，产生新的一代</a:t>
            </a:r>
            <a:r>
              <a:rPr lang="zh-CN" altLang="en-US" sz="2400" b="0" i="1" dirty="0">
                <a:latin typeface="Times New Roman" panose="02020603050405020304" pitchFamily="18" charset="0"/>
              </a:rPr>
              <a:t>Ｐ</a:t>
            </a:r>
            <a:r>
              <a:rPr lang="en-US" altLang="zh-CN" sz="2400" b="0">
                <a:latin typeface="Times New Roman" panose="02020603050405020304" pitchFamily="18" charset="0"/>
              </a:rPr>
              <a:t>s</a:t>
            </a:r>
            <a:r>
              <a:rPr lang="zh-CN" altLang="en-US" sz="2400" b="0" dirty="0">
                <a:latin typeface="Times New Roman" panose="02020603050405020304" pitchFamily="18" charset="0"/>
              </a:rPr>
              <a:t>：</a:t>
            </a:r>
            <a:endParaRPr lang="en-US" altLang="zh-CN" sz="2400" b="0">
              <a:latin typeface="Times New Roman" panose="02020603050405020304" pitchFamily="18" charset="0"/>
            </a:endParaRPr>
          </a:p>
          <a:p>
            <a:pPr marL="0" indent="0" defTabSz="0">
              <a:lnSpc>
                <a:spcPct val="95000"/>
              </a:lnSpc>
              <a:buNone/>
              <a:tabLst>
                <a:tab pos="263525" algn="l"/>
              </a:tabLst>
            </a:pPr>
            <a:r>
              <a:rPr lang="zh-CN" altLang="en-US" sz="2400" b="0" dirty="0">
                <a:solidFill>
                  <a:schemeClr val="hlink"/>
                </a:solidFill>
              </a:rPr>
              <a:t>选择</a:t>
            </a:r>
            <a:r>
              <a:rPr lang="en-US" altLang="zh-CN" sz="2400" b="0">
                <a:solidFill>
                  <a:schemeClr val="hlink"/>
                </a:solidFill>
              </a:rPr>
              <a:t>-</a:t>
            </a:r>
            <a:r>
              <a:rPr lang="zh-CN" altLang="en-US" sz="2400" b="0" dirty="0">
                <a:solidFill>
                  <a:schemeClr val="hlink"/>
                </a:solidFill>
              </a:rPr>
              <a:t>复制：</a:t>
            </a:r>
            <a:r>
              <a:rPr lang="zh-CN" altLang="en-US" sz="2400" b="0" dirty="0"/>
              <a:t>用概率方法选择</a:t>
            </a:r>
            <a:r>
              <a:rPr lang="zh-CN" altLang="en-US" sz="2400" b="0" i="1" dirty="0"/>
              <a:t>Ｐ</a:t>
            </a:r>
            <a:r>
              <a:rPr lang="zh-CN" altLang="en-US" sz="2400" b="0" dirty="0"/>
              <a:t>的个成员加入</a:t>
            </a:r>
            <a:r>
              <a:rPr lang="zh-CN" altLang="en-US" sz="2400" b="0" i="1" dirty="0"/>
              <a:t>Ｐ</a:t>
            </a:r>
            <a:r>
              <a:rPr lang="en-US" altLang="zh-CN" sz="2400" b="0"/>
              <a:t>s</a:t>
            </a:r>
            <a:r>
              <a:rPr lang="zh-CN" altLang="en-US" sz="2400" b="0" dirty="0"/>
              <a:t>中。从</a:t>
            </a:r>
            <a:r>
              <a:rPr lang="zh-CN" altLang="en-US" sz="2400" b="0" i="1" dirty="0"/>
              <a:t>Ｐ</a:t>
            </a:r>
            <a:r>
              <a:rPr lang="zh-CN" altLang="en-US" sz="2400" b="0" dirty="0"/>
              <a:t>中选择假设的概率用下面的公式计算：</a:t>
            </a:r>
            <a:endParaRPr lang="zh-CN" altLang="en-US" sz="2400" b="0" dirty="0"/>
          </a:p>
          <a:p>
            <a:pPr marL="0" indent="0" defTabSz="0">
              <a:lnSpc>
                <a:spcPct val="95000"/>
              </a:lnSpc>
              <a:buNone/>
              <a:tabLst>
                <a:tab pos="263525" algn="l"/>
              </a:tabLst>
            </a:pPr>
            <a:endParaRPr lang="zh-CN" altLang="en-US" sz="2400" b="0" dirty="0"/>
          </a:p>
          <a:p>
            <a:pPr marL="0" indent="0" defTabSz="0">
              <a:lnSpc>
                <a:spcPct val="95000"/>
              </a:lnSpc>
              <a:buNone/>
              <a:tabLst>
                <a:tab pos="263525" algn="l"/>
              </a:tabLst>
            </a:pPr>
            <a:endParaRPr lang="zh-CN" altLang="en-US" sz="2400" b="0" dirty="0"/>
          </a:p>
          <a:p>
            <a:pPr marL="0" indent="0" defTabSz="0">
              <a:lnSpc>
                <a:spcPct val="95000"/>
              </a:lnSpc>
              <a:buNone/>
              <a:tabLst>
                <a:tab pos="263525" algn="l"/>
              </a:tabLst>
            </a:pPr>
            <a:r>
              <a:rPr lang="zh-CN" altLang="en-US" sz="2400" b="0" dirty="0">
                <a:solidFill>
                  <a:schemeClr val="hlink"/>
                </a:solidFill>
                <a:latin typeface="Times New Roman" panose="02020603050405020304" pitchFamily="18" charset="0"/>
              </a:rPr>
              <a:t>交叉：</a:t>
            </a:r>
            <a:r>
              <a:rPr lang="zh-CN" altLang="en-US" sz="2400" b="0" dirty="0">
                <a:latin typeface="Times New Roman" panose="02020603050405020304" pitchFamily="18" charset="0"/>
              </a:rPr>
              <a:t>根据上面给出的</a:t>
            </a:r>
            <a:r>
              <a:rPr lang="en-US" altLang="zh-CN" sz="2400" b="0" i="1">
                <a:latin typeface="Times New Roman" panose="02020603050405020304" pitchFamily="18" charset="0"/>
              </a:rPr>
              <a:t>p</a:t>
            </a:r>
            <a:r>
              <a:rPr lang="en-US" altLang="zh-CN" sz="2400" b="0" baseline="-25000">
                <a:latin typeface="Times New Roman" panose="02020603050405020304" pitchFamily="18" charset="0"/>
              </a:rPr>
              <a:t>r</a:t>
            </a:r>
            <a:r>
              <a:rPr lang="zh-CN" altLang="en-US" sz="2400" b="0" dirty="0">
                <a:latin typeface="Times New Roman" panose="02020603050405020304" pitchFamily="18" charset="0"/>
              </a:rPr>
              <a:t>（</a:t>
            </a:r>
            <a:r>
              <a:rPr lang="en-US" altLang="zh-CN" sz="2400" b="0" i="1">
                <a:latin typeface="Times New Roman" panose="02020603050405020304" pitchFamily="18" charset="0"/>
              </a:rPr>
              <a:t>h</a:t>
            </a:r>
            <a:r>
              <a:rPr lang="en-US" altLang="zh-CN" sz="2400" b="0" baseline="-25000">
                <a:latin typeface="Times New Roman" panose="02020603050405020304" pitchFamily="18" charset="0"/>
              </a:rPr>
              <a:t>i</a:t>
            </a:r>
            <a:r>
              <a:rPr lang="zh-CN" altLang="en-US" sz="2400" b="0" dirty="0">
                <a:latin typeface="Times New Roman" panose="02020603050405020304" pitchFamily="18" charset="0"/>
              </a:rPr>
              <a:t>），从</a:t>
            </a:r>
            <a:r>
              <a:rPr lang="zh-CN" altLang="en-US" sz="2400" b="0" i="1" dirty="0">
                <a:latin typeface="Times New Roman" panose="02020603050405020304" pitchFamily="18" charset="0"/>
              </a:rPr>
              <a:t>Ｐ</a:t>
            </a:r>
            <a:r>
              <a:rPr lang="zh-CN" altLang="en-US" sz="2400" b="0" dirty="0">
                <a:latin typeface="Times New Roman" panose="02020603050405020304" pitchFamily="18" charset="0"/>
              </a:rPr>
              <a:t>中按概率选择对假设。对于每对假设</a:t>
            </a:r>
            <a:r>
              <a:rPr lang="en-US" altLang="zh-CN" sz="2400" b="0">
                <a:latin typeface="Times New Roman" panose="02020603050405020304" pitchFamily="18" charset="0"/>
              </a:rPr>
              <a:t>&lt; </a:t>
            </a:r>
            <a:r>
              <a:rPr lang="en-US" altLang="zh-CN" sz="2400" b="0" i="1">
                <a:latin typeface="Times New Roman" panose="02020603050405020304" pitchFamily="18" charset="0"/>
              </a:rPr>
              <a:t>h</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 </a:t>
            </a:r>
            <a:r>
              <a:rPr lang="en-US" altLang="zh-CN" sz="2400" b="0" i="1">
                <a:latin typeface="Times New Roman" panose="02020603050405020304" pitchFamily="18" charset="0"/>
              </a:rPr>
              <a:t>h</a:t>
            </a:r>
            <a:r>
              <a:rPr lang="en-US" altLang="zh-CN" sz="2400" b="0" baseline="-25000">
                <a:latin typeface="Times New Roman" panose="02020603050405020304" pitchFamily="18" charset="0"/>
              </a:rPr>
              <a:t>2</a:t>
            </a:r>
            <a:r>
              <a:rPr lang="en-US" altLang="zh-CN" sz="2400" b="0">
                <a:latin typeface="Times New Roman" panose="02020603050405020304" pitchFamily="18" charset="0"/>
              </a:rPr>
              <a:t> &gt;</a:t>
            </a:r>
            <a:r>
              <a:rPr lang="zh-CN" altLang="en-US" sz="2400" b="0" dirty="0">
                <a:latin typeface="Times New Roman" panose="02020603050405020304" pitchFamily="18" charset="0"/>
              </a:rPr>
              <a:t>，应用交叉算子产生两个后代 </a:t>
            </a:r>
            <a:r>
              <a:rPr lang="en-US" altLang="zh-CN" sz="2400" b="0" i="1">
                <a:latin typeface="Times New Roman" panose="02020603050405020304" pitchFamily="18" charset="0"/>
              </a:rPr>
              <a:t>h</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 </a:t>
            </a:r>
            <a:r>
              <a:rPr lang="en-US" altLang="zh-CN" sz="2400" b="0" i="1">
                <a:latin typeface="Times New Roman" panose="02020603050405020304" pitchFamily="18" charset="0"/>
              </a:rPr>
              <a:t>h</a:t>
            </a:r>
            <a:r>
              <a:rPr lang="en-US" altLang="zh-CN" sz="2400" b="0" baseline="-25000">
                <a:latin typeface="Times New Roman" panose="02020603050405020304" pitchFamily="18" charset="0"/>
              </a:rPr>
              <a:t>2</a:t>
            </a:r>
            <a:r>
              <a:rPr lang="en-US" altLang="zh-CN" sz="2400" b="0">
                <a:latin typeface="Times New Roman" panose="02020603050405020304" pitchFamily="18" charset="0"/>
              </a:rPr>
              <a:t>’ </a:t>
            </a:r>
            <a:r>
              <a:rPr lang="zh-CN" altLang="en-US" sz="2400" b="0" dirty="0">
                <a:latin typeface="Times New Roman" panose="02020603050405020304" pitchFamily="18" charset="0"/>
              </a:rPr>
              <a:t>。把所有的后代加入</a:t>
            </a:r>
            <a:r>
              <a:rPr lang="zh-CN" altLang="en-US" sz="2400" b="0" i="1" dirty="0">
                <a:latin typeface="Times New Roman" panose="02020603050405020304" pitchFamily="18" charset="0"/>
              </a:rPr>
              <a:t>Ｐ</a:t>
            </a:r>
            <a:r>
              <a:rPr lang="en-US" altLang="zh-CN" sz="2400" b="0">
                <a:latin typeface="Times New Roman" panose="02020603050405020304" pitchFamily="18" charset="0"/>
              </a:rPr>
              <a:t>s </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marL="0" indent="0" defTabSz="0">
              <a:lnSpc>
                <a:spcPct val="95000"/>
              </a:lnSpc>
              <a:buNone/>
              <a:tabLst>
                <a:tab pos="263525" algn="l"/>
              </a:tabLst>
            </a:pPr>
            <a:r>
              <a:rPr lang="zh-CN" altLang="en-US" sz="2400" b="0" dirty="0">
                <a:solidFill>
                  <a:schemeClr val="hlink"/>
                </a:solidFill>
                <a:latin typeface="Times New Roman" panose="02020603050405020304" pitchFamily="18" charset="0"/>
              </a:rPr>
              <a:t>变异：</a:t>
            </a:r>
            <a:r>
              <a:rPr lang="zh-CN" altLang="en-US" sz="2400" b="0" dirty="0">
                <a:latin typeface="Times New Roman" panose="02020603050405020304" pitchFamily="18" charset="0"/>
              </a:rPr>
              <a:t>使用均匀的概率从</a:t>
            </a:r>
            <a:r>
              <a:rPr lang="zh-CN" altLang="en-US" sz="2400" b="0" i="1" dirty="0">
                <a:latin typeface="Times New Roman" panose="02020603050405020304" pitchFamily="18" charset="0"/>
              </a:rPr>
              <a:t>Ｐ</a:t>
            </a:r>
            <a:r>
              <a:rPr lang="en-US" altLang="zh-CN" sz="2400" b="0">
                <a:latin typeface="Times New Roman" panose="02020603050405020304" pitchFamily="18" charset="0"/>
              </a:rPr>
              <a:t>s</a:t>
            </a:r>
            <a:r>
              <a:rPr lang="zh-CN" altLang="en-US" sz="2400" b="0" dirty="0">
                <a:latin typeface="Times New Roman" panose="02020603050405020304" pitchFamily="18" charset="0"/>
              </a:rPr>
              <a:t>中选择</a:t>
            </a:r>
            <a:r>
              <a:rPr lang="en-US" altLang="zh-CN" sz="2400" b="0" i="1">
                <a:latin typeface="Times New Roman" panose="02020603050405020304" pitchFamily="18" charset="0"/>
              </a:rPr>
              <a:t>m*p</a:t>
            </a:r>
            <a:r>
              <a:rPr lang="zh-CN" altLang="en-US" sz="2400" b="0" dirty="0">
                <a:latin typeface="Times New Roman" panose="02020603050405020304" pitchFamily="18" charset="0"/>
              </a:rPr>
              <a:t>个成员。对于选出的每个成员，在它的表示中随机选择一个位取反。</a:t>
            </a:r>
            <a:endParaRPr lang="zh-CN" altLang="en-US" sz="2400" b="0" dirty="0">
              <a:latin typeface="Times New Roman" panose="02020603050405020304" pitchFamily="18" charset="0"/>
            </a:endParaRPr>
          </a:p>
          <a:p>
            <a:pPr marL="0" indent="0" defTabSz="0">
              <a:lnSpc>
                <a:spcPct val="95000"/>
              </a:lnSpc>
              <a:buNone/>
              <a:tabLst>
                <a:tab pos="263525" algn="l"/>
              </a:tabLst>
            </a:pPr>
            <a:r>
              <a:rPr lang="zh-CN" altLang="en-US" sz="2400" b="0" dirty="0">
                <a:latin typeface="Times New Roman" panose="02020603050405020304" pitchFamily="18" charset="0"/>
              </a:rPr>
              <a:t>  更新：</a:t>
            </a:r>
            <a:r>
              <a:rPr lang="en-US" altLang="zh-CN" sz="2400" b="0" i="1" err="1">
                <a:latin typeface="Times New Roman" panose="02020603050405020304" pitchFamily="18" charset="0"/>
              </a:rPr>
              <a:t>P</a:t>
            </a:r>
            <a:r>
              <a:rPr lang="en-US" altLang="zh-CN" sz="2400" b="0" err="1">
                <a:latin typeface="Times New Roman" panose="02020603050405020304" pitchFamily="18" charset="0"/>
                <a:cs typeface="Times New Roman" panose="02020603050405020304" pitchFamily="18" charset="0"/>
              </a:rPr>
              <a:t>←</a:t>
            </a:r>
            <a:r>
              <a:rPr lang="en-US" altLang="zh-CN" sz="2400" b="0" i="1" err="1">
                <a:latin typeface="Times New Roman" panose="02020603050405020304" pitchFamily="18" charset="0"/>
              </a:rPr>
              <a:t>P</a:t>
            </a:r>
            <a:r>
              <a:rPr lang="en-US" altLang="zh-CN" sz="2400" b="0" err="1">
                <a:latin typeface="Times New Roman" panose="02020603050405020304" pitchFamily="18" charset="0"/>
              </a:rPr>
              <a:t>s</a:t>
            </a:r>
            <a:endParaRPr lang="en-US" altLang="zh-CN" sz="2400" b="0">
              <a:latin typeface="Times New Roman" panose="02020603050405020304" pitchFamily="18" charset="0"/>
              <a:cs typeface="Times New Roman" panose="02020603050405020304" pitchFamily="18" charset="0"/>
            </a:endParaRPr>
          </a:p>
          <a:p>
            <a:pPr marL="0" indent="0" defTabSz="0">
              <a:lnSpc>
                <a:spcPct val="95000"/>
              </a:lnSpc>
              <a:buNone/>
              <a:tabLst>
                <a:tab pos="263525" algn="l"/>
              </a:tabLst>
            </a:pPr>
            <a:r>
              <a:rPr lang="en-US" altLang="zh-CN" sz="2400" b="0">
                <a:latin typeface="Times New Roman" panose="02020603050405020304" pitchFamily="18" charset="0"/>
              </a:rPr>
              <a:t>  </a:t>
            </a:r>
            <a:r>
              <a:rPr lang="zh-CN" altLang="en-US" sz="2400" b="0" dirty="0">
                <a:latin typeface="Times New Roman" panose="02020603050405020304" pitchFamily="18" charset="0"/>
              </a:rPr>
              <a:t>评估：对于</a:t>
            </a:r>
            <a:r>
              <a:rPr lang="zh-CN" altLang="en-US" sz="2400" b="0" i="1" dirty="0">
                <a:latin typeface="Times New Roman" panose="02020603050405020304" pitchFamily="18" charset="0"/>
              </a:rPr>
              <a:t>Ｐ</a:t>
            </a:r>
            <a:r>
              <a:rPr lang="zh-CN" altLang="en-US" sz="2400" b="0" dirty="0">
                <a:latin typeface="Times New Roman" panose="02020603050405020304" pitchFamily="18" charset="0"/>
              </a:rPr>
              <a:t>中的每个</a:t>
            </a:r>
            <a:r>
              <a:rPr lang="en-US" altLang="zh-CN" sz="2400" b="0" i="1">
                <a:latin typeface="Times New Roman" panose="02020603050405020304" pitchFamily="18" charset="0"/>
              </a:rPr>
              <a:t>h</a:t>
            </a:r>
            <a:r>
              <a:rPr lang="zh-CN" altLang="en-US" sz="2400" b="0" dirty="0">
                <a:latin typeface="Times New Roman" panose="02020603050405020304" pitchFamily="18" charset="0"/>
              </a:rPr>
              <a:t>计算</a:t>
            </a:r>
            <a:r>
              <a:rPr lang="en-US" altLang="zh-CN" sz="2400" b="0" i="1">
                <a:latin typeface="Times New Roman" panose="02020603050405020304" pitchFamily="18" charset="0"/>
              </a:rPr>
              <a:t>Fitness</a:t>
            </a:r>
            <a:r>
              <a:rPr lang="zh-CN" altLang="en-US" sz="2400" b="0" i="1" dirty="0">
                <a:latin typeface="Times New Roman" panose="02020603050405020304" pitchFamily="18" charset="0"/>
              </a:rPr>
              <a:t>（</a:t>
            </a:r>
            <a:r>
              <a:rPr lang="en-US" altLang="zh-CN" sz="2400" b="0" i="1">
                <a:latin typeface="Times New Roman" panose="02020603050405020304" pitchFamily="18" charset="0"/>
              </a:rPr>
              <a:t>h</a:t>
            </a:r>
            <a:r>
              <a:rPr lang="zh-CN" altLang="en-US" sz="2400" b="0" i="1" dirty="0">
                <a:latin typeface="Times New Roman" panose="02020603050405020304" pitchFamily="18" charset="0"/>
              </a:rPr>
              <a:t>）</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marL="0" indent="0" defTabSz="0">
              <a:lnSpc>
                <a:spcPct val="95000"/>
              </a:lnSpc>
              <a:buNone/>
              <a:tabLst>
                <a:tab pos="263525" algn="l"/>
              </a:tabLst>
            </a:pPr>
            <a:endParaRPr lang="zh-CN" altLang="en-US" sz="2400" b="0" dirty="0">
              <a:latin typeface="Times New Roman" panose="02020603050405020304" pitchFamily="18" charset="0"/>
            </a:endParaRPr>
          </a:p>
        </p:txBody>
      </p:sp>
      <p:sp>
        <p:nvSpPr>
          <p:cNvPr id="60420" name="矩形 60419"/>
          <p:cNvSpPr/>
          <p:nvPr/>
        </p:nvSpPr>
        <p:spPr>
          <a:xfrm>
            <a:off x="0" y="0"/>
            <a:ext cx="9144000" cy="0"/>
          </a:xfrm>
          <a:prstGeom prst="rect">
            <a:avLst/>
          </a:prstGeom>
          <a:noFill/>
          <a:ln w="9525">
            <a:noFill/>
          </a:ln>
        </p:spPr>
        <p:txBody>
          <a:bodyPr/>
          <a:p>
            <a:endParaRPr lang="zh-CN" altLang="en-US"/>
          </a:p>
        </p:txBody>
      </p:sp>
      <p:graphicFrame>
        <p:nvGraphicFramePr>
          <p:cNvPr id="60421" name="对象 60420"/>
          <p:cNvGraphicFramePr>
            <a:graphicFrameLocks noChangeAspect="1"/>
          </p:cNvGraphicFramePr>
          <p:nvPr/>
        </p:nvGraphicFramePr>
        <p:xfrm>
          <a:off x="3779838" y="2565400"/>
          <a:ext cx="2376487" cy="755650"/>
        </p:xfrm>
        <a:graphic>
          <a:graphicData uri="http://schemas.openxmlformats.org/presentationml/2006/ole">
            <mc:AlternateContent xmlns:mc="http://schemas.openxmlformats.org/markup-compatibility/2006">
              <mc:Choice xmlns:v="urn:schemas-microsoft-com:vml" Requires="v">
                <p:oleObj spid="_x0000_s3101" name="" r:id="rId1" imgW="1651000" imgH="520700" progId="Equation.3">
                  <p:embed/>
                </p:oleObj>
              </mc:Choice>
              <mc:Fallback>
                <p:oleObj name="" r:id="rId1" imgW="1651000" imgH="520700" progId="Equation.3">
                  <p:embed/>
                  <p:pic>
                    <p:nvPicPr>
                      <p:cNvPr id="0" name="图片 3100"/>
                      <p:cNvPicPr/>
                      <p:nvPr/>
                    </p:nvPicPr>
                    <p:blipFill>
                      <a:blip r:embed="rId2"/>
                      <a:stretch>
                        <a:fillRect/>
                      </a:stretch>
                    </p:blipFill>
                    <p:spPr>
                      <a:xfrm>
                        <a:off x="3779838" y="2565400"/>
                        <a:ext cx="2376487" cy="755650"/>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b"/>
          <a:p>
            <a:r>
              <a:rPr lang="en-US" altLang="zh-CN" sz="3200">
                <a:latin typeface="Times New Roman" panose="02020603050405020304" pitchFamily="18" charset="0"/>
              </a:rPr>
              <a:t>6.5.1 </a:t>
            </a:r>
            <a:r>
              <a:rPr lang="zh-CN" altLang="en-US" sz="3200" dirty="0">
                <a:latin typeface="Times New Roman" panose="02020603050405020304" pitchFamily="18" charset="0"/>
              </a:rPr>
              <a:t>遗传算法模型</a:t>
            </a:r>
            <a:r>
              <a:rPr lang="en-US" altLang="zh-CN" sz="3200">
                <a:latin typeface="Times New Roman" panose="02020603050405020304" pitchFamily="18" charset="0"/>
              </a:rPr>
              <a:t>（5</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61443" name="文本占位符 61442"/>
          <p:cNvSpPr>
            <a:spLocks noGrp="1"/>
          </p:cNvSpPr>
          <p:nvPr>
            <p:ph type="body" idx="1"/>
          </p:nvPr>
        </p:nvSpPr>
        <p:spPr/>
        <p:txBody>
          <a:bodyPr/>
          <a:p>
            <a:pPr>
              <a:lnSpc>
                <a:spcPct val="105000"/>
              </a:lnSpc>
              <a:buNone/>
            </a:pPr>
            <a:r>
              <a:rPr lang="zh-CN" altLang="en-US" sz="2400" b="0" dirty="0"/>
              <a:t>赌轮选择法可用下面过程来模拟：</a:t>
            </a:r>
            <a:endParaRPr lang="zh-CN" altLang="en-US" sz="2400" b="0" dirty="0"/>
          </a:p>
          <a:p>
            <a:pPr>
              <a:lnSpc>
                <a:spcPct val="105000"/>
              </a:lnSpc>
              <a:buNone/>
            </a:pPr>
            <a:r>
              <a:rPr lang="zh-CN" altLang="en-US" sz="2400" b="0" dirty="0"/>
              <a:t>（</a:t>
            </a:r>
            <a:r>
              <a:rPr lang="en-US" altLang="zh-CN" sz="2400" b="0"/>
              <a:t>1</a:t>
            </a:r>
            <a:r>
              <a:rPr lang="zh-CN" altLang="en-US" sz="2400" b="0" dirty="0"/>
              <a:t>）在［</a:t>
            </a:r>
            <a:r>
              <a:rPr lang="en-US" altLang="zh-CN" sz="2400" b="0"/>
              <a:t>0, 1</a:t>
            </a:r>
            <a:r>
              <a:rPr lang="zh-CN" altLang="en-US" sz="2400" b="0" dirty="0"/>
              <a:t>］区间内产生一组均匀分布的随机数</a:t>
            </a: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1</a:t>
            </a:r>
            <a:r>
              <a:rPr lang="zh-CN" altLang="en-US" sz="2400" b="0" i="1" dirty="0"/>
              <a:t>， </a:t>
            </a: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2</a:t>
            </a:r>
            <a:r>
              <a:rPr lang="zh-CN" altLang="en-US" sz="2400" b="0" i="1" dirty="0"/>
              <a:t>，</a:t>
            </a:r>
            <a:r>
              <a:rPr lang="en-US" altLang="zh-CN" sz="2400" b="0" i="1">
                <a:latin typeface="宋体" panose="02010600030101010101" pitchFamily="2" charset="-122"/>
              </a:rPr>
              <a:t>…</a:t>
            </a:r>
            <a:r>
              <a:rPr lang="zh-CN" altLang="en-US" sz="2400" b="0" i="1" dirty="0"/>
              <a:t>， </a:t>
            </a:r>
            <a:r>
              <a:rPr lang="en-US" altLang="zh-CN" sz="2400" b="0" i="1" err="1">
                <a:latin typeface="Times New Roman" panose="02020603050405020304" pitchFamily="18" charset="0"/>
              </a:rPr>
              <a:t>r</a:t>
            </a:r>
            <a:r>
              <a:rPr lang="en-US" altLang="zh-CN" sz="2400" b="0" i="1" baseline="-25000" err="1">
                <a:latin typeface="Times New Roman" panose="02020603050405020304" pitchFamily="18" charset="0"/>
              </a:rPr>
              <a:t>p</a:t>
            </a:r>
            <a:r>
              <a:rPr lang="zh-CN" altLang="en-US" sz="2400" b="0" i="1" dirty="0"/>
              <a:t> </a:t>
            </a:r>
            <a:r>
              <a:rPr lang="en-US" altLang="zh-CN" sz="2400" b="0"/>
              <a:t>。</a:t>
            </a:r>
            <a:endParaRPr lang="en-US" altLang="zh-CN" sz="2400" b="0"/>
          </a:p>
          <a:p>
            <a:pPr>
              <a:lnSpc>
                <a:spcPct val="105000"/>
              </a:lnSpc>
              <a:buNone/>
            </a:pPr>
            <a:r>
              <a:rPr lang="zh-CN" altLang="en-US" sz="2400" b="0" dirty="0"/>
              <a:t>（</a:t>
            </a:r>
            <a:r>
              <a:rPr lang="en-US" altLang="zh-CN" sz="2400" b="0"/>
              <a:t>2</a:t>
            </a:r>
            <a:r>
              <a:rPr lang="zh-CN" altLang="en-US" sz="2400" b="0" dirty="0"/>
              <a:t>）若 </a:t>
            </a:r>
            <a:r>
              <a:rPr lang="en-US" altLang="zh-CN" sz="2400" b="0" i="1" err="1">
                <a:latin typeface="Times New Roman" panose="02020603050405020304" pitchFamily="18" charset="0"/>
              </a:rPr>
              <a:t>r</a:t>
            </a:r>
            <a:r>
              <a:rPr lang="en-US" altLang="zh-CN" sz="2400" b="0" baseline="-25000" err="1">
                <a:latin typeface="Times New Roman" panose="02020603050405020304" pitchFamily="18" charset="0"/>
              </a:rPr>
              <a:t>i</a:t>
            </a:r>
            <a:r>
              <a:rPr lang="en-US" altLang="zh-CN" sz="2400" b="0"/>
              <a:t>&lt; </a:t>
            </a:r>
            <a:r>
              <a:rPr lang="en-US" altLang="zh-CN" sz="2400" b="0" i="1">
                <a:latin typeface="Times New Roman" panose="02020603050405020304" pitchFamily="18" charset="0"/>
              </a:rPr>
              <a:t>q</a:t>
            </a:r>
            <a:r>
              <a:rPr lang="en-US" altLang="zh-CN" sz="2400" b="0" i="1" baseline="-25000">
                <a:latin typeface="Times New Roman" panose="02020603050405020304" pitchFamily="18" charset="0"/>
              </a:rPr>
              <a:t>1</a:t>
            </a:r>
            <a:r>
              <a:rPr lang="zh-CN" altLang="en-US" sz="2400" b="0" i="1" dirty="0"/>
              <a:t> </a:t>
            </a:r>
            <a:r>
              <a:rPr lang="zh-CN" altLang="en-US" sz="2400" b="0" dirty="0"/>
              <a:t>，则染色体</a:t>
            </a:r>
            <a:r>
              <a:rPr lang="en-US" altLang="zh-CN" sz="2400" b="0" i="1">
                <a:latin typeface="Times New Roman" panose="02020603050405020304" pitchFamily="18" charset="0"/>
              </a:rPr>
              <a:t>x</a:t>
            </a:r>
            <a:r>
              <a:rPr lang="en-US" altLang="zh-CN" sz="2400" b="0">
                <a:latin typeface="Times New Roman" panose="02020603050405020304" pitchFamily="18" charset="0"/>
              </a:rPr>
              <a:t>1</a:t>
            </a:r>
            <a:r>
              <a:rPr lang="zh-CN" altLang="en-US" sz="2400" b="0" dirty="0">
                <a:latin typeface="Times New Roman" panose="02020603050405020304" pitchFamily="18" charset="0"/>
              </a:rPr>
              <a:t>被选中</a:t>
            </a:r>
            <a:r>
              <a:rPr lang="zh-CN" altLang="en-US" sz="2400" b="0" dirty="0"/>
              <a:t>。</a:t>
            </a:r>
            <a:endParaRPr lang="zh-CN" altLang="en-US" sz="2400" b="0" dirty="0"/>
          </a:p>
          <a:p>
            <a:pPr>
              <a:lnSpc>
                <a:spcPct val="105000"/>
              </a:lnSpc>
              <a:buNone/>
            </a:pPr>
            <a:r>
              <a:rPr lang="zh-CN" altLang="en-US" sz="2400" b="0" dirty="0"/>
              <a:t>（</a:t>
            </a:r>
            <a:r>
              <a:rPr lang="en-US" altLang="zh-CN" sz="2400" b="0"/>
              <a:t>3</a:t>
            </a:r>
            <a:r>
              <a:rPr lang="zh-CN" altLang="en-US" sz="2400" b="0" dirty="0"/>
              <a:t>）若</a:t>
            </a:r>
            <a:r>
              <a:rPr lang="en-US" altLang="zh-CN" sz="2400" b="0"/>
              <a:t>                                 </a:t>
            </a:r>
            <a:r>
              <a:rPr lang="zh-CN" altLang="en-US" sz="2400" b="0" dirty="0"/>
              <a:t> </a:t>
            </a:r>
            <a:r>
              <a:rPr lang="en-US" altLang="zh-CN" sz="2400" b="0"/>
              <a:t>, </a:t>
            </a:r>
            <a:r>
              <a:rPr lang="zh-CN" altLang="en-US" sz="2400" b="0" dirty="0"/>
              <a:t>则染色体</a:t>
            </a:r>
            <a:r>
              <a:rPr lang="en-US" altLang="zh-CN" sz="2400" b="0" i="1" err="1">
                <a:latin typeface="Times New Roman" panose="02020603050405020304" pitchFamily="18" charset="0"/>
              </a:rPr>
              <a:t>x</a:t>
            </a:r>
            <a:r>
              <a:rPr lang="en-US" altLang="zh-CN" sz="2400" b="0" baseline="-25000" err="1">
                <a:latin typeface="Times New Roman" panose="02020603050405020304" pitchFamily="18" charset="0"/>
              </a:rPr>
              <a:t>k</a:t>
            </a:r>
            <a:r>
              <a:rPr lang="zh-CN" altLang="en-US" sz="2400" b="0" dirty="0"/>
              <a:t>被选中。 其中的</a:t>
            </a:r>
            <a:r>
              <a:rPr lang="en-US" altLang="zh-CN" sz="2400" b="0" i="1" err="1">
                <a:latin typeface="Times New Roman" panose="02020603050405020304" pitchFamily="18" charset="0"/>
              </a:rPr>
              <a:t>q</a:t>
            </a:r>
            <a:r>
              <a:rPr lang="en-US" altLang="zh-CN" sz="2400" b="0" baseline="-25000" err="1">
                <a:latin typeface="Times New Roman" panose="02020603050405020304" pitchFamily="18" charset="0"/>
              </a:rPr>
              <a:t>i</a:t>
            </a:r>
            <a:r>
              <a:rPr lang="zh-CN" altLang="en-US" sz="2400" b="0" dirty="0"/>
              <a:t>称为染色体</a:t>
            </a:r>
            <a:r>
              <a:rPr lang="en-US" altLang="zh-CN" sz="2400" b="0" i="1">
                <a:latin typeface="Times New Roman" panose="02020603050405020304" pitchFamily="18" charset="0"/>
              </a:rPr>
              <a:t>x</a:t>
            </a:r>
            <a:r>
              <a:rPr lang="en-US" altLang="zh-CN" sz="2400" b="0" baseline="-25000">
                <a:latin typeface="Times New Roman" panose="02020603050405020304" pitchFamily="18" charset="0"/>
              </a:rPr>
              <a:t>i </a:t>
            </a:r>
            <a:r>
              <a:rPr lang="zh-CN" altLang="en-US" sz="2400" b="0" dirty="0"/>
              <a:t>的积累概率</a:t>
            </a:r>
            <a:r>
              <a:rPr lang="en-US" altLang="zh-CN" sz="2400" b="0"/>
              <a:t>,</a:t>
            </a:r>
            <a:r>
              <a:rPr lang="zh-CN" altLang="en-US" sz="2400" b="0" dirty="0"/>
              <a:t>，其计算公式为：</a:t>
            </a:r>
            <a:endParaRPr lang="zh-CN" altLang="en-US" sz="2400" b="0" dirty="0"/>
          </a:p>
        </p:txBody>
      </p:sp>
      <p:graphicFrame>
        <p:nvGraphicFramePr>
          <p:cNvPr id="61445" name="对象 61444"/>
          <p:cNvGraphicFramePr/>
          <p:nvPr/>
        </p:nvGraphicFramePr>
        <p:xfrm>
          <a:off x="2339975" y="3068638"/>
          <a:ext cx="1584325" cy="454025"/>
        </p:xfrm>
        <a:graphic>
          <a:graphicData uri="http://schemas.openxmlformats.org/presentationml/2006/ole">
            <mc:AlternateContent xmlns:mc="http://schemas.openxmlformats.org/markup-compatibility/2006">
              <mc:Choice xmlns:v="urn:schemas-microsoft-com:vml" Requires="v">
                <p:oleObj spid="_x0000_s3102" name="" r:id="rId1" imgW="800100" imgH="228600" progId="Equation.DSMT4">
                  <p:embed/>
                </p:oleObj>
              </mc:Choice>
              <mc:Fallback>
                <p:oleObj name="" r:id="rId1" imgW="800100" imgH="228600" progId="Equation.DSMT4">
                  <p:embed/>
                  <p:pic>
                    <p:nvPicPr>
                      <p:cNvPr id="0" name="图片 3101"/>
                      <p:cNvPicPr/>
                      <p:nvPr/>
                    </p:nvPicPr>
                    <p:blipFill>
                      <a:blip r:embed="rId2"/>
                      <a:stretch>
                        <a:fillRect/>
                      </a:stretch>
                    </p:blipFill>
                    <p:spPr>
                      <a:xfrm>
                        <a:off x="2339975" y="3068638"/>
                        <a:ext cx="1584325" cy="454025"/>
                      </a:xfrm>
                      <a:prstGeom prst="rect">
                        <a:avLst/>
                      </a:prstGeom>
                      <a:noFill/>
                      <a:ln w="38100">
                        <a:noFill/>
                        <a:miter/>
                      </a:ln>
                    </p:spPr>
                  </p:pic>
                </p:oleObj>
              </mc:Fallback>
            </mc:AlternateContent>
          </a:graphicData>
        </a:graphic>
      </p:graphicFrame>
      <p:graphicFrame>
        <p:nvGraphicFramePr>
          <p:cNvPr id="61444" name="对象 61443"/>
          <p:cNvGraphicFramePr/>
          <p:nvPr/>
        </p:nvGraphicFramePr>
        <p:xfrm>
          <a:off x="3995738" y="3141663"/>
          <a:ext cx="1296987" cy="388937"/>
        </p:xfrm>
        <a:graphic>
          <a:graphicData uri="http://schemas.openxmlformats.org/presentationml/2006/ole">
            <mc:AlternateContent xmlns:mc="http://schemas.openxmlformats.org/markup-compatibility/2006">
              <mc:Choice xmlns:v="urn:schemas-microsoft-com:vml" Requires="v">
                <p:oleObj spid="_x0000_s3103" name="" r:id="rId3" imgW="635000" imgH="190500" progId="Equation.DSMT4">
                  <p:embed/>
                </p:oleObj>
              </mc:Choice>
              <mc:Fallback>
                <p:oleObj name="" r:id="rId3" imgW="635000" imgH="190500" progId="Equation.DSMT4">
                  <p:embed/>
                  <p:pic>
                    <p:nvPicPr>
                      <p:cNvPr id="0" name="图片 3102"/>
                      <p:cNvPicPr/>
                      <p:nvPr/>
                    </p:nvPicPr>
                    <p:blipFill>
                      <a:blip r:embed="rId4"/>
                      <a:stretch>
                        <a:fillRect/>
                      </a:stretch>
                    </p:blipFill>
                    <p:spPr>
                      <a:xfrm>
                        <a:off x="3995738" y="3141663"/>
                        <a:ext cx="1296987" cy="388937"/>
                      </a:xfrm>
                      <a:prstGeom prst="rect">
                        <a:avLst/>
                      </a:prstGeom>
                      <a:noFill/>
                      <a:ln w="38100">
                        <a:noFill/>
                        <a:miter/>
                      </a:ln>
                    </p:spPr>
                  </p:pic>
                </p:oleObj>
              </mc:Fallback>
            </mc:AlternateContent>
          </a:graphicData>
        </a:graphic>
      </p:graphicFrame>
      <p:sp>
        <p:nvSpPr>
          <p:cNvPr id="61446" name="矩形 61445"/>
          <p:cNvSpPr/>
          <p:nvPr/>
        </p:nvSpPr>
        <p:spPr>
          <a:xfrm>
            <a:off x="0" y="2982913"/>
            <a:ext cx="9144000" cy="0"/>
          </a:xfrm>
          <a:prstGeom prst="rect">
            <a:avLst/>
          </a:prstGeom>
          <a:noFill/>
          <a:ln w="9525">
            <a:noFill/>
          </a:ln>
        </p:spPr>
        <p:txBody>
          <a:bodyPr/>
          <a:p>
            <a:endParaRPr lang="zh-CN" altLang="en-US"/>
          </a:p>
        </p:txBody>
      </p:sp>
      <p:sp>
        <p:nvSpPr>
          <p:cNvPr id="61448" name="矩形 61447"/>
          <p:cNvSpPr/>
          <p:nvPr/>
        </p:nvSpPr>
        <p:spPr>
          <a:xfrm>
            <a:off x="0" y="3646488"/>
            <a:ext cx="220663" cy="228600"/>
          </a:xfrm>
          <a:prstGeom prst="rect">
            <a:avLst/>
          </a:prstGeom>
          <a:noFill/>
          <a:ln w="9525">
            <a:noFill/>
          </a:ln>
        </p:spPr>
        <p:txBody>
          <a:bodyPr wrap="none" anchor="ctr">
            <a:spAutoFit/>
          </a:bodyPr>
          <a:p>
            <a:pPr eaLnBrk="0" hangingPunct="0"/>
            <a:r>
              <a:rPr lang="zh-CN" altLang="en-US" sz="900" b="0" dirty="0">
                <a:latin typeface="Tahoma" panose="020B0604030504040204" pitchFamily="34" charset="0"/>
              </a:rPr>
              <a:t> </a:t>
            </a:r>
            <a:endParaRPr lang="zh-CN" altLang="en-US" b="0" dirty="0">
              <a:latin typeface="Tahoma" panose="020B0604030504040204" pitchFamily="34" charset="0"/>
            </a:endParaRPr>
          </a:p>
        </p:txBody>
      </p:sp>
      <p:sp>
        <p:nvSpPr>
          <p:cNvPr id="61450" name="矩形 61449"/>
          <p:cNvSpPr/>
          <p:nvPr/>
        </p:nvSpPr>
        <p:spPr>
          <a:xfrm>
            <a:off x="0" y="3205163"/>
            <a:ext cx="9144000" cy="0"/>
          </a:xfrm>
          <a:prstGeom prst="rect">
            <a:avLst/>
          </a:prstGeom>
          <a:noFill/>
          <a:ln w="9525">
            <a:noFill/>
          </a:ln>
        </p:spPr>
        <p:txBody>
          <a:bodyPr/>
          <a:p>
            <a:endParaRPr lang="zh-CN" altLang="en-US"/>
          </a:p>
        </p:txBody>
      </p:sp>
      <p:graphicFrame>
        <p:nvGraphicFramePr>
          <p:cNvPr id="61449" name="对象 61448"/>
          <p:cNvGraphicFramePr/>
          <p:nvPr/>
        </p:nvGraphicFramePr>
        <p:xfrm>
          <a:off x="3132138" y="4005263"/>
          <a:ext cx="2087562" cy="1022350"/>
        </p:xfrm>
        <a:graphic>
          <a:graphicData uri="http://schemas.openxmlformats.org/presentationml/2006/ole">
            <mc:AlternateContent xmlns:mc="http://schemas.openxmlformats.org/markup-compatibility/2006">
              <mc:Choice xmlns:v="urn:schemas-microsoft-com:vml" Requires="v">
                <p:oleObj spid="_x0000_s3107" name="" r:id="rId5" imgW="914400" imgH="444500" progId="Equation.DSMT4">
                  <p:embed/>
                </p:oleObj>
              </mc:Choice>
              <mc:Fallback>
                <p:oleObj name="" r:id="rId5" imgW="914400" imgH="444500" progId="Equation.DSMT4">
                  <p:embed/>
                  <p:pic>
                    <p:nvPicPr>
                      <p:cNvPr id="0" name="图片 3106"/>
                      <p:cNvPicPr/>
                      <p:nvPr/>
                    </p:nvPicPr>
                    <p:blipFill>
                      <a:blip r:embed="rId6"/>
                      <a:stretch>
                        <a:fillRect/>
                      </a:stretch>
                    </p:blipFill>
                    <p:spPr>
                      <a:xfrm>
                        <a:off x="3132138" y="4005263"/>
                        <a:ext cx="2087562" cy="1022350"/>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p:txBody>
          <a:bodyPr anchor="b"/>
          <a:p>
            <a:r>
              <a:rPr lang="en-US" altLang="zh-CN" sz="3200">
                <a:latin typeface="Times New Roman" panose="02020603050405020304" pitchFamily="18" charset="0"/>
              </a:rPr>
              <a:t>6.5.2 </a:t>
            </a:r>
            <a:r>
              <a:rPr lang="zh-CN" altLang="en-US" sz="3200" dirty="0">
                <a:latin typeface="Times New Roman" panose="02020603050405020304" pitchFamily="18" charset="0"/>
              </a:rPr>
              <a:t>遗传算法实例</a:t>
            </a:r>
            <a:r>
              <a:rPr lang="en-US" altLang="zh-CN" sz="3200">
                <a:latin typeface="Times New Roman" panose="02020603050405020304" pitchFamily="18" charset="0"/>
              </a:rPr>
              <a:t>(1)</a:t>
            </a:r>
            <a:r>
              <a:rPr lang="zh-CN" altLang="en-US" sz="3200" dirty="0"/>
              <a:t> </a:t>
            </a:r>
            <a:endParaRPr lang="zh-CN" altLang="en-US" sz="3200" dirty="0"/>
          </a:p>
        </p:txBody>
      </p:sp>
      <p:sp>
        <p:nvSpPr>
          <p:cNvPr id="62467" name="文本占位符 62466"/>
          <p:cNvSpPr>
            <a:spLocks noGrp="1"/>
          </p:cNvSpPr>
          <p:nvPr>
            <p:ph type="body" idx="1"/>
          </p:nvPr>
        </p:nvSpPr>
        <p:spPr/>
        <p:txBody>
          <a:bodyPr/>
          <a:p>
            <a:pPr>
              <a:buNone/>
            </a:pPr>
            <a:r>
              <a:rPr lang="zh-CN" altLang="en-US" sz="2400" b="0" dirty="0"/>
              <a:t>利用遗传算法求解区间［</a:t>
            </a:r>
            <a:r>
              <a:rPr lang="en-US" altLang="zh-CN" sz="2400" b="0"/>
              <a:t>0,7</a:t>
            </a:r>
            <a:r>
              <a:rPr lang="zh-CN" altLang="en-US" sz="2400" b="0" dirty="0"/>
              <a:t>］上的二次函数 的最大值。</a:t>
            </a:r>
            <a:endParaRPr lang="en-US" altLang="zh-CN" sz="2400" b="0"/>
          </a:p>
          <a:p>
            <a:pPr>
              <a:buNone/>
            </a:pPr>
            <a:endParaRPr lang="en-US" altLang="zh-CN" sz="2400" b="0"/>
          </a:p>
          <a:p>
            <a:pPr>
              <a:buNone/>
            </a:pPr>
            <a:endParaRPr lang="en-US" altLang="zh-CN" sz="2400" b="0"/>
          </a:p>
          <a:p>
            <a:pPr>
              <a:buNone/>
            </a:pPr>
            <a:r>
              <a:rPr lang="en-US" altLang="zh-CN" sz="2400" b="0">
                <a:latin typeface="Times New Roman" panose="02020603050405020304" pitchFamily="18" charset="0"/>
              </a:rPr>
              <a:t>1.</a:t>
            </a:r>
            <a:r>
              <a:rPr lang="zh-CN" altLang="en-US" sz="2400" b="0" dirty="0">
                <a:latin typeface="Times New Roman" panose="02020603050405020304" pitchFamily="18" charset="0"/>
              </a:rPr>
              <a:t>个体编码</a:t>
            </a:r>
            <a:endParaRPr lang="zh-CN" altLang="en-US" sz="2400" b="0" dirty="0">
              <a:latin typeface="Times New Roman" panose="02020603050405020304" pitchFamily="18" charset="0"/>
            </a:endParaRPr>
          </a:p>
          <a:p>
            <a:pPr>
              <a:buNone/>
            </a:pPr>
            <a:r>
              <a:rPr lang="zh-CN" altLang="en-US" sz="2400" b="0" dirty="0">
                <a:latin typeface="Times New Roman" panose="02020603050405020304" pitchFamily="18" charset="0"/>
              </a:rPr>
              <a:t>  因为</a:t>
            </a:r>
            <a:r>
              <a:rPr lang="en-US" altLang="zh-CN" sz="2400" b="0" i="1">
                <a:latin typeface="Times New Roman" panose="02020603050405020304" pitchFamily="18" charset="0"/>
              </a:rPr>
              <a:t>x</a:t>
            </a:r>
            <a:r>
              <a:rPr lang="en-US" altLang="zh-CN" sz="2400" b="0" baseline="-25000">
                <a:latin typeface="Times New Roman" panose="02020603050405020304" pitchFamily="18" charset="0"/>
              </a:rPr>
              <a:t>1</a:t>
            </a:r>
            <a:r>
              <a:rPr lang="zh-CN" altLang="en-US" sz="2400" b="0" dirty="0">
                <a:latin typeface="Times New Roman" panose="02020603050405020304" pitchFamily="18" charset="0"/>
              </a:rPr>
              <a:t>，</a:t>
            </a:r>
            <a:r>
              <a:rPr lang="en-US" altLang="zh-CN" sz="2400" b="0" i="1">
                <a:latin typeface="Times New Roman" panose="02020603050405020304" pitchFamily="18" charset="0"/>
              </a:rPr>
              <a:t>x</a:t>
            </a:r>
            <a:r>
              <a:rPr lang="en-US" altLang="zh-CN" sz="2400" b="0" baseline="-25000">
                <a:latin typeface="Times New Roman" panose="02020603050405020304" pitchFamily="18" charset="0"/>
              </a:rPr>
              <a:t>2</a:t>
            </a:r>
            <a:r>
              <a:rPr lang="zh-CN" altLang="en-US" sz="2400" b="0" dirty="0">
                <a:latin typeface="Times New Roman" panose="02020603050405020304" pitchFamily="18" charset="0"/>
              </a:rPr>
              <a:t>为 </a:t>
            </a:r>
            <a:r>
              <a:rPr lang="en-US" altLang="zh-CN" sz="2400" b="0">
                <a:latin typeface="Times New Roman" panose="02020603050405020304" pitchFamily="18" charset="0"/>
              </a:rPr>
              <a:t>0 ~ 7</a:t>
            </a:r>
            <a:r>
              <a:rPr lang="zh-CN" altLang="en-US" sz="2400" b="0" dirty="0">
                <a:latin typeface="Times New Roman" panose="02020603050405020304" pitchFamily="18" charset="0"/>
              </a:rPr>
              <a:t>之间的整数，所以，可以用</a:t>
            </a:r>
            <a:r>
              <a:rPr lang="en-US" altLang="zh-CN" sz="2400" b="0">
                <a:latin typeface="Times New Roman" panose="02020603050405020304" pitchFamily="18" charset="0"/>
              </a:rPr>
              <a:t>6</a:t>
            </a:r>
            <a:r>
              <a:rPr lang="zh-CN" altLang="en-US" sz="2400" b="0" dirty="0">
                <a:latin typeface="Times New Roman" panose="02020603050405020304" pitchFamily="18" charset="0"/>
              </a:rPr>
              <a:t>位无符号二进制整数表示个体（基因），即表示一个假设或问题的解。</a:t>
            </a:r>
            <a:endParaRPr lang="zh-CN" altLang="en-US" sz="2400" b="0" dirty="0">
              <a:latin typeface="Times New Roman" panose="02020603050405020304" pitchFamily="18" charset="0"/>
            </a:endParaRPr>
          </a:p>
          <a:p>
            <a:pPr>
              <a:buNone/>
            </a:pPr>
            <a:r>
              <a:rPr lang="zh-CN" altLang="en-US" sz="2400" b="0" dirty="0">
                <a:latin typeface="Times New Roman" panose="02020603050405020304" pitchFamily="18" charset="0"/>
              </a:rPr>
              <a:t>例如，编码</a:t>
            </a:r>
            <a:r>
              <a:rPr lang="en-US" altLang="zh-CN" sz="2400" b="0">
                <a:latin typeface="Times New Roman" panose="02020603050405020304" pitchFamily="18" charset="0"/>
              </a:rPr>
              <a:t>101110 </a:t>
            </a:r>
            <a:r>
              <a:rPr lang="zh-CN" altLang="en-US" sz="2400" b="0" dirty="0">
                <a:latin typeface="Times New Roman" panose="02020603050405020304" pitchFamily="18" charset="0"/>
              </a:rPr>
              <a:t>所对应的个体是：</a:t>
            </a:r>
            <a:r>
              <a:rPr lang="en-US" altLang="zh-CN" sz="2400" b="0" i="1">
                <a:latin typeface="Times New Roman" panose="02020603050405020304" pitchFamily="18" charset="0"/>
              </a:rPr>
              <a:t>X</a:t>
            </a:r>
            <a:r>
              <a:rPr lang="zh-CN" altLang="en-US" sz="2400" b="0" dirty="0">
                <a:latin typeface="Times New Roman" panose="02020603050405020304" pitchFamily="18" charset="0"/>
              </a:rPr>
              <a:t>＝（</a:t>
            </a:r>
            <a:r>
              <a:rPr lang="en-US" altLang="zh-CN" sz="2400" b="0">
                <a:latin typeface="Times New Roman" panose="02020603050405020304" pitchFamily="18" charset="0"/>
              </a:rPr>
              <a:t>5</a:t>
            </a:r>
            <a:r>
              <a:rPr lang="zh-CN" altLang="en-US" sz="2400" b="0" dirty="0">
                <a:latin typeface="Times New Roman" panose="02020603050405020304" pitchFamily="18" charset="0"/>
              </a:rPr>
              <a:t>，</a:t>
            </a:r>
            <a:r>
              <a:rPr lang="en-US" altLang="zh-CN" sz="2400" b="0">
                <a:latin typeface="Times New Roman" panose="02020603050405020304" pitchFamily="18" charset="0"/>
              </a:rPr>
              <a:t>6</a:t>
            </a:r>
            <a:r>
              <a:rPr lang="zh-CN" altLang="en-US" sz="2400" b="0" dirty="0">
                <a:latin typeface="Times New Roman" panose="02020603050405020304" pitchFamily="18" charset="0"/>
              </a:rPr>
              <a:t>）。</a:t>
            </a:r>
            <a:endParaRPr lang="en-US" altLang="zh-CN" sz="2400" b="0">
              <a:latin typeface="Times New Roman" panose="02020603050405020304" pitchFamily="18" charset="0"/>
            </a:endParaRPr>
          </a:p>
          <a:p>
            <a:pPr>
              <a:buNone/>
            </a:pPr>
            <a:r>
              <a:rPr lang="en-US" altLang="zh-CN" sz="2400" b="0"/>
              <a:t>2.</a:t>
            </a:r>
            <a:r>
              <a:rPr lang="zh-CN" altLang="en-US" sz="2400" b="0" dirty="0"/>
              <a:t>定义适应度函数</a:t>
            </a:r>
            <a:endParaRPr lang="zh-CN" altLang="en-US" sz="2400" b="0" dirty="0"/>
          </a:p>
          <a:p>
            <a:pPr>
              <a:buNone/>
            </a:pPr>
            <a:r>
              <a:rPr lang="zh-CN" altLang="en-US" sz="2400" b="0" dirty="0"/>
              <a:t>个体的适应度函数</a:t>
            </a:r>
            <a:r>
              <a:rPr lang="en-US" altLang="zh-CN" sz="2400" b="0" i="1"/>
              <a:t>Fitness</a:t>
            </a:r>
            <a:r>
              <a:rPr lang="zh-CN" altLang="en-US" sz="2400" b="0" i="1" dirty="0"/>
              <a:t>（</a:t>
            </a:r>
            <a:r>
              <a:rPr lang="en-US" altLang="zh-CN" sz="2400" b="0" i="1"/>
              <a:t>s</a:t>
            </a:r>
            <a:r>
              <a:rPr lang="zh-CN" altLang="en-US" sz="2400" b="0" i="1" dirty="0"/>
              <a:t>）</a:t>
            </a:r>
            <a:r>
              <a:rPr lang="zh-CN" altLang="en-US" sz="2400" b="0" dirty="0"/>
              <a:t>可直接利用目标函数值作为个体的适应度。</a:t>
            </a:r>
            <a:endParaRPr lang="zh-CN" altLang="en-US" sz="2400" b="0" dirty="0"/>
          </a:p>
          <a:p>
            <a:pPr>
              <a:lnSpc>
                <a:spcPct val="80000"/>
              </a:lnSpc>
              <a:buNone/>
            </a:pPr>
            <a:endParaRPr lang="zh-CN" altLang="en-US" sz="2400" b="0" dirty="0">
              <a:latin typeface="Times New Roman" panose="02020603050405020304" pitchFamily="18" charset="0"/>
            </a:endParaRPr>
          </a:p>
        </p:txBody>
      </p:sp>
      <p:sp>
        <p:nvSpPr>
          <p:cNvPr id="62468" name="矩形 62467"/>
          <p:cNvSpPr/>
          <p:nvPr/>
        </p:nvSpPr>
        <p:spPr>
          <a:xfrm>
            <a:off x="0" y="0"/>
            <a:ext cx="9144000" cy="0"/>
          </a:xfrm>
          <a:prstGeom prst="rect">
            <a:avLst/>
          </a:prstGeom>
          <a:noFill/>
          <a:ln w="9525">
            <a:noFill/>
          </a:ln>
        </p:spPr>
        <p:txBody>
          <a:bodyPr/>
          <a:p>
            <a:endParaRPr lang="zh-CN" altLang="en-US"/>
          </a:p>
        </p:txBody>
      </p:sp>
      <p:graphicFrame>
        <p:nvGraphicFramePr>
          <p:cNvPr id="62469" name="对象 62468"/>
          <p:cNvGraphicFramePr>
            <a:graphicFrameLocks noChangeAspect="1"/>
          </p:cNvGraphicFramePr>
          <p:nvPr/>
        </p:nvGraphicFramePr>
        <p:xfrm>
          <a:off x="2771775" y="1700213"/>
          <a:ext cx="3240088" cy="620712"/>
        </p:xfrm>
        <a:graphic>
          <a:graphicData uri="http://schemas.openxmlformats.org/presentationml/2006/ole">
            <mc:AlternateContent xmlns:mc="http://schemas.openxmlformats.org/markup-compatibility/2006">
              <mc:Choice xmlns:v="urn:schemas-microsoft-com:vml" Requires="v">
                <p:oleObj spid="_x0000_s3108" name="" r:id="rId1" imgW="1194435" imgH="228600" progId="Equation.3">
                  <p:embed/>
                </p:oleObj>
              </mc:Choice>
              <mc:Fallback>
                <p:oleObj name="" r:id="rId1" imgW="1194435" imgH="228600" progId="Equation.3">
                  <p:embed/>
                  <p:pic>
                    <p:nvPicPr>
                      <p:cNvPr id="0" name="图片 3107"/>
                      <p:cNvPicPr/>
                      <p:nvPr/>
                    </p:nvPicPr>
                    <p:blipFill>
                      <a:blip r:embed="rId2"/>
                      <a:stretch>
                        <a:fillRect/>
                      </a:stretch>
                    </p:blipFill>
                    <p:spPr>
                      <a:xfrm>
                        <a:off x="2771775" y="1700213"/>
                        <a:ext cx="3240088" cy="620712"/>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r>
              <a:rPr lang="en-US" altLang="zh-CN" sz="3200">
                <a:latin typeface="Times New Roman" panose="02020603050405020304" pitchFamily="18" charset="0"/>
              </a:rPr>
              <a:t>6.5.2 </a:t>
            </a:r>
            <a:r>
              <a:rPr lang="zh-CN" altLang="en-US" sz="3200" dirty="0">
                <a:latin typeface="Times New Roman" panose="02020603050405020304" pitchFamily="18" charset="0"/>
              </a:rPr>
              <a:t>遗传算法实例</a:t>
            </a:r>
            <a:r>
              <a:rPr lang="en-US" altLang="zh-CN" sz="3200">
                <a:latin typeface="Times New Roman" panose="02020603050405020304" pitchFamily="18" charset="0"/>
              </a:rPr>
              <a:t>(2)</a:t>
            </a:r>
            <a:endParaRPr lang="zh-CN" altLang="en-US" sz="3200" dirty="0">
              <a:latin typeface="Times New Roman" panose="02020603050405020304" pitchFamily="18" charset="0"/>
            </a:endParaRPr>
          </a:p>
        </p:txBody>
      </p:sp>
      <p:sp>
        <p:nvSpPr>
          <p:cNvPr id="63491" name="文本占位符 63490"/>
          <p:cNvSpPr>
            <a:spLocks noGrp="1"/>
          </p:cNvSpPr>
          <p:nvPr>
            <p:ph type="body" idx="1"/>
          </p:nvPr>
        </p:nvSpPr>
        <p:spPr/>
        <p:txBody>
          <a:bodyPr/>
          <a:p>
            <a:pPr marL="0" indent="0">
              <a:buNone/>
            </a:pPr>
            <a:r>
              <a:rPr lang="en-US" altLang="zh-CN" sz="2400" b="0">
                <a:latin typeface="Times New Roman" panose="02020603050405020304" pitchFamily="18" charset="0"/>
              </a:rPr>
              <a:t>3.</a:t>
            </a:r>
            <a:r>
              <a:rPr lang="zh-CN" altLang="en-US" sz="2400" b="0" dirty="0">
                <a:latin typeface="Times New Roman" panose="02020603050405020304" pitchFamily="18" charset="0"/>
              </a:rPr>
              <a:t>遗传运算</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通常要求适应度较高的个体有更多的机会被选择（复制）到下一代群体中。这里，采用轮盘赌选择法确定被复制到下一代群体的个体。</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群体大小为</a:t>
            </a:r>
            <a:r>
              <a:rPr lang="en-US" altLang="zh-CN" sz="2400" b="0">
                <a:latin typeface="Times New Roman" panose="02020603050405020304" pitchFamily="18" charset="0"/>
              </a:rPr>
              <a:t>6</a:t>
            </a:r>
            <a:r>
              <a:rPr lang="zh-CN" altLang="en-US" sz="2400" b="0" dirty="0">
                <a:latin typeface="Times New Roman" panose="02020603050405020304" pitchFamily="18" charset="0"/>
              </a:rPr>
              <a:t>，交叉运算的交叉率取为</a:t>
            </a:r>
            <a:r>
              <a:rPr lang="en-US" altLang="zh-CN" sz="2400" b="0">
                <a:latin typeface="Times New Roman" panose="02020603050405020304" pitchFamily="18" charset="0"/>
              </a:rPr>
              <a:t>1</a:t>
            </a:r>
            <a:r>
              <a:rPr lang="zh-CN" altLang="en-US" sz="2400" b="0" dirty="0">
                <a:latin typeface="Times New Roman" panose="02020603050405020304" pitchFamily="18" charset="0"/>
              </a:rPr>
              <a:t>，变异运算的变异率为</a:t>
            </a:r>
            <a:r>
              <a:rPr lang="en-US" altLang="zh-CN" sz="2400" b="0">
                <a:latin typeface="Times New Roman" panose="02020603050405020304" pitchFamily="18" charset="0"/>
              </a:rPr>
              <a:t>0.01</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模拟轮盘赌过程时，为使实验具有可再现性，随机数每次使用固定值：</a:t>
            </a: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=0.1</a:t>
            </a:r>
            <a:r>
              <a:rPr lang="zh-CN" altLang="en-US" sz="2400" b="0" dirty="0">
                <a:latin typeface="Times New Roman" panose="02020603050405020304" pitchFamily="18" charset="0"/>
              </a:rPr>
              <a:t>，</a:t>
            </a: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2</a:t>
            </a:r>
            <a:r>
              <a:rPr lang="en-US" altLang="zh-CN" sz="2400" b="0">
                <a:latin typeface="Times New Roman" panose="02020603050405020304" pitchFamily="18" charset="0"/>
              </a:rPr>
              <a:t>=0.3</a:t>
            </a:r>
            <a:r>
              <a:rPr lang="zh-CN" altLang="en-US" sz="2400" b="0" dirty="0">
                <a:latin typeface="Times New Roman" panose="02020603050405020304" pitchFamily="18" charset="0"/>
              </a:rPr>
              <a:t>，</a:t>
            </a: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3</a:t>
            </a:r>
            <a:r>
              <a:rPr lang="en-US" altLang="zh-CN" sz="2400" b="0">
                <a:latin typeface="Times New Roman" panose="02020603050405020304" pitchFamily="18" charset="0"/>
              </a:rPr>
              <a:t>=0.5</a:t>
            </a:r>
            <a:r>
              <a:rPr lang="zh-CN" altLang="en-US" sz="2400" b="0" dirty="0">
                <a:latin typeface="Times New Roman" panose="02020603050405020304" pitchFamily="18" charset="0"/>
              </a:rPr>
              <a:t>， </a:t>
            </a: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4</a:t>
            </a:r>
            <a:r>
              <a:rPr lang="en-US" altLang="zh-CN" sz="2400" b="0">
                <a:latin typeface="Times New Roman" panose="02020603050405020304" pitchFamily="18" charset="0"/>
              </a:rPr>
              <a:t>=0.7</a:t>
            </a:r>
            <a:r>
              <a:rPr lang="zh-CN" altLang="en-US" sz="2400" b="0" dirty="0">
                <a:latin typeface="Times New Roman" panose="02020603050405020304" pitchFamily="18" charset="0"/>
              </a:rPr>
              <a:t>，</a:t>
            </a: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5</a:t>
            </a:r>
            <a:r>
              <a:rPr lang="en-US" altLang="zh-CN" sz="2400" b="0">
                <a:latin typeface="Times New Roman" panose="02020603050405020304" pitchFamily="18" charset="0"/>
              </a:rPr>
              <a:t>=0.8</a:t>
            </a:r>
            <a:r>
              <a:rPr lang="zh-CN" altLang="en-US" sz="2400" b="0" dirty="0">
                <a:latin typeface="Times New Roman" panose="02020603050405020304" pitchFamily="18" charset="0"/>
              </a:rPr>
              <a:t>，</a:t>
            </a:r>
            <a:r>
              <a:rPr lang="en-US" altLang="zh-CN" sz="2400" b="0" i="1">
                <a:latin typeface="Times New Roman" panose="02020603050405020304" pitchFamily="18" charset="0"/>
              </a:rPr>
              <a:t>r</a:t>
            </a:r>
            <a:r>
              <a:rPr lang="en-US" altLang="zh-CN" sz="2400" b="0" baseline="-25000">
                <a:latin typeface="Times New Roman" panose="02020603050405020304" pitchFamily="18" charset="0"/>
              </a:rPr>
              <a:t>6</a:t>
            </a:r>
            <a:r>
              <a:rPr lang="en-US" altLang="zh-CN" sz="2400" b="0">
                <a:latin typeface="Times New Roman" panose="02020603050405020304" pitchFamily="18" charset="0"/>
              </a:rPr>
              <a:t>=0.9</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marL="0" indent="0">
              <a:buNone/>
            </a:pPr>
            <a:r>
              <a:rPr lang="zh-CN" altLang="en-US" sz="2400" b="0" dirty="0">
                <a:latin typeface="Times New Roman" panose="02020603050405020304" pitchFamily="18" charset="0"/>
              </a:rPr>
              <a:t>遗传算法的终止条件可以采用适应度阈值控制或最大换代数等，在本例中选择最大换代数</a:t>
            </a:r>
            <a:r>
              <a:rPr lang="en-US" altLang="zh-CN" sz="2400" b="0">
                <a:latin typeface="Times New Roman" panose="02020603050405020304" pitchFamily="18" charset="0"/>
              </a:rPr>
              <a:t>10</a:t>
            </a:r>
            <a:r>
              <a:rPr lang="zh-CN" altLang="en-US" sz="2400" b="0" dirty="0">
                <a:latin typeface="Times New Roman" panose="02020603050405020304" pitchFamily="18" charset="0"/>
              </a:rPr>
              <a:t>。当算法运行到第</a:t>
            </a:r>
            <a:r>
              <a:rPr lang="en-US" altLang="zh-CN" sz="2400" b="0">
                <a:latin typeface="Times New Roman" panose="02020603050405020304" pitchFamily="18" charset="0"/>
              </a:rPr>
              <a:t>10</a:t>
            </a:r>
            <a:r>
              <a:rPr lang="zh-CN" altLang="en-US" sz="2400" b="0" dirty="0">
                <a:latin typeface="Times New Roman" panose="02020603050405020304" pitchFamily="18" charset="0"/>
              </a:rPr>
              <a:t>代时，就终止算法，从所有个体中选择适应度最高的对象作为所求结果。</a:t>
            </a:r>
            <a:endParaRPr lang="zh-CN" altLang="en-US" sz="2400" b="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r>
              <a:rPr lang="en-US" altLang="zh-CN" sz="3200">
                <a:latin typeface="Times New Roman" panose="02020603050405020304" pitchFamily="18" charset="0"/>
              </a:rPr>
              <a:t>6.5.2 </a:t>
            </a:r>
            <a:r>
              <a:rPr lang="zh-CN" altLang="en-US" sz="3200" dirty="0">
                <a:latin typeface="Times New Roman" panose="02020603050405020304" pitchFamily="18" charset="0"/>
              </a:rPr>
              <a:t>遗传算法实例</a:t>
            </a:r>
            <a:r>
              <a:rPr lang="en-US" altLang="zh-CN" sz="3200">
                <a:latin typeface="Times New Roman" panose="02020603050405020304" pitchFamily="18" charset="0"/>
              </a:rPr>
              <a:t>(3)</a:t>
            </a:r>
            <a:endParaRPr lang="zh-CN" altLang="en-US" sz="3200" dirty="0">
              <a:latin typeface="Times New Roman" panose="02020603050405020304" pitchFamily="18" charset="0"/>
            </a:endParaRPr>
          </a:p>
        </p:txBody>
      </p:sp>
      <p:sp>
        <p:nvSpPr>
          <p:cNvPr id="66563" name="文本占位符 66562"/>
          <p:cNvSpPr>
            <a:spLocks noGrp="1"/>
          </p:cNvSpPr>
          <p:nvPr>
            <p:ph type="body" idx="1"/>
          </p:nvPr>
        </p:nvSpPr>
        <p:spPr/>
        <p:txBody>
          <a:bodyPr/>
          <a:p>
            <a:pPr>
              <a:buNone/>
            </a:pPr>
            <a:r>
              <a:rPr lang="en-US" altLang="zh-CN" sz="2400" b="0"/>
              <a:t>4.</a:t>
            </a:r>
            <a:r>
              <a:rPr lang="zh-CN" altLang="en-US" sz="2400" b="0" dirty="0"/>
              <a:t>遗传算法的执行结果</a:t>
            </a:r>
            <a:endParaRPr lang="en-US" altLang="zh-CN" sz="2400" b="0"/>
          </a:p>
          <a:p>
            <a:pPr>
              <a:buNone/>
            </a:pPr>
            <a:r>
              <a:rPr lang="zh-CN" altLang="en-US" sz="2400" b="0" dirty="0"/>
              <a:t>第一代：选择复制，交叉，变异，更新</a:t>
            </a:r>
            <a:endParaRPr lang="zh-CN" altLang="en-US" sz="2400" b="0" dirty="0"/>
          </a:p>
          <a:p>
            <a:pPr>
              <a:buNone/>
            </a:pPr>
            <a:r>
              <a:rPr lang="zh-CN" altLang="en-US" sz="2400" b="0" dirty="0"/>
              <a:t>第二代：选择复制，交叉，变异，更新</a:t>
            </a:r>
            <a:endParaRPr lang="zh-CN" altLang="en-US" sz="2400" b="0" dirty="0"/>
          </a:p>
          <a:p>
            <a:pPr>
              <a:buNone/>
            </a:pPr>
            <a:r>
              <a:rPr lang="en-US" altLang="zh-CN" sz="2400" b="0">
                <a:latin typeface="宋体" panose="02010600030101010101" pitchFamily="2" charset="-122"/>
              </a:rPr>
              <a:t>……</a:t>
            </a:r>
            <a:endParaRPr lang="en-US" altLang="zh-CN" sz="2400" b="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en-US" altLang="zh-CN" sz="3200">
                <a:latin typeface="Times New Roman" panose="02020603050405020304" pitchFamily="18" charset="0"/>
              </a:rPr>
              <a:t>6.5.3 </a:t>
            </a:r>
            <a:r>
              <a:rPr lang="zh-CN" altLang="en-US" sz="3200" dirty="0">
                <a:latin typeface="Times New Roman" panose="02020603050405020304" pitchFamily="18" charset="0"/>
              </a:rPr>
              <a:t>遗传编程</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en-US" altLang="zh-CN" sz="3200">
              <a:latin typeface="Times New Roman" panose="02020603050405020304" pitchFamily="18" charset="0"/>
            </a:endParaRPr>
          </a:p>
        </p:txBody>
      </p:sp>
      <p:sp>
        <p:nvSpPr>
          <p:cNvPr id="67587" name="文本占位符 67586"/>
          <p:cNvSpPr>
            <a:spLocks noGrp="1"/>
          </p:cNvSpPr>
          <p:nvPr>
            <p:ph type="body" idx="1"/>
          </p:nvPr>
        </p:nvSpPr>
        <p:spPr/>
        <p:txBody>
          <a:bodyPr/>
          <a:p>
            <a:pPr>
              <a:buNone/>
            </a:pPr>
            <a:r>
              <a:rPr lang="en-US" altLang="zh-CN" sz="2400"/>
              <a:t>1.</a:t>
            </a:r>
            <a:r>
              <a:rPr lang="zh-CN" altLang="en-US" sz="2400" dirty="0"/>
              <a:t>程序</a:t>
            </a:r>
            <a:r>
              <a:rPr lang="zh-CN" altLang="en-US" sz="2400"/>
              <a:t>表示</a:t>
            </a:r>
            <a:endParaRPr lang="zh-CN" altLang="en-US" sz="2400"/>
          </a:p>
          <a:p>
            <a:r>
              <a:rPr lang="zh-CN" altLang="en-US" sz="2400" dirty="0"/>
              <a:t>遗传编程的程序一般表示为程序的抽象语法树形式，简称为程序树。 </a:t>
            </a:r>
            <a:endParaRPr lang="zh-CN" altLang="en-US" sz="2400"/>
          </a:p>
        </p:txBody>
      </p:sp>
      <p:sp>
        <p:nvSpPr>
          <p:cNvPr id="67589" name="矩形 67588"/>
          <p:cNvSpPr/>
          <p:nvPr/>
        </p:nvSpPr>
        <p:spPr>
          <a:xfrm>
            <a:off x="0" y="2262188"/>
            <a:ext cx="9144000" cy="0"/>
          </a:xfrm>
          <a:prstGeom prst="rect">
            <a:avLst/>
          </a:prstGeom>
          <a:noFill/>
          <a:ln w="9525">
            <a:noFill/>
          </a:ln>
        </p:spPr>
        <p:txBody>
          <a:bodyPr/>
          <a:p>
            <a:endParaRPr lang="zh-CN" altLang="en-US"/>
          </a:p>
        </p:txBody>
      </p:sp>
      <p:pic>
        <p:nvPicPr>
          <p:cNvPr id="67590" name="图片 67589"/>
          <p:cNvPicPr>
            <a:picLocks noChangeAspect="1"/>
          </p:cNvPicPr>
          <p:nvPr/>
        </p:nvPicPr>
        <p:blipFill>
          <a:blip r:embed="rId1"/>
          <a:srcRect l="34741" t="40562" r="39203" b="20482"/>
          <a:stretch>
            <a:fillRect/>
          </a:stretch>
        </p:blipFill>
        <p:spPr>
          <a:xfrm>
            <a:off x="2339975" y="2420938"/>
            <a:ext cx="4537075" cy="4056062"/>
          </a:xfrm>
          <a:prstGeom prst="rect">
            <a:avLst/>
          </a:prstGeom>
          <a:noFill/>
          <a:ln w="9525">
            <a:noFill/>
          </a:ln>
        </p:spPr>
      </p:pic>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p:txBody>
          <a:bodyPr anchor="b"/>
          <a:p>
            <a:r>
              <a:rPr lang="en-US" altLang="zh-CN" sz="3200">
                <a:latin typeface="Times New Roman" panose="02020603050405020304" pitchFamily="18" charset="0"/>
              </a:rPr>
              <a:t>6.5.3 </a:t>
            </a:r>
            <a:r>
              <a:rPr lang="zh-CN" altLang="en-US" sz="3200" dirty="0">
                <a:latin typeface="Times New Roman" panose="02020603050405020304" pitchFamily="18" charset="0"/>
              </a:rPr>
              <a:t>遗传编程</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77827" name="文本占位符 77826"/>
          <p:cNvSpPr>
            <a:spLocks noGrp="1"/>
          </p:cNvSpPr>
          <p:nvPr>
            <p:ph type="body" idx="1"/>
          </p:nvPr>
        </p:nvSpPr>
        <p:spPr/>
        <p:txBody>
          <a:bodyPr/>
          <a:p>
            <a:pPr>
              <a:buNone/>
            </a:pPr>
            <a:r>
              <a:rPr lang="en-US" altLang="zh-CN" sz="2400"/>
              <a:t>2 </a:t>
            </a:r>
            <a:r>
              <a:rPr lang="zh-CN" altLang="en-US" sz="2400" dirty="0"/>
              <a:t>遗传操作</a:t>
            </a:r>
            <a:endParaRPr lang="zh-CN" altLang="en-US" sz="2400" dirty="0"/>
          </a:p>
          <a:p>
            <a:r>
              <a:rPr lang="zh-CN" altLang="en-US" sz="2400" b="0" dirty="0"/>
              <a:t>复制：从当前群体中选择一定比例的程序树直接进入下一代群体。</a:t>
            </a:r>
            <a:endParaRPr lang="zh-CN" altLang="en-US" sz="2400" b="0" dirty="0"/>
          </a:p>
          <a:p>
            <a:r>
              <a:rPr lang="zh-CN" altLang="en-US" sz="2400" b="0" dirty="0"/>
              <a:t>交叉：从两个程序树中各取一个子树，进行交换，产生新的后代。</a:t>
            </a:r>
            <a:endParaRPr lang="zh-CN" altLang="en-US" sz="2400" b="0" dirty="0"/>
          </a:p>
          <a:p>
            <a:r>
              <a:rPr lang="zh-CN" altLang="en-US" sz="2400" b="0" dirty="0"/>
              <a:t>变异：对某个程序树的某个节点用不同的函数节点代替，要考虑参数个数。</a:t>
            </a:r>
            <a:endParaRPr lang="zh-CN" altLang="en-US" sz="2400" b="0" dirty="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p:txBody>
          <a:bodyPr anchor="b"/>
          <a:p>
            <a:r>
              <a:rPr lang="en-US" altLang="zh-CN" sz="3200">
                <a:latin typeface="Times New Roman" panose="02020603050405020304" pitchFamily="18" charset="0"/>
              </a:rPr>
              <a:t>6.5.3 </a:t>
            </a:r>
            <a:r>
              <a:rPr lang="zh-CN" altLang="en-US" sz="3200" dirty="0">
                <a:latin typeface="Times New Roman" panose="02020603050405020304" pitchFamily="18" charset="0"/>
              </a:rPr>
              <a:t>遗传编程</a:t>
            </a:r>
            <a:r>
              <a:rPr lang="en-US" altLang="zh-CN" sz="3200">
                <a:latin typeface="Times New Roman" panose="02020603050405020304" pitchFamily="18" charset="0"/>
              </a:rPr>
              <a:t>（3</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78851" name="文本占位符 78850"/>
          <p:cNvSpPr>
            <a:spLocks noGrp="1"/>
          </p:cNvSpPr>
          <p:nvPr>
            <p:ph type="body" idx="1"/>
          </p:nvPr>
        </p:nvSpPr>
        <p:spPr/>
        <p:txBody>
          <a:bodyPr/>
          <a:p>
            <a:r>
              <a:rPr lang="zh-CN" altLang="en-US" sz="2400" dirty="0"/>
              <a:t>交叉操作举例</a:t>
            </a:r>
            <a:endParaRPr lang="zh-CN" altLang="en-US" sz="2400" dirty="0"/>
          </a:p>
        </p:txBody>
      </p:sp>
      <p:pic>
        <p:nvPicPr>
          <p:cNvPr id="78852" name="图片 78851"/>
          <p:cNvPicPr>
            <a:picLocks noChangeAspect="1"/>
          </p:cNvPicPr>
          <p:nvPr/>
        </p:nvPicPr>
        <p:blipFill>
          <a:blip r:embed="rId1"/>
          <a:srcRect l="32016" t="28351" r="35785" b="20982"/>
          <a:stretch>
            <a:fillRect/>
          </a:stretch>
        </p:blipFill>
        <p:spPr>
          <a:xfrm>
            <a:off x="1619250" y="1773238"/>
            <a:ext cx="4679950" cy="4433887"/>
          </a:xfrm>
          <a:prstGeom prst="rect">
            <a:avLst/>
          </a:prstGeom>
          <a:noFill/>
          <a:ln w="9525">
            <a:noFill/>
          </a:ln>
        </p:spPr>
      </p:pic>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p:txBody>
          <a:bodyPr anchor="b"/>
          <a:p>
            <a:r>
              <a:rPr lang="en-US" altLang="zh-CN" sz="3200">
                <a:latin typeface="Times New Roman" panose="02020603050405020304" pitchFamily="18" charset="0"/>
              </a:rPr>
              <a:t>6.5.3 </a:t>
            </a:r>
            <a:r>
              <a:rPr lang="zh-CN" altLang="en-US" sz="3200" dirty="0">
                <a:latin typeface="Times New Roman" panose="02020603050405020304" pitchFamily="18" charset="0"/>
              </a:rPr>
              <a:t>遗传编程</a:t>
            </a:r>
            <a:r>
              <a:rPr lang="en-US" altLang="zh-CN" sz="3200" err="1">
                <a:latin typeface="Times New Roman" panose="02020603050405020304" pitchFamily="18" charset="0"/>
              </a:rPr>
              <a:t>举例</a:t>
            </a:r>
            <a:r>
              <a:rPr lang="zh-CN" altLang="en-US" sz="3200" dirty="0">
                <a:latin typeface="Times New Roman" panose="02020603050405020304" pitchFamily="18" charset="0"/>
              </a:rPr>
              <a:t>（</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76803" name="文本占位符 76802"/>
          <p:cNvSpPr>
            <a:spLocks noGrp="1"/>
          </p:cNvSpPr>
          <p:nvPr>
            <p:ph type="body" idx="1"/>
          </p:nvPr>
        </p:nvSpPr>
        <p:spPr/>
        <p:txBody>
          <a:bodyPr/>
          <a:p>
            <a:r>
              <a:rPr lang="zh-CN" altLang="en-US" sz="2400" b="0" dirty="0"/>
              <a:t>采用遗传编程的方法，学习一个通用的算法（程序），它能把字块堆叠成单个栈，拼出单词“</a:t>
            </a:r>
            <a:r>
              <a:rPr lang="en-US" altLang="zh-CN" sz="2400" b="0"/>
              <a:t>universal” </a:t>
            </a:r>
            <a:endParaRPr lang="en-US" altLang="zh-CN" sz="2400" b="0"/>
          </a:p>
          <a:p>
            <a:endParaRPr lang="zh-CN" altLang="en-US" sz="2400" b="0" dirty="0"/>
          </a:p>
          <a:p>
            <a:endParaRPr lang="zh-CN" altLang="en-US" sz="2400" b="0" dirty="0"/>
          </a:p>
          <a:p>
            <a:endParaRPr lang="zh-CN" altLang="en-US" sz="2400" b="0" dirty="0"/>
          </a:p>
          <a:p>
            <a:endParaRPr lang="zh-CN" altLang="en-US" sz="2400" b="0" dirty="0"/>
          </a:p>
          <a:p>
            <a:r>
              <a:rPr lang="zh-CN" altLang="en-US" sz="2400" b="0" dirty="0"/>
              <a:t>包含三个端点参数：</a:t>
            </a:r>
            <a:endParaRPr lang="zh-CN" altLang="en-US" sz="2400" dirty="0"/>
          </a:p>
          <a:p>
            <a:pPr lvl="1"/>
            <a:r>
              <a:rPr lang="en-US" altLang="zh-CN" sz="2000"/>
              <a:t>CS</a:t>
            </a:r>
            <a:r>
              <a:rPr lang="zh-CN" altLang="en-US" sz="2000" b="0" dirty="0"/>
              <a:t>（</a:t>
            </a:r>
            <a:r>
              <a:rPr lang="en-US" altLang="zh-CN" sz="2000" b="0"/>
              <a:t>current stack</a:t>
            </a:r>
            <a:r>
              <a:rPr lang="zh-CN" altLang="en-US" sz="2000" b="0" dirty="0"/>
              <a:t>）：栈非空时，返回当前栈顶字块的名字；栈空时，为</a:t>
            </a:r>
            <a:r>
              <a:rPr lang="en-US" altLang="zh-CN" sz="2000" b="0" i="1"/>
              <a:t>F</a:t>
            </a:r>
            <a:r>
              <a:rPr lang="zh-CN" altLang="en-US" sz="2000" b="0" dirty="0"/>
              <a:t>。</a:t>
            </a:r>
            <a:endParaRPr lang="zh-CN" altLang="en-US" sz="2000" dirty="0"/>
          </a:p>
          <a:p>
            <a:pPr lvl="1"/>
            <a:r>
              <a:rPr lang="en-US" altLang="zh-CN" sz="2000"/>
              <a:t>TB</a:t>
            </a:r>
            <a:r>
              <a:rPr lang="zh-CN" altLang="en-US" sz="2000" b="0" dirty="0"/>
              <a:t>（</a:t>
            </a:r>
            <a:r>
              <a:rPr lang="en-US" altLang="zh-CN" sz="2000" b="0"/>
              <a:t>top correct block</a:t>
            </a:r>
            <a:r>
              <a:rPr lang="zh-CN" altLang="en-US" sz="2000" b="0" dirty="0"/>
              <a:t>）：当栈顶字块和它以下的字块为正确顺序时，返回栈顶的正确字块名字。</a:t>
            </a:r>
            <a:endParaRPr lang="zh-CN" altLang="en-US" sz="2000" dirty="0"/>
          </a:p>
          <a:p>
            <a:pPr lvl="1"/>
            <a:r>
              <a:rPr lang="en-US" altLang="zh-CN" sz="2000"/>
              <a:t>NN</a:t>
            </a:r>
            <a:r>
              <a:rPr lang="zh-CN" altLang="en-US" sz="2000" b="0" dirty="0"/>
              <a:t>（</a:t>
            </a:r>
            <a:r>
              <a:rPr lang="en-US" altLang="zh-CN" sz="2000" b="0"/>
              <a:t>next necessary</a:t>
            </a:r>
            <a:r>
              <a:rPr lang="zh-CN" altLang="en-US" sz="2000" b="0" dirty="0"/>
              <a:t>）：为了拼成单词“</a:t>
            </a:r>
            <a:r>
              <a:rPr lang="en-US" altLang="zh-CN" sz="2000" b="0"/>
              <a:t>universal”</a:t>
            </a:r>
            <a:r>
              <a:rPr lang="zh-CN" altLang="en-US" sz="2000" b="0" dirty="0"/>
              <a:t>，返回栈顶需要的下一个字块的名字；当不再需要字块时，返回</a:t>
            </a:r>
            <a:r>
              <a:rPr lang="en-US" altLang="zh-CN" sz="2000" b="0" i="1"/>
              <a:t>F</a:t>
            </a:r>
            <a:r>
              <a:rPr lang="zh-CN" altLang="en-US" sz="2000" b="0" dirty="0"/>
              <a:t>。</a:t>
            </a:r>
            <a:endParaRPr lang="zh-CN" altLang="en-US" sz="2000" b="0" dirty="0"/>
          </a:p>
        </p:txBody>
      </p:sp>
      <p:sp>
        <p:nvSpPr>
          <p:cNvPr id="76805" name="矩形 76804"/>
          <p:cNvSpPr/>
          <p:nvPr/>
        </p:nvSpPr>
        <p:spPr>
          <a:xfrm>
            <a:off x="0" y="2938463"/>
            <a:ext cx="9144000" cy="0"/>
          </a:xfrm>
          <a:prstGeom prst="rect">
            <a:avLst/>
          </a:prstGeom>
          <a:noFill/>
          <a:ln w="9525">
            <a:noFill/>
          </a:ln>
        </p:spPr>
        <p:txBody>
          <a:bodyPr/>
          <a:p>
            <a:endParaRPr lang="zh-CN" altLang="en-US"/>
          </a:p>
        </p:txBody>
      </p:sp>
      <p:graphicFrame>
        <p:nvGraphicFramePr>
          <p:cNvPr id="76804" name="对象 76803"/>
          <p:cNvGraphicFramePr/>
          <p:nvPr/>
        </p:nvGraphicFramePr>
        <p:xfrm>
          <a:off x="1476375" y="2349500"/>
          <a:ext cx="6551613" cy="1506538"/>
        </p:xfrm>
        <a:graphic>
          <a:graphicData uri="http://schemas.openxmlformats.org/presentationml/2006/ole">
            <mc:AlternateContent xmlns:mc="http://schemas.openxmlformats.org/markup-compatibility/2006">
              <mc:Choice xmlns:v="urn:schemas-microsoft-com:vml" Requires="v">
                <p:oleObj spid="_x0000_s3109" name="" r:id="rId1" imgW="7137400" imgH="1638300" progId="Visio.Drawing.11">
                  <p:embed/>
                </p:oleObj>
              </mc:Choice>
              <mc:Fallback>
                <p:oleObj name="" r:id="rId1" imgW="7137400" imgH="1638300" progId="Visio.Drawing.11">
                  <p:embed/>
                  <p:pic>
                    <p:nvPicPr>
                      <p:cNvPr id="0" name="图片 3108"/>
                      <p:cNvPicPr/>
                      <p:nvPr/>
                    </p:nvPicPr>
                    <p:blipFill>
                      <a:blip r:embed="rId2"/>
                      <a:stretch>
                        <a:fillRect/>
                      </a:stretch>
                    </p:blipFill>
                    <p:spPr>
                      <a:xfrm>
                        <a:off x="1476375" y="2349500"/>
                        <a:ext cx="6551613" cy="1506538"/>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b"/>
          <a:p>
            <a:r>
              <a:rPr lang="en-US" altLang="zh-CN" sz="3200"/>
              <a:t>6.1.2 </a:t>
            </a:r>
            <a:r>
              <a:rPr lang="zh-CN" altLang="en-US" sz="3200" dirty="0"/>
              <a:t>机器学习系统的基本结构</a:t>
            </a:r>
            <a:endParaRPr lang="zh-CN" altLang="en-US" sz="3200" dirty="0"/>
          </a:p>
        </p:txBody>
      </p:sp>
      <p:sp>
        <p:nvSpPr>
          <p:cNvPr id="9222" name="文本占位符 9221"/>
          <p:cNvSpPr>
            <a:spLocks noGrp="1"/>
          </p:cNvSpPr>
          <p:nvPr>
            <p:ph type="body" idx="1"/>
          </p:nvPr>
        </p:nvSpPr>
        <p:spPr/>
        <p:txBody>
          <a:bodyPr/>
          <a:p>
            <a:pPr>
              <a:lnSpc>
                <a:spcPct val="80000"/>
              </a:lnSpc>
            </a:pPr>
            <a:r>
              <a:rPr lang="zh-CN" altLang="en-US" sz="1600" dirty="0"/>
              <a:t>基本结构</a:t>
            </a:r>
            <a:endParaRPr lang="zh-CN" altLang="en-US" sz="1600" dirty="0"/>
          </a:p>
          <a:p>
            <a:pPr>
              <a:lnSpc>
                <a:spcPct val="80000"/>
              </a:lnSpc>
            </a:pPr>
            <a:endParaRPr lang="zh-CN" altLang="en-US" sz="1600" dirty="0"/>
          </a:p>
          <a:p>
            <a:pPr>
              <a:lnSpc>
                <a:spcPct val="80000"/>
              </a:lnSpc>
            </a:pPr>
            <a:endParaRPr lang="zh-CN" altLang="en-US" sz="1600" dirty="0"/>
          </a:p>
          <a:p>
            <a:pPr>
              <a:lnSpc>
                <a:spcPct val="80000"/>
              </a:lnSpc>
            </a:pPr>
            <a:endParaRPr lang="zh-CN" altLang="en-US" sz="1600" dirty="0"/>
          </a:p>
          <a:p>
            <a:pPr>
              <a:lnSpc>
                <a:spcPct val="80000"/>
              </a:lnSpc>
            </a:pPr>
            <a:endParaRPr lang="zh-CN" altLang="en-US" sz="1600" dirty="0"/>
          </a:p>
          <a:p>
            <a:pPr>
              <a:lnSpc>
                <a:spcPct val="80000"/>
              </a:lnSpc>
              <a:spcBef>
                <a:spcPct val="50000"/>
              </a:spcBef>
              <a:buFont typeface="Wingdings" panose="05000000000000000000" pitchFamily="2" charset="2"/>
              <a:buChar char="Ø"/>
            </a:pPr>
            <a:endParaRPr lang="zh-CN" altLang="en-US" sz="2000" b="0" dirty="0">
              <a:solidFill>
                <a:srgbClr val="CC3399"/>
              </a:solidFill>
            </a:endParaRPr>
          </a:p>
          <a:p>
            <a:pPr>
              <a:lnSpc>
                <a:spcPct val="80000"/>
              </a:lnSpc>
              <a:spcBef>
                <a:spcPct val="50000"/>
              </a:spcBef>
              <a:buFont typeface="Wingdings" panose="05000000000000000000" pitchFamily="2" charset="2"/>
              <a:buChar char="Ø"/>
            </a:pPr>
            <a:endParaRPr lang="zh-CN" altLang="en-US" sz="2000" b="0" dirty="0">
              <a:solidFill>
                <a:srgbClr val="CC3399"/>
              </a:solidFill>
            </a:endParaRPr>
          </a:p>
          <a:p>
            <a:pPr>
              <a:lnSpc>
                <a:spcPct val="80000"/>
              </a:lnSpc>
              <a:spcBef>
                <a:spcPct val="50000"/>
              </a:spcBef>
              <a:buFont typeface="Wingdings" panose="05000000000000000000" pitchFamily="2" charset="2"/>
              <a:buChar char="Ø"/>
            </a:pPr>
            <a:endParaRPr lang="zh-CN" altLang="en-US" sz="2000" b="0" dirty="0">
              <a:solidFill>
                <a:srgbClr val="CC3399"/>
              </a:solidFill>
            </a:endParaRPr>
          </a:p>
          <a:p>
            <a:pPr>
              <a:lnSpc>
                <a:spcPct val="80000"/>
              </a:lnSpc>
              <a:spcBef>
                <a:spcPct val="50000"/>
              </a:spcBef>
              <a:buFont typeface="Wingdings" panose="05000000000000000000" pitchFamily="2" charset="2"/>
              <a:buChar char="Ø"/>
            </a:pPr>
            <a:r>
              <a:rPr lang="zh-CN" altLang="en-US" sz="2000" b="0" dirty="0">
                <a:solidFill>
                  <a:srgbClr val="CC3399"/>
                </a:solidFill>
              </a:rPr>
              <a:t>环境</a:t>
            </a:r>
            <a:r>
              <a:rPr lang="zh-CN" altLang="en-US" sz="2000" b="0" dirty="0"/>
              <a:t>：提供外界信息，类似于教师的角色。有信息指导的学习系统称为有指导学习，否则称为无指导学习。</a:t>
            </a:r>
            <a:endParaRPr lang="zh-CN" altLang="en-US" sz="2000" b="0" dirty="0"/>
          </a:p>
          <a:p>
            <a:pPr>
              <a:lnSpc>
                <a:spcPct val="80000"/>
              </a:lnSpc>
              <a:spcBef>
                <a:spcPct val="50000"/>
              </a:spcBef>
              <a:buFont typeface="Wingdings" panose="05000000000000000000" pitchFamily="2" charset="2"/>
              <a:buChar char="Ø"/>
            </a:pPr>
            <a:r>
              <a:rPr lang="zh-CN" altLang="en-US" sz="2000" b="0" dirty="0">
                <a:solidFill>
                  <a:srgbClr val="CC3399"/>
                </a:solidFill>
              </a:rPr>
              <a:t>学习环节</a:t>
            </a:r>
            <a:r>
              <a:rPr lang="zh-CN" altLang="en-US" sz="2000" b="0" dirty="0"/>
              <a:t>：相当于各种学习算法。</a:t>
            </a:r>
            <a:endParaRPr lang="zh-CN" altLang="en-US" sz="2000" b="0" dirty="0"/>
          </a:p>
          <a:p>
            <a:pPr>
              <a:lnSpc>
                <a:spcPct val="80000"/>
              </a:lnSpc>
              <a:spcBef>
                <a:spcPct val="50000"/>
              </a:spcBef>
              <a:buFont typeface="Wingdings" panose="05000000000000000000" pitchFamily="2" charset="2"/>
              <a:buChar char="Ø"/>
            </a:pPr>
            <a:r>
              <a:rPr lang="zh-CN" altLang="en-US" sz="2000" b="0" dirty="0">
                <a:solidFill>
                  <a:srgbClr val="CC3399"/>
                </a:solidFill>
              </a:rPr>
              <a:t>知识库</a:t>
            </a:r>
            <a:r>
              <a:rPr lang="zh-CN" altLang="en-US" sz="2000" b="0" dirty="0"/>
              <a:t>：以某种知识表示形式存储学习到的知识</a:t>
            </a:r>
            <a:endParaRPr lang="zh-CN" altLang="en-US" sz="2000" b="0" dirty="0"/>
          </a:p>
          <a:p>
            <a:pPr>
              <a:lnSpc>
                <a:spcPct val="80000"/>
              </a:lnSpc>
              <a:spcBef>
                <a:spcPct val="50000"/>
              </a:spcBef>
              <a:buFont typeface="Wingdings" panose="05000000000000000000" pitchFamily="2" charset="2"/>
              <a:buChar char="Ø"/>
            </a:pPr>
            <a:r>
              <a:rPr lang="zh-CN" altLang="en-US" sz="2000" b="0" dirty="0">
                <a:solidFill>
                  <a:srgbClr val="CC3399"/>
                </a:solidFill>
              </a:rPr>
              <a:t>执行环节</a:t>
            </a:r>
            <a:r>
              <a:rPr lang="zh-CN" altLang="en-US" sz="2000" b="0" dirty="0"/>
              <a:t>：利用知识库中的知识完成某种任务，目的是测试所学习到的知识的性能，并把执行中的某种情况回送给学习环节（进行评价）。进一步可以运用所学知识解决实际问题。</a:t>
            </a:r>
            <a:endParaRPr lang="zh-CN" altLang="en-US" sz="2000" b="0" dirty="0"/>
          </a:p>
        </p:txBody>
      </p:sp>
      <p:sp>
        <p:nvSpPr>
          <p:cNvPr id="9219" name="矩形 9218"/>
          <p:cNvSpPr/>
          <p:nvPr/>
        </p:nvSpPr>
        <p:spPr>
          <a:xfrm>
            <a:off x="0" y="3014663"/>
            <a:ext cx="9144000" cy="0"/>
          </a:xfrm>
          <a:prstGeom prst="rect">
            <a:avLst/>
          </a:prstGeom>
          <a:noFill/>
          <a:ln w="9525">
            <a:noFill/>
          </a:ln>
        </p:spPr>
        <p:txBody>
          <a:bodyPr/>
          <a:p>
            <a:endParaRPr lang="zh-CN" altLang="en-US"/>
          </a:p>
        </p:txBody>
      </p:sp>
      <p:pic>
        <p:nvPicPr>
          <p:cNvPr id="9221" name="图片 9220"/>
          <p:cNvPicPr>
            <a:picLocks noChangeAspect="1"/>
          </p:cNvPicPr>
          <p:nvPr/>
        </p:nvPicPr>
        <p:blipFill>
          <a:blip r:embed="rId1"/>
          <a:srcRect l="27785" t="40622" r="35309" b="40414"/>
          <a:stretch>
            <a:fillRect/>
          </a:stretch>
        </p:blipFill>
        <p:spPr>
          <a:xfrm>
            <a:off x="1116013" y="1700213"/>
            <a:ext cx="6264275" cy="1936750"/>
          </a:xfrm>
          <a:prstGeom prst="rect">
            <a:avLst/>
          </a:prstGeom>
          <a:noFill/>
          <a:ln w="9525">
            <a:noFill/>
          </a:ln>
        </p:spPr>
      </p:pic>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b"/>
          <a:p>
            <a:r>
              <a:rPr lang="en-US" altLang="zh-CN" sz="3200">
                <a:latin typeface="Times New Roman" panose="02020603050405020304" pitchFamily="18" charset="0"/>
              </a:rPr>
              <a:t>6.5.3 </a:t>
            </a:r>
            <a:r>
              <a:rPr lang="zh-CN" altLang="en-US" sz="3200" dirty="0">
                <a:latin typeface="Times New Roman" panose="02020603050405020304" pitchFamily="18" charset="0"/>
              </a:rPr>
              <a:t>遗传编程</a:t>
            </a:r>
            <a:r>
              <a:rPr lang="en-US" altLang="zh-CN" sz="3200" err="1">
                <a:latin typeface="Times New Roman" panose="02020603050405020304" pitchFamily="18" charset="0"/>
              </a:rPr>
              <a:t>举例</a:t>
            </a:r>
            <a:r>
              <a:rPr lang="zh-CN" altLang="en-US" sz="3200" dirty="0">
                <a:latin typeface="Times New Roman" panose="02020603050405020304" pitchFamily="18" charset="0"/>
              </a:rPr>
              <a:t>（</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79875" name="文本占位符 79874"/>
          <p:cNvSpPr>
            <a:spLocks noGrp="1"/>
          </p:cNvSpPr>
          <p:nvPr>
            <p:ph type="body" idx="1"/>
          </p:nvPr>
        </p:nvSpPr>
        <p:spPr/>
        <p:txBody>
          <a:bodyPr/>
          <a:p>
            <a:r>
              <a:rPr lang="zh-CN" altLang="en-US" sz="2400" dirty="0"/>
              <a:t>该应用中的程序语言主要包括下面五个原子函数：</a:t>
            </a:r>
            <a:endParaRPr lang="zh-CN" altLang="en-US" sz="2400" dirty="0"/>
          </a:p>
          <a:p>
            <a:pPr lvl="1"/>
            <a:r>
              <a:rPr lang="zh-CN" altLang="en-US" sz="2000" dirty="0">
                <a:latin typeface="Times New Roman" panose="02020603050405020304" pitchFamily="18" charset="0"/>
              </a:rPr>
              <a:t>（</a:t>
            </a:r>
            <a:r>
              <a:rPr lang="en-US" altLang="zh-CN" sz="2000">
                <a:latin typeface="Times New Roman" panose="02020603050405020304" pitchFamily="18" charset="0"/>
              </a:rPr>
              <a:t>MS x</a:t>
            </a:r>
            <a:r>
              <a:rPr lang="zh-CN" altLang="en-US" sz="2000" dirty="0">
                <a:latin typeface="Times New Roman" panose="02020603050405020304" pitchFamily="18" charset="0"/>
              </a:rPr>
              <a:t>）（</a:t>
            </a:r>
            <a:r>
              <a:rPr lang="en-US" altLang="zh-CN" sz="2000">
                <a:latin typeface="Times New Roman" panose="02020603050405020304" pitchFamily="18" charset="0"/>
              </a:rPr>
              <a:t>move to stack</a:t>
            </a:r>
            <a:r>
              <a:rPr lang="zh-CN" altLang="en-US" sz="2000" dirty="0">
                <a:latin typeface="Times New Roman" panose="02020603050405020304" pitchFamily="18" charset="0"/>
              </a:rPr>
              <a:t>）：移动到栈</a:t>
            </a:r>
            <a:endParaRPr lang="zh-CN" altLang="en-US" sz="2000" dirty="0">
              <a:latin typeface="Times New Roman" panose="02020603050405020304" pitchFamily="18" charset="0"/>
            </a:endParaRPr>
          </a:p>
          <a:p>
            <a:pPr lvl="1"/>
            <a:r>
              <a:rPr lang="zh-CN" altLang="en-US" sz="2000" dirty="0">
                <a:latin typeface="Times New Roman" panose="02020603050405020304" pitchFamily="18" charset="0"/>
              </a:rPr>
              <a:t>（</a:t>
            </a:r>
            <a:r>
              <a:rPr lang="en-US" altLang="zh-CN" sz="2000">
                <a:latin typeface="Times New Roman" panose="02020603050405020304" pitchFamily="18" charset="0"/>
              </a:rPr>
              <a:t>MT x</a:t>
            </a:r>
            <a:r>
              <a:rPr lang="zh-CN" altLang="en-US" sz="2000" dirty="0">
                <a:latin typeface="Times New Roman" panose="02020603050405020304" pitchFamily="18" charset="0"/>
              </a:rPr>
              <a:t>）（</a:t>
            </a:r>
            <a:r>
              <a:rPr lang="en-US" altLang="zh-CN" sz="2000">
                <a:latin typeface="Times New Roman" panose="02020603050405020304" pitchFamily="18" charset="0"/>
              </a:rPr>
              <a:t>move to table</a:t>
            </a:r>
            <a:r>
              <a:rPr lang="zh-CN" altLang="en-US" sz="2000" dirty="0">
                <a:latin typeface="Times New Roman" panose="02020603050405020304" pitchFamily="18" charset="0"/>
              </a:rPr>
              <a:t>）：移动到桌面。</a:t>
            </a:r>
            <a:endParaRPr lang="zh-CN" altLang="en-US" sz="2000" dirty="0">
              <a:latin typeface="Times New Roman" panose="02020603050405020304" pitchFamily="18" charset="0"/>
            </a:endParaRPr>
          </a:p>
          <a:p>
            <a:pPr lvl="1"/>
            <a:r>
              <a:rPr lang="zh-CN" altLang="en-US" sz="2000" dirty="0">
                <a:latin typeface="Times New Roman" panose="02020603050405020304" pitchFamily="18" charset="0"/>
              </a:rPr>
              <a:t>（</a:t>
            </a:r>
            <a:r>
              <a:rPr lang="en-US" altLang="zh-CN" sz="2000">
                <a:latin typeface="Times New Roman" panose="02020603050405020304" pitchFamily="18" charset="0"/>
              </a:rPr>
              <a:t>EQ x y</a:t>
            </a:r>
            <a:r>
              <a:rPr lang="zh-CN" altLang="en-US" sz="2000" dirty="0">
                <a:latin typeface="Times New Roman" panose="02020603050405020304" pitchFamily="18" charset="0"/>
              </a:rPr>
              <a:t>）（</a:t>
            </a:r>
            <a:r>
              <a:rPr lang="en-US" altLang="zh-CN" sz="2000">
                <a:latin typeface="Times New Roman" panose="02020603050405020304" pitchFamily="18" charset="0"/>
              </a:rPr>
              <a:t>equal</a:t>
            </a:r>
            <a:r>
              <a:rPr lang="zh-CN" altLang="en-US" sz="2000" dirty="0">
                <a:latin typeface="Times New Roman" panose="02020603050405020304" pitchFamily="18" charset="0"/>
              </a:rPr>
              <a:t>）：判断相等。</a:t>
            </a:r>
            <a:endParaRPr lang="zh-CN" altLang="en-US" sz="2000" dirty="0">
              <a:latin typeface="Times New Roman" panose="02020603050405020304" pitchFamily="18" charset="0"/>
            </a:endParaRPr>
          </a:p>
          <a:p>
            <a:pPr lvl="1"/>
            <a:r>
              <a:rPr lang="zh-CN" altLang="en-US" sz="2000" dirty="0">
                <a:latin typeface="Times New Roman" panose="02020603050405020304" pitchFamily="18" charset="0"/>
              </a:rPr>
              <a:t>（</a:t>
            </a:r>
            <a:r>
              <a:rPr lang="en-US" altLang="zh-CN" sz="2000">
                <a:latin typeface="Times New Roman" panose="02020603050405020304" pitchFamily="18" charset="0"/>
              </a:rPr>
              <a:t>NOT x</a:t>
            </a:r>
            <a:r>
              <a:rPr lang="zh-CN" altLang="en-US" sz="2000" dirty="0">
                <a:latin typeface="Times New Roman" panose="02020603050405020304" pitchFamily="18" charset="0"/>
              </a:rPr>
              <a:t>）：如果</a:t>
            </a:r>
            <a:r>
              <a:rPr lang="en-US" altLang="zh-CN" sz="2000" i="1">
                <a:latin typeface="Times New Roman" panose="02020603050405020304" pitchFamily="18" charset="0"/>
              </a:rPr>
              <a:t>x</a:t>
            </a:r>
            <a:r>
              <a:rPr lang="en-US" altLang="zh-CN" sz="2000">
                <a:latin typeface="Times New Roman" panose="02020603050405020304" pitchFamily="18" charset="0"/>
              </a:rPr>
              <a:t>=</a:t>
            </a:r>
            <a:r>
              <a:rPr lang="en-US" altLang="zh-CN" sz="2000" i="1">
                <a:latin typeface="Times New Roman" panose="02020603050405020304" pitchFamily="18" charset="0"/>
              </a:rPr>
              <a:t>F</a:t>
            </a:r>
            <a:r>
              <a:rPr lang="zh-CN" altLang="en-US" sz="2000" dirty="0">
                <a:latin typeface="Times New Roman" panose="02020603050405020304" pitchFamily="18" charset="0"/>
              </a:rPr>
              <a:t>，则返回</a:t>
            </a:r>
            <a:r>
              <a:rPr lang="en-US" altLang="zh-CN" sz="2000" i="1">
                <a:latin typeface="Times New Roman" panose="02020603050405020304" pitchFamily="18" charset="0"/>
              </a:rPr>
              <a:t>T</a:t>
            </a:r>
            <a:r>
              <a:rPr lang="zh-CN" altLang="en-US" sz="2000" dirty="0">
                <a:latin typeface="Times New Roman" panose="02020603050405020304" pitchFamily="18" charset="0"/>
              </a:rPr>
              <a:t>；如果</a:t>
            </a:r>
            <a:r>
              <a:rPr lang="en-US" altLang="zh-CN" sz="2000" i="1">
                <a:latin typeface="Times New Roman" panose="02020603050405020304" pitchFamily="18" charset="0"/>
              </a:rPr>
              <a:t>x</a:t>
            </a:r>
            <a:r>
              <a:rPr lang="en-US" altLang="zh-CN" sz="2000">
                <a:latin typeface="Times New Roman" panose="02020603050405020304" pitchFamily="18" charset="0"/>
              </a:rPr>
              <a:t> = </a:t>
            </a:r>
            <a:r>
              <a:rPr lang="en-US" altLang="zh-CN" sz="2000" i="1">
                <a:latin typeface="Times New Roman" panose="02020603050405020304" pitchFamily="18" charset="0"/>
              </a:rPr>
              <a:t>T</a:t>
            </a:r>
            <a:r>
              <a:rPr lang="zh-CN" altLang="en-US" sz="2000" dirty="0">
                <a:latin typeface="Times New Roman" panose="02020603050405020304" pitchFamily="18" charset="0"/>
              </a:rPr>
              <a:t>，则返回</a:t>
            </a:r>
            <a:r>
              <a:rPr lang="en-US" altLang="zh-CN" sz="2000" i="1">
                <a:latin typeface="Times New Roman" panose="02020603050405020304" pitchFamily="18" charset="0"/>
              </a:rPr>
              <a:t>F</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lvl="1"/>
            <a:r>
              <a:rPr lang="zh-CN" altLang="en-US" sz="2000" dirty="0">
                <a:latin typeface="Times New Roman" panose="02020603050405020304" pitchFamily="18" charset="0"/>
              </a:rPr>
              <a:t>（</a:t>
            </a:r>
            <a:r>
              <a:rPr lang="en-US" altLang="zh-CN" sz="2000">
                <a:latin typeface="Times New Roman" panose="02020603050405020304" pitchFamily="18" charset="0"/>
              </a:rPr>
              <a:t>DU </a:t>
            </a:r>
            <a:r>
              <a:rPr lang="en-US" altLang="zh-CN" sz="2000" err="1">
                <a:latin typeface="Times New Roman" panose="02020603050405020304" pitchFamily="18" charset="0"/>
              </a:rPr>
              <a:t>x,y</a:t>
            </a:r>
            <a:r>
              <a:rPr lang="zh-CN" altLang="en-US" sz="2000" dirty="0">
                <a:latin typeface="Times New Roman" panose="02020603050405020304" pitchFamily="18" charset="0"/>
              </a:rPr>
              <a:t>）（</a:t>
            </a:r>
            <a:r>
              <a:rPr lang="en-US" altLang="zh-CN" sz="2000">
                <a:latin typeface="Times New Roman" panose="02020603050405020304" pitchFamily="18" charset="0"/>
              </a:rPr>
              <a:t>do until</a:t>
            </a:r>
            <a:r>
              <a:rPr lang="zh-CN" altLang="en-US" sz="2000" dirty="0">
                <a:latin typeface="Times New Roman" panose="02020603050405020304" pitchFamily="18" charset="0"/>
              </a:rPr>
              <a:t>）循环。</a:t>
            </a:r>
            <a:endParaRPr lang="zh-CN" altLang="en-US" sz="2000" dirty="0">
              <a:latin typeface="Times New Roman" panose="02020603050405020304" pitchFamily="18" charset="0"/>
            </a:endParaRPr>
          </a:p>
          <a:p>
            <a:r>
              <a:rPr lang="zh-CN" altLang="en-US" sz="2400" dirty="0"/>
              <a:t>群体被初始化为</a:t>
            </a:r>
            <a:r>
              <a:rPr lang="en-US" altLang="zh-CN" sz="2400"/>
              <a:t>300</a:t>
            </a:r>
            <a:r>
              <a:rPr lang="zh-CN" altLang="en-US" sz="2400" dirty="0"/>
              <a:t>个随机程序的集合。经过了</a:t>
            </a:r>
            <a:r>
              <a:rPr lang="en-US" altLang="zh-CN" sz="2400"/>
              <a:t>10</a:t>
            </a:r>
            <a:r>
              <a:rPr lang="zh-CN" altLang="en-US" sz="2400" dirty="0"/>
              <a:t>代后，系统发现了下面的程序，该程序解决了全部</a:t>
            </a:r>
            <a:r>
              <a:rPr lang="en-US" altLang="zh-CN" sz="2400"/>
              <a:t>166</a:t>
            </a:r>
            <a:r>
              <a:rPr lang="zh-CN" altLang="en-US" sz="2400" dirty="0"/>
              <a:t>个问题：</a:t>
            </a:r>
            <a:endParaRPr lang="zh-CN" altLang="en-US" sz="2400" dirty="0"/>
          </a:p>
          <a:p>
            <a:pPr>
              <a:buNone/>
            </a:pPr>
            <a:r>
              <a:rPr lang="zh-CN" altLang="en-US" sz="2000" dirty="0">
                <a:latin typeface="Times New Roman" panose="02020603050405020304" pitchFamily="18" charset="0"/>
              </a:rPr>
              <a:t>（</a:t>
            </a:r>
            <a:r>
              <a:rPr lang="en-US" altLang="zh-CN" sz="2000">
                <a:latin typeface="Times New Roman" panose="02020603050405020304" pitchFamily="18" charset="0"/>
              </a:rPr>
              <a:t>EQ</a:t>
            </a:r>
            <a:r>
              <a:rPr lang="zh-CN" altLang="en-US" sz="2000" dirty="0">
                <a:latin typeface="Times New Roman" panose="02020603050405020304" pitchFamily="18" charset="0"/>
              </a:rPr>
              <a:t>（</a:t>
            </a:r>
            <a:r>
              <a:rPr lang="en-US" altLang="zh-CN" sz="2000">
                <a:latin typeface="Times New Roman" panose="02020603050405020304" pitchFamily="18" charset="0"/>
              </a:rPr>
              <a:t>DU</a:t>
            </a:r>
            <a:r>
              <a:rPr lang="zh-CN" altLang="en-US" sz="2000" dirty="0">
                <a:latin typeface="Times New Roman" panose="02020603050405020304" pitchFamily="18" charset="0"/>
              </a:rPr>
              <a:t>（</a:t>
            </a:r>
            <a:r>
              <a:rPr lang="en-US" altLang="zh-CN" sz="2000">
                <a:latin typeface="Times New Roman" panose="02020603050405020304" pitchFamily="18" charset="0"/>
              </a:rPr>
              <a:t>MT CS</a:t>
            </a:r>
            <a:r>
              <a:rPr lang="zh-CN" altLang="en-US" sz="2000" dirty="0">
                <a:latin typeface="Times New Roman" panose="02020603050405020304" pitchFamily="18" charset="0"/>
              </a:rPr>
              <a:t>）（</a:t>
            </a:r>
            <a:r>
              <a:rPr lang="en-US" altLang="zh-CN" sz="2000">
                <a:latin typeface="Times New Roman" panose="02020603050405020304" pitchFamily="18" charset="0"/>
              </a:rPr>
              <a:t>NOT CS</a:t>
            </a:r>
            <a:r>
              <a:rPr lang="zh-CN" altLang="en-US" sz="2000" dirty="0">
                <a:latin typeface="Times New Roman" panose="02020603050405020304" pitchFamily="18" charset="0"/>
              </a:rPr>
              <a:t>））（</a:t>
            </a:r>
            <a:r>
              <a:rPr lang="en-US" altLang="zh-CN" sz="2000">
                <a:latin typeface="Times New Roman" panose="02020603050405020304" pitchFamily="18" charset="0"/>
              </a:rPr>
              <a:t>DU</a:t>
            </a:r>
            <a:r>
              <a:rPr lang="zh-CN" altLang="en-US" sz="2000" dirty="0">
                <a:latin typeface="Times New Roman" panose="02020603050405020304" pitchFamily="18" charset="0"/>
              </a:rPr>
              <a:t>（</a:t>
            </a:r>
            <a:r>
              <a:rPr lang="en-US" altLang="zh-CN" sz="2000">
                <a:latin typeface="Times New Roman" panose="02020603050405020304" pitchFamily="18" charset="0"/>
              </a:rPr>
              <a:t>MS NN</a:t>
            </a:r>
            <a:r>
              <a:rPr lang="zh-CN" altLang="en-US" sz="2000" dirty="0">
                <a:latin typeface="Times New Roman" panose="02020603050405020304" pitchFamily="18" charset="0"/>
              </a:rPr>
              <a:t>）（</a:t>
            </a:r>
            <a:r>
              <a:rPr lang="en-US" altLang="zh-CN" sz="2000">
                <a:latin typeface="Times New Roman" panose="02020603050405020304" pitchFamily="18" charset="0"/>
              </a:rPr>
              <a:t>NOT NN</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ctrTitle"/>
          </p:nvPr>
        </p:nvSpPr>
        <p:spPr/>
        <p:txBody>
          <a:bodyPr anchor="b"/>
          <a:p>
            <a:pPr algn="ctr" defTabSz="914400">
              <a:buSzPct val="100000"/>
            </a:pPr>
            <a:r>
              <a:rPr lang="en-US" altLang="zh-CN" kern="1200" baseline="0">
                <a:latin typeface="Tahoma" panose="020B0604030504040204" pitchFamily="34" charset="0"/>
                <a:ea typeface="楷体_GB2312" pitchFamily="49" charset="-122"/>
              </a:rPr>
              <a:t>The  End</a:t>
            </a:r>
            <a:r>
              <a:rPr lang="zh-CN" altLang="en-US" kern="1200" baseline="0" dirty="0">
                <a:latin typeface="Tahoma" panose="020B0604030504040204" pitchFamily="34" charset="0"/>
                <a:ea typeface="楷体_GB2312" pitchFamily="49" charset="-122"/>
              </a:rPr>
              <a:t>！</a:t>
            </a:r>
            <a:endParaRPr lang="zh-CN" altLang="en-US" kern="1200" baseline="0" dirty="0">
              <a:latin typeface="Tahoma" panose="020B0604030504040204" pitchFamily="34" charset="0"/>
              <a:ea typeface="楷体_GB2312" pitchFamily="49" charset="-122"/>
            </a:endParaRPr>
          </a:p>
        </p:txBody>
      </p:sp>
      <p:sp>
        <p:nvSpPr>
          <p:cNvPr id="68611" name="副标题 68610"/>
          <p:cNvSpPr>
            <a:spLocks noGrp="1"/>
          </p:cNvSpPr>
          <p:nvPr>
            <p:ph type="subTitle" idx="1"/>
          </p:nvPr>
        </p:nvSpPr>
        <p:spPr/>
        <p:txBody>
          <a:bodyPr anchor="t"/>
          <a:p>
            <a:pPr defTabSz="914400">
              <a:buSzPct val="60000"/>
            </a:pPr>
            <a:endParaRPr lang="zh-CN" altLang="en-US" kern="1200" baseline="0" dirty="0">
              <a:latin typeface="Tahoma" panose="020B0604030504040204" pitchFamily="34" charset="0"/>
              <a:ea typeface="宋体" panose="02010600030101010101" pitchFamily="2" charset="-122"/>
            </a:endParaRPr>
          </a:p>
        </p:txBody>
      </p:sp>
      <p:sp>
        <p:nvSpPr>
          <p:cNvPr id="2" name="日期占位符 1"/>
          <p:cNvSpPr/>
          <p:nvPr>
            <p:ph type="dt" sz="half" idx="2"/>
          </p:nvPr>
        </p:nvSpPr>
        <p:spPr/>
        <p:txBody>
          <a:bodyPr/>
          <a:p>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章节名称</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960803" y="2826917"/>
            <a:ext cx="3703320" cy="1241822"/>
          </a:xfrm>
        </p:spPr>
        <p:txBody>
          <a:bodyPr/>
          <a:lstStyle/>
          <a:p>
            <a:r>
              <a:rPr lang="zh-CN" altLang="en-US" sz="4050" b="1" dirty="0">
                <a:solidFill>
                  <a:schemeClr val="accent1">
                    <a:lumMod val="50000"/>
                  </a:schemeClr>
                </a:solidFill>
              </a:rPr>
              <a:t>谢谢！</a:t>
            </a:r>
            <a:endParaRPr lang="zh-CN" altLang="en-US" sz="4050" b="1" dirty="0">
              <a:solidFill>
                <a:schemeClr val="accent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p:txBody>
          <a:bodyPr anchor="b"/>
          <a:p>
            <a:r>
              <a:rPr lang="en-US" altLang="zh-CN" sz="3200"/>
              <a:t>6.1.3 </a:t>
            </a:r>
            <a:r>
              <a:rPr lang="zh-CN" altLang="en-US" sz="3200" dirty="0"/>
              <a:t>一个学习系统的例子</a:t>
            </a:r>
            <a:r>
              <a:rPr lang="en-US" altLang="zh-CN" sz="3200"/>
              <a:t>（1</a:t>
            </a:r>
            <a:r>
              <a:rPr lang="zh-CN" altLang="en-US" sz="3200" dirty="0"/>
              <a:t>）</a:t>
            </a:r>
            <a:endParaRPr lang="en-US" altLang="zh-CN" sz="3200"/>
          </a:p>
        </p:txBody>
      </p:sp>
      <p:sp>
        <p:nvSpPr>
          <p:cNvPr id="11267" name="文本占位符 11266"/>
          <p:cNvSpPr>
            <a:spLocks noGrp="1"/>
          </p:cNvSpPr>
          <p:nvPr>
            <p:ph type="body" idx="1"/>
          </p:nvPr>
        </p:nvSpPr>
        <p:spPr/>
        <p:txBody>
          <a:bodyPr/>
          <a:p>
            <a:pPr>
              <a:buNone/>
            </a:pPr>
            <a:r>
              <a:rPr lang="zh-CN" altLang="en-US" sz="2800" b="0" dirty="0"/>
              <a:t>设计学习系统包括以下</a:t>
            </a:r>
            <a:r>
              <a:rPr lang="zh-CN" altLang="en-US" sz="2800" b="0" dirty="0">
                <a:solidFill>
                  <a:srgbClr val="CC3399"/>
                </a:solidFill>
              </a:rPr>
              <a:t>步骤</a:t>
            </a:r>
            <a:r>
              <a:rPr lang="zh-CN" altLang="en-US" sz="2800" b="0" dirty="0"/>
              <a:t>：</a:t>
            </a:r>
            <a:endParaRPr lang="zh-CN" altLang="en-US" sz="2800" b="0" dirty="0"/>
          </a:p>
          <a:p>
            <a:pPr>
              <a:buNone/>
            </a:pPr>
            <a:r>
              <a:rPr lang="zh-CN" altLang="en-US" sz="2800" b="0" dirty="0"/>
              <a:t>（</a:t>
            </a:r>
            <a:r>
              <a:rPr lang="en-US" altLang="zh-CN" sz="2800" b="0"/>
              <a:t>1</a:t>
            </a:r>
            <a:r>
              <a:rPr lang="zh-CN" altLang="en-US" sz="2800" b="0" dirty="0"/>
              <a:t>）选择训练经验（环境）；</a:t>
            </a:r>
            <a:endParaRPr lang="zh-CN" altLang="en-US" sz="2800" b="0" dirty="0"/>
          </a:p>
          <a:p>
            <a:pPr>
              <a:buNone/>
            </a:pPr>
            <a:r>
              <a:rPr lang="zh-CN" altLang="en-US" sz="2800" b="0" dirty="0"/>
              <a:t>（</a:t>
            </a:r>
            <a:r>
              <a:rPr lang="en-US" altLang="zh-CN" sz="2800" b="0"/>
              <a:t>2</a:t>
            </a:r>
            <a:r>
              <a:rPr lang="zh-CN" altLang="en-US" sz="2800" b="0" dirty="0"/>
              <a:t>）选择目标函数表示形式（知识库）；</a:t>
            </a:r>
            <a:endParaRPr lang="zh-CN" altLang="en-US" sz="2800" b="0" dirty="0"/>
          </a:p>
          <a:p>
            <a:pPr>
              <a:buNone/>
            </a:pPr>
            <a:r>
              <a:rPr lang="zh-CN" altLang="en-US" sz="2800" b="0" dirty="0"/>
              <a:t>（</a:t>
            </a:r>
            <a:r>
              <a:rPr lang="en-US" altLang="zh-CN" sz="2800" b="0"/>
              <a:t>3</a:t>
            </a:r>
            <a:r>
              <a:rPr lang="zh-CN" altLang="en-US" sz="2800" b="0" dirty="0"/>
              <a:t>）选择函数逼近算法（学习环节）；</a:t>
            </a:r>
            <a:endParaRPr lang="zh-CN" altLang="en-US" sz="2800" b="0" dirty="0"/>
          </a:p>
          <a:p>
            <a:pPr>
              <a:buNone/>
            </a:pPr>
            <a:r>
              <a:rPr lang="zh-CN" altLang="en-US" sz="2800" b="0" dirty="0"/>
              <a:t>（</a:t>
            </a:r>
            <a:r>
              <a:rPr lang="en-US" altLang="zh-CN" sz="2800" b="0"/>
              <a:t>4</a:t>
            </a:r>
            <a:r>
              <a:rPr lang="zh-CN" altLang="en-US" sz="2800" b="0" dirty="0"/>
              <a:t>）选择测试数据测试算法性能（执行环节） </a:t>
            </a:r>
            <a:endParaRPr lang="zh-CN" altLang="en-US" sz="2800" b="0" dirty="0"/>
          </a:p>
        </p:txBody>
      </p:sp>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p:txBody>
          <a:bodyPr anchor="b"/>
          <a:p>
            <a:r>
              <a:rPr lang="en-US" altLang="zh-CN" sz="3200"/>
              <a:t>6.1.3 </a:t>
            </a:r>
            <a:r>
              <a:rPr lang="zh-CN" altLang="en-US" sz="3200" dirty="0"/>
              <a:t>一个学习系统的例子</a:t>
            </a:r>
            <a:r>
              <a:rPr lang="en-US" altLang="zh-CN" sz="3200"/>
              <a:t>（2</a:t>
            </a:r>
            <a:r>
              <a:rPr lang="zh-CN" altLang="en-US" sz="3200" dirty="0"/>
              <a:t>）</a:t>
            </a:r>
            <a:endParaRPr lang="zh-CN" altLang="en-US" sz="3200" dirty="0"/>
          </a:p>
        </p:txBody>
      </p:sp>
      <p:sp>
        <p:nvSpPr>
          <p:cNvPr id="12291" name="文本占位符 12290"/>
          <p:cNvSpPr>
            <a:spLocks noGrp="1"/>
          </p:cNvSpPr>
          <p:nvPr>
            <p:ph type="body" idx="1"/>
          </p:nvPr>
        </p:nvSpPr>
        <p:spPr>
          <a:xfrm>
            <a:off x="971550" y="1268413"/>
            <a:ext cx="7916863" cy="5224462"/>
          </a:xfrm>
        </p:spPr>
        <p:txBody>
          <a:bodyPr/>
          <a:p>
            <a:pPr>
              <a:buNone/>
            </a:pPr>
            <a:r>
              <a:rPr lang="en-US" altLang="zh-CN" sz="2400" b="0">
                <a:solidFill>
                  <a:schemeClr val="folHlink"/>
                </a:solidFill>
              </a:rPr>
              <a:t>1.</a:t>
            </a:r>
            <a:r>
              <a:rPr lang="zh-CN" altLang="en-US" sz="2400" b="0" dirty="0">
                <a:solidFill>
                  <a:schemeClr val="folHlink"/>
                </a:solidFill>
              </a:rPr>
              <a:t>选择训练经验</a:t>
            </a:r>
            <a:r>
              <a:rPr lang="en-US" altLang="zh-CN" sz="2400" b="0">
                <a:solidFill>
                  <a:schemeClr val="folHlink"/>
                </a:solidFill>
              </a:rPr>
              <a:t>（</a:t>
            </a:r>
            <a:r>
              <a:rPr lang="zh-CN" altLang="en-US" sz="2400" b="0" dirty="0">
                <a:solidFill>
                  <a:schemeClr val="folHlink"/>
                </a:solidFill>
              </a:rPr>
              <a:t>环境）</a:t>
            </a:r>
            <a:r>
              <a:rPr lang="en-US" altLang="zh-CN" sz="2400" b="0"/>
              <a:t> </a:t>
            </a:r>
            <a:endParaRPr lang="zh-CN" altLang="en-US" sz="2400" b="0" dirty="0"/>
          </a:p>
          <a:p>
            <a:pPr>
              <a:buNone/>
            </a:pPr>
            <a:r>
              <a:rPr lang="zh-CN" altLang="en-US" sz="2400" b="0" dirty="0"/>
              <a:t>学习下西洋跳棋程序环境提供的是直接经验</a:t>
            </a:r>
            <a:endParaRPr lang="zh-CN" altLang="en-US" sz="2400" b="0" dirty="0"/>
          </a:p>
          <a:p>
            <a:pPr>
              <a:buNone/>
            </a:pPr>
            <a:r>
              <a:rPr lang="zh-CN" altLang="en-US" sz="2400" b="0" dirty="0"/>
              <a:t>训练样例形式为：</a:t>
            </a:r>
            <a:endParaRPr lang="zh-CN" altLang="en-US" sz="2400" b="0" i="1" dirty="0"/>
          </a:p>
          <a:p>
            <a:pPr>
              <a:buNone/>
            </a:pPr>
            <a:endParaRPr lang="en-US" altLang="zh-CN" sz="2400" b="0" i="1"/>
          </a:p>
          <a:p>
            <a:pPr>
              <a:buNone/>
            </a:pPr>
            <a:endParaRPr lang="en-US" altLang="zh-CN" sz="2400" b="0" i="1"/>
          </a:p>
          <a:p>
            <a:pPr>
              <a:buNone/>
            </a:pPr>
            <a:r>
              <a:rPr lang="en-US" altLang="zh-CN" sz="2400" b="0" i="1"/>
              <a:t>b</a:t>
            </a:r>
            <a:r>
              <a:rPr lang="zh-CN" altLang="en-US" sz="2400" b="0" dirty="0"/>
              <a:t>：合法棋局</a:t>
            </a:r>
            <a:endParaRPr lang="en-US" altLang="zh-CN" sz="2400" b="0"/>
          </a:p>
          <a:p>
            <a:pPr>
              <a:buNone/>
            </a:pPr>
            <a:r>
              <a:rPr lang="zh-CN" altLang="en-US" sz="2400" b="0" dirty="0"/>
              <a:t>           </a:t>
            </a:r>
            <a:r>
              <a:rPr lang="en-US" altLang="zh-CN" sz="2400" b="0"/>
              <a:t> </a:t>
            </a:r>
            <a:r>
              <a:rPr lang="zh-CN" altLang="en-US" sz="2400" b="0" dirty="0"/>
              <a:t>：</a:t>
            </a:r>
            <a:r>
              <a:rPr lang="en-US" altLang="zh-CN" sz="2400" b="0" i="1"/>
              <a:t>b</a:t>
            </a:r>
            <a:r>
              <a:rPr lang="zh-CN" altLang="en-US" sz="2400" b="0" dirty="0"/>
              <a:t>的正确走法</a:t>
            </a:r>
            <a:r>
              <a:rPr lang="en-US" altLang="zh-CN" sz="2400" b="0"/>
              <a:t>下</a:t>
            </a:r>
            <a:r>
              <a:rPr lang="zh-CN" altLang="en-US" sz="2400" b="0" dirty="0"/>
              <a:t>的得分</a:t>
            </a:r>
            <a:endParaRPr lang="zh-CN" altLang="en-US" sz="2400" b="0" dirty="0"/>
          </a:p>
        </p:txBody>
      </p:sp>
      <p:sp>
        <p:nvSpPr>
          <p:cNvPr id="12292" name="矩形 12291"/>
          <p:cNvSpPr/>
          <p:nvPr/>
        </p:nvSpPr>
        <p:spPr>
          <a:xfrm>
            <a:off x="0" y="0"/>
            <a:ext cx="9144000" cy="0"/>
          </a:xfrm>
          <a:prstGeom prst="rect">
            <a:avLst/>
          </a:prstGeom>
          <a:noFill/>
          <a:ln w="9525">
            <a:noFill/>
          </a:ln>
        </p:spPr>
        <p:txBody>
          <a:bodyPr/>
          <a:p>
            <a:endParaRPr lang="zh-CN" altLang="en-US"/>
          </a:p>
        </p:txBody>
      </p:sp>
      <p:graphicFrame>
        <p:nvGraphicFramePr>
          <p:cNvPr id="12293" name="对象 12292"/>
          <p:cNvGraphicFramePr>
            <a:graphicFrameLocks noChangeAspect="1"/>
          </p:cNvGraphicFramePr>
          <p:nvPr/>
        </p:nvGraphicFramePr>
        <p:xfrm>
          <a:off x="2843213" y="2708275"/>
          <a:ext cx="2232025" cy="508000"/>
        </p:xfrm>
        <a:graphic>
          <a:graphicData uri="http://schemas.openxmlformats.org/presentationml/2006/ole">
            <mc:AlternateContent xmlns:mc="http://schemas.openxmlformats.org/markup-compatibility/2006">
              <mc:Choice xmlns:v="urn:schemas-microsoft-com:vml" Requires="v">
                <p:oleObj spid="_x0000_s3076" name="" r:id="rId1" imgW="838835" imgH="190500" progId="Equation.3">
                  <p:embed/>
                </p:oleObj>
              </mc:Choice>
              <mc:Fallback>
                <p:oleObj name="" r:id="rId1" imgW="838835" imgH="190500" progId="Equation.3">
                  <p:embed/>
                  <p:pic>
                    <p:nvPicPr>
                      <p:cNvPr id="0" name="图片 3075"/>
                      <p:cNvPicPr/>
                      <p:nvPr/>
                    </p:nvPicPr>
                    <p:blipFill>
                      <a:blip r:embed="rId2"/>
                      <a:stretch>
                        <a:fillRect/>
                      </a:stretch>
                    </p:blipFill>
                    <p:spPr>
                      <a:xfrm>
                        <a:off x="2843213" y="2708275"/>
                        <a:ext cx="2232025" cy="508000"/>
                      </a:xfrm>
                      <a:prstGeom prst="rect">
                        <a:avLst/>
                      </a:prstGeom>
                      <a:noFill/>
                      <a:ln w="38100">
                        <a:noFill/>
                        <a:miter/>
                      </a:ln>
                    </p:spPr>
                  </p:pic>
                </p:oleObj>
              </mc:Fallback>
            </mc:AlternateContent>
          </a:graphicData>
        </a:graphic>
      </p:graphicFrame>
      <p:sp>
        <p:nvSpPr>
          <p:cNvPr id="12294" name="矩形 12293"/>
          <p:cNvSpPr/>
          <p:nvPr/>
        </p:nvSpPr>
        <p:spPr>
          <a:xfrm>
            <a:off x="0" y="0"/>
            <a:ext cx="9144000" cy="0"/>
          </a:xfrm>
          <a:prstGeom prst="rect">
            <a:avLst/>
          </a:prstGeom>
          <a:noFill/>
          <a:ln w="9525">
            <a:noFill/>
          </a:ln>
        </p:spPr>
        <p:txBody>
          <a:bodyPr/>
          <a:p>
            <a:endParaRPr lang="zh-CN" altLang="en-US"/>
          </a:p>
        </p:txBody>
      </p:sp>
      <p:graphicFrame>
        <p:nvGraphicFramePr>
          <p:cNvPr id="12295" name="对象 12294"/>
          <p:cNvGraphicFramePr>
            <a:graphicFrameLocks noChangeAspect="1"/>
          </p:cNvGraphicFramePr>
          <p:nvPr/>
        </p:nvGraphicFramePr>
        <p:xfrm>
          <a:off x="971550" y="3860800"/>
          <a:ext cx="1296988" cy="504825"/>
        </p:xfrm>
        <a:graphic>
          <a:graphicData uri="http://schemas.openxmlformats.org/presentationml/2006/ole">
            <mc:AlternateContent xmlns:mc="http://schemas.openxmlformats.org/markup-compatibility/2006">
              <mc:Choice xmlns:v="urn:schemas-microsoft-com:vml" Requires="v">
                <p:oleObj spid="_x0000_s3077" name="" r:id="rId3" imgW="431800" imgH="190500" progId="Equation.3">
                  <p:embed/>
                </p:oleObj>
              </mc:Choice>
              <mc:Fallback>
                <p:oleObj name="" r:id="rId3" imgW="431800" imgH="190500" progId="Equation.3">
                  <p:embed/>
                  <p:pic>
                    <p:nvPicPr>
                      <p:cNvPr id="0" name="图片 3076"/>
                      <p:cNvPicPr/>
                      <p:nvPr/>
                    </p:nvPicPr>
                    <p:blipFill>
                      <a:blip r:embed="rId4"/>
                      <a:stretch>
                        <a:fillRect/>
                      </a:stretch>
                    </p:blipFill>
                    <p:spPr>
                      <a:xfrm>
                        <a:off x="971550" y="3860800"/>
                        <a:ext cx="1296988" cy="504825"/>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b"/>
          <a:p>
            <a:r>
              <a:rPr lang="en-US" altLang="zh-CN" sz="3200"/>
              <a:t>6.1.3 </a:t>
            </a:r>
            <a:r>
              <a:rPr lang="zh-CN" altLang="en-US" sz="3200" dirty="0"/>
              <a:t>一个学习系统的例子</a:t>
            </a:r>
            <a:r>
              <a:rPr lang="en-US" altLang="zh-CN" sz="3200"/>
              <a:t>（2</a:t>
            </a:r>
            <a:r>
              <a:rPr lang="zh-CN" altLang="en-US" sz="3200" dirty="0"/>
              <a:t>）</a:t>
            </a:r>
            <a:endParaRPr lang="zh-CN" altLang="en-US" sz="3200" b="0" dirty="0"/>
          </a:p>
        </p:txBody>
      </p:sp>
      <p:sp>
        <p:nvSpPr>
          <p:cNvPr id="13315" name="文本占位符 13314"/>
          <p:cNvSpPr>
            <a:spLocks noGrp="1"/>
          </p:cNvSpPr>
          <p:nvPr>
            <p:ph type="body" idx="1"/>
          </p:nvPr>
        </p:nvSpPr>
        <p:spPr>
          <a:xfrm>
            <a:off x="611188" y="1268413"/>
            <a:ext cx="8128000" cy="5329237"/>
          </a:xfrm>
        </p:spPr>
        <p:txBody>
          <a:bodyPr/>
          <a:p>
            <a:pPr marL="85725" indent="-85725">
              <a:buNone/>
            </a:pPr>
            <a:r>
              <a:rPr lang="en-US" altLang="zh-CN" sz="2400" b="0">
                <a:solidFill>
                  <a:schemeClr val="folHlink"/>
                </a:solidFill>
              </a:rPr>
              <a:t>2.</a:t>
            </a:r>
            <a:r>
              <a:rPr lang="zh-CN" altLang="en-US" sz="2400" b="0" dirty="0">
                <a:solidFill>
                  <a:schemeClr val="folHlink"/>
                </a:solidFill>
              </a:rPr>
              <a:t>选择目标函数表示形式</a:t>
            </a:r>
            <a:endParaRPr lang="en-US" altLang="zh-CN" sz="2400" b="0">
              <a:solidFill>
                <a:schemeClr val="folHlink"/>
              </a:solidFill>
            </a:endParaRPr>
          </a:p>
          <a:p>
            <a:pPr marL="85725" indent="-85725"/>
            <a:r>
              <a:rPr lang="zh-CN" altLang="en-US" sz="2400" b="0" dirty="0"/>
              <a:t>目标函数</a:t>
            </a:r>
            <a:r>
              <a:rPr lang="en-US" altLang="zh-CN" sz="2400" b="0" i="1" err="1">
                <a:latin typeface="Times New Roman" panose="02020603050405020304" pitchFamily="18" charset="0"/>
              </a:rPr>
              <a:t>ChooseMove</a:t>
            </a:r>
            <a:r>
              <a:rPr lang="zh-CN" altLang="en-US" sz="2400" b="0" i="1" dirty="0">
                <a:latin typeface="Times New Roman" panose="02020603050405020304" pitchFamily="18" charset="0"/>
              </a:rPr>
              <a:t>：</a:t>
            </a:r>
            <a:r>
              <a:rPr lang="en-US" altLang="zh-CN" sz="2400" b="0" i="1">
                <a:latin typeface="Times New Roman" panose="02020603050405020304" pitchFamily="18" charset="0"/>
              </a:rPr>
              <a:t>B</a:t>
            </a:r>
            <a:r>
              <a:rPr lang="en-US" altLang="zh-CN" sz="2400" b="0" i="1">
                <a:latin typeface="Times New Roman" panose="02020603050405020304" pitchFamily="18" charset="0"/>
                <a:sym typeface="Symbol" panose="05050102010706020507" pitchFamily="18" charset="2"/>
              </a:rPr>
              <a:t></a:t>
            </a:r>
            <a:r>
              <a:rPr lang="en-US" altLang="zh-CN" sz="2400" b="0" i="1">
                <a:latin typeface="Times New Roman" panose="02020603050405020304" pitchFamily="18" charset="0"/>
              </a:rPr>
              <a:t>M</a:t>
            </a:r>
            <a:endParaRPr lang="en-US" altLang="zh-CN" sz="2400" b="0" i="1">
              <a:latin typeface="Times New Roman" panose="02020603050405020304" pitchFamily="18" charset="0"/>
            </a:endParaRPr>
          </a:p>
          <a:p>
            <a:pPr lvl="1"/>
            <a:r>
              <a:rPr lang="en-US" altLang="zh-CN" sz="2000" b="0" i="1">
                <a:latin typeface="Times New Roman" panose="02020603050405020304" pitchFamily="18" charset="0"/>
              </a:rPr>
              <a:t>B</a:t>
            </a:r>
            <a:r>
              <a:rPr lang="zh-CN" altLang="en-US" sz="2000" b="0" dirty="0"/>
              <a:t>：合法棋局集合</a:t>
            </a:r>
            <a:endParaRPr lang="zh-CN" altLang="en-US" sz="2000" b="0" dirty="0"/>
          </a:p>
          <a:p>
            <a:pPr lvl="1"/>
            <a:r>
              <a:rPr lang="en-US" altLang="zh-CN" sz="2000" b="0" i="1">
                <a:latin typeface="Times New Roman" panose="02020603050405020304" pitchFamily="18" charset="0"/>
              </a:rPr>
              <a:t>M</a:t>
            </a:r>
            <a:r>
              <a:rPr lang="zh-CN" altLang="en-US" sz="2000" b="0" dirty="0"/>
              <a:t>：合法走子集合</a:t>
            </a:r>
            <a:endParaRPr lang="zh-CN" altLang="en-US" sz="2000" b="0" dirty="0"/>
          </a:p>
          <a:p>
            <a:pPr lvl="1"/>
            <a:r>
              <a:rPr lang="en-US" altLang="zh-CN" sz="2000" b="0" i="1" err="1">
                <a:latin typeface="Times New Roman" panose="02020603050405020304" pitchFamily="18" charset="0"/>
              </a:rPr>
              <a:t>ChooseMove</a:t>
            </a:r>
            <a:r>
              <a:rPr lang="zh-CN" altLang="en-US" sz="2000" b="0" dirty="0"/>
              <a:t>对输入的棋局产生某个走子（最佳）。</a:t>
            </a:r>
            <a:endParaRPr lang="zh-CN" altLang="en-US" sz="2000" b="0" dirty="0"/>
          </a:p>
          <a:p>
            <a:pPr marL="85725" indent="-85725"/>
            <a:r>
              <a:rPr lang="zh-CN" altLang="en-US" sz="2400" b="0" dirty="0"/>
              <a:t>或者目标函数</a:t>
            </a:r>
            <a:r>
              <a:rPr lang="en-US" altLang="zh-CN" sz="2400" b="0" i="1">
                <a:latin typeface="Times New Roman" panose="02020603050405020304" pitchFamily="18" charset="0"/>
              </a:rPr>
              <a:t>V</a:t>
            </a:r>
            <a:r>
              <a:rPr lang="zh-CN" altLang="en-US" sz="2400" b="0" i="1" dirty="0">
                <a:latin typeface="Times New Roman" panose="02020603050405020304" pitchFamily="18" charset="0"/>
              </a:rPr>
              <a:t>：</a:t>
            </a:r>
            <a:r>
              <a:rPr lang="en-US" altLang="zh-CN" sz="2400" b="0" i="1">
                <a:latin typeface="Times New Roman" panose="02020603050405020304" pitchFamily="18" charset="0"/>
              </a:rPr>
              <a:t>B </a:t>
            </a:r>
            <a:r>
              <a:rPr lang="en-US" altLang="zh-CN" sz="2400" b="0">
                <a:latin typeface="Times New Roman" panose="02020603050405020304" pitchFamily="18" charset="0"/>
                <a:sym typeface="Symbol" panose="05050102010706020507" pitchFamily="18" charset="2"/>
              </a:rPr>
              <a:t></a:t>
            </a:r>
            <a:r>
              <a:rPr lang="en-US" altLang="zh-CN" sz="2400" b="0" i="1">
                <a:latin typeface="Times New Roman" panose="02020603050405020304" pitchFamily="18" charset="0"/>
              </a:rPr>
              <a:t>R</a:t>
            </a:r>
            <a:endParaRPr lang="en-US" altLang="zh-CN" sz="2400" b="0" i="1">
              <a:latin typeface="Times New Roman" panose="02020603050405020304" pitchFamily="18" charset="0"/>
            </a:endParaRPr>
          </a:p>
          <a:p>
            <a:pPr lvl="1"/>
            <a:r>
              <a:rPr lang="en-US" altLang="zh-CN" sz="2000" b="0" i="1">
                <a:latin typeface="Times New Roman" panose="02020603050405020304" pitchFamily="18" charset="0"/>
              </a:rPr>
              <a:t>B</a:t>
            </a:r>
            <a:r>
              <a:rPr lang="zh-CN" altLang="en-US" sz="2000" b="0" dirty="0"/>
              <a:t>：合法棋局集合</a:t>
            </a:r>
            <a:endParaRPr lang="zh-CN" altLang="en-US" sz="2000" b="0" dirty="0"/>
          </a:p>
          <a:p>
            <a:pPr lvl="1"/>
            <a:r>
              <a:rPr lang="en-US" altLang="zh-CN" sz="2000" b="0" i="1">
                <a:latin typeface="Times New Roman" panose="02020603050405020304" pitchFamily="18" charset="0"/>
              </a:rPr>
              <a:t>R</a:t>
            </a:r>
            <a:r>
              <a:rPr lang="zh-CN" altLang="en-US" sz="2000" b="0" dirty="0"/>
              <a:t>：实数集合。</a:t>
            </a:r>
            <a:endParaRPr lang="zh-CN" altLang="en-US" sz="2000" b="0" dirty="0"/>
          </a:p>
          <a:p>
            <a:pPr marL="85725" indent="-85725">
              <a:buNone/>
            </a:pPr>
            <a:r>
              <a:rPr lang="zh-CN" altLang="en-US" sz="2400" b="0" dirty="0"/>
              <a:t>如采用如下线性函数</a:t>
            </a:r>
            <a:r>
              <a:rPr lang="en-US" altLang="zh-CN" sz="2400" b="0"/>
              <a:t>v</a:t>
            </a:r>
            <a:r>
              <a:rPr lang="zh-CN" altLang="en-US" sz="2400" b="0" dirty="0"/>
              <a:t>计算每个棋局的得分：</a:t>
            </a:r>
            <a:endParaRPr lang="zh-CN" altLang="en-US" sz="2400" b="0" dirty="0"/>
          </a:p>
          <a:p>
            <a:pPr marL="85725" indent="-85725">
              <a:buNone/>
            </a:pPr>
            <a:endParaRPr lang="zh-CN" altLang="en-US" sz="2400" b="0" dirty="0"/>
          </a:p>
          <a:p>
            <a:pPr marL="85725" indent="-85725">
              <a:buNone/>
            </a:pPr>
            <a:r>
              <a:rPr lang="zh-CN" altLang="en-US" sz="2400" b="0" dirty="0"/>
              <a:t>  </a:t>
            </a:r>
            <a:r>
              <a:rPr lang="zh-CN" altLang="en-US" sz="2000" b="0" dirty="0"/>
              <a:t>其中，</a:t>
            </a:r>
            <a:r>
              <a:rPr lang="en-US" altLang="zh-CN" sz="2000" b="0" i="1"/>
              <a:t>b</a:t>
            </a:r>
            <a:r>
              <a:rPr lang="zh-CN" altLang="en-US" sz="2000" b="0" dirty="0"/>
              <a:t>代表一具体格局</a:t>
            </a:r>
            <a:endParaRPr lang="en-US" altLang="zh-CN" sz="2000" b="0"/>
          </a:p>
          <a:p>
            <a:pPr marL="85725" indent="-85725">
              <a:buNone/>
            </a:pPr>
            <a:r>
              <a:rPr lang="en-US" altLang="zh-CN" sz="2000" b="0"/>
              <a:t>            </a:t>
            </a:r>
            <a:r>
              <a:rPr lang="en-US" altLang="zh-CN" sz="2000" b="0" i="1"/>
              <a:t>xi</a:t>
            </a:r>
            <a:r>
              <a:rPr lang="zh-CN" altLang="en-US" sz="2000" b="0" dirty="0"/>
              <a:t>对应棋子的位置、数量等信息</a:t>
            </a:r>
            <a:endParaRPr lang="en-US" altLang="zh-CN" sz="2000" b="0"/>
          </a:p>
          <a:p>
            <a:pPr marL="85725" indent="-85725">
              <a:buNone/>
            </a:pPr>
            <a:r>
              <a:rPr lang="en-US" altLang="zh-CN" sz="2000" b="0" i="1"/>
              <a:t>           w</a:t>
            </a:r>
            <a:r>
              <a:rPr lang="en-US" altLang="zh-CN" sz="2000" b="0"/>
              <a:t>0 ~</a:t>
            </a:r>
            <a:r>
              <a:rPr lang="en-US" altLang="zh-CN" sz="2000" b="0" i="1"/>
              <a:t>w</a:t>
            </a:r>
            <a:r>
              <a:rPr lang="en-US" altLang="zh-CN" sz="2000" b="0"/>
              <a:t>6</a:t>
            </a:r>
            <a:r>
              <a:rPr lang="zh-CN" altLang="en-US" sz="2000" b="0" dirty="0"/>
              <a:t>是权值，用以区分各个</a:t>
            </a:r>
            <a:r>
              <a:rPr lang="en-US" altLang="zh-CN" sz="2000" b="0" i="1"/>
              <a:t>xi</a:t>
            </a:r>
            <a:r>
              <a:rPr lang="zh-CN" altLang="en-US" sz="2000" b="0" dirty="0"/>
              <a:t>的重要程度。</a:t>
            </a:r>
            <a:endParaRPr lang="zh-CN" altLang="en-US" sz="2000" b="0" dirty="0"/>
          </a:p>
        </p:txBody>
      </p:sp>
      <p:sp>
        <p:nvSpPr>
          <p:cNvPr id="13316" name="矩形 13315"/>
          <p:cNvSpPr/>
          <p:nvPr/>
        </p:nvSpPr>
        <p:spPr>
          <a:xfrm>
            <a:off x="0" y="0"/>
            <a:ext cx="9144000" cy="0"/>
          </a:xfrm>
          <a:prstGeom prst="rect">
            <a:avLst/>
          </a:prstGeom>
          <a:noFill/>
          <a:ln w="9525">
            <a:noFill/>
          </a:ln>
        </p:spPr>
        <p:txBody>
          <a:bodyPr/>
          <a:p>
            <a:endParaRPr lang="zh-CN" altLang="en-US"/>
          </a:p>
        </p:txBody>
      </p:sp>
      <p:graphicFrame>
        <p:nvGraphicFramePr>
          <p:cNvPr id="13317" name="对象 13316"/>
          <p:cNvGraphicFramePr>
            <a:graphicFrameLocks noChangeAspect="1"/>
          </p:cNvGraphicFramePr>
          <p:nvPr/>
        </p:nvGraphicFramePr>
        <p:xfrm>
          <a:off x="1763713" y="4868863"/>
          <a:ext cx="5689600" cy="390525"/>
        </p:xfrm>
        <a:graphic>
          <a:graphicData uri="http://schemas.openxmlformats.org/presentationml/2006/ole">
            <mc:AlternateContent xmlns:mc="http://schemas.openxmlformats.org/markup-compatibility/2006">
              <mc:Choice xmlns:v="urn:schemas-microsoft-com:vml" Requires="v">
                <p:oleObj spid="_x0000_s3080" name="" r:id="rId1" imgW="2768600" imgH="190500" progId="Equation.DSMT4">
                  <p:embed/>
                </p:oleObj>
              </mc:Choice>
              <mc:Fallback>
                <p:oleObj name="" r:id="rId1" imgW="2768600" imgH="190500" progId="Equation.DSMT4">
                  <p:embed/>
                  <p:pic>
                    <p:nvPicPr>
                      <p:cNvPr id="0" name="图片 3079"/>
                      <p:cNvPicPr/>
                      <p:nvPr/>
                    </p:nvPicPr>
                    <p:blipFill>
                      <a:blip r:embed="rId2"/>
                      <a:stretch>
                        <a:fillRect/>
                      </a:stretch>
                    </p:blipFill>
                    <p:spPr>
                      <a:xfrm>
                        <a:off x="1763713" y="4868863"/>
                        <a:ext cx="5689600" cy="390525"/>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a:fld id="{BB962C8B-B14F-4D97-AF65-F5344CB8AC3E}" type="datetime1">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
</file>

<file path=ppt/tags/tag1.xml><?xml version="1.0" encoding="utf-8"?>
<p:tagLst xmlns:p="http://schemas.openxmlformats.org/presentationml/2006/main">
  <p:tag name="KSO_WPP_MARK_KEY" val="e0138e8d-0222-49f5-a1c5-e0a3d565cd2b"/>
  <p:tag name="COMMONDATA" val="eyJoZGlkIjoiMTI4MzUxN2UyMmEzY2ZhNTkyNzEzMDgwYTAzOWMyNj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11726</Words>
  <Application>WPS 演示</Application>
  <PresentationFormat>全屏显示(4:3)</PresentationFormat>
  <Paragraphs>731</Paragraphs>
  <Slides>63</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34</vt:i4>
      </vt:variant>
      <vt:variant>
        <vt:lpstr>幻灯片标题</vt:lpstr>
      </vt:variant>
      <vt:variant>
        <vt:i4>63</vt:i4>
      </vt:variant>
    </vt:vector>
  </HeadingPairs>
  <TitlesOfParts>
    <vt:vector size="112" baseType="lpstr">
      <vt:lpstr>Arial</vt:lpstr>
      <vt:lpstr>宋体</vt:lpstr>
      <vt:lpstr>Wingdings</vt:lpstr>
      <vt:lpstr>微软雅黑</vt:lpstr>
      <vt:lpstr>Times New Roman</vt:lpstr>
      <vt:lpstr>Tahoma</vt:lpstr>
      <vt:lpstr>楷体_GB2312</vt:lpstr>
      <vt:lpstr>新宋体</vt:lpstr>
      <vt:lpstr>Symbol</vt:lpstr>
      <vt:lpstr>Arial Unicode MS</vt:lpstr>
      <vt:lpstr>等线 Light</vt:lpstr>
      <vt:lpstr>Calibri Light</vt:lpstr>
      <vt:lpstr>等线</vt:lpstr>
      <vt:lpstr>Calibri</vt:lpstr>
      <vt:lpstr>Office 主题</vt:lpstr>
      <vt:lpstr>Equation.3</vt:lpstr>
      <vt:lpstr>Equation.3</vt:lpstr>
      <vt:lpstr>Visio.Drawing.11</vt:lpstr>
      <vt:lpstr>Visio.Drawing.11</vt:lpstr>
      <vt:lpstr>Visio.Drawing.11</vt:lpstr>
      <vt:lpstr>Equation.3</vt:lpstr>
      <vt:lpstr>Equation.3</vt:lpstr>
      <vt:lpstr>Equation.3</vt:lpstr>
      <vt:lpstr>Visio.Drawing.11</vt:lpstr>
      <vt:lpstr>Visio.Drawing.11</vt:lpstr>
      <vt:lpstr>Equation.3</vt:lpstr>
      <vt:lpstr>Equation.3</vt:lpstr>
      <vt:lpstr>Equation.3</vt:lpstr>
      <vt:lpstr>Visio.Drawing.11</vt:lpstr>
      <vt:lpstr>Visio.Drawing.11</vt:lpstr>
      <vt:lpstr>Equation.3</vt:lpstr>
      <vt:lpstr>Equation.3</vt:lpstr>
      <vt:lpstr>Equation.3</vt:lpstr>
      <vt:lpstr>Visio.Drawing.11</vt:lpstr>
      <vt:lpstr>Equation.DSMT4</vt:lpstr>
      <vt:lpstr>Equation.3</vt:lpstr>
      <vt:lpstr>Equation.3</vt:lpstr>
      <vt:lpstr>Equation.DSMT4</vt:lpstr>
      <vt:lpstr>Equation.DSMT4</vt:lpstr>
      <vt:lpstr>Equation.DSMT4</vt:lpstr>
      <vt:lpstr>Equation.DSMT4</vt:lpstr>
      <vt:lpstr>Equation.3</vt:lpstr>
      <vt:lpstr>Visio.Drawing.11</vt:lpstr>
      <vt:lpstr>Equation.3</vt:lpstr>
      <vt:lpstr>Equation.3</vt:lpstr>
      <vt:lpstr>Equation.DSMT4</vt:lpstr>
      <vt:lpstr>Visio.Drawing.11</vt:lpstr>
      <vt:lpstr>Equation.3</vt:lpstr>
      <vt:lpstr>Equation.3</vt:lpstr>
      <vt:lpstr>机器学习</vt:lpstr>
      <vt:lpstr> 机器学习</vt:lpstr>
      <vt:lpstr>内容</vt:lpstr>
      <vt:lpstr>6.1 概述</vt:lpstr>
      <vt:lpstr>6.1.1 机器学习的定义</vt:lpstr>
      <vt:lpstr>6.1.2 机器学习系统的基本结构</vt:lpstr>
      <vt:lpstr>6.1.3 一个学习系统的例子（1）</vt:lpstr>
      <vt:lpstr>6.1.3 一个学习系统的例子（2）</vt:lpstr>
      <vt:lpstr>6.1.3 一个学习系统的例子（2）</vt:lpstr>
      <vt:lpstr>PowerPoint 演示文稿</vt:lpstr>
      <vt:lpstr>6.1.3 一个学习系统的例子（4）</vt:lpstr>
      <vt:lpstr>6.2 概念学习</vt:lpstr>
      <vt:lpstr>6.2.1 概念学习的FIND-S算法（1）</vt:lpstr>
      <vt:lpstr>6.2.1 概念学习的FIND-S算法（2）</vt:lpstr>
      <vt:lpstr>PowerPoint 演示文稿</vt:lpstr>
      <vt:lpstr>6.2.1 概念学习的FIND-S算法（4）</vt:lpstr>
      <vt:lpstr>6.2.1 概念学习的FIND-S算法（4）</vt:lpstr>
      <vt:lpstr>6.2.2 FIND-S算法实例（1）</vt:lpstr>
      <vt:lpstr>PowerPoint 演示文稿</vt:lpstr>
      <vt:lpstr>6.3 决策树</vt:lpstr>
      <vt:lpstr>6.3.1 决策树的表示(1)</vt:lpstr>
      <vt:lpstr>6.3.1 决策树的表示(2)</vt:lpstr>
      <vt:lpstr>6.3.1 决策树的表示(3)</vt:lpstr>
      <vt:lpstr>6.3.1 决策树的表示(4)</vt:lpstr>
      <vt:lpstr>6.3.2 决策树的学习——ID3算法（1）</vt:lpstr>
      <vt:lpstr>6.3.2 决策树的学习——ID3算法（2）</vt:lpstr>
      <vt:lpstr>6.3.2 决策树的学习——ID3算法（3）</vt:lpstr>
      <vt:lpstr>6.3.3 ID3算法实例（1）</vt:lpstr>
      <vt:lpstr>6.3.3 ID3算法实例（2）</vt:lpstr>
      <vt:lpstr>6.3.3 ID3算法实例（3）</vt:lpstr>
      <vt:lpstr>6.3.3 ID3算法实例（4）</vt:lpstr>
      <vt:lpstr>6.4 人工神经网络（1）</vt:lpstr>
      <vt:lpstr>6.4 人工神经网络（2）</vt:lpstr>
      <vt:lpstr>6.4.1 感知器（1）</vt:lpstr>
      <vt:lpstr>6.4.1 感知器（2）</vt:lpstr>
      <vt:lpstr>6.4.1 感知器 （3）</vt:lpstr>
      <vt:lpstr>6.4.2 线性单元（1）</vt:lpstr>
      <vt:lpstr>6.4.2 线性单元</vt:lpstr>
      <vt:lpstr>6.4.3 多层网络和反向传播算法（1）</vt:lpstr>
      <vt:lpstr>6.4.3 多层网络和反向传播算法（2）</vt:lpstr>
      <vt:lpstr>6.4.3 多层网络和反向传播算法（3）</vt:lpstr>
      <vt:lpstr>6.4.3 多层网络和反向传播算法（4）</vt:lpstr>
      <vt:lpstr>6.4.4 反向传播算法实例（1）</vt:lpstr>
      <vt:lpstr>6.4.4 反向传播算法实例（2）</vt:lpstr>
      <vt:lpstr>6.4.4 反向传播算法实例</vt:lpstr>
      <vt:lpstr>6.4.4 反向传播算法实例</vt:lpstr>
      <vt:lpstr>6.5 遗传算法</vt:lpstr>
      <vt:lpstr>6.5.1 遗传算法模型（1）</vt:lpstr>
      <vt:lpstr>6.5.1 遗传算法模型（2）</vt:lpstr>
      <vt:lpstr>6.5.1 遗传算法模型（3）</vt:lpstr>
      <vt:lpstr>6.5.1 遗传算法模型（4）</vt:lpstr>
      <vt:lpstr>6.5.1 遗传算法模型（5）</vt:lpstr>
      <vt:lpstr>6.5.2 遗传算法实例(1) </vt:lpstr>
      <vt:lpstr>6.5.2 遗传算法实例(2)</vt:lpstr>
      <vt:lpstr>6.5.2 遗传算法实例(3)</vt:lpstr>
      <vt:lpstr>6.5.3 遗传编程（1）</vt:lpstr>
      <vt:lpstr>6.5.3 遗传编程（2）</vt:lpstr>
      <vt:lpstr>6.5.3 遗传编程（3）</vt:lpstr>
      <vt:lpstr>6.5.3 遗传编程举例（1）</vt:lpstr>
      <vt:lpstr>6.5.3 遗传编程举例（2）</vt:lpstr>
      <vt:lpstr>The  End！</vt:lpstr>
      <vt:lpstr>章节名称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wokstation</dc:creator>
  <cp:lastModifiedBy>LIU</cp:lastModifiedBy>
  <cp:revision>161</cp:revision>
  <dcterms:created xsi:type="dcterms:W3CDTF">2016-04-05T09:36:00Z</dcterms:created>
  <dcterms:modified xsi:type="dcterms:W3CDTF">2023-02-23T12:51:09Z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7FFBA5560E5D4684A3F2D24EE1DCB89A</vt:lpwstr>
  </property>
</Properties>
</file>