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94" r:id="rId7"/>
    <p:sldId id="295" r:id="rId8"/>
    <p:sldId id="261" r:id="rId9"/>
    <p:sldId id="262" r:id="rId10"/>
    <p:sldId id="263" r:id="rId11"/>
    <p:sldId id="264" r:id="rId12"/>
    <p:sldId id="293" r:id="rId13"/>
    <p:sldId id="296" r:id="rId14"/>
    <p:sldId id="265" r:id="rId15"/>
    <p:sldId id="268" r:id="rId16"/>
    <p:sldId id="304" r:id="rId17"/>
    <p:sldId id="272" r:id="rId18"/>
    <p:sldId id="273" r:id="rId19"/>
    <p:sldId id="266" r:id="rId20"/>
    <p:sldId id="271" r:id="rId21"/>
    <p:sldId id="270" r:id="rId22"/>
    <p:sldId id="269" r:id="rId23"/>
    <p:sldId id="267" r:id="rId24"/>
    <p:sldId id="303" r:id="rId25"/>
    <p:sldId id="280" r:id="rId26"/>
    <p:sldId id="301" r:id="rId27"/>
    <p:sldId id="299" r:id="rId28"/>
    <p:sldId id="298" r:id="rId29"/>
    <p:sldId id="300" r:id="rId30"/>
    <p:sldId id="279" r:id="rId31"/>
    <p:sldId id="278" r:id="rId32"/>
    <p:sldId id="281" r:id="rId33"/>
    <p:sldId id="282" r:id="rId34"/>
    <p:sldId id="297" r:id="rId35"/>
    <p:sldId id="286" r:id="rId36"/>
    <p:sldId id="290" r:id="rId37"/>
    <p:sldId id="291" r:id="rId38"/>
    <p:sldId id="302" r:id="rId39"/>
    <p:sldId id="292" r:id="rId40"/>
    <p:sldId id="288" r:id="rId41"/>
    <p:sldId id="289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585" autoAdjust="0"/>
  </p:normalViewPr>
  <p:slideViewPr>
    <p:cSldViewPr>
      <p:cViewPr varScale="1">
        <p:scale>
          <a:sx n="70" d="100"/>
          <a:sy n="70" d="100"/>
        </p:scale>
        <p:origin x="11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392358B-20D7-4916-BC9B-21D76E13CA14}" type="datetimeFigureOut">
              <a:rPr lang="zh-CN" altLang="en-US"/>
              <a:pPr>
                <a:defRPr/>
              </a:pPr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9FA7E0-5047-426D-AB5E-44711316B0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BC0A79-2A28-4113-80A3-58C151420187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3EBC0-445F-4D05-9D13-25193E5C6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FF26E-C434-4795-820B-447D512F89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6EC1B-72BE-4E47-B116-F6DFACF68C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305AD-0A65-4CE6-B6D9-04D642F5DB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C782-342E-485B-93BF-1C20CBD307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6BD67-B384-4649-B88E-C0B3CE7E31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55C84-9B32-412A-88DC-A88689D7E8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9751-88A2-4AF2-8ECF-0BDD56C8D7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C775D-D861-4455-99E2-1F41F1C872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E804C-97FB-4389-9719-0F8AD86FA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6864A-B3B5-420B-93CF-1752271334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5960B28-8A1E-4A1A-9B0C-21C4A9839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9944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945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39947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8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9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0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1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2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3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4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5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108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3109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39958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59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60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9961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962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963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113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39965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66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67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68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69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70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71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72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3083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39974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5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084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3085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39978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3088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39980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81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1" y="329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82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1" y="179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83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84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300" y="894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85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3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86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987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50" y="139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3998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6400800" cy="17668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复习课（</a:t>
            </a:r>
            <a:r>
              <a:rPr lang="en-US" altLang="zh-CN" b="1" smtClean="0"/>
              <a:t>1</a:t>
            </a:r>
            <a:r>
              <a:rPr lang="zh-CN" altLang="en-US" b="1" smtClean="0"/>
              <a:t>，</a:t>
            </a:r>
            <a:r>
              <a:rPr lang="en-US" altLang="zh-CN" b="1" smtClean="0"/>
              <a:t>2</a:t>
            </a:r>
            <a:r>
              <a:rPr lang="zh-CN" altLang="en-US" b="1" smtClean="0"/>
              <a:t>章）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573463"/>
            <a:ext cx="6032500" cy="1003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solidFill>
                  <a:schemeClr val="tx2"/>
                </a:solidFill>
              </a:rPr>
              <a:t>概述</a:t>
            </a:r>
          </a:p>
          <a:p>
            <a:pPr eaLnBrk="1" hangingPunct="1">
              <a:defRPr/>
            </a:pPr>
            <a:r>
              <a:rPr lang="zh-CN" altLang="en-US" b="1" smtClean="0">
                <a:solidFill>
                  <a:schemeClr val="tx2"/>
                </a:solidFill>
              </a:rPr>
              <a:t>进程管理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7696200" cy="1625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设内存中有</a:t>
            </a:r>
            <a:r>
              <a:rPr lang="en-US" altLang="zh-CN" b="1" smtClean="0"/>
              <a:t>3</a:t>
            </a:r>
            <a:r>
              <a:rPr lang="zh-CN" altLang="en-US" b="1" smtClean="0"/>
              <a:t>道程序</a:t>
            </a:r>
            <a:r>
              <a:rPr lang="en-US" altLang="zh-CN" b="1" smtClean="0"/>
              <a:t>a</a:t>
            </a:r>
            <a:r>
              <a:rPr lang="zh-CN" altLang="en-US" b="1" smtClean="0"/>
              <a:t>、</a:t>
            </a:r>
            <a:r>
              <a:rPr lang="en-US" altLang="zh-CN" b="1" smtClean="0"/>
              <a:t>b</a:t>
            </a:r>
            <a:r>
              <a:rPr lang="zh-CN" altLang="en-US" b="1" smtClean="0"/>
              <a:t>、</a:t>
            </a:r>
            <a:r>
              <a:rPr lang="en-US" altLang="zh-CN" b="1" smtClean="0"/>
              <a:t>c</a:t>
            </a:r>
            <a:r>
              <a:rPr lang="zh-CN" altLang="en-US" b="1" smtClean="0"/>
              <a:t>，无论使用</a:t>
            </a:r>
            <a:r>
              <a:rPr lang="en-US" altLang="zh-CN" b="1" smtClean="0"/>
              <a:t>CPU</a:t>
            </a:r>
            <a:r>
              <a:rPr lang="zh-CN" altLang="en-US" b="1" smtClean="0"/>
              <a:t>还是</a:t>
            </a:r>
            <a:r>
              <a:rPr lang="en-US" altLang="zh-CN" b="1" smtClean="0"/>
              <a:t>I/O</a:t>
            </a:r>
            <a:r>
              <a:rPr lang="zh-CN" altLang="en-US" b="1" smtClean="0"/>
              <a:t>设备，优先次序均为</a:t>
            </a:r>
            <a:r>
              <a:rPr lang="en-US" altLang="zh-CN" b="1" smtClean="0"/>
              <a:t>a</a:t>
            </a:r>
            <a:r>
              <a:rPr lang="zh-CN" altLang="en-US" b="1" smtClean="0"/>
              <a:t>、</a:t>
            </a:r>
            <a:r>
              <a:rPr lang="en-US" altLang="zh-CN" b="1" smtClean="0"/>
              <a:t>b</a:t>
            </a:r>
            <a:r>
              <a:rPr lang="zh-CN" altLang="en-US" b="1" smtClean="0"/>
              <a:t>、</a:t>
            </a:r>
            <a:r>
              <a:rPr lang="en-US" altLang="zh-CN" b="1" smtClean="0"/>
              <a:t>c</a:t>
            </a:r>
            <a:r>
              <a:rPr lang="zh-CN" altLang="en-US" b="1" smtClean="0"/>
              <a:t>。已知计算和</a:t>
            </a:r>
            <a:r>
              <a:rPr lang="en-US" altLang="zh-CN" b="1" smtClean="0"/>
              <a:t>I/O</a:t>
            </a:r>
            <a:r>
              <a:rPr lang="zh-CN" altLang="en-US" b="1" smtClean="0"/>
              <a:t>的时间如表所示，试画出多道运行的时间关系图（忽略调度时间）。</a:t>
            </a:r>
            <a:r>
              <a:rPr lang="zh-CN" altLang="en-US" sz="280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175" y="1903413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 sz="1000">
                <a:latin typeface="Times New Roman" pitchFamily="18" charset="0"/>
              </a:rPr>
              <a:t> </a:t>
            </a:r>
          </a:p>
          <a:p>
            <a:pPr eaLnBrk="0" hangingPunct="0"/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14340" name="Group 55"/>
          <p:cNvGrpSpPr>
            <a:grpSpLocks/>
          </p:cNvGrpSpPr>
          <p:nvPr/>
        </p:nvGrpSpPr>
        <p:grpSpPr bwMode="auto">
          <a:xfrm>
            <a:off x="2124075" y="3716338"/>
            <a:ext cx="5965825" cy="2447925"/>
            <a:chOff x="-3" y="381"/>
            <a:chExt cx="3758" cy="1542"/>
          </a:xfrm>
        </p:grpSpPr>
        <p:grpSp>
          <p:nvGrpSpPr>
            <p:cNvPr id="14341" name="Group 53"/>
            <p:cNvGrpSpPr>
              <a:grpSpLocks/>
            </p:cNvGrpSpPr>
            <p:nvPr/>
          </p:nvGrpSpPr>
          <p:grpSpPr bwMode="auto">
            <a:xfrm>
              <a:off x="0" y="384"/>
              <a:ext cx="3752" cy="1536"/>
              <a:chOff x="0" y="384"/>
              <a:chExt cx="3752" cy="1536"/>
            </a:xfrm>
          </p:grpSpPr>
          <p:grpSp>
            <p:nvGrpSpPr>
              <p:cNvPr id="14343" name="Group 22"/>
              <p:cNvGrpSpPr>
                <a:grpSpLocks/>
              </p:cNvGrpSpPr>
              <p:nvPr/>
            </p:nvGrpSpPr>
            <p:grpSpPr bwMode="auto">
              <a:xfrm>
                <a:off x="0" y="384"/>
                <a:ext cx="938" cy="384"/>
                <a:chOff x="0" y="384"/>
                <a:chExt cx="938" cy="384"/>
              </a:xfrm>
            </p:grpSpPr>
            <p:sp>
              <p:nvSpPr>
                <p:cNvPr id="14389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 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90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44" name="Group 24"/>
              <p:cNvGrpSpPr>
                <a:grpSpLocks/>
              </p:cNvGrpSpPr>
              <p:nvPr/>
            </p:nvGrpSpPr>
            <p:grpSpPr bwMode="auto">
              <a:xfrm>
                <a:off x="938" y="384"/>
                <a:ext cx="938" cy="384"/>
                <a:chOff x="938" y="384"/>
                <a:chExt cx="938" cy="384"/>
              </a:xfrm>
            </p:grpSpPr>
            <p:sp>
              <p:nvSpPr>
                <p:cNvPr id="14387" name="Rectangle 6"/>
                <p:cNvSpPr>
                  <a:spLocks noChangeArrowheads="1"/>
                </p:cNvSpPr>
                <p:nvPr/>
              </p:nvSpPr>
              <p:spPr bwMode="auto">
                <a:xfrm>
                  <a:off x="981" y="384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A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88" name="Rectangle 23"/>
                <p:cNvSpPr>
                  <a:spLocks noChangeArrowheads="1"/>
                </p:cNvSpPr>
                <p:nvPr/>
              </p:nvSpPr>
              <p:spPr bwMode="auto">
                <a:xfrm>
                  <a:off x="938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45" name="Group 26"/>
              <p:cNvGrpSpPr>
                <a:grpSpLocks/>
              </p:cNvGrpSpPr>
              <p:nvPr/>
            </p:nvGrpSpPr>
            <p:grpSpPr bwMode="auto">
              <a:xfrm>
                <a:off x="1876" y="384"/>
                <a:ext cx="938" cy="384"/>
                <a:chOff x="1876" y="384"/>
                <a:chExt cx="938" cy="384"/>
              </a:xfrm>
            </p:grpSpPr>
            <p:sp>
              <p:nvSpPr>
                <p:cNvPr id="14385" name="Rectangle 7"/>
                <p:cNvSpPr>
                  <a:spLocks noChangeArrowheads="1"/>
                </p:cNvSpPr>
                <p:nvPr/>
              </p:nvSpPr>
              <p:spPr bwMode="auto">
                <a:xfrm>
                  <a:off x="1919" y="384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B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86" name="Rectangle 25"/>
                <p:cNvSpPr>
                  <a:spLocks noChangeArrowheads="1"/>
                </p:cNvSpPr>
                <p:nvPr/>
              </p:nvSpPr>
              <p:spPr bwMode="auto">
                <a:xfrm>
                  <a:off x="1876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46" name="Group 28"/>
              <p:cNvGrpSpPr>
                <a:grpSpLocks/>
              </p:cNvGrpSpPr>
              <p:nvPr/>
            </p:nvGrpSpPr>
            <p:grpSpPr bwMode="auto">
              <a:xfrm>
                <a:off x="2814" y="384"/>
                <a:ext cx="938" cy="384"/>
                <a:chOff x="2814" y="384"/>
                <a:chExt cx="938" cy="384"/>
              </a:xfrm>
            </p:grpSpPr>
            <p:sp>
              <p:nvSpPr>
                <p:cNvPr id="14383" name="Rectangle 8"/>
                <p:cNvSpPr>
                  <a:spLocks noChangeArrowheads="1"/>
                </p:cNvSpPr>
                <p:nvPr/>
              </p:nvSpPr>
              <p:spPr bwMode="auto">
                <a:xfrm>
                  <a:off x="2857" y="384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C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84" name="Rectangle 27"/>
                <p:cNvSpPr>
                  <a:spLocks noChangeArrowheads="1"/>
                </p:cNvSpPr>
                <p:nvPr/>
              </p:nvSpPr>
              <p:spPr bwMode="auto">
                <a:xfrm>
                  <a:off x="2814" y="384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47" name="Group 30"/>
              <p:cNvGrpSpPr>
                <a:grpSpLocks/>
              </p:cNvGrpSpPr>
              <p:nvPr/>
            </p:nvGrpSpPr>
            <p:grpSpPr bwMode="auto">
              <a:xfrm>
                <a:off x="0" y="768"/>
                <a:ext cx="938" cy="384"/>
                <a:chOff x="0" y="768"/>
                <a:chExt cx="938" cy="384"/>
              </a:xfrm>
            </p:grpSpPr>
            <p:sp>
              <p:nvSpPr>
                <p:cNvPr id="14381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solidFill>
                        <a:schemeClr val="tx2"/>
                      </a:solidFill>
                      <a:latin typeface="Times New Roman" pitchFamily="18" charset="0"/>
                    </a:rPr>
                    <a:t>计算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82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48" name="Group 32"/>
              <p:cNvGrpSpPr>
                <a:grpSpLocks/>
              </p:cNvGrpSpPr>
              <p:nvPr/>
            </p:nvGrpSpPr>
            <p:grpSpPr bwMode="auto">
              <a:xfrm>
                <a:off x="938" y="768"/>
                <a:ext cx="938" cy="384"/>
                <a:chOff x="938" y="768"/>
                <a:chExt cx="938" cy="384"/>
              </a:xfrm>
            </p:grpSpPr>
            <p:sp>
              <p:nvSpPr>
                <p:cNvPr id="14379" name="Rectangle 10"/>
                <p:cNvSpPr>
                  <a:spLocks noChangeArrowheads="1"/>
                </p:cNvSpPr>
                <p:nvPr/>
              </p:nvSpPr>
              <p:spPr bwMode="auto">
                <a:xfrm>
                  <a:off x="981" y="768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30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80" name="Rectangle 31"/>
                <p:cNvSpPr>
                  <a:spLocks noChangeArrowheads="1"/>
                </p:cNvSpPr>
                <p:nvPr/>
              </p:nvSpPr>
              <p:spPr bwMode="auto">
                <a:xfrm>
                  <a:off x="938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49" name="Group 34"/>
              <p:cNvGrpSpPr>
                <a:grpSpLocks/>
              </p:cNvGrpSpPr>
              <p:nvPr/>
            </p:nvGrpSpPr>
            <p:grpSpPr bwMode="auto">
              <a:xfrm>
                <a:off x="1876" y="768"/>
                <a:ext cx="938" cy="384"/>
                <a:chOff x="1876" y="768"/>
                <a:chExt cx="938" cy="384"/>
              </a:xfrm>
            </p:grpSpPr>
            <p:sp>
              <p:nvSpPr>
                <p:cNvPr id="14377" name="Rectangle 11"/>
                <p:cNvSpPr>
                  <a:spLocks noChangeArrowheads="1"/>
                </p:cNvSpPr>
                <p:nvPr/>
              </p:nvSpPr>
              <p:spPr bwMode="auto">
                <a:xfrm>
                  <a:off x="1919" y="768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60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78" name="Rectangle 33"/>
                <p:cNvSpPr>
                  <a:spLocks noChangeArrowheads="1"/>
                </p:cNvSpPr>
                <p:nvPr/>
              </p:nvSpPr>
              <p:spPr bwMode="auto">
                <a:xfrm>
                  <a:off x="1876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0" name="Group 36"/>
              <p:cNvGrpSpPr>
                <a:grpSpLocks/>
              </p:cNvGrpSpPr>
              <p:nvPr/>
            </p:nvGrpSpPr>
            <p:grpSpPr bwMode="auto">
              <a:xfrm>
                <a:off x="2814" y="768"/>
                <a:ext cx="938" cy="384"/>
                <a:chOff x="2814" y="768"/>
                <a:chExt cx="938" cy="384"/>
              </a:xfrm>
            </p:grpSpPr>
            <p:sp>
              <p:nvSpPr>
                <p:cNvPr id="14375" name="Rectangle 12"/>
                <p:cNvSpPr>
                  <a:spLocks noChangeArrowheads="1"/>
                </p:cNvSpPr>
                <p:nvPr/>
              </p:nvSpPr>
              <p:spPr bwMode="auto">
                <a:xfrm>
                  <a:off x="2857" y="768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20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76" name="Rectangle 35"/>
                <p:cNvSpPr>
                  <a:spLocks noChangeArrowheads="1"/>
                </p:cNvSpPr>
                <p:nvPr/>
              </p:nvSpPr>
              <p:spPr bwMode="auto">
                <a:xfrm>
                  <a:off x="2814" y="768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1" name="Group 38"/>
              <p:cNvGrpSpPr>
                <a:grpSpLocks/>
              </p:cNvGrpSpPr>
              <p:nvPr/>
            </p:nvGrpSpPr>
            <p:grpSpPr bwMode="auto">
              <a:xfrm>
                <a:off x="0" y="1152"/>
                <a:ext cx="938" cy="384"/>
                <a:chOff x="0" y="1152"/>
                <a:chExt cx="938" cy="384"/>
              </a:xfrm>
            </p:grpSpPr>
            <p:sp>
              <p:nvSpPr>
                <p:cNvPr id="14373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I/O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74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2" name="Group 40"/>
              <p:cNvGrpSpPr>
                <a:grpSpLocks/>
              </p:cNvGrpSpPr>
              <p:nvPr/>
            </p:nvGrpSpPr>
            <p:grpSpPr bwMode="auto">
              <a:xfrm>
                <a:off x="938" y="1152"/>
                <a:ext cx="938" cy="384"/>
                <a:chOff x="938" y="1152"/>
                <a:chExt cx="938" cy="384"/>
              </a:xfrm>
            </p:grpSpPr>
            <p:sp>
              <p:nvSpPr>
                <p:cNvPr id="14371" name="Rectangle 14"/>
                <p:cNvSpPr>
                  <a:spLocks noChangeArrowheads="1"/>
                </p:cNvSpPr>
                <p:nvPr/>
              </p:nvSpPr>
              <p:spPr bwMode="auto">
                <a:xfrm>
                  <a:off x="981" y="1152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40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72" name="Rectangle 39"/>
                <p:cNvSpPr>
                  <a:spLocks noChangeArrowheads="1"/>
                </p:cNvSpPr>
                <p:nvPr/>
              </p:nvSpPr>
              <p:spPr bwMode="auto">
                <a:xfrm>
                  <a:off x="938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3" name="Group 42"/>
              <p:cNvGrpSpPr>
                <a:grpSpLocks/>
              </p:cNvGrpSpPr>
              <p:nvPr/>
            </p:nvGrpSpPr>
            <p:grpSpPr bwMode="auto">
              <a:xfrm>
                <a:off x="1876" y="1152"/>
                <a:ext cx="938" cy="384"/>
                <a:chOff x="1876" y="1152"/>
                <a:chExt cx="938" cy="384"/>
              </a:xfrm>
            </p:grpSpPr>
            <p:sp>
              <p:nvSpPr>
                <p:cNvPr id="14369" name="Rectangle 15"/>
                <p:cNvSpPr>
                  <a:spLocks noChangeArrowheads="1"/>
                </p:cNvSpPr>
                <p:nvPr/>
              </p:nvSpPr>
              <p:spPr bwMode="auto">
                <a:xfrm>
                  <a:off x="1919" y="1152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30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70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6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4" name="Group 44"/>
              <p:cNvGrpSpPr>
                <a:grpSpLocks/>
              </p:cNvGrpSpPr>
              <p:nvPr/>
            </p:nvGrpSpPr>
            <p:grpSpPr bwMode="auto">
              <a:xfrm>
                <a:off x="2814" y="1152"/>
                <a:ext cx="938" cy="384"/>
                <a:chOff x="2814" y="1152"/>
                <a:chExt cx="938" cy="384"/>
              </a:xfrm>
            </p:grpSpPr>
            <p:sp>
              <p:nvSpPr>
                <p:cNvPr id="14367" name="Rectangle 16"/>
                <p:cNvSpPr>
                  <a:spLocks noChangeArrowheads="1"/>
                </p:cNvSpPr>
                <p:nvPr/>
              </p:nvSpPr>
              <p:spPr bwMode="auto">
                <a:xfrm>
                  <a:off x="2857" y="1152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40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68" name="Rectangle 43"/>
                <p:cNvSpPr>
                  <a:spLocks noChangeArrowheads="1"/>
                </p:cNvSpPr>
                <p:nvPr/>
              </p:nvSpPr>
              <p:spPr bwMode="auto">
                <a:xfrm>
                  <a:off x="2814" y="1152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5" name="Group 46"/>
              <p:cNvGrpSpPr>
                <a:grpSpLocks/>
              </p:cNvGrpSpPr>
              <p:nvPr/>
            </p:nvGrpSpPr>
            <p:grpSpPr bwMode="auto">
              <a:xfrm>
                <a:off x="0" y="1536"/>
                <a:ext cx="938" cy="384"/>
                <a:chOff x="0" y="1536"/>
                <a:chExt cx="938" cy="384"/>
              </a:xfrm>
            </p:grpSpPr>
            <p:sp>
              <p:nvSpPr>
                <p:cNvPr id="14365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solidFill>
                        <a:schemeClr val="tx2"/>
                      </a:solidFill>
                      <a:latin typeface="Times New Roman" pitchFamily="18" charset="0"/>
                    </a:rPr>
                    <a:t>计算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66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6" name="Group 48"/>
              <p:cNvGrpSpPr>
                <a:grpSpLocks/>
              </p:cNvGrpSpPr>
              <p:nvPr/>
            </p:nvGrpSpPr>
            <p:grpSpPr bwMode="auto">
              <a:xfrm>
                <a:off x="938" y="1536"/>
                <a:ext cx="938" cy="384"/>
                <a:chOff x="938" y="1536"/>
                <a:chExt cx="938" cy="384"/>
              </a:xfrm>
            </p:grpSpPr>
            <p:sp>
              <p:nvSpPr>
                <p:cNvPr id="14363" name="Rectangle 18"/>
                <p:cNvSpPr>
                  <a:spLocks noChangeArrowheads="1"/>
                </p:cNvSpPr>
                <p:nvPr/>
              </p:nvSpPr>
              <p:spPr bwMode="auto">
                <a:xfrm>
                  <a:off x="981" y="1536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10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64" name="Rectangle 47"/>
                <p:cNvSpPr>
                  <a:spLocks noChangeArrowheads="1"/>
                </p:cNvSpPr>
                <p:nvPr/>
              </p:nvSpPr>
              <p:spPr bwMode="auto">
                <a:xfrm>
                  <a:off x="938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7" name="Group 50"/>
              <p:cNvGrpSpPr>
                <a:grpSpLocks/>
              </p:cNvGrpSpPr>
              <p:nvPr/>
            </p:nvGrpSpPr>
            <p:grpSpPr bwMode="auto">
              <a:xfrm>
                <a:off x="1876" y="1536"/>
                <a:ext cx="938" cy="384"/>
                <a:chOff x="1876" y="1536"/>
                <a:chExt cx="938" cy="384"/>
              </a:xfrm>
            </p:grpSpPr>
            <p:sp>
              <p:nvSpPr>
                <p:cNvPr id="14361" name="Rectangle 19"/>
                <p:cNvSpPr>
                  <a:spLocks noChangeArrowheads="1"/>
                </p:cNvSpPr>
                <p:nvPr/>
              </p:nvSpPr>
              <p:spPr bwMode="auto">
                <a:xfrm>
                  <a:off x="1919" y="1536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10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62" name="Rectangle 49"/>
                <p:cNvSpPr>
                  <a:spLocks noChangeArrowheads="1"/>
                </p:cNvSpPr>
                <p:nvPr/>
              </p:nvSpPr>
              <p:spPr bwMode="auto">
                <a:xfrm>
                  <a:off x="1876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58" name="Group 52"/>
              <p:cNvGrpSpPr>
                <a:grpSpLocks/>
              </p:cNvGrpSpPr>
              <p:nvPr/>
            </p:nvGrpSpPr>
            <p:grpSpPr bwMode="auto">
              <a:xfrm>
                <a:off x="2814" y="1536"/>
                <a:ext cx="938" cy="384"/>
                <a:chOff x="2814" y="1536"/>
                <a:chExt cx="938" cy="384"/>
              </a:xfrm>
            </p:grpSpPr>
            <p:sp>
              <p:nvSpPr>
                <p:cNvPr id="14359" name="Rectangle 20"/>
                <p:cNvSpPr>
                  <a:spLocks noChangeArrowheads="1"/>
                </p:cNvSpPr>
                <p:nvPr/>
              </p:nvSpPr>
              <p:spPr bwMode="auto">
                <a:xfrm>
                  <a:off x="2857" y="1536"/>
                  <a:ext cx="85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solidFill>
                        <a:schemeClr val="tx2"/>
                      </a:solidFill>
                      <a:latin typeface="Times New Roman" pitchFamily="18" charset="0"/>
                    </a:rPr>
                    <a:t>20</a:t>
                  </a:r>
                </a:p>
                <a:p>
                  <a:pPr algn="just" eaLnBrk="0" hangingPunct="0"/>
                  <a:endParaRPr kumimoji="1" lang="en-US" altLang="zh-CN" sz="48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60" name="Rectangle 51"/>
                <p:cNvSpPr>
                  <a:spLocks noChangeArrowheads="1"/>
                </p:cNvSpPr>
                <p:nvPr/>
              </p:nvSpPr>
              <p:spPr bwMode="auto">
                <a:xfrm>
                  <a:off x="2814" y="1536"/>
                  <a:ext cx="9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42" name="Rectangle 54"/>
            <p:cNvSpPr>
              <a:spLocks noChangeArrowheads="1"/>
            </p:cNvSpPr>
            <p:nvPr/>
          </p:nvSpPr>
          <p:spPr bwMode="auto">
            <a:xfrm>
              <a:off x="-3" y="381"/>
              <a:ext cx="3758" cy="154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6870700" cy="124301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第二章 进程管理</a:t>
            </a:r>
            <a:r>
              <a:rPr lang="zh-CN" altLang="en-US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357313"/>
            <a:ext cx="7696200" cy="36576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内容提要</a:t>
            </a:r>
          </a:p>
          <a:p>
            <a:pPr lvl="1" algn="just" eaLnBrk="1" hangingPunct="1"/>
            <a:r>
              <a:rPr lang="zh-CN" altLang="en-US" b="1" dirty="0" smtClean="0"/>
              <a:t>进程的定义及特征</a:t>
            </a:r>
          </a:p>
          <a:p>
            <a:pPr lvl="1" algn="just" eaLnBrk="1" hangingPunct="1"/>
            <a:r>
              <a:rPr lang="zh-CN" altLang="en-US" b="1" dirty="0" smtClean="0"/>
              <a:t>进程状态及引起状态变化的典型原因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进程控制</a:t>
            </a:r>
          </a:p>
          <a:p>
            <a:pPr lvl="1" algn="just" eaLnBrk="1" hangingPunct="1"/>
            <a:r>
              <a:rPr lang="zh-CN" altLang="en-US" b="1" dirty="0" smtClean="0"/>
              <a:t>进程同步与互斥</a:t>
            </a:r>
          </a:p>
          <a:p>
            <a:pPr lvl="1" algn="just" eaLnBrk="1" hangingPunct="1"/>
            <a:r>
              <a:rPr lang="zh-CN" altLang="en-US" b="1" dirty="0" smtClean="0"/>
              <a:t>进程通信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线程</a:t>
            </a:r>
          </a:p>
          <a:p>
            <a:pPr eaLnBrk="1" hangingPunct="1"/>
            <a:endParaRPr lang="en-US" altLang="zh-CN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14438"/>
            <a:ext cx="7696200" cy="3657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b="1" smtClean="0"/>
              <a:t>   </a:t>
            </a:r>
          </a:p>
          <a:p>
            <a:pPr lvl="1" algn="just" eaLnBrk="1" hangingPunct="1"/>
            <a:r>
              <a:rPr lang="zh-CN" altLang="en-US" b="1" smtClean="0"/>
              <a:t>调度的类型与方式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常用的进程调度算法及其特点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死锁的概念、死锁产生的原因及必要条件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死锁的处理</a:t>
            </a:r>
          </a:p>
          <a:p>
            <a:pPr lvl="1" algn="just" eaLnBrk="1" hangingPunct="1"/>
            <a:r>
              <a:rPr lang="zh-CN" altLang="en-US" b="1" smtClean="0"/>
              <a:t>银行家算法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642938" y="1285875"/>
            <a:ext cx="7696200" cy="3657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考研）下列选项中，导致创建新进程的操作是</a:t>
            </a:r>
            <a:endParaRPr lang="en-US" altLang="zh-CN" dirty="0" smtClean="0"/>
          </a:p>
          <a:p>
            <a:pPr eaLnBrk="1" hangingPunct="1"/>
            <a:r>
              <a:rPr lang="en-US" altLang="zh-CN" sz="2800" dirty="0" smtClean="0"/>
              <a:t>1</a:t>
            </a:r>
            <a:r>
              <a:rPr lang="zh-CN" altLang="en-US" sz="2800" dirty="0" smtClean="0"/>
              <a:t>用户登录成功     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设备分配     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启动程序执行</a:t>
            </a:r>
            <a:endParaRPr lang="en-US" altLang="zh-CN" sz="2800" dirty="0" smtClean="0"/>
          </a:p>
          <a:p>
            <a:pPr lvl="1" algn="just" eaLnBrk="1" hangingPunct="1"/>
            <a:r>
              <a:rPr lang="en-US" altLang="zh-CN" b="1" dirty="0" smtClean="0"/>
              <a:t>A  </a:t>
            </a:r>
            <a:r>
              <a:rPr lang="zh-CN" altLang="en-US" b="1" dirty="0" smtClean="0"/>
              <a:t>仅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2</a:t>
            </a:r>
          </a:p>
          <a:p>
            <a:pPr lvl="1" algn="just" eaLnBrk="1" hangingPunct="1"/>
            <a:r>
              <a:rPr lang="en-US" altLang="zh-CN" b="1" dirty="0" smtClean="0"/>
              <a:t>B  </a:t>
            </a:r>
            <a:r>
              <a:rPr lang="zh-CN" altLang="en-US" b="1" dirty="0" smtClean="0"/>
              <a:t>仅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3 </a:t>
            </a:r>
          </a:p>
          <a:p>
            <a:pPr lvl="1" algn="just" eaLnBrk="1" hangingPunct="1"/>
            <a:r>
              <a:rPr lang="en-US" altLang="zh-CN" b="1" dirty="0" smtClean="0"/>
              <a:t>C  </a:t>
            </a:r>
            <a:r>
              <a:rPr lang="zh-CN" altLang="en-US" b="1" dirty="0" smtClean="0"/>
              <a:t>仅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3</a:t>
            </a:r>
          </a:p>
          <a:p>
            <a:pPr lvl="1" algn="just" eaLnBrk="1" hangingPunct="1"/>
            <a:r>
              <a:rPr lang="en-US" altLang="zh-CN" b="1" dirty="0" smtClean="0"/>
              <a:t>D  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3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3491880" y="47667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选择题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分配到足够的资源并获得处理机的进程状态是（ ）</a:t>
            </a:r>
          </a:p>
          <a:p>
            <a:pPr lvl="1" algn="just" eaLnBrk="1" hangingPunct="1"/>
            <a:r>
              <a:rPr lang="en-US" altLang="zh-CN" b="1" dirty="0" smtClean="0"/>
              <a:t>A </a:t>
            </a:r>
            <a:r>
              <a:rPr lang="zh-CN" altLang="en-US" b="1" dirty="0" smtClean="0"/>
              <a:t>就绪 </a:t>
            </a:r>
          </a:p>
          <a:p>
            <a:pPr lvl="1" algn="just" eaLnBrk="1" hangingPunct="1"/>
            <a:r>
              <a:rPr lang="en-US" altLang="zh-CN" b="1" dirty="0" smtClean="0"/>
              <a:t>B </a:t>
            </a:r>
            <a:r>
              <a:rPr lang="zh-CN" altLang="en-US" b="1" dirty="0" smtClean="0"/>
              <a:t>执行 </a:t>
            </a:r>
          </a:p>
          <a:p>
            <a:pPr lvl="1" algn="just" eaLnBrk="1" hangingPunct="1"/>
            <a:r>
              <a:rPr lang="en-US" altLang="zh-CN" b="1" dirty="0" smtClean="0"/>
              <a:t>C </a:t>
            </a:r>
            <a:r>
              <a:rPr lang="zh-CN" altLang="en-US" b="1" dirty="0" smtClean="0"/>
              <a:t>阻塞 </a:t>
            </a:r>
          </a:p>
          <a:p>
            <a:pPr lvl="1" algn="just" eaLnBrk="1" hangingPunct="1"/>
            <a:r>
              <a:rPr lang="en-US" altLang="zh-CN" b="1" dirty="0" smtClean="0"/>
              <a:t>D </a:t>
            </a:r>
            <a:r>
              <a:rPr lang="zh-CN" altLang="en-US" b="1" dirty="0" smtClean="0"/>
              <a:t>撤销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下列进程状态变化，（ ）是不可能发生的。</a:t>
            </a:r>
          </a:p>
          <a:p>
            <a:pPr lvl="1" algn="just" eaLnBrk="1" hangingPunct="1"/>
            <a:r>
              <a:rPr lang="en-US" altLang="zh-CN" b="1" dirty="0" smtClean="0"/>
              <a:t>A </a:t>
            </a:r>
            <a:r>
              <a:rPr lang="zh-CN" altLang="en-US" b="1" dirty="0" smtClean="0"/>
              <a:t>运行－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就绪  </a:t>
            </a:r>
          </a:p>
          <a:p>
            <a:pPr lvl="1" algn="just" eaLnBrk="1" hangingPunct="1"/>
            <a:r>
              <a:rPr lang="en-US" altLang="zh-CN" b="1" dirty="0" smtClean="0"/>
              <a:t>B </a:t>
            </a:r>
            <a:r>
              <a:rPr lang="zh-CN" altLang="en-US" b="1" dirty="0" smtClean="0"/>
              <a:t>运行－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等待  </a:t>
            </a:r>
          </a:p>
          <a:p>
            <a:pPr lvl="1" algn="just" eaLnBrk="1" hangingPunct="1"/>
            <a:r>
              <a:rPr lang="en-US" altLang="zh-CN" b="1" dirty="0" smtClean="0"/>
              <a:t>C </a:t>
            </a:r>
            <a:r>
              <a:rPr lang="zh-CN" altLang="en-US" b="1" dirty="0" smtClean="0"/>
              <a:t>等待－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运行  </a:t>
            </a:r>
          </a:p>
          <a:p>
            <a:pPr lvl="1" algn="just" eaLnBrk="1" hangingPunct="1"/>
            <a:r>
              <a:rPr lang="en-US" altLang="zh-CN" b="1" dirty="0" smtClean="0"/>
              <a:t>D </a:t>
            </a:r>
            <a:r>
              <a:rPr lang="zh-CN" altLang="en-US" b="1" dirty="0" smtClean="0"/>
              <a:t>等待－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就绪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723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12776"/>
            <a:ext cx="7990656" cy="4073624"/>
          </a:xfrm>
        </p:spPr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2018</a:t>
            </a:r>
            <a:r>
              <a:rPr lang="zh-CN" altLang="en-US" b="1" dirty="0" smtClean="0"/>
              <a:t>考</a:t>
            </a:r>
            <a:r>
              <a:rPr lang="zh-CN" altLang="en-US" b="1" dirty="0"/>
              <a:t>研）</a:t>
            </a:r>
            <a:r>
              <a:rPr lang="zh-CN" altLang="en-US" b="1" dirty="0" smtClean="0"/>
              <a:t>下列</a:t>
            </a:r>
            <a:r>
              <a:rPr lang="zh-CN" altLang="en-US" b="1" dirty="0"/>
              <a:t>选项中，可能导致当前进程 </a:t>
            </a:r>
            <a:r>
              <a:rPr lang="en-US" altLang="zh-CN" b="1" dirty="0"/>
              <a:t>P </a:t>
            </a:r>
            <a:r>
              <a:rPr lang="zh-CN" altLang="en-US" b="1" dirty="0"/>
              <a:t>阻塞的事件是      </a:t>
            </a:r>
            <a:r>
              <a:rPr lang="zh-CN" altLang="en-US" sz="2800" dirty="0"/>
              <a:t>。 </a:t>
            </a:r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en-US" altLang="zh-CN" sz="2800" b="1" dirty="0"/>
              <a:t>Ⅰ. </a:t>
            </a:r>
            <a:r>
              <a:rPr lang="zh-CN" altLang="en-US" sz="2800" b="1" dirty="0"/>
              <a:t>进程 </a:t>
            </a:r>
            <a:r>
              <a:rPr lang="en-US" altLang="zh-CN" sz="2800" b="1" dirty="0"/>
              <a:t>P </a:t>
            </a:r>
            <a:r>
              <a:rPr lang="zh-CN" altLang="en-US" sz="2800" b="1" dirty="0"/>
              <a:t>申请临界资源 </a:t>
            </a:r>
          </a:p>
          <a:p>
            <a:pPr marL="0" indent="0"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Ⅱ. </a:t>
            </a:r>
            <a:r>
              <a:rPr lang="zh-CN" altLang="en-US" sz="2800" b="1" dirty="0"/>
              <a:t>进程 </a:t>
            </a:r>
            <a:r>
              <a:rPr lang="en-US" altLang="zh-CN" sz="2800" b="1" dirty="0"/>
              <a:t>P </a:t>
            </a:r>
            <a:r>
              <a:rPr lang="zh-CN" altLang="en-US" sz="2800" b="1" dirty="0"/>
              <a:t>从磁盘读数据  </a:t>
            </a:r>
          </a:p>
          <a:p>
            <a:pPr marL="0" indent="0"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Ⅲ. </a:t>
            </a:r>
            <a:r>
              <a:rPr lang="zh-CN" altLang="en-US" sz="2800" b="1" dirty="0"/>
              <a:t>系统将 </a:t>
            </a:r>
            <a:r>
              <a:rPr lang="en-US" altLang="zh-CN" sz="2800" b="1" dirty="0"/>
              <a:t>CPU </a:t>
            </a:r>
            <a:r>
              <a:rPr lang="zh-CN" altLang="en-US" sz="2800" b="1" dirty="0"/>
              <a:t>分配给高优先权的进程 </a:t>
            </a:r>
          </a:p>
          <a:p>
            <a:pPr marL="0" indent="0"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Ⅰ   B.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Ⅱ   C.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Ⅰ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Ⅱ   </a:t>
            </a:r>
            <a:r>
              <a:rPr lang="en-US" altLang="zh-CN" sz="2800" b="1" dirty="0" err="1"/>
              <a:t>D.Ⅰ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Ⅱ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Ⅲ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88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如果系统中有</a:t>
            </a:r>
            <a:r>
              <a:rPr lang="en-US" altLang="zh-CN" b="1" smtClean="0"/>
              <a:t>n</a:t>
            </a:r>
            <a:r>
              <a:rPr lang="zh-CN" altLang="en-US" b="1" smtClean="0"/>
              <a:t>个进程，则就绪队列中进程的个数最多为（ ）。</a:t>
            </a:r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 </a:t>
            </a:r>
            <a:r>
              <a:rPr lang="en-US" altLang="zh-CN" b="1" smtClean="0"/>
              <a:t>n</a:t>
            </a:r>
            <a:r>
              <a:rPr lang="zh-CN" altLang="en-US" b="1" smtClean="0"/>
              <a:t>＋</a:t>
            </a:r>
            <a:r>
              <a:rPr lang="en-US" altLang="zh-CN" b="1" smtClean="0"/>
              <a:t>1                         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 </a:t>
            </a:r>
            <a:r>
              <a:rPr lang="en-US" altLang="zh-CN" b="1" smtClean="0"/>
              <a:t>n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 </a:t>
            </a:r>
            <a:r>
              <a:rPr lang="en-US" altLang="zh-CN" b="1" smtClean="0"/>
              <a:t>n</a:t>
            </a:r>
            <a:r>
              <a:rPr lang="zh-CN" altLang="en-US" b="1" smtClean="0"/>
              <a:t>－</a:t>
            </a:r>
            <a:r>
              <a:rPr lang="en-US" altLang="zh-CN" b="1" smtClean="0"/>
              <a:t>1                         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 </a:t>
            </a:r>
            <a:r>
              <a:rPr lang="en-US" altLang="zh-CN" b="1" smtClean="0"/>
              <a:t>1</a:t>
            </a:r>
          </a:p>
          <a:p>
            <a:pPr eaLnBrk="1" hangingPunct="1"/>
            <a:endParaRPr lang="en-US" altLang="zh-CN" b="1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一个进程被唤醒，意味着（ ）</a:t>
            </a:r>
          </a:p>
          <a:p>
            <a:pPr lvl="1" algn="just" eaLnBrk="1" hangingPunct="1"/>
            <a:r>
              <a:rPr lang="en-US" altLang="zh-CN" b="1" dirty="0" smtClean="0"/>
              <a:t>A </a:t>
            </a:r>
            <a:r>
              <a:rPr lang="zh-CN" altLang="en-US" b="1" dirty="0" smtClean="0"/>
              <a:t>该进程重新占有了</a:t>
            </a:r>
            <a:r>
              <a:rPr lang="en-US" altLang="zh-CN" b="1" dirty="0" err="1" smtClean="0"/>
              <a:t>cpu</a:t>
            </a:r>
            <a:r>
              <a:rPr lang="en-US" altLang="zh-CN" b="1" dirty="0" smtClean="0"/>
              <a:t>   </a:t>
            </a:r>
          </a:p>
          <a:p>
            <a:pPr lvl="1" algn="just" eaLnBrk="1" hangingPunct="1"/>
            <a:r>
              <a:rPr lang="en-US" altLang="zh-CN" b="1" dirty="0" smtClean="0"/>
              <a:t>B </a:t>
            </a:r>
            <a:r>
              <a:rPr lang="zh-CN" altLang="en-US" b="1" dirty="0" smtClean="0"/>
              <a:t>它的优先权最大  </a:t>
            </a:r>
          </a:p>
          <a:p>
            <a:pPr lvl="1" algn="just" eaLnBrk="1" hangingPunct="1"/>
            <a:r>
              <a:rPr lang="en-US" altLang="zh-CN" b="1" dirty="0" smtClean="0"/>
              <a:t>C </a:t>
            </a:r>
            <a:r>
              <a:rPr lang="zh-CN" altLang="en-US" b="1" dirty="0" smtClean="0"/>
              <a:t>其</a:t>
            </a:r>
            <a:r>
              <a:rPr lang="en-US" altLang="zh-CN" b="1" dirty="0" smtClean="0"/>
              <a:t>PCB</a:t>
            </a:r>
            <a:r>
              <a:rPr lang="zh-CN" altLang="en-US" b="1" dirty="0" smtClean="0"/>
              <a:t>移至等待队列队首</a:t>
            </a:r>
          </a:p>
          <a:p>
            <a:pPr lvl="1" algn="just" eaLnBrk="1" hangingPunct="1"/>
            <a:r>
              <a:rPr lang="en-US" altLang="zh-CN" b="1" dirty="0" smtClean="0"/>
              <a:t>D </a:t>
            </a:r>
            <a:r>
              <a:rPr lang="zh-CN" altLang="en-US" b="1" dirty="0" smtClean="0"/>
              <a:t>进程变为就绪状态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对进程的管理和控制使用（ ）</a:t>
            </a:r>
          </a:p>
          <a:p>
            <a:pPr eaLnBrk="1" hangingPunct="1">
              <a:buFont typeface="Comic Sans MS" panose="030F0702030302020204" pitchFamily="66" charset="0"/>
              <a:buChar char="–"/>
            </a:pPr>
            <a:r>
              <a:rPr lang="en-US" altLang="zh-CN" b="1" dirty="0" smtClean="0"/>
              <a:t>A </a:t>
            </a:r>
            <a:r>
              <a:rPr lang="zh-CN" altLang="en-US" b="1" dirty="0" smtClean="0"/>
              <a:t>指令 </a:t>
            </a:r>
          </a:p>
          <a:p>
            <a:pPr eaLnBrk="1" hangingPunct="1">
              <a:buFont typeface="Comic Sans MS" panose="030F0702030302020204" pitchFamily="66" charset="0"/>
              <a:buChar char="–"/>
            </a:pPr>
            <a:r>
              <a:rPr lang="en-US" altLang="zh-CN" b="1" dirty="0"/>
              <a:t>B </a:t>
            </a:r>
            <a:r>
              <a:rPr lang="zh-CN" altLang="en-US" b="1" dirty="0"/>
              <a:t>原语 </a:t>
            </a:r>
          </a:p>
          <a:p>
            <a:pPr eaLnBrk="1" hangingPunct="1">
              <a:buFont typeface="Comic Sans MS" panose="030F0702030302020204" pitchFamily="66" charset="0"/>
              <a:buChar char="–"/>
            </a:pPr>
            <a:r>
              <a:rPr lang="en-US" altLang="zh-CN" b="1" dirty="0"/>
              <a:t>C </a:t>
            </a:r>
            <a:r>
              <a:rPr lang="zh-CN" altLang="en-US" b="1" dirty="0"/>
              <a:t>信号量 </a:t>
            </a:r>
          </a:p>
          <a:p>
            <a:pPr eaLnBrk="1" hangingPunct="1">
              <a:buFont typeface="Comic Sans MS" panose="030F0702030302020204" pitchFamily="66" charset="0"/>
              <a:buChar char="–"/>
            </a:pPr>
            <a:r>
              <a:rPr lang="en-US" altLang="zh-CN" b="1" dirty="0"/>
              <a:t>D </a:t>
            </a:r>
            <a:r>
              <a:rPr lang="zh-CN" altLang="en-US" b="1" dirty="0"/>
              <a:t>信箱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6870700" cy="16002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第一章 概述</a:t>
            </a:r>
            <a:r>
              <a:rPr lang="zh-CN" altLang="en-US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85938"/>
            <a:ext cx="7696200" cy="3657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内容提要</a:t>
            </a:r>
          </a:p>
          <a:p>
            <a:pPr lvl="1" algn="just" eaLnBrk="1" hangingPunct="1"/>
            <a:r>
              <a:rPr lang="zh-CN" altLang="en-US" b="1" smtClean="0"/>
              <a:t>操作系统的定义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操作系统的发展</a:t>
            </a:r>
            <a:endParaRPr lang="en-US" altLang="zh-CN" b="1" smtClean="0"/>
          </a:p>
          <a:p>
            <a:pPr lvl="1" algn="just" eaLnBrk="1" hangingPunct="1"/>
            <a:r>
              <a:rPr lang="en-US" altLang="zh-CN" b="1" smtClean="0"/>
              <a:t>3</a:t>
            </a:r>
            <a:r>
              <a:rPr lang="zh-CN" altLang="en-US" b="1" smtClean="0"/>
              <a:t>种基本的操作系统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操作系统</a:t>
            </a:r>
            <a:r>
              <a:rPr lang="en-US" altLang="zh-CN" b="1" smtClean="0"/>
              <a:t>4</a:t>
            </a:r>
            <a:r>
              <a:rPr lang="zh-CN" altLang="en-US" b="1" smtClean="0"/>
              <a:t>个基本特征</a:t>
            </a:r>
          </a:p>
          <a:p>
            <a:pPr lvl="1" eaLnBrk="1" hangingPunct="1"/>
            <a:r>
              <a:rPr lang="zh-CN" altLang="en-US" b="1" smtClean="0"/>
              <a:t>操作系统</a:t>
            </a:r>
            <a:r>
              <a:rPr lang="en-US" altLang="zh-CN" b="1" smtClean="0"/>
              <a:t>5</a:t>
            </a:r>
            <a:r>
              <a:rPr lang="zh-CN" altLang="en-US" b="1" smtClean="0"/>
              <a:t>种功能 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操作系统结构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下列步骤，（ ）不是创建进程所必须的。</a:t>
            </a:r>
          </a:p>
          <a:p>
            <a:pPr lvl="1" algn="just" eaLnBrk="1" hangingPunct="1"/>
            <a:r>
              <a:rPr lang="en-US" altLang="zh-CN" b="1" smtClean="0"/>
              <a:t>A </a:t>
            </a:r>
            <a:r>
              <a:rPr lang="zh-CN" altLang="en-US" b="1" smtClean="0"/>
              <a:t>调度程序为进程分配</a:t>
            </a:r>
            <a:r>
              <a:rPr lang="en-US" altLang="zh-CN" b="1" smtClean="0"/>
              <a:t>cpu  </a:t>
            </a:r>
          </a:p>
          <a:p>
            <a:pPr lvl="1" algn="just" eaLnBrk="1" hangingPunct="1"/>
            <a:r>
              <a:rPr lang="en-US" altLang="zh-CN" b="1" smtClean="0"/>
              <a:t>B  </a:t>
            </a:r>
            <a:r>
              <a:rPr lang="zh-CN" altLang="en-US" b="1" smtClean="0"/>
              <a:t>建立</a:t>
            </a:r>
            <a:r>
              <a:rPr lang="en-US" altLang="zh-CN" b="1" smtClean="0"/>
              <a:t>pcb  </a:t>
            </a:r>
          </a:p>
          <a:p>
            <a:pPr lvl="1" algn="just" eaLnBrk="1" hangingPunct="1"/>
            <a:r>
              <a:rPr lang="en-US" altLang="zh-CN" b="1" smtClean="0"/>
              <a:t>C </a:t>
            </a:r>
            <a:r>
              <a:rPr lang="zh-CN" altLang="en-US" b="1" smtClean="0"/>
              <a:t>为进程分配内存 </a:t>
            </a:r>
          </a:p>
          <a:p>
            <a:pPr lvl="1" algn="just" eaLnBrk="1" hangingPunct="1"/>
            <a:r>
              <a:rPr lang="en-US" altLang="zh-CN" b="1" smtClean="0"/>
              <a:t>D </a:t>
            </a:r>
            <a:r>
              <a:rPr lang="zh-CN" altLang="en-US" b="1" smtClean="0"/>
              <a:t>将</a:t>
            </a:r>
            <a:r>
              <a:rPr lang="en-US" altLang="zh-CN" b="1" smtClean="0"/>
              <a:t>pcb</a:t>
            </a:r>
            <a:r>
              <a:rPr lang="zh-CN" altLang="en-US" b="1" smtClean="0"/>
              <a:t>链入就绪队列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临界区是（ ）。</a:t>
            </a:r>
          </a:p>
          <a:p>
            <a:pPr lvl="1" algn="just" eaLnBrk="1" hangingPunct="1"/>
            <a:r>
              <a:rPr lang="en-US" altLang="zh-CN" b="1" smtClean="0"/>
              <a:t>A  </a:t>
            </a:r>
            <a:r>
              <a:rPr lang="zh-CN" altLang="en-US" b="1" smtClean="0"/>
              <a:t>一个缓冲区  </a:t>
            </a:r>
          </a:p>
          <a:p>
            <a:pPr lvl="1" algn="just" eaLnBrk="1" hangingPunct="1"/>
            <a:r>
              <a:rPr lang="en-US" altLang="zh-CN" b="1" smtClean="0"/>
              <a:t>B  </a:t>
            </a:r>
            <a:r>
              <a:rPr lang="zh-CN" altLang="en-US" b="1" smtClean="0"/>
              <a:t>一段共享数据区 </a:t>
            </a:r>
          </a:p>
          <a:p>
            <a:pPr lvl="1" algn="just" eaLnBrk="1" hangingPunct="1"/>
            <a:r>
              <a:rPr lang="en-US" altLang="zh-CN" b="1" smtClean="0"/>
              <a:t>C  </a:t>
            </a:r>
            <a:r>
              <a:rPr lang="zh-CN" altLang="en-US" b="1" smtClean="0"/>
              <a:t>一段程序</a:t>
            </a:r>
          </a:p>
          <a:p>
            <a:pPr lvl="1" algn="just" eaLnBrk="1" hangingPunct="1"/>
            <a:r>
              <a:rPr lang="en-US" altLang="zh-CN" b="1" smtClean="0"/>
              <a:t>D  </a:t>
            </a:r>
            <a:r>
              <a:rPr lang="zh-CN" altLang="en-US" b="1" smtClean="0"/>
              <a:t>一个互斥资源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用</a:t>
            </a:r>
            <a:r>
              <a:rPr lang="en-US" altLang="zh-CN" b="1" smtClean="0"/>
              <a:t>P</a:t>
            </a:r>
            <a:r>
              <a:rPr lang="zh-CN" altLang="en-US" b="1" smtClean="0"/>
              <a:t>、</a:t>
            </a:r>
            <a:r>
              <a:rPr lang="en-US" altLang="zh-CN" b="1" smtClean="0"/>
              <a:t>V</a:t>
            </a:r>
            <a:r>
              <a:rPr lang="zh-CN" altLang="en-US" b="1" smtClean="0"/>
              <a:t>操作管理临界区时，信号量的初值应定义为（ ）。</a:t>
            </a:r>
          </a:p>
          <a:p>
            <a:pPr lvl="1" algn="just" eaLnBrk="1" hangingPunct="1"/>
            <a:r>
              <a:rPr lang="en-US" altLang="zh-CN" b="1" smtClean="0"/>
              <a:t>A  </a:t>
            </a:r>
            <a:r>
              <a:rPr lang="zh-CN" altLang="en-US" b="1" smtClean="0"/>
              <a:t>－</a:t>
            </a:r>
            <a:r>
              <a:rPr lang="en-US" altLang="zh-CN" b="1" smtClean="0"/>
              <a:t>1  </a:t>
            </a:r>
          </a:p>
          <a:p>
            <a:pPr lvl="1" algn="just" eaLnBrk="1" hangingPunct="1"/>
            <a:r>
              <a:rPr lang="en-US" altLang="zh-CN" b="1" smtClean="0"/>
              <a:t>B  0  </a:t>
            </a:r>
          </a:p>
          <a:p>
            <a:pPr lvl="1" algn="just" eaLnBrk="1" hangingPunct="1"/>
            <a:r>
              <a:rPr lang="en-US" altLang="zh-CN" b="1" smtClean="0"/>
              <a:t>C  1 </a:t>
            </a:r>
          </a:p>
          <a:p>
            <a:pPr lvl="1" algn="just" eaLnBrk="1" hangingPunct="1"/>
            <a:r>
              <a:rPr lang="en-US" altLang="zh-CN" b="1" smtClean="0"/>
              <a:t>D  </a:t>
            </a:r>
            <a:r>
              <a:rPr lang="zh-CN" altLang="en-US" b="1" smtClean="0"/>
              <a:t>任意值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若信号量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的初值为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，当前值为－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，则表示有（ ）个等待进程。</a:t>
            </a:r>
          </a:p>
          <a:p>
            <a:pPr lvl="1" algn="just" eaLnBrk="1" hangingPunct="1"/>
            <a:r>
              <a:rPr lang="en-US" altLang="zh-CN" b="1" dirty="0" smtClean="0"/>
              <a:t>A   0   </a:t>
            </a:r>
          </a:p>
          <a:p>
            <a:pPr lvl="1" algn="just" eaLnBrk="1" hangingPunct="1"/>
            <a:r>
              <a:rPr lang="en-US" altLang="zh-CN" b="1" dirty="0" smtClean="0"/>
              <a:t>B   1   </a:t>
            </a:r>
          </a:p>
          <a:p>
            <a:pPr lvl="1" algn="just" eaLnBrk="1" hangingPunct="1"/>
            <a:r>
              <a:rPr lang="en-US" altLang="zh-CN" b="1" dirty="0" smtClean="0"/>
              <a:t>C   2    </a:t>
            </a:r>
          </a:p>
          <a:p>
            <a:pPr lvl="1" algn="just" eaLnBrk="1" hangingPunct="1"/>
            <a:r>
              <a:rPr lang="en-US" altLang="zh-CN" b="1" dirty="0" smtClean="0"/>
              <a:t>D   3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7918648" cy="4120480"/>
          </a:xfrm>
        </p:spPr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2010</a:t>
            </a:r>
            <a:r>
              <a:rPr lang="zh-CN" altLang="en-US" b="1" dirty="0" smtClean="0"/>
              <a:t>年考研）设与某资源相关的信号量初值为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，当前为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，若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表示资源的可用个数，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表示等待该资源的进程数，则</a:t>
            </a:r>
            <a:r>
              <a:rPr lang="en-US" altLang="zh-CN" b="1" dirty="0" smtClean="0"/>
              <a:t>M,N</a:t>
            </a:r>
            <a:r>
              <a:rPr lang="zh-CN" altLang="en-US" b="1" dirty="0" smtClean="0"/>
              <a:t>分别是：</a:t>
            </a:r>
            <a:endParaRPr lang="en-US" altLang="zh-CN" b="1" dirty="0" smtClean="0"/>
          </a:p>
          <a:p>
            <a:pPr lvl="1" algn="just" eaLnBrk="1" hangingPunct="1">
              <a:buFont typeface="Comic Sans MS" panose="030F0702030302020204" pitchFamily="66" charset="0"/>
              <a:buChar char="–"/>
            </a:pPr>
            <a:r>
              <a:rPr lang="en-US" altLang="zh-CN" b="1" dirty="0"/>
              <a:t> </a:t>
            </a:r>
            <a:r>
              <a:rPr lang="pt-BR" altLang="zh-CN" b="1" dirty="0"/>
              <a:t>A   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/>
              <a:t>1</a:t>
            </a:r>
            <a:r>
              <a:rPr lang="pt-BR" altLang="zh-CN" b="1" dirty="0"/>
              <a:t>  </a:t>
            </a:r>
          </a:p>
          <a:p>
            <a:pPr lvl="1" algn="just" eaLnBrk="1" hangingPunct="1">
              <a:buFont typeface="Comic Sans MS" panose="030F0702030302020204" pitchFamily="66" charset="0"/>
              <a:buChar char="–"/>
            </a:pPr>
            <a:r>
              <a:rPr lang="en-US" altLang="zh-CN" b="1" dirty="0"/>
              <a:t> </a:t>
            </a:r>
            <a:r>
              <a:rPr lang="pt-BR" altLang="zh-CN" b="1" dirty="0"/>
              <a:t>B   </a:t>
            </a:r>
            <a:r>
              <a:rPr lang="en-US" altLang="zh-CN" b="1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0</a:t>
            </a:r>
          </a:p>
          <a:p>
            <a:pPr lvl="1" algn="just" eaLnBrk="1" hangingPunct="1">
              <a:buFont typeface="Comic Sans MS" panose="030F0702030302020204" pitchFamily="66" charset="0"/>
              <a:buChar char="–"/>
            </a:pPr>
            <a:r>
              <a:rPr lang="en-US" altLang="zh-CN" b="1" dirty="0"/>
              <a:t> </a:t>
            </a:r>
            <a:r>
              <a:rPr lang="pt-BR" altLang="zh-CN" b="1" dirty="0"/>
              <a:t>C   </a:t>
            </a:r>
            <a:r>
              <a:rPr lang="en-US" altLang="zh-CN" b="1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2</a:t>
            </a:r>
          </a:p>
          <a:p>
            <a:pPr lvl="1" algn="just" eaLnBrk="1" hangingPunct="1">
              <a:buFont typeface="Comic Sans MS" panose="030F0702030302020204" pitchFamily="66" charset="0"/>
              <a:buChar char="–"/>
            </a:pPr>
            <a:r>
              <a:rPr lang="en-US" altLang="zh-CN" b="1" dirty="0"/>
              <a:t> </a:t>
            </a:r>
            <a:r>
              <a:rPr lang="pt-BR" altLang="zh-CN" b="1" dirty="0"/>
              <a:t>D   </a:t>
            </a:r>
            <a:r>
              <a:rPr lang="en-US" altLang="zh-CN" b="1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0</a:t>
            </a:r>
          </a:p>
          <a:p>
            <a:endParaRPr lang="en-US" altLang="zh-CN" b="1" dirty="0" smtClean="0"/>
          </a:p>
          <a:p>
            <a:pPr>
              <a:buFont typeface="Comic Sans MS" panose="030F0702030302020204" pitchFamily="66" charset="0"/>
              <a:buChar char="–"/>
            </a:pPr>
            <a:r>
              <a:rPr lang="pt-BR" altLang="zh-CN" b="1" dirty="0" smtClean="0"/>
              <a:t>  </a:t>
            </a:r>
            <a:endParaRPr lang="pt-BR" altLang="zh-CN" b="1" dirty="0"/>
          </a:p>
          <a:p>
            <a:pPr>
              <a:buFont typeface="Comic Sans MS" panose="030F0702030302020204" pitchFamily="66" charset="0"/>
              <a:buChar char="–"/>
            </a:pPr>
            <a:r>
              <a:rPr lang="pt-BR" altLang="zh-CN" b="1" dirty="0" smtClean="0"/>
              <a:t> </a:t>
            </a:r>
            <a:endParaRPr lang="pt-BR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1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在分时操作系统中，进程调度经常采用（ ）算法。</a:t>
            </a:r>
          </a:p>
          <a:p>
            <a:pPr lvl="1" algn="just" eaLnBrk="1" hangingPunct="1"/>
            <a:r>
              <a:rPr lang="en-US" altLang="zh-CN" b="1" dirty="0" smtClean="0"/>
              <a:t>A</a:t>
            </a:r>
            <a:r>
              <a:rPr lang="zh-CN" altLang="en-US" b="1" dirty="0" smtClean="0"/>
              <a:t> 先来先服务 </a:t>
            </a:r>
          </a:p>
          <a:p>
            <a:pPr lvl="1" algn="just" eaLnBrk="1" hangingPunct="1"/>
            <a:r>
              <a:rPr lang="en-US" altLang="zh-CN" b="1" dirty="0" smtClean="0"/>
              <a:t>B</a:t>
            </a:r>
            <a:r>
              <a:rPr lang="zh-CN" altLang="en-US" b="1" dirty="0" smtClean="0"/>
              <a:t> 最高优先权 </a:t>
            </a:r>
          </a:p>
          <a:p>
            <a:pPr lvl="1" algn="just" eaLnBrk="1" hangingPunct="1"/>
            <a:r>
              <a:rPr lang="en-US" altLang="zh-CN" b="1" dirty="0" smtClean="0"/>
              <a:t>C</a:t>
            </a:r>
            <a:r>
              <a:rPr lang="zh-CN" altLang="en-US" b="1" dirty="0" smtClean="0"/>
              <a:t> 时间片轮转 </a:t>
            </a:r>
          </a:p>
          <a:p>
            <a:pPr lvl="1" algn="just" eaLnBrk="1" hangingPunct="1"/>
            <a:r>
              <a:rPr lang="en-US" altLang="zh-CN" b="1" dirty="0" smtClean="0"/>
              <a:t>D</a:t>
            </a:r>
            <a:r>
              <a:rPr lang="zh-CN" altLang="en-US" b="1" dirty="0" smtClean="0"/>
              <a:t> 随机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714375" y="1428750"/>
            <a:ext cx="7696200" cy="3657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（</a:t>
            </a:r>
            <a:r>
              <a:rPr lang="en-US" altLang="zh-CN" b="1" smtClean="0"/>
              <a:t>2010</a:t>
            </a:r>
            <a:r>
              <a:rPr lang="zh-CN" altLang="en-US" b="1" smtClean="0"/>
              <a:t>考研）下列选项中，降低进程优先级的合理时机是</a:t>
            </a:r>
            <a:endParaRPr lang="en-US" altLang="zh-CN" b="1" smtClean="0"/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 进程的时间片用完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 进程刚完成</a:t>
            </a:r>
            <a:r>
              <a:rPr lang="en-US" altLang="zh-CN" b="1" smtClean="0"/>
              <a:t>I/O</a:t>
            </a:r>
            <a:r>
              <a:rPr lang="zh-CN" altLang="en-US" b="1" smtClean="0"/>
              <a:t>，进入就绪队列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 进程长期处于就绪队列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 进程从就绪状态转为运行态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（</a:t>
            </a:r>
            <a:r>
              <a:rPr lang="en-US" altLang="zh-CN" b="1" smtClean="0"/>
              <a:t>2009</a:t>
            </a:r>
            <a:r>
              <a:rPr lang="zh-CN" altLang="en-US" b="1" smtClean="0"/>
              <a:t>考研）既考虑作业等待时间，又考虑作业执行时间的调度算法是（ ）。 </a:t>
            </a:r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 响应比高者优先  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 短作业优先  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 优先级调度  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 先来先服务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14438"/>
            <a:ext cx="7696200" cy="3657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设有四个作业同时到达，每个作业的执行时间为</a:t>
            </a:r>
            <a:r>
              <a:rPr lang="en-US" altLang="zh-CN" b="1" smtClean="0"/>
              <a:t>2</a:t>
            </a:r>
            <a:r>
              <a:rPr lang="zh-CN" altLang="en-US" b="1" smtClean="0"/>
              <a:t>小时，他们在一台处理器上按单道方式运行，则平均周转时间为（ ）。</a:t>
            </a:r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 </a:t>
            </a:r>
            <a:r>
              <a:rPr lang="en-US" altLang="zh-CN" b="1" smtClean="0"/>
              <a:t>1</a:t>
            </a:r>
            <a:r>
              <a:rPr lang="zh-CN" altLang="en-US" b="1" smtClean="0"/>
              <a:t>小时  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 </a:t>
            </a:r>
            <a:r>
              <a:rPr lang="en-US" altLang="zh-CN" b="1" smtClean="0"/>
              <a:t>5</a:t>
            </a:r>
            <a:r>
              <a:rPr lang="zh-CN" altLang="en-US" b="1" smtClean="0"/>
              <a:t>小时  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 </a:t>
            </a:r>
            <a:r>
              <a:rPr lang="en-US" altLang="zh-CN" b="1" smtClean="0"/>
              <a:t>2.5</a:t>
            </a:r>
            <a:r>
              <a:rPr lang="zh-CN" altLang="en-US" b="1" smtClean="0"/>
              <a:t>小时  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 </a:t>
            </a:r>
            <a:r>
              <a:rPr lang="en-US" altLang="zh-CN" b="1" smtClean="0"/>
              <a:t>3</a:t>
            </a:r>
            <a:r>
              <a:rPr lang="zh-CN" altLang="en-US" b="1" smtClean="0"/>
              <a:t>小时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一作业</a:t>
            </a:r>
            <a:r>
              <a:rPr lang="en-US" altLang="zh-CN" b="1" smtClean="0"/>
              <a:t>8</a:t>
            </a:r>
            <a:r>
              <a:rPr lang="zh-CN" altLang="en-US" b="1" smtClean="0"/>
              <a:t>：</a:t>
            </a:r>
            <a:r>
              <a:rPr lang="en-US" altLang="zh-CN" b="1" smtClean="0"/>
              <a:t>00</a:t>
            </a:r>
            <a:r>
              <a:rPr lang="zh-CN" altLang="en-US" b="1" smtClean="0"/>
              <a:t>到达系统，估计运行时间</a:t>
            </a:r>
            <a:r>
              <a:rPr lang="en-US" altLang="zh-CN" b="1" smtClean="0"/>
              <a:t>1</a:t>
            </a:r>
            <a:r>
              <a:rPr lang="zh-CN" altLang="en-US" b="1" smtClean="0"/>
              <a:t>小时。若</a:t>
            </a:r>
            <a:r>
              <a:rPr lang="en-US" altLang="zh-CN" b="1" smtClean="0"/>
              <a:t>10</a:t>
            </a:r>
            <a:r>
              <a:rPr lang="zh-CN" altLang="en-US" b="1" smtClean="0"/>
              <a:t>：</a:t>
            </a:r>
            <a:r>
              <a:rPr lang="en-US" altLang="zh-CN" b="1" smtClean="0"/>
              <a:t>00</a:t>
            </a:r>
            <a:r>
              <a:rPr lang="zh-CN" altLang="en-US" b="1" smtClean="0"/>
              <a:t>开始执行该作业，其响应比是。</a:t>
            </a:r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 </a:t>
            </a:r>
            <a:r>
              <a:rPr lang="en-US" altLang="zh-CN" b="1" smtClean="0"/>
              <a:t>2  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 </a:t>
            </a:r>
            <a:r>
              <a:rPr lang="en-US" altLang="zh-CN" b="1" smtClean="0"/>
              <a:t>1  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 </a:t>
            </a:r>
            <a:r>
              <a:rPr lang="en-US" altLang="zh-CN" b="1" smtClean="0"/>
              <a:t>3  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 </a:t>
            </a:r>
            <a:r>
              <a:rPr lang="en-US" altLang="zh-CN" b="1" smtClean="0"/>
              <a:t>0.5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选择题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00188"/>
            <a:ext cx="7696200" cy="3657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操作系统是对（ ）进行管理的软件</a:t>
            </a:r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软件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硬件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计算机资源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应用程序</a:t>
            </a:r>
          </a:p>
          <a:p>
            <a:pPr eaLnBrk="1" hangingPunct="1"/>
            <a:endParaRPr lang="en-US" altLang="zh-CN" b="1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产生系统死锁的四个必要条件是：互斥、（ ）、循环等待和不剥夺。</a:t>
            </a:r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 请求与阻塞 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 请求与保持 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 请求与释放 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 释放与阻塞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b="1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为多道程序提供的可共享资源不足时，可能出现死锁。但是，不适当的（ ）也可能造成死锁。</a:t>
            </a:r>
          </a:p>
          <a:p>
            <a:pPr lvl="1" algn="just" eaLnBrk="1" hangingPunct="1"/>
            <a:r>
              <a:rPr lang="en-US" altLang="zh-CN" b="1" dirty="0" smtClean="0"/>
              <a:t>A </a:t>
            </a:r>
            <a:r>
              <a:rPr lang="zh-CN" altLang="en-US" b="1" dirty="0" smtClean="0"/>
              <a:t>进程优先权 </a:t>
            </a:r>
          </a:p>
          <a:p>
            <a:pPr lvl="1" algn="just" eaLnBrk="1" hangingPunct="1"/>
            <a:r>
              <a:rPr lang="en-US" altLang="zh-CN" b="1" dirty="0" smtClean="0"/>
              <a:t>B </a:t>
            </a:r>
            <a:r>
              <a:rPr lang="zh-CN" altLang="en-US" b="1" dirty="0" smtClean="0"/>
              <a:t>资源的线性分配 </a:t>
            </a:r>
          </a:p>
          <a:p>
            <a:pPr lvl="1" algn="just" eaLnBrk="1" hangingPunct="1"/>
            <a:r>
              <a:rPr lang="en-US" altLang="zh-CN" b="1" dirty="0" smtClean="0"/>
              <a:t>C </a:t>
            </a:r>
            <a:r>
              <a:rPr lang="zh-CN" altLang="en-US" b="1" dirty="0" smtClean="0"/>
              <a:t>进程的推进顺序 </a:t>
            </a:r>
          </a:p>
          <a:p>
            <a:pPr lvl="1" algn="just" eaLnBrk="1" hangingPunct="1"/>
            <a:r>
              <a:rPr lang="en-US" altLang="zh-CN" b="1" dirty="0" smtClean="0"/>
              <a:t>D </a:t>
            </a:r>
            <a:r>
              <a:rPr lang="zh-CN" altLang="en-US" b="1" dirty="0" smtClean="0"/>
              <a:t>分配队列优先权</a:t>
            </a:r>
          </a:p>
          <a:p>
            <a:pPr eaLnBrk="1" hangingPunct="1"/>
            <a:endParaRPr lang="en-US" altLang="zh-CN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银行家算法在解决死锁问题中是用于（ ）的。</a:t>
            </a:r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、预防死锁 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、避免死锁 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、检测死锁 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、解除死锁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solidFill>
                <a:schemeClr val="bg1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800" y="1412776"/>
            <a:ext cx="7696200" cy="36576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某系统有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个并发进程，都需要同类资源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个，试问该系统不会发生死锁的最少资源数是（ ）。</a:t>
            </a:r>
          </a:p>
          <a:p>
            <a:pPr lvl="1" algn="just" eaLnBrk="1" hangingPunct="1"/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9  </a:t>
            </a:r>
          </a:p>
          <a:p>
            <a:pPr lvl="1" algn="just" eaLnBrk="1" hangingPunct="1"/>
            <a:r>
              <a:rPr lang="en-US" altLang="zh-CN" b="1" dirty="0" smtClean="0"/>
              <a:t>B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10  </a:t>
            </a:r>
          </a:p>
          <a:p>
            <a:pPr lvl="1" algn="just" eaLnBrk="1" hangingPunct="1"/>
            <a:r>
              <a:rPr lang="en-US" altLang="zh-CN" b="1" dirty="0" smtClean="0"/>
              <a:t>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11  </a:t>
            </a:r>
          </a:p>
          <a:p>
            <a:pPr lvl="1" algn="just" eaLnBrk="1" hangingPunct="1"/>
            <a:r>
              <a:rPr lang="en-US" altLang="zh-CN" b="1" dirty="0" smtClean="0"/>
              <a:t>D 12 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（</a:t>
            </a:r>
            <a:r>
              <a:rPr lang="en-US" altLang="zh-CN" b="1" dirty="0" smtClean="0"/>
              <a:t>2009</a:t>
            </a:r>
            <a:r>
              <a:rPr lang="zh-CN" altLang="en-US" b="1" dirty="0" smtClean="0"/>
              <a:t>考研）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台打印机，由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个进程竞争使用，每个进程最多需要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台，该系统可能会发死锁的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的最小值是</a:t>
            </a:r>
            <a:endParaRPr lang="en-US" altLang="zh-CN" b="1" dirty="0" smtClean="0"/>
          </a:p>
          <a:p>
            <a:pPr lvl="1" algn="just" eaLnBrk="1" hangingPunct="1"/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2  </a:t>
            </a:r>
          </a:p>
          <a:p>
            <a:pPr lvl="1" algn="just" eaLnBrk="1" hangingPunct="1"/>
            <a:r>
              <a:rPr lang="en-US" altLang="zh-CN" b="1" dirty="0" smtClean="0"/>
              <a:t>B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3 </a:t>
            </a:r>
          </a:p>
          <a:p>
            <a:pPr lvl="1" algn="just" eaLnBrk="1" hangingPunct="1"/>
            <a:r>
              <a:rPr lang="en-US" altLang="zh-CN" b="1" dirty="0" smtClean="0"/>
              <a:t>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4</a:t>
            </a:r>
          </a:p>
          <a:p>
            <a:pPr lvl="1" algn="just" eaLnBrk="1" hangingPunct="1"/>
            <a:r>
              <a:rPr lang="en-US" altLang="zh-CN" b="1" dirty="0" smtClean="0"/>
              <a:t>D 5 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填空题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进程调度的方式有（ ）（ ）两种。</a:t>
            </a:r>
          </a:p>
          <a:p>
            <a:pPr eaLnBrk="1" hangingPunct="1"/>
            <a:r>
              <a:rPr lang="zh-CN" altLang="en-US" b="1" smtClean="0"/>
              <a:t>在有</a:t>
            </a:r>
            <a:r>
              <a:rPr lang="en-US" altLang="zh-CN" b="1" smtClean="0"/>
              <a:t>m</a:t>
            </a:r>
            <a:r>
              <a:rPr lang="zh-CN" altLang="en-US" b="1" smtClean="0"/>
              <a:t>个进程的系统中出现死锁，死锁进程个数</a:t>
            </a:r>
            <a:r>
              <a:rPr lang="en-US" altLang="zh-CN" b="1" smtClean="0"/>
              <a:t>k</a:t>
            </a:r>
            <a:r>
              <a:rPr lang="zh-CN" altLang="en-US" b="1" smtClean="0"/>
              <a:t>的取值范围是（ ）。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6870700" cy="16002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填空题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7696200" cy="36576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若一个进程已经进入临界区，其他欲进入临界区的进程必须（  ）</a:t>
            </a:r>
          </a:p>
          <a:p>
            <a:pPr eaLnBrk="1" hangingPunct="1"/>
            <a:r>
              <a:rPr lang="zh-CN" altLang="en-US" b="1" dirty="0" smtClean="0"/>
              <a:t>对于信号量，（  ）操作用于阻塞进程，（  ）操作用于释放进程</a:t>
            </a:r>
          </a:p>
          <a:p>
            <a:pPr eaLnBrk="1" hangingPunct="1"/>
            <a:r>
              <a:rPr lang="en-US" altLang="zh-CN" b="1" dirty="0" smtClean="0"/>
              <a:t>m</a:t>
            </a:r>
            <a:r>
              <a:rPr lang="zh-CN" altLang="en-US" b="1" dirty="0" smtClean="0"/>
              <a:t>个进程共享临界资源，若使用信号量实现互斥，则信号量的变化范围是（  ）</a:t>
            </a:r>
          </a:p>
          <a:p>
            <a:pPr eaLnBrk="1" hangingPunct="1"/>
            <a:r>
              <a:rPr lang="zh-CN" altLang="en-US" b="1" dirty="0" smtClean="0"/>
              <a:t>进程由（ ）（ ）（ ）组成，其中（ ）是进程存在的唯一标志。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论述题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进程的定义是什么？它最少有哪几种状态？</a:t>
            </a:r>
          </a:p>
          <a:p>
            <a:pPr eaLnBrk="1" hangingPunct="1"/>
            <a:r>
              <a:rPr lang="zh-CN" altLang="en-US" b="1" smtClean="0"/>
              <a:t>进程与线程的区别是什么？（调度，拥有资源，并发性，系统开销） </a:t>
            </a:r>
          </a:p>
          <a:p>
            <a:pPr eaLnBrk="1" hangingPunct="1"/>
            <a:r>
              <a:rPr lang="zh-CN" altLang="en-US" b="1" smtClean="0"/>
              <a:t>进程与程序的区别是什么？（动静，生命期，组成，不对应）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642938" y="714375"/>
            <a:ext cx="426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3200"/>
              <a:t>  </a:t>
            </a:r>
            <a:r>
              <a:rPr lang="zh-CN" altLang="en-US" sz="3200" b="1"/>
              <a:t>三个并发进程的读写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42938" y="1500188"/>
          <a:ext cx="77724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位图图像" r:id="rId4" imgW="4904762" imgH="1542857" progId="PBrush">
                  <p:embed/>
                </p:oleObj>
              </mc:Choice>
              <mc:Fallback>
                <p:oleObj name="位图图像" r:id="rId4" imgW="4904762" imgH="1542857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500188"/>
                        <a:ext cx="7772400" cy="270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42938" y="4071938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6713" indent="-366713" algn="just" defTabSz="979488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b="1">
                <a:latin typeface="宋体" pitchFamily="2" charset="-122"/>
              </a:rPr>
              <a:t>get</a:t>
            </a:r>
            <a:r>
              <a:rPr lang="zh-CN" altLang="en-US" sz="2400" b="1">
                <a:latin typeface="宋体" pitchFamily="2" charset="-122"/>
              </a:rPr>
              <a:t>进程负责从输入序列</a:t>
            </a:r>
            <a:r>
              <a:rPr lang="en-US" altLang="zh-CN" sz="2400" b="1">
                <a:latin typeface="宋体" pitchFamily="2" charset="-122"/>
              </a:rPr>
              <a:t>f</a:t>
            </a:r>
            <a:r>
              <a:rPr lang="zh-CN" altLang="en-US" sz="2400" b="1">
                <a:latin typeface="宋体" pitchFamily="2" charset="-122"/>
              </a:rPr>
              <a:t>中读取字符，送到缓冲区</a:t>
            </a:r>
            <a:r>
              <a:rPr lang="en-US" altLang="zh-CN" sz="2400" b="1">
                <a:latin typeface="宋体" pitchFamily="2" charset="-122"/>
              </a:rPr>
              <a:t>s</a:t>
            </a:r>
            <a:r>
              <a:rPr lang="zh-CN" altLang="en-US" sz="2400" b="1">
                <a:latin typeface="宋体" pitchFamily="2" charset="-122"/>
              </a:rPr>
              <a:t>中；</a:t>
            </a:r>
          </a:p>
          <a:p>
            <a:pPr marL="366713" indent="-366713" algn="just" defTabSz="979488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b="1">
                <a:latin typeface="宋体" pitchFamily="2" charset="-122"/>
              </a:rPr>
              <a:t>copy</a:t>
            </a:r>
            <a:r>
              <a:rPr lang="zh-CN" altLang="en-US" sz="2400" b="1">
                <a:latin typeface="宋体" pitchFamily="2" charset="-122"/>
              </a:rPr>
              <a:t>进程把缓冲区</a:t>
            </a:r>
            <a:r>
              <a:rPr lang="en-US" altLang="zh-CN" sz="2400" b="1">
                <a:latin typeface="宋体" pitchFamily="2" charset="-122"/>
              </a:rPr>
              <a:t>s</a:t>
            </a:r>
            <a:r>
              <a:rPr lang="zh-CN" altLang="en-US" sz="2400" b="1">
                <a:latin typeface="宋体" pitchFamily="2" charset="-122"/>
              </a:rPr>
              <a:t>中的数据复制到缓冲区</a:t>
            </a:r>
            <a:r>
              <a:rPr lang="en-US" altLang="zh-CN" sz="2400" b="1">
                <a:latin typeface="宋体" pitchFamily="2" charset="-122"/>
              </a:rPr>
              <a:t>t</a:t>
            </a:r>
            <a:r>
              <a:rPr lang="zh-CN" altLang="en-US" sz="2400" b="1">
                <a:latin typeface="宋体" pitchFamily="2" charset="-122"/>
              </a:rPr>
              <a:t>；</a:t>
            </a:r>
          </a:p>
          <a:p>
            <a:pPr marL="366713" indent="-366713" algn="just" defTabSz="979488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b="1">
                <a:latin typeface="宋体" pitchFamily="2" charset="-122"/>
              </a:rPr>
              <a:t>put</a:t>
            </a:r>
            <a:r>
              <a:rPr lang="zh-CN" altLang="en-US" sz="2400" b="1">
                <a:latin typeface="宋体" pitchFamily="2" charset="-122"/>
              </a:rPr>
              <a:t>进程从缓冲区</a:t>
            </a:r>
            <a:r>
              <a:rPr lang="en-US" altLang="zh-CN" sz="2400" b="1">
                <a:latin typeface="宋体" pitchFamily="2" charset="-122"/>
              </a:rPr>
              <a:t>t</a:t>
            </a:r>
            <a:r>
              <a:rPr lang="zh-CN" altLang="en-US" sz="2400" b="1">
                <a:latin typeface="宋体" pitchFamily="2" charset="-122"/>
              </a:rPr>
              <a:t>中取出数据打印。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857500" y="3071813"/>
            <a:ext cx="146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输入缓冲区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857750" y="3071813"/>
            <a:ext cx="146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输出缓冲区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696200" cy="3657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某寺庙，有和尚若干，有一个水缸，小和尚提水供老和尚饮用。水缸可容水</a:t>
            </a:r>
            <a:r>
              <a:rPr lang="en-US" altLang="zh-CN" b="1" smtClean="0"/>
              <a:t>10</a:t>
            </a:r>
            <a:r>
              <a:rPr lang="zh-CN" altLang="en-US" b="1" smtClean="0"/>
              <a:t>桶，水取自同一水井。水井每次只能容一个桶取水。水桶总数为</a:t>
            </a:r>
            <a:r>
              <a:rPr lang="en-US" altLang="zh-CN" b="1" smtClean="0"/>
              <a:t>3</a:t>
            </a:r>
            <a:r>
              <a:rPr lang="zh-CN" altLang="en-US" b="1" smtClean="0"/>
              <a:t>个。每次入、取水缸仅限</a:t>
            </a:r>
            <a:r>
              <a:rPr lang="en-US" altLang="zh-CN" b="1" smtClean="0"/>
              <a:t>1</a:t>
            </a:r>
            <a:r>
              <a:rPr lang="zh-CN" altLang="en-US" b="1" smtClean="0"/>
              <a:t>桶，不可同时进行。试给出取水，入水的算法描述。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000125"/>
            <a:ext cx="7696200" cy="36576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允许多个用户以交互方式使用计算机的操作系统称为（ ）；允许多个用户将多个作业提交给计算机集中处理的操作系统称为（ ）；计算机系统能及时处理过程控制数据并做出响应的操作系统称为（ ）。</a:t>
            </a:r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批处理操作系统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分时操作系统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多处理机操作系统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实时操作系统</a:t>
            </a:r>
          </a:p>
          <a:p>
            <a:pPr lvl="1" algn="just" eaLnBrk="1" hangingPunct="1"/>
            <a:r>
              <a:rPr lang="en-US" altLang="zh-CN" b="1" smtClean="0"/>
              <a:t>E</a:t>
            </a:r>
            <a:r>
              <a:rPr lang="zh-CN" altLang="en-US" b="1" smtClean="0"/>
              <a:t>网络操作系统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001000" cy="4114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设系统中有</a:t>
            </a:r>
            <a:r>
              <a:rPr lang="en-US" altLang="zh-CN" b="1" smtClean="0"/>
              <a:t>3</a:t>
            </a:r>
            <a:r>
              <a:rPr lang="zh-CN" altLang="en-US" b="1" smtClean="0"/>
              <a:t>种类型的资源（</a:t>
            </a:r>
            <a:r>
              <a:rPr lang="en-US" altLang="zh-CN" b="1" smtClean="0"/>
              <a:t>A</a:t>
            </a:r>
            <a:r>
              <a:rPr lang="zh-CN" altLang="en-US" b="1" smtClean="0"/>
              <a:t>，</a:t>
            </a:r>
            <a:r>
              <a:rPr lang="en-US" altLang="zh-CN" b="1" smtClean="0"/>
              <a:t>B</a:t>
            </a:r>
            <a:r>
              <a:rPr lang="zh-CN" altLang="en-US" b="1" smtClean="0"/>
              <a:t>，</a:t>
            </a:r>
            <a:r>
              <a:rPr lang="en-US" altLang="zh-CN" b="1" smtClean="0"/>
              <a:t>C</a:t>
            </a:r>
            <a:r>
              <a:rPr lang="zh-CN" altLang="en-US" b="1" smtClean="0"/>
              <a:t>）和</a:t>
            </a:r>
            <a:r>
              <a:rPr lang="en-US" altLang="zh-CN" b="1" smtClean="0"/>
              <a:t>5</a:t>
            </a:r>
            <a:r>
              <a:rPr lang="zh-CN" altLang="en-US" b="1" smtClean="0"/>
              <a:t>个进程</a:t>
            </a:r>
            <a:r>
              <a:rPr lang="en-US" altLang="zh-CN" b="1" smtClean="0"/>
              <a:t>P1</a:t>
            </a:r>
            <a:r>
              <a:rPr lang="zh-CN" altLang="en-US" b="1" smtClean="0"/>
              <a:t>，</a:t>
            </a:r>
            <a:r>
              <a:rPr lang="en-US" altLang="zh-CN" b="1" smtClean="0"/>
              <a:t>P2</a:t>
            </a:r>
            <a:r>
              <a:rPr lang="zh-CN" altLang="en-US" b="1" smtClean="0"/>
              <a:t>，</a:t>
            </a:r>
            <a:r>
              <a:rPr lang="en-US" altLang="zh-CN" b="1" smtClean="0"/>
              <a:t>P3</a:t>
            </a:r>
            <a:r>
              <a:rPr lang="zh-CN" altLang="en-US" b="1" smtClean="0"/>
              <a:t>，</a:t>
            </a:r>
            <a:r>
              <a:rPr lang="en-US" altLang="zh-CN" b="1" smtClean="0"/>
              <a:t>P4</a:t>
            </a:r>
            <a:r>
              <a:rPr lang="zh-CN" altLang="en-US" b="1" smtClean="0"/>
              <a:t>，</a:t>
            </a:r>
            <a:r>
              <a:rPr lang="en-US" altLang="zh-CN" b="1" smtClean="0"/>
              <a:t>P5</a:t>
            </a:r>
            <a:r>
              <a:rPr lang="zh-CN" altLang="en-US" b="1" smtClean="0"/>
              <a:t>，</a:t>
            </a:r>
            <a:r>
              <a:rPr lang="en-US" altLang="zh-CN" b="1" smtClean="0"/>
              <a:t>A</a:t>
            </a:r>
            <a:r>
              <a:rPr lang="zh-CN" altLang="en-US" b="1" smtClean="0"/>
              <a:t>资源的数量为</a:t>
            </a:r>
            <a:r>
              <a:rPr lang="en-US" altLang="zh-CN" b="1" smtClean="0"/>
              <a:t>17</a:t>
            </a:r>
            <a:r>
              <a:rPr lang="zh-CN" altLang="en-US" b="1" smtClean="0"/>
              <a:t>，</a:t>
            </a:r>
            <a:r>
              <a:rPr lang="en-US" altLang="zh-CN" b="1" smtClean="0"/>
              <a:t>B</a:t>
            </a:r>
            <a:r>
              <a:rPr lang="zh-CN" altLang="en-US" b="1" smtClean="0"/>
              <a:t>资源的数量为</a:t>
            </a:r>
            <a:r>
              <a:rPr lang="en-US" altLang="zh-CN" b="1" smtClean="0"/>
              <a:t>5</a:t>
            </a:r>
            <a:r>
              <a:rPr lang="zh-CN" altLang="en-US" b="1" smtClean="0"/>
              <a:t>，</a:t>
            </a:r>
            <a:r>
              <a:rPr lang="en-US" altLang="zh-CN" b="1" smtClean="0"/>
              <a:t>C</a:t>
            </a:r>
            <a:r>
              <a:rPr lang="zh-CN" altLang="en-US" b="1" smtClean="0"/>
              <a:t>资源的数量为</a:t>
            </a:r>
            <a:r>
              <a:rPr lang="en-US" altLang="zh-CN" b="1" smtClean="0"/>
              <a:t>20</a:t>
            </a:r>
            <a:r>
              <a:rPr lang="zh-CN" altLang="en-US" b="1" smtClean="0"/>
              <a:t>。在</a:t>
            </a:r>
            <a:r>
              <a:rPr lang="en-US" altLang="zh-CN" b="1" smtClean="0"/>
              <a:t>T0</a:t>
            </a:r>
            <a:r>
              <a:rPr lang="zh-CN" altLang="en-US" b="1" smtClean="0"/>
              <a:t>时刻系统状态如表所示。系统采用银行家算法实施死锁避免策略。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8763000" cy="2133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zh-CN" sz="2400" b="1" smtClean="0"/>
              <a:t>1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T0</a:t>
            </a:r>
            <a:r>
              <a:rPr lang="zh-CN" altLang="en-US" sz="2400" b="1" smtClean="0"/>
              <a:t>时刻是否为安全状态？若是，请给出安全序列。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 b="1" smtClean="0"/>
              <a:t>2</a:t>
            </a:r>
            <a:r>
              <a:rPr lang="zh-CN" altLang="en-US" sz="2400" b="1" smtClean="0"/>
              <a:t>）若在</a:t>
            </a:r>
            <a:r>
              <a:rPr lang="en-US" altLang="zh-CN" sz="2400" b="1" smtClean="0"/>
              <a:t>T0</a:t>
            </a:r>
            <a:r>
              <a:rPr lang="zh-CN" altLang="en-US" sz="2400" b="1" smtClean="0"/>
              <a:t>时刻进程</a:t>
            </a:r>
            <a:r>
              <a:rPr lang="en-US" altLang="zh-CN" sz="2400" b="1" smtClean="0"/>
              <a:t>P2</a:t>
            </a:r>
            <a:r>
              <a:rPr lang="zh-CN" altLang="en-US" sz="2400" b="1" smtClean="0"/>
              <a:t>请求资源（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）是否能实施资源分配？为什么？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 b="1" smtClean="0"/>
              <a:t>3</a:t>
            </a:r>
            <a:r>
              <a:rPr lang="zh-CN" altLang="en-US" sz="2400" b="1" smtClean="0"/>
              <a:t>）在（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）的基础上，若进程</a:t>
            </a:r>
            <a:r>
              <a:rPr lang="en-US" altLang="zh-CN" sz="2400" b="1" smtClean="0"/>
              <a:t>P4</a:t>
            </a:r>
            <a:r>
              <a:rPr lang="zh-CN" altLang="en-US" sz="2400" b="1" smtClean="0"/>
              <a:t>请求资源（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）是否能实施资源分配？为什么？ </a:t>
            </a:r>
          </a:p>
        </p:txBody>
      </p:sp>
      <p:graphicFrame>
        <p:nvGraphicFramePr>
          <p:cNvPr id="2050" name="Object 161"/>
          <p:cNvGraphicFramePr>
            <a:graphicFrameLocks noChangeAspect="1"/>
          </p:cNvGraphicFramePr>
          <p:nvPr/>
        </p:nvGraphicFramePr>
        <p:xfrm>
          <a:off x="304800" y="2636838"/>
          <a:ext cx="8839200" cy="303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位图图像" r:id="rId3" imgW="5466667" imgH="1876190" progId="PBrush">
                  <p:embed/>
                </p:oleObj>
              </mc:Choice>
              <mc:Fallback>
                <p:oleObj name="位图图像" r:id="rId3" imgW="5466667" imgH="1876190" progId="PBrush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36838"/>
                        <a:ext cx="8839200" cy="303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配置</a:t>
            </a:r>
            <a:r>
              <a:rPr lang="en-US" altLang="zh-CN" b="1" smtClean="0"/>
              <a:t>os</a:t>
            </a:r>
            <a:r>
              <a:rPr lang="zh-CN" altLang="en-US" b="1" smtClean="0"/>
              <a:t>后计算机的功能比原来更强</a:t>
            </a:r>
            <a:r>
              <a:rPr lang="en-US" altLang="zh-CN" b="1" smtClean="0"/>
              <a:t>,</a:t>
            </a:r>
            <a:r>
              <a:rPr lang="zh-CN" altLang="en-US" b="1" smtClean="0"/>
              <a:t>这种逻辑上的计算机被称为（ ）计算机</a:t>
            </a:r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并行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真实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虚拟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共享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3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多道程序设计是指（  ）</a:t>
            </a:r>
            <a:endParaRPr lang="en-US" altLang="zh-CN" b="1" smtClean="0"/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在分布式系统中同一时刻运行多个程序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在实时系统中并发运行多个程序 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在一台处理机上同一时刻运行多个程序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在一台处理机上并发运行多个程序 </a:t>
            </a:r>
            <a:endParaRPr lang="zh-CN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（</a:t>
            </a:r>
            <a:r>
              <a:rPr lang="en-US" altLang="zh-CN" b="1" smtClean="0"/>
              <a:t>2010</a:t>
            </a:r>
            <a:r>
              <a:rPr lang="zh-CN" altLang="en-US" b="1" smtClean="0"/>
              <a:t>考研）下列选项中，操作系统提供给应用程序的接口是</a:t>
            </a:r>
            <a:endParaRPr lang="en-US" altLang="zh-CN" b="1" smtClean="0"/>
          </a:p>
          <a:p>
            <a:pPr lvl="1" algn="just" eaLnBrk="1" hangingPunct="1"/>
            <a:r>
              <a:rPr lang="en-US" altLang="zh-CN" b="1" smtClean="0"/>
              <a:t>A</a:t>
            </a:r>
            <a:r>
              <a:rPr lang="zh-CN" altLang="en-US" b="1" smtClean="0"/>
              <a:t>系统调用</a:t>
            </a:r>
          </a:p>
          <a:p>
            <a:pPr lvl="1" algn="just" eaLnBrk="1" hangingPunct="1"/>
            <a:r>
              <a:rPr lang="en-US" altLang="zh-CN" b="1" smtClean="0"/>
              <a:t>B</a:t>
            </a:r>
            <a:r>
              <a:rPr lang="zh-CN" altLang="en-US" b="1" smtClean="0"/>
              <a:t>中断</a:t>
            </a:r>
          </a:p>
          <a:p>
            <a:pPr lvl="1" algn="just" eaLnBrk="1" hangingPunct="1"/>
            <a:r>
              <a:rPr lang="en-US" altLang="zh-CN" b="1" smtClean="0"/>
              <a:t>C</a:t>
            </a:r>
            <a:r>
              <a:rPr lang="zh-CN" altLang="en-US" b="1" smtClean="0"/>
              <a:t>库函数</a:t>
            </a:r>
          </a:p>
          <a:p>
            <a:pPr lvl="1" algn="just" eaLnBrk="1" hangingPunct="1"/>
            <a:r>
              <a:rPr lang="en-US" altLang="zh-CN" b="1" smtClean="0"/>
              <a:t>D</a:t>
            </a:r>
            <a:r>
              <a:rPr lang="zh-CN" altLang="en-US" b="1" smtClean="0"/>
              <a:t>原语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填空题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操作系统的</a:t>
            </a:r>
            <a:r>
              <a:rPr lang="en-US" altLang="zh-CN" b="1" smtClean="0"/>
              <a:t>4</a:t>
            </a:r>
            <a:r>
              <a:rPr lang="zh-CN" altLang="en-US" b="1" smtClean="0"/>
              <a:t>大资源管理功能是（ ）（ ）（ ）（ ）。</a:t>
            </a:r>
          </a:p>
          <a:p>
            <a:pPr eaLnBrk="1" hangingPunct="1"/>
            <a:r>
              <a:rPr lang="zh-CN" altLang="en-US" b="1" smtClean="0">
                <a:latin typeface="Arial" charset="0"/>
              </a:rPr>
              <a:t> </a:t>
            </a:r>
            <a:r>
              <a:rPr lang="zh-CN" altLang="en-US" b="1" smtClean="0"/>
              <a:t>现代操作系统的两个最基本特征是（ ）（ ）。</a:t>
            </a:r>
          </a:p>
          <a:p>
            <a:pPr eaLnBrk="1" hangingPunct="1"/>
            <a:r>
              <a:rPr lang="zh-CN" altLang="en-US" b="1" smtClean="0">
                <a:latin typeface="Arial" charset="0"/>
              </a:rPr>
              <a:t> </a:t>
            </a:r>
            <a:r>
              <a:rPr lang="zh-CN" altLang="en-US" b="1" smtClean="0"/>
              <a:t>用户与</a:t>
            </a:r>
            <a:r>
              <a:rPr lang="en-US" altLang="zh-CN" b="1" smtClean="0"/>
              <a:t>os</a:t>
            </a:r>
            <a:r>
              <a:rPr lang="zh-CN" altLang="en-US" b="1" smtClean="0"/>
              <a:t>的接口主要分为（ ）（ ）（ ）。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论述题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696200" cy="3657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叙述操作系统在计算机系统中的位置。 </a:t>
            </a:r>
          </a:p>
          <a:p>
            <a:pPr eaLnBrk="1" hangingPunct="1"/>
            <a:r>
              <a:rPr lang="zh-CN" altLang="en-US" b="1" smtClean="0"/>
              <a:t>对分时系统和实时系统进行比较。（多路性，独立性，及时性，交互性，可靠性） </a:t>
            </a:r>
          </a:p>
          <a:p>
            <a:pPr eaLnBrk="1" hangingPunct="1"/>
            <a:r>
              <a:rPr lang="zh-CN" altLang="en-US" b="1" smtClean="0"/>
              <a:t>什么是操作系统，它有什么基本特征？ </a:t>
            </a:r>
          </a:p>
          <a:p>
            <a:pPr eaLnBrk="1" hangingPunct="1"/>
            <a:r>
              <a:rPr lang="zh-CN" altLang="en-US" b="1" smtClean="0"/>
              <a:t>什么是多道程序设计技术？它的特点是什么？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1373</TotalTime>
  <Words>1662</Words>
  <Application>Microsoft Office PowerPoint</Application>
  <PresentationFormat>全屏显示(4:3)</PresentationFormat>
  <Paragraphs>218</Paragraphs>
  <Slides>41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宋体</vt:lpstr>
      <vt:lpstr>Arial</vt:lpstr>
      <vt:lpstr>Calibri</vt:lpstr>
      <vt:lpstr>Comic Sans MS</vt:lpstr>
      <vt:lpstr>Times New Roman</vt:lpstr>
      <vt:lpstr>Wingdings</vt:lpstr>
      <vt:lpstr>Crayons</vt:lpstr>
      <vt:lpstr>位图图像</vt:lpstr>
      <vt:lpstr>复习课（1，2章）</vt:lpstr>
      <vt:lpstr>第一章 概述 </vt:lpstr>
      <vt:lpstr>选择题</vt:lpstr>
      <vt:lpstr>PowerPoint 演示文稿</vt:lpstr>
      <vt:lpstr>PowerPoint 演示文稿</vt:lpstr>
      <vt:lpstr>PowerPoint 演示文稿</vt:lpstr>
      <vt:lpstr>PowerPoint 演示文稿</vt:lpstr>
      <vt:lpstr>填空题</vt:lpstr>
      <vt:lpstr>论述题</vt:lpstr>
      <vt:lpstr>PowerPoint 演示文稿</vt:lpstr>
      <vt:lpstr>第二章 进程管理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填空题</vt:lpstr>
      <vt:lpstr>填空题</vt:lpstr>
      <vt:lpstr>论述题</vt:lpstr>
      <vt:lpstr>PowerPoint 演示文稿</vt:lpstr>
      <vt:lpstr>PowerPoint 演示文稿</vt:lpstr>
      <vt:lpstr>PowerPoint 演示文稿</vt:lpstr>
      <vt:lpstr>PowerPoint 演示文稿</vt:lpstr>
    </vt:vector>
  </TitlesOfParts>
  <Company>ncepubj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复习课（1，2，3章）</dc:title>
  <dc:creator>mawei</dc:creator>
  <cp:lastModifiedBy>kehe wu</cp:lastModifiedBy>
  <cp:revision>48</cp:revision>
  <dcterms:created xsi:type="dcterms:W3CDTF">2004-09-27T00:52:44Z</dcterms:created>
  <dcterms:modified xsi:type="dcterms:W3CDTF">2020-03-19T15:24:15Z</dcterms:modified>
</cp:coreProperties>
</file>