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wav" ContentType="audio/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72"/>
  </p:notesMasterIdLst>
  <p:sldIdLst>
    <p:sldId id="1176" r:id="rId2"/>
    <p:sldId id="1175" r:id="rId3"/>
    <p:sldId id="1125" r:id="rId4"/>
    <p:sldId id="823" r:id="rId5"/>
    <p:sldId id="1051" r:id="rId6"/>
    <p:sldId id="824" r:id="rId7"/>
    <p:sldId id="826" r:id="rId8"/>
    <p:sldId id="1127" r:id="rId9"/>
    <p:sldId id="1128" r:id="rId10"/>
    <p:sldId id="1142" r:id="rId11"/>
    <p:sldId id="1130" r:id="rId12"/>
    <p:sldId id="1063" r:id="rId13"/>
    <p:sldId id="1064" r:id="rId14"/>
    <p:sldId id="1057" r:id="rId15"/>
    <p:sldId id="1058" r:id="rId16"/>
    <p:sldId id="1061" r:id="rId17"/>
    <p:sldId id="1169" r:id="rId18"/>
    <p:sldId id="1135" r:id="rId19"/>
    <p:sldId id="1170" r:id="rId20"/>
    <p:sldId id="1171" r:id="rId21"/>
    <p:sldId id="1172" r:id="rId22"/>
    <p:sldId id="1174" r:id="rId23"/>
    <p:sldId id="1137" r:id="rId24"/>
    <p:sldId id="1173" r:id="rId25"/>
    <p:sldId id="1133" r:id="rId26"/>
    <p:sldId id="1145" r:id="rId27"/>
    <p:sldId id="1146" r:id="rId28"/>
    <p:sldId id="1092" r:id="rId29"/>
    <p:sldId id="1093" r:id="rId30"/>
    <p:sldId id="1102" r:id="rId31"/>
    <p:sldId id="1096" r:id="rId32"/>
    <p:sldId id="1123" r:id="rId33"/>
    <p:sldId id="1103" r:id="rId34"/>
    <p:sldId id="1110" r:id="rId35"/>
    <p:sldId id="1104" r:id="rId36"/>
    <p:sldId id="1109" r:id="rId37"/>
    <p:sldId id="1105" r:id="rId38"/>
    <p:sldId id="1107" r:id="rId39"/>
    <p:sldId id="1108" r:id="rId40"/>
    <p:sldId id="1120" r:id="rId41"/>
    <p:sldId id="1076" r:id="rId42"/>
    <p:sldId id="1077" r:id="rId43"/>
    <p:sldId id="1147" r:id="rId44"/>
    <p:sldId id="1156" r:id="rId45"/>
    <p:sldId id="1148" r:id="rId46"/>
    <p:sldId id="1154" r:id="rId47"/>
    <p:sldId id="1149" r:id="rId48"/>
    <p:sldId id="1150" r:id="rId49"/>
    <p:sldId id="1159" r:id="rId50"/>
    <p:sldId id="1160" r:id="rId51"/>
    <p:sldId id="1162" r:id="rId52"/>
    <p:sldId id="1164" r:id="rId53"/>
    <p:sldId id="1166" r:id="rId54"/>
    <p:sldId id="1168" r:id="rId55"/>
    <p:sldId id="1151" r:id="rId56"/>
    <p:sldId id="1152" r:id="rId57"/>
    <p:sldId id="1153" r:id="rId58"/>
    <p:sldId id="860" r:id="rId59"/>
    <p:sldId id="861" r:id="rId60"/>
    <p:sldId id="862" r:id="rId61"/>
    <p:sldId id="863" r:id="rId62"/>
    <p:sldId id="1121" r:id="rId63"/>
    <p:sldId id="864" r:id="rId64"/>
    <p:sldId id="865" r:id="rId65"/>
    <p:sldId id="1122" r:id="rId66"/>
    <p:sldId id="866" r:id="rId67"/>
    <p:sldId id="1179" r:id="rId68"/>
    <p:sldId id="1178" r:id="rId69"/>
    <p:sldId id="1177" r:id="rId70"/>
    <p:sldId id="277" r:id="rId71"/>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FF66FF"/>
    <a:srgbClr val="FF99CC"/>
    <a:srgbClr val="FF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96" autoAdjust="0"/>
    <p:restoredTop sz="94660" autoAdjust="0"/>
  </p:normalViewPr>
  <p:slideViewPr>
    <p:cSldViewPr>
      <p:cViewPr varScale="1">
        <p:scale>
          <a:sx n="74" d="100"/>
          <a:sy n="74" d="100"/>
        </p:scale>
        <p:origin x="1052" y="56"/>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Lst>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43" d="100"/>
          <a:sy n="43" d="100"/>
        </p:scale>
        <p:origin x="-1422"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s>
</file>

<file path=ppt/_rels/viewProps.xml.rels><?xml version="1.0" encoding="UTF-8" standalone="yes"?>
<Relationships xmlns="http://schemas.openxmlformats.org/package/2006/relationships"><Relationship Id="rId8" Type="http://schemas.openxmlformats.org/officeDocument/2006/relationships/slide" Target="slides/slide57.xml"/><Relationship Id="rId3" Type="http://schemas.openxmlformats.org/officeDocument/2006/relationships/slide" Target="slides/slide45.xml"/><Relationship Id="rId7" Type="http://schemas.openxmlformats.org/officeDocument/2006/relationships/slide" Target="slides/slide56.xml"/><Relationship Id="rId2" Type="http://schemas.openxmlformats.org/officeDocument/2006/relationships/slide" Target="slides/slide43.xml"/><Relationship Id="rId1" Type="http://schemas.openxmlformats.org/officeDocument/2006/relationships/slide" Target="slides/slide25.xml"/><Relationship Id="rId6" Type="http://schemas.openxmlformats.org/officeDocument/2006/relationships/slide" Target="slides/slide55.xml"/><Relationship Id="rId5" Type="http://schemas.openxmlformats.org/officeDocument/2006/relationships/slide" Target="slides/slide48.xml"/><Relationship Id="rId4" Type="http://schemas.openxmlformats.org/officeDocument/2006/relationships/slide" Target="slides/slide4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5.png"/></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6.png"/></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7.png"/></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8.png"/></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9.png"/></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0.png"/></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1.png"/></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2.png"/></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3.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0.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2.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3.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4.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62" name="Rectangle 2"/>
          <p:cNvSpPr>
            <a:spLocks noGrp="1" noChangeArrowheads="1"/>
          </p:cNvSpPr>
          <p:nvPr>
            <p:ph type="hdr" sz="quarter"/>
          </p:nvPr>
        </p:nvSpPr>
        <p:spPr bwMode="auto">
          <a:xfrm>
            <a:off x="0" y="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defRPr kumimoji="1" sz="1200">
                <a:latin typeface="Times New Roman" pitchFamily="18" charset="0"/>
              </a:defRPr>
            </a:lvl1pPr>
          </a:lstStyle>
          <a:p>
            <a:pPr>
              <a:defRPr/>
            </a:pPr>
            <a:endParaRPr lang="en-US" altLang="zh-CN"/>
          </a:p>
        </p:txBody>
      </p:sp>
      <p:sp>
        <p:nvSpPr>
          <p:cNvPr id="40963" name="Rectangle 3"/>
          <p:cNvSpPr>
            <a:spLocks noGrp="1" noChangeArrowheads="1"/>
          </p:cNvSpPr>
          <p:nvPr>
            <p:ph type="dt" idx="1"/>
          </p:nvPr>
        </p:nvSpPr>
        <p:spPr bwMode="auto">
          <a:xfrm>
            <a:off x="3886200" y="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defRPr kumimoji="1" sz="1200">
                <a:latin typeface="Times New Roman" pitchFamily="18" charset="0"/>
              </a:defRPr>
            </a:lvl1pPr>
          </a:lstStyle>
          <a:p>
            <a:pPr>
              <a:defRPr/>
            </a:pPr>
            <a:endParaRPr lang="en-US" altLang="zh-CN"/>
          </a:p>
        </p:txBody>
      </p:sp>
      <p:sp>
        <p:nvSpPr>
          <p:cNvPr id="7168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0965" name="Rectangle 5"/>
          <p:cNvSpPr>
            <a:spLocks noGrp="1" noChangeArrowheads="1"/>
          </p:cNvSpPr>
          <p:nvPr>
            <p:ph type="body" sz="quarter" idx="3"/>
          </p:nvPr>
        </p:nvSpPr>
        <p:spPr bwMode="auto">
          <a:xfrm>
            <a:off x="914400" y="4343400"/>
            <a:ext cx="5029200" cy="41148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40966" name="Rectangle 6"/>
          <p:cNvSpPr>
            <a:spLocks noGrp="1" noChangeArrowheads="1"/>
          </p:cNvSpPr>
          <p:nvPr>
            <p:ph type="ftr" sz="quarter" idx="4"/>
          </p:nvPr>
        </p:nvSpPr>
        <p:spPr bwMode="auto">
          <a:xfrm>
            <a:off x="0" y="868680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defRPr kumimoji="1" sz="1200">
                <a:latin typeface="Times New Roman" pitchFamily="18" charset="0"/>
              </a:defRPr>
            </a:lvl1pPr>
          </a:lstStyle>
          <a:p>
            <a:pPr>
              <a:defRPr/>
            </a:pPr>
            <a:endParaRPr lang="en-US" altLang="zh-CN"/>
          </a:p>
        </p:txBody>
      </p:sp>
      <p:sp>
        <p:nvSpPr>
          <p:cNvPr id="40967" name="Rectangle 7"/>
          <p:cNvSpPr>
            <a:spLocks noGrp="1" noChangeArrowheads="1"/>
          </p:cNvSpPr>
          <p:nvPr>
            <p:ph type="sldNum" sz="quarter" idx="5"/>
          </p:nvPr>
        </p:nvSpPr>
        <p:spPr bwMode="auto">
          <a:xfrm>
            <a:off x="3886200" y="868680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lgn="r">
              <a:defRPr kumimoji="1" sz="1200">
                <a:latin typeface="Times New Roman" pitchFamily="18" charset="0"/>
              </a:defRPr>
            </a:lvl1pPr>
          </a:lstStyle>
          <a:p>
            <a:pPr>
              <a:defRPr/>
            </a:pPr>
            <a:fld id="{2A08638B-97AE-42C6-9A2C-9391C0EA6B11}" type="slidenum">
              <a:rPr lang="en-US" altLang="zh-CN"/>
              <a:pPr>
                <a:defRPr/>
              </a:pPr>
              <a:t>‹#›</a:t>
            </a:fld>
            <a:endParaRPr lang="en-US" altLang="zh-CN"/>
          </a:p>
        </p:txBody>
      </p:sp>
    </p:spTree>
    <p:extLst>
      <p:ext uri="{BB962C8B-B14F-4D97-AF65-F5344CB8AC3E}">
        <p14:creationId xmlns:p14="http://schemas.microsoft.com/office/powerpoint/2010/main" val="220606823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1C56A50D-E82A-42BE-B29B-55CC490F7809}" type="slidenum">
              <a:rPr lang="en-US" altLang="zh-CN" smtClean="0"/>
              <a:pPr/>
              <a:t>70</a:t>
            </a:fld>
            <a:endParaRPr lang="en-US" altLang="zh-CN" smtClean="0"/>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w="9525"/>
        </p:spPr>
        <p:txBody>
          <a:bodyPr/>
          <a:lstStyle/>
          <a:p>
            <a:pPr eaLnBrk="1" hangingPunct="1"/>
            <a:endParaRPr lang="zh-CN" altLang="zh-CN" smtClean="0"/>
          </a:p>
        </p:txBody>
      </p:sp>
    </p:spTree>
    <p:extLst>
      <p:ext uri="{BB962C8B-B14F-4D97-AF65-F5344CB8AC3E}">
        <p14:creationId xmlns:p14="http://schemas.microsoft.com/office/powerpoint/2010/main" val="157026577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3" name="Rectangle 2"/>
          <p:cNvSpPr>
            <a:spLocks noChangeArrowheads="1"/>
          </p:cNvSpPr>
          <p:nvPr/>
        </p:nvSpPr>
        <p:spPr bwMode="auto">
          <a:xfrm rot="5400000">
            <a:off x="4229100" y="1943100"/>
            <a:ext cx="685800" cy="9144000"/>
          </a:xfrm>
          <a:prstGeom prst="rect">
            <a:avLst/>
          </a:prstGeom>
          <a:gradFill rotWithShape="1">
            <a:gsLst>
              <a:gs pos="0">
                <a:srgbClr val="C0C0C0">
                  <a:alpha val="86000"/>
                </a:srgbClr>
              </a:gs>
              <a:gs pos="100000">
                <a:schemeClr val="bg1"/>
              </a:gs>
            </a:gsLst>
            <a:lin ang="5400000" scaled="1"/>
          </a:gradFill>
          <a:ln w="9525">
            <a:noFill/>
            <a:miter lim="800000"/>
            <a:headEnd/>
            <a:tailEnd/>
          </a:ln>
          <a:effectLst/>
        </p:spPr>
        <p:txBody>
          <a:bodyPr wrap="none" anchor="ctr"/>
          <a:lstStyle/>
          <a:p>
            <a:pPr>
              <a:defRPr/>
            </a:pPr>
            <a:endParaRPr lang="zh-CN" altLang="en-US"/>
          </a:p>
        </p:txBody>
      </p:sp>
      <p:sp>
        <p:nvSpPr>
          <p:cNvPr id="4" name="Rectangle 3"/>
          <p:cNvSpPr>
            <a:spLocks noChangeArrowheads="1"/>
          </p:cNvSpPr>
          <p:nvPr/>
        </p:nvSpPr>
        <p:spPr bwMode="auto">
          <a:xfrm rot="5400000">
            <a:off x="3543300" y="-3543300"/>
            <a:ext cx="2057400" cy="9144000"/>
          </a:xfrm>
          <a:prstGeom prst="rect">
            <a:avLst/>
          </a:prstGeom>
          <a:gradFill rotWithShape="1">
            <a:gsLst>
              <a:gs pos="0">
                <a:srgbClr val="C0C0C0">
                  <a:alpha val="86000"/>
                </a:srgbClr>
              </a:gs>
              <a:gs pos="100000">
                <a:schemeClr val="bg1"/>
              </a:gs>
            </a:gsLst>
            <a:lin ang="5400000" scaled="1"/>
          </a:gradFill>
          <a:ln w="9525">
            <a:noFill/>
            <a:miter lim="800000"/>
            <a:headEnd/>
            <a:tailEnd/>
          </a:ln>
          <a:effectLst/>
        </p:spPr>
        <p:txBody>
          <a:bodyPr wrap="none" anchor="ctr"/>
          <a:lstStyle/>
          <a:p>
            <a:pPr>
              <a:defRPr/>
            </a:pPr>
            <a:endParaRPr lang="zh-CN" altLang="en-US"/>
          </a:p>
        </p:txBody>
      </p:sp>
      <p:pic>
        <p:nvPicPr>
          <p:cNvPr id="5" name="Picture 6" descr="A24561操作系统原理与实践1new"/>
          <p:cNvPicPr>
            <a:picLocks noChangeAspect="1" noChangeArrowheads="1"/>
          </p:cNvPicPr>
          <p:nvPr/>
        </p:nvPicPr>
        <p:blipFill>
          <a:blip r:embed="rId2"/>
          <a:srcRect/>
          <a:stretch>
            <a:fillRect/>
          </a:stretch>
        </p:blipFill>
        <p:spPr bwMode="auto">
          <a:xfrm>
            <a:off x="0" y="1905000"/>
            <a:ext cx="9144000" cy="4267200"/>
          </a:xfrm>
          <a:prstGeom prst="rect">
            <a:avLst/>
          </a:prstGeom>
          <a:noFill/>
          <a:ln w="9525">
            <a:noFill/>
            <a:miter lim="800000"/>
            <a:headEnd/>
            <a:tailEnd/>
          </a:ln>
        </p:spPr>
      </p:pic>
      <p:pic>
        <p:nvPicPr>
          <p:cNvPr id="6" name="Picture 8" descr="未标题-1"/>
          <p:cNvPicPr>
            <a:picLocks noChangeAspect="1" noChangeArrowheads="1"/>
          </p:cNvPicPr>
          <p:nvPr/>
        </p:nvPicPr>
        <p:blipFill>
          <a:blip r:embed="rId3"/>
          <a:srcRect/>
          <a:stretch>
            <a:fillRect/>
          </a:stretch>
        </p:blipFill>
        <p:spPr bwMode="auto">
          <a:xfrm>
            <a:off x="1219200" y="228600"/>
            <a:ext cx="3352800" cy="790575"/>
          </a:xfrm>
          <a:prstGeom prst="rect">
            <a:avLst/>
          </a:prstGeom>
          <a:noFill/>
          <a:ln w="9525">
            <a:noFill/>
            <a:miter lim="800000"/>
            <a:headEnd/>
            <a:tailEnd/>
          </a:ln>
        </p:spPr>
      </p:pic>
      <p:sp>
        <p:nvSpPr>
          <p:cNvPr id="7" name="Line 9"/>
          <p:cNvSpPr>
            <a:spLocks noChangeShapeType="1"/>
          </p:cNvSpPr>
          <p:nvPr/>
        </p:nvSpPr>
        <p:spPr bwMode="auto">
          <a:xfrm>
            <a:off x="0" y="1752600"/>
            <a:ext cx="9144000" cy="0"/>
          </a:xfrm>
          <a:prstGeom prst="line">
            <a:avLst/>
          </a:prstGeom>
          <a:noFill/>
          <a:ln w="9525">
            <a:solidFill>
              <a:schemeClr val="tx1"/>
            </a:solidFill>
            <a:round/>
            <a:headEnd/>
            <a:tailEnd/>
          </a:ln>
          <a:effectLst/>
        </p:spPr>
        <p:txBody>
          <a:bodyPr/>
          <a:lstStyle/>
          <a:p>
            <a:pPr>
              <a:defRPr/>
            </a:pPr>
            <a:endParaRPr lang="zh-CN" altLang="en-US"/>
          </a:p>
        </p:txBody>
      </p:sp>
      <p:sp>
        <p:nvSpPr>
          <p:cNvPr id="8" name="Text Box 10"/>
          <p:cNvSpPr txBox="1">
            <a:spLocks noChangeArrowheads="1"/>
          </p:cNvSpPr>
          <p:nvPr/>
        </p:nvSpPr>
        <p:spPr bwMode="auto">
          <a:xfrm>
            <a:off x="6477000" y="242888"/>
            <a:ext cx="3048000" cy="396875"/>
          </a:xfrm>
          <a:prstGeom prst="rect">
            <a:avLst/>
          </a:prstGeom>
          <a:noFill/>
          <a:ln w="9525">
            <a:noFill/>
            <a:miter lim="800000"/>
            <a:headEnd/>
            <a:tailEnd/>
          </a:ln>
          <a:effectLst/>
        </p:spPr>
        <p:txBody>
          <a:bodyPr>
            <a:spAutoFit/>
          </a:bodyPr>
          <a:lstStyle/>
          <a:p>
            <a:pPr>
              <a:spcBef>
                <a:spcPct val="50000"/>
              </a:spcBef>
              <a:defRPr/>
            </a:pPr>
            <a:r>
              <a:rPr lang="zh-CN" altLang="en-US" sz="2000" b="1"/>
              <a:t>操作系统原理与实践</a:t>
            </a:r>
          </a:p>
        </p:txBody>
      </p:sp>
      <p:pic>
        <p:nvPicPr>
          <p:cNvPr id="9" name="Picture 11" descr="图片5"/>
          <p:cNvPicPr>
            <a:picLocks noChangeAspect="1" noChangeArrowheads="1"/>
          </p:cNvPicPr>
          <p:nvPr/>
        </p:nvPicPr>
        <p:blipFill>
          <a:blip r:embed="rId4"/>
          <a:srcRect/>
          <a:stretch>
            <a:fillRect/>
          </a:stretch>
        </p:blipFill>
        <p:spPr bwMode="auto">
          <a:xfrm>
            <a:off x="0" y="0"/>
            <a:ext cx="685800" cy="1219200"/>
          </a:xfrm>
          <a:prstGeom prst="rect">
            <a:avLst/>
          </a:prstGeom>
          <a:noFill/>
          <a:ln w="9525">
            <a:noFill/>
            <a:miter lim="800000"/>
            <a:headEnd/>
            <a:tailEnd/>
          </a:ln>
        </p:spPr>
      </p:pic>
      <p:sp>
        <p:nvSpPr>
          <p:cNvPr id="10" name="Text Box 12"/>
          <p:cNvSpPr txBox="1">
            <a:spLocks noChangeArrowheads="1"/>
          </p:cNvSpPr>
          <p:nvPr/>
        </p:nvSpPr>
        <p:spPr bwMode="auto">
          <a:xfrm>
            <a:off x="6851650" y="6248400"/>
            <a:ext cx="1606550" cy="336550"/>
          </a:xfrm>
          <a:prstGeom prst="rect">
            <a:avLst/>
          </a:prstGeom>
          <a:noFill/>
          <a:ln w="9525">
            <a:noFill/>
            <a:miter lim="800000"/>
            <a:headEnd/>
            <a:tailEnd/>
          </a:ln>
          <a:effectLst/>
        </p:spPr>
        <p:txBody>
          <a:bodyPr wrap="none">
            <a:spAutoFit/>
          </a:bodyPr>
          <a:lstStyle/>
          <a:p>
            <a:pPr>
              <a:defRPr/>
            </a:pPr>
            <a:r>
              <a:rPr lang="zh-CN" altLang="en-US" sz="1600"/>
              <a:t>高等教育出版社</a:t>
            </a:r>
          </a:p>
        </p:txBody>
      </p:sp>
      <p:sp>
        <p:nvSpPr>
          <p:cNvPr id="1869831" name="Rectangle 7"/>
          <p:cNvSpPr>
            <a:spLocks noGrp="1" noChangeArrowheads="1"/>
          </p:cNvSpPr>
          <p:nvPr>
            <p:ph type="ctrTitle"/>
          </p:nvPr>
        </p:nvSpPr>
        <p:spPr>
          <a:xfrm>
            <a:off x="1219200" y="533400"/>
            <a:ext cx="7162800" cy="1470025"/>
          </a:xfrm>
        </p:spPr>
        <p:txBody>
          <a:bodyPr/>
          <a:lstStyle>
            <a:lvl1pPr>
              <a:defRPr sz="4000">
                <a:solidFill>
                  <a:schemeClr val="tx1"/>
                </a:solidFill>
                <a:ea typeface="隶书" pitchFamily="49" charset="-122"/>
              </a:defRPr>
            </a:lvl1pPr>
          </a:lstStyle>
          <a:p>
            <a:r>
              <a:rPr lang="zh-CN" altLang="en-US"/>
              <a:t>单击此处编辑母版标题样式</a:t>
            </a:r>
          </a:p>
        </p:txBody>
      </p:sp>
      <p:sp>
        <p:nvSpPr>
          <p:cNvPr id="11" name="Rectangle 4"/>
          <p:cNvSpPr>
            <a:spLocks noGrp="1" noChangeArrowheads="1"/>
          </p:cNvSpPr>
          <p:nvPr>
            <p:ph type="ftr" sz="quarter" idx="10"/>
          </p:nvPr>
        </p:nvSpPr>
        <p:spPr>
          <a:xfrm>
            <a:off x="3200400" y="6172200"/>
            <a:ext cx="2895600" cy="476250"/>
          </a:xfrm>
        </p:spPr>
        <p:txBody>
          <a:bodyPr/>
          <a:lstStyle>
            <a:lvl1pPr>
              <a:defRPr/>
            </a:lvl1pPr>
          </a:lstStyle>
          <a:p>
            <a:pPr>
              <a:defRPr/>
            </a:pPr>
            <a:endParaRPr lang="zh-CN" altLang="zh-CN"/>
          </a:p>
        </p:txBody>
      </p:sp>
      <p:sp>
        <p:nvSpPr>
          <p:cNvPr id="12" name="Rectangle 5"/>
          <p:cNvSpPr>
            <a:spLocks noGrp="1" noChangeArrowheads="1"/>
          </p:cNvSpPr>
          <p:nvPr>
            <p:ph type="sldNum" sz="quarter" idx="11"/>
          </p:nvPr>
        </p:nvSpPr>
        <p:spPr>
          <a:xfrm>
            <a:off x="6705600" y="6172200"/>
            <a:ext cx="2133600" cy="476250"/>
          </a:xfrm>
        </p:spPr>
        <p:txBody>
          <a:bodyPr/>
          <a:lstStyle>
            <a:lvl1pPr>
              <a:defRPr b="0"/>
            </a:lvl1pPr>
          </a:lstStyle>
          <a:p>
            <a:pPr>
              <a:defRPr/>
            </a:pPr>
            <a:fld id="{A89EA515-03D8-45C1-BA67-52197AB180E6}" type="slidenum">
              <a:rPr lang="en-US" altLang="zh-CN"/>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8"/>
          <p:cNvSpPr>
            <a:spLocks noGrp="1" noChangeArrowheads="1"/>
          </p:cNvSpPr>
          <p:nvPr>
            <p:ph type="sldNum" sz="quarter" idx="12"/>
          </p:nvPr>
        </p:nvSpPr>
        <p:spPr>
          <a:ln/>
        </p:spPr>
        <p:txBody>
          <a:bodyPr/>
          <a:lstStyle>
            <a:lvl1pPr>
              <a:defRPr/>
            </a:lvl1pPr>
          </a:lstStyle>
          <a:p>
            <a:pPr>
              <a:defRPr/>
            </a:pPr>
            <a:fld id="{82C38276-EE9A-43F3-B5FF-CCD3626F7E8D}"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91300" y="76200"/>
            <a:ext cx="1943100" cy="620236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762000" y="76200"/>
            <a:ext cx="5676900" cy="620236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8"/>
          <p:cNvSpPr>
            <a:spLocks noGrp="1" noChangeArrowheads="1"/>
          </p:cNvSpPr>
          <p:nvPr>
            <p:ph type="sldNum" sz="quarter" idx="12"/>
          </p:nvPr>
        </p:nvSpPr>
        <p:spPr>
          <a:ln/>
        </p:spPr>
        <p:txBody>
          <a:bodyPr/>
          <a:lstStyle>
            <a:lvl1pPr>
              <a:defRPr/>
            </a:lvl1pPr>
          </a:lstStyle>
          <a:p>
            <a:pPr>
              <a:defRPr/>
            </a:pPr>
            <a:fld id="{CEBC4495-C3AF-4EE2-9B47-3745FC309FC7}" type="slidenum">
              <a:rPr lang="en-US" altLang="zh-CN"/>
              <a:pPr>
                <a:defRPr/>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762000" y="76200"/>
            <a:ext cx="74676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219200" y="1752600"/>
            <a:ext cx="35814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剪贴画占位符 3"/>
          <p:cNvSpPr>
            <a:spLocks noGrp="1"/>
          </p:cNvSpPr>
          <p:nvPr>
            <p:ph type="clipArt" sz="half" idx="2"/>
          </p:nvPr>
        </p:nvSpPr>
        <p:spPr>
          <a:xfrm>
            <a:off x="4953000" y="1752600"/>
            <a:ext cx="3581400" cy="4525963"/>
          </a:xfrm>
        </p:spPr>
        <p:txBody>
          <a:bodyPr/>
          <a:lstStyle/>
          <a:p>
            <a:pPr lvl="0"/>
            <a:endParaRPr lang="zh-CN" altLang="en-US" noProof="0" smtClean="0"/>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zh-CN" altLang="zh-CN"/>
          </a:p>
        </p:txBody>
      </p:sp>
      <p:sp>
        <p:nvSpPr>
          <p:cNvPr id="7" name="Rectangle 8"/>
          <p:cNvSpPr>
            <a:spLocks noGrp="1" noChangeArrowheads="1"/>
          </p:cNvSpPr>
          <p:nvPr>
            <p:ph type="sldNum" sz="quarter" idx="12"/>
          </p:nvPr>
        </p:nvSpPr>
        <p:spPr>
          <a:ln/>
        </p:spPr>
        <p:txBody>
          <a:bodyPr/>
          <a:lstStyle>
            <a:lvl1pPr>
              <a:defRPr/>
            </a:lvl1pPr>
          </a:lstStyle>
          <a:p>
            <a:pPr>
              <a:defRPr/>
            </a:pPr>
            <a:fld id="{C5966708-F3F2-4908-B0EF-7F001BDCAF1E}"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8"/>
          <p:cNvSpPr>
            <a:spLocks noGrp="1" noChangeArrowheads="1"/>
          </p:cNvSpPr>
          <p:nvPr>
            <p:ph type="sldNum" sz="quarter" idx="12"/>
          </p:nvPr>
        </p:nvSpPr>
        <p:spPr>
          <a:ln/>
        </p:spPr>
        <p:txBody>
          <a:bodyPr/>
          <a:lstStyle>
            <a:lvl1pPr>
              <a:defRPr/>
            </a:lvl1pPr>
          </a:lstStyle>
          <a:p>
            <a:pPr>
              <a:defRPr/>
            </a:pPr>
            <a:fld id="{15403FF8-C16C-4157-8935-AED133C1E347}" type="slidenum">
              <a:rPr lang="en-US" altLang="zh-CN"/>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8"/>
          <p:cNvSpPr>
            <a:spLocks noGrp="1" noChangeArrowheads="1"/>
          </p:cNvSpPr>
          <p:nvPr>
            <p:ph type="sldNum" sz="quarter" idx="12"/>
          </p:nvPr>
        </p:nvSpPr>
        <p:spPr>
          <a:ln/>
        </p:spPr>
        <p:txBody>
          <a:bodyPr/>
          <a:lstStyle>
            <a:lvl1pPr>
              <a:defRPr/>
            </a:lvl1pPr>
          </a:lstStyle>
          <a:p>
            <a:pPr>
              <a:defRPr/>
            </a:pPr>
            <a:fld id="{762AFE9F-6508-43C0-A0A2-82DF2ABAAB10}"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219200" y="1752600"/>
            <a:ext cx="35814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953000" y="1752600"/>
            <a:ext cx="35814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zh-CN" altLang="zh-CN"/>
          </a:p>
        </p:txBody>
      </p:sp>
      <p:sp>
        <p:nvSpPr>
          <p:cNvPr id="7" name="Rectangle 8"/>
          <p:cNvSpPr>
            <a:spLocks noGrp="1" noChangeArrowheads="1"/>
          </p:cNvSpPr>
          <p:nvPr>
            <p:ph type="sldNum" sz="quarter" idx="12"/>
          </p:nvPr>
        </p:nvSpPr>
        <p:spPr>
          <a:ln/>
        </p:spPr>
        <p:txBody>
          <a:bodyPr/>
          <a:lstStyle>
            <a:lvl1pPr>
              <a:defRPr/>
            </a:lvl1pPr>
          </a:lstStyle>
          <a:p>
            <a:pPr>
              <a:defRPr/>
            </a:pPr>
            <a:fld id="{B0A4C1AF-83B6-432F-93C4-A7180A168B4C}"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7"/>
          <p:cNvSpPr>
            <a:spLocks noGrp="1" noChangeArrowheads="1"/>
          </p:cNvSpPr>
          <p:nvPr>
            <p:ph type="ftr" sz="quarter" idx="11"/>
          </p:nvPr>
        </p:nvSpPr>
        <p:spPr>
          <a:ln/>
        </p:spPr>
        <p:txBody>
          <a:bodyPr/>
          <a:lstStyle>
            <a:lvl1pPr>
              <a:defRPr/>
            </a:lvl1pPr>
          </a:lstStyle>
          <a:p>
            <a:pPr>
              <a:defRPr/>
            </a:pPr>
            <a:endParaRPr lang="zh-CN" altLang="zh-CN"/>
          </a:p>
        </p:txBody>
      </p:sp>
      <p:sp>
        <p:nvSpPr>
          <p:cNvPr id="9" name="Rectangle 8"/>
          <p:cNvSpPr>
            <a:spLocks noGrp="1" noChangeArrowheads="1"/>
          </p:cNvSpPr>
          <p:nvPr>
            <p:ph type="sldNum" sz="quarter" idx="12"/>
          </p:nvPr>
        </p:nvSpPr>
        <p:spPr>
          <a:ln/>
        </p:spPr>
        <p:txBody>
          <a:bodyPr/>
          <a:lstStyle>
            <a:lvl1pPr>
              <a:defRPr/>
            </a:lvl1pPr>
          </a:lstStyle>
          <a:p>
            <a:pPr>
              <a:defRPr/>
            </a:pPr>
            <a:fld id="{0C05C1D1-0ACB-4935-89E0-D1958A31638D}"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dt" sz="half" idx="10"/>
          </p:nvPr>
        </p:nvSpPr>
        <p:spPr>
          <a:xfrm>
            <a:off x="1115616" y="6010275"/>
            <a:ext cx="2133600" cy="476250"/>
          </a:xfrm>
          <a:ln/>
        </p:spPr>
        <p:txBody>
          <a:bodyPr/>
          <a:lstStyle>
            <a:lvl1pPr>
              <a:defRPr/>
            </a:lvl1pPr>
          </a:lstStyle>
          <a:p>
            <a:pPr>
              <a:defRPr/>
            </a:pPr>
            <a:endParaRPr lang="en-US" altLang="zh-CN"/>
          </a:p>
        </p:txBody>
      </p:sp>
      <p:sp>
        <p:nvSpPr>
          <p:cNvPr id="4" name="Rectangle 7"/>
          <p:cNvSpPr>
            <a:spLocks noGrp="1" noChangeArrowheads="1"/>
          </p:cNvSpPr>
          <p:nvPr>
            <p:ph type="ftr" sz="quarter" idx="11"/>
          </p:nvPr>
        </p:nvSpPr>
        <p:spPr>
          <a:ln/>
        </p:spPr>
        <p:txBody>
          <a:bodyPr/>
          <a:lstStyle>
            <a:lvl1pPr>
              <a:defRPr/>
            </a:lvl1pPr>
          </a:lstStyle>
          <a:p>
            <a:pPr>
              <a:defRPr/>
            </a:pPr>
            <a:endParaRPr lang="zh-CN" altLang="zh-CN"/>
          </a:p>
        </p:txBody>
      </p:sp>
      <p:sp>
        <p:nvSpPr>
          <p:cNvPr id="5" name="Rectangle 8"/>
          <p:cNvSpPr>
            <a:spLocks noGrp="1" noChangeArrowheads="1"/>
          </p:cNvSpPr>
          <p:nvPr>
            <p:ph type="sldNum" sz="quarter" idx="12"/>
          </p:nvPr>
        </p:nvSpPr>
        <p:spPr>
          <a:ln/>
        </p:spPr>
        <p:txBody>
          <a:bodyPr/>
          <a:lstStyle>
            <a:lvl1pPr>
              <a:defRPr/>
            </a:lvl1pPr>
          </a:lstStyle>
          <a:p>
            <a:pPr>
              <a:defRPr/>
            </a:pPr>
            <a:fld id="{C9792949-7FBC-4E4F-8D34-3D0F46DDB05B}"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7"/>
          <p:cNvSpPr>
            <a:spLocks noGrp="1" noChangeArrowheads="1"/>
          </p:cNvSpPr>
          <p:nvPr>
            <p:ph type="ftr" sz="quarter" idx="11"/>
          </p:nvPr>
        </p:nvSpPr>
        <p:spPr>
          <a:ln/>
        </p:spPr>
        <p:txBody>
          <a:bodyPr/>
          <a:lstStyle>
            <a:lvl1pPr>
              <a:defRPr/>
            </a:lvl1pPr>
          </a:lstStyle>
          <a:p>
            <a:pPr>
              <a:defRPr/>
            </a:pPr>
            <a:endParaRPr lang="zh-CN" altLang="zh-CN"/>
          </a:p>
        </p:txBody>
      </p:sp>
      <p:sp>
        <p:nvSpPr>
          <p:cNvPr id="4" name="Rectangle 8"/>
          <p:cNvSpPr>
            <a:spLocks noGrp="1" noChangeArrowheads="1"/>
          </p:cNvSpPr>
          <p:nvPr>
            <p:ph type="sldNum" sz="quarter" idx="12"/>
          </p:nvPr>
        </p:nvSpPr>
        <p:spPr>
          <a:ln/>
        </p:spPr>
        <p:txBody>
          <a:bodyPr/>
          <a:lstStyle>
            <a:lvl1pPr>
              <a:defRPr/>
            </a:lvl1pPr>
          </a:lstStyle>
          <a:p>
            <a:pPr>
              <a:defRPr/>
            </a:pPr>
            <a:fld id="{D72367B8-2013-478E-8A0C-F9675AA82FF9}"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zh-CN" altLang="zh-CN"/>
          </a:p>
        </p:txBody>
      </p:sp>
      <p:sp>
        <p:nvSpPr>
          <p:cNvPr id="7" name="Rectangle 8"/>
          <p:cNvSpPr>
            <a:spLocks noGrp="1" noChangeArrowheads="1"/>
          </p:cNvSpPr>
          <p:nvPr>
            <p:ph type="sldNum" sz="quarter" idx="12"/>
          </p:nvPr>
        </p:nvSpPr>
        <p:spPr>
          <a:ln/>
        </p:spPr>
        <p:txBody>
          <a:bodyPr/>
          <a:lstStyle>
            <a:lvl1pPr>
              <a:defRPr/>
            </a:lvl1pPr>
          </a:lstStyle>
          <a:p>
            <a:pPr>
              <a:defRPr/>
            </a:pPr>
            <a:fld id="{18D127FB-D55C-4CFE-B9C6-1B2A00EA61EB}"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zh-CN" altLang="zh-CN"/>
          </a:p>
        </p:txBody>
      </p:sp>
      <p:sp>
        <p:nvSpPr>
          <p:cNvPr id="7" name="Rectangle 8"/>
          <p:cNvSpPr>
            <a:spLocks noGrp="1" noChangeArrowheads="1"/>
          </p:cNvSpPr>
          <p:nvPr>
            <p:ph type="sldNum" sz="quarter" idx="12"/>
          </p:nvPr>
        </p:nvSpPr>
        <p:spPr>
          <a:ln/>
        </p:spPr>
        <p:txBody>
          <a:bodyPr/>
          <a:lstStyle>
            <a:lvl1pPr>
              <a:defRPr/>
            </a:lvl1pPr>
          </a:lstStyle>
          <a:p>
            <a:pPr>
              <a:defRPr/>
            </a:pPr>
            <a:fld id="{4B6C3DDD-CA8C-4EB4-99CF-8A0BEFA1CD5B}"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9458" name="Picture 2" descr="图片12"/>
          <p:cNvPicPr>
            <a:picLocks noChangeAspect="1" noChangeArrowheads="1"/>
          </p:cNvPicPr>
          <p:nvPr/>
        </p:nvPicPr>
        <p:blipFill>
          <a:blip r:embed="rId14"/>
          <a:srcRect/>
          <a:stretch>
            <a:fillRect/>
          </a:stretch>
        </p:blipFill>
        <p:spPr bwMode="auto">
          <a:xfrm>
            <a:off x="0" y="6400800"/>
            <a:ext cx="9144000" cy="495300"/>
          </a:xfrm>
          <a:prstGeom prst="rect">
            <a:avLst/>
          </a:prstGeom>
          <a:noFill/>
          <a:ln w="9525">
            <a:noFill/>
            <a:miter lim="800000"/>
            <a:headEnd/>
            <a:tailEnd/>
          </a:ln>
        </p:spPr>
      </p:pic>
      <p:sp>
        <p:nvSpPr>
          <p:cNvPr id="1868803" name="Rectangle 3"/>
          <p:cNvSpPr>
            <a:spLocks noChangeArrowheads="1"/>
          </p:cNvSpPr>
          <p:nvPr/>
        </p:nvSpPr>
        <p:spPr bwMode="auto">
          <a:xfrm rot="5400000">
            <a:off x="3962400" y="-3962400"/>
            <a:ext cx="1219200" cy="9144000"/>
          </a:xfrm>
          <a:prstGeom prst="rect">
            <a:avLst/>
          </a:prstGeom>
          <a:gradFill rotWithShape="1">
            <a:gsLst>
              <a:gs pos="0">
                <a:srgbClr val="C0C0C0">
                  <a:alpha val="86000"/>
                </a:srgbClr>
              </a:gs>
              <a:gs pos="100000">
                <a:schemeClr val="bg1"/>
              </a:gs>
            </a:gsLst>
            <a:lin ang="5400000" scaled="1"/>
          </a:gradFill>
          <a:ln w="9525">
            <a:noFill/>
            <a:miter lim="800000"/>
            <a:headEnd/>
            <a:tailEnd/>
          </a:ln>
          <a:effectLst/>
        </p:spPr>
        <p:txBody>
          <a:bodyPr wrap="none" anchor="ctr"/>
          <a:lstStyle/>
          <a:p>
            <a:pPr>
              <a:defRPr/>
            </a:pPr>
            <a:endParaRPr lang="zh-CN" altLang="en-US"/>
          </a:p>
        </p:txBody>
      </p:sp>
      <p:sp>
        <p:nvSpPr>
          <p:cNvPr id="19460" name="Rectangle 4"/>
          <p:cNvSpPr>
            <a:spLocks noGrp="1" noChangeArrowheads="1"/>
          </p:cNvSpPr>
          <p:nvPr>
            <p:ph type="body" idx="1"/>
          </p:nvPr>
        </p:nvSpPr>
        <p:spPr bwMode="auto">
          <a:xfrm>
            <a:off x="1219200" y="1752600"/>
            <a:ext cx="73152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868805" name="Rectangle 5"/>
          <p:cNvSpPr>
            <a:spLocks noChangeArrowheads="1"/>
          </p:cNvSpPr>
          <p:nvPr/>
        </p:nvSpPr>
        <p:spPr bwMode="auto">
          <a:xfrm>
            <a:off x="0" y="228600"/>
            <a:ext cx="9144000" cy="838200"/>
          </a:xfrm>
          <a:prstGeom prst="rect">
            <a:avLst/>
          </a:prstGeom>
          <a:gradFill rotWithShape="1">
            <a:gsLst>
              <a:gs pos="0">
                <a:srgbClr val="C0C0C0">
                  <a:alpha val="59000"/>
                </a:srgbClr>
              </a:gs>
              <a:gs pos="100000">
                <a:schemeClr val="bg1"/>
              </a:gs>
            </a:gsLst>
            <a:lin ang="0" scaled="1"/>
          </a:gradFill>
          <a:ln w="9525">
            <a:noFill/>
            <a:miter lim="800000"/>
            <a:headEnd/>
            <a:tailEnd/>
          </a:ln>
          <a:effectLst/>
        </p:spPr>
        <p:txBody>
          <a:bodyPr wrap="none" anchor="ctr"/>
          <a:lstStyle/>
          <a:p>
            <a:pPr>
              <a:defRPr/>
            </a:pPr>
            <a:endParaRPr lang="zh-CN" altLang="en-US"/>
          </a:p>
        </p:txBody>
      </p:sp>
      <p:sp>
        <p:nvSpPr>
          <p:cNvPr id="1868806" name="Rectangle 6"/>
          <p:cNvSpPr>
            <a:spLocks noGrp="1" noChangeArrowheads="1"/>
          </p:cNvSpPr>
          <p:nvPr>
            <p:ph type="dt" sz="half" idx="2"/>
          </p:nvPr>
        </p:nvSpPr>
        <p:spPr bwMode="auto">
          <a:xfrm>
            <a:off x="457200" y="624840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ltLang="zh-CN"/>
          </a:p>
        </p:txBody>
      </p:sp>
      <p:sp>
        <p:nvSpPr>
          <p:cNvPr id="1868807" name="Rectangle 7"/>
          <p:cNvSpPr>
            <a:spLocks noGrp="1" noChangeArrowheads="1"/>
          </p:cNvSpPr>
          <p:nvPr>
            <p:ph type="ftr" sz="quarter" idx="3"/>
          </p:nvPr>
        </p:nvSpPr>
        <p:spPr bwMode="auto">
          <a:xfrm>
            <a:off x="3124200" y="6248400"/>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zh-CN" altLang="zh-CN"/>
          </a:p>
        </p:txBody>
      </p:sp>
      <p:sp>
        <p:nvSpPr>
          <p:cNvPr id="1868808" name="Rectangle 8"/>
          <p:cNvSpPr>
            <a:spLocks noGrp="1" noChangeArrowheads="1"/>
          </p:cNvSpPr>
          <p:nvPr>
            <p:ph type="sldNum" sz="quarter" idx="4"/>
          </p:nvPr>
        </p:nvSpPr>
        <p:spPr bwMode="auto">
          <a:xfrm>
            <a:off x="6553200" y="638175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1"/>
            </a:lvl1pPr>
          </a:lstStyle>
          <a:p>
            <a:pPr>
              <a:defRPr/>
            </a:pPr>
            <a:fld id="{81A04ACD-571D-43E7-A266-36EE0EC7479A}" type="slidenum">
              <a:rPr lang="en-US" altLang="zh-CN"/>
              <a:pPr>
                <a:defRPr/>
              </a:pPr>
              <a:t>‹#›</a:t>
            </a:fld>
            <a:endParaRPr lang="en-US" altLang="zh-CN"/>
          </a:p>
        </p:txBody>
      </p:sp>
      <p:sp>
        <p:nvSpPr>
          <p:cNvPr id="1868809" name="Line 9"/>
          <p:cNvSpPr>
            <a:spLocks noChangeShapeType="1"/>
          </p:cNvSpPr>
          <p:nvPr/>
        </p:nvSpPr>
        <p:spPr bwMode="auto">
          <a:xfrm>
            <a:off x="0" y="1219200"/>
            <a:ext cx="9144000" cy="0"/>
          </a:xfrm>
          <a:prstGeom prst="line">
            <a:avLst/>
          </a:prstGeom>
          <a:noFill/>
          <a:ln w="28575">
            <a:solidFill>
              <a:srgbClr val="3366FF"/>
            </a:solidFill>
            <a:round/>
            <a:headEnd/>
            <a:tailEnd/>
          </a:ln>
          <a:effectLst/>
        </p:spPr>
        <p:txBody>
          <a:bodyPr/>
          <a:lstStyle/>
          <a:p>
            <a:pPr>
              <a:defRPr/>
            </a:pPr>
            <a:endParaRPr lang="zh-CN" altLang="en-US"/>
          </a:p>
        </p:txBody>
      </p:sp>
      <p:sp>
        <p:nvSpPr>
          <p:cNvPr id="1868811" name="Line 11"/>
          <p:cNvSpPr>
            <a:spLocks noChangeShapeType="1"/>
          </p:cNvSpPr>
          <p:nvPr/>
        </p:nvSpPr>
        <p:spPr bwMode="auto">
          <a:xfrm>
            <a:off x="0" y="0"/>
            <a:ext cx="9144000" cy="0"/>
          </a:xfrm>
          <a:prstGeom prst="line">
            <a:avLst/>
          </a:prstGeom>
          <a:noFill/>
          <a:ln w="28575">
            <a:solidFill>
              <a:srgbClr val="3366FF"/>
            </a:solidFill>
            <a:round/>
            <a:headEnd/>
            <a:tailEnd/>
          </a:ln>
          <a:effectLst/>
        </p:spPr>
        <p:txBody>
          <a:bodyPr/>
          <a:lstStyle/>
          <a:p>
            <a:pPr>
              <a:defRPr/>
            </a:pPr>
            <a:endParaRPr lang="zh-CN" altLang="en-US"/>
          </a:p>
        </p:txBody>
      </p:sp>
      <p:sp>
        <p:nvSpPr>
          <p:cNvPr id="19468" name="Rectangle 12"/>
          <p:cNvSpPr>
            <a:spLocks noGrp="1" noChangeArrowheads="1"/>
          </p:cNvSpPr>
          <p:nvPr>
            <p:ph type="title"/>
          </p:nvPr>
        </p:nvSpPr>
        <p:spPr bwMode="auto">
          <a:xfrm>
            <a:off x="762000" y="76200"/>
            <a:ext cx="7467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pic>
        <p:nvPicPr>
          <p:cNvPr id="19469" name="Picture 13" descr="图片5"/>
          <p:cNvPicPr>
            <a:picLocks noChangeAspect="1" noChangeArrowheads="1"/>
          </p:cNvPicPr>
          <p:nvPr/>
        </p:nvPicPr>
        <p:blipFill>
          <a:blip r:embed="rId15"/>
          <a:srcRect/>
          <a:stretch>
            <a:fillRect/>
          </a:stretch>
        </p:blipFill>
        <p:spPr bwMode="auto">
          <a:xfrm>
            <a:off x="0" y="0"/>
            <a:ext cx="685800" cy="12192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25"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Lst>
  <p:txStyles>
    <p:titleStyle>
      <a:lvl1pPr algn="ctr" rtl="0" eaLnBrk="0" fontAlgn="base" hangingPunct="0">
        <a:spcBef>
          <a:spcPct val="0"/>
        </a:spcBef>
        <a:spcAft>
          <a:spcPct val="0"/>
        </a:spcAft>
        <a:defRPr sz="3600">
          <a:solidFill>
            <a:schemeClr val="tx2"/>
          </a:solidFill>
          <a:latin typeface="+mj-lt"/>
          <a:ea typeface="+mj-ea"/>
          <a:cs typeface="+mj-cs"/>
        </a:defRPr>
      </a:lvl1pPr>
      <a:lvl2pPr algn="ctr" rtl="0" eaLnBrk="0" fontAlgn="base" hangingPunct="0">
        <a:spcBef>
          <a:spcPct val="0"/>
        </a:spcBef>
        <a:spcAft>
          <a:spcPct val="0"/>
        </a:spcAft>
        <a:defRPr sz="3600">
          <a:solidFill>
            <a:schemeClr val="tx2"/>
          </a:solidFill>
          <a:latin typeface="Arial" pitchFamily="34" charset="0"/>
          <a:ea typeface="宋体" pitchFamily="2" charset="-122"/>
        </a:defRPr>
      </a:lvl2pPr>
      <a:lvl3pPr algn="ctr" rtl="0" eaLnBrk="0" fontAlgn="base" hangingPunct="0">
        <a:spcBef>
          <a:spcPct val="0"/>
        </a:spcBef>
        <a:spcAft>
          <a:spcPct val="0"/>
        </a:spcAft>
        <a:defRPr sz="3600">
          <a:solidFill>
            <a:schemeClr val="tx2"/>
          </a:solidFill>
          <a:latin typeface="Arial" pitchFamily="34" charset="0"/>
          <a:ea typeface="宋体" pitchFamily="2" charset="-122"/>
        </a:defRPr>
      </a:lvl3pPr>
      <a:lvl4pPr algn="ctr" rtl="0" eaLnBrk="0" fontAlgn="base" hangingPunct="0">
        <a:spcBef>
          <a:spcPct val="0"/>
        </a:spcBef>
        <a:spcAft>
          <a:spcPct val="0"/>
        </a:spcAft>
        <a:defRPr sz="3600">
          <a:solidFill>
            <a:schemeClr val="tx2"/>
          </a:solidFill>
          <a:latin typeface="Arial" pitchFamily="34" charset="0"/>
          <a:ea typeface="宋体" pitchFamily="2" charset="-122"/>
        </a:defRPr>
      </a:lvl4pPr>
      <a:lvl5pPr algn="ctr" rtl="0" eaLnBrk="0" fontAlgn="base" hangingPunct="0">
        <a:spcBef>
          <a:spcPct val="0"/>
        </a:spcBef>
        <a:spcAft>
          <a:spcPct val="0"/>
        </a:spcAft>
        <a:defRPr sz="3600">
          <a:solidFill>
            <a:schemeClr val="tx2"/>
          </a:solidFill>
          <a:latin typeface="Arial" pitchFamily="34" charset="0"/>
          <a:ea typeface="宋体" pitchFamily="2" charset="-122"/>
        </a:defRPr>
      </a:lvl5pPr>
      <a:lvl6pPr marL="457200" algn="ctr" rtl="0" fontAlgn="base">
        <a:spcBef>
          <a:spcPct val="0"/>
        </a:spcBef>
        <a:spcAft>
          <a:spcPct val="0"/>
        </a:spcAft>
        <a:defRPr sz="3600">
          <a:solidFill>
            <a:schemeClr val="tx2"/>
          </a:solidFill>
          <a:latin typeface="Arial" pitchFamily="34" charset="0"/>
          <a:ea typeface="宋体" pitchFamily="2" charset="-122"/>
        </a:defRPr>
      </a:lvl6pPr>
      <a:lvl7pPr marL="914400" algn="ctr" rtl="0" fontAlgn="base">
        <a:spcBef>
          <a:spcPct val="0"/>
        </a:spcBef>
        <a:spcAft>
          <a:spcPct val="0"/>
        </a:spcAft>
        <a:defRPr sz="3600">
          <a:solidFill>
            <a:schemeClr val="tx2"/>
          </a:solidFill>
          <a:latin typeface="Arial" pitchFamily="34" charset="0"/>
          <a:ea typeface="宋体" pitchFamily="2" charset="-122"/>
        </a:defRPr>
      </a:lvl7pPr>
      <a:lvl8pPr marL="1371600" algn="ctr" rtl="0" fontAlgn="base">
        <a:spcBef>
          <a:spcPct val="0"/>
        </a:spcBef>
        <a:spcAft>
          <a:spcPct val="0"/>
        </a:spcAft>
        <a:defRPr sz="3600">
          <a:solidFill>
            <a:schemeClr val="tx2"/>
          </a:solidFill>
          <a:latin typeface="Arial" pitchFamily="34" charset="0"/>
          <a:ea typeface="宋体" pitchFamily="2" charset="-122"/>
        </a:defRPr>
      </a:lvl8pPr>
      <a:lvl9pPr marL="1828800" algn="ctr" rtl="0" fontAlgn="base">
        <a:spcBef>
          <a:spcPct val="0"/>
        </a:spcBef>
        <a:spcAft>
          <a:spcPct val="0"/>
        </a:spcAft>
        <a:defRPr sz="36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lr>
          <a:srgbClr val="996633"/>
        </a:buClr>
        <a:buSzPct val="50000"/>
        <a:buFont typeface="Wingdings"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CC9900"/>
        </a:buClr>
        <a:buSzPct val="50000"/>
        <a:buFont typeface="Wingdings" pitchFamily="2" charset="2"/>
        <a:buChar char="Ø"/>
        <a:defRPr sz="2800">
          <a:solidFill>
            <a:schemeClr val="tx1"/>
          </a:solidFill>
          <a:latin typeface="+mn-lt"/>
          <a:ea typeface="+mn-ea"/>
        </a:defRPr>
      </a:lvl2pPr>
      <a:lvl3pPr marL="1143000" indent="-228600" algn="l" rtl="0" eaLnBrk="0" fontAlgn="base" hangingPunct="0">
        <a:spcBef>
          <a:spcPct val="20000"/>
        </a:spcBef>
        <a:spcAft>
          <a:spcPct val="0"/>
        </a:spcAft>
        <a:buClr>
          <a:srgbClr val="FF9900"/>
        </a:buClr>
        <a:buSzPct val="50000"/>
        <a:buFont typeface="Wingdings" pitchFamily="2" charset="2"/>
        <a:buChar char="u"/>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2.xml"/><Relationship Id="rId1" Type="http://schemas.openxmlformats.org/officeDocument/2006/relationships/vmlDrawing" Target="../drawings/vmlDrawing2.vml"/><Relationship Id="rId4" Type="http://schemas.openxmlformats.org/officeDocument/2006/relationships/image" Target="../media/image6.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2.xml"/><Relationship Id="rId1" Type="http://schemas.openxmlformats.org/officeDocument/2006/relationships/vmlDrawing" Target="../drawings/vmlDrawing3.vml"/><Relationship Id="rId4" Type="http://schemas.openxmlformats.org/officeDocument/2006/relationships/image" Target="../media/image7.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2.xml"/><Relationship Id="rId1" Type="http://schemas.openxmlformats.org/officeDocument/2006/relationships/vmlDrawing" Target="../drawings/vmlDrawing4.vml"/><Relationship Id="rId4" Type="http://schemas.openxmlformats.org/officeDocument/2006/relationships/image" Target="../media/image8.e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1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14.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15.png"/></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16.png"/></Relationships>
</file>

<file path=ppt/slides/_rels/slide4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17.png"/></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18.png"/></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19.png"/></Relationships>
</file>

<file path=ppt/slides/_rels/slide5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2.xml"/><Relationship Id="rId1" Type="http://schemas.openxmlformats.org/officeDocument/2006/relationships/vmlDrawing" Target="../drawings/vmlDrawing15.vml"/><Relationship Id="rId5" Type="http://schemas.openxmlformats.org/officeDocument/2006/relationships/image" Target="../media/image20.png"/><Relationship Id="rId4" Type="http://schemas.openxmlformats.org/officeDocument/2006/relationships/oleObject" Target="../embeddings/oleObject15.bin"/></Relationships>
</file>

<file path=ppt/slides/_rels/slide6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2.xml"/><Relationship Id="rId1" Type="http://schemas.openxmlformats.org/officeDocument/2006/relationships/vmlDrawing" Target="../drawings/vmlDrawing16.vml"/><Relationship Id="rId5" Type="http://schemas.openxmlformats.org/officeDocument/2006/relationships/image" Target="../media/image21.png"/><Relationship Id="rId4" Type="http://schemas.openxmlformats.org/officeDocument/2006/relationships/oleObject" Target="../embeddings/oleObject16.bin"/></Relationships>
</file>

<file path=ppt/slides/_rels/slide6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2.xml"/><Relationship Id="rId1" Type="http://schemas.openxmlformats.org/officeDocument/2006/relationships/vmlDrawing" Target="../drawings/vmlDrawing17.vml"/><Relationship Id="rId5" Type="http://schemas.openxmlformats.org/officeDocument/2006/relationships/image" Target="../media/image22.png"/><Relationship Id="rId4" Type="http://schemas.openxmlformats.org/officeDocument/2006/relationships/oleObject" Target="../embeddings/oleObject17.bin"/></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2.xml"/><Relationship Id="rId1" Type="http://schemas.openxmlformats.org/officeDocument/2006/relationships/vmlDrawing" Target="../drawings/vmlDrawing18.vml"/><Relationship Id="rId5" Type="http://schemas.openxmlformats.org/officeDocument/2006/relationships/image" Target="../media/image23.png"/><Relationship Id="rId4" Type="http://schemas.openxmlformats.org/officeDocument/2006/relationships/oleObject" Target="../embeddings/oleObject18.bin"/></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ctrTitle"/>
          </p:nvPr>
        </p:nvSpPr>
        <p:spPr>
          <a:xfrm>
            <a:off x="685800" y="685800"/>
            <a:ext cx="7162800" cy="1470025"/>
          </a:xfrm>
        </p:spPr>
        <p:txBody>
          <a:bodyPr/>
          <a:lstStyle/>
          <a:p>
            <a:pPr eaLnBrk="1" hangingPunct="1"/>
            <a:r>
              <a:rPr lang="zh-CN" altLang="en-US" smtClean="0"/>
              <a:t>第三章 内存管理</a:t>
            </a:r>
            <a:r>
              <a:rPr lang="zh-CN" altLang="en-US" sz="3600" smtClean="0"/>
              <a:t>（</a:t>
            </a:r>
            <a:r>
              <a:rPr lang="en-US" altLang="zh-CN" sz="3600" smtClean="0"/>
              <a:t>1 )</a:t>
            </a: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698" name="Group 21"/>
          <p:cNvGrpSpPr>
            <a:grpSpLocks/>
          </p:cNvGrpSpPr>
          <p:nvPr/>
        </p:nvGrpSpPr>
        <p:grpSpPr bwMode="auto">
          <a:xfrm>
            <a:off x="468313" y="1341438"/>
            <a:ext cx="8372475" cy="4919662"/>
            <a:chOff x="243" y="1027"/>
            <a:chExt cx="5274" cy="3099"/>
          </a:xfrm>
        </p:grpSpPr>
        <p:sp>
          <p:nvSpPr>
            <p:cNvPr id="29699" name="Text Box 2"/>
            <p:cNvSpPr txBox="1">
              <a:spLocks noChangeArrowheads="1"/>
            </p:cNvSpPr>
            <p:nvPr/>
          </p:nvSpPr>
          <p:spPr bwMode="auto">
            <a:xfrm>
              <a:off x="3411" y="2568"/>
              <a:ext cx="888" cy="288"/>
            </a:xfrm>
            <a:prstGeom prst="rect">
              <a:avLst/>
            </a:prstGeom>
            <a:noFill/>
            <a:ln w="9525">
              <a:noFill/>
              <a:miter lim="800000"/>
              <a:headEnd/>
              <a:tailEnd/>
            </a:ln>
          </p:spPr>
          <p:txBody>
            <a:bodyPr wrap="none">
              <a:spAutoFit/>
            </a:bodyPr>
            <a:lstStyle/>
            <a:p>
              <a:r>
                <a:rPr kumimoji="1" lang="zh-CN" altLang="zh-CN" sz="2400" b="1">
                  <a:solidFill>
                    <a:schemeClr val="tx2"/>
                  </a:solidFill>
                  <a:latin typeface="Times New Roman" pitchFamily="18" charset="0"/>
                  <a:ea typeface="楷体_GB2312" pitchFamily="49" charset="-122"/>
                </a:rPr>
                <a:t>地址映射</a:t>
              </a:r>
              <a:endParaRPr kumimoji="1" lang="zh-CN" altLang="en-US" sz="2400" b="1">
                <a:solidFill>
                  <a:schemeClr val="tx2"/>
                </a:solidFill>
                <a:latin typeface="Times New Roman" pitchFamily="18" charset="0"/>
                <a:ea typeface="楷体_GB2312" pitchFamily="49" charset="-122"/>
              </a:endParaRPr>
            </a:p>
          </p:txBody>
        </p:sp>
        <p:sp>
          <p:nvSpPr>
            <p:cNvPr id="29700" name="Rectangle 3"/>
            <p:cNvSpPr>
              <a:spLocks noChangeArrowheads="1"/>
            </p:cNvSpPr>
            <p:nvPr/>
          </p:nvSpPr>
          <p:spPr bwMode="auto">
            <a:xfrm>
              <a:off x="4323" y="1459"/>
              <a:ext cx="1104" cy="2256"/>
            </a:xfrm>
            <a:prstGeom prst="rect">
              <a:avLst/>
            </a:prstGeom>
            <a:solidFill>
              <a:srgbClr val="003399"/>
            </a:solidFill>
            <a:ln w="38100">
              <a:solidFill>
                <a:srgbClr val="FFFF00"/>
              </a:solidFill>
              <a:miter lim="800000"/>
              <a:headEnd/>
              <a:tailEnd/>
            </a:ln>
          </p:spPr>
          <p:txBody>
            <a:bodyPr wrap="none" anchor="ctr"/>
            <a:lstStyle/>
            <a:p>
              <a:pPr algn="ctr"/>
              <a:endParaRPr kumimoji="1" lang="en-US" altLang="zh-CN" sz="2000" b="1">
                <a:solidFill>
                  <a:srgbClr val="FFFF00"/>
                </a:solidFill>
                <a:latin typeface="Times New Roman" pitchFamily="18" charset="0"/>
                <a:ea typeface="楷体_GB2312" pitchFamily="49" charset="-122"/>
              </a:endParaRPr>
            </a:p>
            <a:p>
              <a:pPr algn="ctr"/>
              <a:endParaRPr kumimoji="1" lang="en-US" altLang="zh-CN" sz="2000" b="1">
                <a:solidFill>
                  <a:srgbClr val="FFFF00"/>
                </a:solidFill>
                <a:latin typeface="Times New Roman" pitchFamily="18" charset="0"/>
                <a:ea typeface="楷体_GB2312" pitchFamily="49" charset="-122"/>
              </a:endParaRPr>
            </a:p>
            <a:p>
              <a:pPr algn="ctr"/>
              <a:endParaRPr kumimoji="1" lang="en-US" altLang="zh-CN" sz="2000" b="1">
                <a:solidFill>
                  <a:srgbClr val="FFFF00"/>
                </a:solidFill>
                <a:latin typeface="Times New Roman" pitchFamily="18" charset="0"/>
                <a:ea typeface="楷体_GB2312" pitchFamily="49" charset="-122"/>
              </a:endParaRPr>
            </a:p>
            <a:p>
              <a:pPr algn="ctr"/>
              <a:endParaRPr kumimoji="1" lang="en-US" altLang="zh-CN" sz="2000" b="1">
                <a:solidFill>
                  <a:srgbClr val="FFFF00"/>
                </a:solidFill>
                <a:latin typeface="Times New Roman" pitchFamily="18" charset="0"/>
                <a:ea typeface="楷体_GB2312" pitchFamily="49" charset="-122"/>
              </a:endParaRPr>
            </a:p>
            <a:p>
              <a:pPr algn="ctr"/>
              <a:r>
                <a:rPr kumimoji="1" lang="en-US" altLang="zh-CN" sz="2000" b="1">
                  <a:solidFill>
                    <a:srgbClr val="FFFF00"/>
                  </a:solidFill>
                  <a:latin typeface="Times New Roman" pitchFamily="18" charset="0"/>
                  <a:ea typeface="楷体_GB2312" pitchFamily="49" charset="-122"/>
                </a:rPr>
                <a:t>Load A 200</a:t>
              </a:r>
            </a:p>
            <a:p>
              <a:pPr algn="ctr"/>
              <a:endParaRPr kumimoji="1" lang="en-US" altLang="zh-CN" sz="2000" b="1">
                <a:solidFill>
                  <a:srgbClr val="FFFF00"/>
                </a:solidFill>
                <a:latin typeface="Times New Roman" pitchFamily="18" charset="0"/>
                <a:ea typeface="楷体_GB2312" pitchFamily="49" charset="-122"/>
              </a:endParaRPr>
            </a:p>
            <a:p>
              <a:pPr algn="ctr"/>
              <a:endParaRPr kumimoji="1" lang="en-US" altLang="zh-CN" sz="2000" b="1">
                <a:solidFill>
                  <a:srgbClr val="FFFF00"/>
                </a:solidFill>
                <a:latin typeface="Times New Roman" pitchFamily="18" charset="0"/>
                <a:ea typeface="楷体_GB2312" pitchFamily="49" charset="-122"/>
              </a:endParaRPr>
            </a:p>
            <a:p>
              <a:pPr algn="ctr"/>
              <a:endParaRPr kumimoji="1" lang="en-US" altLang="zh-CN" sz="2000" b="1">
                <a:solidFill>
                  <a:srgbClr val="FFFF00"/>
                </a:solidFill>
                <a:latin typeface="Times New Roman" pitchFamily="18" charset="0"/>
                <a:ea typeface="楷体_GB2312" pitchFamily="49" charset="-122"/>
              </a:endParaRPr>
            </a:p>
            <a:p>
              <a:pPr algn="ctr"/>
              <a:r>
                <a:rPr kumimoji="1" lang="en-US" altLang="zh-CN" sz="2000" b="1">
                  <a:solidFill>
                    <a:srgbClr val="FFFF00"/>
                  </a:solidFill>
                  <a:latin typeface="Times New Roman" pitchFamily="18" charset="0"/>
                  <a:ea typeface="楷体_GB2312" pitchFamily="49" charset="-122"/>
                </a:rPr>
                <a:t> 3456</a:t>
              </a:r>
            </a:p>
            <a:p>
              <a:pPr algn="ctr"/>
              <a:r>
                <a:rPr kumimoji="1" lang="en-US" altLang="zh-CN" sz="2000" b="1">
                  <a:solidFill>
                    <a:srgbClr val="FFFF00"/>
                  </a:solidFill>
                  <a:latin typeface="Times New Roman" pitchFamily="18" charset="0"/>
                  <a:ea typeface="楷体_GB2312" pitchFamily="49" charset="-122"/>
                </a:rPr>
                <a:t>  </a:t>
              </a:r>
              <a:r>
                <a:rPr kumimoji="1" lang="zh-CN" altLang="en-US" sz="2000" b="1">
                  <a:solidFill>
                    <a:srgbClr val="FFFF00"/>
                  </a:solidFill>
                  <a:latin typeface="Times New Roman" pitchFamily="18" charset="0"/>
                  <a:ea typeface="楷体_GB2312" pitchFamily="49" charset="-122"/>
                </a:rPr>
                <a:t>。</a:t>
              </a:r>
            </a:p>
            <a:p>
              <a:pPr algn="ctr"/>
              <a:r>
                <a:rPr kumimoji="1" lang="zh-CN" altLang="en-US" sz="2000" b="1">
                  <a:solidFill>
                    <a:srgbClr val="FFFF00"/>
                  </a:solidFill>
                  <a:latin typeface="Times New Roman" pitchFamily="18" charset="0"/>
                  <a:ea typeface="楷体_GB2312" pitchFamily="49" charset="-122"/>
                </a:rPr>
                <a:t>  。</a:t>
              </a:r>
              <a:endParaRPr kumimoji="1" lang="zh-CN" altLang="en-US" sz="2400" b="1">
                <a:solidFill>
                  <a:srgbClr val="FFFF00"/>
                </a:solidFill>
                <a:latin typeface="Times New Roman" pitchFamily="18" charset="0"/>
                <a:ea typeface="楷体_GB2312" pitchFamily="49" charset="-122"/>
              </a:endParaRPr>
            </a:p>
          </p:txBody>
        </p:sp>
        <p:sp>
          <p:nvSpPr>
            <p:cNvPr id="29701" name="Text Box 4"/>
            <p:cNvSpPr txBox="1">
              <a:spLocks noChangeArrowheads="1"/>
            </p:cNvSpPr>
            <p:nvPr/>
          </p:nvSpPr>
          <p:spPr bwMode="auto">
            <a:xfrm>
              <a:off x="3823" y="3043"/>
              <a:ext cx="436" cy="250"/>
            </a:xfrm>
            <a:prstGeom prst="rect">
              <a:avLst/>
            </a:prstGeom>
            <a:noFill/>
            <a:ln w="9525">
              <a:noFill/>
              <a:miter lim="800000"/>
              <a:headEnd/>
              <a:tailEnd/>
            </a:ln>
          </p:spPr>
          <p:txBody>
            <a:bodyPr wrap="none">
              <a:spAutoFit/>
            </a:bodyPr>
            <a:lstStyle/>
            <a:p>
              <a:r>
                <a:rPr kumimoji="1" lang="en-US" altLang="zh-CN" sz="2000" b="1">
                  <a:solidFill>
                    <a:schemeClr val="tx2"/>
                  </a:solidFill>
                  <a:latin typeface="Times New Roman" pitchFamily="18" charset="0"/>
                  <a:ea typeface="楷体_GB2312" pitchFamily="49" charset="-122"/>
                </a:rPr>
                <a:t>1200</a:t>
              </a:r>
            </a:p>
          </p:txBody>
        </p:sp>
        <p:sp>
          <p:nvSpPr>
            <p:cNvPr id="29702" name="Text Box 5"/>
            <p:cNvSpPr txBox="1">
              <a:spLocks noChangeArrowheads="1"/>
            </p:cNvSpPr>
            <p:nvPr/>
          </p:nvSpPr>
          <p:spPr bwMode="auto">
            <a:xfrm>
              <a:off x="4243" y="1075"/>
              <a:ext cx="1274" cy="288"/>
            </a:xfrm>
            <a:prstGeom prst="rect">
              <a:avLst/>
            </a:prstGeom>
            <a:noFill/>
            <a:ln w="9525">
              <a:noFill/>
              <a:miter lim="800000"/>
              <a:headEnd/>
              <a:tailEnd/>
            </a:ln>
          </p:spPr>
          <p:txBody>
            <a:bodyPr wrap="none">
              <a:spAutoFit/>
            </a:bodyPr>
            <a:lstStyle/>
            <a:p>
              <a:r>
                <a:rPr kumimoji="1" lang="zh-CN" altLang="en-US" sz="2400" b="1">
                  <a:solidFill>
                    <a:schemeClr val="tx2"/>
                  </a:solidFill>
                  <a:latin typeface="Times New Roman" pitchFamily="18" charset="0"/>
                  <a:ea typeface="楷体_GB2312" pitchFamily="49" charset="-122"/>
                </a:rPr>
                <a:t>物理地址空间</a:t>
              </a:r>
            </a:p>
          </p:txBody>
        </p:sp>
        <p:sp>
          <p:nvSpPr>
            <p:cNvPr id="29703" name="Rectangle 6"/>
            <p:cNvSpPr>
              <a:spLocks noChangeArrowheads="1"/>
            </p:cNvSpPr>
            <p:nvPr/>
          </p:nvSpPr>
          <p:spPr bwMode="auto">
            <a:xfrm>
              <a:off x="243" y="1459"/>
              <a:ext cx="1104" cy="2256"/>
            </a:xfrm>
            <a:prstGeom prst="rect">
              <a:avLst/>
            </a:prstGeom>
            <a:solidFill>
              <a:srgbClr val="003399"/>
            </a:solidFill>
            <a:ln w="38100">
              <a:solidFill>
                <a:srgbClr val="FFFF00"/>
              </a:solidFill>
              <a:miter lim="800000"/>
              <a:headEnd/>
              <a:tailEnd/>
            </a:ln>
          </p:spPr>
          <p:txBody>
            <a:bodyPr wrap="none" anchor="ctr"/>
            <a:lstStyle/>
            <a:p>
              <a:pPr algn="ctr"/>
              <a:endParaRPr kumimoji="1" lang="en-US" altLang="zh-CN" sz="2000" b="1">
                <a:solidFill>
                  <a:srgbClr val="FFFF00"/>
                </a:solidFill>
                <a:latin typeface="Times New Roman" pitchFamily="18" charset="0"/>
                <a:ea typeface="楷体_GB2312" pitchFamily="49" charset="-122"/>
              </a:endParaRPr>
            </a:p>
            <a:p>
              <a:pPr algn="ctr"/>
              <a:endParaRPr kumimoji="1" lang="en-US" altLang="zh-CN" sz="2000" b="1">
                <a:solidFill>
                  <a:srgbClr val="FFFF00"/>
                </a:solidFill>
                <a:latin typeface="Times New Roman" pitchFamily="18" charset="0"/>
                <a:ea typeface="楷体_GB2312" pitchFamily="49" charset="-122"/>
              </a:endParaRPr>
            </a:p>
            <a:p>
              <a:pPr algn="ctr"/>
              <a:endParaRPr kumimoji="1" lang="en-US" altLang="zh-CN" sz="2000" b="1">
                <a:solidFill>
                  <a:srgbClr val="FFFF00"/>
                </a:solidFill>
                <a:latin typeface="Times New Roman" pitchFamily="18" charset="0"/>
                <a:ea typeface="楷体_GB2312" pitchFamily="49" charset="-122"/>
              </a:endParaRPr>
            </a:p>
            <a:p>
              <a:pPr algn="ctr"/>
              <a:r>
                <a:rPr kumimoji="1" lang="en-US" altLang="zh-CN" sz="2000" b="1">
                  <a:solidFill>
                    <a:srgbClr val="FFFF00"/>
                  </a:solidFill>
                  <a:latin typeface="Times New Roman" pitchFamily="18" charset="0"/>
                  <a:ea typeface="楷体_GB2312" pitchFamily="49" charset="-122"/>
                </a:rPr>
                <a:t>Load A data1</a:t>
              </a:r>
            </a:p>
            <a:p>
              <a:pPr algn="ctr"/>
              <a:endParaRPr kumimoji="1" lang="en-US" altLang="zh-CN" sz="2000" b="1">
                <a:solidFill>
                  <a:srgbClr val="FFFF00"/>
                </a:solidFill>
                <a:latin typeface="Times New Roman" pitchFamily="18" charset="0"/>
                <a:ea typeface="楷体_GB2312" pitchFamily="49" charset="-122"/>
              </a:endParaRPr>
            </a:p>
            <a:p>
              <a:pPr algn="ctr"/>
              <a:endParaRPr kumimoji="1" lang="en-US" altLang="zh-CN" sz="2000" b="1">
                <a:solidFill>
                  <a:srgbClr val="FFFF00"/>
                </a:solidFill>
                <a:latin typeface="Times New Roman" pitchFamily="18" charset="0"/>
                <a:ea typeface="楷体_GB2312" pitchFamily="49" charset="-122"/>
              </a:endParaRPr>
            </a:p>
            <a:p>
              <a:pPr algn="ctr"/>
              <a:endParaRPr kumimoji="1" lang="en-US" altLang="zh-CN" sz="2000" b="1">
                <a:solidFill>
                  <a:srgbClr val="FFFF00"/>
                </a:solidFill>
                <a:latin typeface="Times New Roman" pitchFamily="18" charset="0"/>
                <a:ea typeface="楷体_GB2312" pitchFamily="49" charset="-122"/>
              </a:endParaRPr>
            </a:p>
            <a:p>
              <a:pPr algn="ctr"/>
              <a:endParaRPr kumimoji="1" lang="en-US" altLang="zh-CN" sz="2000" b="1">
                <a:solidFill>
                  <a:srgbClr val="FFFF00"/>
                </a:solidFill>
                <a:latin typeface="Times New Roman" pitchFamily="18" charset="0"/>
                <a:ea typeface="楷体_GB2312" pitchFamily="49" charset="-122"/>
              </a:endParaRPr>
            </a:p>
            <a:p>
              <a:pPr algn="ctr"/>
              <a:endParaRPr kumimoji="1" lang="en-US" altLang="zh-CN" sz="2000" b="1">
                <a:solidFill>
                  <a:srgbClr val="FFFF00"/>
                </a:solidFill>
                <a:latin typeface="Times New Roman" pitchFamily="18" charset="0"/>
                <a:ea typeface="楷体_GB2312" pitchFamily="49" charset="-122"/>
              </a:endParaRPr>
            </a:p>
            <a:p>
              <a:pPr algn="ctr"/>
              <a:r>
                <a:rPr kumimoji="1" lang="en-US" altLang="zh-CN" sz="2000" b="1">
                  <a:solidFill>
                    <a:srgbClr val="FFFF00"/>
                  </a:solidFill>
                  <a:latin typeface="Times New Roman" pitchFamily="18" charset="0"/>
                  <a:ea typeface="楷体_GB2312" pitchFamily="49" charset="-122"/>
                </a:rPr>
                <a:t>data1 3456</a:t>
              </a:r>
              <a:endParaRPr kumimoji="1" lang="en-US" altLang="zh-CN" sz="2400" b="1">
                <a:solidFill>
                  <a:srgbClr val="FFFF00"/>
                </a:solidFill>
                <a:latin typeface="Times New Roman" pitchFamily="18" charset="0"/>
                <a:ea typeface="楷体_GB2312" pitchFamily="49" charset="-122"/>
              </a:endParaRPr>
            </a:p>
          </p:txBody>
        </p:sp>
        <p:sp>
          <p:nvSpPr>
            <p:cNvPr id="29704" name="Text Box 7"/>
            <p:cNvSpPr txBox="1">
              <a:spLocks noChangeArrowheads="1"/>
            </p:cNvSpPr>
            <p:nvPr/>
          </p:nvSpPr>
          <p:spPr bwMode="auto">
            <a:xfrm>
              <a:off x="483" y="1027"/>
              <a:ext cx="695" cy="288"/>
            </a:xfrm>
            <a:prstGeom prst="rect">
              <a:avLst/>
            </a:prstGeom>
            <a:noFill/>
            <a:ln w="9525">
              <a:noFill/>
              <a:miter lim="800000"/>
              <a:headEnd/>
              <a:tailEnd/>
            </a:ln>
          </p:spPr>
          <p:txBody>
            <a:bodyPr wrap="none">
              <a:spAutoFit/>
            </a:bodyPr>
            <a:lstStyle/>
            <a:p>
              <a:r>
                <a:rPr kumimoji="1" lang="zh-CN" altLang="en-US" sz="2400" b="1">
                  <a:solidFill>
                    <a:schemeClr val="tx2"/>
                  </a:solidFill>
                  <a:latin typeface="Times New Roman" pitchFamily="18" charset="0"/>
                  <a:ea typeface="楷体_GB2312" pitchFamily="49" charset="-122"/>
                </a:rPr>
                <a:t>源程序</a:t>
              </a:r>
            </a:p>
          </p:txBody>
        </p:sp>
        <p:sp>
          <p:nvSpPr>
            <p:cNvPr id="29705" name="Line 8"/>
            <p:cNvSpPr>
              <a:spLocks noChangeShapeType="1"/>
            </p:cNvSpPr>
            <p:nvPr/>
          </p:nvSpPr>
          <p:spPr bwMode="auto">
            <a:xfrm>
              <a:off x="1371" y="2563"/>
              <a:ext cx="864" cy="0"/>
            </a:xfrm>
            <a:prstGeom prst="line">
              <a:avLst/>
            </a:prstGeom>
            <a:noFill/>
            <a:ln w="38100">
              <a:solidFill>
                <a:schemeClr val="tx1"/>
              </a:solidFill>
              <a:round/>
              <a:headEnd/>
              <a:tailEnd type="triangle" w="med" len="med"/>
            </a:ln>
          </p:spPr>
          <p:txBody>
            <a:bodyPr wrap="none" anchor="ctr"/>
            <a:lstStyle/>
            <a:p>
              <a:endParaRPr lang="zh-CN" altLang="en-US"/>
            </a:p>
          </p:txBody>
        </p:sp>
        <p:sp>
          <p:nvSpPr>
            <p:cNvPr id="29706" name="Rectangle 9"/>
            <p:cNvSpPr>
              <a:spLocks noChangeArrowheads="1"/>
            </p:cNvSpPr>
            <p:nvPr/>
          </p:nvSpPr>
          <p:spPr bwMode="auto">
            <a:xfrm>
              <a:off x="2245" y="1480"/>
              <a:ext cx="1104" cy="2256"/>
            </a:xfrm>
            <a:prstGeom prst="rect">
              <a:avLst/>
            </a:prstGeom>
            <a:solidFill>
              <a:srgbClr val="003399"/>
            </a:solidFill>
            <a:ln w="38100">
              <a:solidFill>
                <a:srgbClr val="FFFF00"/>
              </a:solidFill>
              <a:miter lim="800000"/>
              <a:headEnd/>
              <a:tailEnd/>
            </a:ln>
          </p:spPr>
          <p:txBody>
            <a:bodyPr wrap="none" anchor="ctr"/>
            <a:lstStyle/>
            <a:p>
              <a:pPr algn="ctr"/>
              <a:endParaRPr kumimoji="1" lang="en-US" altLang="zh-CN" sz="2000" b="1" dirty="0">
                <a:solidFill>
                  <a:srgbClr val="FFFF00"/>
                </a:solidFill>
                <a:latin typeface="Times New Roman" pitchFamily="18" charset="0"/>
                <a:ea typeface="楷体_GB2312" pitchFamily="49" charset="-122"/>
              </a:endParaRPr>
            </a:p>
            <a:p>
              <a:pPr algn="ctr"/>
              <a:endParaRPr kumimoji="1" lang="en-US" altLang="zh-CN" sz="2000" b="1" dirty="0">
                <a:solidFill>
                  <a:srgbClr val="FFFF00"/>
                </a:solidFill>
                <a:latin typeface="Times New Roman" pitchFamily="18" charset="0"/>
                <a:ea typeface="楷体_GB2312" pitchFamily="49" charset="-122"/>
              </a:endParaRPr>
            </a:p>
            <a:p>
              <a:pPr algn="ctr"/>
              <a:endParaRPr kumimoji="1" lang="en-US" altLang="zh-CN" sz="2000" b="1" dirty="0">
                <a:solidFill>
                  <a:srgbClr val="FFFF00"/>
                </a:solidFill>
                <a:latin typeface="Times New Roman" pitchFamily="18" charset="0"/>
                <a:ea typeface="楷体_GB2312" pitchFamily="49" charset="-122"/>
              </a:endParaRPr>
            </a:p>
            <a:p>
              <a:pPr algn="ctr"/>
              <a:r>
                <a:rPr kumimoji="1" lang="en-US" altLang="zh-CN" sz="2000" b="1" dirty="0">
                  <a:solidFill>
                    <a:srgbClr val="FFFF00"/>
                  </a:solidFill>
                  <a:latin typeface="Times New Roman" pitchFamily="18" charset="0"/>
                  <a:ea typeface="楷体_GB2312" pitchFamily="49" charset="-122"/>
                </a:rPr>
                <a:t>Load A 200</a:t>
              </a:r>
            </a:p>
            <a:p>
              <a:pPr algn="ctr"/>
              <a:endParaRPr kumimoji="1" lang="en-US" altLang="zh-CN" sz="2000" b="1" dirty="0">
                <a:solidFill>
                  <a:srgbClr val="FFFF00"/>
                </a:solidFill>
                <a:latin typeface="Times New Roman" pitchFamily="18" charset="0"/>
                <a:ea typeface="楷体_GB2312" pitchFamily="49" charset="-122"/>
              </a:endParaRPr>
            </a:p>
            <a:p>
              <a:pPr algn="ctr"/>
              <a:endParaRPr kumimoji="1" lang="en-US" altLang="zh-CN" sz="2000" b="1" dirty="0">
                <a:solidFill>
                  <a:srgbClr val="FFFF00"/>
                </a:solidFill>
                <a:latin typeface="Times New Roman" pitchFamily="18" charset="0"/>
                <a:ea typeface="楷体_GB2312" pitchFamily="49" charset="-122"/>
              </a:endParaRPr>
            </a:p>
            <a:p>
              <a:pPr algn="ctr"/>
              <a:endParaRPr kumimoji="1" lang="en-US" altLang="zh-CN" sz="2000" b="1" dirty="0">
                <a:solidFill>
                  <a:srgbClr val="FFFF00"/>
                </a:solidFill>
                <a:latin typeface="Times New Roman" pitchFamily="18" charset="0"/>
                <a:ea typeface="楷体_GB2312" pitchFamily="49" charset="-122"/>
              </a:endParaRPr>
            </a:p>
            <a:p>
              <a:pPr algn="ctr"/>
              <a:endParaRPr kumimoji="1" lang="en-US" altLang="zh-CN" sz="2000" b="1" dirty="0">
                <a:solidFill>
                  <a:srgbClr val="FFFF00"/>
                </a:solidFill>
                <a:latin typeface="Times New Roman" pitchFamily="18" charset="0"/>
                <a:ea typeface="楷体_GB2312" pitchFamily="49" charset="-122"/>
              </a:endParaRPr>
            </a:p>
            <a:p>
              <a:pPr algn="ctr"/>
              <a:endParaRPr kumimoji="1" lang="en-US" altLang="zh-CN" sz="2000" b="1" dirty="0">
                <a:solidFill>
                  <a:srgbClr val="FFFF00"/>
                </a:solidFill>
                <a:latin typeface="Times New Roman" pitchFamily="18" charset="0"/>
                <a:ea typeface="楷体_GB2312" pitchFamily="49" charset="-122"/>
              </a:endParaRPr>
            </a:p>
            <a:p>
              <a:pPr algn="ctr"/>
              <a:r>
                <a:rPr kumimoji="1" lang="en-US" altLang="zh-CN" sz="2000" b="1" dirty="0">
                  <a:solidFill>
                    <a:srgbClr val="FFFF00"/>
                  </a:solidFill>
                  <a:latin typeface="Times New Roman" pitchFamily="18" charset="0"/>
                  <a:ea typeface="楷体_GB2312" pitchFamily="49" charset="-122"/>
                </a:rPr>
                <a:t> 3456</a:t>
              </a:r>
              <a:endParaRPr kumimoji="1" lang="en-US" altLang="zh-CN" sz="2400" b="1" dirty="0">
                <a:solidFill>
                  <a:srgbClr val="FFFF00"/>
                </a:solidFill>
                <a:latin typeface="Times New Roman" pitchFamily="18" charset="0"/>
                <a:ea typeface="楷体_GB2312" pitchFamily="49" charset="-122"/>
              </a:endParaRPr>
            </a:p>
          </p:txBody>
        </p:sp>
        <p:sp>
          <p:nvSpPr>
            <p:cNvPr id="29707" name="Text Box 10"/>
            <p:cNvSpPr txBox="1">
              <a:spLocks noChangeArrowheads="1"/>
            </p:cNvSpPr>
            <p:nvPr/>
          </p:nvSpPr>
          <p:spPr bwMode="auto">
            <a:xfrm>
              <a:off x="1961" y="1363"/>
              <a:ext cx="196" cy="250"/>
            </a:xfrm>
            <a:prstGeom prst="rect">
              <a:avLst/>
            </a:prstGeom>
            <a:noFill/>
            <a:ln w="9525">
              <a:noFill/>
              <a:miter lim="800000"/>
              <a:headEnd/>
              <a:tailEnd/>
            </a:ln>
          </p:spPr>
          <p:txBody>
            <a:bodyPr wrap="none">
              <a:spAutoFit/>
            </a:bodyPr>
            <a:lstStyle/>
            <a:p>
              <a:r>
                <a:rPr kumimoji="1" lang="en-US" altLang="zh-CN" sz="2000" b="1">
                  <a:solidFill>
                    <a:schemeClr val="tx2"/>
                  </a:solidFill>
                  <a:latin typeface="Times New Roman" pitchFamily="18" charset="0"/>
                  <a:ea typeface="楷体_GB2312" pitchFamily="49" charset="-122"/>
                </a:rPr>
                <a:t>0</a:t>
              </a:r>
            </a:p>
          </p:txBody>
        </p:sp>
        <p:sp>
          <p:nvSpPr>
            <p:cNvPr id="29708" name="Text Box 11"/>
            <p:cNvSpPr txBox="1">
              <a:spLocks noChangeArrowheads="1"/>
            </p:cNvSpPr>
            <p:nvPr/>
          </p:nvSpPr>
          <p:spPr bwMode="auto">
            <a:xfrm>
              <a:off x="1779" y="2179"/>
              <a:ext cx="356" cy="250"/>
            </a:xfrm>
            <a:prstGeom prst="rect">
              <a:avLst/>
            </a:prstGeom>
            <a:noFill/>
            <a:ln w="9525">
              <a:noFill/>
              <a:miter lim="800000"/>
              <a:headEnd/>
              <a:tailEnd/>
            </a:ln>
          </p:spPr>
          <p:txBody>
            <a:bodyPr wrap="none">
              <a:spAutoFit/>
            </a:bodyPr>
            <a:lstStyle/>
            <a:p>
              <a:r>
                <a:rPr kumimoji="1" lang="en-US" altLang="zh-CN" sz="2000" b="1">
                  <a:solidFill>
                    <a:schemeClr val="tx2"/>
                  </a:solidFill>
                  <a:latin typeface="Times New Roman" pitchFamily="18" charset="0"/>
                  <a:ea typeface="楷体_GB2312" pitchFamily="49" charset="-122"/>
                </a:rPr>
                <a:t>100</a:t>
              </a:r>
            </a:p>
          </p:txBody>
        </p:sp>
        <p:sp>
          <p:nvSpPr>
            <p:cNvPr id="29709" name="Text Box 12"/>
            <p:cNvSpPr txBox="1">
              <a:spLocks noChangeArrowheads="1"/>
            </p:cNvSpPr>
            <p:nvPr/>
          </p:nvSpPr>
          <p:spPr bwMode="auto">
            <a:xfrm>
              <a:off x="1779" y="3249"/>
              <a:ext cx="356" cy="250"/>
            </a:xfrm>
            <a:prstGeom prst="rect">
              <a:avLst/>
            </a:prstGeom>
            <a:noFill/>
            <a:ln w="9525">
              <a:noFill/>
              <a:miter lim="800000"/>
              <a:headEnd/>
              <a:tailEnd/>
            </a:ln>
          </p:spPr>
          <p:txBody>
            <a:bodyPr>
              <a:spAutoFit/>
            </a:bodyPr>
            <a:lstStyle/>
            <a:p>
              <a:r>
                <a:rPr kumimoji="1" lang="en-US" altLang="zh-CN" sz="2000" b="1">
                  <a:solidFill>
                    <a:schemeClr val="tx2"/>
                  </a:solidFill>
                  <a:latin typeface="Times New Roman" pitchFamily="18" charset="0"/>
                  <a:ea typeface="楷体_GB2312" pitchFamily="49" charset="-122"/>
                </a:rPr>
                <a:t>200</a:t>
              </a:r>
            </a:p>
          </p:txBody>
        </p:sp>
        <p:sp>
          <p:nvSpPr>
            <p:cNvPr id="29710" name="Text Box 13"/>
            <p:cNvSpPr txBox="1">
              <a:spLocks noChangeArrowheads="1"/>
            </p:cNvSpPr>
            <p:nvPr/>
          </p:nvSpPr>
          <p:spPr bwMode="auto">
            <a:xfrm>
              <a:off x="1443" y="2601"/>
              <a:ext cx="760" cy="518"/>
            </a:xfrm>
            <a:prstGeom prst="rect">
              <a:avLst/>
            </a:prstGeom>
            <a:noFill/>
            <a:ln w="9525">
              <a:noFill/>
              <a:miter lim="800000"/>
              <a:headEnd/>
              <a:tailEnd/>
            </a:ln>
          </p:spPr>
          <p:txBody>
            <a:bodyPr>
              <a:spAutoFit/>
            </a:bodyPr>
            <a:lstStyle/>
            <a:p>
              <a:r>
                <a:rPr kumimoji="1" lang="zh-CN" altLang="zh-CN" sz="2400" b="1">
                  <a:solidFill>
                    <a:schemeClr val="tx2"/>
                  </a:solidFill>
                  <a:latin typeface="Times New Roman" pitchFamily="18" charset="0"/>
                  <a:ea typeface="楷体_GB2312" pitchFamily="49" charset="-122"/>
                </a:rPr>
                <a:t>编译</a:t>
              </a:r>
              <a:endParaRPr kumimoji="1" lang="zh-CN" altLang="en-US" sz="2400" b="1">
                <a:solidFill>
                  <a:schemeClr val="tx2"/>
                </a:solidFill>
                <a:latin typeface="Times New Roman" pitchFamily="18" charset="0"/>
                <a:ea typeface="楷体_GB2312" pitchFamily="49" charset="-122"/>
              </a:endParaRPr>
            </a:p>
            <a:p>
              <a:r>
                <a:rPr kumimoji="1" lang="zh-CN" altLang="zh-CN" sz="2400" b="1">
                  <a:solidFill>
                    <a:schemeClr val="tx2"/>
                  </a:solidFill>
                  <a:latin typeface="Times New Roman" pitchFamily="18" charset="0"/>
                  <a:ea typeface="楷体_GB2312" pitchFamily="49" charset="-122"/>
                </a:rPr>
                <a:t>连接</a:t>
              </a:r>
              <a:endParaRPr kumimoji="1" lang="zh-CN" altLang="en-US" sz="2400" b="1">
                <a:solidFill>
                  <a:schemeClr val="tx2"/>
                </a:solidFill>
                <a:latin typeface="Times New Roman" pitchFamily="18" charset="0"/>
                <a:ea typeface="楷体_GB2312" pitchFamily="49" charset="-122"/>
              </a:endParaRPr>
            </a:p>
          </p:txBody>
        </p:sp>
        <p:sp>
          <p:nvSpPr>
            <p:cNvPr id="29711" name="Text Box 14"/>
            <p:cNvSpPr txBox="1">
              <a:spLocks noChangeArrowheads="1"/>
            </p:cNvSpPr>
            <p:nvPr/>
          </p:nvSpPr>
          <p:spPr bwMode="auto">
            <a:xfrm>
              <a:off x="2163" y="1075"/>
              <a:ext cx="1274" cy="288"/>
            </a:xfrm>
            <a:prstGeom prst="rect">
              <a:avLst/>
            </a:prstGeom>
            <a:noFill/>
            <a:ln w="9525">
              <a:noFill/>
              <a:miter lim="800000"/>
              <a:headEnd/>
              <a:tailEnd/>
            </a:ln>
          </p:spPr>
          <p:txBody>
            <a:bodyPr wrap="none">
              <a:spAutoFit/>
            </a:bodyPr>
            <a:lstStyle/>
            <a:p>
              <a:r>
                <a:rPr kumimoji="1" lang="zh-CN" altLang="en-US" sz="2400" b="1">
                  <a:solidFill>
                    <a:schemeClr val="tx2"/>
                  </a:solidFill>
                  <a:latin typeface="Times New Roman" pitchFamily="18" charset="0"/>
                  <a:ea typeface="楷体_GB2312" pitchFamily="49" charset="-122"/>
                </a:rPr>
                <a:t>逻辑地址空间</a:t>
              </a:r>
            </a:p>
          </p:txBody>
        </p:sp>
        <p:sp>
          <p:nvSpPr>
            <p:cNvPr id="29712" name="Line 15"/>
            <p:cNvSpPr>
              <a:spLocks noChangeShapeType="1"/>
            </p:cNvSpPr>
            <p:nvPr/>
          </p:nvSpPr>
          <p:spPr bwMode="auto">
            <a:xfrm>
              <a:off x="2403" y="1843"/>
              <a:ext cx="816" cy="0"/>
            </a:xfrm>
            <a:prstGeom prst="line">
              <a:avLst/>
            </a:prstGeom>
            <a:noFill/>
            <a:ln w="38100">
              <a:solidFill>
                <a:srgbClr val="FFFF00"/>
              </a:solidFill>
              <a:round/>
              <a:headEnd/>
              <a:tailEnd/>
            </a:ln>
          </p:spPr>
          <p:txBody>
            <a:bodyPr wrap="none" anchor="ctr"/>
            <a:lstStyle/>
            <a:p>
              <a:endParaRPr lang="zh-CN" altLang="en-US"/>
            </a:p>
          </p:txBody>
        </p:sp>
        <p:sp>
          <p:nvSpPr>
            <p:cNvPr id="29713" name="Line 16"/>
            <p:cNvSpPr>
              <a:spLocks noChangeShapeType="1"/>
            </p:cNvSpPr>
            <p:nvPr/>
          </p:nvSpPr>
          <p:spPr bwMode="auto">
            <a:xfrm>
              <a:off x="2403" y="3139"/>
              <a:ext cx="816" cy="0"/>
            </a:xfrm>
            <a:prstGeom prst="line">
              <a:avLst/>
            </a:prstGeom>
            <a:noFill/>
            <a:ln w="38100">
              <a:solidFill>
                <a:srgbClr val="FFFF00"/>
              </a:solidFill>
              <a:round/>
              <a:headEnd/>
              <a:tailEnd/>
            </a:ln>
          </p:spPr>
          <p:txBody>
            <a:bodyPr wrap="none" anchor="ctr"/>
            <a:lstStyle/>
            <a:p>
              <a:endParaRPr lang="zh-CN" altLang="en-US"/>
            </a:p>
          </p:txBody>
        </p:sp>
        <p:sp>
          <p:nvSpPr>
            <p:cNvPr id="29714" name="Line 17"/>
            <p:cNvSpPr>
              <a:spLocks noChangeShapeType="1"/>
            </p:cNvSpPr>
            <p:nvPr/>
          </p:nvSpPr>
          <p:spPr bwMode="auto">
            <a:xfrm>
              <a:off x="3427" y="2563"/>
              <a:ext cx="864" cy="0"/>
            </a:xfrm>
            <a:prstGeom prst="line">
              <a:avLst/>
            </a:prstGeom>
            <a:noFill/>
            <a:ln w="38100">
              <a:solidFill>
                <a:schemeClr val="tx1"/>
              </a:solidFill>
              <a:round/>
              <a:headEnd/>
              <a:tailEnd type="triangle" w="med" len="med"/>
            </a:ln>
          </p:spPr>
          <p:txBody>
            <a:bodyPr wrap="none" anchor="ctr"/>
            <a:lstStyle/>
            <a:p>
              <a:endParaRPr lang="zh-CN" altLang="en-US"/>
            </a:p>
          </p:txBody>
        </p:sp>
        <p:sp>
          <p:nvSpPr>
            <p:cNvPr id="29715" name="Text Box 18"/>
            <p:cNvSpPr txBox="1">
              <a:spLocks noChangeArrowheads="1"/>
            </p:cNvSpPr>
            <p:nvPr/>
          </p:nvSpPr>
          <p:spPr bwMode="auto">
            <a:xfrm>
              <a:off x="3507" y="1795"/>
              <a:ext cx="750" cy="250"/>
            </a:xfrm>
            <a:prstGeom prst="rect">
              <a:avLst/>
            </a:prstGeom>
            <a:noFill/>
            <a:ln w="9525">
              <a:noFill/>
              <a:miter lim="800000"/>
              <a:headEnd/>
              <a:tailEnd/>
            </a:ln>
          </p:spPr>
          <p:txBody>
            <a:bodyPr wrap="none">
              <a:spAutoFit/>
            </a:bodyPr>
            <a:lstStyle/>
            <a:p>
              <a:r>
                <a:rPr kumimoji="1" lang="en-US" altLang="zh-CN" sz="2000" b="1">
                  <a:solidFill>
                    <a:schemeClr val="tx2"/>
                  </a:solidFill>
                  <a:latin typeface="Times New Roman" pitchFamily="18" charset="0"/>
                  <a:ea typeface="楷体_GB2312" pitchFamily="49" charset="-122"/>
                </a:rPr>
                <a:t>BA=1000</a:t>
              </a:r>
            </a:p>
          </p:txBody>
        </p:sp>
        <p:sp>
          <p:nvSpPr>
            <p:cNvPr id="29716" name="Rectangle 19"/>
            <p:cNvSpPr>
              <a:spLocks noChangeArrowheads="1"/>
            </p:cNvSpPr>
            <p:nvPr/>
          </p:nvSpPr>
          <p:spPr bwMode="auto">
            <a:xfrm>
              <a:off x="295" y="3838"/>
              <a:ext cx="5052" cy="288"/>
            </a:xfrm>
            <a:prstGeom prst="rect">
              <a:avLst/>
            </a:prstGeom>
            <a:noFill/>
            <a:ln w="12700" cap="sq">
              <a:noFill/>
              <a:miter lim="800000"/>
              <a:headEnd type="none" w="sm" len="sm"/>
              <a:tailEnd type="none" w="sm" len="sm"/>
            </a:ln>
          </p:spPr>
          <p:txBody>
            <a:bodyPr wrap="none">
              <a:spAutoFit/>
            </a:bodyPr>
            <a:lstStyle/>
            <a:p>
              <a:r>
                <a:rPr lang="zh-CN" altLang="en-US" sz="2400" b="1">
                  <a:solidFill>
                    <a:schemeClr val="tx2"/>
                  </a:solidFill>
                  <a:latin typeface="黑体" pitchFamily="49" charset="-122"/>
                  <a:ea typeface="黑体" pitchFamily="49" charset="-122"/>
                </a:rPr>
                <a:t>名空间               地址空间              存储空间</a:t>
              </a:r>
            </a:p>
          </p:txBody>
        </p:sp>
      </p:grpSp>
      <p:sp>
        <p:nvSpPr>
          <p:cNvPr id="2" name="矩形 1"/>
          <p:cNvSpPr/>
          <p:nvPr/>
        </p:nvSpPr>
        <p:spPr>
          <a:xfrm>
            <a:off x="3002315" y="363923"/>
            <a:ext cx="3262432" cy="584775"/>
          </a:xfrm>
          <a:prstGeom prst="rect">
            <a:avLst/>
          </a:prstGeom>
        </p:spPr>
        <p:txBody>
          <a:bodyPr wrap="none">
            <a:spAutoFit/>
          </a:bodyPr>
          <a:lstStyle/>
          <a:p>
            <a:r>
              <a:rPr lang="en-US" altLang="zh-CN" sz="3200" kern="0" dirty="0">
                <a:solidFill>
                  <a:srgbClr val="000000"/>
                </a:solidFill>
                <a:latin typeface="黑体" pitchFamily="49" charset="-122"/>
                <a:ea typeface="黑体" pitchFamily="49" charset="-122"/>
                <a:cs typeface="+mj-cs"/>
              </a:rPr>
              <a:t>3.1.3. </a:t>
            </a:r>
            <a:r>
              <a:rPr lang="zh-CN" altLang="en-US" sz="3200" kern="0" dirty="0">
                <a:solidFill>
                  <a:srgbClr val="000000"/>
                </a:solidFill>
                <a:latin typeface="黑体" pitchFamily="49" charset="-122"/>
                <a:ea typeface="黑体" pitchFamily="49" charset="-122"/>
                <a:cs typeface="+mj-cs"/>
              </a:rPr>
              <a:t>基本概念</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idx="4294967295"/>
          </p:nvPr>
        </p:nvSpPr>
        <p:spPr>
          <a:xfrm>
            <a:off x="785813" y="1214438"/>
            <a:ext cx="7200900" cy="792162"/>
          </a:xfrm>
          <a:noFill/>
        </p:spPr>
        <p:txBody>
          <a:bodyPr/>
          <a:lstStyle/>
          <a:p>
            <a:pPr algn="l" eaLnBrk="1" hangingPunct="1"/>
            <a:r>
              <a:rPr lang="en-US" altLang="zh-CN" sz="2800" b="1" smtClean="0">
                <a:latin typeface="黑体" pitchFamily="49" charset="-122"/>
                <a:ea typeface="黑体" pitchFamily="49" charset="-122"/>
              </a:rPr>
              <a:t>7.</a:t>
            </a:r>
            <a:r>
              <a:rPr lang="zh-CN" altLang="en-US" sz="2800" b="1" smtClean="0">
                <a:ea typeface="黑体" pitchFamily="49" charset="-122"/>
              </a:rPr>
              <a:t>逻辑地址与物理地址</a:t>
            </a:r>
          </a:p>
        </p:txBody>
      </p:sp>
      <p:sp>
        <p:nvSpPr>
          <p:cNvPr id="30723" name="Rectangle 3"/>
          <p:cNvSpPr>
            <a:spLocks noGrp="1" noChangeArrowheads="1"/>
          </p:cNvSpPr>
          <p:nvPr>
            <p:ph type="body" idx="4294967295"/>
          </p:nvPr>
        </p:nvSpPr>
        <p:spPr>
          <a:xfrm>
            <a:off x="714375" y="2000250"/>
            <a:ext cx="7620000" cy="4114800"/>
          </a:xfrm>
          <a:noFill/>
        </p:spPr>
        <p:txBody>
          <a:bodyPr/>
          <a:lstStyle/>
          <a:p>
            <a:pPr eaLnBrk="1" hangingPunct="1">
              <a:lnSpc>
                <a:spcPct val="90000"/>
              </a:lnSpc>
            </a:pPr>
            <a:r>
              <a:rPr lang="zh-CN" altLang="en-US" b="1" dirty="0" smtClean="0">
                <a:solidFill>
                  <a:srgbClr val="FF3300"/>
                </a:solidFill>
              </a:rPr>
              <a:t>逻辑地址</a:t>
            </a:r>
            <a:r>
              <a:rPr lang="zh-CN" altLang="en-US" b="1" dirty="0" smtClean="0">
                <a:latin typeface="宋体" pitchFamily="2" charset="-122"/>
              </a:rPr>
              <a:t>（相对地址，虚地址）</a:t>
            </a:r>
            <a:r>
              <a:rPr lang="zh-CN" altLang="en-US" b="1" dirty="0" smtClean="0"/>
              <a:t> ：</a:t>
            </a:r>
          </a:p>
          <a:p>
            <a:pPr eaLnBrk="1" hangingPunct="1">
              <a:lnSpc>
                <a:spcPct val="90000"/>
              </a:lnSpc>
              <a:buFont typeface="Wingdings" pitchFamily="2" charset="2"/>
              <a:buNone/>
            </a:pPr>
            <a:r>
              <a:rPr lang="zh-CN" altLang="en-US" b="1" dirty="0" smtClean="0">
                <a:latin typeface="宋体" pitchFamily="2" charset="-122"/>
              </a:rPr>
              <a:t>  用户的程序经过汇编或编译后形成目标代码，目标代码通常采用相对地址的形式，其首地址为</a:t>
            </a:r>
            <a:r>
              <a:rPr lang="en-US" altLang="zh-CN" b="1" dirty="0" smtClean="0">
                <a:latin typeface="宋体" pitchFamily="2" charset="-122"/>
              </a:rPr>
              <a:t>0</a:t>
            </a:r>
            <a:r>
              <a:rPr lang="zh-CN" altLang="en-US" b="1" dirty="0" smtClean="0">
                <a:latin typeface="宋体" pitchFamily="2" charset="-122"/>
              </a:rPr>
              <a:t>，其余指令中的地址都相对于首地址而编址。</a:t>
            </a:r>
          </a:p>
          <a:p>
            <a:pPr eaLnBrk="1" hangingPunct="1">
              <a:lnSpc>
                <a:spcPct val="90000"/>
              </a:lnSpc>
              <a:buFont typeface="Wingdings" pitchFamily="2" charset="2"/>
              <a:buNone/>
            </a:pPr>
            <a:r>
              <a:rPr lang="zh-CN" altLang="en-US" b="1" dirty="0" smtClean="0">
                <a:latin typeface="宋体" pitchFamily="2" charset="-122"/>
              </a:rPr>
              <a:t>  不能用逻辑地址在内存中读取信息</a:t>
            </a:r>
          </a:p>
          <a:p>
            <a:pPr eaLnBrk="1" hangingPunct="1">
              <a:lnSpc>
                <a:spcPct val="90000"/>
              </a:lnSpc>
            </a:pPr>
            <a:r>
              <a:rPr lang="zh-CN" altLang="en-US" b="1" dirty="0" smtClean="0">
                <a:solidFill>
                  <a:srgbClr val="FF3300"/>
                </a:solidFill>
              </a:rPr>
              <a:t>物理地址</a:t>
            </a:r>
            <a:r>
              <a:rPr lang="zh-CN" altLang="en-US" b="1" dirty="0" smtClean="0"/>
              <a:t>（绝对地址，实地址）</a:t>
            </a:r>
          </a:p>
          <a:p>
            <a:pPr eaLnBrk="1" hangingPunct="1">
              <a:lnSpc>
                <a:spcPct val="90000"/>
              </a:lnSpc>
              <a:buFont typeface="Wingdings" pitchFamily="2" charset="2"/>
              <a:buNone/>
            </a:pPr>
            <a:r>
              <a:rPr lang="zh-CN" altLang="en-US" b="1" dirty="0" smtClean="0"/>
              <a:t>   内存中存储单元的地址，可直接寻址</a:t>
            </a:r>
          </a:p>
          <a:p>
            <a:pPr eaLnBrk="1" hangingPunct="1">
              <a:lnSpc>
                <a:spcPct val="90000"/>
              </a:lnSpc>
            </a:pPr>
            <a:endParaRPr lang="en-US" altLang="zh-CN" b="1" dirty="0" smtClean="0">
              <a:latin typeface="宋体" pitchFamily="2" charset="-122"/>
            </a:endParaRPr>
          </a:p>
        </p:txBody>
      </p:sp>
      <p:sp>
        <p:nvSpPr>
          <p:cNvPr id="2" name="矩形 1"/>
          <p:cNvSpPr/>
          <p:nvPr/>
        </p:nvSpPr>
        <p:spPr>
          <a:xfrm>
            <a:off x="2987824" y="404664"/>
            <a:ext cx="3262432" cy="584775"/>
          </a:xfrm>
          <a:prstGeom prst="rect">
            <a:avLst/>
          </a:prstGeom>
        </p:spPr>
        <p:txBody>
          <a:bodyPr wrap="none">
            <a:spAutoFit/>
          </a:bodyPr>
          <a:lstStyle/>
          <a:p>
            <a:r>
              <a:rPr lang="en-US" altLang="zh-CN" sz="3200" kern="0" dirty="0">
                <a:solidFill>
                  <a:srgbClr val="000000"/>
                </a:solidFill>
                <a:latin typeface="黑体" pitchFamily="49" charset="-122"/>
                <a:ea typeface="黑体" pitchFamily="49" charset="-122"/>
                <a:cs typeface="+mj-cs"/>
              </a:rPr>
              <a:t>3.1.3. </a:t>
            </a:r>
            <a:r>
              <a:rPr lang="zh-CN" altLang="en-US" sz="3200" kern="0" dirty="0">
                <a:solidFill>
                  <a:srgbClr val="000000"/>
                </a:solidFill>
                <a:latin typeface="黑体" pitchFamily="49" charset="-122"/>
                <a:ea typeface="黑体" pitchFamily="49" charset="-122"/>
                <a:cs typeface="+mj-cs"/>
              </a:rPr>
              <a:t>基本概念</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14178" name="Rectangle 2"/>
          <p:cNvSpPr>
            <a:spLocks noGrp="1" noChangeArrowheads="1"/>
          </p:cNvSpPr>
          <p:nvPr>
            <p:ph type="title"/>
          </p:nvPr>
        </p:nvSpPr>
        <p:spPr>
          <a:xfrm>
            <a:off x="714375" y="1285875"/>
            <a:ext cx="7124700" cy="647700"/>
          </a:xfrm>
        </p:spPr>
        <p:txBody>
          <a:bodyPr/>
          <a:lstStyle/>
          <a:p>
            <a:pPr algn="l" eaLnBrk="1" hangingPunct="1"/>
            <a:r>
              <a:rPr lang="en-US" altLang="zh-CN" sz="2800" b="1" smtClean="0">
                <a:latin typeface="黑体" pitchFamily="49" charset="-122"/>
                <a:ea typeface="黑体" pitchFamily="49" charset="-122"/>
              </a:rPr>
              <a:t>8.</a:t>
            </a:r>
            <a:r>
              <a:rPr lang="zh-CN" altLang="en-US" sz="2800" b="1" smtClean="0">
                <a:ea typeface="黑体" pitchFamily="49" charset="-122"/>
              </a:rPr>
              <a:t>存储共享</a:t>
            </a:r>
            <a:endParaRPr lang="zh-CN" altLang="en-US" sz="2800" b="1" smtClean="0">
              <a:latin typeface="宋体" pitchFamily="2" charset="-122"/>
            </a:endParaRPr>
          </a:p>
        </p:txBody>
      </p:sp>
      <p:sp>
        <p:nvSpPr>
          <p:cNvPr id="1714179" name="Rectangle 3"/>
          <p:cNvSpPr>
            <a:spLocks noGrp="1" noChangeArrowheads="1"/>
          </p:cNvSpPr>
          <p:nvPr>
            <p:ph type="body" idx="1"/>
          </p:nvPr>
        </p:nvSpPr>
        <p:spPr>
          <a:xfrm>
            <a:off x="1000125" y="1928813"/>
            <a:ext cx="7705725" cy="4648200"/>
          </a:xfrm>
        </p:spPr>
        <p:txBody>
          <a:bodyPr/>
          <a:lstStyle/>
          <a:p>
            <a:pPr eaLnBrk="1" hangingPunct="1"/>
            <a:r>
              <a:rPr lang="zh-CN" altLang="en-US" b="1" smtClean="0">
                <a:latin typeface="宋体" pitchFamily="2" charset="-122"/>
              </a:rPr>
              <a:t>内存共享：两个或多个进程共用内存中相同区域</a:t>
            </a:r>
          </a:p>
          <a:p>
            <a:pPr eaLnBrk="1" hangingPunct="1"/>
            <a:r>
              <a:rPr lang="zh-CN" altLang="en-US" b="1" smtClean="0">
                <a:latin typeface="宋体" pitchFamily="2" charset="-122"/>
              </a:rPr>
              <a:t>目的：节省内存空间，提高内存利用率</a:t>
            </a:r>
          </a:p>
          <a:p>
            <a:pPr eaLnBrk="1" hangingPunct="1"/>
            <a:r>
              <a:rPr lang="zh-CN" altLang="en-US" b="1" smtClean="0">
                <a:latin typeface="宋体" pitchFamily="2" charset="-122"/>
              </a:rPr>
              <a:t>实现进程通信（数据共享）</a:t>
            </a:r>
          </a:p>
          <a:p>
            <a:pPr eaLnBrk="1" hangingPunct="1"/>
            <a:r>
              <a:rPr lang="zh-CN" altLang="en-US" b="1" smtClean="0">
                <a:latin typeface="宋体" pitchFamily="2" charset="-122"/>
              </a:rPr>
              <a:t>共享内容：</a:t>
            </a:r>
          </a:p>
          <a:p>
            <a:pPr eaLnBrk="1" hangingPunct="1">
              <a:buFont typeface="Wingdings" pitchFamily="2" charset="2"/>
              <a:buNone/>
            </a:pPr>
            <a:r>
              <a:rPr lang="zh-CN" altLang="en-US" b="1" smtClean="0">
                <a:latin typeface="宋体" pitchFamily="2" charset="-122"/>
              </a:rPr>
              <a:t>    代码共享，要求代码为纯代码</a:t>
            </a:r>
          </a:p>
          <a:p>
            <a:pPr eaLnBrk="1" hangingPunct="1">
              <a:buFont typeface="Wingdings" pitchFamily="2" charset="2"/>
              <a:buNone/>
            </a:pPr>
            <a:r>
              <a:rPr lang="zh-CN" altLang="en-US" b="1" smtClean="0">
                <a:latin typeface="宋体" pitchFamily="2" charset="-122"/>
              </a:rPr>
              <a:t>    数据共享</a:t>
            </a:r>
          </a:p>
        </p:txBody>
      </p:sp>
      <p:sp>
        <p:nvSpPr>
          <p:cNvPr id="2" name="矩形 1"/>
          <p:cNvSpPr/>
          <p:nvPr/>
        </p:nvSpPr>
        <p:spPr>
          <a:xfrm>
            <a:off x="2915816" y="379631"/>
            <a:ext cx="3262432" cy="584775"/>
          </a:xfrm>
          <a:prstGeom prst="rect">
            <a:avLst/>
          </a:prstGeom>
        </p:spPr>
        <p:txBody>
          <a:bodyPr wrap="none">
            <a:spAutoFit/>
          </a:bodyPr>
          <a:lstStyle/>
          <a:p>
            <a:r>
              <a:rPr lang="en-US" altLang="zh-CN" sz="3200" kern="0" dirty="0">
                <a:solidFill>
                  <a:srgbClr val="000000"/>
                </a:solidFill>
                <a:latin typeface="黑体" pitchFamily="49" charset="-122"/>
                <a:ea typeface="黑体" pitchFamily="49" charset="-122"/>
                <a:cs typeface="+mj-cs"/>
              </a:rPr>
              <a:t>3.1.3. </a:t>
            </a:r>
            <a:r>
              <a:rPr lang="zh-CN" altLang="en-US" sz="3200" kern="0" dirty="0">
                <a:solidFill>
                  <a:srgbClr val="000000"/>
                </a:solidFill>
                <a:latin typeface="黑体" pitchFamily="49" charset="-122"/>
                <a:ea typeface="黑体" pitchFamily="49" charset="-122"/>
                <a:cs typeface="+mj-cs"/>
              </a:rPr>
              <a:t>基本概念</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15202" name="Rectangle 2"/>
          <p:cNvSpPr>
            <a:spLocks noGrp="1" noChangeArrowheads="1"/>
          </p:cNvSpPr>
          <p:nvPr>
            <p:ph type="title"/>
          </p:nvPr>
        </p:nvSpPr>
        <p:spPr>
          <a:xfrm>
            <a:off x="785813" y="1428750"/>
            <a:ext cx="7269162" cy="647700"/>
          </a:xfrm>
        </p:spPr>
        <p:txBody>
          <a:bodyPr/>
          <a:lstStyle/>
          <a:p>
            <a:pPr algn="l" eaLnBrk="1" hangingPunct="1"/>
            <a:r>
              <a:rPr lang="en-US" altLang="zh-CN" smtClean="0">
                <a:solidFill>
                  <a:srgbClr val="000000"/>
                </a:solidFill>
                <a:latin typeface="宋体" pitchFamily="2" charset="-122"/>
                <a:cs typeface="Times New Roman" pitchFamily="18" charset="0"/>
              </a:rPr>
              <a:t> </a:t>
            </a:r>
            <a:r>
              <a:rPr lang="en-US" altLang="zh-CN" sz="2800" b="1" smtClean="0">
                <a:latin typeface="黑体" pitchFamily="49" charset="-122"/>
                <a:ea typeface="黑体" pitchFamily="49" charset="-122"/>
              </a:rPr>
              <a:t>9.</a:t>
            </a:r>
            <a:r>
              <a:rPr lang="zh-CN" altLang="en-US" sz="2800" b="1" smtClean="0">
                <a:ea typeface="黑体" pitchFamily="49" charset="-122"/>
              </a:rPr>
              <a:t>存储保护与安全</a:t>
            </a:r>
            <a:endParaRPr lang="zh-CN" altLang="en-US" sz="2800" b="1" smtClean="0">
              <a:latin typeface="宋体" pitchFamily="2" charset="-122"/>
            </a:endParaRPr>
          </a:p>
        </p:txBody>
      </p:sp>
      <p:sp>
        <p:nvSpPr>
          <p:cNvPr id="1715203" name="Rectangle 3"/>
          <p:cNvSpPr>
            <a:spLocks noGrp="1" noChangeArrowheads="1"/>
          </p:cNvSpPr>
          <p:nvPr>
            <p:ph type="body" idx="1"/>
          </p:nvPr>
        </p:nvSpPr>
        <p:spPr>
          <a:xfrm>
            <a:off x="1000125" y="2214563"/>
            <a:ext cx="7391400" cy="4000500"/>
          </a:xfrm>
        </p:spPr>
        <p:txBody>
          <a:bodyPr/>
          <a:lstStyle/>
          <a:p>
            <a:pPr eaLnBrk="1" hangingPunct="1">
              <a:lnSpc>
                <a:spcPct val="115000"/>
              </a:lnSpc>
              <a:buFont typeface="Wingdings" pitchFamily="2" charset="2"/>
              <a:buNone/>
            </a:pPr>
            <a:r>
              <a:rPr lang="zh-CN" altLang="en-US" b="1" dirty="0" smtClean="0">
                <a:latin typeface="宋体" pitchFamily="2" charset="-122"/>
              </a:rPr>
              <a:t>保护目的：</a:t>
            </a:r>
          </a:p>
          <a:p>
            <a:pPr eaLnBrk="1" hangingPunct="1">
              <a:lnSpc>
                <a:spcPct val="115000"/>
              </a:lnSpc>
              <a:buFont typeface="Wingdings" pitchFamily="2" charset="2"/>
              <a:buNone/>
            </a:pPr>
            <a:r>
              <a:rPr lang="zh-CN" altLang="en-US" b="1" dirty="0" smtClean="0">
                <a:latin typeface="宋体" pitchFamily="2" charset="-122"/>
              </a:rPr>
              <a:t>      为多个程序共享内存提供保障</a:t>
            </a:r>
            <a:r>
              <a:rPr lang="en-US" altLang="zh-CN" b="1" dirty="0" smtClean="0">
                <a:latin typeface="宋体" pitchFamily="2" charset="-122"/>
              </a:rPr>
              <a:t>,</a:t>
            </a:r>
            <a:r>
              <a:rPr lang="zh-CN" altLang="en-US" b="1" dirty="0" smtClean="0">
                <a:latin typeface="宋体" pitchFamily="2" charset="-122"/>
              </a:rPr>
              <a:t>使在内存中的各道程序</a:t>
            </a:r>
            <a:r>
              <a:rPr lang="en-US" altLang="zh-CN" b="1" dirty="0" smtClean="0">
                <a:latin typeface="宋体" pitchFamily="2" charset="-122"/>
              </a:rPr>
              <a:t>, </a:t>
            </a:r>
            <a:r>
              <a:rPr lang="zh-CN" altLang="en-US" b="1" dirty="0" smtClean="0">
                <a:latin typeface="宋体" pitchFamily="2" charset="-122"/>
              </a:rPr>
              <a:t>只能访问它自己的区域，避免各道程序间相互干扰，特别是当一道程序发生错误时</a:t>
            </a:r>
            <a:r>
              <a:rPr lang="en-US" altLang="zh-CN" b="1" dirty="0" smtClean="0">
                <a:latin typeface="宋体" pitchFamily="2" charset="-122"/>
              </a:rPr>
              <a:t>,  </a:t>
            </a:r>
            <a:r>
              <a:rPr lang="zh-CN" altLang="en-US" b="1" dirty="0" smtClean="0">
                <a:latin typeface="宋体" pitchFamily="2" charset="-122"/>
              </a:rPr>
              <a:t>不致于影响其他程序的运行。通常由硬件完成保护功能，由软件辅助实现。（特权指令不能完成存储保护。）</a:t>
            </a:r>
          </a:p>
        </p:txBody>
      </p:sp>
      <p:sp>
        <p:nvSpPr>
          <p:cNvPr id="2" name="矩形 1"/>
          <p:cNvSpPr/>
          <p:nvPr/>
        </p:nvSpPr>
        <p:spPr>
          <a:xfrm>
            <a:off x="2789178" y="332656"/>
            <a:ext cx="3262432" cy="584775"/>
          </a:xfrm>
          <a:prstGeom prst="rect">
            <a:avLst/>
          </a:prstGeom>
        </p:spPr>
        <p:txBody>
          <a:bodyPr wrap="none">
            <a:spAutoFit/>
          </a:bodyPr>
          <a:lstStyle/>
          <a:p>
            <a:r>
              <a:rPr lang="en-US" altLang="zh-CN" sz="3200" kern="0" dirty="0">
                <a:solidFill>
                  <a:srgbClr val="000000"/>
                </a:solidFill>
                <a:latin typeface="黑体" pitchFamily="49" charset="-122"/>
                <a:ea typeface="黑体" pitchFamily="49" charset="-122"/>
                <a:cs typeface="+mj-cs"/>
              </a:rPr>
              <a:t>3.1.3. </a:t>
            </a:r>
            <a:r>
              <a:rPr lang="zh-CN" altLang="en-US" sz="3200" kern="0" dirty="0">
                <a:solidFill>
                  <a:srgbClr val="000000"/>
                </a:solidFill>
                <a:latin typeface="黑体" pitchFamily="49" charset="-122"/>
                <a:ea typeface="黑体" pitchFamily="49" charset="-122"/>
                <a:cs typeface="+mj-cs"/>
              </a:rPr>
              <a:t>基本概念</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715202">
                                            <p:txEl>
                                              <p:pRg st="0" end="0"/>
                                            </p:txEl>
                                          </p:spTgt>
                                        </p:tgtEl>
                                        <p:attrNameLst>
                                          <p:attrName>style.visibility</p:attrName>
                                        </p:attrNameLst>
                                      </p:cBhvr>
                                      <p:to>
                                        <p:strVal val="visible"/>
                                      </p:to>
                                    </p:set>
                                    <p:anim calcmode="lin" valueType="num">
                                      <p:cBhvr additive="base">
                                        <p:cTn id="7" dur="500" fill="hold"/>
                                        <p:tgtEl>
                                          <p:spTgt spid="171520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715202">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715203">
                                            <p:txEl>
                                              <p:pRg st="0" end="0"/>
                                            </p:txEl>
                                          </p:spTgt>
                                        </p:tgtEl>
                                        <p:attrNameLst>
                                          <p:attrName>style.visibility</p:attrName>
                                        </p:attrNameLst>
                                      </p:cBhvr>
                                      <p:to>
                                        <p:strVal val="visible"/>
                                      </p:to>
                                    </p:set>
                                    <p:anim calcmode="lin" valueType="num">
                                      <p:cBhvr additive="base">
                                        <p:cTn id="13" dur="500" fill="hold"/>
                                        <p:tgtEl>
                                          <p:spTgt spid="171520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715203">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715203">
                                            <p:txEl>
                                              <p:pRg st="1" end="1"/>
                                            </p:txEl>
                                          </p:spTgt>
                                        </p:tgtEl>
                                        <p:attrNameLst>
                                          <p:attrName>style.visibility</p:attrName>
                                        </p:attrNameLst>
                                      </p:cBhvr>
                                      <p:to>
                                        <p:strVal val="visible"/>
                                      </p:to>
                                    </p:set>
                                    <p:anim calcmode="lin" valueType="num">
                                      <p:cBhvr additive="base">
                                        <p:cTn id="19" dur="500" fill="hold"/>
                                        <p:tgtEl>
                                          <p:spTgt spid="1715203">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715203">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5202" grpId="0" build="p" autoUpdateAnimBg="0"/>
      <p:bldP spid="1715203"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idx="4294967295"/>
          </p:nvPr>
        </p:nvSpPr>
        <p:spPr>
          <a:xfrm>
            <a:off x="971550" y="1484313"/>
            <a:ext cx="6913563" cy="576262"/>
          </a:xfrm>
          <a:noFill/>
        </p:spPr>
        <p:txBody>
          <a:bodyPr/>
          <a:lstStyle/>
          <a:p>
            <a:pPr algn="l" eaLnBrk="1" hangingPunct="1"/>
            <a:r>
              <a:rPr lang="en-US" altLang="zh-CN" sz="2800" dirty="0" smtClean="0">
                <a:latin typeface="黑体" pitchFamily="49" charset="-122"/>
                <a:ea typeface="黑体" pitchFamily="49" charset="-122"/>
              </a:rPr>
              <a:t>1) </a:t>
            </a:r>
            <a:r>
              <a:rPr lang="zh-CN" altLang="en-US" sz="2800" dirty="0" smtClean="0">
                <a:ea typeface="黑体" pitchFamily="49" charset="-122"/>
              </a:rPr>
              <a:t>存储保护</a:t>
            </a:r>
          </a:p>
        </p:txBody>
      </p:sp>
      <p:sp>
        <p:nvSpPr>
          <p:cNvPr id="33795" name="Rectangle 3"/>
          <p:cNvSpPr>
            <a:spLocks noGrp="1" noChangeArrowheads="1"/>
          </p:cNvSpPr>
          <p:nvPr>
            <p:ph type="body" idx="4294967295"/>
          </p:nvPr>
        </p:nvSpPr>
        <p:spPr>
          <a:xfrm>
            <a:off x="928662" y="2071678"/>
            <a:ext cx="7102498" cy="3962400"/>
          </a:xfrm>
          <a:noFill/>
        </p:spPr>
        <p:txBody>
          <a:bodyPr/>
          <a:lstStyle/>
          <a:p>
            <a:pPr eaLnBrk="1" hangingPunct="1"/>
            <a:r>
              <a:rPr lang="en-US" altLang="zh-CN" sz="3200" dirty="0" smtClean="0"/>
              <a:t> </a:t>
            </a:r>
            <a:r>
              <a:rPr lang="zh-CN" altLang="en-US" b="1" dirty="0" smtClean="0">
                <a:latin typeface="宋体" pitchFamily="2" charset="-122"/>
              </a:rPr>
              <a:t>保护系统程序区不被用户侵犯（有意或无意的）</a:t>
            </a:r>
          </a:p>
          <a:p>
            <a:pPr eaLnBrk="1" hangingPunct="1"/>
            <a:r>
              <a:rPr lang="zh-CN" altLang="en-US" b="1" dirty="0" smtClean="0">
                <a:latin typeface="宋体" pitchFamily="2" charset="-122"/>
              </a:rPr>
              <a:t>不允许用户程序读写不属于自己地址空间的数据（系统区地址空间，其他用户程序的地址空间）</a:t>
            </a:r>
          </a:p>
        </p:txBody>
      </p:sp>
      <p:sp>
        <p:nvSpPr>
          <p:cNvPr id="2" name="矩形 1"/>
          <p:cNvSpPr/>
          <p:nvPr/>
        </p:nvSpPr>
        <p:spPr>
          <a:xfrm>
            <a:off x="2915816" y="332656"/>
            <a:ext cx="3262432" cy="584775"/>
          </a:xfrm>
          <a:prstGeom prst="rect">
            <a:avLst/>
          </a:prstGeom>
        </p:spPr>
        <p:txBody>
          <a:bodyPr wrap="none">
            <a:spAutoFit/>
          </a:bodyPr>
          <a:lstStyle/>
          <a:p>
            <a:r>
              <a:rPr lang="en-US" altLang="zh-CN" sz="3200" kern="0" dirty="0">
                <a:solidFill>
                  <a:srgbClr val="000000"/>
                </a:solidFill>
                <a:latin typeface="黑体" pitchFamily="49" charset="-122"/>
                <a:ea typeface="黑体" pitchFamily="49" charset="-122"/>
                <a:cs typeface="+mj-cs"/>
              </a:rPr>
              <a:t>3.1.3. </a:t>
            </a:r>
            <a:r>
              <a:rPr lang="zh-CN" altLang="en-US" sz="3200" kern="0" dirty="0">
                <a:solidFill>
                  <a:srgbClr val="000000"/>
                </a:solidFill>
                <a:latin typeface="黑体" pitchFamily="49" charset="-122"/>
                <a:ea typeface="黑体" pitchFamily="49" charset="-122"/>
                <a:cs typeface="+mj-cs"/>
              </a:rPr>
              <a:t>基本概念</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idx="4294967295"/>
          </p:nvPr>
        </p:nvSpPr>
        <p:spPr>
          <a:xfrm>
            <a:off x="1187450" y="1268413"/>
            <a:ext cx="6983413" cy="576262"/>
          </a:xfrm>
          <a:noFill/>
        </p:spPr>
        <p:txBody>
          <a:bodyPr/>
          <a:lstStyle/>
          <a:p>
            <a:pPr algn="l" eaLnBrk="1" hangingPunct="1"/>
            <a:r>
              <a:rPr lang="en-US" altLang="zh-CN" sz="2800" dirty="0" smtClean="0">
                <a:latin typeface="黑体" pitchFamily="49" charset="-122"/>
                <a:ea typeface="黑体" pitchFamily="49" charset="-122"/>
              </a:rPr>
              <a:t>2) </a:t>
            </a:r>
            <a:r>
              <a:rPr lang="zh-CN" altLang="en-US" sz="2800" dirty="0" smtClean="0">
                <a:latin typeface="黑体" pitchFamily="49" charset="-122"/>
                <a:ea typeface="黑体" pitchFamily="49" charset="-122"/>
              </a:rPr>
              <a:t>保护过程</a:t>
            </a:r>
            <a:r>
              <a:rPr lang="en-US" altLang="zh-CN" sz="2800" dirty="0" smtClean="0">
                <a:latin typeface="黑体" pitchFamily="49" charset="-122"/>
                <a:ea typeface="黑体" pitchFamily="49" charset="-122"/>
              </a:rPr>
              <a:t>---</a:t>
            </a:r>
            <a:r>
              <a:rPr lang="zh-CN" altLang="en-US" sz="2800" dirty="0" smtClean="0">
                <a:latin typeface="黑体" pitchFamily="49" charset="-122"/>
                <a:ea typeface="黑体" pitchFamily="49" charset="-122"/>
              </a:rPr>
              <a:t>防止地址越界</a:t>
            </a:r>
          </a:p>
        </p:txBody>
      </p:sp>
      <p:sp>
        <p:nvSpPr>
          <p:cNvPr id="34819" name="Rectangle 3"/>
          <p:cNvSpPr>
            <a:spLocks noGrp="1" noChangeArrowheads="1"/>
          </p:cNvSpPr>
          <p:nvPr>
            <p:ph type="body" idx="4294967295"/>
          </p:nvPr>
        </p:nvSpPr>
        <p:spPr>
          <a:xfrm>
            <a:off x="1143000" y="1928813"/>
            <a:ext cx="6446838" cy="3251200"/>
          </a:xfrm>
          <a:noFill/>
        </p:spPr>
        <p:txBody>
          <a:bodyPr/>
          <a:lstStyle/>
          <a:p>
            <a:pPr eaLnBrk="1" hangingPunct="1">
              <a:buFont typeface="Wingdings" pitchFamily="2" charset="2"/>
              <a:buNone/>
            </a:pPr>
            <a:r>
              <a:rPr lang="en-US" altLang="zh-CN" sz="3200" dirty="0" smtClean="0">
                <a:latin typeface="宋体" pitchFamily="2" charset="-122"/>
              </a:rPr>
              <a:t>     </a:t>
            </a:r>
            <a:r>
              <a:rPr lang="zh-CN" altLang="en-US" b="1" dirty="0" smtClean="0">
                <a:latin typeface="宋体" pitchFamily="2" charset="-122"/>
              </a:rPr>
              <a:t>每个进程都有自己独立的进程空间，如果一个进程在运行时所产生的地址在其地址空间之外，则发生地址越界。即当程序要访问某个内存单元时，由硬件检查是否允许，如果允许则执行，否则产生地址越界中断，由操作系统进行相应处理。</a:t>
            </a:r>
          </a:p>
        </p:txBody>
      </p:sp>
      <p:sp>
        <p:nvSpPr>
          <p:cNvPr id="2" name="矩形 1"/>
          <p:cNvSpPr/>
          <p:nvPr/>
        </p:nvSpPr>
        <p:spPr>
          <a:xfrm>
            <a:off x="2735203" y="376014"/>
            <a:ext cx="3262432" cy="584775"/>
          </a:xfrm>
          <a:prstGeom prst="rect">
            <a:avLst/>
          </a:prstGeom>
        </p:spPr>
        <p:txBody>
          <a:bodyPr wrap="none">
            <a:spAutoFit/>
          </a:bodyPr>
          <a:lstStyle/>
          <a:p>
            <a:r>
              <a:rPr lang="en-US" altLang="zh-CN" sz="3200" kern="0" dirty="0">
                <a:solidFill>
                  <a:srgbClr val="000000"/>
                </a:solidFill>
                <a:latin typeface="黑体" pitchFamily="49" charset="-122"/>
                <a:ea typeface="黑体" pitchFamily="49" charset="-122"/>
                <a:cs typeface="+mj-cs"/>
              </a:rPr>
              <a:t>3.1.3. </a:t>
            </a:r>
            <a:r>
              <a:rPr lang="zh-CN" altLang="en-US" sz="3200" kern="0" dirty="0">
                <a:solidFill>
                  <a:srgbClr val="000000"/>
                </a:solidFill>
                <a:latin typeface="黑体" pitchFamily="49" charset="-122"/>
                <a:ea typeface="黑体" pitchFamily="49" charset="-122"/>
                <a:cs typeface="+mj-cs"/>
              </a:rPr>
              <a:t>基本概念</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idx="4294967295"/>
          </p:nvPr>
        </p:nvSpPr>
        <p:spPr>
          <a:xfrm>
            <a:off x="1071563" y="1214438"/>
            <a:ext cx="6769100" cy="647700"/>
          </a:xfrm>
          <a:noFill/>
        </p:spPr>
        <p:txBody>
          <a:bodyPr/>
          <a:lstStyle/>
          <a:p>
            <a:pPr algn="l" eaLnBrk="1" hangingPunct="1"/>
            <a:r>
              <a:rPr lang="en-US" altLang="zh-CN" sz="2800" b="1" smtClean="0">
                <a:latin typeface="黑体" pitchFamily="49" charset="-122"/>
                <a:ea typeface="黑体" pitchFamily="49" charset="-122"/>
              </a:rPr>
              <a:t>10.</a:t>
            </a:r>
            <a:r>
              <a:rPr lang="zh-CN" altLang="en-US" sz="2800" b="1" smtClean="0">
                <a:latin typeface="黑体" pitchFamily="49" charset="-122"/>
                <a:ea typeface="黑体" pitchFamily="49" charset="-122"/>
              </a:rPr>
              <a:t>内存</a:t>
            </a:r>
            <a:r>
              <a:rPr lang="zh-CN" altLang="en-US" sz="2800" b="1" smtClean="0">
                <a:latin typeface="宋体" pitchFamily="2" charset="-122"/>
                <a:ea typeface="黑体" pitchFamily="49" charset="-122"/>
              </a:rPr>
              <a:t>“</a:t>
            </a:r>
            <a:r>
              <a:rPr lang="zh-CN" altLang="en-US" sz="2800" b="1" smtClean="0">
                <a:latin typeface="黑体" pitchFamily="49" charset="-122"/>
                <a:ea typeface="黑体" pitchFamily="49" charset="-122"/>
              </a:rPr>
              <a:t>扩充</a:t>
            </a:r>
            <a:r>
              <a:rPr lang="zh-CN" altLang="en-US" sz="2800" b="1" smtClean="0">
                <a:latin typeface="宋体" pitchFamily="2" charset="-122"/>
                <a:ea typeface="黑体" pitchFamily="49" charset="-122"/>
              </a:rPr>
              <a:t>”</a:t>
            </a:r>
            <a:endParaRPr lang="zh-CN" altLang="en-US" sz="2800" b="1" smtClean="0">
              <a:latin typeface="黑体" pitchFamily="49" charset="-122"/>
              <a:ea typeface="黑体" pitchFamily="49" charset="-122"/>
            </a:endParaRPr>
          </a:p>
        </p:txBody>
      </p:sp>
      <p:sp>
        <p:nvSpPr>
          <p:cNvPr id="35843" name="Rectangle 3"/>
          <p:cNvSpPr>
            <a:spLocks noGrp="1" noChangeArrowheads="1"/>
          </p:cNvSpPr>
          <p:nvPr>
            <p:ph type="body" idx="4294967295"/>
          </p:nvPr>
        </p:nvSpPr>
        <p:spPr>
          <a:xfrm>
            <a:off x="1071563" y="1988840"/>
            <a:ext cx="7162800" cy="4357687"/>
          </a:xfrm>
          <a:noFill/>
        </p:spPr>
        <p:txBody>
          <a:bodyPr/>
          <a:lstStyle/>
          <a:p>
            <a:pPr eaLnBrk="1" hangingPunct="1">
              <a:buFont typeface="Wingdings" pitchFamily="2" charset="2"/>
              <a:buNone/>
            </a:pPr>
            <a:r>
              <a:rPr lang="en-US" altLang="zh-CN" smtClean="0">
                <a:solidFill>
                  <a:schemeClr val="accent2"/>
                </a:solidFill>
              </a:rPr>
              <a:t>  </a:t>
            </a:r>
            <a:r>
              <a:rPr lang="zh-CN" altLang="en-US" b="1" smtClean="0">
                <a:latin typeface="宋体" pitchFamily="2" charset="-122"/>
              </a:rPr>
              <a:t>通过虚拟存储技术实现     </a:t>
            </a:r>
          </a:p>
          <a:p>
            <a:pPr eaLnBrk="1" hangingPunct="1"/>
            <a:r>
              <a:rPr lang="zh-CN" altLang="en-US" b="1" smtClean="0">
                <a:latin typeface="宋体" pitchFamily="2" charset="-122"/>
              </a:rPr>
              <a:t>用户在编制程序时，不应该受内存容量限制，所以要采用一定技术来</a:t>
            </a:r>
            <a:r>
              <a:rPr lang="zh-CN" altLang="en-US" b="1" smtClean="0"/>
              <a:t>“</a:t>
            </a:r>
            <a:r>
              <a:rPr lang="zh-CN" altLang="en-US" b="1" smtClean="0">
                <a:latin typeface="宋体" pitchFamily="2" charset="-122"/>
              </a:rPr>
              <a:t>扩充</a:t>
            </a:r>
            <a:r>
              <a:rPr lang="zh-CN" altLang="en-US" b="1" smtClean="0"/>
              <a:t>”</a:t>
            </a:r>
            <a:r>
              <a:rPr lang="zh-CN" altLang="en-US" b="1" smtClean="0">
                <a:latin typeface="宋体" pitchFamily="2" charset="-122"/>
              </a:rPr>
              <a:t>内存的容量，使用户得到比实际内存容量大的多的内存空间</a:t>
            </a:r>
          </a:p>
          <a:p>
            <a:pPr eaLnBrk="1" hangingPunct="1"/>
            <a:r>
              <a:rPr lang="zh-CN" altLang="en-US" b="1" smtClean="0"/>
              <a:t>具体实现是在硬件支持下，软硬件相互协作，将内存和外存结合起来统一使用。通过这种方法把内存</a:t>
            </a:r>
            <a:r>
              <a:rPr lang="zh-CN" altLang="en-US" sz="2600" b="1" smtClean="0"/>
              <a:t>扩充，使用户在编制程序时不受内存限制</a:t>
            </a:r>
          </a:p>
        </p:txBody>
      </p:sp>
      <p:sp>
        <p:nvSpPr>
          <p:cNvPr id="2" name="矩形 1"/>
          <p:cNvSpPr/>
          <p:nvPr/>
        </p:nvSpPr>
        <p:spPr>
          <a:xfrm>
            <a:off x="3021747" y="313517"/>
            <a:ext cx="3262432" cy="584775"/>
          </a:xfrm>
          <a:prstGeom prst="rect">
            <a:avLst/>
          </a:prstGeom>
        </p:spPr>
        <p:txBody>
          <a:bodyPr wrap="none">
            <a:spAutoFit/>
          </a:bodyPr>
          <a:lstStyle/>
          <a:p>
            <a:r>
              <a:rPr lang="en-US" altLang="zh-CN" sz="3200" kern="0" dirty="0">
                <a:solidFill>
                  <a:srgbClr val="000000"/>
                </a:solidFill>
                <a:latin typeface="黑体" pitchFamily="49" charset="-122"/>
                <a:ea typeface="黑体" pitchFamily="49" charset="-122"/>
                <a:cs typeface="+mj-cs"/>
              </a:rPr>
              <a:t>3.1.3. </a:t>
            </a:r>
            <a:r>
              <a:rPr lang="zh-CN" altLang="en-US" sz="3200" kern="0" dirty="0">
                <a:solidFill>
                  <a:srgbClr val="000000"/>
                </a:solidFill>
                <a:latin typeface="黑体" pitchFamily="49" charset="-122"/>
                <a:ea typeface="黑体" pitchFamily="49" charset="-122"/>
                <a:cs typeface="+mj-cs"/>
              </a:rPr>
              <a:t>基本概念</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ChangeArrowheads="1"/>
          </p:cNvSpPr>
          <p:nvPr/>
        </p:nvSpPr>
        <p:spPr bwMode="auto">
          <a:xfrm>
            <a:off x="928688" y="0"/>
            <a:ext cx="7467600" cy="1143000"/>
          </a:xfrm>
          <a:prstGeom prst="rect">
            <a:avLst/>
          </a:prstGeom>
          <a:noFill/>
          <a:ln w="9525">
            <a:noFill/>
            <a:miter lim="800000"/>
            <a:headEnd/>
            <a:tailEnd/>
          </a:ln>
        </p:spPr>
        <p:txBody>
          <a:bodyPr anchor="ctr"/>
          <a:lstStyle/>
          <a:p>
            <a:pPr algn="ctr"/>
            <a:r>
              <a:rPr kumimoji="1" lang="en-US" altLang="zh-CN" sz="3600" b="1">
                <a:solidFill>
                  <a:schemeClr val="tx2"/>
                </a:solidFill>
              </a:rPr>
              <a:t>3.2 </a:t>
            </a:r>
            <a:r>
              <a:rPr kumimoji="1" lang="zh-CN" altLang="en-US" sz="3600" b="1">
                <a:solidFill>
                  <a:schemeClr val="tx2"/>
                </a:solidFill>
              </a:rPr>
              <a:t>程序的装入和链接</a:t>
            </a:r>
          </a:p>
        </p:txBody>
      </p:sp>
      <p:sp>
        <p:nvSpPr>
          <p:cNvPr id="1844227" name="Rectangle 3"/>
          <p:cNvSpPr>
            <a:spLocks noGrp="1" noChangeArrowheads="1"/>
          </p:cNvSpPr>
          <p:nvPr>
            <p:ph type="title"/>
          </p:nvPr>
        </p:nvSpPr>
        <p:spPr>
          <a:xfrm>
            <a:off x="500063" y="1000125"/>
            <a:ext cx="7389812" cy="868363"/>
          </a:xfrm>
        </p:spPr>
        <p:txBody>
          <a:bodyPr lIns="18000" tIns="10800" rIns="18000" bIns="10800"/>
          <a:lstStyle/>
          <a:p>
            <a:pPr eaLnBrk="1" hangingPunct="1">
              <a:defRPr/>
            </a:pPr>
            <a:r>
              <a:rPr lang="zh-CN" altLang="en-US" sz="4000" dirty="0" smtClean="0">
                <a:solidFill>
                  <a:srgbClr val="000000"/>
                </a:solidFill>
                <a:effectLst>
                  <a:outerShdw blurRad="38100" dist="38100" dir="2700000" algn="tl">
                    <a:srgbClr val="C0C0C0"/>
                  </a:outerShdw>
                </a:effectLst>
                <a:ea typeface="隶书" pitchFamily="49" charset="-122"/>
              </a:rPr>
              <a:t>程序</a:t>
            </a:r>
            <a:r>
              <a:rPr lang="zh-CN" altLang="en-US" sz="4000" dirty="0" smtClean="0">
                <a:solidFill>
                  <a:srgbClr val="000000"/>
                </a:solidFill>
                <a:ea typeface="隶书" pitchFamily="49" charset="-122"/>
              </a:rPr>
              <a:t>处理基本过程</a:t>
            </a:r>
            <a:endParaRPr lang="zh-CN" altLang="en-US" sz="4000" dirty="0" smtClean="0">
              <a:solidFill>
                <a:srgbClr val="000000"/>
              </a:solidFill>
              <a:latin typeface="隶书" pitchFamily="49" charset="-122"/>
              <a:ea typeface="隶书" pitchFamily="49" charset="-122"/>
            </a:endParaRPr>
          </a:p>
        </p:txBody>
      </p:sp>
      <p:grpSp>
        <p:nvGrpSpPr>
          <p:cNvPr id="2" name="Group 4"/>
          <p:cNvGrpSpPr>
            <a:grpSpLocks/>
          </p:cNvGrpSpPr>
          <p:nvPr/>
        </p:nvGrpSpPr>
        <p:grpSpPr bwMode="auto">
          <a:xfrm>
            <a:off x="7848600" y="2070100"/>
            <a:ext cx="722313" cy="3019425"/>
            <a:chOff x="4944" y="1304"/>
            <a:chExt cx="455" cy="1902"/>
          </a:xfrm>
        </p:grpSpPr>
        <p:sp>
          <p:nvSpPr>
            <p:cNvPr id="36901" name="Text Box 5"/>
            <p:cNvSpPr txBox="1">
              <a:spLocks noChangeArrowheads="1"/>
            </p:cNvSpPr>
            <p:nvPr/>
          </p:nvSpPr>
          <p:spPr bwMode="auto">
            <a:xfrm>
              <a:off x="4967" y="2976"/>
              <a:ext cx="432" cy="230"/>
            </a:xfrm>
            <a:prstGeom prst="rect">
              <a:avLst/>
            </a:prstGeom>
            <a:noFill/>
            <a:ln w="12700">
              <a:noFill/>
              <a:miter lim="800000"/>
              <a:headEnd/>
              <a:tailEnd/>
            </a:ln>
          </p:spPr>
          <p:txBody>
            <a:bodyPr lIns="0" tIns="0" rIns="0" bIns="0" anchor="ctr" anchorCtr="1">
              <a:spAutoFit/>
            </a:bodyPr>
            <a:lstStyle/>
            <a:p>
              <a:pPr>
                <a:spcBef>
                  <a:spcPct val="50000"/>
                </a:spcBef>
              </a:pPr>
              <a:r>
                <a:rPr kumimoji="1" lang="zh-CN" altLang="en-US" sz="2400">
                  <a:latin typeface="Times New Roman" pitchFamily="18" charset="0"/>
                </a:rPr>
                <a:t>内存</a:t>
              </a:r>
              <a:endParaRPr kumimoji="1" lang="zh-CN" altLang="en-US" sz="2400" baseline="-25000">
                <a:latin typeface="Times New Roman" pitchFamily="18" charset="0"/>
              </a:endParaRPr>
            </a:p>
          </p:txBody>
        </p:sp>
        <p:sp>
          <p:nvSpPr>
            <p:cNvPr id="36902" name="AutoShape 6"/>
            <p:cNvSpPr>
              <a:spLocks noChangeArrowheads="1"/>
            </p:cNvSpPr>
            <p:nvPr/>
          </p:nvSpPr>
          <p:spPr bwMode="auto">
            <a:xfrm>
              <a:off x="5040" y="1304"/>
              <a:ext cx="336" cy="1582"/>
            </a:xfrm>
            <a:prstGeom prst="wave">
              <a:avLst>
                <a:gd name="adj1" fmla="val 2241"/>
                <a:gd name="adj2" fmla="val 0"/>
              </a:avLst>
            </a:prstGeom>
            <a:noFill/>
            <a:ln w="19050">
              <a:solidFill>
                <a:schemeClr val="tx1"/>
              </a:solidFill>
              <a:round/>
              <a:headEnd/>
              <a:tailEnd/>
            </a:ln>
          </p:spPr>
          <p:txBody>
            <a:bodyPr vert="eaVert" tIns="0" bIns="0" anchor="ctr">
              <a:spAutoFit/>
            </a:bodyPr>
            <a:lstStyle/>
            <a:p>
              <a:endParaRPr lang="zh-CN" altLang="en-US"/>
            </a:p>
          </p:txBody>
        </p:sp>
        <p:sp>
          <p:nvSpPr>
            <p:cNvPr id="36903" name="Rectangle 7" descr="宽上对角线"/>
            <p:cNvSpPr>
              <a:spLocks noChangeArrowheads="1"/>
            </p:cNvSpPr>
            <p:nvPr/>
          </p:nvSpPr>
          <p:spPr bwMode="auto">
            <a:xfrm>
              <a:off x="5040" y="1799"/>
              <a:ext cx="336" cy="576"/>
            </a:xfrm>
            <a:prstGeom prst="rect">
              <a:avLst/>
            </a:prstGeom>
            <a:pattFill prst="wdUpDiag">
              <a:fgClr>
                <a:schemeClr val="tx1"/>
              </a:fgClr>
              <a:bgClr>
                <a:srgbClr val="FFFFFF"/>
              </a:bgClr>
            </a:pattFill>
            <a:ln w="12700">
              <a:solidFill>
                <a:schemeClr val="tx1"/>
              </a:solidFill>
              <a:miter lim="800000"/>
              <a:headEnd/>
              <a:tailEnd/>
            </a:ln>
          </p:spPr>
          <p:txBody>
            <a:bodyPr vert="eaVert" wrap="none" tIns="0" bIns="0" anchor="ctr">
              <a:spAutoFit/>
            </a:bodyPr>
            <a:lstStyle/>
            <a:p>
              <a:endParaRPr lang="zh-CN" altLang="en-US"/>
            </a:p>
          </p:txBody>
        </p:sp>
        <p:sp>
          <p:nvSpPr>
            <p:cNvPr id="36904" name="AutoShape 8"/>
            <p:cNvSpPr>
              <a:spLocks/>
            </p:cNvSpPr>
            <p:nvPr/>
          </p:nvSpPr>
          <p:spPr bwMode="auto">
            <a:xfrm>
              <a:off x="4944" y="1799"/>
              <a:ext cx="96" cy="576"/>
            </a:xfrm>
            <a:prstGeom prst="leftBrace">
              <a:avLst>
                <a:gd name="adj1" fmla="val 50000"/>
                <a:gd name="adj2" fmla="val 50000"/>
              </a:avLst>
            </a:prstGeom>
            <a:noFill/>
            <a:ln w="19050">
              <a:solidFill>
                <a:schemeClr val="tx1"/>
              </a:solidFill>
              <a:round/>
              <a:headEnd/>
              <a:tailEnd/>
            </a:ln>
          </p:spPr>
          <p:txBody>
            <a:bodyPr vert="eaVert" tIns="0" bIns="0" anchor="ctr">
              <a:spAutoFit/>
            </a:bodyPr>
            <a:lstStyle/>
            <a:p>
              <a:endParaRPr lang="zh-CN" altLang="en-US"/>
            </a:p>
          </p:txBody>
        </p:sp>
      </p:grpSp>
      <p:sp>
        <p:nvSpPr>
          <p:cNvPr id="1844233" name="Text Box 9"/>
          <p:cNvSpPr txBox="1">
            <a:spLocks noChangeArrowheads="1"/>
          </p:cNvSpPr>
          <p:nvPr/>
        </p:nvSpPr>
        <p:spPr bwMode="auto">
          <a:xfrm>
            <a:off x="5715000" y="2932113"/>
            <a:ext cx="685800" cy="755650"/>
          </a:xfrm>
          <a:prstGeom prst="rect">
            <a:avLst/>
          </a:prstGeom>
          <a:noFill/>
          <a:ln w="25400">
            <a:solidFill>
              <a:srgbClr val="00FF00"/>
            </a:solidFill>
            <a:miter lim="800000"/>
            <a:headEnd/>
            <a:tailEnd/>
          </a:ln>
        </p:spPr>
        <p:txBody>
          <a:bodyPr lIns="0" tIns="0" rIns="0" bIns="0" anchor="ctr" anchorCtr="1">
            <a:spAutoFit/>
          </a:bodyPr>
          <a:lstStyle/>
          <a:p>
            <a:pPr>
              <a:spcBef>
                <a:spcPct val="50000"/>
              </a:spcBef>
            </a:pPr>
            <a:r>
              <a:rPr kumimoji="1" lang="zh-CN" altLang="en-US" sz="2400">
                <a:latin typeface="Times New Roman" pitchFamily="18" charset="0"/>
              </a:rPr>
              <a:t>装入模块</a:t>
            </a:r>
            <a:endParaRPr kumimoji="1" lang="zh-CN" altLang="en-US" sz="2400" baseline="-25000">
              <a:latin typeface="Times New Roman" pitchFamily="18" charset="0"/>
            </a:endParaRPr>
          </a:p>
        </p:txBody>
      </p:sp>
      <p:grpSp>
        <p:nvGrpSpPr>
          <p:cNvPr id="3" name="Group 10"/>
          <p:cNvGrpSpPr>
            <a:grpSpLocks/>
          </p:cNvGrpSpPr>
          <p:nvPr/>
        </p:nvGrpSpPr>
        <p:grpSpPr bwMode="auto">
          <a:xfrm>
            <a:off x="6477000" y="2079625"/>
            <a:ext cx="1295400" cy="1462088"/>
            <a:chOff x="4080" y="1310"/>
            <a:chExt cx="816" cy="921"/>
          </a:xfrm>
        </p:grpSpPr>
        <p:sp>
          <p:nvSpPr>
            <p:cNvPr id="36899" name="Oval 11"/>
            <p:cNvSpPr>
              <a:spLocks noChangeArrowheads="1"/>
            </p:cNvSpPr>
            <p:nvPr/>
          </p:nvSpPr>
          <p:spPr bwMode="auto">
            <a:xfrm>
              <a:off x="4128" y="1310"/>
              <a:ext cx="606" cy="692"/>
            </a:xfrm>
            <a:prstGeom prst="ellipse">
              <a:avLst/>
            </a:prstGeom>
            <a:noFill/>
            <a:ln w="63500">
              <a:solidFill>
                <a:srgbClr val="FF00FF"/>
              </a:solidFill>
              <a:round/>
              <a:headEnd/>
              <a:tailEnd/>
            </a:ln>
          </p:spPr>
          <p:txBody>
            <a:bodyPr lIns="0" tIns="0" rIns="0" bIns="0" anchor="ctr" anchorCtr="1">
              <a:spAutoFit/>
            </a:bodyPr>
            <a:lstStyle/>
            <a:p>
              <a:pPr>
                <a:spcBef>
                  <a:spcPct val="50000"/>
                </a:spcBef>
              </a:pPr>
              <a:r>
                <a:rPr kumimoji="1" lang="zh-CN" altLang="en-US" sz="2400" b="1">
                  <a:latin typeface="Times New Roman" pitchFamily="18" charset="0"/>
                </a:rPr>
                <a:t>装入程序</a:t>
              </a:r>
              <a:endParaRPr kumimoji="1" lang="zh-CN" altLang="en-US" sz="2400" b="1" baseline="-25000">
                <a:latin typeface="Times New Roman" pitchFamily="18" charset="0"/>
              </a:endParaRPr>
            </a:p>
          </p:txBody>
        </p:sp>
        <p:sp>
          <p:nvSpPr>
            <p:cNvPr id="36900" name="AutoShape 12"/>
            <p:cNvSpPr>
              <a:spLocks noChangeArrowheads="1"/>
            </p:cNvSpPr>
            <p:nvPr/>
          </p:nvSpPr>
          <p:spPr bwMode="auto">
            <a:xfrm>
              <a:off x="4080" y="1943"/>
              <a:ext cx="816" cy="288"/>
            </a:xfrm>
            <a:prstGeom prst="rightArrow">
              <a:avLst>
                <a:gd name="adj1" fmla="val 50000"/>
                <a:gd name="adj2" fmla="val 70833"/>
              </a:avLst>
            </a:prstGeom>
            <a:solidFill>
              <a:srgbClr val="969696"/>
            </a:solidFill>
            <a:ln w="9525">
              <a:solidFill>
                <a:schemeClr val="tx1"/>
              </a:solidFill>
              <a:miter lim="800000"/>
              <a:headEnd/>
              <a:tailEnd/>
            </a:ln>
          </p:spPr>
          <p:txBody>
            <a:bodyPr vert="eaVert" wrap="none" tIns="0" bIns="0" anchor="ctr">
              <a:spAutoFit/>
            </a:bodyPr>
            <a:lstStyle/>
            <a:p>
              <a:endParaRPr lang="zh-CN" altLang="en-US"/>
            </a:p>
          </p:txBody>
        </p:sp>
      </p:grpSp>
      <p:grpSp>
        <p:nvGrpSpPr>
          <p:cNvPr id="4" name="Group 13"/>
          <p:cNvGrpSpPr>
            <a:grpSpLocks/>
          </p:cNvGrpSpPr>
          <p:nvPr/>
        </p:nvGrpSpPr>
        <p:grpSpPr bwMode="auto">
          <a:xfrm>
            <a:off x="4343400" y="2057400"/>
            <a:ext cx="1295400" cy="1462088"/>
            <a:chOff x="2736" y="1308"/>
            <a:chExt cx="816" cy="921"/>
          </a:xfrm>
        </p:grpSpPr>
        <p:sp>
          <p:nvSpPr>
            <p:cNvPr id="36897" name="Oval 14"/>
            <p:cNvSpPr>
              <a:spLocks noChangeArrowheads="1"/>
            </p:cNvSpPr>
            <p:nvPr/>
          </p:nvSpPr>
          <p:spPr bwMode="auto">
            <a:xfrm>
              <a:off x="2784" y="1308"/>
              <a:ext cx="606" cy="692"/>
            </a:xfrm>
            <a:prstGeom prst="ellipse">
              <a:avLst/>
            </a:prstGeom>
            <a:noFill/>
            <a:ln w="63500">
              <a:solidFill>
                <a:srgbClr val="FF00FF"/>
              </a:solidFill>
              <a:round/>
              <a:headEnd/>
              <a:tailEnd/>
            </a:ln>
          </p:spPr>
          <p:txBody>
            <a:bodyPr lIns="0" tIns="0" rIns="0" bIns="0" anchor="ctr" anchorCtr="1">
              <a:spAutoFit/>
            </a:bodyPr>
            <a:lstStyle/>
            <a:p>
              <a:pPr>
                <a:spcBef>
                  <a:spcPct val="50000"/>
                </a:spcBef>
              </a:pPr>
              <a:r>
                <a:rPr kumimoji="1" lang="zh-CN" altLang="en-US" sz="2400" b="1">
                  <a:latin typeface="Times New Roman" pitchFamily="18" charset="0"/>
                </a:rPr>
                <a:t>链接程序</a:t>
              </a:r>
              <a:endParaRPr kumimoji="1" lang="zh-CN" altLang="en-US" sz="2400" b="1" baseline="-25000">
                <a:latin typeface="Times New Roman" pitchFamily="18" charset="0"/>
              </a:endParaRPr>
            </a:p>
          </p:txBody>
        </p:sp>
        <p:sp>
          <p:nvSpPr>
            <p:cNvPr id="36898" name="AutoShape 15"/>
            <p:cNvSpPr>
              <a:spLocks noChangeArrowheads="1"/>
            </p:cNvSpPr>
            <p:nvPr/>
          </p:nvSpPr>
          <p:spPr bwMode="auto">
            <a:xfrm>
              <a:off x="2736" y="1941"/>
              <a:ext cx="816" cy="288"/>
            </a:xfrm>
            <a:prstGeom prst="rightArrow">
              <a:avLst>
                <a:gd name="adj1" fmla="val 50000"/>
                <a:gd name="adj2" fmla="val 70833"/>
              </a:avLst>
            </a:prstGeom>
            <a:solidFill>
              <a:srgbClr val="969696"/>
            </a:solidFill>
            <a:ln w="9525">
              <a:solidFill>
                <a:schemeClr val="tx1"/>
              </a:solidFill>
              <a:miter lim="800000"/>
              <a:headEnd/>
              <a:tailEnd/>
            </a:ln>
          </p:spPr>
          <p:txBody>
            <a:bodyPr vert="eaVert" wrap="none" tIns="0" bIns="0" anchor="ctr">
              <a:spAutoFit/>
            </a:bodyPr>
            <a:lstStyle/>
            <a:p>
              <a:endParaRPr lang="zh-CN" altLang="en-US"/>
            </a:p>
          </p:txBody>
        </p:sp>
      </p:grpSp>
      <p:grpSp>
        <p:nvGrpSpPr>
          <p:cNvPr id="5" name="Group 16"/>
          <p:cNvGrpSpPr>
            <a:grpSpLocks/>
          </p:cNvGrpSpPr>
          <p:nvPr/>
        </p:nvGrpSpPr>
        <p:grpSpPr bwMode="auto">
          <a:xfrm>
            <a:off x="1676400" y="2438400"/>
            <a:ext cx="1295400" cy="1462088"/>
            <a:chOff x="1056" y="1551"/>
            <a:chExt cx="816" cy="921"/>
          </a:xfrm>
        </p:grpSpPr>
        <p:sp>
          <p:nvSpPr>
            <p:cNvPr id="36895" name="Oval 17"/>
            <p:cNvSpPr>
              <a:spLocks noChangeArrowheads="1"/>
            </p:cNvSpPr>
            <p:nvPr/>
          </p:nvSpPr>
          <p:spPr bwMode="auto">
            <a:xfrm>
              <a:off x="1105" y="1551"/>
              <a:ext cx="604" cy="692"/>
            </a:xfrm>
            <a:prstGeom prst="ellipse">
              <a:avLst/>
            </a:prstGeom>
            <a:noFill/>
            <a:ln w="63500">
              <a:solidFill>
                <a:srgbClr val="FF00FF"/>
              </a:solidFill>
              <a:round/>
              <a:headEnd/>
              <a:tailEnd/>
            </a:ln>
          </p:spPr>
          <p:txBody>
            <a:bodyPr lIns="0" tIns="0" rIns="0" bIns="0" anchor="ctr" anchorCtr="1">
              <a:spAutoFit/>
            </a:bodyPr>
            <a:lstStyle/>
            <a:p>
              <a:pPr>
                <a:spcBef>
                  <a:spcPct val="50000"/>
                </a:spcBef>
              </a:pPr>
              <a:r>
                <a:rPr kumimoji="1" lang="zh-CN" altLang="en-US" sz="2400" b="1">
                  <a:latin typeface="Times New Roman" pitchFamily="18" charset="0"/>
                </a:rPr>
                <a:t>编译程序</a:t>
              </a:r>
              <a:endParaRPr kumimoji="1" lang="zh-CN" altLang="en-US" sz="2400" b="1" baseline="-25000">
                <a:latin typeface="Times New Roman" pitchFamily="18" charset="0"/>
              </a:endParaRPr>
            </a:p>
          </p:txBody>
        </p:sp>
        <p:sp>
          <p:nvSpPr>
            <p:cNvPr id="36896" name="AutoShape 18"/>
            <p:cNvSpPr>
              <a:spLocks noChangeArrowheads="1"/>
            </p:cNvSpPr>
            <p:nvPr/>
          </p:nvSpPr>
          <p:spPr bwMode="auto">
            <a:xfrm>
              <a:off x="1056" y="2184"/>
              <a:ext cx="816" cy="288"/>
            </a:xfrm>
            <a:prstGeom prst="rightArrow">
              <a:avLst>
                <a:gd name="adj1" fmla="val 50000"/>
                <a:gd name="adj2" fmla="val 70833"/>
              </a:avLst>
            </a:prstGeom>
            <a:solidFill>
              <a:srgbClr val="969696"/>
            </a:solidFill>
            <a:ln w="9525">
              <a:solidFill>
                <a:schemeClr val="tx1"/>
              </a:solidFill>
              <a:miter lim="800000"/>
              <a:headEnd/>
              <a:tailEnd/>
            </a:ln>
          </p:spPr>
          <p:txBody>
            <a:bodyPr vert="eaVert" wrap="none" tIns="0" bIns="0" anchor="ctr">
              <a:spAutoFit/>
            </a:bodyPr>
            <a:lstStyle/>
            <a:p>
              <a:endParaRPr lang="zh-CN" altLang="en-US"/>
            </a:p>
          </p:txBody>
        </p:sp>
      </p:grpSp>
      <p:grpSp>
        <p:nvGrpSpPr>
          <p:cNvPr id="6" name="Group 19"/>
          <p:cNvGrpSpPr>
            <a:grpSpLocks/>
          </p:cNvGrpSpPr>
          <p:nvPr/>
        </p:nvGrpSpPr>
        <p:grpSpPr bwMode="auto">
          <a:xfrm>
            <a:off x="609600" y="2784475"/>
            <a:ext cx="990600" cy="2117725"/>
            <a:chOff x="384" y="1754"/>
            <a:chExt cx="624" cy="1334"/>
          </a:xfrm>
        </p:grpSpPr>
        <p:sp>
          <p:nvSpPr>
            <p:cNvPr id="36889" name="Text Box 20"/>
            <p:cNvSpPr txBox="1">
              <a:spLocks noChangeArrowheads="1"/>
            </p:cNvSpPr>
            <p:nvPr/>
          </p:nvSpPr>
          <p:spPr bwMode="auto">
            <a:xfrm>
              <a:off x="384" y="2858"/>
              <a:ext cx="624" cy="230"/>
            </a:xfrm>
            <a:prstGeom prst="rect">
              <a:avLst/>
            </a:prstGeom>
            <a:noFill/>
            <a:ln w="25400">
              <a:noFill/>
              <a:miter lim="800000"/>
              <a:headEnd/>
              <a:tailEnd/>
            </a:ln>
          </p:spPr>
          <p:txBody>
            <a:bodyPr lIns="0" tIns="0" rIns="0" bIns="0" anchor="ctr" anchorCtr="1">
              <a:spAutoFit/>
            </a:bodyPr>
            <a:lstStyle/>
            <a:p>
              <a:pPr>
                <a:spcBef>
                  <a:spcPct val="50000"/>
                </a:spcBef>
              </a:pPr>
              <a:r>
                <a:rPr kumimoji="1" lang="zh-CN" altLang="en-US" sz="2400">
                  <a:latin typeface="Times New Roman" pitchFamily="18" charset="0"/>
                </a:rPr>
                <a:t>源程序</a:t>
              </a:r>
              <a:endParaRPr kumimoji="1" lang="zh-CN" altLang="en-US" sz="2400" baseline="-25000">
                <a:latin typeface="Times New Roman" pitchFamily="18" charset="0"/>
              </a:endParaRPr>
            </a:p>
          </p:txBody>
        </p:sp>
        <p:sp>
          <p:nvSpPr>
            <p:cNvPr id="36890" name="Rectangle 21"/>
            <p:cNvSpPr>
              <a:spLocks noChangeArrowheads="1"/>
            </p:cNvSpPr>
            <p:nvPr/>
          </p:nvSpPr>
          <p:spPr bwMode="auto">
            <a:xfrm>
              <a:off x="432" y="1850"/>
              <a:ext cx="528" cy="192"/>
            </a:xfrm>
            <a:prstGeom prst="rect">
              <a:avLst/>
            </a:prstGeom>
            <a:noFill/>
            <a:ln w="25400">
              <a:solidFill>
                <a:schemeClr val="tx1"/>
              </a:solidFill>
              <a:miter lim="800000"/>
              <a:headEnd/>
              <a:tailEnd/>
            </a:ln>
          </p:spPr>
          <p:txBody>
            <a:bodyPr vert="eaVert" wrap="none" tIns="0" bIns="0" anchor="ctr">
              <a:spAutoFit/>
            </a:bodyPr>
            <a:lstStyle/>
            <a:p>
              <a:endParaRPr lang="zh-CN" altLang="en-US"/>
            </a:p>
          </p:txBody>
        </p:sp>
        <p:sp>
          <p:nvSpPr>
            <p:cNvPr id="36891" name="Rectangle 22"/>
            <p:cNvSpPr>
              <a:spLocks noChangeArrowheads="1"/>
            </p:cNvSpPr>
            <p:nvPr/>
          </p:nvSpPr>
          <p:spPr bwMode="auto">
            <a:xfrm>
              <a:off x="432" y="2090"/>
              <a:ext cx="528" cy="192"/>
            </a:xfrm>
            <a:prstGeom prst="rect">
              <a:avLst/>
            </a:prstGeom>
            <a:noFill/>
            <a:ln w="25400">
              <a:solidFill>
                <a:schemeClr val="tx1"/>
              </a:solidFill>
              <a:miter lim="800000"/>
              <a:headEnd/>
              <a:tailEnd/>
            </a:ln>
          </p:spPr>
          <p:txBody>
            <a:bodyPr vert="eaVert" wrap="none" tIns="0" bIns="0" anchor="ctr">
              <a:spAutoFit/>
            </a:bodyPr>
            <a:lstStyle/>
            <a:p>
              <a:endParaRPr lang="zh-CN" altLang="en-US"/>
            </a:p>
          </p:txBody>
        </p:sp>
        <p:sp>
          <p:nvSpPr>
            <p:cNvPr id="36892" name="Rectangle 23"/>
            <p:cNvSpPr>
              <a:spLocks noChangeArrowheads="1"/>
            </p:cNvSpPr>
            <p:nvPr/>
          </p:nvSpPr>
          <p:spPr bwMode="auto">
            <a:xfrm>
              <a:off x="432" y="2522"/>
              <a:ext cx="528" cy="192"/>
            </a:xfrm>
            <a:prstGeom prst="rect">
              <a:avLst/>
            </a:prstGeom>
            <a:noFill/>
            <a:ln w="25400">
              <a:solidFill>
                <a:schemeClr val="tx1"/>
              </a:solidFill>
              <a:miter lim="800000"/>
              <a:headEnd/>
              <a:tailEnd/>
            </a:ln>
          </p:spPr>
          <p:txBody>
            <a:bodyPr vert="eaVert" wrap="none" tIns="0" bIns="0" anchor="ctr">
              <a:spAutoFit/>
            </a:bodyPr>
            <a:lstStyle/>
            <a:p>
              <a:endParaRPr lang="zh-CN" altLang="en-US"/>
            </a:p>
          </p:txBody>
        </p:sp>
        <p:sp>
          <p:nvSpPr>
            <p:cNvPr id="36893" name="Text Box 24"/>
            <p:cNvSpPr txBox="1">
              <a:spLocks noChangeArrowheads="1"/>
            </p:cNvSpPr>
            <p:nvPr/>
          </p:nvSpPr>
          <p:spPr bwMode="auto">
            <a:xfrm>
              <a:off x="480" y="2282"/>
              <a:ext cx="432" cy="230"/>
            </a:xfrm>
            <a:prstGeom prst="rect">
              <a:avLst/>
            </a:prstGeom>
            <a:noFill/>
            <a:ln w="25400">
              <a:noFill/>
              <a:miter lim="800000"/>
              <a:headEnd/>
              <a:tailEnd/>
            </a:ln>
          </p:spPr>
          <p:txBody>
            <a:bodyPr lIns="0" tIns="0" rIns="0" bIns="0" anchor="ctr" anchorCtr="1">
              <a:spAutoFit/>
            </a:bodyPr>
            <a:lstStyle/>
            <a:p>
              <a:pPr>
                <a:spcBef>
                  <a:spcPct val="50000"/>
                </a:spcBef>
              </a:pPr>
              <a:r>
                <a:rPr kumimoji="1" lang="en-US" altLang="zh-CN" sz="2400" b="1">
                  <a:latin typeface="Times New Roman" pitchFamily="18" charset="0"/>
                </a:rPr>
                <a:t>…</a:t>
              </a:r>
              <a:endParaRPr kumimoji="1" lang="en-US" altLang="zh-CN" sz="2400" b="1" baseline="-25000">
                <a:latin typeface="Times New Roman" pitchFamily="18" charset="0"/>
              </a:endParaRPr>
            </a:p>
          </p:txBody>
        </p:sp>
        <p:sp>
          <p:nvSpPr>
            <p:cNvPr id="36894" name="Rectangle 25"/>
            <p:cNvSpPr>
              <a:spLocks noChangeArrowheads="1"/>
            </p:cNvSpPr>
            <p:nvPr/>
          </p:nvSpPr>
          <p:spPr bwMode="auto">
            <a:xfrm>
              <a:off x="384" y="1754"/>
              <a:ext cx="624" cy="1056"/>
            </a:xfrm>
            <a:prstGeom prst="rect">
              <a:avLst/>
            </a:prstGeom>
            <a:noFill/>
            <a:ln w="25400">
              <a:solidFill>
                <a:srgbClr val="00FF00"/>
              </a:solidFill>
              <a:miter lim="800000"/>
              <a:headEnd/>
              <a:tailEnd/>
            </a:ln>
          </p:spPr>
          <p:txBody>
            <a:bodyPr vert="eaVert" tIns="0" bIns="0" anchor="ctr">
              <a:spAutoFit/>
            </a:bodyPr>
            <a:lstStyle/>
            <a:p>
              <a:endParaRPr lang="zh-CN" altLang="en-US"/>
            </a:p>
          </p:txBody>
        </p:sp>
      </p:grpSp>
      <p:sp>
        <p:nvSpPr>
          <p:cNvPr id="1844250" name="AutoShape 26"/>
          <p:cNvSpPr>
            <a:spLocks noChangeArrowheads="1"/>
          </p:cNvSpPr>
          <p:nvPr/>
        </p:nvSpPr>
        <p:spPr bwMode="auto">
          <a:xfrm>
            <a:off x="3059113" y="2205038"/>
            <a:ext cx="914400" cy="390525"/>
          </a:xfrm>
          <a:prstGeom prst="flowChartOnlineStorage">
            <a:avLst/>
          </a:prstGeom>
          <a:noFill/>
          <a:ln w="25400">
            <a:solidFill>
              <a:schemeClr val="tx1"/>
            </a:solidFill>
            <a:miter lim="800000"/>
            <a:headEnd/>
            <a:tailEnd/>
          </a:ln>
        </p:spPr>
        <p:txBody>
          <a:bodyPr lIns="0" tIns="0" rIns="0" bIns="0" anchor="ctr" anchorCtr="1">
            <a:spAutoFit/>
          </a:bodyPr>
          <a:lstStyle/>
          <a:p>
            <a:pPr algn="ctr">
              <a:spcBef>
                <a:spcPct val="50000"/>
              </a:spcBef>
            </a:pPr>
            <a:r>
              <a:rPr kumimoji="1" lang="zh-CN" altLang="en-US" sz="2400">
                <a:latin typeface="Times New Roman" pitchFamily="18" charset="0"/>
              </a:rPr>
              <a:t>库</a:t>
            </a:r>
          </a:p>
        </p:txBody>
      </p:sp>
      <p:grpSp>
        <p:nvGrpSpPr>
          <p:cNvPr id="7" name="Group 27"/>
          <p:cNvGrpSpPr>
            <a:grpSpLocks/>
          </p:cNvGrpSpPr>
          <p:nvPr/>
        </p:nvGrpSpPr>
        <p:grpSpPr bwMode="auto">
          <a:xfrm>
            <a:off x="2895600" y="2784475"/>
            <a:ext cx="1219200" cy="2117725"/>
            <a:chOff x="1824" y="1754"/>
            <a:chExt cx="768" cy="1334"/>
          </a:xfrm>
        </p:grpSpPr>
        <p:sp>
          <p:nvSpPr>
            <p:cNvPr id="36883" name="Rectangle 28"/>
            <p:cNvSpPr>
              <a:spLocks noChangeArrowheads="1"/>
            </p:cNvSpPr>
            <p:nvPr/>
          </p:nvSpPr>
          <p:spPr bwMode="auto">
            <a:xfrm>
              <a:off x="1968" y="1850"/>
              <a:ext cx="528" cy="192"/>
            </a:xfrm>
            <a:prstGeom prst="rect">
              <a:avLst/>
            </a:prstGeom>
            <a:noFill/>
            <a:ln w="25400">
              <a:solidFill>
                <a:schemeClr val="tx1"/>
              </a:solidFill>
              <a:miter lim="800000"/>
              <a:headEnd/>
              <a:tailEnd/>
            </a:ln>
          </p:spPr>
          <p:txBody>
            <a:bodyPr vert="eaVert" wrap="none" tIns="0" bIns="0" anchor="ctr">
              <a:spAutoFit/>
            </a:bodyPr>
            <a:lstStyle/>
            <a:p>
              <a:endParaRPr lang="zh-CN" altLang="en-US"/>
            </a:p>
          </p:txBody>
        </p:sp>
        <p:sp>
          <p:nvSpPr>
            <p:cNvPr id="36884" name="Rectangle 29"/>
            <p:cNvSpPr>
              <a:spLocks noChangeArrowheads="1"/>
            </p:cNvSpPr>
            <p:nvPr/>
          </p:nvSpPr>
          <p:spPr bwMode="auto">
            <a:xfrm>
              <a:off x="1968" y="2090"/>
              <a:ext cx="528" cy="192"/>
            </a:xfrm>
            <a:prstGeom prst="rect">
              <a:avLst/>
            </a:prstGeom>
            <a:noFill/>
            <a:ln w="25400">
              <a:solidFill>
                <a:schemeClr val="tx1"/>
              </a:solidFill>
              <a:miter lim="800000"/>
              <a:headEnd/>
              <a:tailEnd/>
            </a:ln>
          </p:spPr>
          <p:txBody>
            <a:bodyPr vert="eaVert" wrap="none" tIns="0" bIns="0" anchor="ctr">
              <a:spAutoFit/>
            </a:bodyPr>
            <a:lstStyle/>
            <a:p>
              <a:endParaRPr lang="zh-CN" altLang="en-US"/>
            </a:p>
          </p:txBody>
        </p:sp>
        <p:sp>
          <p:nvSpPr>
            <p:cNvPr id="36885" name="Rectangle 30"/>
            <p:cNvSpPr>
              <a:spLocks noChangeArrowheads="1"/>
            </p:cNvSpPr>
            <p:nvPr/>
          </p:nvSpPr>
          <p:spPr bwMode="auto">
            <a:xfrm>
              <a:off x="1968" y="2522"/>
              <a:ext cx="528" cy="192"/>
            </a:xfrm>
            <a:prstGeom prst="rect">
              <a:avLst/>
            </a:prstGeom>
            <a:noFill/>
            <a:ln w="25400">
              <a:solidFill>
                <a:schemeClr val="tx1"/>
              </a:solidFill>
              <a:miter lim="800000"/>
              <a:headEnd/>
              <a:tailEnd/>
            </a:ln>
          </p:spPr>
          <p:txBody>
            <a:bodyPr vert="eaVert" wrap="none" tIns="0" bIns="0" anchor="ctr">
              <a:spAutoFit/>
            </a:bodyPr>
            <a:lstStyle/>
            <a:p>
              <a:endParaRPr lang="zh-CN" altLang="en-US"/>
            </a:p>
          </p:txBody>
        </p:sp>
        <p:sp>
          <p:nvSpPr>
            <p:cNvPr id="36886" name="Text Box 31"/>
            <p:cNvSpPr txBox="1">
              <a:spLocks noChangeArrowheads="1"/>
            </p:cNvSpPr>
            <p:nvPr/>
          </p:nvSpPr>
          <p:spPr bwMode="auto">
            <a:xfrm>
              <a:off x="2016" y="2282"/>
              <a:ext cx="432" cy="230"/>
            </a:xfrm>
            <a:prstGeom prst="rect">
              <a:avLst/>
            </a:prstGeom>
            <a:noFill/>
            <a:ln w="25400">
              <a:noFill/>
              <a:miter lim="800000"/>
              <a:headEnd/>
              <a:tailEnd/>
            </a:ln>
          </p:spPr>
          <p:txBody>
            <a:bodyPr lIns="0" tIns="0" rIns="0" bIns="0" anchor="ctr" anchorCtr="1">
              <a:spAutoFit/>
            </a:bodyPr>
            <a:lstStyle/>
            <a:p>
              <a:pPr>
                <a:spcBef>
                  <a:spcPct val="50000"/>
                </a:spcBef>
              </a:pPr>
              <a:r>
                <a:rPr kumimoji="1" lang="en-US" altLang="zh-CN" sz="2400" b="1">
                  <a:latin typeface="Times New Roman" pitchFamily="18" charset="0"/>
                </a:rPr>
                <a:t>…</a:t>
              </a:r>
              <a:endParaRPr kumimoji="1" lang="en-US" altLang="zh-CN" sz="2400" b="1" baseline="-25000">
                <a:latin typeface="Times New Roman" pitchFamily="18" charset="0"/>
              </a:endParaRPr>
            </a:p>
          </p:txBody>
        </p:sp>
        <p:sp>
          <p:nvSpPr>
            <p:cNvPr id="36887" name="Rectangle 32"/>
            <p:cNvSpPr>
              <a:spLocks noChangeArrowheads="1"/>
            </p:cNvSpPr>
            <p:nvPr/>
          </p:nvSpPr>
          <p:spPr bwMode="auto">
            <a:xfrm>
              <a:off x="1920" y="1754"/>
              <a:ext cx="624" cy="1056"/>
            </a:xfrm>
            <a:prstGeom prst="rect">
              <a:avLst/>
            </a:prstGeom>
            <a:noFill/>
            <a:ln w="25400">
              <a:solidFill>
                <a:srgbClr val="00FF00"/>
              </a:solidFill>
              <a:miter lim="800000"/>
              <a:headEnd/>
              <a:tailEnd/>
            </a:ln>
          </p:spPr>
          <p:txBody>
            <a:bodyPr vert="eaVert" tIns="0" bIns="0" anchor="ctr">
              <a:spAutoFit/>
            </a:bodyPr>
            <a:lstStyle/>
            <a:p>
              <a:endParaRPr lang="zh-CN" altLang="en-US"/>
            </a:p>
          </p:txBody>
        </p:sp>
        <p:sp>
          <p:nvSpPr>
            <p:cNvPr id="36888" name="Text Box 33"/>
            <p:cNvSpPr txBox="1">
              <a:spLocks noChangeArrowheads="1"/>
            </p:cNvSpPr>
            <p:nvPr/>
          </p:nvSpPr>
          <p:spPr bwMode="auto">
            <a:xfrm>
              <a:off x="1824" y="2858"/>
              <a:ext cx="768" cy="230"/>
            </a:xfrm>
            <a:prstGeom prst="rect">
              <a:avLst/>
            </a:prstGeom>
            <a:noFill/>
            <a:ln w="25400">
              <a:noFill/>
              <a:miter lim="800000"/>
              <a:headEnd/>
              <a:tailEnd/>
            </a:ln>
          </p:spPr>
          <p:txBody>
            <a:bodyPr lIns="0" tIns="0" rIns="0" bIns="0" anchor="ctr" anchorCtr="1">
              <a:spAutoFit/>
            </a:bodyPr>
            <a:lstStyle/>
            <a:p>
              <a:pPr>
                <a:spcBef>
                  <a:spcPct val="50000"/>
                </a:spcBef>
              </a:pPr>
              <a:r>
                <a:rPr kumimoji="1" lang="zh-CN" altLang="en-US" sz="2400">
                  <a:latin typeface="Times New Roman" pitchFamily="18" charset="0"/>
                </a:rPr>
                <a:t>目标模块</a:t>
              </a:r>
              <a:endParaRPr kumimoji="1" lang="zh-CN" altLang="en-US" sz="2400" baseline="-25000">
                <a:latin typeface="Times New Roman" pitchFamily="18" charset="0"/>
              </a:endParaRPr>
            </a:p>
          </p:txBody>
        </p:sp>
      </p:grpSp>
      <p:sp>
        <p:nvSpPr>
          <p:cNvPr id="1844258" name="AutoShape 34"/>
          <p:cNvSpPr>
            <a:spLocks/>
          </p:cNvSpPr>
          <p:nvPr/>
        </p:nvSpPr>
        <p:spPr bwMode="auto">
          <a:xfrm>
            <a:off x="4140200" y="2205038"/>
            <a:ext cx="152400" cy="2286000"/>
          </a:xfrm>
          <a:prstGeom prst="rightBrace">
            <a:avLst>
              <a:gd name="adj1" fmla="val 125000"/>
              <a:gd name="adj2" fmla="val 48556"/>
            </a:avLst>
          </a:prstGeom>
          <a:noFill/>
          <a:ln w="19050">
            <a:solidFill>
              <a:schemeClr val="tx1"/>
            </a:solidFill>
            <a:round/>
            <a:headEnd/>
            <a:tailEnd/>
          </a:ln>
        </p:spPr>
        <p:txBody>
          <a:bodyPr vert="eaVert" tIns="0" bIns="0" anchor="ctr">
            <a:spAutoFit/>
          </a:bodyPr>
          <a:lstStyle/>
          <a:p>
            <a:endParaRPr lang="zh-CN" altLang="en-US"/>
          </a:p>
        </p:txBody>
      </p:sp>
      <p:sp>
        <p:nvSpPr>
          <p:cNvPr id="1844259" name="Text Box 35"/>
          <p:cNvSpPr txBox="1">
            <a:spLocks noChangeArrowheads="1"/>
          </p:cNvSpPr>
          <p:nvPr/>
        </p:nvSpPr>
        <p:spPr bwMode="auto">
          <a:xfrm>
            <a:off x="611188" y="5121275"/>
            <a:ext cx="990600" cy="803275"/>
          </a:xfrm>
          <a:prstGeom prst="rect">
            <a:avLst/>
          </a:prstGeom>
          <a:solidFill>
            <a:srgbClr val="99CCFF"/>
          </a:solidFill>
          <a:ln w="25400" algn="ctr">
            <a:noFill/>
            <a:miter lim="800000"/>
            <a:headEnd/>
            <a:tailEnd/>
          </a:ln>
        </p:spPr>
        <p:txBody>
          <a:bodyPr lIns="0" tIns="36000" rIns="0" bIns="36000" anchor="ctr" anchorCtr="1">
            <a:spAutoFit/>
          </a:bodyPr>
          <a:lstStyle/>
          <a:p>
            <a:pPr algn="ctr">
              <a:spcBef>
                <a:spcPct val="10000"/>
              </a:spcBef>
            </a:pPr>
            <a:r>
              <a:rPr kumimoji="1" lang="zh-CN" altLang="en-US" sz="2400" b="1">
                <a:latin typeface="Times New Roman" pitchFamily="18" charset="0"/>
              </a:rPr>
              <a:t>符号名空间</a:t>
            </a:r>
          </a:p>
        </p:txBody>
      </p:sp>
      <p:sp>
        <p:nvSpPr>
          <p:cNvPr id="1844260" name="Text Box 36"/>
          <p:cNvSpPr txBox="1">
            <a:spLocks noChangeArrowheads="1"/>
          </p:cNvSpPr>
          <p:nvPr/>
        </p:nvSpPr>
        <p:spPr bwMode="auto">
          <a:xfrm>
            <a:off x="2843213" y="5103813"/>
            <a:ext cx="1368425" cy="839787"/>
          </a:xfrm>
          <a:prstGeom prst="rect">
            <a:avLst/>
          </a:prstGeom>
          <a:solidFill>
            <a:srgbClr val="99CCFF"/>
          </a:solidFill>
          <a:ln w="25400" algn="ctr">
            <a:noFill/>
            <a:miter lim="800000"/>
            <a:headEnd/>
            <a:tailEnd/>
          </a:ln>
        </p:spPr>
        <p:txBody>
          <a:bodyPr lIns="36000" tIns="36000" rIns="36000" bIns="36000" anchor="ctr" anchorCtr="1">
            <a:spAutoFit/>
          </a:bodyPr>
          <a:lstStyle/>
          <a:p>
            <a:pPr algn="ctr">
              <a:spcBef>
                <a:spcPct val="10000"/>
              </a:spcBef>
            </a:pPr>
            <a:r>
              <a:rPr kumimoji="1" lang="zh-CN" altLang="en-US" sz="2400" b="1">
                <a:latin typeface="Times New Roman" pitchFamily="18" charset="0"/>
              </a:rPr>
              <a:t>目标地址</a:t>
            </a:r>
          </a:p>
          <a:p>
            <a:pPr algn="ctr">
              <a:spcBef>
                <a:spcPct val="10000"/>
              </a:spcBef>
            </a:pPr>
            <a:r>
              <a:rPr kumimoji="1" lang="zh-CN" altLang="en-US" sz="2400" b="1">
                <a:latin typeface="Times New Roman" pitchFamily="18" charset="0"/>
              </a:rPr>
              <a:t>空间</a:t>
            </a:r>
          </a:p>
        </p:txBody>
      </p:sp>
      <p:sp>
        <p:nvSpPr>
          <p:cNvPr id="1844261" name="Text Box 37"/>
          <p:cNvSpPr txBox="1">
            <a:spLocks noChangeArrowheads="1"/>
          </p:cNvSpPr>
          <p:nvPr/>
        </p:nvSpPr>
        <p:spPr bwMode="auto">
          <a:xfrm>
            <a:off x="5437188" y="3860800"/>
            <a:ext cx="1295400" cy="1204913"/>
          </a:xfrm>
          <a:prstGeom prst="rect">
            <a:avLst/>
          </a:prstGeom>
          <a:solidFill>
            <a:srgbClr val="99CCFF"/>
          </a:solidFill>
          <a:ln w="25400" algn="ctr">
            <a:noFill/>
            <a:miter lim="800000"/>
            <a:headEnd/>
            <a:tailEnd/>
          </a:ln>
        </p:spPr>
        <p:txBody>
          <a:bodyPr lIns="36000" tIns="36000" rIns="36000" bIns="36000" anchor="ctr" anchorCtr="1">
            <a:spAutoFit/>
          </a:bodyPr>
          <a:lstStyle/>
          <a:p>
            <a:pPr algn="ctr">
              <a:spcBef>
                <a:spcPct val="10000"/>
              </a:spcBef>
            </a:pPr>
            <a:r>
              <a:rPr kumimoji="1" lang="zh-CN" altLang="en-US" sz="2400" b="1">
                <a:latin typeface="Times New Roman" pitchFamily="18" charset="0"/>
              </a:rPr>
              <a:t>统一的</a:t>
            </a:r>
          </a:p>
          <a:p>
            <a:pPr algn="ctr">
              <a:spcBef>
                <a:spcPct val="10000"/>
              </a:spcBef>
            </a:pPr>
            <a:r>
              <a:rPr kumimoji="1" lang="zh-CN" altLang="en-US" sz="2400" b="1">
                <a:latin typeface="Times New Roman" pitchFamily="18" charset="0"/>
              </a:rPr>
              <a:t>目标地址空间</a:t>
            </a:r>
          </a:p>
        </p:txBody>
      </p:sp>
      <p:sp>
        <p:nvSpPr>
          <p:cNvPr id="1844262" name="Text Box 38"/>
          <p:cNvSpPr txBox="1">
            <a:spLocks noChangeArrowheads="1"/>
          </p:cNvSpPr>
          <p:nvPr/>
        </p:nvSpPr>
        <p:spPr bwMode="auto">
          <a:xfrm>
            <a:off x="7596188" y="5175250"/>
            <a:ext cx="1349375" cy="839788"/>
          </a:xfrm>
          <a:prstGeom prst="rect">
            <a:avLst/>
          </a:prstGeom>
          <a:solidFill>
            <a:srgbClr val="99CCFF"/>
          </a:solidFill>
          <a:ln w="25400">
            <a:noFill/>
            <a:miter lim="800000"/>
            <a:headEnd/>
            <a:tailEnd/>
          </a:ln>
        </p:spPr>
        <p:txBody>
          <a:bodyPr lIns="36000" tIns="36000" rIns="36000" bIns="36000" anchor="ctr" anchorCtr="1">
            <a:spAutoFit/>
          </a:bodyPr>
          <a:lstStyle/>
          <a:p>
            <a:pPr algn="ctr">
              <a:spcBef>
                <a:spcPct val="10000"/>
              </a:spcBef>
            </a:pPr>
            <a:r>
              <a:rPr kumimoji="1" lang="zh-CN" altLang="en-US" sz="2400" b="1">
                <a:latin typeface="Times New Roman" pitchFamily="18" charset="0"/>
              </a:rPr>
              <a:t>物理地址</a:t>
            </a:r>
          </a:p>
          <a:p>
            <a:pPr algn="ctr">
              <a:spcBef>
                <a:spcPct val="10000"/>
              </a:spcBef>
            </a:pPr>
            <a:r>
              <a:rPr kumimoji="1" lang="zh-CN" altLang="en-US" sz="2400" b="1">
                <a:latin typeface="Times New Roman" pitchFamily="18" charset="0"/>
              </a:rPr>
              <a:t>空间</a:t>
            </a:r>
            <a:endParaRPr kumimoji="1" lang="zh-CN" altLang="en-US" sz="2400" b="1" baseline="-25000">
              <a:latin typeface="Times New Roman" pitchFamily="18" charset="0"/>
            </a:endParaRPr>
          </a:p>
        </p:txBody>
      </p:sp>
      <p:sp>
        <p:nvSpPr>
          <p:cNvPr id="1844264" name="AutoShape 40"/>
          <p:cNvSpPr>
            <a:spLocks noChangeArrowheads="1"/>
          </p:cNvSpPr>
          <p:nvPr/>
        </p:nvSpPr>
        <p:spPr bwMode="auto">
          <a:xfrm>
            <a:off x="6083300" y="5589588"/>
            <a:ext cx="1225550" cy="431800"/>
          </a:xfrm>
          <a:prstGeom prst="wedgeRectCallout">
            <a:avLst>
              <a:gd name="adj1" fmla="val 74222"/>
              <a:gd name="adj2" fmla="val -43750"/>
            </a:avLst>
          </a:prstGeom>
          <a:solidFill>
            <a:srgbClr val="FF99CC"/>
          </a:solidFill>
          <a:ln w="9525">
            <a:noFill/>
            <a:miter lim="800000"/>
            <a:headEnd/>
            <a:tailEnd/>
          </a:ln>
        </p:spPr>
        <p:txBody>
          <a:bodyPr lIns="18000" tIns="36000" rIns="18000" bIns="36000" anchor="ctr" anchorCtr="1"/>
          <a:lstStyle/>
          <a:p>
            <a:pPr algn="ctr">
              <a:spcBef>
                <a:spcPct val="50000"/>
              </a:spcBef>
            </a:pPr>
            <a:r>
              <a:rPr kumimoji="1" lang="zh-CN" altLang="en-US" sz="2400">
                <a:latin typeface="Times New Roman" pitchFamily="18" charset="0"/>
              </a:rPr>
              <a:t>布局？</a:t>
            </a:r>
          </a:p>
        </p:txBody>
      </p:sp>
      <p:sp>
        <p:nvSpPr>
          <p:cNvPr id="36882" name="Rectangle 43"/>
          <p:cNvSpPr>
            <a:spLocks noGrp="1" noChangeArrowheads="1"/>
          </p:cNvSpPr>
          <p:nvPr>
            <p:ph idx="1"/>
          </p:nvPr>
        </p:nvSpPr>
        <p:spPr/>
        <p:txBody>
          <a:bodyPr/>
          <a:lstStyle/>
          <a:p>
            <a:pPr eaLnBrk="1" hangingPunct="1"/>
            <a:endParaRPr lang="zh-CN" altLang="zh-CN"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left)">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844250"/>
                                        </p:tgtEl>
                                        <p:attrNameLst>
                                          <p:attrName>style.visibility</p:attrName>
                                        </p:attrNameLst>
                                      </p:cBhvr>
                                      <p:to>
                                        <p:strVal val="visible"/>
                                      </p:to>
                                    </p:set>
                                    <p:animEffect transition="in" filter="wipe(left)">
                                      <p:cBhvr>
                                        <p:cTn id="25" dur="500"/>
                                        <p:tgtEl>
                                          <p:spTgt spid="1844250"/>
                                        </p:tgtEl>
                                      </p:cBhvr>
                                    </p:animEffect>
                                  </p:childTnLst>
                                </p:cTn>
                              </p:par>
                            </p:childTnLst>
                          </p:cTn>
                        </p:par>
                        <p:par>
                          <p:cTn id="26" fill="hold">
                            <p:stCondLst>
                              <p:cond delay="500"/>
                            </p:stCondLst>
                            <p:childTnLst>
                              <p:par>
                                <p:cTn id="27" presetID="22" presetClass="entr" presetSubtype="8" fill="hold" grpId="0" nodeType="afterEffect">
                                  <p:stCondLst>
                                    <p:cond delay="0"/>
                                  </p:stCondLst>
                                  <p:childTnLst>
                                    <p:set>
                                      <p:cBhvr>
                                        <p:cTn id="28" dur="1" fill="hold">
                                          <p:stCondLst>
                                            <p:cond delay="0"/>
                                          </p:stCondLst>
                                        </p:cTn>
                                        <p:tgtEl>
                                          <p:spTgt spid="1844258"/>
                                        </p:tgtEl>
                                        <p:attrNameLst>
                                          <p:attrName>style.visibility</p:attrName>
                                        </p:attrNameLst>
                                      </p:cBhvr>
                                      <p:to>
                                        <p:strVal val="visible"/>
                                      </p:to>
                                    </p:set>
                                    <p:animEffect transition="in" filter="wipe(left)">
                                      <p:cBhvr>
                                        <p:cTn id="29" dur="500"/>
                                        <p:tgtEl>
                                          <p:spTgt spid="1844258"/>
                                        </p:tgtEl>
                                      </p:cBhvr>
                                    </p:animEffect>
                                  </p:childTnLst>
                                </p:cTn>
                              </p:par>
                            </p:childTnLst>
                          </p:cTn>
                        </p:par>
                        <p:par>
                          <p:cTn id="30" fill="hold">
                            <p:stCondLst>
                              <p:cond delay="1000"/>
                            </p:stCondLst>
                            <p:childTnLst>
                              <p:par>
                                <p:cTn id="31" presetID="22" presetClass="entr" presetSubtype="8" fill="hold" nodeType="after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wipe(left)">
                                      <p:cBhvr>
                                        <p:cTn id="33" dur="500"/>
                                        <p:tgtEl>
                                          <p:spTgt spid="4"/>
                                        </p:tgtEl>
                                      </p:cBhvr>
                                    </p:animEffect>
                                  </p:childTnLst>
                                </p:cTn>
                              </p:par>
                            </p:childTnLst>
                          </p:cTn>
                        </p:par>
                        <p:par>
                          <p:cTn id="34" fill="hold">
                            <p:stCondLst>
                              <p:cond delay="1500"/>
                            </p:stCondLst>
                            <p:childTnLst>
                              <p:par>
                                <p:cTn id="35" presetID="22" presetClass="entr" presetSubtype="8" fill="hold" grpId="0" nodeType="afterEffect">
                                  <p:stCondLst>
                                    <p:cond delay="0"/>
                                  </p:stCondLst>
                                  <p:childTnLst>
                                    <p:set>
                                      <p:cBhvr>
                                        <p:cTn id="36" dur="1" fill="hold">
                                          <p:stCondLst>
                                            <p:cond delay="0"/>
                                          </p:stCondLst>
                                        </p:cTn>
                                        <p:tgtEl>
                                          <p:spTgt spid="1844233"/>
                                        </p:tgtEl>
                                        <p:attrNameLst>
                                          <p:attrName>style.visibility</p:attrName>
                                        </p:attrNameLst>
                                      </p:cBhvr>
                                      <p:to>
                                        <p:strVal val="visible"/>
                                      </p:to>
                                    </p:set>
                                    <p:animEffect transition="in" filter="wipe(left)">
                                      <p:cBhvr>
                                        <p:cTn id="37" dur="500"/>
                                        <p:tgtEl>
                                          <p:spTgt spid="184423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wipe(left)">
                                      <p:cBhvr>
                                        <p:cTn id="42" dur="500"/>
                                        <p:tgtEl>
                                          <p:spTgt spid="3"/>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5" fill="hold" grpId="0" nodeType="clickEffect">
                                  <p:stCondLst>
                                    <p:cond delay="0"/>
                                  </p:stCondLst>
                                  <p:childTnLst>
                                    <p:set>
                                      <p:cBhvr>
                                        <p:cTn id="46" dur="1" fill="hold">
                                          <p:stCondLst>
                                            <p:cond delay="0"/>
                                          </p:stCondLst>
                                        </p:cTn>
                                        <p:tgtEl>
                                          <p:spTgt spid="1844259"/>
                                        </p:tgtEl>
                                        <p:attrNameLst>
                                          <p:attrName>style.visibility</p:attrName>
                                        </p:attrNameLst>
                                      </p:cBhvr>
                                      <p:to>
                                        <p:strVal val="visible"/>
                                      </p:to>
                                    </p:set>
                                    <p:animEffect transition="in" filter="blinds(vertical)">
                                      <p:cBhvr>
                                        <p:cTn id="47" dur="500"/>
                                        <p:tgtEl>
                                          <p:spTgt spid="1844259"/>
                                        </p:tgtEl>
                                      </p:cBhvr>
                                    </p:animEffect>
                                  </p:childTnLst>
                                </p:cTn>
                              </p:par>
                              <p:par>
                                <p:cTn id="48" presetID="3" presetClass="entr" presetSubtype="5" fill="hold" grpId="0" nodeType="withEffect">
                                  <p:stCondLst>
                                    <p:cond delay="0"/>
                                  </p:stCondLst>
                                  <p:childTnLst>
                                    <p:set>
                                      <p:cBhvr>
                                        <p:cTn id="49" dur="1" fill="hold">
                                          <p:stCondLst>
                                            <p:cond delay="0"/>
                                          </p:stCondLst>
                                        </p:cTn>
                                        <p:tgtEl>
                                          <p:spTgt spid="1844260"/>
                                        </p:tgtEl>
                                        <p:attrNameLst>
                                          <p:attrName>style.visibility</p:attrName>
                                        </p:attrNameLst>
                                      </p:cBhvr>
                                      <p:to>
                                        <p:strVal val="visible"/>
                                      </p:to>
                                    </p:set>
                                    <p:animEffect transition="in" filter="blinds(vertical)">
                                      <p:cBhvr>
                                        <p:cTn id="50" dur="500"/>
                                        <p:tgtEl>
                                          <p:spTgt spid="1844260"/>
                                        </p:tgtEl>
                                      </p:cBhvr>
                                    </p:animEffect>
                                  </p:childTnLst>
                                </p:cTn>
                              </p:par>
                              <p:par>
                                <p:cTn id="51" presetID="3" presetClass="entr" presetSubtype="5" fill="hold" grpId="0" nodeType="withEffect">
                                  <p:stCondLst>
                                    <p:cond delay="0"/>
                                  </p:stCondLst>
                                  <p:childTnLst>
                                    <p:set>
                                      <p:cBhvr>
                                        <p:cTn id="52" dur="1" fill="hold">
                                          <p:stCondLst>
                                            <p:cond delay="0"/>
                                          </p:stCondLst>
                                        </p:cTn>
                                        <p:tgtEl>
                                          <p:spTgt spid="1844261"/>
                                        </p:tgtEl>
                                        <p:attrNameLst>
                                          <p:attrName>style.visibility</p:attrName>
                                        </p:attrNameLst>
                                      </p:cBhvr>
                                      <p:to>
                                        <p:strVal val="visible"/>
                                      </p:to>
                                    </p:set>
                                    <p:animEffect transition="in" filter="blinds(vertical)">
                                      <p:cBhvr>
                                        <p:cTn id="53" dur="500"/>
                                        <p:tgtEl>
                                          <p:spTgt spid="1844261"/>
                                        </p:tgtEl>
                                      </p:cBhvr>
                                    </p:animEffect>
                                  </p:childTnLst>
                                </p:cTn>
                              </p:par>
                              <p:par>
                                <p:cTn id="54" presetID="3" presetClass="entr" presetSubtype="5" fill="hold" grpId="0" nodeType="withEffect">
                                  <p:stCondLst>
                                    <p:cond delay="0"/>
                                  </p:stCondLst>
                                  <p:childTnLst>
                                    <p:set>
                                      <p:cBhvr>
                                        <p:cTn id="55" dur="1" fill="hold">
                                          <p:stCondLst>
                                            <p:cond delay="0"/>
                                          </p:stCondLst>
                                        </p:cTn>
                                        <p:tgtEl>
                                          <p:spTgt spid="1844262"/>
                                        </p:tgtEl>
                                        <p:attrNameLst>
                                          <p:attrName>style.visibility</p:attrName>
                                        </p:attrNameLst>
                                      </p:cBhvr>
                                      <p:to>
                                        <p:strVal val="visible"/>
                                      </p:to>
                                    </p:set>
                                    <p:animEffect transition="in" filter="blinds(vertical)">
                                      <p:cBhvr>
                                        <p:cTn id="56" dur="500"/>
                                        <p:tgtEl>
                                          <p:spTgt spid="1844262"/>
                                        </p:tgtEl>
                                      </p:cBhvr>
                                    </p:animEffect>
                                  </p:childTnLst>
                                </p:cTn>
                              </p:par>
                            </p:childTnLst>
                          </p:cTn>
                        </p:par>
                        <p:par>
                          <p:cTn id="57" fill="hold">
                            <p:stCondLst>
                              <p:cond delay="500"/>
                            </p:stCondLst>
                            <p:childTnLst>
                              <p:par>
                                <p:cTn id="58" presetID="2" presetClass="entr" presetSubtype="4" fill="hold" grpId="0" nodeType="afterEffect">
                                  <p:stCondLst>
                                    <p:cond delay="0"/>
                                  </p:stCondLst>
                                  <p:childTnLst>
                                    <p:set>
                                      <p:cBhvr>
                                        <p:cTn id="59" dur="1" fill="hold">
                                          <p:stCondLst>
                                            <p:cond delay="0"/>
                                          </p:stCondLst>
                                        </p:cTn>
                                        <p:tgtEl>
                                          <p:spTgt spid="1844264"/>
                                        </p:tgtEl>
                                        <p:attrNameLst>
                                          <p:attrName>style.visibility</p:attrName>
                                        </p:attrNameLst>
                                      </p:cBhvr>
                                      <p:to>
                                        <p:strVal val="visible"/>
                                      </p:to>
                                    </p:set>
                                    <p:anim calcmode="lin" valueType="num">
                                      <p:cBhvr additive="base">
                                        <p:cTn id="60" dur="500" fill="hold"/>
                                        <p:tgtEl>
                                          <p:spTgt spid="1844264"/>
                                        </p:tgtEl>
                                        <p:attrNameLst>
                                          <p:attrName>ppt_x</p:attrName>
                                        </p:attrNameLst>
                                      </p:cBhvr>
                                      <p:tavLst>
                                        <p:tav tm="0">
                                          <p:val>
                                            <p:strVal val="#ppt_x"/>
                                          </p:val>
                                        </p:tav>
                                        <p:tav tm="100000">
                                          <p:val>
                                            <p:strVal val="#ppt_x"/>
                                          </p:val>
                                        </p:tav>
                                      </p:tavLst>
                                    </p:anim>
                                    <p:anim calcmode="lin" valueType="num">
                                      <p:cBhvr additive="base">
                                        <p:cTn id="61" dur="500" fill="hold"/>
                                        <p:tgtEl>
                                          <p:spTgt spid="184426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4233" grpId="0" animBg="1"/>
      <p:bldP spid="1844250" grpId="0" animBg="1"/>
      <p:bldP spid="1844258" grpId="0" animBg="1"/>
      <p:bldP spid="1844259" grpId="0" animBg="1"/>
      <p:bldP spid="1844260" grpId="0" animBg="1"/>
      <p:bldP spid="1844261" grpId="0" animBg="1"/>
      <p:bldP spid="1844262" grpId="0" animBg="1"/>
      <p:bldP spid="184426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2"/>
          <p:cNvSpPr txBox="1">
            <a:spLocks noChangeArrowheads="1"/>
          </p:cNvSpPr>
          <p:nvPr/>
        </p:nvSpPr>
        <p:spPr bwMode="auto">
          <a:xfrm>
            <a:off x="2555875" y="365125"/>
            <a:ext cx="3673475" cy="584200"/>
          </a:xfrm>
          <a:prstGeom prst="rect">
            <a:avLst/>
          </a:prstGeom>
          <a:noFill/>
          <a:ln w="9525">
            <a:noFill/>
            <a:miter lim="800000"/>
            <a:headEnd/>
            <a:tailEnd/>
          </a:ln>
        </p:spPr>
        <p:txBody>
          <a:bodyPr wrap="none">
            <a:spAutoFit/>
          </a:bodyPr>
          <a:lstStyle/>
          <a:p>
            <a:pPr algn="ctr"/>
            <a:r>
              <a:rPr kumimoji="1" lang="en-US" altLang="zh-CN" sz="3200" dirty="0">
                <a:solidFill>
                  <a:schemeClr val="tx2"/>
                </a:solidFill>
                <a:latin typeface="黑体" pitchFamily="49" charset="-122"/>
                <a:ea typeface="黑体" pitchFamily="49" charset="-122"/>
              </a:rPr>
              <a:t>3.2.1  </a:t>
            </a:r>
            <a:r>
              <a:rPr kumimoji="1" lang="zh-CN" altLang="en-US" sz="3200" dirty="0">
                <a:solidFill>
                  <a:schemeClr val="tx2"/>
                </a:solidFill>
                <a:latin typeface="黑体" pitchFamily="49" charset="-122"/>
                <a:ea typeface="黑体" pitchFamily="49" charset="-122"/>
              </a:rPr>
              <a:t>程序的装入</a:t>
            </a:r>
          </a:p>
        </p:txBody>
      </p:sp>
      <p:sp>
        <p:nvSpPr>
          <p:cNvPr id="37891" name="Text Box 3"/>
          <p:cNvSpPr txBox="1">
            <a:spLocks noChangeArrowheads="1"/>
          </p:cNvSpPr>
          <p:nvPr/>
        </p:nvSpPr>
        <p:spPr bwMode="auto">
          <a:xfrm>
            <a:off x="1000125" y="1500188"/>
            <a:ext cx="5643563" cy="523875"/>
          </a:xfrm>
          <a:prstGeom prst="rect">
            <a:avLst/>
          </a:prstGeom>
          <a:noFill/>
          <a:ln w="9525">
            <a:noFill/>
            <a:miter lim="800000"/>
            <a:headEnd/>
            <a:tailEnd/>
          </a:ln>
        </p:spPr>
        <p:txBody>
          <a:bodyPr>
            <a:spAutoFit/>
          </a:bodyPr>
          <a:lstStyle/>
          <a:p>
            <a:r>
              <a:rPr kumimoji="1" lang="en-US" altLang="zh-CN" sz="2800" b="1" dirty="0">
                <a:solidFill>
                  <a:schemeClr val="tx2"/>
                </a:solidFill>
                <a:latin typeface="Times New Roman" pitchFamily="18" charset="0"/>
              </a:rPr>
              <a:t>1. </a:t>
            </a:r>
            <a:r>
              <a:rPr kumimoji="1" lang="zh-CN" altLang="en-US" sz="2800" b="1" dirty="0">
                <a:solidFill>
                  <a:schemeClr val="tx2"/>
                </a:solidFill>
                <a:latin typeface="Times New Roman" pitchFamily="18" charset="0"/>
              </a:rPr>
              <a:t>绝对装入方式</a:t>
            </a:r>
            <a:endParaRPr kumimoji="1" lang="zh-CN" altLang="en-US" sz="2800" b="1" dirty="0">
              <a:latin typeface="Times New Roman" pitchFamily="18" charset="0"/>
            </a:endParaRPr>
          </a:p>
        </p:txBody>
      </p:sp>
      <p:sp>
        <p:nvSpPr>
          <p:cNvPr id="37892" name="Text Box 4"/>
          <p:cNvSpPr txBox="1">
            <a:spLocks noChangeArrowheads="1"/>
          </p:cNvSpPr>
          <p:nvPr/>
        </p:nvSpPr>
        <p:spPr bwMode="auto">
          <a:xfrm>
            <a:off x="928688" y="2214563"/>
            <a:ext cx="7239000" cy="3670300"/>
          </a:xfrm>
          <a:prstGeom prst="rect">
            <a:avLst/>
          </a:prstGeom>
          <a:noFill/>
          <a:ln w="9525">
            <a:noFill/>
            <a:miter lim="800000"/>
            <a:headEnd/>
            <a:tailEnd/>
          </a:ln>
        </p:spPr>
        <p:txBody>
          <a:bodyPr>
            <a:spAutoFit/>
          </a:bodyPr>
          <a:lstStyle/>
          <a:p>
            <a:pPr algn="just">
              <a:lnSpc>
                <a:spcPct val="140000"/>
              </a:lnSpc>
              <a:spcBef>
                <a:spcPct val="50000"/>
              </a:spcBef>
            </a:pPr>
            <a:r>
              <a:rPr kumimoji="1" lang="en-US" altLang="zh-CN" sz="2400" dirty="0">
                <a:latin typeface="Times New Roman" pitchFamily="18" charset="0"/>
              </a:rPr>
              <a:t>        </a:t>
            </a:r>
            <a:r>
              <a:rPr kumimoji="1" lang="zh-CN" altLang="en-US" sz="2400" b="1" dirty="0">
                <a:latin typeface="Times New Roman" pitchFamily="18" charset="0"/>
              </a:rPr>
              <a:t>程序中所使用的绝对地址，可在编译或汇编时给出， 也可由程序员直接赋予。 但在由程序员直接给出绝对地址时， 不仅要求程序员熟悉内存的使用情况，而且一旦程序或数据被修改后，可能要改变程序中的所有地址。因此，通常是宁可在程序中采用符号地址，然后在编译或汇编时，再将这些符号地址转换为绝对地址。 </a:t>
            </a:r>
          </a:p>
        </p:txBody>
      </p:sp>
    </p:spTree>
  </p:cSld>
  <p:clrMapOvr>
    <a:masterClrMapping/>
  </p:clrMapOvr>
  <p:transition>
    <p:zoom/>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
          <p:cNvSpPr>
            <a:spLocks noGrp="1" noChangeArrowheads="1"/>
          </p:cNvSpPr>
          <p:nvPr>
            <p:ph type="body" sz="half" idx="1"/>
          </p:nvPr>
        </p:nvSpPr>
        <p:spPr>
          <a:xfrm>
            <a:off x="1187450" y="1412875"/>
            <a:ext cx="5368925" cy="4578350"/>
          </a:xfrm>
        </p:spPr>
        <p:txBody>
          <a:bodyPr/>
          <a:lstStyle/>
          <a:p>
            <a:pPr eaLnBrk="1" hangingPunct="1">
              <a:lnSpc>
                <a:spcPct val="90000"/>
              </a:lnSpc>
            </a:pPr>
            <a:r>
              <a:rPr lang="zh-CN" altLang="en-US" b="1" smtClean="0"/>
              <a:t>绝对装入模块及绝对装入方式</a:t>
            </a:r>
            <a:r>
              <a:rPr lang="zh-CN" altLang="en-US" sz="2400" smtClean="0"/>
              <a:t> </a:t>
            </a:r>
          </a:p>
        </p:txBody>
      </p:sp>
      <p:sp>
        <p:nvSpPr>
          <p:cNvPr id="2052" name="Rectangle 4"/>
          <p:cNvSpPr>
            <a:spLocks noChangeArrowheads="1"/>
          </p:cNvSpPr>
          <p:nvPr/>
        </p:nvSpPr>
        <p:spPr bwMode="auto">
          <a:xfrm>
            <a:off x="0" y="2471738"/>
            <a:ext cx="9144000" cy="0"/>
          </a:xfrm>
          <a:prstGeom prst="rect">
            <a:avLst/>
          </a:prstGeom>
          <a:noFill/>
          <a:ln w="9525">
            <a:noFill/>
            <a:miter lim="800000"/>
            <a:headEnd/>
            <a:tailEnd/>
          </a:ln>
        </p:spPr>
        <p:txBody>
          <a:bodyPr wrap="none" anchor="ctr">
            <a:spAutoFit/>
          </a:bodyPr>
          <a:lstStyle/>
          <a:p>
            <a:endParaRPr lang="zh-CN" altLang="en-US"/>
          </a:p>
        </p:txBody>
      </p:sp>
      <p:sp>
        <p:nvSpPr>
          <p:cNvPr id="2053" name="Rectangle 5"/>
          <p:cNvSpPr>
            <a:spLocks noChangeArrowheads="1"/>
          </p:cNvSpPr>
          <p:nvPr/>
        </p:nvSpPr>
        <p:spPr bwMode="auto">
          <a:xfrm>
            <a:off x="0" y="236220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1846278" name="Object 6"/>
          <p:cNvGraphicFramePr>
            <a:graphicFrameLocks noChangeAspect="1"/>
          </p:cNvGraphicFramePr>
          <p:nvPr/>
        </p:nvGraphicFramePr>
        <p:xfrm>
          <a:off x="539750" y="1989138"/>
          <a:ext cx="7696200" cy="4459287"/>
        </p:xfrm>
        <a:graphic>
          <a:graphicData uri="http://schemas.openxmlformats.org/presentationml/2006/ole">
            <mc:AlternateContent xmlns:mc="http://schemas.openxmlformats.org/markup-compatibility/2006">
              <mc:Choice xmlns:v="urn:schemas-microsoft-com:vml" Requires="v">
                <p:oleObj spid="_x0000_s2068" name="Visio" r:id="rId3" imgW="3318053" imgH="2068373" progId="Visio.Drawing.11">
                  <p:embed/>
                </p:oleObj>
              </mc:Choice>
              <mc:Fallback>
                <p:oleObj name="Visio" r:id="rId3" imgW="3318053" imgH="2068373" progId="Visio.Drawing.11">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 y="1989138"/>
                        <a:ext cx="7696200" cy="44592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矩形 1"/>
          <p:cNvSpPr/>
          <p:nvPr/>
        </p:nvSpPr>
        <p:spPr>
          <a:xfrm>
            <a:off x="2735600" y="371853"/>
            <a:ext cx="3672800" cy="584775"/>
          </a:xfrm>
          <a:prstGeom prst="rect">
            <a:avLst/>
          </a:prstGeom>
        </p:spPr>
        <p:txBody>
          <a:bodyPr wrap="none">
            <a:spAutoFit/>
          </a:bodyPr>
          <a:lstStyle/>
          <a:p>
            <a:pPr lvl="0" algn="ctr"/>
            <a:r>
              <a:rPr kumimoji="1" lang="en-US" altLang="zh-CN" sz="3200" dirty="0">
                <a:solidFill>
                  <a:srgbClr val="000000"/>
                </a:solidFill>
                <a:latin typeface="黑体" pitchFamily="49" charset="-122"/>
                <a:ea typeface="黑体" pitchFamily="49" charset="-122"/>
              </a:rPr>
              <a:t>3.2.1  </a:t>
            </a:r>
            <a:r>
              <a:rPr kumimoji="1" lang="zh-CN" altLang="en-US" sz="3200" dirty="0">
                <a:solidFill>
                  <a:srgbClr val="000000"/>
                </a:solidFill>
                <a:latin typeface="黑体" pitchFamily="49" charset="-122"/>
                <a:ea typeface="黑体" pitchFamily="49" charset="-122"/>
              </a:rPr>
              <a:t>程序的装入</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846278"/>
                                        </p:tgtEl>
                                        <p:attrNameLst>
                                          <p:attrName>style.visibility</p:attrName>
                                        </p:attrNameLst>
                                      </p:cBhvr>
                                      <p:to>
                                        <p:strVal val="visible"/>
                                      </p:to>
                                    </p:set>
                                    <p:animEffect transition="in" filter="wipe(left)">
                                      <p:cBhvr>
                                        <p:cTn id="7" dur="500"/>
                                        <p:tgtEl>
                                          <p:spTgt spid="18462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kumimoji="1" lang="zh-CN" altLang="en-US" b="1" smtClean="0">
                <a:solidFill>
                  <a:schemeClr val="tx1"/>
                </a:solidFill>
              </a:rPr>
              <a:t>内存管理</a:t>
            </a:r>
          </a:p>
        </p:txBody>
      </p:sp>
      <p:sp>
        <p:nvSpPr>
          <p:cNvPr id="22531" name="Rectangle 3"/>
          <p:cNvSpPr>
            <a:spLocks noGrp="1" noChangeArrowheads="1"/>
          </p:cNvSpPr>
          <p:nvPr>
            <p:ph type="body" sz="half" idx="4294967295"/>
          </p:nvPr>
        </p:nvSpPr>
        <p:spPr>
          <a:xfrm>
            <a:off x="785786" y="1571612"/>
            <a:ext cx="7931150" cy="4411663"/>
          </a:xfrm>
        </p:spPr>
        <p:txBody>
          <a:bodyPr/>
          <a:lstStyle/>
          <a:p>
            <a:pPr eaLnBrk="1" hangingPunct="1"/>
            <a:r>
              <a:rPr kumimoji="1" lang="zh-CN" altLang="en-US" b="1" dirty="0" smtClean="0"/>
              <a:t>目的与要求：掌握程序处理基本过程中内存管理相关环节的概念及内存管理的各种方法与技术。</a:t>
            </a:r>
          </a:p>
          <a:p>
            <a:pPr eaLnBrk="1" hangingPunct="1"/>
            <a:r>
              <a:rPr kumimoji="1" lang="zh-CN" altLang="en-US" b="1" dirty="0" smtClean="0"/>
              <a:t>重点与难点：重定位的基本概念，动态分区分配方式、</a:t>
            </a:r>
            <a:r>
              <a:rPr kumimoji="1" lang="zh-CN" altLang="en-US" b="1" dirty="0"/>
              <a:t>分页和</a:t>
            </a:r>
            <a:r>
              <a:rPr kumimoji="1" lang="zh-CN" altLang="en-US" b="1" dirty="0" smtClean="0"/>
              <a:t>分段存储管理方式、虚拟存储器等主要内存管理方式的相关概念及关键技术。</a:t>
            </a:r>
          </a:p>
          <a:p>
            <a:pPr eaLnBrk="1" hangingPunct="1"/>
            <a:r>
              <a:rPr kumimoji="1" lang="zh-CN" altLang="en-US" b="1" dirty="0" smtClean="0"/>
              <a:t>作业： </a:t>
            </a:r>
            <a:r>
              <a:rPr kumimoji="1" lang="en-US" altLang="zh-CN" b="1" dirty="0" smtClean="0"/>
              <a:t>5</a:t>
            </a:r>
            <a:r>
              <a:rPr kumimoji="1" lang="zh-CN" altLang="en-US" b="1" dirty="0" smtClean="0"/>
              <a:t>，</a:t>
            </a:r>
            <a:r>
              <a:rPr kumimoji="1" lang="en-US" altLang="zh-CN" b="1" dirty="0" smtClean="0"/>
              <a:t>6</a:t>
            </a:r>
            <a:r>
              <a:rPr kumimoji="1" lang="zh-CN" altLang="en-US" b="1" dirty="0" smtClean="0"/>
              <a:t>，</a:t>
            </a:r>
            <a:r>
              <a:rPr kumimoji="1" lang="en-US" altLang="zh-CN" b="1" dirty="0" smtClean="0"/>
              <a:t>7</a:t>
            </a:r>
            <a:r>
              <a:rPr kumimoji="1" lang="zh-CN" altLang="en-US" b="1" dirty="0" smtClean="0"/>
              <a:t>，</a:t>
            </a:r>
            <a:r>
              <a:rPr kumimoji="1" lang="en-US" altLang="zh-CN" b="1" dirty="0" smtClean="0"/>
              <a:t>8</a:t>
            </a:r>
            <a:r>
              <a:rPr kumimoji="1" lang="zh-CN" altLang="en-US" b="1" dirty="0" smtClean="0"/>
              <a:t>，</a:t>
            </a:r>
            <a:r>
              <a:rPr kumimoji="1" lang="en-US" altLang="zh-CN" b="1" dirty="0" smtClean="0"/>
              <a:t>11</a:t>
            </a:r>
            <a:r>
              <a:rPr kumimoji="1" lang="zh-CN" altLang="en-US" b="1" dirty="0" smtClean="0"/>
              <a:t>，</a:t>
            </a:r>
            <a:r>
              <a:rPr kumimoji="1" lang="en-US" altLang="zh-CN" b="1" dirty="0" smtClean="0"/>
              <a:t>14</a:t>
            </a:r>
            <a:r>
              <a:rPr kumimoji="1" lang="zh-CN" altLang="en-US" b="1" dirty="0" smtClean="0"/>
              <a:t>，</a:t>
            </a:r>
            <a:r>
              <a:rPr kumimoji="1" lang="en-US" altLang="zh-CN" b="1" dirty="0" smtClean="0"/>
              <a:t>17</a:t>
            </a:r>
            <a:r>
              <a:rPr kumimoji="1" lang="zh-CN" altLang="en-US" b="1" dirty="0" smtClean="0"/>
              <a:t>，</a:t>
            </a:r>
            <a:r>
              <a:rPr kumimoji="1" lang="en-US" altLang="zh-CN" b="1" dirty="0" smtClean="0"/>
              <a:t>18</a:t>
            </a:r>
          </a:p>
          <a:p>
            <a:pPr eaLnBrk="1" hangingPunct="1"/>
            <a:endParaRPr lang="en-US" altLang="zh-CN" b="1"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Grp="1" noChangeArrowheads="1"/>
          </p:cNvSpPr>
          <p:nvPr>
            <p:ph type="body" sz="half" idx="1"/>
          </p:nvPr>
        </p:nvSpPr>
        <p:spPr>
          <a:xfrm>
            <a:off x="827088" y="1412875"/>
            <a:ext cx="5962650" cy="571500"/>
          </a:xfrm>
        </p:spPr>
        <p:txBody>
          <a:bodyPr/>
          <a:lstStyle/>
          <a:p>
            <a:pPr eaLnBrk="1" hangingPunct="1">
              <a:lnSpc>
                <a:spcPct val="90000"/>
              </a:lnSpc>
              <a:buFont typeface="Wingdings" pitchFamily="2" charset="2"/>
              <a:buNone/>
            </a:pPr>
            <a:r>
              <a:rPr lang="en-US" altLang="zh-CN" b="1" smtClean="0"/>
              <a:t>2. </a:t>
            </a:r>
            <a:r>
              <a:rPr lang="zh-CN" altLang="en-US" b="1" smtClean="0"/>
              <a:t>可重定位装入方式 </a:t>
            </a:r>
          </a:p>
        </p:txBody>
      </p:sp>
      <p:sp>
        <p:nvSpPr>
          <p:cNvPr id="3076" name="Rectangle 4"/>
          <p:cNvSpPr>
            <a:spLocks noChangeArrowheads="1"/>
          </p:cNvSpPr>
          <p:nvPr/>
        </p:nvSpPr>
        <p:spPr bwMode="auto">
          <a:xfrm>
            <a:off x="0" y="2471738"/>
            <a:ext cx="9144000" cy="0"/>
          </a:xfrm>
          <a:prstGeom prst="rect">
            <a:avLst/>
          </a:prstGeom>
          <a:noFill/>
          <a:ln w="9525">
            <a:noFill/>
            <a:miter lim="800000"/>
            <a:headEnd/>
            <a:tailEnd/>
          </a:ln>
        </p:spPr>
        <p:txBody>
          <a:bodyPr wrap="none" anchor="ctr">
            <a:spAutoFit/>
          </a:bodyPr>
          <a:lstStyle/>
          <a:p>
            <a:endParaRPr lang="zh-CN" altLang="en-US"/>
          </a:p>
        </p:txBody>
      </p:sp>
      <p:sp>
        <p:nvSpPr>
          <p:cNvPr id="3077" name="Rectangle 5"/>
          <p:cNvSpPr>
            <a:spLocks noChangeArrowheads="1"/>
          </p:cNvSpPr>
          <p:nvPr/>
        </p:nvSpPr>
        <p:spPr bwMode="auto">
          <a:xfrm>
            <a:off x="0" y="2362200"/>
            <a:ext cx="9144000" cy="0"/>
          </a:xfrm>
          <a:prstGeom prst="rect">
            <a:avLst/>
          </a:prstGeom>
          <a:noFill/>
          <a:ln w="9525">
            <a:noFill/>
            <a:miter lim="800000"/>
            <a:headEnd/>
            <a:tailEnd/>
          </a:ln>
        </p:spPr>
        <p:txBody>
          <a:bodyPr wrap="none" anchor="ctr">
            <a:spAutoFit/>
          </a:bodyPr>
          <a:lstStyle/>
          <a:p>
            <a:endParaRPr lang="zh-CN" altLang="en-US"/>
          </a:p>
        </p:txBody>
      </p:sp>
      <p:sp>
        <p:nvSpPr>
          <p:cNvPr id="3078" name="Rectangle 6"/>
          <p:cNvSpPr>
            <a:spLocks noChangeArrowheads="1"/>
          </p:cNvSpPr>
          <p:nvPr/>
        </p:nvSpPr>
        <p:spPr bwMode="auto">
          <a:xfrm>
            <a:off x="0" y="236220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1848327" name="Object 7"/>
          <p:cNvGraphicFramePr>
            <a:graphicFrameLocks noChangeAspect="1"/>
          </p:cNvGraphicFramePr>
          <p:nvPr>
            <p:extLst>
              <p:ext uri="{D42A27DB-BD31-4B8C-83A1-F6EECF244321}">
                <p14:modId xmlns:p14="http://schemas.microsoft.com/office/powerpoint/2010/main" val="4188052164"/>
              </p:ext>
            </p:extLst>
          </p:nvPr>
        </p:nvGraphicFramePr>
        <p:xfrm>
          <a:off x="683568" y="1965442"/>
          <a:ext cx="7848600" cy="4411662"/>
        </p:xfrm>
        <a:graphic>
          <a:graphicData uri="http://schemas.openxmlformats.org/presentationml/2006/ole">
            <mc:AlternateContent xmlns:mc="http://schemas.openxmlformats.org/markup-compatibility/2006">
              <mc:Choice xmlns:v="urn:schemas-microsoft-com:vml" Requires="v">
                <p:oleObj spid="_x0000_s3092" name="Visio" r:id="rId3" imgW="3318053" imgH="2100072" progId="Visio.Drawing.11">
                  <p:embed/>
                </p:oleObj>
              </mc:Choice>
              <mc:Fallback>
                <p:oleObj name="Visio" r:id="rId3" imgW="3318053" imgH="2100072" progId="Visio.Drawing.11">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3568" y="1965442"/>
                        <a:ext cx="7848600" cy="44116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矩形 1"/>
          <p:cNvSpPr/>
          <p:nvPr/>
        </p:nvSpPr>
        <p:spPr>
          <a:xfrm>
            <a:off x="2880119" y="346800"/>
            <a:ext cx="3672800" cy="584775"/>
          </a:xfrm>
          <a:prstGeom prst="rect">
            <a:avLst/>
          </a:prstGeom>
        </p:spPr>
        <p:txBody>
          <a:bodyPr wrap="none">
            <a:spAutoFit/>
          </a:bodyPr>
          <a:lstStyle/>
          <a:p>
            <a:pPr lvl="0" algn="ctr"/>
            <a:r>
              <a:rPr kumimoji="1" lang="en-US" altLang="zh-CN" sz="3200" dirty="0">
                <a:solidFill>
                  <a:srgbClr val="000000"/>
                </a:solidFill>
                <a:latin typeface="黑体" pitchFamily="49" charset="-122"/>
                <a:ea typeface="黑体" pitchFamily="49" charset="-122"/>
              </a:rPr>
              <a:t>3.2.1  </a:t>
            </a:r>
            <a:r>
              <a:rPr kumimoji="1" lang="zh-CN" altLang="en-US" sz="3200" dirty="0">
                <a:solidFill>
                  <a:srgbClr val="000000"/>
                </a:solidFill>
                <a:latin typeface="黑体" pitchFamily="49" charset="-122"/>
                <a:ea typeface="黑体" pitchFamily="49" charset="-122"/>
              </a:rPr>
              <a:t>程序的装入</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848327"/>
                                        </p:tgtEl>
                                        <p:attrNameLst>
                                          <p:attrName>style.visibility</p:attrName>
                                        </p:attrNameLst>
                                      </p:cBhvr>
                                      <p:to>
                                        <p:strVal val="visible"/>
                                      </p:to>
                                    </p:set>
                                    <p:animEffect transition="in" filter="wipe(left)">
                                      <p:cBhvr>
                                        <p:cTn id="7" dur="500"/>
                                        <p:tgtEl>
                                          <p:spTgt spid="18483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0370" name="Rectangle 2"/>
          <p:cNvSpPr>
            <a:spLocks noGrp="1" noChangeArrowheads="1"/>
          </p:cNvSpPr>
          <p:nvPr>
            <p:ph type="body" sz="half" idx="1"/>
          </p:nvPr>
        </p:nvSpPr>
        <p:spPr>
          <a:xfrm>
            <a:off x="468313" y="1484313"/>
            <a:ext cx="8075612" cy="4805362"/>
          </a:xfrm>
          <a:noFill/>
        </p:spPr>
        <p:txBody>
          <a:bodyPr/>
          <a:lstStyle/>
          <a:p>
            <a:pPr eaLnBrk="1" hangingPunct="1"/>
            <a:r>
              <a:rPr lang="zh-CN" altLang="en-US" b="1" dirty="0" smtClean="0">
                <a:solidFill>
                  <a:schemeClr val="tx2"/>
                </a:solidFill>
                <a:latin typeface="楷体_GB2312" pitchFamily="49" charset="-122"/>
              </a:rPr>
              <a:t>静态可重定位装入方式和动态可重定位装入方式</a:t>
            </a:r>
          </a:p>
          <a:p>
            <a:pPr lvl="1" eaLnBrk="1" hangingPunct="1"/>
            <a:r>
              <a:rPr lang="zh-CN" altLang="en-US" b="1" dirty="0" smtClean="0"/>
              <a:t>如果在程序装入时一次性地完成程序中所有地址敏感指令及数据的地址修正且以后不再改变，则称对应的地址变换为</a:t>
            </a:r>
            <a:r>
              <a:rPr lang="zh-CN" altLang="en-US" b="1" dirty="0" smtClean="0">
                <a:solidFill>
                  <a:srgbClr val="FF3300"/>
                </a:solidFill>
              </a:rPr>
              <a:t>静态重定位。</a:t>
            </a:r>
          </a:p>
          <a:p>
            <a:pPr lvl="1" eaLnBrk="1" hangingPunct="1">
              <a:buFont typeface="Wingdings" pitchFamily="2" charset="2"/>
              <a:buNone/>
            </a:pPr>
            <a:endParaRPr lang="zh-CN" altLang="en-US" b="1" dirty="0" smtClean="0">
              <a:solidFill>
                <a:srgbClr val="FF3300"/>
              </a:solidFill>
            </a:endParaRPr>
          </a:p>
          <a:p>
            <a:pPr lvl="1" eaLnBrk="1" hangingPunct="1"/>
            <a:r>
              <a:rPr lang="zh-CN" altLang="en-US" b="1" dirty="0" smtClean="0"/>
              <a:t>如果在程序装入时并不进行由相对地址到绝对地址的转换过程，而是伴随程序执行进展来逐步进行程序中相关地址敏感指令及数据的地址修正，则称对应的地址变换为</a:t>
            </a:r>
            <a:r>
              <a:rPr lang="zh-CN" altLang="en-US" b="1" dirty="0" smtClean="0">
                <a:solidFill>
                  <a:srgbClr val="FF3300"/>
                </a:solidFill>
              </a:rPr>
              <a:t>动态重定位</a:t>
            </a:r>
            <a:r>
              <a:rPr lang="zh-CN" altLang="en-US" b="1" dirty="0" smtClean="0"/>
              <a:t>。</a:t>
            </a:r>
          </a:p>
        </p:txBody>
      </p:sp>
      <p:sp>
        <p:nvSpPr>
          <p:cNvPr id="2" name="矩形 1"/>
          <p:cNvSpPr/>
          <p:nvPr/>
        </p:nvSpPr>
        <p:spPr>
          <a:xfrm>
            <a:off x="2915816" y="404664"/>
            <a:ext cx="3672800" cy="584775"/>
          </a:xfrm>
          <a:prstGeom prst="rect">
            <a:avLst/>
          </a:prstGeom>
        </p:spPr>
        <p:txBody>
          <a:bodyPr wrap="none">
            <a:spAutoFit/>
          </a:bodyPr>
          <a:lstStyle/>
          <a:p>
            <a:pPr lvl="0" algn="ctr"/>
            <a:r>
              <a:rPr kumimoji="1" lang="en-US" altLang="zh-CN" sz="3200" dirty="0">
                <a:solidFill>
                  <a:srgbClr val="000000"/>
                </a:solidFill>
                <a:latin typeface="黑体" pitchFamily="49" charset="-122"/>
                <a:ea typeface="黑体" pitchFamily="49" charset="-122"/>
              </a:rPr>
              <a:t>3.2.1  </a:t>
            </a:r>
            <a:r>
              <a:rPr kumimoji="1" lang="zh-CN" altLang="en-US" sz="3200" dirty="0">
                <a:solidFill>
                  <a:srgbClr val="000000"/>
                </a:solidFill>
                <a:latin typeface="黑体" pitchFamily="49" charset="-122"/>
                <a:ea typeface="黑体" pitchFamily="49" charset="-122"/>
              </a:rPr>
              <a:t>程序的装入</a:t>
            </a: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3"/>
          <p:cNvSpPr>
            <a:spLocks noGrp="1" noChangeArrowheads="1"/>
          </p:cNvSpPr>
          <p:nvPr>
            <p:ph type="body" sz="half" idx="1"/>
          </p:nvPr>
        </p:nvSpPr>
        <p:spPr>
          <a:xfrm>
            <a:off x="755650" y="1571612"/>
            <a:ext cx="7745440" cy="4397388"/>
          </a:xfrm>
        </p:spPr>
        <p:txBody>
          <a:bodyPr/>
          <a:lstStyle/>
          <a:p>
            <a:pPr lvl="1" eaLnBrk="1" hangingPunct="1"/>
            <a:r>
              <a:rPr kumimoji="1" lang="zh-CN" altLang="en-US" b="1" kern="1200" dirty="0" smtClean="0">
                <a:latin typeface="Times New Roman" pitchFamily="18" charset="0"/>
                <a:ea typeface="宋体" pitchFamily="2" charset="-122"/>
                <a:cs typeface="+mn-cs"/>
              </a:rPr>
              <a:t>静态可重定位装入方式并不允许程序在装入之后的运行过程中发生内存位置的移动。</a:t>
            </a:r>
            <a:endParaRPr kumimoji="1" lang="en-US" altLang="zh-CN" b="1" kern="1200" dirty="0" smtClean="0">
              <a:latin typeface="Times New Roman" pitchFamily="18" charset="0"/>
              <a:ea typeface="宋体" pitchFamily="2" charset="-122"/>
              <a:cs typeface="+mn-cs"/>
            </a:endParaRPr>
          </a:p>
          <a:p>
            <a:pPr lvl="1" eaLnBrk="1" hangingPunct="1"/>
            <a:endParaRPr kumimoji="1" lang="zh-CN" altLang="en-US" b="1" kern="1200" dirty="0" smtClean="0">
              <a:latin typeface="Times New Roman" pitchFamily="18" charset="0"/>
              <a:ea typeface="宋体" pitchFamily="2" charset="-122"/>
              <a:cs typeface="+mn-cs"/>
            </a:endParaRPr>
          </a:p>
          <a:p>
            <a:pPr lvl="1" eaLnBrk="1" hangingPunct="1"/>
            <a:r>
              <a:rPr kumimoji="1" lang="zh-CN" altLang="en-US" b="1" kern="1200" dirty="0" smtClean="0">
                <a:latin typeface="Times New Roman" pitchFamily="18" charset="0"/>
                <a:ea typeface="宋体" pitchFamily="2" charset="-122"/>
                <a:cs typeface="+mn-cs"/>
              </a:rPr>
              <a:t>动态可重定位装入方式及动态重定位过程通常需要一定的硬件机构支持以使地址转换不影响指令执行速度。</a:t>
            </a:r>
          </a:p>
          <a:p>
            <a:pPr eaLnBrk="1" hangingPunct="1"/>
            <a:endParaRPr lang="en-US" altLang="zh-CN" sz="2600" b="1" dirty="0" smtClean="0"/>
          </a:p>
        </p:txBody>
      </p:sp>
      <p:sp>
        <p:nvSpPr>
          <p:cNvPr id="2" name="矩形 1"/>
          <p:cNvSpPr/>
          <p:nvPr/>
        </p:nvSpPr>
        <p:spPr>
          <a:xfrm>
            <a:off x="2791970" y="404664"/>
            <a:ext cx="3672800" cy="584775"/>
          </a:xfrm>
          <a:prstGeom prst="rect">
            <a:avLst/>
          </a:prstGeom>
        </p:spPr>
        <p:txBody>
          <a:bodyPr wrap="none">
            <a:spAutoFit/>
          </a:bodyPr>
          <a:lstStyle/>
          <a:p>
            <a:pPr lvl="0" algn="ctr"/>
            <a:r>
              <a:rPr kumimoji="1" lang="en-US" altLang="zh-CN" sz="3200" dirty="0">
                <a:solidFill>
                  <a:srgbClr val="000000"/>
                </a:solidFill>
                <a:latin typeface="黑体" pitchFamily="49" charset="-122"/>
                <a:ea typeface="黑体" pitchFamily="49" charset="-122"/>
              </a:rPr>
              <a:t>3.2.1  </a:t>
            </a:r>
            <a:r>
              <a:rPr kumimoji="1" lang="zh-CN" altLang="en-US" sz="3200" dirty="0">
                <a:solidFill>
                  <a:srgbClr val="000000"/>
                </a:solidFill>
                <a:latin typeface="黑体" pitchFamily="49" charset="-122"/>
                <a:ea typeface="黑体" pitchFamily="49" charset="-122"/>
              </a:rPr>
              <a:t>程序的装入</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2"/>
          <p:cNvSpPr txBox="1">
            <a:spLocks noChangeArrowheads="1"/>
          </p:cNvSpPr>
          <p:nvPr/>
        </p:nvSpPr>
        <p:spPr bwMode="auto">
          <a:xfrm>
            <a:off x="1143000" y="1357313"/>
            <a:ext cx="3954463" cy="523875"/>
          </a:xfrm>
          <a:prstGeom prst="rect">
            <a:avLst/>
          </a:prstGeom>
          <a:noFill/>
          <a:ln w="9525">
            <a:noFill/>
            <a:miter lim="800000"/>
            <a:headEnd/>
            <a:tailEnd/>
          </a:ln>
        </p:spPr>
        <p:txBody>
          <a:bodyPr wrap="none">
            <a:spAutoFit/>
          </a:bodyPr>
          <a:lstStyle/>
          <a:p>
            <a:r>
              <a:rPr kumimoji="1" lang="en-US" altLang="zh-CN" sz="2800">
                <a:solidFill>
                  <a:schemeClr val="tx2"/>
                </a:solidFill>
                <a:latin typeface="黑体" pitchFamily="49" charset="-122"/>
                <a:ea typeface="黑体" pitchFamily="49" charset="-122"/>
              </a:rPr>
              <a:t>3. </a:t>
            </a:r>
            <a:r>
              <a:rPr kumimoji="1" lang="zh-CN" altLang="en-US" sz="2800">
                <a:solidFill>
                  <a:schemeClr val="tx2"/>
                </a:solidFill>
                <a:latin typeface="黑体" pitchFamily="49" charset="-122"/>
                <a:ea typeface="黑体" pitchFamily="49" charset="-122"/>
              </a:rPr>
              <a:t>动态运行时装入方式</a:t>
            </a:r>
          </a:p>
        </p:txBody>
      </p:sp>
      <p:sp>
        <p:nvSpPr>
          <p:cNvPr id="40963" name="Text Box 3"/>
          <p:cNvSpPr txBox="1">
            <a:spLocks noChangeArrowheads="1"/>
          </p:cNvSpPr>
          <p:nvPr/>
        </p:nvSpPr>
        <p:spPr bwMode="auto">
          <a:xfrm>
            <a:off x="1285875" y="1928813"/>
            <a:ext cx="6553200" cy="4216400"/>
          </a:xfrm>
          <a:prstGeom prst="rect">
            <a:avLst/>
          </a:prstGeom>
          <a:noFill/>
          <a:ln w="9525">
            <a:noFill/>
            <a:miter lim="800000"/>
            <a:headEnd/>
            <a:tailEnd/>
          </a:ln>
        </p:spPr>
        <p:txBody>
          <a:bodyPr>
            <a:spAutoFit/>
          </a:bodyPr>
          <a:lstStyle/>
          <a:p>
            <a:pPr algn="just">
              <a:lnSpc>
                <a:spcPct val="140000"/>
              </a:lnSpc>
            </a:pPr>
            <a:r>
              <a:rPr kumimoji="1" lang="en-US" altLang="zh-CN" sz="2400" dirty="0">
                <a:latin typeface="Times New Roman" pitchFamily="18" charset="0"/>
              </a:rPr>
              <a:t>        </a:t>
            </a:r>
            <a:r>
              <a:rPr kumimoji="1" lang="zh-CN" altLang="en-US" sz="2800" b="1" dirty="0">
                <a:latin typeface="Times New Roman" pitchFamily="18" charset="0"/>
              </a:rPr>
              <a:t>动态运行时的装入程序，在把装入模块装入内存后，并不立即把装入模块中的相对地址转换为绝对地址，而是把这种地址转换推迟到程序真正要执行时才进行。因此， 装入内存后的所有地址都仍是相对地址。 </a:t>
            </a:r>
          </a:p>
          <a:p>
            <a:pPr algn="just">
              <a:lnSpc>
                <a:spcPct val="125000"/>
              </a:lnSpc>
            </a:pPr>
            <a:endParaRPr kumimoji="1" lang="en-US" altLang="zh-CN" sz="2800" b="1" dirty="0">
              <a:latin typeface="Times New Roman" pitchFamily="18" charset="0"/>
            </a:endParaRPr>
          </a:p>
        </p:txBody>
      </p:sp>
      <p:sp>
        <p:nvSpPr>
          <p:cNvPr id="2" name="矩形 1"/>
          <p:cNvSpPr/>
          <p:nvPr/>
        </p:nvSpPr>
        <p:spPr>
          <a:xfrm>
            <a:off x="2843808" y="404664"/>
            <a:ext cx="3672800" cy="584775"/>
          </a:xfrm>
          <a:prstGeom prst="rect">
            <a:avLst/>
          </a:prstGeom>
        </p:spPr>
        <p:txBody>
          <a:bodyPr wrap="none">
            <a:spAutoFit/>
          </a:bodyPr>
          <a:lstStyle/>
          <a:p>
            <a:pPr lvl="0" algn="ctr"/>
            <a:r>
              <a:rPr kumimoji="1" lang="en-US" altLang="zh-CN" sz="3200" dirty="0">
                <a:solidFill>
                  <a:srgbClr val="000000"/>
                </a:solidFill>
                <a:latin typeface="黑体" pitchFamily="49" charset="-122"/>
                <a:ea typeface="黑体" pitchFamily="49" charset="-122"/>
              </a:rPr>
              <a:t>3.2.1  </a:t>
            </a:r>
            <a:r>
              <a:rPr kumimoji="1" lang="zh-CN" altLang="en-US" sz="3200" dirty="0">
                <a:solidFill>
                  <a:srgbClr val="000000"/>
                </a:solidFill>
                <a:latin typeface="黑体" pitchFamily="49" charset="-122"/>
                <a:ea typeface="黑体" pitchFamily="49" charset="-122"/>
              </a:rPr>
              <a:t>程序的装入</a:t>
            </a:r>
          </a:p>
        </p:txBody>
      </p:sp>
    </p:spTree>
  </p:cSld>
  <p:clrMapOvr>
    <a:masterClrMapping/>
  </p:clrMapOvr>
  <p:transition>
    <p:zoom/>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type="body" sz="half" idx="1"/>
          </p:nvPr>
        </p:nvSpPr>
        <p:spPr>
          <a:xfrm>
            <a:off x="900113" y="1341438"/>
            <a:ext cx="7704137" cy="514350"/>
          </a:xfrm>
        </p:spPr>
        <p:txBody>
          <a:bodyPr/>
          <a:lstStyle/>
          <a:p>
            <a:pPr eaLnBrk="1" hangingPunct="1">
              <a:lnSpc>
                <a:spcPct val="90000"/>
              </a:lnSpc>
            </a:pPr>
            <a:r>
              <a:rPr lang="zh-CN" altLang="en-US" b="1" smtClean="0"/>
              <a:t>运行时链接装入模块及运行时链接装入方式</a:t>
            </a:r>
            <a:r>
              <a:rPr lang="zh-CN" altLang="en-US" smtClean="0"/>
              <a:t> </a:t>
            </a:r>
          </a:p>
        </p:txBody>
      </p:sp>
      <p:sp>
        <p:nvSpPr>
          <p:cNvPr id="4100" name="Rectangle 4"/>
          <p:cNvSpPr>
            <a:spLocks noChangeArrowheads="1"/>
          </p:cNvSpPr>
          <p:nvPr/>
        </p:nvSpPr>
        <p:spPr bwMode="auto">
          <a:xfrm>
            <a:off x="0" y="2471738"/>
            <a:ext cx="9144000" cy="0"/>
          </a:xfrm>
          <a:prstGeom prst="rect">
            <a:avLst/>
          </a:prstGeom>
          <a:noFill/>
          <a:ln w="9525">
            <a:noFill/>
            <a:miter lim="800000"/>
            <a:headEnd/>
            <a:tailEnd/>
          </a:ln>
        </p:spPr>
        <p:txBody>
          <a:bodyPr wrap="none" anchor="ctr">
            <a:spAutoFit/>
          </a:bodyPr>
          <a:lstStyle/>
          <a:p>
            <a:endParaRPr lang="zh-CN" altLang="en-US"/>
          </a:p>
        </p:txBody>
      </p:sp>
      <p:sp>
        <p:nvSpPr>
          <p:cNvPr id="4101" name="Rectangle 5"/>
          <p:cNvSpPr>
            <a:spLocks noChangeArrowheads="1"/>
          </p:cNvSpPr>
          <p:nvPr/>
        </p:nvSpPr>
        <p:spPr bwMode="auto">
          <a:xfrm>
            <a:off x="0" y="2362200"/>
            <a:ext cx="9144000" cy="0"/>
          </a:xfrm>
          <a:prstGeom prst="rect">
            <a:avLst/>
          </a:prstGeom>
          <a:noFill/>
          <a:ln w="9525">
            <a:noFill/>
            <a:miter lim="800000"/>
            <a:headEnd/>
            <a:tailEnd/>
          </a:ln>
        </p:spPr>
        <p:txBody>
          <a:bodyPr wrap="none" anchor="ctr">
            <a:spAutoFit/>
          </a:bodyPr>
          <a:lstStyle/>
          <a:p>
            <a:endParaRPr lang="zh-CN" altLang="en-US"/>
          </a:p>
        </p:txBody>
      </p:sp>
      <p:sp>
        <p:nvSpPr>
          <p:cNvPr id="4102" name="Rectangle 6"/>
          <p:cNvSpPr>
            <a:spLocks noChangeArrowheads="1"/>
          </p:cNvSpPr>
          <p:nvPr/>
        </p:nvSpPr>
        <p:spPr bwMode="auto">
          <a:xfrm>
            <a:off x="0" y="1319213"/>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1851399" name="Object 7"/>
          <p:cNvGraphicFramePr>
            <a:graphicFrameLocks noChangeAspect="1"/>
          </p:cNvGraphicFramePr>
          <p:nvPr/>
        </p:nvGraphicFramePr>
        <p:xfrm>
          <a:off x="1403350" y="1989138"/>
          <a:ext cx="5715000" cy="4495800"/>
        </p:xfrm>
        <a:graphic>
          <a:graphicData uri="http://schemas.openxmlformats.org/presentationml/2006/ole">
            <mc:AlternateContent xmlns:mc="http://schemas.openxmlformats.org/markup-compatibility/2006">
              <mc:Choice xmlns:v="urn:schemas-microsoft-com:vml" Requires="v">
                <p:oleObj spid="_x0000_s4116" name="Visio" r:id="rId3" imgW="3263494" imgH="4158082" progId="Visio.Drawing.11">
                  <p:embed/>
                </p:oleObj>
              </mc:Choice>
              <mc:Fallback>
                <p:oleObj name="Visio" r:id="rId3" imgW="3263494" imgH="4158082" progId="Visio.Drawing.11">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350" y="1989138"/>
                        <a:ext cx="5715000" cy="449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矩形 1"/>
          <p:cNvSpPr/>
          <p:nvPr/>
        </p:nvSpPr>
        <p:spPr>
          <a:xfrm>
            <a:off x="2843808" y="268553"/>
            <a:ext cx="3672800" cy="584775"/>
          </a:xfrm>
          <a:prstGeom prst="rect">
            <a:avLst/>
          </a:prstGeom>
        </p:spPr>
        <p:txBody>
          <a:bodyPr wrap="none">
            <a:spAutoFit/>
          </a:bodyPr>
          <a:lstStyle/>
          <a:p>
            <a:pPr lvl="0" algn="ctr"/>
            <a:r>
              <a:rPr kumimoji="1" lang="en-US" altLang="zh-CN" sz="3200" dirty="0">
                <a:solidFill>
                  <a:srgbClr val="000000"/>
                </a:solidFill>
                <a:latin typeface="黑体" pitchFamily="49" charset="-122"/>
                <a:ea typeface="黑体" pitchFamily="49" charset="-122"/>
              </a:rPr>
              <a:t>3.2.1  </a:t>
            </a:r>
            <a:r>
              <a:rPr kumimoji="1" lang="zh-CN" altLang="en-US" sz="3200" dirty="0">
                <a:solidFill>
                  <a:srgbClr val="000000"/>
                </a:solidFill>
                <a:latin typeface="黑体" pitchFamily="49" charset="-122"/>
                <a:ea typeface="黑体" pitchFamily="49" charset="-122"/>
              </a:rPr>
              <a:t>程序的装入</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a:xfrm>
            <a:off x="1176338" y="212725"/>
            <a:ext cx="6713537" cy="628650"/>
          </a:xfrm>
        </p:spPr>
        <p:txBody>
          <a:bodyPr/>
          <a:lstStyle/>
          <a:p>
            <a:pPr eaLnBrk="1" hangingPunct="1"/>
            <a:r>
              <a:rPr kumimoji="1" lang="en-US" altLang="zh-CN" sz="2800" dirty="0" smtClean="0">
                <a:latin typeface="黑体" pitchFamily="49" charset="-122"/>
                <a:ea typeface="黑体" pitchFamily="49" charset="-122"/>
              </a:rPr>
              <a:t> </a:t>
            </a:r>
            <a:r>
              <a:rPr kumimoji="1" lang="en-US" altLang="zh-CN" sz="3200" b="1" dirty="0" smtClean="0">
                <a:latin typeface="黑体" pitchFamily="49" charset="-122"/>
                <a:ea typeface="黑体" pitchFamily="49" charset="-122"/>
              </a:rPr>
              <a:t>3.2.2  </a:t>
            </a:r>
            <a:r>
              <a:rPr kumimoji="1" lang="zh-CN" altLang="en-US" sz="3200" b="1" dirty="0" smtClean="0">
                <a:latin typeface="黑体" pitchFamily="49" charset="-122"/>
                <a:ea typeface="黑体" pitchFamily="49" charset="-122"/>
              </a:rPr>
              <a:t>程序的链接</a:t>
            </a:r>
          </a:p>
        </p:txBody>
      </p:sp>
      <p:sp>
        <p:nvSpPr>
          <p:cNvPr id="5124" name="Rectangle 5"/>
          <p:cNvSpPr>
            <a:spLocks noChangeArrowheads="1"/>
          </p:cNvSpPr>
          <p:nvPr/>
        </p:nvSpPr>
        <p:spPr bwMode="auto">
          <a:xfrm>
            <a:off x="3563938" y="5805488"/>
            <a:ext cx="1979612" cy="400050"/>
          </a:xfrm>
          <a:prstGeom prst="rect">
            <a:avLst/>
          </a:prstGeom>
          <a:noFill/>
          <a:ln w="12700" cap="sq">
            <a:noFill/>
            <a:miter lim="800000"/>
            <a:headEnd type="none" w="sm" len="sm"/>
            <a:tailEnd type="none" w="sm" len="sm"/>
          </a:ln>
        </p:spPr>
        <p:txBody>
          <a:bodyPr wrap="none">
            <a:spAutoFit/>
          </a:bodyPr>
          <a:lstStyle/>
          <a:p>
            <a:r>
              <a:rPr kumimoji="1" lang="zh-CN" altLang="en-US" sz="2000" b="1">
                <a:latin typeface="宋体" pitchFamily="2" charset="-122"/>
              </a:rPr>
              <a:t>程序链接示意图</a:t>
            </a:r>
          </a:p>
        </p:txBody>
      </p:sp>
      <p:graphicFrame>
        <p:nvGraphicFramePr>
          <p:cNvPr id="5122" name="Object 6"/>
          <p:cNvGraphicFramePr>
            <a:graphicFrameLocks noChangeAspect="1"/>
          </p:cNvGraphicFramePr>
          <p:nvPr/>
        </p:nvGraphicFramePr>
        <p:xfrm>
          <a:off x="1500188" y="2071688"/>
          <a:ext cx="5457825" cy="3743325"/>
        </p:xfrm>
        <a:graphic>
          <a:graphicData uri="http://schemas.openxmlformats.org/presentationml/2006/ole">
            <mc:AlternateContent xmlns:mc="http://schemas.openxmlformats.org/markup-compatibility/2006">
              <mc:Choice xmlns:v="urn:schemas-microsoft-com:vml" Requires="v">
                <p:oleObj spid="_x0000_s5140" name="位图图像" r:id="rId3" imgW="5458587" imgH="3742857" progId="PBrush">
                  <p:embed/>
                </p:oleObj>
              </mc:Choice>
              <mc:Fallback>
                <p:oleObj name="位图图像" r:id="rId3" imgW="5458587" imgH="3742857" progId="PBrush">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00188" y="2071688"/>
                        <a:ext cx="5457825" cy="374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25" name="Rectangle 7"/>
          <p:cNvSpPr>
            <a:spLocks noChangeArrowheads="1"/>
          </p:cNvSpPr>
          <p:nvPr/>
        </p:nvSpPr>
        <p:spPr bwMode="auto">
          <a:xfrm>
            <a:off x="755650" y="1412875"/>
            <a:ext cx="2698750" cy="523875"/>
          </a:xfrm>
          <a:prstGeom prst="rect">
            <a:avLst/>
          </a:prstGeom>
          <a:noFill/>
          <a:ln w="12700" cap="sq">
            <a:noFill/>
            <a:miter lim="800000"/>
            <a:headEnd type="none" w="sm" len="sm"/>
            <a:tailEnd type="none" w="sm" len="sm"/>
          </a:ln>
        </p:spPr>
        <p:txBody>
          <a:bodyPr wrap="none">
            <a:spAutoFit/>
          </a:bodyPr>
          <a:lstStyle/>
          <a:p>
            <a:r>
              <a:rPr kumimoji="1" lang="en-US" altLang="zh-CN" sz="2800" dirty="0">
                <a:solidFill>
                  <a:schemeClr val="tx2"/>
                </a:solidFill>
                <a:latin typeface="黑体" pitchFamily="49" charset="-122"/>
                <a:ea typeface="黑体" pitchFamily="49" charset="-122"/>
              </a:rPr>
              <a:t>1.</a:t>
            </a:r>
            <a:r>
              <a:rPr kumimoji="1" lang="zh-CN" altLang="en-US" sz="2800" dirty="0">
                <a:solidFill>
                  <a:schemeClr val="tx2"/>
                </a:solidFill>
                <a:latin typeface="黑体" pitchFamily="49" charset="-122"/>
                <a:ea typeface="黑体" pitchFamily="49" charset="-122"/>
              </a:rPr>
              <a:t>静态链接方式</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2"/>
          <p:cNvSpPr txBox="1">
            <a:spLocks noChangeArrowheads="1"/>
          </p:cNvSpPr>
          <p:nvPr/>
        </p:nvSpPr>
        <p:spPr bwMode="auto">
          <a:xfrm>
            <a:off x="1071563" y="1428750"/>
            <a:ext cx="3252787" cy="523875"/>
          </a:xfrm>
          <a:prstGeom prst="rect">
            <a:avLst/>
          </a:prstGeom>
          <a:noFill/>
          <a:ln w="9525">
            <a:noFill/>
            <a:miter lim="800000"/>
            <a:headEnd/>
            <a:tailEnd/>
          </a:ln>
        </p:spPr>
        <p:txBody>
          <a:bodyPr wrap="none">
            <a:spAutoFit/>
          </a:bodyPr>
          <a:lstStyle/>
          <a:p>
            <a:r>
              <a:rPr kumimoji="1" lang="en-US" altLang="zh-CN" sz="2800" b="1">
                <a:solidFill>
                  <a:schemeClr val="tx2"/>
                </a:solidFill>
                <a:latin typeface="黑体" pitchFamily="49" charset="-122"/>
                <a:ea typeface="黑体" pitchFamily="49" charset="-122"/>
              </a:rPr>
              <a:t>2. </a:t>
            </a:r>
            <a:r>
              <a:rPr kumimoji="1" lang="zh-CN" altLang="en-US" sz="2800" b="1">
                <a:solidFill>
                  <a:schemeClr val="tx2"/>
                </a:solidFill>
                <a:latin typeface="黑体" pitchFamily="49" charset="-122"/>
                <a:ea typeface="黑体" pitchFamily="49" charset="-122"/>
              </a:rPr>
              <a:t>装入时动态链接</a:t>
            </a:r>
          </a:p>
        </p:txBody>
      </p:sp>
      <p:sp>
        <p:nvSpPr>
          <p:cNvPr id="41987" name="Text Box 3"/>
          <p:cNvSpPr txBox="1">
            <a:spLocks noChangeArrowheads="1"/>
          </p:cNvSpPr>
          <p:nvPr/>
        </p:nvSpPr>
        <p:spPr bwMode="auto">
          <a:xfrm>
            <a:off x="1071563" y="2214563"/>
            <a:ext cx="7200900" cy="3579812"/>
          </a:xfrm>
          <a:prstGeom prst="rect">
            <a:avLst/>
          </a:prstGeom>
          <a:noFill/>
          <a:ln w="9525">
            <a:noFill/>
            <a:miter lim="800000"/>
            <a:headEnd/>
            <a:tailEnd/>
          </a:ln>
        </p:spPr>
        <p:txBody>
          <a:bodyPr>
            <a:spAutoFit/>
          </a:bodyPr>
          <a:lstStyle/>
          <a:p>
            <a:pPr marL="457200" indent="-457200" algn="just">
              <a:lnSpc>
                <a:spcPct val="120000"/>
              </a:lnSpc>
              <a:spcBef>
                <a:spcPct val="50000"/>
              </a:spcBef>
              <a:buFontTx/>
              <a:buChar char="•"/>
            </a:pPr>
            <a:r>
              <a:rPr kumimoji="1" lang="zh-CN" altLang="en-US" sz="2600" b="1" dirty="0">
                <a:latin typeface="Times New Roman" pitchFamily="18" charset="0"/>
              </a:rPr>
              <a:t>装入时动态链接方式</a:t>
            </a:r>
            <a:r>
              <a:rPr kumimoji="1" lang="en-US" altLang="zh-CN" sz="2600" b="1" dirty="0">
                <a:latin typeface="Times New Roman" pitchFamily="18" charset="0"/>
              </a:rPr>
              <a:t>:</a:t>
            </a:r>
            <a:r>
              <a:rPr kumimoji="1" lang="zh-CN" altLang="en-US" sz="2600" b="1" dirty="0">
                <a:latin typeface="Times New Roman" pitchFamily="18" charset="0"/>
              </a:rPr>
              <a:t>是指在程序装入内存之前并未进行程序各目标模块的链接，而是在装入时，一边装入一边链接。</a:t>
            </a:r>
          </a:p>
          <a:p>
            <a:pPr marL="457200" indent="-457200" algn="just">
              <a:lnSpc>
                <a:spcPct val="120000"/>
              </a:lnSpc>
              <a:spcBef>
                <a:spcPct val="50000"/>
              </a:spcBef>
              <a:buFontTx/>
              <a:buChar char="•"/>
            </a:pPr>
            <a:r>
              <a:rPr kumimoji="1" lang="zh-CN" altLang="en-US" sz="2600" b="1" dirty="0">
                <a:latin typeface="Times New Roman" pitchFamily="18" charset="0"/>
              </a:rPr>
              <a:t>优点： </a:t>
            </a:r>
          </a:p>
          <a:p>
            <a:pPr marL="457200" indent="-457200">
              <a:lnSpc>
                <a:spcPct val="120000"/>
              </a:lnSpc>
              <a:spcBef>
                <a:spcPct val="50000"/>
              </a:spcBef>
              <a:buFontTx/>
              <a:buAutoNum type="arabicParenBoth"/>
            </a:pPr>
            <a:r>
              <a:rPr kumimoji="1" lang="zh-CN" altLang="en-US" sz="2600" b="1" dirty="0">
                <a:latin typeface="Times New Roman" pitchFamily="18" charset="0"/>
              </a:rPr>
              <a:t>便于修改和更新。 </a:t>
            </a:r>
          </a:p>
          <a:p>
            <a:pPr marL="457200" indent="-457200">
              <a:lnSpc>
                <a:spcPct val="120000"/>
              </a:lnSpc>
              <a:spcBef>
                <a:spcPct val="50000"/>
              </a:spcBef>
            </a:pPr>
            <a:r>
              <a:rPr kumimoji="1" lang="en-US" altLang="zh-CN" sz="2600" b="1" dirty="0">
                <a:latin typeface="Times New Roman" pitchFamily="18" charset="0"/>
              </a:rPr>
              <a:t>(2) </a:t>
            </a:r>
            <a:r>
              <a:rPr kumimoji="1" lang="zh-CN" altLang="en-US" sz="2600" b="1" dirty="0">
                <a:latin typeface="Times New Roman" pitchFamily="18" charset="0"/>
              </a:rPr>
              <a:t>便于实现对目标模块的共享。</a:t>
            </a:r>
            <a:r>
              <a:rPr kumimoji="1" lang="zh-CN" altLang="en-US" sz="2800" dirty="0">
                <a:latin typeface="Times New Roman" pitchFamily="18" charset="0"/>
              </a:rPr>
              <a:t> </a:t>
            </a:r>
          </a:p>
        </p:txBody>
      </p:sp>
      <p:sp>
        <p:nvSpPr>
          <p:cNvPr id="2" name="矩形 1"/>
          <p:cNvSpPr/>
          <p:nvPr/>
        </p:nvSpPr>
        <p:spPr>
          <a:xfrm>
            <a:off x="2915816" y="332656"/>
            <a:ext cx="3692036" cy="584775"/>
          </a:xfrm>
          <a:prstGeom prst="rect">
            <a:avLst/>
          </a:prstGeom>
        </p:spPr>
        <p:txBody>
          <a:bodyPr wrap="none">
            <a:spAutoFit/>
          </a:bodyPr>
          <a:lstStyle/>
          <a:p>
            <a:r>
              <a:rPr kumimoji="1" lang="en-US" altLang="zh-CN" sz="3200" b="1" kern="0" dirty="0">
                <a:solidFill>
                  <a:srgbClr val="000000"/>
                </a:solidFill>
                <a:latin typeface="黑体" pitchFamily="49" charset="-122"/>
                <a:ea typeface="黑体" pitchFamily="49" charset="-122"/>
                <a:cs typeface="+mj-cs"/>
              </a:rPr>
              <a:t>3.2.2  </a:t>
            </a:r>
            <a:r>
              <a:rPr kumimoji="1" lang="zh-CN" altLang="en-US" sz="3200" b="1" kern="0" dirty="0">
                <a:solidFill>
                  <a:srgbClr val="000000"/>
                </a:solidFill>
                <a:latin typeface="黑体" pitchFamily="49" charset="-122"/>
                <a:ea typeface="黑体" pitchFamily="49" charset="-122"/>
                <a:cs typeface="+mj-cs"/>
              </a:rPr>
              <a:t>程序的链接</a:t>
            </a:r>
            <a:endParaRPr lang="zh-CN" altLang="en-US" dirty="0"/>
          </a:p>
        </p:txBody>
      </p:sp>
    </p:spTree>
  </p:cSld>
  <p:clrMapOvr>
    <a:masterClrMapping/>
  </p:clrMapOvr>
  <p:transition>
    <p:zoom/>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2"/>
          <p:cNvSpPr txBox="1">
            <a:spLocks noChangeArrowheads="1"/>
          </p:cNvSpPr>
          <p:nvPr/>
        </p:nvSpPr>
        <p:spPr bwMode="auto">
          <a:xfrm>
            <a:off x="500063" y="1357313"/>
            <a:ext cx="3236912" cy="523875"/>
          </a:xfrm>
          <a:prstGeom prst="rect">
            <a:avLst/>
          </a:prstGeom>
          <a:noFill/>
          <a:ln w="9525">
            <a:noFill/>
            <a:miter lim="800000"/>
            <a:headEnd/>
            <a:tailEnd/>
          </a:ln>
        </p:spPr>
        <p:txBody>
          <a:bodyPr wrap="none">
            <a:spAutoFit/>
          </a:bodyPr>
          <a:lstStyle/>
          <a:p>
            <a:r>
              <a:rPr kumimoji="1" lang="en-US" altLang="zh-CN" sz="2800">
                <a:solidFill>
                  <a:schemeClr val="tx2"/>
                </a:solidFill>
                <a:latin typeface="黑体" pitchFamily="49" charset="-122"/>
                <a:ea typeface="黑体" pitchFamily="49" charset="-122"/>
              </a:rPr>
              <a:t>3. </a:t>
            </a:r>
            <a:r>
              <a:rPr kumimoji="1" lang="zh-CN" altLang="en-US" sz="2800">
                <a:solidFill>
                  <a:schemeClr val="tx2"/>
                </a:solidFill>
                <a:latin typeface="黑体" pitchFamily="49" charset="-122"/>
                <a:ea typeface="黑体" pitchFamily="49" charset="-122"/>
              </a:rPr>
              <a:t>运行时动态链接</a:t>
            </a:r>
            <a:endParaRPr kumimoji="1" lang="zh-CN" altLang="en-US" sz="2800" b="1">
              <a:solidFill>
                <a:schemeClr val="tx2"/>
              </a:solidFill>
              <a:latin typeface="Times New Roman" pitchFamily="18" charset="0"/>
            </a:endParaRPr>
          </a:p>
        </p:txBody>
      </p:sp>
      <p:sp>
        <p:nvSpPr>
          <p:cNvPr id="43011" name="Text Box 3"/>
          <p:cNvSpPr txBox="1">
            <a:spLocks noChangeArrowheads="1"/>
          </p:cNvSpPr>
          <p:nvPr/>
        </p:nvSpPr>
        <p:spPr bwMode="auto">
          <a:xfrm>
            <a:off x="571500" y="2000250"/>
            <a:ext cx="7993063" cy="3662363"/>
          </a:xfrm>
          <a:prstGeom prst="rect">
            <a:avLst/>
          </a:prstGeom>
          <a:noFill/>
          <a:ln w="9525">
            <a:noFill/>
            <a:miter lim="800000"/>
            <a:headEnd/>
            <a:tailEnd/>
          </a:ln>
        </p:spPr>
        <p:txBody>
          <a:bodyPr>
            <a:spAutoFit/>
          </a:bodyPr>
          <a:lstStyle/>
          <a:p>
            <a:pPr algn="just">
              <a:lnSpc>
                <a:spcPct val="120000"/>
              </a:lnSpc>
              <a:spcBef>
                <a:spcPct val="50000"/>
              </a:spcBef>
            </a:pPr>
            <a:r>
              <a:rPr kumimoji="1" lang="en-US" altLang="zh-CN" sz="2400" b="1" dirty="0">
                <a:latin typeface="Times New Roman" pitchFamily="18" charset="0"/>
              </a:rPr>
              <a:t>        </a:t>
            </a:r>
            <a:r>
              <a:rPr kumimoji="1" lang="zh-CN" altLang="en-US" sz="2800" b="1" dirty="0">
                <a:latin typeface="Times New Roman" pitchFamily="18" charset="0"/>
              </a:rPr>
              <a:t>这种链接方式是将对某些模块的链接推迟到执行时才执行，即，在执行过程中，当发现一个被调用模块尚未装入内存时，立即由</a:t>
            </a:r>
            <a:r>
              <a:rPr kumimoji="1" lang="en-US" altLang="zh-CN" sz="2800" b="1" dirty="0">
                <a:latin typeface="Times New Roman" pitchFamily="18" charset="0"/>
              </a:rPr>
              <a:t>OS</a:t>
            </a:r>
            <a:r>
              <a:rPr kumimoji="1" lang="zh-CN" altLang="en-US" sz="2800" b="1" dirty="0">
                <a:latin typeface="Times New Roman" pitchFamily="18" charset="0"/>
              </a:rPr>
              <a:t>去找到该模块并将之装入内存， 把它链接到调用者模块上。凡在执行过程中未被用到的目标模块，都不会被调入内存和被链接到装入模块上，这样不仅可加快程序的装入过程，而且可节省大量的内存空间。 </a:t>
            </a:r>
          </a:p>
        </p:txBody>
      </p:sp>
      <p:sp>
        <p:nvSpPr>
          <p:cNvPr id="2" name="矩形 1"/>
          <p:cNvSpPr/>
          <p:nvPr/>
        </p:nvSpPr>
        <p:spPr>
          <a:xfrm>
            <a:off x="2987824" y="404320"/>
            <a:ext cx="3692036" cy="584775"/>
          </a:xfrm>
          <a:prstGeom prst="rect">
            <a:avLst/>
          </a:prstGeom>
        </p:spPr>
        <p:txBody>
          <a:bodyPr wrap="none">
            <a:spAutoFit/>
          </a:bodyPr>
          <a:lstStyle/>
          <a:p>
            <a:r>
              <a:rPr kumimoji="1" lang="en-US" altLang="zh-CN" sz="3200" b="1" kern="0" dirty="0">
                <a:solidFill>
                  <a:srgbClr val="000000"/>
                </a:solidFill>
                <a:latin typeface="黑体" pitchFamily="49" charset="-122"/>
                <a:ea typeface="黑体" pitchFamily="49" charset="-122"/>
                <a:cs typeface="+mj-cs"/>
              </a:rPr>
              <a:t>3.2.2  </a:t>
            </a:r>
            <a:r>
              <a:rPr kumimoji="1" lang="zh-CN" altLang="en-US" sz="3200" b="1" kern="0" dirty="0">
                <a:solidFill>
                  <a:srgbClr val="000000"/>
                </a:solidFill>
                <a:latin typeface="黑体" pitchFamily="49" charset="-122"/>
                <a:ea typeface="黑体" pitchFamily="49" charset="-122"/>
                <a:cs typeface="+mj-cs"/>
              </a:rPr>
              <a:t>程序的链接</a:t>
            </a:r>
            <a:endParaRPr lang="zh-CN" altLang="en-US" dirty="0"/>
          </a:p>
        </p:txBody>
      </p:sp>
    </p:spTree>
  </p:cSld>
  <p:clrMapOvr>
    <a:masterClrMapping/>
  </p:clrMapOvr>
  <p:transition>
    <p:zoom/>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3874" name="Rectangle 2"/>
          <p:cNvSpPr>
            <a:spLocks noGrp="1" noChangeArrowheads="1"/>
          </p:cNvSpPr>
          <p:nvPr>
            <p:ph type="title"/>
          </p:nvPr>
        </p:nvSpPr>
        <p:spPr>
          <a:xfrm>
            <a:off x="1331913" y="260350"/>
            <a:ext cx="6413500" cy="573088"/>
          </a:xfrm>
        </p:spPr>
        <p:txBody>
          <a:bodyPr/>
          <a:lstStyle/>
          <a:p>
            <a:pPr eaLnBrk="1" hangingPunct="1"/>
            <a:r>
              <a:rPr kumimoji="1" lang="en-US" altLang="zh-CN" sz="3200" smtClean="0">
                <a:latin typeface="黑体" pitchFamily="49" charset="-122"/>
                <a:ea typeface="黑体" pitchFamily="49" charset="-122"/>
              </a:rPr>
              <a:t>3.2.3 </a:t>
            </a:r>
            <a:r>
              <a:rPr lang="zh-CN" altLang="en-US" sz="3200" smtClean="0">
                <a:latin typeface="黑体" pitchFamily="49" charset="-122"/>
                <a:ea typeface="黑体" pitchFamily="49" charset="-122"/>
              </a:rPr>
              <a:t>重定位</a:t>
            </a:r>
            <a:endParaRPr lang="zh-CN" altLang="en-US" smtClean="0">
              <a:latin typeface="宋体" pitchFamily="2" charset="-122"/>
            </a:endParaRPr>
          </a:p>
        </p:txBody>
      </p:sp>
      <p:sp>
        <p:nvSpPr>
          <p:cNvPr id="1743875" name="Rectangle 3"/>
          <p:cNvSpPr>
            <a:spLocks noGrp="1" noChangeArrowheads="1"/>
          </p:cNvSpPr>
          <p:nvPr>
            <p:ph type="body" idx="1"/>
          </p:nvPr>
        </p:nvSpPr>
        <p:spPr>
          <a:xfrm>
            <a:off x="1000125" y="1428750"/>
            <a:ext cx="6934200" cy="4648200"/>
          </a:xfrm>
        </p:spPr>
        <p:txBody>
          <a:bodyPr/>
          <a:lstStyle/>
          <a:p>
            <a:pPr algn="just" eaLnBrk="1" hangingPunct="1">
              <a:lnSpc>
                <a:spcPct val="135000"/>
              </a:lnSpc>
              <a:buFont typeface="Wingdings" pitchFamily="2" charset="2"/>
              <a:buNone/>
            </a:pPr>
            <a:r>
              <a:rPr lang="en-US" altLang="zh-CN" sz="2000" smtClean="0">
                <a:latin typeface="宋体" pitchFamily="2" charset="-122"/>
              </a:rPr>
              <a:t>       </a:t>
            </a:r>
            <a:r>
              <a:rPr lang="zh-CN" altLang="en-US" sz="2400" b="1" smtClean="0">
                <a:solidFill>
                  <a:srgbClr val="FF3300"/>
                </a:solidFill>
                <a:latin typeface="宋体" pitchFamily="2" charset="-122"/>
              </a:rPr>
              <a:t>把作业地址空间中使用的逻辑地址变换成内存空间中的物理地址的过程。又称地址映射</a:t>
            </a:r>
            <a:r>
              <a:rPr lang="zh-CN" altLang="en-US" sz="2400" b="1" smtClean="0">
                <a:latin typeface="宋体" pitchFamily="2" charset="-122"/>
              </a:rPr>
              <a:t>。如下图，作业</a:t>
            </a:r>
            <a:r>
              <a:rPr lang="en-US" altLang="zh-CN" sz="2400" b="1" smtClean="0">
                <a:latin typeface="Arial Unicode MS" pitchFamily="34" charset="-122"/>
                <a:ea typeface="Arial Unicode MS" pitchFamily="34" charset="-122"/>
                <a:cs typeface="Arial Unicode MS" pitchFamily="34" charset="-122"/>
              </a:rPr>
              <a:t>i</a:t>
            </a:r>
            <a:r>
              <a:rPr lang="zh-CN" altLang="en-US" sz="2400" b="1" smtClean="0">
                <a:latin typeface="宋体" pitchFamily="2" charset="-122"/>
              </a:rPr>
              <a:t>经过重定位，把地址集合映射到以</a:t>
            </a:r>
            <a:r>
              <a:rPr lang="en-US" altLang="zh-CN" sz="2400" b="1" smtClean="0">
                <a:latin typeface="Arial Unicode MS" pitchFamily="34" charset="-122"/>
                <a:ea typeface="Arial Unicode MS" pitchFamily="34" charset="-122"/>
                <a:cs typeface="Arial Unicode MS" pitchFamily="34" charset="-122"/>
              </a:rPr>
              <a:t>1000</a:t>
            </a:r>
            <a:r>
              <a:rPr lang="zh-CN" altLang="en-US" sz="2400" b="1" smtClean="0">
                <a:latin typeface="宋体" pitchFamily="2" charset="-122"/>
              </a:rPr>
              <a:t>为始址的内存中，作为作业</a:t>
            </a:r>
            <a:r>
              <a:rPr lang="en-US" altLang="zh-CN" sz="2400" b="1" smtClean="0">
                <a:latin typeface="Arial Unicode MS" pitchFamily="34" charset="-122"/>
                <a:ea typeface="Arial Unicode MS" pitchFamily="34" charset="-122"/>
                <a:cs typeface="Arial Unicode MS" pitchFamily="34" charset="-122"/>
              </a:rPr>
              <a:t>i</a:t>
            </a:r>
            <a:r>
              <a:rPr lang="zh-CN" altLang="en-US" sz="2400" b="1" smtClean="0">
                <a:latin typeface="宋体" pitchFamily="2" charset="-122"/>
              </a:rPr>
              <a:t>的存储空间。</a:t>
            </a:r>
          </a:p>
        </p:txBody>
      </p:sp>
      <p:graphicFrame>
        <p:nvGraphicFramePr>
          <p:cNvPr id="1743878" name="Object 6"/>
          <p:cNvGraphicFramePr>
            <a:graphicFrameLocks noChangeAspect="1"/>
          </p:cNvGraphicFramePr>
          <p:nvPr/>
        </p:nvGraphicFramePr>
        <p:xfrm>
          <a:off x="2339975" y="3716338"/>
          <a:ext cx="5486400" cy="2514600"/>
        </p:xfrm>
        <a:graphic>
          <a:graphicData uri="http://schemas.openxmlformats.org/presentationml/2006/ole">
            <mc:AlternateContent xmlns:mc="http://schemas.openxmlformats.org/markup-compatibility/2006">
              <mc:Choice xmlns:v="urn:schemas-microsoft-com:vml" Requires="v">
                <p:oleObj spid="_x0000_s6164" name="Photo Editor 照片" r:id="rId3" imgW="3610479" imgH="1971950" progId="">
                  <p:embed/>
                </p:oleObj>
              </mc:Choice>
              <mc:Fallback>
                <p:oleObj name="Photo Editor 照片" r:id="rId3" imgW="3610479" imgH="1971950" progId="">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9975" y="3716338"/>
                        <a:ext cx="5486400"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743878"/>
                                        </p:tgtEl>
                                        <p:attrNameLst>
                                          <p:attrName>style.visibility</p:attrName>
                                        </p:attrNameLst>
                                      </p:cBhvr>
                                      <p:to>
                                        <p:strVal val="visible"/>
                                      </p:to>
                                    </p:set>
                                    <p:anim calcmode="lin" valueType="num">
                                      <p:cBhvr additive="base">
                                        <p:cTn id="7" dur="500" fill="hold"/>
                                        <p:tgtEl>
                                          <p:spTgt spid="1743878"/>
                                        </p:tgtEl>
                                        <p:attrNameLst>
                                          <p:attrName>ppt_x</p:attrName>
                                        </p:attrNameLst>
                                      </p:cBhvr>
                                      <p:tavLst>
                                        <p:tav tm="0">
                                          <p:val>
                                            <p:strVal val="0-#ppt_w/2"/>
                                          </p:val>
                                        </p:tav>
                                        <p:tav tm="100000">
                                          <p:val>
                                            <p:strVal val="#ppt_x"/>
                                          </p:val>
                                        </p:tav>
                                      </p:tavLst>
                                    </p:anim>
                                    <p:anim calcmode="lin" valueType="num">
                                      <p:cBhvr additive="base">
                                        <p:cTn id="8" dur="500" fill="hold"/>
                                        <p:tgtEl>
                                          <p:spTgt spid="174387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4898" name="Rectangle 2"/>
          <p:cNvSpPr>
            <a:spLocks noGrp="1" noChangeArrowheads="1"/>
          </p:cNvSpPr>
          <p:nvPr>
            <p:ph type="title"/>
          </p:nvPr>
        </p:nvSpPr>
        <p:spPr>
          <a:xfrm>
            <a:off x="1163638" y="228600"/>
            <a:ext cx="6062662" cy="885825"/>
          </a:xfrm>
        </p:spPr>
        <p:txBody>
          <a:bodyPr/>
          <a:lstStyle/>
          <a:p>
            <a:pPr eaLnBrk="1" hangingPunct="1"/>
            <a:r>
              <a:rPr lang="en-US" altLang="zh-CN" sz="3200" smtClean="0">
                <a:latin typeface="黑体" pitchFamily="49" charset="-122"/>
                <a:ea typeface="黑体" pitchFamily="49" charset="-122"/>
              </a:rPr>
              <a:t>1. </a:t>
            </a:r>
            <a:r>
              <a:rPr lang="zh-CN" altLang="en-US" sz="3200" smtClean="0">
                <a:latin typeface="黑体" pitchFamily="49" charset="-122"/>
                <a:ea typeface="黑体" pitchFamily="49" charset="-122"/>
              </a:rPr>
              <a:t>重定位的类型</a:t>
            </a:r>
            <a:r>
              <a:rPr lang="zh-CN" altLang="en-US" smtClean="0">
                <a:latin typeface="宋体" pitchFamily="2" charset="-122"/>
                <a:cs typeface="Times New Roman" pitchFamily="18" charset="0"/>
              </a:rPr>
              <a:t> </a:t>
            </a:r>
            <a:endParaRPr lang="zh-CN" altLang="en-US" smtClean="0">
              <a:latin typeface="宋体" pitchFamily="2" charset="-122"/>
            </a:endParaRPr>
          </a:p>
        </p:txBody>
      </p:sp>
      <p:sp>
        <p:nvSpPr>
          <p:cNvPr id="1744899" name="Rectangle 3"/>
          <p:cNvSpPr>
            <a:spLocks noGrp="1" noChangeArrowheads="1"/>
          </p:cNvSpPr>
          <p:nvPr>
            <p:ph type="body" idx="1"/>
          </p:nvPr>
        </p:nvSpPr>
        <p:spPr>
          <a:xfrm>
            <a:off x="1547813" y="1557338"/>
            <a:ext cx="6629400" cy="4419600"/>
          </a:xfrm>
        </p:spPr>
        <p:txBody>
          <a:bodyPr/>
          <a:lstStyle/>
          <a:p>
            <a:pPr algn="just" eaLnBrk="1" hangingPunct="1">
              <a:lnSpc>
                <a:spcPct val="150000"/>
              </a:lnSpc>
              <a:buFont typeface="Wingdings" pitchFamily="2" charset="2"/>
              <a:buNone/>
            </a:pPr>
            <a:r>
              <a:rPr lang="en-US" altLang="zh-CN" b="1" smtClean="0">
                <a:solidFill>
                  <a:schemeClr val="tx2"/>
                </a:solidFill>
                <a:latin typeface="宋体" pitchFamily="2" charset="-122"/>
              </a:rPr>
              <a:t>1)</a:t>
            </a:r>
            <a:r>
              <a:rPr lang="zh-CN" altLang="en-US" b="1" smtClean="0">
                <a:solidFill>
                  <a:schemeClr val="tx2"/>
                </a:solidFill>
                <a:latin typeface="宋体" pitchFamily="2" charset="-122"/>
              </a:rPr>
              <a:t>静态重定位</a:t>
            </a:r>
            <a:r>
              <a:rPr lang="en-US" altLang="zh-CN" b="1" smtClean="0">
                <a:solidFill>
                  <a:schemeClr val="tx2"/>
                </a:solidFill>
                <a:latin typeface="宋体" pitchFamily="2" charset="-122"/>
              </a:rPr>
              <a:t>:</a:t>
            </a:r>
            <a:r>
              <a:rPr lang="zh-CN" altLang="en-US" b="1" smtClean="0"/>
              <a:t>当用户程序被装入内存时，一次性实现逻辑地址到物理地址的转换，以后不再转换（一般在装入内存时由软件完成）</a:t>
            </a:r>
            <a:r>
              <a:rPr lang="zh-CN" altLang="en-US" b="1" smtClean="0">
                <a:latin typeface="宋体" pitchFamily="2" charset="-122"/>
              </a:rPr>
              <a:t>作业</a:t>
            </a:r>
            <a:r>
              <a:rPr lang="en-US" altLang="zh-CN" b="1" smtClean="0">
                <a:latin typeface="Arial Unicode MS" pitchFamily="34" charset="-122"/>
                <a:ea typeface="Arial Unicode MS" pitchFamily="34" charset="-122"/>
                <a:cs typeface="Arial Unicode MS" pitchFamily="34" charset="-122"/>
              </a:rPr>
              <a:t>i</a:t>
            </a:r>
            <a:r>
              <a:rPr lang="zh-CN" altLang="en-US" b="1" smtClean="0">
                <a:latin typeface="宋体" pitchFamily="2" charset="-122"/>
              </a:rPr>
              <a:t>在执行前一次变址，直到该作业完成退出内存为止。</a:t>
            </a:r>
            <a:endParaRPr lang="zh-CN" altLang="en-US" b="1" smtClean="0">
              <a:latin typeface="Arial Unicode MS" pitchFamily="34" charset="-122"/>
              <a:ea typeface="Arial Unicode MS" pitchFamily="34" charset="-122"/>
              <a:cs typeface="Arial Unicode MS" pitchFamily="34" charset="-122"/>
            </a:endParaRPr>
          </a:p>
          <a:p>
            <a:pPr algn="just" eaLnBrk="1" hangingPunct="1">
              <a:lnSpc>
                <a:spcPct val="150000"/>
              </a:lnSpc>
              <a:buFont typeface="Wingdings" pitchFamily="2" charset="2"/>
              <a:buNone/>
            </a:pPr>
            <a:endParaRPr lang="en-US" altLang="zh-CN" b="1" smtClean="0">
              <a:solidFill>
                <a:schemeClr val="tx2"/>
              </a:solidFill>
              <a:latin typeface="宋体" pitchFamily="2" charset="-122"/>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2"/>
          <p:cNvSpPr txBox="1">
            <a:spLocks noChangeArrowheads="1"/>
          </p:cNvSpPr>
          <p:nvPr/>
        </p:nvSpPr>
        <p:spPr bwMode="auto">
          <a:xfrm>
            <a:off x="2339975" y="333375"/>
            <a:ext cx="4756150" cy="701675"/>
          </a:xfrm>
          <a:prstGeom prst="rect">
            <a:avLst/>
          </a:prstGeom>
          <a:noFill/>
          <a:ln w="9525">
            <a:noFill/>
            <a:miter lim="800000"/>
            <a:headEnd/>
            <a:tailEnd/>
          </a:ln>
        </p:spPr>
        <p:txBody>
          <a:bodyPr wrap="none">
            <a:spAutoFit/>
          </a:bodyPr>
          <a:lstStyle/>
          <a:p>
            <a:r>
              <a:rPr lang="zh-CN" altLang="en-US" sz="4000">
                <a:solidFill>
                  <a:schemeClr val="tx2"/>
                </a:solidFill>
                <a:latin typeface="黑体" pitchFamily="49" charset="-122"/>
                <a:ea typeface="黑体" pitchFamily="49" charset="-122"/>
              </a:rPr>
              <a:t>第三章</a:t>
            </a:r>
            <a:r>
              <a:rPr lang="zh-CN" altLang="en-US" sz="4000">
                <a:solidFill>
                  <a:schemeClr val="tx2"/>
                </a:solidFill>
                <a:latin typeface="Times New Roman" pitchFamily="18" charset="0"/>
                <a:ea typeface="黑体" pitchFamily="49" charset="-122"/>
              </a:rPr>
              <a:t>    </a:t>
            </a:r>
            <a:r>
              <a:rPr lang="zh-CN" altLang="en-US" sz="4000">
                <a:solidFill>
                  <a:schemeClr val="tx2"/>
                </a:solidFill>
                <a:latin typeface="黑体" pitchFamily="49" charset="-122"/>
                <a:ea typeface="黑体" pitchFamily="49" charset="-122"/>
              </a:rPr>
              <a:t>存储器管理</a:t>
            </a:r>
          </a:p>
        </p:txBody>
      </p:sp>
      <p:sp>
        <p:nvSpPr>
          <p:cNvPr id="23555" name="Text Box 3"/>
          <p:cNvSpPr txBox="1">
            <a:spLocks noChangeArrowheads="1"/>
          </p:cNvSpPr>
          <p:nvPr/>
        </p:nvSpPr>
        <p:spPr bwMode="auto">
          <a:xfrm>
            <a:off x="1981200" y="1914525"/>
            <a:ext cx="5467350" cy="2468563"/>
          </a:xfrm>
          <a:prstGeom prst="rect">
            <a:avLst/>
          </a:prstGeom>
          <a:noFill/>
          <a:ln w="9525">
            <a:noFill/>
            <a:miter lim="800000"/>
            <a:headEnd/>
            <a:tailEnd/>
          </a:ln>
        </p:spPr>
        <p:txBody>
          <a:bodyPr wrap="none">
            <a:spAutoFit/>
          </a:bodyPr>
          <a:lstStyle/>
          <a:p>
            <a:pPr>
              <a:lnSpc>
                <a:spcPct val="130000"/>
              </a:lnSpc>
            </a:pPr>
            <a:r>
              <a:rPr kumimoji="1" lang="en-US" altLang="zh-CN" sz="4000" b="1">
                <a:latin typeface="华文新魏" pitchFamily="2" charset="-122"/>
                <a:ea typeface="华文新魏" pitchFamily="2" charset="-122"/>
              </a:rPr>
              <a:t>3.1 </a:t>
            </a:r>
            <a:r>
              <a:rPr lang="zh-CN" altLang="en-US" sz="4000" b="1">
                <a:solidFill>
                  <a:schemeClr val="tx2"/>
                </a:solidFill>
                <a:latin typeface="华文新魏" pitchFamily="2" charset="-122"/>
                <a:ea typeface="华文新魏" pitchFamily="2" charset="-122"/>
              </a:rPr>
              <a:t>存储器的层次结构</a:t>
            </a:r>
            <a:endParaRPr kumimoji="1" lang="zh-CN" altLang="en-US" sz="4000" b="1">
              <a:latin typeface="华文新魏" pitchFamily="2" charset="-122"/>
              <a:ea typeface="华文新魏" pitchFamily="2" charset="-122"/>
            </a:endParaRPr>
          </a:p>
          <a:p>
            <a:pPr>
              <a:lnSpc>
                <a:spcPct val="130000"/>
              </a:lnSpc>
            </a:pPr>
            <a:r>
              <a:rPr kumimoji="1" lang="en-US" altLang="zh-CN" sz="4000" b="1">
                <a:latin typeface="华文新魏" pitchFamily="2" charset="-122"/>
                <a:ea typeface="华文新魏" pitchFamily="2" charset="-122"/>
              </a:rPr>
              <a:t>3.2   </a:t>
            </a:r>
            <a:r>
              <a:rPr kumimoji="1" lang="zh-CN" altLang="en-US" sz="4000" b="1">
                <a:latin typeface="华文新魏" pitchFamily="2" charset="-122"/>
                <a:ea typeface="华文新魏" pitchFamily="2" charset="-122"/>
              </a:rPr>
              <a:t>程序的装入和链接 </a:t>
            </a:r>
          </a:p>
          <a:p>
            <a:pPr>
              <a:lnSpc>
                <a:spcPct val="130000"/>
              </a:lnSpc>
            </a:pPr>
            <a:r>
              <a:rPr kumimoji="1" lang="en-US" altLang="zh-CN" sz="4000" b="1">
                <a:latin typeface="华文新魏" pitchFamily="2" charset="-122"/>
                <a:ea typeface="华文新魏" pitchFamily="2" charset="-122"/>
              </a:rPr>
              <a:t>3.3  </a:t>
            </a:r>
            <a:r>
              <a:rPr kumimoji="1" lang="zh-CN" altLang="en-US" sz="4000" b="1">
                <a:latin typeface="华文新魏" pitchFamily="2" charset="-122"/>
                <a:ea typeface="华文新魏" pitchFamily="2" charset="-122"/>
              </a:rPr>
              <a:t>连续分配方式</a:t>
            </a:r>
            <a:r>
              <a:rPr kumimoji="1" lang="zh-CN" altLang="en-US" sz="3600" b="1">
                <a:latin typeface="华文新魏" pitchFamily="2" charset="-122"/>
                <a:ea typeface="华文新魏" pitchFamily="2" charset="-122"/>
              </a:rPr>
              <a:t> </a:t>
            </a:r>
          </a:p>
        </p:txBody>
      </p:sp>
    </p:spTree>
  </p:cSld>
  <p:clrMapOvr>
    <a:masterClrMapping/>
  </p:clrMapOvr>
  <p:transition>
    <p:zoom/>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idx="4294967295"/>
          </p:nvPr>
        </p:nvSpPr>
        <p:spPr>
          <a:xfrm>
            <a:off x="1042988" y="1341438"/>
            <a:ext cx="2447925" cy="504825"/>
          </a:xfrm>
          <a:noFill/>
        </p:spPr>
        <p:txBody>
          <a:bodyPr/>
          <a:lstStyle/>
          <a:p>
            <a:pPr eaLnBrk="1" hangingPunct="1"/>
            <a:r>
              <a:rPr lang="en-US" altLang="zh-CN" sz="2600" smtClean="0">
                <a:ea typeface="黑体" pitchFamily="49" charset="-122"/>
              </a:rPr>
              <a:t>2) </a:t>
            </a:r>
            <a:r>
              <a:rPr lang="zh-CN" altLang="en-US" sz="2600" smtClean="0">
                <a:ea typeface="黑体" pitchFamily="49" charset="-122"/>
              </a:rPr>
              <a:t>动态重定位</a:t>
            </a:r>
          </a:p>
        </p:txBody>
      </p:sp>
      <p:sp>
        <p:nvSpPr>
          <p:cNvPr id="45059" name="Rectangle 3"/>
          <p:cNvSpPr>
            <a:spLocks noGrp="1" noChangeArrowheads="1"/>
          </p:cNvSpPr>
          <p:nvPr>
            <p:ph type="body" idx="4294967295"/>
          </p:nvPr>
        </p:nvSpPr>
        <p:spPr>
          <a:xfrm>
            <a:off x="1403350" y="1773238"/>
            <a:ext cx="6697663" cy="1958975"/>
          </a:xfrm>
          <a:noFill/>
        </p:spPr>
        <p:txBody>
          <a:bodyPr/>
          <a:lstStyle/>
          <a:p>
            <a:pPr eaLnBrk="1" hangingPunct="1">
              <a:lnSpc>
                <a:spcPct val="140000"/>
              </a:lnSpc>
              <a:buFont typeface="Wingdings" pitchFamily="2" charset="2"/>
              <a:buNone/>
            </a:pPr>
            <a:r>
              <a:rPr lang="en-US" altLang="zh-CN" sz="2000" dirty="0" smtClean="0">
                <a:latin typeface="宋体" pitchFamily="2" charset="-122"/>
              </a:rPr>
              <a:t>      </a:t>
            </a:r>
            <a:r>
              <a:rPr lang="zh-CN" altLang="en-US" sz="2400" b="1" dirty="0" smtClean="0">
                <a:latin typeface="宋体" pitchFamily="2" charset="-122"/>
              </a:rPr>
              <a:t>在程序运行过程中要访问数据时再进行地址变换。由地址变换机构进行的地址变换，硬件上需要重定位寄存器的支持。</a:t>
            </a:r>
          </a:p>
        </p:txBody>
      </p:sp>
      <p:pic>
        <p:nvPicPr>
          <p:cNvPr id="45060" name="Picture 6"/>
          <p:cNvPicPr>
            <a:picLocks noChangeAspect="1" noChangeArrowheads="1"/>
          </p:cNvPicPr>
          <p:nvPr/>
        </p:nvPicPr>
        <p:blipFill>
          <a:blip r:embed="rId2"/>
          <a:srcRect/>
          <a:stretch>
            <a:fillRect/>
          </a:stretch>
        </p:blipFill>
        <p:spPr bwMode="auto">
          <a:xfrm>
            <a:off x="1331913" y="3500438"/>
            <a:ext cx="5976937" cy="2936875"/>
          </a:xfrm>
          <a:prstGeom prst="rect">
            <a:avLst/>
          </a:prstGeom>
          <a:noFill/>
          <a:ln w="12700" cap="sq">
            <a:noFill/>
            <a:miter lim="800000"/>
            <a:headEnd type="none" w="sm" len="sm"/>
            <a:tailEnd type="none" w="sm" len="sm"/>
          </a:ln>
        </p:spPr>
      </p:pic>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7970" name="Rectangle 2"/>
          <p:cNvSpPr>
            <a:spLocks noGrp="1" noChangeArrowheads="1"/>
          </p:cNvSpPr>
          <p:nvPr>
            <p:ph type="title"/>
          </p:nvPr>
        </p:nvSpPr>
        <p:spPr>
          <a:xfrm>
            <a:off x="1038225" y="228600"/>
            <a:ext cx="6713538" cy="654050"/>
          </a:xfrm>
        </p:spPr>
        <p:txBody>
          <a:bodyPr/>
          <a:lstStyle/>
          <a:p>
            <a:pPr eaLnBrk="1" hangingPunct="1"/>
            <a:r>
              <a:rPr lang="en-US" altLang="zh-CN" sz="3200" smtClean="0">
                <a:latin typeface="黑体" pitchFamily="49" charset="-122"/>
                <a:ea typeface="黑体" pitchFamily="49" charset="-122"/>
              </a:rPr>
              <a:t>2.</a:t>
            </a:r>
            <a:r>
              <a:rPr lang="zh-CN" altLang="en-US" sz="3200" smtClean="0">
                <a:latin typeface="黑体" pitchFamily="49" charset="-122"/>
                <a:ea typeface="黑体" pitchFamily="49" charset="-122"/>
              </a:rPr>
              <a:t>动态重定位的实现方式</a:t>
            </a:r>
          </a:p>
        </p:txBody>
      </p:sp>
      <p:sp>
        <p:nvSpPr>
          <p:cNvPr id="1747971" name="Rectangle 3"/>
          <p:cNvSpPr>
            <a:spLocks noGrp="1" noChangeArrowheads="1"/>
          </p:cNvSpPr>
          <p:nvPr>
            <p:ph type="body" idx="1"/>
          </p:nvPr>
        </p:nvSpPr>
        <p:spPr>
          <a:xfrm>
            <a:off x="1042988" y="1412875"/>
            <a:ext cx="7056437" cy="4648200"/>
          </a:xfrm>
        </p:spPr>
        <p:txBody>
          <a:bodyPr/>
          <a:lstStyle/>
          <a:p>
            <a:pPr algn="just" eaLnBrk="1" hangingPunct="1">
              <a:lnSpc>
                <a:spcPct val="110000"/>
              </a:lnSpc>
            </a:pPr>
            <a:r>
              <a:rPr lang="zh-CN" altLang="en-US" b="1" smtClean="0">
                <a:solidFill>
                  <a:schemeClr val="tx2"/>
                </a:solidFill>
                <a:latin typeface="宋体" pitchFamily="2" charset="-122"/>
              </a:rPr>
              <a:t>重定位寄存器</a:t>
            </a:r>
            <a:r>
              <a:rPr lang="zh-CN" altLang="en-US" smtClean="0">
                <a:latin typeface="宋体" pitchFamily="2" charset="-122"/>
              </a:rPr>
              <a:t>：</a:t>
            </a:r>
            <a:r>
              <a:rPr lang="zh-CN" altLang="en-US" b="1" smtClean="0">
                <a:latin typeface="宋体" pitchFamily="2" charset="-122"/>
              </a:rPr>
              <a:t>在执行一条指令取操作数时，要将指令给出的有效地址</a:t>
            </a:r>
            <a:r>
              <a:rPr lang="en-US" altLang="zh-CN" b="1" smtClean="0">
                <a:latin typeface="Arial Unicode MS" pitchFamily="34" charset="-122"/>
                <a:ea typeface="Arial Unicode MS" pitchFamily="34" charset="-122"/>
                <a:cs typeface="Arial Unicode MS" pitchFamily="34" charset="-122"/>
              </a:rPr>
              <a:t>(500)</a:t>
            </a:r>
            <a:r>
              <a:rPr lang="zh-CN" altLang="en-US" b="1" smtClean="0">
                <a:latin typeface="宋体" pitchFamily="2" charset="-122"/>
              </a:rPr>
              <a:t>与重定位寄存器中的内容（</a:t>
            </a:r>
            <a:r>
              <a:rPr lang="en-US" altLang="zh-CN" b="1" smtClean="0">
                <a:latin typeface="Arial Unicode MS" pitchFamily="34" charset="-122"/>
                <a:ea typeface="Arial Unicode MS" pitchFamily="34" charset="-122"/>
                <a:cs typeface="Arial Unicode MS" pitchFamily="34" charset="-122"/>
              </a:rPr>
              <a:t>1000</a:t>
            </a:r>
            <a:r>
              <a:rPr lang="zh-CN" altLang="en-US" b="1" smtClean="0">
                <a:latin typeface="宋体" pitchFamily="2" charset="-122"/>
              </a:rPr>
              <a:t>）相加，得访问地址（</a:t>
            </a:r>
            <a:r>
              <a:rPr lang="en-US" altLang="zh-CN" b="1" smtClean="0">
                <a:latin typeface="Arial Unicode MS" pitchFamily="34" charset="-122"/>
                <a:ea typeface="Arial Unicode MS" pitchFamily="34" charset="-122"/>
                <a:cs typeface="Arial Unicode MS" pitchFamily="34" charset="-122"/>
              </a:rPr>
              <a:t>1500</a:t>
            </a:r>
            <a:r>
              <a:rPr lang="zh-CN" altLang="en-US" b="1" smtClean="0">
                <a:latin typeface="宋体" pitchFamily="2" charset="-122"/>
              </a:rPr>
              <a:t>），从而实现了地址动态修改。</a:t>
            </a:r>
            <a:endParaRPr lang="zh-CN" altLang="en-US" b="1" smtClean="0">
              <a:latin typeface="Arial Unicode MS" pitchFamily="34" charset="-122"/>
              <a:ea typeface="Arial Unicode MS" pitchFamily="34" charset="-122"/>
              <a:cs typeface="Arial Unicode MS" pitchFamily="34" charset="-122"/>
            </a:endParaRPr>
          </a:p>
          <a:p>
            <a:pPr algn="just" eaLnBrk="1" hangingPunct="1">
              <a:lnSpc>
                <a:spcPct val="110000"/>
              </a:lnSpc>
            </a:pPr>
            <a:r>
              <a:rPr lang="zh-CN" altLang="en-US" b="1" smtClean="0">
                <a:solidFill>
                  <a:schemeClr val="tx2"/>
                </a:solidFill>
                <a:latin typeface="宋体" pitchFamily="2" charset="-122"/>
              </a:rPr>
              <a:t>映象方式</a:t>
            </a:r>
            <a:r>
              <a:rPr lang="zh-CN" altLang="en-US" b="1" smtClean="0">
                <a:latin typeface="宋体" pitchFamily="2" charset="-122"/>
              </a:rPr>
              <a:t>：采用页表来描述虚、实页面的对应关系</a:t>
            </a:r>
            <a:r>
              <a:rPr lang="zh-CN" altLang="en-US" b="1" smtClean="0">
                <a:latin typeface="宋体" pitchFamily="2" charset="-122"/>
                <a:cs typeface="Times New Roman" pitchFamily="18" charset="0"/>
              </a:rPr>
              <a:t> </a:t>
            </a:r>
            <a:r>
              <a:rPr lang="zh-CN" altLang="en-US" b="1" smtClean="0">
                <a:latin typeface="宋体" pitchFamily="2" charset="-122"/>
              </a:rPr>
              <a:t>。</a:t>
            </a: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ChangeArrowheads="1"/>
          </p:cNvSpPr>
          <p:nvPr/>
        </p:nvSpPr>
        <p:spPr bwMode="auto">
          <a:xfrm>
            <a:off x="785813" y="1857375"/>
            <a:ext cx="7696200" cy="3662363"/>
          </a:xfrm>
          <a:prstGeom prst="rect">
            <a:avLst/>
          </a:prstGeom>
          <a:noFill/>
          <a:ln w="9525">
            <a:noFill/>
            <a:miter lim="800000"/>
            <a:headEnd/>
            <a:tailEnd/>
          </a:ln>
        </p:spPr>
        <p:txBody>
          <a:bodyPr>
            <a:spAutoFit/>
          </a:bodyPr>
          <a:lstStyle/>
          <a:p>
            <a:pPr algn="ctr">
              <a:defRPr/>
            </a:pPr>
            <a:r>
              <a:rPr lang="en-US" altLang="zh-CN" sz="4400" dirty="0">
                <a:solidFill>
                  <a:schemeClr val="tx2"/>
                </a:solidFill>
                <a:latin typeface="黑体" pitchFamily="49" charset="-122"/>
                <a:ea typeface="黑体" pitchFamily="49" charset="-122"/>
              </a:rPr>
              <a:t>3.3 </a:t>
            </a:r>
            <a:r>
              <a:rPr lang="zh-CN" altLang="en-US" sz="4400" dirty="0">
                <a:solidFill>
                  <a:schemeClr val="tx2"/>
                </a:solidFill>
                <a:latin typeface="黑体" pitchFamily="49" charset="-122"/>
                <a:ea typeface="黑体" pitchFamily="49" charset="-122"/>
              </a:rPr>
              <a:t>连续分配存储管理</a:t>
            </a:r>
            <a:endParaRPr lang="en-US" altLang="zh-CN" sz="4400" dirty="0">
              <a:solidFill>
                <a:schemeClr val="tx2"/>
              </a:solidFill>
              <a:latin typeface="黑体" pitchFamily="49" charset="-122"/>
              <a:ea typeface="黑体" pitchFamily="49" charset="-122"/>
            </a:endParaRPr>
          </a:p>
          <a:p>
            <a:pPr algn="ctr">
              <a:defRPr/>
            </a:pPr>
            <a:endParaRPr lang="en-US" altLang="zh-CN" sz="4400" dirty="0">
              <a:solidFill>
                <a:schemeClr val="tx2"/>
              </a:solidFill>
              <a:latin typeface="黑体" pitchFamily="49" charset="-122"/>
              <a:ea typeface="黑体" pitchFamily="49" charset="-122"/>
            </a:endParaRPr>
          </a:p>
          <a:p>
            <a:pPr>
              <a:defRPr/>
            </a:pPr>
            <a:r>
              <a:rPr lang="zh-CN" altLang="en-US" sz="2800" b="1" dirty="0">
                <a:solidFill>
                  <a:schemeClr val="tx2"/>
                </a:solidFill>
                <a:latin typeface="+mn-ea"/>
                <a:ea typeface="+mn-ea"/>
              </a:rPr>
              <a:t>连续内存分配：每个进程位于一个连续的内存空间。</a:t>
            </a:r>
            <a:endParaRPr lang="en-US" altLang="zh-CN" sz="2800" b="1" dirty="0">
              <a:solidFill>
                <a:schemeClr val="tx2"/>
              </a:solidFill>
              <a:latin typeface="+mn-ea"/>
              <a:ea typeface="+mn-ea"/>
            </a:endParaRPr>
          </a:p>
          <a:p>
            <a:pPr>
              <a:defRPr/>
            </a:pPr>
            <a:endParaRPr lang="en-US" altLang="zh-CN" sz="4400" dirty="0">
              <a:solidFill>
                <a:schemeClr val="tx2"/>
              </a:solidFill>
              <a:latin typeface="黑体" pitchFamily="49" charset="-122"/>
              <a:ea typeface="黑体" pitchFamily="49" charset="-122"/>
            </a:endParaRPr>
          </a:p>
          <a:p>
            <a:pPr algn="ctr">
              <a:defRPr/>
            </a:pPr>
            <a:r>
              <a:rPr lang="zh-CN" altLang="en-US" sz="4400" dirty="0">
                <a:solidFill>
                  <a:srgbClr val="000000"/>
                </a:solidFill>
                <a:latin typeface="黑体" pitchFamily="49" charset="-122"/>
                <a:ea typeface="黑体" pitchFamily="49" charset="-122"/>
                <a:cs typeface="Times New Roman" pitchFamily="18" charset="0"/>
              </a:rPr>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56162" name="Rectangle 2"/>
          <p:cNvSpPr>
            <a:spLocks noGrp="1" noChangeArrowheads="1"/>
          </p:cNvSpPr>
          <p:nvPr>
            <p:ph type="title"/>
          </p:nvPr>
        </p:nvSpPr>
        <p:spPr>
          <a:xfrm>
            <a:off x="1096963" y="169863"/>
            <a:ext cx="6661150" cy="963612"/>
          </a:xfrm>
        </p:spPr>
        <p:txBody>
          <a:bodyPr/>
          <a:lstStyle/>
          <a:p>
            <a:pPr eaLnBrk="1" hangingPunct="1"/>
            <a:r>
              <a:rPr kumimoji="1" lang="en-US" altLang="zh-CN" sz="3200" dirty="0" smtClean="0">
                <a:latin typeface="黑体" pitchFamily="49" charset="-122"/>
                <a:ea typeface="黑体" pitchFamily="49" charset="-122"/>
              </a:rPr>
              <a:t>3.3.1 </a:t>
            </a:r>
            <a:r>
              <a:rPr lang="zh-CN" altLang="en-US" sz="3200" dirty="0" smtClean="0">
                <a:latin typeface="黑体" pitchFamily="49" charset="-122"/>
                <a:ea typeface="黑体" pitchFamily="49" charset="-122"/>
              </a:rPr>
              <a:t>单一连续内存管理</a:t>
            </a:r>
            <a:endParaRPr lang="zh-CN" altLang="en-US" dirty="0" smtClean="0">
              <a:latin typeface="宋体" pitchFamily="2" charset="-122"/>
            </a:endParaRPr>
          </a:p>
        </p:txBody>
      </p:sp>
      <p:sp>
        <p:nvSpPr>
          <p:cNvPr id="1756163" name="Rectangle 3"/>
          <p:cNvSpPr>
            <a:spLocks noGrp="1" noChangeArrowheads="1"/>
          </p:cNvSpPr>
          <p:nvPr>
            <p:ph type="body" idx="1"/>
          </p:nvPr>
        </p:nvSpPr>
        <p:spPr>
          <a:xfrm>
            <a:off x="827088" y="1484313"/>
            <a:ext cx="7416800" cy="4094162"/>
          </a:xfrm>
        </p:spPr>
        <p:txBody>
          <a:bodyPr/>
          <a:lstStyle/>
          <a:p>
            <a:pPr algn="just" eaLnBrk="1" hangingPunct="1">
              <a:lnSpc>
                <a:spcPct val="115000"/>
              </a:lnSpc>
            </a:pPr>
            <a:r>
              <a:rPr lang="zh-CN" altLang="en-US" sz="2400" b="1" smtClean="0">
                <a:latin typeface="宋体" pitchFamily="2" charset="-122"/>
              </a:rPr>
              <a:t>在单道环境下，不管是单用户系统还是单道批处理系统，进程（作业）执行时除了系统占用一部分主存外，剩下的主存区域全部归它占用。主存可以划分为三部分：</a:t>
            </a:r>
            <a:r>
              <a:rPr lang="zh-CN" altLang="en-US" sz="2400" b="1" smtClean="0"/>
              <a:t> </a:t>
            </a:r>
            <a:r>
              <a:rPr lang="zh-CN" altLang="en-US" sz="2400" b="1" smtClean="0">
                <a:latin typeface="宋体" pitchFamily="2" charset="-122"/>
              </a:rPr>
              <a:t>系统区、用户区、空闲区</a:t>
            </a:r>
            <a:r>
              <a:rPr lang="zh-CN" altLang="en-US" sz="2400" b="1" smtClean="0">
                <a:latin typeface="Arial Unicode MS" pitchFamily="34" charset="-122"/>
              </a:rPr>
              <a:t>。</a:t>
            </a:r>
            <a:r>
              <a:rPr lang="zh-CN" altLang="en-US" sz="2400" b="1" smtClean="0">
                <a:latin typeface="宋体" pitchFamily="2" charset="-122"/>
              </a:rPr>
              <a:t>用户占用区是一个连续的存储区所以又称单一连续区存储管理</a:t>
            </a:r>
            <a:r>
              <a:rPr lang="zh-CN" altLang="en-US" sz="2400" b="1" smtClean="0">
                <a:latin typeface="Arial Unicode MS" pitchFamily="34" charset="-122"/>
              </a:rPr>
              <a:t>。</a:t>
            </a:r>
          </a:p>
          <a:p>
            <a:pPr algn="just" eaLnBrk="1" hangingPunct="1">
              <a:lnSpc>
                <a:spcPct val="115000"/>
              </a:lnSpc>
            </a:pPr>
            <a:r>
              <a:rPr lang="zh-CN" altLang="en-US" sz="2400" b="1" smtClean="0">
                <a:latin typeface="宋体" pitchFamily="2" charset="-122"/>
              </a:rPr>
              <a:t>单用户系统在一段时间内，只有一个进程在内存，故内存分配管理十分简单，内存利用率低。内存分为两个区域，一个供操作系统使用，一个供用户使用</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154" name="Group 2"/>
          <p:cNvGrpSpPr>
            <a:grpSpLocks/>
          </p:cNvGrpSpPr>
          <p:nvPr/>
        </p:nvGrpSpPr>
        <p:grpSpPr bwMode="auto">
          <a:xfrm>
            <a:off x="450850" y="1214438"/>
            <a:ext cx="3074988" cy="4392612"/>
            <a:chOff x="288" y="571"/>
            <a:chExt cx="1937" cy="2767"/>
          </a:xfrm>
        </p:grpSpPr>
        <p:grpSp>
          <p:nvGrpSpPr>
            <p:cNvPr id="49169" name="Group 3"/>
            <p:cNvGrpSpPr>
              <a:grpSpLocks/>
            </p:cNvGrpSpPr>
            <p:nvPr/>
          </p:nvGrpSpPr>
          <p:grpSpPr bwMode="auto">
            <a:xfrm>
              <a:off x="288" y="864"/>
              <a:ext cx="1248" cy="2256"/>
              <a:chOff x="576" y="624"/>
              <a:chExt cx="1248" cy="2256"/>
            </a:xfrm>
          </p:grpSpPr>
          <p:sp>
            <p:nvSpPr>
              <p:cNvPr id="49172" name="Rectangle 4"/>
              <p:cNvSpPr>
                <a:spLocks noChangeArrowheads="1"/>
              </p:cNvSpPr>
              <p:nvPr/>
            </p:nvSpPr>
            <p:spPr bwMode="auto">
              <a:xfrm>
                <a:off x="576" y="624"/>
                <a:ext cx="1248" cy="2256"/>
              </a:xfrm>
              <a:prstGeom prst="rect">
                <a:avLst/>
              </a:prstGeom>
              <a:solidFill>
                <a:srgbClr val="000052"/>
              </a:solidFill>
              <a:ln w="38100">
                <a:solidFill>
                  <a:srgbClr val="FFFF00"/>
                </a:solidFill>
                <a:miter lim="800000"/>
                <a:headEnd/>
                <a:tailEnd/>
              </a:ln>
            </p:spPr>
            <p:txBody>
              <a:bodyPr wrap="none" anchor="ctr"/>
              <a:lstStyle/>
              <a:p>
                <a:pPr algn="ctr"/>
                <a:r>
                  <a:rPr kumimoji="1" lang="zh-CN" altLang="en-US" sz="2400" b="1">
                    <a:solidFill>
                      <a:srgbClr val="FFFF00"/>
                    </a:solidFill>
                    <a:latin typeface="Times New Roman" pitchFamily="18" charset="0"/>
                    <a:ea typeface="楷体_GB2312" pitchFamily="49" charset="-122"/>
                  </a:rPr>
                  <a:t>用户程序</a:t>
                </a:r>
              </a:p>
              <a:p>
                <a:pPr algn="ctr"/>
                <a:endParaRPr kumimoji="1" lang="zh-CN" altLang="en-US" sz="2400" b="1">
                  <a:solidFill>
                    <a:srgbClr val="FFFF00"/>
                  </a:solidFill>
                  <a:latin typeface="Times New Roman" pitchFamily="18" charset="0"/>
                  <a:ea typeface="楷体_GB2312" pitchFamily="49" charset="-122"/>
                </a:endParaRPr>
              </a:p>
              <a:p>
                <a:pPr algn="ctr"/>
                <a:endParaRPr kumimoji="1" lang="zh-CN" altLang="en-US" sz="2400" b="1">
                  <a:solidFill>
                    <a:srgbClr val="FFFF00"/>
                  </a:solidFill>
                  <a:latin typeface="Times New Roman" pitchFamily="18" charset="0"/>
                  <a:ea typeface="楷体_GB2312" pitchFamily="49" charset="-122"/>
                </a:endParaRPr>
              </a:p>
              <a:p>
                <a:pPr algn="ctr"/>
                <a:endParaRPr kumimoji="1" lang="zh-CN" altLang="en-US" sz="2400" b="1">
                  <a:solidFill>
                    <a:srgbClr val="FFFF00"/>
                  </a:solidFill>
                  <a:latin typeface="Times New Roman" pitchFamily="18" charset="0"/>
                  <a:ea typeface="楷体_GB2312" pitchFamily="49" charset="-122"/>
                </a:endParaRPr>
              </a:p>
              <a:p>
                <a:pPr algn="ctr"/>
                <a:endParaRPr kumimoji="1" lang="zh-CN" altLang="en-US" sz="2400" b="1">
                  <a:solidFill>
                    <a:srgbClr val="FFFF00"/>
                  </a:solidFill>
                  <a:latin typeface="Times New Roman" pitchFamily="18" charset="0"/>
                  <a:ea typeface="楷体_GB2312" pitchFamily="49" charset="-122"/>
                </a:endParaRPr>
              </a:p>
              <a:p>
                <a:pPr algn="ctr"/>
                <a:endParaRPr kumimoji="1" lang="zh-CN" altLang="en-US" sz="2400" b="1">
                  <a:solidFill>
                    <a:srgbClr val="FFFF00"/>
                  </a:solidFill>
                  <a:latin typeface="Times New Roman" pitchFamily="18" charset="0"/>
                  <a:ea typeface="楷体_GB2312" pitchFamily="49" charset="-122"/>
                </a:endParaRPr>
              </a:p>
              <a:p>
                <a:pPr algn="ctr"/>
                <a:r>
                  <a:rPr kumimoji="1" lang="zh-CN" altLang="en-US" sz="2400" b="1">
                    <a:solidFill>
                      <a:srgbClr val="FFFF00"/>
                    </a:solidFill>
                    <a:latin typeface="Times New Roman" pitchFamily="18" charset="0"/>
                    <a:ea typeface="楷体_GB2312" pitchFamily="49" charset="-122"/>
                  </a:rPr>
                  <a:t>位于</a:t>
                </a:r>
                <a:r>
                  <a:rPr kumimoji="1" lang="en-US" altLang="zh-CN" sz="2400" b="1">
                    <a:solidFill>
                      <a:srgbClr val="FFFF00"/>
                    </a:solidFill>
                    <a:latin typeface="Times New Roman" pitchFamily="18" charset="0"/>
                    <a:ea typeface="楷体_GB2312" pitchFamily="49" charset="-122"/>
                  </a:rPr>
                  <a:t>RAM</a:t>
                </a:r>
                <a:r>
                  <a:rPr kumimoji="1" lang="zh-CN" altLang="en-US" sz="2400" b="1">
                    <a:solidFill>
                      <a:srgbClr val="FFFF00"/>
                    </a:solidFill>
                    <a:latin typeface="Times New Roman" pitchFamily="18" charset="0"/>
                    <a:ea typeface="楷体_GB2312" pitchFamily="49" charset="-122"/>
                  </a:rPr>
                  <a:t>中的</a:t>
                </a:r>
              </a:p>
              <a:p>
                <a:pPr algn="ctr"/>
                <a:r>
                  <a:rPr kumimoji="1" lang="zh-CN" altLang="en-US" sz="2400" b="1">
                    <a:solidFill>
                      <a:srgbClr val="FFFF00"/>
                    </a:solidFill>
                    <a:latin typeface="Times New Roman" pitchFamily="18" charset="0"/>
                    <a:ea typeface="楷体_GB2312" pitchFamily="49" charset="-122"/>
                  </a:rPr>
                  <a:t>操作系统</a:t>
                </a:r>
              </a:p>
            </p:txBody>
          </p:sp>
          <p:sp>
            <p:nvSpPr>
              <p:cNvPr id="49173" name="Line 5"/>
              <p:cNvSpPr>
                <a:spLocks noChangeShapeType="1"/>
              </p:cNvSpPr>
              <p:nvPr/>
            </p:nvSpPr>
            <p:spPr bwMode="auto">
              <a:xfrm>
                <a:off x="576" y="1968"/>
                <a:ext cx="1248" cy="0"/>
              </a:xfrm>
              <a:prstGeom prst="line">
                <a:avLst/>
              </a:prstGeom>
              <a:noFill/>
              <a:ln w="38100">
                <a:solidFill>
                  <a:srgbClr val="FFFF00"/>
                </a:solidFill>
                <a:round/>
                <a:headEnd/>
                <a:tailEnd/>
              </a:ln>
            </p:spPr>
            <p:txBody>
              <a:bodyPr wrap="none" anchor="ctr"/>
              <a:lstStyle/>
              <a:p>
                <a:endParaRPr lang="zh-CN" altLang="en-US"/>
              </a:p>
            </p:txBody>
          </p:sp>
        </p:grpSp>
        <p:sp>
          <p:nvSpPr>
            <p:cNvPr id="49170" name="Text Box 6"/>
            <p:cNvSpPr txBox="1">
              <a:spLocks noChangeArrowheads="1"/>
            </p:cNvSpPr>
            <p:nvPr/>
          </p:nvSpPr>
          <p:spPr bwMode="auto">
            <a:xfrm>
              <a:off x="1444" y="571"/>
              <a:ext cx="781" cy="291"/>
            </a:xfrm>
            <a:prstGeom prst="rect">
              <a:avLst/>
            </a:prstGeom>
            <a:solidFill>
              <a:srgbClr val="000052"/>
            </a:solidFill>
            <a:ln w="9525">
              <a:noFill/>
              <a:miter lim="800000"/>
              <a:headEnd/>
              <a:tailEnd/>
            </a:ln>
          </p:spPr>
          <p:txBody>
            <a:bodyPr>
              <a:spAutoFit/>
            </a:bodyPr>
            <a:lstStyle/>
            <a:p>
              <a:r>
                <a:rPr kumimoji="1" lang="en-US" altLang="zh-CN" sz="2400" b="1">
                  <a:solidFill>
                    <a:srgbClr val="FFFF00"/>
                  </a:solidFill>
                  <a:latin typeface="Times New Roman" pitchFamily="18" charset="0"/>
                  <a:ea typeface="楷体_GB2312" pitchFamily="49" charset="-122"/>
                </a:rPr>
                <a:t>0xFFF...</a:t>
              </a:r>
            </a:p>
          </p:txBody>
        </p:sp>
        <p:sp>
          <p:nvSpPr>
            <p:cNvPr id="49171" name="Text Box 7"/>
            <p:cNvSpPr txBox="1">
              <a:spLocks noChangeArrowheads="1"/>
            </p:cNvSpPr>
            <p:nvPr/>
          </p:nvSpPr>
          <p:spPr bwMode="auto">
            <a:xfrm>
              <a:off x="1536" y="3050"/>
              <a:ext cx="212" cy="288"/>
            </a:xfrm>
            <a:prstGeom prst="rect">
              <a:avLst/>
            </a:prstGeom>
            <a:solidFill>
              <a:srgbClr val="000052"/>
            </a:solidFill>
            <a:ln w="9525">
              <a:noFill/>
              <a:miter lim="800000"/>
              <a:headEnd/>
              <a:tailEnd/>
            </a:ln>
          </p:spPr>
          <p:txBody>
            <a:bodyPr wrap="none">
              <a:spAutoFit/>
            </a:bodyPr>
            <a:lstStyle/>
            <a:p>
              <a:r>
                <a:rPr kumimoji="1" lang="en-US" altLang="zh-CN" sz="2400" b="1">
                  <a:solidFill>
                    <a:srgbClr val="FFFF00"/>
                  </a:solidFill>
                  <a:latin typeface="Times New Roman" pitchFamily="18" charset="0"/>
                  <a:ea typeface="楷体_GB2312" pitchFamily="49" charset="-122"/>
                </a:rPr>
                <a:t>0</a:t>
              </a:r>
            </a:p>
          </p:txBody>
        </p:sp>
      </p:grpSp>
      <p:grpSp>
        <p:nvGrpSpPr>
          <p:cNvPr id="49155" name="Group 8"/>
          <p:cNvGrpSpPr>
            <a:grpSpLocks/>
          </p:cNvGrpSpPr>
          <p:nvPr/>
        </p:nvGrpSpPr>
        <p:grpSpPr bwMode="auto">
          <a:xfrm>
            <a:off x="3779838" y="1700213"/>
            <a:ext cx="2311400" cy="3913187"/>
            <a:chOff x="2256" y="864"/>
            <a:chExt cx="1456" cy="2465"/>
          </a:xfrm>
        </p:grpSpPr>
        <p:grpSp>
          <p:nvGrpSpPr>
            <p:cNvPr id="49165" name="Group 9"/>
            <p:cNvGrpSpPr>
              <a:grpSpLocks/>
            </p:cNvGrpSpPr>
            <p:nvPr/>
          </p:nvGrpSpPr>
          <p:grpSpPr bwMode="auto">
            <a:xfrm>
              <a:off x="2256" y="864"/>
              <a:ext cx="1248" cy="2256"/>
              <a:chOff x="2208" y="624"/>
              <a:chExt cx="1248" cy="2256"/>
            </a:xfrm>
          </p:grpSpPr>
          <p:sp>
            <p:nvSpPr>
              <p:cNvPr id="49167" name="Rectangle 10"/>
              <p:cNvSpPr>
                <a:spLocks noChangeArrowheads="1"/>
              </p:cNvSpPr>
              <p:nvPr/>
            </p:nvSpPr>
            <p:spPr bwMode="auto">
              <a:xfrm>
                <a:off x="2208" y="624"/>
                <a:ext cx="1248" cy="2256"/>
              </a:xfrm>
              <a:prstGeom prst="rect">
                <a:avLst/>
              </a:prstGeom>
              <a:solidFill>
                <a:srgbClr val="000052"/>
              </a:solidFill>
              <a:ln w="38100">
                <a:solidFill>
                  <a:srgbClr val="FFFF00"/>
                </a:solidFill>
                <a:miter lim="800000"/>
                <a:headEnd/>
                <a:tailEnd/>
              </a:ln>
            </p:spPr>
            <p:txBody>
              <a:bodyPr wrap="none" anchor="ctr"/>
              <a:lstStyle/>
              <a:p>
                <a:pPr algn="ctr"/>
                <a:r>
                  <a:rPr kumimoji="1" lang="zh-CN" altLang="en-US" sz="2400" b="1">
                    <a:solidFill>
                      <a:srgbClr val="FFFF00"/>
                    </a:solidFill>
                    <a:latin typeface="Times New Roman" pitchFamily="18" charset="0"/>
                    <a:ea typeface="楷体_GB2312" pitchFamily="49" charset="-122"/>
                  </a:rPr>
                  <a:t>位于</a:t>
                </a:r>
                <a:r>
                  <a:rPr kumimoji="1" lang="en-US" altLang="zh-CN" sz="2400" b="1">
                    <a:solidFill>
                      <a:srgbClr val="FFFF00"/>
                    </a:solidFill>
                    <a:latin typeface="Times New Roman" pitchFamily="18" charset="0"/>
                    <a:ea typeface="楷体_GB2312" pitchFamily="49" charset="-122"/>
                  </a:rPr>
                  <a:t>RAM</a:t>
                </a:r>
                <a:r>
                  <a:rPr kumimoji="1" lang="zh-CN" altLang="en-US" sz="2400" b="1">
                    <a:solidFill>
                      <a:srgbClr val="FFFF00"/>
                    </a:solidFill>
                    <a:latin typeface="Times New Roman" pitchFamily="18" charset="0"/>
                    <a:ea typeface="楷体_GB2312" pitchFamily="49" charset="-122"/>
                  </a:rPr>
                  <a:t>中的</a:t>
                </a:r>
              </a:p>
              <a:p>
                <a:pPr algn="ctr"/>
                <a:r>
                  <a:rPr kumimoji="1" lang="zh-CN" altLang="en-US" sz="2400" b="1">
                    <a:solidFill>
                      <a:srgbClr val="FFFF00"/>
                    </a:solidFill>
                    <a:latin typeface="Times New Roman" pitchFamily="18" charset="0"/>
                    <a:ea typeface="楷体_GB2312" pitchFamily="49" charset="-122"/>
                  </a:rPr>
                  <a:t>操作系统</a:t>
                </a:r>
              </a:p>
              <a:p>
                <a:pPr algn="ctr"/>
                <a:endParaRPr kumimoji="1" lang="zh-CN" altLang="en-US" sz="2400" b="1">
                  <a:solidFill>
                    <a:srgbClr val="FFFF00"/>
                  </a:solidFill>
                  <a:latin typeface="Times New Roman" pitchFamily="18" charset="0"/>
                  <a:ea typeface="楷体_GB2312" pitchFamily="49" charset="-122"/>
                </a:endParaRPr>
              </a:p>
              <a:p>
                <a:pPr algn="ctr"/>
                <a:endParaRPr kumimoji="1" lang="zh-CN" altLang="en-US" sz="2400" b="1">
                  <a:solidFill>
                    <a:srgbClr val="FFFF00"/>
                  </a:solidFill>
                  <a:latin typeface="Times New Roman" pitchFamily="18" charset="0"/>
                  <a:ea typeface="楷体_GB2312" pitchFamily="49" charset="-122"/>
                </a:endParaRPr>
              </a:p>
              <a:p>
                <a:pPr algn="ctr"/>
                <a:endParaRPr kumimoji="1" lang="zh-CN" altLang="en-US" sz="2400" b="1">
                  <a:solidFill>
                    <a:srgbClr val="FFFF00"/>
                  </a:solidFill>
                  <a:latin typeface="Times New Roman" pitchFamily="18" charset="0"/>
                  <a:ea typeface="楷体_GB2312" pitchFamily="49" charset="-122"/>
                </a:endParaRPr>
              </a:p>
              <a:p>
                <a:pPr algn="ctr"/>
                <a:endParaRPr kumimoji="1" lang="zh-CN" altLang="en-US" sz="2400" b="1">
                  <a:solidFill>
                    <a:srgbClr val="FFFF00"/>
                  </a:solidFill>
                  <a:latin typeface="Times New Roman" pitchFamily="18" charset="0"/>
                  <a:ea typeface="楷体_GB2312" pitchFamily="49" charset="-122"/>
                </a:endParaRPr>
              </a:p>
              <a:p>
                <a:pPr algn="ctr"/>
                <a:r>
                  <a:rPr kumimoji="1" lang="zh-CN" altLang="en-US" sz="2400" b="1">
                    <a:solidFill>
                      <a:srgbClr val="FFFF00"/>
                    </a:solidFill>
                    <a:latin typeface="Times New Roman" pitchFamily="18" charset="0"/>
                    <a:ea typeface="楷体_GB2312" pitchFamily="49" charset="-122"/>
                  </a:rPr>
                  <a:t>用户程序</a:t>
                </a:r>
              </a:p>
              <a:p>
                <a:pPr algn="ctr"/>
                <a:endParaRPr kumimoji="1" lang="en-US" altLang="zh-CN" sz="2400" b="1">
                  <a:solidFill>
                    <a:srgbClr val="FFFF00"/>
                  </a:solidFill>
                  <a:latin typeface="Times New Roman" pitchFamily="18" charset="0"/>
                  <a:ea typeface="楷体_GB2312" pitchFamily="49" charset="-122"/>
                </a:endParaRPr>
              </a:p>
            </p:txBody>
          </p:sp>
          <p:sp>
            <p:nvSpPr>
              <p:cNvPr id="49168" name="Line 11"/>
              <p:cNvSpPr>
                <a:spLocks noChangeShapeType="1"/>
              </p:cNvSpPr>
              <p:nvPr/>
            </p:nvSpPr>
            <p:spPr bwMode="auto">
              <a:xfrm>
                <a:off x="2208" y="1536"/>
                <a:ext cx="1248" cy="0"/>
              </a:xfrm>
              <a:prstGeom prst="line">
                <a:avLst/>
              </a:prstGeom>
              <a:noFill/>
              <a:ln w="38100">
                <a:solidFill>
                  <a:srgbClr val="FFFF00"/>
                </a:solidFill>
                <a:round/>
                <a:headEnd/>
                <a:tailEnd/>
              </a:ln>
            </p:spPr>
            <p:txBody>
              <a:bodyPr wrap="none" anchor="ctr"/>
              <a:lstStyle/>
              <a:p>
                <a:endParaRPr lang="zh-CN" altLang="en-US"/>
              </a:p>
            </p:txBody>
          </p:sp>
        </p:grpSp>
        <p:sp>
          <p:nvSpPr>
            <p:cNvPr id="49166" name="Text Box 12"/>
            <p:cNvSpPr txBox="1">
              <a:spLocks noChangeArrowheads="1"/>
            </p:cNvSpPr>
            <p:nvPr/>
          </p:nvSpPr>
          <p:spPr bwMode="auto">
            <a:xfrm>
              <a:off x="3500" y="3041"/>
              <a:ext cx="212" cy="288"/>
            </a:xfrm>
            <a:prstGeom prst="rect">
              <a:avLst/>
            </a:prstGeom>
            <a:solidFill>
              <a:srgbClr val="000052"/>
            </a:solidFill>
            <a:ln w="9525">
              <a:noFill/>
              <a:miter lim="800000"/>
              <a:headEnd/>
              <a:tailEnd/>
            </a:ln>
          </p:spPr>
          <p:txBody>
            <a:bodyPr wrap="none">
              <a:spAutoFit/>
            </a:bodyPr>
            <a:lstStyle/>
            <a:p>
              <a:r>
                <a:rPr kumimoji="1" lang="en-US" altLang="zh-CN" sz="2400" b="1">
                  <a:solidFill>
                    <a:srgbClr val="FFFF00"/>
                  </a:solidFill>
                  <a:latin typeface="Times New Roman" pitchFamily="18" charset="0"/>
                  <a:ea typeface="楷体_GB2312" pitchFamily="49" charset="-122"/>
                </a:rPr>
                <a:t>0</a:t>
              </a:r>
            </a:p>
          </p:txBody>
        </p:sp>
      </p:grpSp>
      <p:grpSp>
        <p:nvGrpSpPr>
          <p:cNvPr id="49156" name="Group 13"/>
          <p:cNvGrpSpPr>
            <a:grpSpLocks/>
          </p:cNvGrpSpPr>
          <p:nvPr/>
        </p:nvGrpSpPr>
        <p:grpSpPr bwMode="auto">
          <a:xfrm>
            <a:off x="6611938" y="1700213"/>
            <a:ext cx="2311400" cy="3913187"/>
            <a:chOff x="4176" y="864"/>
            <a:chExt cx="1456" cy="2465"/>
          </a:xfrm>
        </p:grpSpPr>
        <p:grpSp>
          <p:nvGrpSpPr>
            <p:cNvPr id="49160" name="Group 14"/>
            <p:cNvGrpSpPr>
              <a:grpSpLocks/>
            </p:cNvGrpSpPr>
            <p:nvPr/>
          </p:nvGrpSpPr>
          <p:grpSpPr bwMode="auto">
            <a:xfrm>
              <a:off x="4176" y="864"/>
              <a:ext cx="1248" cy="2256"/>
              <a:chOff x="3936" y="624"/>
              <a:chExt cx="1248" cy="2256"/>
            </a:xfrm>
          </p:grpSpPr>
          <p:sp>
            <p:nvSpPr>
              <p:cNvPr id="49162" name="Rectangle 15"/>
              <p:cNvSpPr>
                <a:spLocks noChangeArrowheads="1"/>
              </p:cNvSpPr>
              <p:nvPr/>
            </p:nvSpPr>
            <p:spPr bwMode="auto">
              <a:xfrm>
                <a:off x="3936" y="624"/>
                <a:ext cx="1248" cy="2256"/>
              </a:xfrm>
              <a:prstGeom prst="rect">
                <a:avLst/>
              </a:prstGeom>
              <a:solidFill>
                <a:srgbClr val="000052"/>
              </a:solidFill>
              <a:ln w="38100">
                <a:solidFill>
                  <a:srgbClr val="FFFF00"/>
                </a:solidFill>
                <a:miter lim="800000"/>
                <a:headEnd/>
                <a:tailEnd/>
              </a:ln>
            </p:spPr>
            <p:txBody>
              <a:bodyPr wrap="none" anchor="ctr"/>
              <a:lstStyle/>
              <a:p>
                <a:pPr algn="ctr"/>
                <a:r>
                  <a:rPr kumimoji="1" lang="en-US" altLang="zh-CN" sz="2400" b="1">
                    <a:solidFill>
                      <a:srgbClr val="FFFF00"/>
                    </a:solidFill>
                    <a:latin typeface="Times New Roman" pitchFamily="18" charset="0"/>
                    <a:ea typeface="楷体_GB2312" pitchFamily="49" charset="-122"/>
                  </a:rPr>
                  <a:t>ROM</a:t>
                </a:r>
                <a:r>
                  <a:rPr kumimoji="1" lang="zh-CN" altLang="zh-CN" sz="2400" b="1">
                    <a:solidFill>
                      <a:srgbClr val="FFFF00"/>
                    </a:solidFill>
                    <a:latin typeface="Times New Roman" pitchFamily="18" charset="0"/>
                    <a:ea typeface="楷体_GB2312" pitchFamily="49" charset="-122"/>
                  </a:rPr>
                  <a:t>中的</a:t>
                </a:r>
              </a:p>
              <a:p>
                <a:pPr algn="ctr"/>
                <a:r>
                  <a:rPr kumimoji="1" lang="zh-CN" altLang="zh-CN" sz="2400" b="1">
                    <a:solidFill>
                      <a:srgbClr val="FFFF00"/>
                    </a:solidFill>
                    <a:latin typeface="Times New Roman" pitchFamily="18" charset="0"/>
                    <a:ea typeface="楷体_GB2312" pitchFamily="49" charset="-122"/>
                  </a:rPr>
                  <a:t>设备驱动程序</a:t>
                </a:r>
              </a:p>
              <a:p>
                <a:pPr algn="ctr"/>
                <a:endParaRPr kumimoji="1" lang="zh-CN" altLang="zh-CN" sz="2400" b="1">
                  <a:solidFill>
                    <a:srgbClr val="FFFF00"/>
                  </a:solidFill>
                  <a:latin typeface="Times New Roman" pitchFamily="18" charset="0"/>
                  <a:ea typeface="楷体_GB2312" pitchFamily="49" charset="-122"/>
                </a:endParaRPr>
              </a:p>
              <a:p>
                <a:pPr algn="ctr"/>
                <a:endParaRPr kumimoji="1" lang="zh-CN" altLang="zh-CN" sz="2400" b="1">
                  <a:solidFill>
                    <a:srgbClr val="FFFF00"/>
                  </a:solidFill>
                  <a:latin typeface="Times New Roman" pitchFamily="18" charset="0"/>
                  <a:ea typeface="楷体_GB2312" pitchFamily="49" charset="-122"/>
                </a:endParaRPr>
              </a:p>
              <a:p>
                <a:pPr algn="ctr"/>
                <a:r>
                  <a:rPr kumimoji="1" lang="zh-CN" altLang="en-US" sz="2400" b="1">
                    <a:solidFill>
                      <a:srgbClr val="FFFF00"/>
                    </a:solidFill>
                    <a:latin typeface="Times New Roman" pitchFamily="18" charset="0"/>
                    <a:ea typeface="楷体_GB2312" pitchFamily="49" charset="-122"/>
                  </a:rPr>
                  <a:t>用户程序</a:t>
                </a:r>
              </a:p>
              <a:p>
                <a:pPr algn="ctr"/>
                <a:endParaRPr kumimoji="1" lang="zh-CN" altLang="en-US" sz="2400" b="1">
                  <a:solidFill>
                    <a:srgbClr val="FFFF00"/>
                  </a:solidFill>
                  <a:latin typeface="Times New Roman" pitchFamily="18" charset="0"/>
                  <a:ea typeface="楷体_GB2312" pitchFamily="49" charset="-122"/>
                </a:endParaRPr>
              </a:p>
              <a:p>
                <a:pPr algn="ctr"/>
                <a:endParaRPr kumimoji="1" lang="zh-CN" altLang="en-US" sz="2400" b="1">
                  <a:solidFill>
                    <a:srgbClr val="FFFF00"/>
                  </a:solidFill>
                  <a:latin typeface="Times New Roman" pitchFamily="18" charset="0"/>
                  <a:ea typeface="楷体_GB2312" pitchFamily="49" charset="-122"/>
                </a:endParaRPr>
              </a:p>
              <a:p>
                <a:pPr algn="ctr"/>
                <a:r>
                  <a:rPr kumimoji="1" lang="zh-CN" altLang="en-US" sz="2400" b="1">
                    <a:solidFill>
                      <a:srgbClr val="FFFF00"/>
                    </a:solidFill>
                    <a:latin typeface="Times New Roman" pitchFamily="18" charset="0"/>
                    <a:ea typeface="楷体_GB2312" pitchFamily="49" charset="-122"/>
                  </a:rPr>
                  <a:t>位于</a:t>
                </a:r>
                <a:r>
                  <a:rPr kumimoji="1" lang="en-US" altLang="zh-CN" sz="2400" b="1">
                    <a:solidFill>
                      <a:srgbClr val="FFFF00"/>
                    </a:solidFill>
                    <a:latin typeface="Times New Roman" pitchFamily="18" charset="0"/>
                    <a:ea typeface="楷体_GB2312" pitchFamily="49" charset="-122"/>
                  </a:rPr>
                  <a:t>RAM</a:t>
                </a:r>
                <a:r>
                  <a:rPr kumimoji="1" lang="zh-CN" altLang="en-US" sz="2400" b="1">
                    <a:solidFill>
                      <a:srgbClr val="FFFF00"/>
                    </a:solidFill>
                    <a:latin typeface="Times New Roman" pitchFamily="18" charset="0"/>
                    <a:ea typeface="楷体_GB2312" pitchFamily="49" charset="-122"/>
                  </a:rPr>
                  <a:t>中的</a:t>
                </a:r>
              </a:p>
              <a:p>
                <a:pPr algn="ctr"/>
                <a:r>
                  <a:rPr kumimoji="1" lang="zh-CN" altLang="en-US" sz="2400" b="1">
                    <a:solidFill>
                      <a:srgbClr val="FFFF00"/>
                    </a:solidFill>
                    <a:latin typeface="Times New Roman" pitchFamily="18" charset="0"/>
                    <a:ea typeface="楷体_GB2312" pitchFamily="49" charset="-122"/>
                  </a:rPr>
                  <a:t>操作系统</a:t>
                </a:r>
              </a:p>
            </p:txBody>
          </p:sp>
          <p:sp>
            <p:nvSpPr>
              <p:cNvPr id="49163" name="Line 16"/>
              <p:cNvSpPr>
                <a:spLocks noChangeShapeType="1"/>
              </p:cNvSpPr>
              <p:nvPr/>
            </p:nvSpPr>
            <p:spPr bwMode="auto">
              <a:xfrm>
                <a:off x="3936" y="1392"/>
                <a:ext cx="1248" cy="0"/>
              </a:xfrm>
              <a:prstGeom prst="line">
                <a:avLst/>
              </a:prstGeom>
              <a:noFill/>
              <a:ln w="38100">
                <a:solidFill>
                  <a:srgbClr val="FFFF00"/>
                </a:solidFill>
                <a:round/>
                <a:headEnd/>
                <a:tailEnd/>
              </a:ln>
            </p:spPr>
            <p:txBody>
              <a:bodyPr wrap="none" anchor="ctr"/>
              <a:lstStyle/>
              <a:p>
                <a:endParaRPr lang="zh-CN" altLang="en-US"/>
              </a:p>
            </p:txBody>
          </p:sp>
          <p:sp>
            <p:nvSpPr>
              <p:cNvPr id="49164" name="Line 17"/>
              <p:cNvSpPr>
                <a:spLocks noChangeShapeType="1"/>
              </p:cNvSpPr>
              <p:nvPr/>
            </p:nvSpPr>
            <p:spPr bwMode="auto">
              <a:xfrm>
                <a:off x="3936" y="2064"/>
                <a:ext cx="1248" cy="0"/>
              </a:xfrm>
              <a:prstGeom prst="line">
                <a:avLst/>
              </a:prstGeom>
              <a:noFill/>
              <a:ln w="38100">
                <a:solidFill>
                  <a:srgbClr val="FFFF00"/>
                </a:solidFill>
                <a:round/>
                <a:headEnd/>
                <a:tailEnd/>
              </a:ln>
            </p:spPr>
            <p:txBody>
              <a:bodyPr wrap="none" anchor="ctr"/>
              <a:lstStyle/>
              <a:p>
                <a:endParaRPr lang="zh-CN" altLang="en-US"/>
              </a:p>
            </p:txBody>
          </p:sp>
        </p:grpSp>
        <p:sp>
          <p:nvSpPr>
            <p:cNvPr id="49161" name="Text Box 18"/>
            <p:cNvSpPr txBox="1">
              <a:spLocks noChangeArrowheads="1"/>
            </p:cNvSpPr>
            <p:nvPr/>
          </p:nvSpPr>
          <p:spPr bwMode="auto">
            <a:xfrm>
              <a:off x="5420" y="3041"/>
              <a:ext cx="212" cy="288"/>
            </a:xfrm>
            <a:prstGeom prst="rect">
              <a:avLst/>
            </a:prstGeom>
            <a:solidFill>
              <a:srgbClr val="000052"/>
            </a:solidFill>
            <a:ln w="9525">
              <a:noFill/>
              <a:miter lim="800000"/>
              <a:headEnd/>
              <a:tailEnd/>
            </a:ln>
          </p:spPr>
          <p:txBody>
            <a:bodyPr wrap="none">
              <a:spAutoFit/>
            </a:bodyPr>
            <a:lstStyle/>
            <a:p>
              <a:r>
                <a:rPr kumimoji="1" lang="en-US" altLang="zh-CN" sz="2400" b="1">
                  <a:solidFill>
                    <a:srgbClr val="FFFF00"/>
                  </a:solidFill>
                  <a:latin typeface="Times New Roman" pitchFamily="18" charset="0"/>
                  <a:ea typeface="楷体_GB2312" pitchFamily="49" charset="-122"/>
                </a:rPr>
                <a:t>0</a:t>
              </a:r>
            </a:p>
          </p:txBody>
        </p:sp>
      </p:grpSp>
      <p:sp>
        <p:nvSpPr>
          <p:cNvPr id="49157" name="Rectangle 19"/>
          <p:cNvSpPr>
            <a:spLocks noChangeArrowheads="1"/>
          </p:cNvSpPr>
          <p:nvPr/>
        </p:nvSpPr>
        <p:spPr bwMode="auto">
          <a:xfrm>
            <a:off x="2714625" y="5929313"/>
            <a:ext cx="3860800" cy="457200"/>
          </a:xfrm>
          <a:prstGeom prst="rect">
            <a:avLst/>
          </a:prstGeom>
          <a:noFill/>
          <a:ln w="12700" cap="sq">
            <a:noFill/>
            <a:miter lim="800000"/>
            <a:headEnd type="none" w="sm" len="sm"/>
            <a:tailEnd type="none" w="sm" len="sm"/>
          </a:ln>
        </p:spPr>
        <p:txBody>
          <a:bodyPr wrap="none">
            <a:spAutoFit/>
          </a:bodyPr>
          <a:lstStyle/>
          <a:p>
            <a:r>
              <a:rPr lang="zh-CN" altLang="en-US" sz="2400" b="1">
                <a:latin typeface="宋体" pitchFamily="2" charset="-122"/>
              </a:rPr>
              <a:t>单一连续区存储分配示意图</a:t>
            </a:r>
          </a:p>
        </p:txBody>
      </p:sp>
      <p:sp>
        <p:nvSpPr>
          <p:cNvPr id="49158" name="Text Box 6"/>
          <p:cNvSpPr txBox="1">
            <a:spLocks noChangeArrowheads="1"/>
          </p:cNvSpPr>
          <p:nvPr/>
        </p:nvSpPr>
        <p:spPr bwMode="auto">
          <a:xfrm>
            <a:off x="5143500" y="1214438"/>
            <a:ext cx="1274763" cy="457200"/>
          </a:xfrm>
          <a:prstGeom prst="rect">
            <a:avLst/>
          </a:prstGeom>
          <a:solidFill>
            <a:srgbClr val="000052"/>
          </a:solidFill>
          <a:ln w="9525">
            <a:noFill/>
            <a:miter lim="800000"/>
            <a:headEnd/>
            <a:tailEnd/>
          </a:ln>
        </p:spPr>
        <p:txBody>
          <a:bodyPr wrap="none">
            <a:spAutoFit/>
          </a:bodyPr>
          <a:lstStyle/>
          <a:p>
            <a:r>
              <a:rPr kumimoji="1" lang="en-US" altLang="zh-CN" sz="2400" b="1">
                <a:solidFill>
                  <a:srgbClr val="FFFF00"/>
                </a:solidFill>
                <a:latin typeface="Times New Roman" pitchFamily="18" charset="0"/>
                <a:ea typeface="楷体_GB2312" pitchFamily="49" charset="-122"/>
              </a:rPr>
              <a:t>0xFFF...</a:t>
            </a:r>
          </a:p>
        </p:txBody>
      </p:sp>
      <p:sp>
        <p:nvSpPr>
          <p:cNvPr id="49159" name="Text Box 6"/>
          <p:cNvSpPr txBox="1">
            <a:spLocks noChangeArrowheads="1"/>
          </p:cNvSpPr>
          <p:nvPr/>
        </p:nvSpPr>
        <p:spPr bwMode="auto">
          <a:xfrm>
            <a:off x="7643813" y="1214438"/>
            <a:ext cx="1274762" cy="457200"/>
          </a:xfrm>
          <a:prstGeom prst="rect">
            <a:avLst/>
          </a:prstGeom>
          <a:solidFill>
            <a:srgbClr val="000052"/>
          </a:solidFill>
          <a:ln w="9525">
            <a:noFill/>
            <a:miter lim="800000"/>
            <a:headEnd/>
            <a:tailEnd/>
          </a:ln>
        </p:spPr>
        <p:txBody>
          <a:bodyPr wrap="none">
            <a:spAutoFit/>
          </a:bodyPr>
          <a:lstStyle/>
          <a:p>
            <a:r>
              <a:rPr kumimoji="1" lang="en-US" altLang="zh-CN" sz="2400" b="1">
                <a:solidFill>
                  <a:srgbClr val="FFFF00"/>
                </a:solidFill>
                <a:latin typeface="Times New Roman" pitchFamily="18" charset="0"/>
                <a:ea typeface="楷体_GB2312" pitchFamily="49" charset="-122"/>
              </a:rPr>
              <a:t>0xFFF...</a:t>
            </a:r>
          </a:p>
        </p:txBody>
      </p:sp>
      <p:sp>
        <p:nvSpPr>
          <p:cNvPr id="2" name="矩形 1"/>
          <p:cNvSpPr/>
          <p:nvPr/>
        </p:nvSpPr>
        <p:spPr>
          <a:xfrm>
            <a:off x="2316401" y="310620"/>
            <a:ext cx="5315101" cy="584775"/>
          </a:xfrm>
          <a:prstGeom prst="rect">
            <a:avLst/>
          </a:prstGeom>
        </p:spPr>
        <p:txBody>
          <a:bodyPr wrap="square">
            <a:spAutoFit/>
          </a:bodyPr>
          <a:lstStyle/>
          <a:p>
            <a:r>
              <a:rPr kumimoji="1" lang="en-US" altLang="zh-CN" sz="3200" kern="0" dirty="0">
                <a:solidFill>
                  <a:srgbClr val="000000"/>
                </a:solidFill>
                <a:latin typeface="黑体" pitchFamily="49" charset="-122"/>
                <a:ea typeface="黑体" pitchFamily="49" charset="-122"/>
                <a:cs typeface="+mj-cs"/>
              </a:rPr>
              <a:t>3.3.1 </a:t>
            </a:r>
            <a:r>
              <a:rPr lang="zh-CN" altLang="en-US" sz="3200" kern="0" dirty="0">
                <a:solidFill>
                  <a:srgbClr val="000000"/>
                </a:solidFill>
                <a:latin typeface="黑体" pitchFamily="49" charset="-122"/>
                <a:ea typeface="黑体" pitchFamily="49" charset="-122"/>
                <a:cs typeface="+mj-cs"/>
              </a:rPr>
              <a:t>单一连续内存管理</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57186" name="Rectangle 2"/>
          <p:cNvSpPr>
            <a:spLocks noGrp="1" noChangeArrowheads="1"/>
          </p:cNvSpPr>
          <p:nvPr>
            <p:ph type="title"/>
          </p:nvPr>
        </p:nvSpPr>
        <p:spPr>
          <a:xfrm>
            <a:off x="900113" y="1125538"/>
            <a:ext cx="5749925" cy="920750"/>
          </a:xfrm>
        </p:spPr>
        <p:txBody>
          <a:bodyPr/>
          <a:lstStyle/>
          <a:p>
            <a:pPr algn="l" eaLnBrk="1" hangingPunct="1">
              <a:buFontTx/>
              <a:buChar char="•"/>
            </a:pPr>
            <a:r>
              <a:rPr lang="zh-CN" altLang="en-US" sz="2800" smtClean="0">
                <a:latin typeface="黑体" pitchFamily="49" charset="-122"/>
                <a:ea typeface="黑体" pitchFamily="49" charset="-122"/>
              </a:rPr>
              <a:t>工作流程</a:t>
            </a:r>
            <a:r>
              <a:rPr lang="zh-CN" altLang="en-US" smtClean="0">
                <a:solidFill>
                  <a:srgbClr val="000000"/>
                </a:solidFill>
                <a:latin typeface="宋体" pitchFamily="2" charset="-122"/>
                <a:cs typeface="Times New Roman" pitchFamily="18" charset="0"/>
              </a:rPr>
              <a:t> </a:t>
            </a:r>
            <a:endParaRPr lang="zh-CN" altLang="en-US" smtClean="0">
              <a:latin typeface="宋体" pitchFamily="2" charset="-122"/>
            </a:endParaRPr>
          </a:p>
        </p:txBody>
      </p:sp>
      <p:sp>
        <p:nvSpPr>
          <p:cNvPr id="1757187" name="Rectangle 3"/>
          <p:cNvSpPr>
            <a:spLocks noGrp="1" noChangeArrowheads="1"/>
          </p:cNvSpPr>
          <p:nvPr>
            <p:ph type="body" idx="1"/>
          </p:nvPr>
        </p:nvSpPr>
        <p:spPr>
          <a:xfrm>
            <a:off x="900113" y="1844675"/>
            <a:ext cx="6934200" cy="4648200"/>
          </a:xfrm>
        </p:spPr>
        <p:txBody>
          <a:bodyPr/>
          <a:lstStyle/>
          <a:p>
            <a:pPr algn="just" eaLnBrk="1" hangingPunct="1">
              <a:lnSpc>
                <a:spcPct val="130000"/>
              </a:lnSpc>
              <a:buFont typeface="Wingdings" pitchFamily="2" charset="2"/>
              <a:buNone/>
            </a:pPr>
            <a:r>
              <a:rPr lang="en-US" altLang="zh-CN" smtClean="0">
                <a:latin typeface="宋体" pitchFamily="2" charset="-122"/>
              </a:rPr>
              <a:t>      </a:t>
            </a:r>
            <a:r>
              <a:rPr lang="zh-CN" altLang="en-US" b="1" smtClean="0">
                <a:latin typeface="宋体" pitchFamily="2" charset="-122"/>
              </a:rPr>
              <a:t>单一连续区分配采用静态分配和静态重定位方式，亦即作业或进程一旦进入主存，就一直等到它运行结束后才能释放主存。如下图所示的主存分配与回收法。并且由装入程序检查其绝对地址是否超越，即可达到保护系统的目的。</a:t>
            </a:r>
          </a:p>
        </p:txBody>
      </p:sp>
      <p:sp>
        <p:nvSpPr>
          <p:cNvPr id="2" name="矩形 1"/>
          <p:cNvSpPr/>
          <p:nvPr/>
        </p:nvSpPr>
        <p:spPr>
          <a:xfrm>
            <a:off x="2267744" y="332656"/>
            <a:ext cx="5350545" cy="584775"/>
          </a:xfrm>
          <a:prstGeom prst="rect">
            <a:avLst/>
          </a:prstGeom>
        </p:spPr>
        <p:txBody>
          <a:bodyPr wrap="square">
            <a:spAutoFit/>
          </a:bodyPr>
          <a:lstStyle/>
          <a:p>
            <a:r>
              <a:rPr kumimoji="1" lang="en-US" altLang="zh-CN" sz="3200" kern="0" dirty="0">
                <a:solidFill>
                  <a:srgbClr val="000000"/>
                </a:solidFill>
                <a:latin typeface="黑体" pitchFamily="49" charset="-122"/>
                <a:ea typeface="黑体" pitchFamily="49" charset="-122"/>
                <a:cs typeface="+mj-cs"/>
              </a:rPr>
              <a:t>3.3.1 </a:t>
            </a:r>
            <a:r>
              <a:rPr lang="zh-CN" altLang="en-US" sz="3200" kern="0" dirty="0">
                <a:solidFill>
                  <a:srgbClr val="000000"/>
                </a:solidFill>
                <a:latin typeface="黑体" pitchFamily="49" charset="-122"/>
                <a:ea typeface="黑体" pitchFamily="49" charset="-122"/>
                <a:cs typeface="+mj-cs"/>
              </a:rPr>
              <a:t>单一连续内存管理</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62306" name="Rectangle 2"/>
          <p:cNvSpPr>
            <a:spLocks noGrp="1" noChangeArrowheads="1"/>
          </p:cNvSpPr>
          <p:nvPr>
            <p:ph type="title"/>
          </p:nvPr>
        </p:nvSpPr>
        <p:spPr>
          <a:xfrm>
            <a:off x="611560" y="1512168"/>
            <a:ext cx="3168352" cy="332656"/>
          </a:xfrm>
        </p:spPr>
        <p:txBody>
          <a:bodyPr/>
          <a:lstStyle/>
          <a:p>
            <a:pPr eaLnBrk="1" hangingPunct="1"/>
            <a:r>
              <a:rPr lang="zh-CN" altLang="en-US" sz="2800" dirty="0" smtClean="0">
                <a:latin typeface="黑体" pitchFamily="49" charset="-122"/>
                <a:ea typeface="黑体" pitchFamily="49" charset="-122"/>
                <a:cs typeface="Times New Roman" pitchFamily="18" charset="0"/>
              </a:rPr>
              <a:t>工作流程</a:t>
            </a:r>
            <a:r>
              <a:rPr lang="en-US" altLang="zh-CN" sz="2800" dirty="0" smtClean="0">
                <a:latin typeface="黑体" pitchFamily="49" charset="-122"/>
                <a:ea typeface="黑体" pitchFamily="49" charset="-122"/>
                <a:cs typeface="Times New Roman" pitchFamily="18" charset="0"/>
              </a:rPr>
              <a:t>(</a:t>
            </a:r>
            <a:r>
              <a:rPr lang="zh-CN" altLang="en-US" sz="2800" dirty="0" smtClean="0">
                <a:latin typeface="黑体" pitchFamily="49" charset="-122"/>
                <a:ea typeface="黑体" pitchFamily="49" charset="-122"/>
                <a:cs typeface="Times New Roman" pitchFamily="18" charset="0"/>
              </a:rPr>
              <a:t>续</a:t>
            </a:r>
            <a:r>
              <a:rPr lang="en-US" altLang="zh-CN" sz="2800" dirty="0" smtClean="0">
                <a:latin typeface="黑体" pitchFamily="49" charset="-122"/>
                <a:ea typeface="黑体" pitchFamily="49" charset="-122"/>
                <a:cs typeface="Times New Roman" pitchFamily="18" charset="0"/>
              </a:rPr>
              <a:t>)</a:t>
            </a:r>
            <a:r>
              <a:rPr lang="en-US" altLang="zh-CN" sz="2800" dirty="0" smtClean="0">
                <a:solidFill>
                  <a:srgbClr val="000000"/>
                </a:solidFill>
                <a:latin typeface="黑体" pitchFamily="49" charset="-122"/>
                <a:ea typeface="黑体" pitchFamily="49" charset="-122"/>
                <a:cs typeface="Times New Roman" pitchFamily="18" charset="0"/>
              </a:rPr>
              <a:t/>
            </a:r>
            <a:br>
              <a:rPr lang="en-US" altLang="zh-CN" sz="2800" dirty="0" smtClean="0">
                <a:solidFill>
                  <a:srgbClr val="000000"/>
                </a:solidFill>
                <a:latin typeface="黑体" pitchFamily="49" charset="-122"/>
                <a:ea typeface="黑体" pitchFamily="49" charset="-122"/>
                <a:cs typeface="Times New Roman" pitchFamily="18" charset="0"/>
              </a:rPr>
            </a:br>
            <a:endParaRPr lang="en-US" altLang="zh-CN" sz="2800" dirty="0" smtClean="0">
              <a:latin typeface="宋体" pitchFamily="2" charset="-122"/>
              <a:ea typeface="黑体" pitchFamily="49" charset="-122"/>
              <a:cs typeface="Times New Roman" pitchFamily="18" charset="0"/>
            </a:endParaRPr>
          </a:p>
        </p:txBody>
      </p:sp>
      <p:graphicFrame>
        <p:nvGraphicFramePr>
          <p:cNvPr id="1762307" name="Object 3"/>
          <p:cNvGraphicFramePr>
            <a:graphicFrameLocks noGrp="1" noChangeAspect="1"/>
          </p:cNvGraphicFramePr>
          <p:nvPr>
            <p:ph type="body" idx="1"/>
            <p:extLst>
              <p:ext uri="{D42A27DB-BD31-4B8C-83A1-F6EECF244321}">
                <p14:modId xmlns:p14="http://schemas.microsoft.com/office/powerpoint/2010/main" val="485914642"/>
              </p:ext>
            </p:extLst>
          </p:nvPr>
        </p:nvGraphicFramePr>
        <p:xfrm>
          <a:off x="3563888" y="1772816"/>
          <a:ext cx="4211638" cy="4320480"/>
        </p:xfrm>
        <a:graphic>
          <a:graphicData uri="http://schemas.openxmlformats.org/presentationml/2006/ole">
            <mc:AlternateContent xmlns:mc="http://schemas.openxmlformats.org/markup-compatibility/2006">
              <mc:Choice xmlns:v="urn:schemas-microsoft-com:vml" Requires="v">
                <p:oleObj spid="_x0000_s7188" name="Photo Editor 照片" r:id="rId3" imgW="2847619" imgH="3142857" progId="">
                  <p:embed/>
                </p:oleObj>
              </mc:Choice>
              <mc:Fallback>
                <p:oleObj name="Photo Editor 照片" r:id="rId3" imgW="2847619" imgH="3142857" progId="">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63888" y="1772816"/>
                        <a:ext cx="4211638" cy="4320480"/>
                      </a:xfrm>
                      <a:prstGeom prst="rect">
                        <a:avLst/>
                      </a:prstGeom>
                      <a:noFill/>
                      <a:extLst/>
                    </p:spPr>
                  </p:pic>
                </p:oleObj>
              </mc:Fallback>
            </mc:AlternateContent>
          </a:graphicData>
        </a:graphic>
      </p:graphicFrame>
      <p:sp>
        <p:nvSpPr>
          <p:cNvPr id="2" name="矩形 1"/>
          <p:cNvSpPr/>
          <p:nvPr/>
        </p:nvSpPr>
        <p:spPr>
          <a:xfrm>
            <a:off x="2203999" y="260648"/>
            <a:ext cx="4896544" cy="584775"/>
          </a:xfrm>
          <a:prstGeom prst="rect">
            <a:avLst/>
          </a:prstGeom>
        </p:spPr>
        <p:txBody>
          <a:bodyPr wrap="square">
            <a:spAutoFit/>
          </a:bodyPr>
          <a:lstStyle/>
          <a:p>
            <a:pPr lvl="0"/>
            <a:r>
              <a:rPr kumimoji="1" lang="en-US" altLang="zh-CN" sz="3200" kern="0" dirty="0">
                <a:solidFill>
                  <a:srgbClr val="000000"/>
                </a:solidFill>
                <a:latin typeface="黑体" pitchFamily="49" charset="-122"/>
                <a:ea typeface="黑体" pitchFamily="49" charset="-122"/>
              </a:rPr>
              <a:t>3.3.1 </a:t>
            </a:r>
            <a:r>
              <a:rPr lang="zh-CN" altLang="en-US" sz="3200" kern="0" dirty="0">
                <a:solidFill>
                  <a:srgbClr val="000000"/>
                </a:solidFill>
                <a:latin typeface="黑体" pitchFamily="49" charset="-122"/>
                <a:ea typeface="黑体" pitchFamily="49" charset="-122"/>
              </a:rPr>
              <a:t>单一连续内存管理</a:t>
            </a:r>
            <a:endParaRPr lang="zh-CN" altLang="en-US" dirty="0">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58211" name="Rectangle 3"/>
          <p:cNvSpPr>
            <a:spLocks noGrp="1" noChangeArrowheads="1"/>
          </p:cNvSpPr>
          <p:nvPr>
            <p:ph type="body" idx="1"/>
          </p:nvPr>
        </p:nvSpPr>
        <p:spPr>
          <a:xfrm>
            <a:off x="1403350" y="1700213"/>
            <a:ext cx="6096000" cy="4648200"/>
          </a:xfrm>
        </p:spPr>
        <p:txBody>
          <a:bodyPr/>
          <a:lstStyle/>
          <a:p>
            <a:pPr algn="just" eaLnBrk="1" hangingPunct="1">
              <a:lnSpc>
                <a:spcPct val="150000"/>
              </a:lnSpc>
              <a:buFont typeface="Wingdings" pitchFamily="2" charset="2"/>
              <a:buNone/>
            </a:pPr>
            <a:r>
              <a:rPr lang="zh-CN" altLang="en-US" sz="3000" b="1" dirty="0" smtClean="0">
                <a:latin typeface="黑体" pitchFamily="49" charset="-122"/>
                <a:ea typeface="黑体" pitchFamily="49" charset="-122"/>
                <a:cs typeface="Times New Roman" pitchFamily="18" charset="0"/>
              </a:rPr>
              <a:t>缺点</a:t>
            </a:r>
            <a:endParaRPr lang="zh-CN" altLang="en-US" sz="3000" b="1" dirty="0" smtClean="0">
              <a:latin typeface="宋体" pitchFamily="2" charset="-122"/>
              <a:ea typeface="黑体" pitchFamily="49" charset="-122"/>
              <a:cs typeface="Times New Roman" pitchFamily="18" charset="0"/>
            </a:endParaRPr>
          </a:p>
          <a:p>
            <a:pPr algn="just" eaLnBrk="1" hangingPunct="1">
              <a:lnSpc>
                <a:spcPct val="150000"/>
              </a:lnSpc>
            </a:pPr>
            <a:r>
              <a:rPr lang="zh-CN" altLang="en-US" sz="3200" b="1" dirty="0" smtClean="0">
                <a:latin typeface="+mn-ea"/>
                <a:cs typeface="Times New Roman" pitchFamily="18" charset="0"/>
              </a:rPr>
              <a:t>不支持多道程序。</a:t>
            </a:r>
          </a:p>
          <a:p>
            <a:pPr algn="just" eaLnBrk="1" hangingPunct="1">
              <a:lnSpc>
                <a:spcPct val="150000"/>
              </a:lnSpc>
            </a:pPr>
            <a:r>
              <a:rPr lang="zh-CN" altLang="en-US" sz="3200" b="1" dirty="0" smtClean="0">
                <a:latin typeface="宋体" pitchFamily="2" charset="-122"/>
                <a:cs typeface="Times New Roman" pitchFamily="18" charset="0"/>
              </a:rPr>
              <a:t>主存利用率不高。</a:t>
            </a:r>
            <a:endParaRPr lang="zh-CN" altLang="en-US" sz="3200" b="1" dirty="0" smtClean="0">
              <a:latin typeface="Arial Unicode MS" pitchFamily="34" charset="-122"/>
              <a:ea typeface="Arial Unicode MS" pitchFamily="34" charset="-122"/>
              <a:cs typeface="Arial Unicode MS" pitchFamily="34" charset="-122"/>
            </a:endParaRPr>
          </a:p>
          <a:p>
            <a:pPr algn="just" eaLnBrk="1" hangingPunct="1">
              <a:lnSpc>
                <a:spcPct val="150000"/>
              </a:lnSpc>
            </a:pPr>
            <a:r>
              <a:rPr lang="zh-CN" altLang="en-US" sz="3200" b="1" dirty="0" smtClean="0">
                <a:latin typeface="宋体" pitchFamily="2" charset="-122"/>
                <a:cs typeface="Times New Roman" pitchFamily="18" charset="0"/>
              </a:rPr>
              <a:t>程序的运行受主存容量限制。</a:t>
            </a:r>
          </a:p>
        </p:txBody>
      </p:sp>
      <p:sp>
        <p:nvSpPr>
          <p:cNvPr id="2" name="矩形 1"/>
          <p:cNvSpPr/>
          <p:nvPr/>
        </p:nvSpPr>
        <p:spPr>
          <a:xfrm>
            <a:off x="2195736" y="332656"/>
            <a:ext cx="5070946" cy="584775"/>
          </a:xfrm>
          <a:prstGeom prst="rect">
            <a:avLst/>
          </a:prstGeom>
        </p:spPr>
        <p:txBody>
          <a:bodyPr wrap="square">
            <a:spAutoFit/>
          </a:bodyPr>
          <a:lstStyle/>
          <a:p>
            <a:pPr lvl="0"/>
            <a:r>
              <a:rPr kumimoji="1" lang="en-US" altLang="zh-CN" sz="3200" kern="0" dirty="0">
                <a:solidFill>
                  <a:srgbClr val="000000"/>
                </a:solidFill>
                <a:latin typeface="黑体" pitchFamily="49" charset="-122"/>
                <a:ea typeface="黑体" pitchFamily="49" charset="-122"/>
              </a:rPr>
              <a:t>3.3.1 </a:t>
            </a:r>
            <a:r>
              <a:rPr lang="zh-CN" altLang="en-US" sz="3200" kern="0" dirty="0">
                <a:solidFill>
                  <a:srgbClr val="000000"/>
                </a:solidFill>
                <a:latin typeface="黑体" pitchFamily="49" charset="-122"/>
                <a:ea typeface="黑体" pitchFamily="49" charset="-122"/>
              </a:rPr>
              <a:t>单一连续内存管理</a:t>
            </a:r>
            <a:endParaRPr lang="zh-CN" altLang="en-US" dirty="0">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60258" name="Rectangle 2"/>
          <p:cNvSpPr>
            <a:spLocks noGrp="1" noChangeArrowheads="1"/>
          </p:cNvSpPr>
          <p:nvPr>
            <p:ph type="title"/>
          </p:nvPr>
        </p:nvSpPr>
        <p:spPr>
          <a:xfrm>
            <a:off x="1270000" y="261938"/>
            <a:ext cx="6646863" cy="866775"/>
          </a:xfrm>
        </p:spPr>
        <p:txBody>
          <a:bodyPr/>
          <a:lstStyle/>
          <a:p>
            <a:pPr eaLnBrk="1" hangingPunct="1"/>
            <a:r>
              <a:rPr lang="zh-CN" altLang="en-US" sz="3200" smtClean="0">
                <a:latin typeface="黑体" pitchFamily="49" charset="-122"/>
                <a:ea typeface="黑体" pitchFamily="49" charset="-122"/>
                <a:cs typeface="Times New Roman" pitchFamily="18" charset="0"/>
              </a:rPr>
              <a:t>存储保护</a:t>
            </a:r>
            <a:r>
              <a:rPr lang="zh-CN" altLang="en-US" smtClean="0">
                <a:latin typeface="宋体" pitchFamily="2" charset="-122"/>
                <a:ea typeface="黑体" pitchFamily="49" charset="-122"/>
                <a:cs typeface="Times New Roman" pitchFamily="18" charset="0"/>
              </a:rPr>
              <a:t> </a:t>
            </a:r>
          </a:p>
        </p:txBody>
      </p:sp>
      <p:sp>
        <p:nvSpPr>
          <p:cNvPr id="1760259" name="Rectangle 3"/>
          <p:cNvSpPr>
            <a:spLocks noGrp="1" noChangeArrowheads="1"/>
          </p:cNvSpPr>
          <p:nvPr>
            <p:ph type="body" idx="1"/>
          </p:nvPr>
        </p:nvSpPr>
        <p:spPr>
          <a:xfrm>
            <a:off x="755650" y="1412875"/>
            <a:ext cx="7510463" cy="4648200"/>
          </a:xfrm>
        </p:spPr>
        <p:txBody>
          <a:bodyPr/>
          <a:lstStyle/>
          <a:p>
            <a:pPr algn="just" eaLnBrk="1" hangingPunct="1">
              <a:lnSpc>
                <a:spcPct val="120000"/>
              </a:lnSpc>
            </a:pPr>
            <a:r>
              <a:rPr lang="zh-CN" altLang="en-US" b="1" smtClean="0">
                <a:latin typeface="宋体" pitchFamily="2" charset="-122"/>
              </a:rPr>
              <a:t>自动地址修改　例如，存储器的地址空间为１２Ｋ，而操作系统位于低址端的４Ｋ内。对于这样的系统，我们给用户一个１３位的地址空间，并对其每个存储器访问自动加上４Ｋ。如果操作系统占用高址端的４Ｋ，则我们取每一个存储访问Ｒ，而实际上，其地址为（Ｒ　ｍｏｄ　８Ｋ）。从而实现了对操作系统的保护。</a:t>
            </a:r>
            <a:endParaRPr lang="zh-CN" altLang="en-US" b="1" smtClean="0">
              <a:latin typeface="宋体" pitchFamily="2" charset="-122"/>
              <a:cs typeface="Times New Roman"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61282" name="Rectangle 2"/>
          <p:cNvSpPr>
            <a:spLocks noGrp="1" noChangeArrowheads="1"/>
          </p:cNvSpPr>
          <p:nvPr>
            <p:ph type="title"/>
          </p:nvPr>
        </p:nvSpPr>
        <p:spPr>
          <a:xfrm>
            <a:off x="971550" y="476250"/>
            <a:ext cx="7397750" cy="879475"/>
          </a:xfrm>
        </p:spPr>
        <p:txBody>
          <a:bodyPr/>
          <a:lstStyle/>
          <a:p>
            <a:pPr eaLnBrk="1" hangingPunct="1"/>
            <a:r>
              <a:rPr lang="zh-CN" altLang="en-US" sz="3200" smtClean="0">
                <a:latin typeface="黑体" pitchFamily="49" charset="-122"/>
                <a:ea typeface="黑体" pitchFamily="49" charset="-122"/>
              </a:rPr>
              <a:t>存储保护（续）</a:t>
            </a:r>
            <a:r>
              <a:rPr lang="zh-CN" altLang="en-US" sz="2800" smtClean="0">
                <a:solidFill>
                  <a:srgbClr val="000000"/>
                </a:solidFill>
                <a:latin typeface="宋体" pitchFamily="2" charset="-122"/>
                <a:cs typeface="Times New Roman" pitchFamily="18" charset="0"/>
              </a:rPr>
              <a:t/>
            </a:r>
            <a:br>
              <a:rPr lang="zh-CN" altLang="en-US" sz="2800" smtClean="0">
                <a:solidFill>
                  <a:srgbClr val="000000"/>
                </a:solidFill>
                <a:latin typeface="宋体" pitchFamily="2" charset="-122"/>
                <a:cs typeface="Times New Roman" pitchFamily="18" charset="0"/>
              </a:rPr>
            </a:br>
            <a:endParaRPr lang="zh-CN" altLang="en-US" sz="2800" smtClean="0">
              <a:latin typeface="宋体" pitchFamily="2" charset="-122"/>
            </a:endParaRPr>
          </a:p>
        </p:txBody>
      </p:sp>
      <p:sp>
        <p:nvSpPr>
          <p:cNvPr id="1761283" name="Rectangle 3"/>
          <p:cNvSpPr>
            <a:spLocks noGrp="1" noChangeArrowheads="1"/>
          </p:cNvSpPr>
          <p:nvPr>
            <p:ph type="body" idx="1"/>
          </p:nvPr>
        </p:nvSpPr>
        <p:spPr>
          <a:xfrm>
            <a:off x="971550" y="1412875"/>
            <a:ext cx="7510463" cy="4648200"/>
          </a:xfrm>
        </p:spPr>
        <p:txBody>
          <a:bodyPr/>
          <a:lstStyle/>
          <a:p>
            <a:pPr algn="just" eaLnBrk="1" hangingPunct="1">
              <a:lnSpc>
                <a:spcPct val="155000"/>
              </a:lnSpc>
            </a:pPr>
            <a:r>
              <a:rPr lang="zh-CN" altLang="en-US" b="1" smtClean="0">
                <a:latin typeface="宋体" pitchFamily="2" charset="-122"/>
              </a:rPr>
              <a:t>０页、１页寻址　通过对每个用户生成的地址左端拼接上一位１来实现ＯＳ区与用户区。把操作系统确定在０页，而把用户作业放在１页。</a:t>
            </a:r>
            <a:endParaRPr lang="zh-CN" altLang="en-US" b="1" smtClean="0">
              <a:latin typeface="Arial Unicode MS" pitchFamily="34" charset="-122"/>
              <a:ea typeface="Arial Unicode MS" pitchFamily="34" charset="-122"/>
              <a:cs typeface="Arial Unicode MS" pitchFamily="34" charset="-122"/>
            </a:endParaRPr>
          </a:p>
          <a:p>
            <a:pPr algn="just" eaLnBrk="1" hangingPunct="1">
              <a:lnSpc>
                <a:spcPct val="155000"/>
              </a:lnSpc>
            </a:pPr>
            <a:r>
              <a:rPr lang="zh-CN" altLang="en-US" b="1" smtClean="0">
                <a:latin typeface="宋体" pitchFamily="2" charset="-122"/>
              </a:rPr>
              <a:t>界限寄存器　通过增加界限寄存器，划分ＯＳ区与用户区。</a:t>
            </a:r>
            <a:endParaRPr lang="zh-CN" altLang="en-US" b="1" smtClean="0">
              <a:latin typeface="Arial Unicode MS" pitchFamily="34" charset="-122"/>
              <a:ea typeface="Arial Unicode MS" pitchFamily="34" charset="-122"/>
              <a:cs typeface="Arial Unicode MS"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a:xfrm>
            <a:off x="1187450" y="0"/>
            <a:ext cx="7397750" cy="1447800"/>
          </a:xfrm>
        </p:spPr>
        <p:txBody>
          <a:bodyPr/>
          <a:lstStyle/>
          <a:p>
            <a:pPr eaLnBrk="1" hangingPunct="1"/>
            <a:r>
              <a:rPr lang="en-US" altLang="zh-CN" sz="3200" smtClean="0">
                <a:latin typeface="黑体" pitchFamily="49" charset="-122"/>
                <a:ea typeface="黑体" pitchFamily="49" charset="-122"/>
              </a:rPr>
              <a:t>3.1.1 </a:t>
            </a:r>
            <a:r>
              <a:rPr lang="zh-CN" altLang="en-US" sz="3200" smtClean="0">
                <a:latin typeface="黑体" pitchFamily="49" charset="-122"/>
                <a:ea typeface="黑体" pitchFamily="49" charset="-122"/>
              </a:rPr>
              <a:t>存储器的层次结构</a:t>
            </a:r>
            <a:endParaRPr lang="zh-CN" altLang="en-US" smtClean="0">
              <a:latin typeface="宋体" pitchFamily="2" charset="-122"/>
            </a:endParaRPr>
          </a:p>
        </p:txBody>
      </p:sp>
      <p:sp>
        <p:nvSpPr>
          <p:cNvPr id="1028" name="Rectangle 3"/>
          <p:cNvSpPr>
            <a:spLocks noGrp="1" noChangeArrowheads="1"/>
          </p:cNvSpPr>
          <p:nvPr>
            <p:ph type="body" idx="1"/>
          </p:nvPr>
        </p:nvSpPr>
        <p:spPr>
          <a:xfrm>
            <a:off x="1000125" y="1285875"/>
            <a:ext cx="6934200" cy="4648200"/>
          </a:xfrm>
        </p:spPr>
        <p:txBody>
          <a:bodyPr/>
          <a:lstStyle/>
          <a:p>
            <a:pPr algn="just" eaLnBrk="1" hangingPunct="1">
              <a:lnSpc>
                <a:spcPct val="95000"/>
              </a:lnSpc>
              <a:buFont typeface="Wingdings" pitchFamily="2" charset="2"/>
              <a:buNone/>
            </a:pPr>
            <a:r>
              <a:rPr lang="en-US" altLang="zh-CN" sz="1900" b="1" smtClean="0">
                <a:solidFill>
                  <a:schemeClr val="tx2"/>
                </a:solidFill>
                <a:latin typeface="黑体" pitchFamily="49" charset="-122"/>
                <a:ea typeface="黑体" pitchFamily="49" charset="-122"/>
              </a:rPr>
              <a:t>1. </a:t>
            </a:r>
            <a:r>
              <a:rPr lang="zh-CN" altLang="en-US" sz="2400" b="1" smtClean="0">
                <a:solidFill>
                  <a:schemeClr val="tx2"/>
                </a:solidFill>
                <a:latin typeface="黑体" pitchFamily="49" charset="-122"/>
                <a:ea typeface="黑体" pitchFamily="49" charset="-122"/>
              </a:rPr>
              <a:t>存储器的层次结构</a:t>
            </a:r>
          </a:p>
          <a:p>
            <a:pPr algn="just" eaLnBrk="1" hangingPunct="1">
              <a:lnSpc>
                <a:spcPct val="95000"/>
              </a:lnSpc>
              <a:buFont typeface="Wingdings" pitchFamily="2" charset="2"/>
              <a:buNone/>
            </a:pPr>
            <a:r>
              <a:rPr lang="zh-CN" altLang="en-US" sz="2400" smtClean="0">
                <a:latin typeface="宋体" pitchFamily="2" charset="-122"/>
              </a:rPr>
              <a:t>    </a:t>
            </a:r>
            <a:r>
              <a:rPr lang="zh-CN" altLang="en-US" sz="2400" b="1" smtClean="0">
                <a:latin typeface="宋体" pitchFamily="2" charset="-122"/>
              </a:rPr>
              <a:t>在现代计算机系统</a:t>
            </a:r>
            <a:endParaRPr lang="zh-CN" altLang="en-US" sz="2400" b="1" smtClean="0">
              <a:latin typeface="Arial Unicode MS" pitchFamily="34" charset="-122"/>
              <a:ea typeface="Arial Unicode MS" pitchFamily="34" charset="-122"/>
              <a:cs typeface="Arial Unicode MS" pitchFamily="34" charset="-122"/>
            </a:endParaRPr>
          </a:p>
          <a:p>
            <a:pPr algn="just" eaLnBrk="1" hangingPunct="1">
              <a:lnSpc>
                <a:spcPct val="95000"/>
              </a:lnSpc>
              <a:buFont typeface="Wingdings" pitchFamily="2" charset="2"/>
              <a:buNone/>
            </a:pPr>
            <a:r>
              <a:rPr lang="zh-CN" altLang="en-US" sz="2400" b="1" smtClean="0">
                <a:latin typeface="宋体" pitchFamily="2" charset="-122"/>
              </a:rPr>
              <a:t>中，存储器是信息外理</a:t>
            </a:r>
            <a:endParaRPr lang="zh-CN" altLang="en-US" sz="2400" b="1" smtClean="0">
              <a:latin typeface="Arial Unicode MS" pitchFamily="34" charset="-122"/>
              <a:ea typeface="Arial Unicode MS" pitchFamily="34" charset="-122"/>
              <a:cs typeface="Arial Unicode MS" pitchFamily="34" charset="-122"/>
            </a:endParaRPr>
          </a:p>
          <a:p>
            <a:pPr algn="just" eaLnBrk="1" hangingPunct="1">
              <a:lnSpc>
                <a:spcPct val="95000"/>
              </a:lnSpc>
              <a:buFont typeface="Wingdings" pitchFamily="2" charset="2"/>
              <a:buNone/>
            </a:pPr>
            <a:r>
              <a:rPr lang="zh-CN" altLang="en-US" sz="2400" b="1" smtClean="0">
                <a:latin typeface="宋体" pitchFamily="2" charset="-122"/>
              </a:rPr>
              <a:t>的来源与归宿，占据重</a:t>
            </a:r>
            <a:endParaRPr lang="zh-CN" altLang="en-US" sz="2400" b="1" smtClean="0">
              <a:latin typeface="Arial Unicode MS" pitchFamily="34" charset="-122"/>
              <a:ea typeface="Arial Unicode MS" pitchFamily="34" charset="-122"/>
              <a:cs typeface="Arial Unicode MS" pitchFamily="34" charset="-122"/>
            </a:endParaRPr>
          </a:p>
          <a:p>
            <a:pPr algn="just" eaLnBrk="1" hangingPunct="1">
              <a:lnSpc>
                <a:spcPct val="95000"/>
              </a:lnSpc>
              <a:buFont typeface="Wingdings" pitchFamily="2" charset="2"/>
              <a:buNone/>
            </a:pPr>
            <a:r>
              <a:rPr lang="zh-CN" altLang="en-US" sz="2400" b="1" smtClean="0">
                <a:latin typeface="宋体" pitchFamily="2" charset="-122"/>
              </a:rPr>
              <a:t>要位置。但是，在现有</a:t>
            </a:r>
            <a:endParaRPr lang="zh-CN" altLang="en-US" sz="2400" b="1" smtClean="0">
              <a:latin typeface="Arial Unicode MS" pitchFamily="34" charset="-122"/>
              <a:ea typeface="Arial Unicode MS" pitchFamily="34" charset="-122"/>
              <a:cs typeface="Arial Unicode MS" pitchFamily="34" charset="-122"/>
            </a:endParaRPr>
          </a:p>
          <a:p>
            <a:pPr algn="just" eaLnBrk="1" hangingPunct="1">
              <a:lnSpc>
                <a:spcPct val="95000"/>
              </a:lnSpc>
              <a:buFont typeface="Wingdings" pitchFamily="2" charset="2"/>
              <a:buNone/>
            </a:pPr>
            <a:r>
              <a:rPr lang="zh-CN" altLang="en-US" sz="2400" b="1" smtClean="0">
                <a:latin typeface="宋体" pitchFamily="2" charset="-122"/>
              </a:rPr>
              <a:t>技术条件下，任何一种</a:t>
            </a:r>
            <a:endParaRPr lang="zh-CN" altLang="en-US" sz="2400" b="1" smtClean="0">
              <a:latin typeface="Arial Unicode MS" pitchFamily="34" charset="-122"/>
              <a:ea typeface="Arial Unicode MS" pitchFamily="34" charset="-122"/>
              <a:cs typeface="Arial Unicode MS" pitchFamily="34" charset="-122"/>
            </a:endParaRPr>
          </a:p>
          <a:p>
            <a:pPr algn="just" eaLnBrk="1" hangingPunct="1">
              <a:lnSpc>
                <a:spcPct val="95000"/>
              </a:lnSpc>
              <a:buFont typeface="Wingdings" pitchFamily="2" charset="2"/>
              <a:buNone/>
            </a:pPr>
            <a:r>
              <a:rPr lang="zh-CN" altLang="en-US" sz="2400" b="1" smtClean="0">
                <a:latin typeface="宋体" pitchFamily="2" charset="-122"/>
              </a:rPr>
              <a:t>存储装置，都无法同时</a:t>
            </a:r>
            <a:endParaRPr lang="zh-CN" altLang="en-US" sz="2400" b="1" smtClean="0">
              <a:latin typeface="Arial Unicode MS" pitchFamily="34" charset="-122"/>
              <a:ea typeface="Arial Unicode MS" pitchFamily="34" charset="-122"/>
              <a:cs typeface="Arial Unicode MS" pitchFamily="34" charset="-122"/>
            </a:endParaRPr>
          </a:p>
          <a:p>
            <a:pPr algn="just" eaLnBrk="1" hangingPunct="1">
              <a:lnSpc>
                <a:spcPct val="95000"/>
              </a:lnSpc>
              <a:buFont typeface="Wingdings" pitchFamily="2" charset="2"/>
              <a:buNone/>
            </a:pPr>
            <a:r>
              <a:rPr lang="zh-CN" altLang="en-US" sz="2400" b="1" smtClean="0">
                <a:latin typeface="宋体" pitchFamily="2" charset="-122"/>
              </a:rPr>
              <a:t>从速度与容量两方面，</a:t>
            </a:r>
            <a:endParaRPr lang="zh-CN" altLang="en-US" sz="2400" b="1" smtClean="0">
              <a:latin typeface="Arial Unicode MS" pitchFamily="34" charset="-122"/>
              <a:ea typeface="Arial Unicode MS" pitchFamily="34" charset="-122"/>
              <a:cs typeface="Arial Unicode MS" pitchFamily="34" charset="-122"/>
            </a:endParaRPr>
          </a:p>
          <a:p>
            <a:pPr algn="just" eaLnBrk="1" hangingPunct="1">
              <a:lnSpc>
                <a:spcPct val="95000"/>
              </a:lnSpc>
              <a:buFont typeface="Wingdings" pitchFamily="2" charset="2"/>
              <a:buNone/>
            </a:pPr>
            <a:r>
              <a:rPr lang="zh-CN" altLang="en-US" sz="2400" b="1" smtClean="0">
                <a:latin typeface="宋体" pitchFamily="2" charset="-122"/>
              </a:rPr>
              <a:t>满足用户的需求。实际</a:t>
            </a:r>
            <a:endParaRPr lang="zh-CN" altLang="en-US" sz="2400" b="1" smtClean="0">
              <a:latin typeface="Arial Unicode MS" pitchFamily="34" charset="-122"/>
              <a:ea typeface="Arial Unicode MS" pitchFamily="34" charset="-122"/>
              <a:cs typeface="Arial Unicode MS" pitchFamily="34" charset="-122"/>
            </a:endParaRPr>
          </a:p>
          <a:p>
            <a:pPr algn="just" eaLnBrk="1" hangingPunct="1">
              <a:lnSpc>
                <a:spcPct val="95000"/>
              </a:lnSpc>
              <a:buFont typeface="Wingdings" pitchFamily="2" charset="2"/>
              <a:buNone/>
            </a:pPr>
            <a:r>
              <a:rPr lang="zh-CN" altLang="en-US" sz="2400" b="1" smtClean="0">
                <a:latin typeface="宋体" pitchFamily="2" charset="-122"/>
              </a:rPr>
              <a:t>上它们组成了一个速度</a:t>
            </a:r>
            <a:endParaRPr lang="zh-CN" altLang="en-US" sz="2400" b="1" smtClean="0">
              <a:latin typeface="Arial Unicode MS" pitchFamily="34" charset="-122"/>
              <a:ea typeface="Arial Unicode MS" pitchFamily="34" charset="-122"/>
              <a:cs typeface="Arial Unicode MS" pitchFamily="34" charset="-122"/>
            </a:endParaRPr>
          </a:p>
          <a:p>
            <a:pPr algn="just" eaLnBrk="1" hangingPunct="1">
              <a:lnSpc>
                <a:spcPct val="95000"/>
              </a:lnSpc>
              <a:buFont typeface="Wingdings" pitchFamily="2" charset="2"/>
              <a:buNone/>
            </a:pPr>
            <a:r>
              <a:rPr lang="zh-CN" altLang="en-US" sz="2400" b="1" smtClean="0">
                <a:latin typeface="宋体" pitchFamily="2" charset="-122"/>
              </a:rPr>
              <a:t>由快到慢，容量由小到</a:t>
            </a:r>
            <a:endParaRPr lang="zh-CN" altLang="en-US" sz="2400" b="1" smtClean="0">
              <a:latin typeface="Arial Unicode MS" pitchFamily="34" charset="-122"/>
              <a:ea typeface="Arial Unicode MS" pitchFamily="34" charset="-122"/>
              <a:cs typeface="Arial Unicode MS" pitchFamily="34" charset="-122"/>
            </a:endParaRPr>
          </a:p>
          <a:p>
            <a:pPr algn="just" eaLnBrk="1" hangingPunct="1">
              <a:lnSpc>
                <a:spcPct val="95000"/>
              </a:lnSpc>
              <a:buFont typeface="Wingdings" pitchFamily="2" charset="2"/>
              <a:buNone/>
            </a:pPr>
            <a:r>
              <a:rPr lang="zh-CN" altLang="en-US" sz="2400" b="1" smtClean="0">
                <a:latin typeface="宋体" pitchFamily="2" charset="-122"/>
              </a:rPr>
              <a:t>大的存储装置层次。</a:t>
            </a:r>
            <a:r>
              <a:rPr lang="zh-CN" altLang="en-US" sz="2400" smtClean="0">
                <a:latin typeface="宋体" pitchFamily="2" charset="-122"/>
              </a:rPr>
              <a:t> </a:t>
            </a:r>
          </a:p>
          <a:p>
            <a:pPr algn="just" eaLnBrk="1" hangingPunct="1">
              <a:lnSpc>
                <a:spcPct val="95000"/>
              </a:lnSpc>
              <a:spcBef>
                <a:spcPct val="0"/>
              </a:spcBef>
              <a:buFont typeface="Wingdings" pitchFamily="2" charset="2"/>
              <a:buNone/>
            </a:pPr>
            <a:r>
              <a:rPr lang="zh-CN" altLang="en-US" sz="1900" smtClean="0">
                <a:latin typeface="宋体" pitchFamily="2" charset="-122"/>
              </a:rPr>
              <a:t>                        </a:t>
            </a:r>
            <a:endParaRPr lang="zh-CN" altLang="en-US" sz="2500" b="1" smtClean="0"/>
          </a:p>
        </p:txBody>
      </p:sp>
      <p:graphicFrame>
        <p:nvGraphicFramePr>
          <p:cNvPr id="1026" name="Object 6"/>
          <p:cNvGraphicFramePr>
            <a:graphicFrameLocks noChangeAspect="1"/>
          </p:cNvGraphicFramePr>
          <p:nvPr/>
        </p:nvGraphicFramePr>
        <p:xfrm>
          <a:off x="5148263" y="1484313"/>
          <a:ext cx="3124200" cy="4343400"/>
        </p:xfrm>
        <a:graphic>
          <a:graphicData uri="http://schemas.openxmlformats.org/presentationml/2006/ole">
            <mc:AlternateContent xmlns:mc="http://schemas.openxmlformats.org/markup-compatibility/2006">
              <mc:Choice xmlns:v="urn:schemas-microsoft-com:vml" Requires="v">
                <p:oleObj spid="_x0000_s1044" name="Photo Editor 照片" r:id="rId3" imgW="2734057" imgH="3409524" progId="">
                  <p:embed/>
                </p:oleObj>
              </mc:Choice>
              <mc:Fallback>
                <p:oleObj name="Photo Editor 照片" r:id="rId3" imgW="2734057" imgH="3409524" progId="">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8263" y="1484313"/>
                        <a:ext cx="312420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75618" name="Rectangle 2"/>
          <p:cNvSpPr>
            <a:spLocks noGrp="1" noChangeArrowheads="1"/>
          </p:cNvSpPr>
          <p:nvPr>
            <p:ph type="title"/>
          </p:nvPr>
        </p:nvSpPr>
        <p:spPr>
          <a:xfrm>
            <a:off x="1033463" y="169863"/>
            <a:ext cx="6257925" cy="885825"/>
          </a:xfrm>
        </p:spPr>
        <p:txBody>
          <a:bodyPr/>
          <a:lstStyle/>
          <a:p>
            <a:pPr eaLnBrk="1" hangingPunct="1"/>
            <a:r>
              <a:rPr lang="en-US" altLang="zh-CN" smtClean="0">
                <a:solidFill>
                  <a:srgbClr val="000000"/>
                </a:solidFill>
                <a:latin typeface="宋体" pitchFamily="2" charset="-122"/>
                <a:cs typeface="Times New Roman" pitchFamily="18" charset="0"/>
              </a:rPr>
              <a:t> </a:t>
            </a:r>
            <a:r>
              <a:rPr kumimoji="1" lang="en-US" altLang="zh-CN" sz="3200" smtClean="0">
                <a:latin typeface="黑体" pitchFamily="49" charset="-122"/>
                <a:ea typeface="黑体" pitchFamily="49" charset="-122"/>
              </a:rPr>
              <a:t>3.3.2 </a:t>
            </a:r>
            <a:r>
              <a:rPr kumimoji="1" lang="zh-CN" altLang="en-US" sz="3200" smtClean="0">
                <a:latin typeface="黑体" pitchFamily="49" charset="-122"/>
                <a:ea typeface="黑体" pitchFamily="49" charset="-122"/>
              </a:rPr>
              <a:t>固定分区分配</a:t>
            </a:r>
            <a:endParaRPr lang="zh-CN" altLang="en-US" sz="3200" smtClean="0">
              <a:latin typeface="黑体" pitchFamily="49" charset="-122"/>
              <a:ea typeface="黑体" pitchFamily="49" charset="-122"/>
            </a:endParaRPr>
          </a:p>
        </p:txBody>
      </p:sp>
      <p:sp>
        <p:nvSpPr>
          <p:cNvPr id="1775619" name="Rectangle 3"/>
          <p:cNvSpPr>
            <a:spLocks noGrp="1" noChangeArrowheads="1"/>
          </p:cNvSpPr>
          <p:nvPr>
            <p:ph type="body" idx="1"/>
          </p:nvPr>
        </p:nvSpPr>
        <p:spPr>
          <a:xfrm>
            <a:off x="1187450" y="1412875"/>
            <a:ext cx="6934200" cy="4648200"/>
          </a:xfrm>
        </p:spPr>
        <p:txBody>
          <a:bodyPr/>
          <a:lstStyle/>
          <a:p>
            <a:pPr algn="just" eaLnBrk="1" hangingPunct="1">
              <a:lnSpc>
                <a:spcPct val="155000"/>
              </a:lnSpc>
              <a:buFont typeface="Wingdings" pitchFamily="2" charset="2"/>
              <a:buNone/>
            </a:pPr>
            <a:r>
              <a:rPr lang="en-US" altLang="zh-CN" smtClean="0">
                <a:latin typeface="Arial Unicode MS" pitchFamily="34" charset="-122"/>
                <a:ea typeface="隶书_GB2312" charset="-122"/>
              </a:rPr>
              <a:t>           </a:t>
            </a:r>
            <a:r>
              <a:rPr lang="zh-CN" altLang="en-US" smtClean="0">
                <a:solidFill>
                  <a:srgbClr val="FF0000"/>
                </a:solidFill>
                <a:latin typeface="Arial Unicode MS" pitchFamily="34" charset="-122"/>
                <a:ea typeface="隶书_GB2312" charset="-122"/>
              </a:rPr>
              <a:t>分</a:t>
            </a:r>
            <a:r>
              <a:rPr lang="zh-CN" altLang="en-US" b="1" smtClean="0">
                <a:solidFill>
                  <a:srgbClr val="FF0000"/>
                </a:solidFill>
                <a:latin typeface="宋体" pitchFamily="2" charset="-122"/>
              </a:rPr>
              <a:t>区式管理</a:t>
            </a:r>
            <a:r>
              <a:rPr lang="zh-CN" altLang="en-US" b="1" smtClean="0">
                <a:latin typeface="宋体" pitchFamily="2" charset="-122"/>
              </a:rPr>
              <a:t>是满足多道程序的最简单的存储管理方案。它的基本思想是将内存划分成若干个连续区域，称为分区。每个分区只能存储一个程序，而且程序也只能在它所驻留的分区中运行。</a:t>
            </a:r>
            <a:endParaRPr lang="zh-CN" altLang="en-US" b="1" smtClean="0">
              <a:latin typeface="Arial Unicode MS" pitchFamily="34" charset="-122"/>
              <a:ea typeface="Arial Unicode MS" pitchFamily="34" charset="-122"/>
              <a:cs typeface="Arial Unicode MS"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body" idx="4294967295"/>
          </p:nvPr>
        </p:nvSpPr>
        <p:spPr>
          <a:xfrm>
            <a:off x="971550" y="1484313"/>
            <a:ext cx="7391400" cy="4648200"/>
          </a:xfrm>
          <a:noFill/>
        </p:spPr>
        <p:txBody>
          <a:bodyPr/>
          <a:lstStyle/>
          <a:p>
            <a:pPr eaLnBrk="1" hangingPunct="1"/>
            <a:r>
              <a:rPr lang="en-US" altLang="zh-CN" sz="3200" smtClean="0"/>
              <a:t> </a:t>
            </a:r>
            <a:r>
              <a:rPr lang="zh-CN" altLang="en-US" b="1" smtClean="0">
                <a:latin typeface="宋体" pitchFamily="2" charset="-122"/>
              </a:rPr>
              <a:t>预先把可分配的主存储器空间分割成若干个连续区域，称为一个分区。每个分区的大小可以相同也可以不同，如图所示。但分区大小固定不变，每个分区装一个且只能装一个作业</a:t>
            </a:r>
          </a:p>
          <a:p>
            <a:pPr eaLnBrk="1" hangingPunct="1"/>
            <a:r>
              <a:rPr lang="zh-CN" altLang="en-US" b="1" smtClean="0">
                <a:latin typeface="宋体" pitchFamily="2" charset="-122"/>
              </a:rPr>
              <a:t>存储分配：如果有一个空闲区</a:t>
            </a:r>
            <a:r>
              <a:rPr lang="en-US" altLang="zh-CN" b="1" smtClean="0">
                <a:latin typeface="宋体" pitchFamily="2" charset="-122"/>
              </a:rPr>
              <a:t>, </a:t>
            </a:r>
            <a:r>
              <a:rPr lang="zh-CN" altLang="en-US" b="1" smtClean="0">
                <a:latin typeface="宋体" pitchFamily="2" charset="-122"/>
              </a:rPr>
              <a:t>则分配给进程</a:t>
            </a:r>
          </a:p>
        </p:txBody>
      </p:sp>
      <p:sp>
        <p:nvSpPr>
          <p:cNvPr id="55299" name="Rectangle 4"/>
          <p:cNvSpPr>
            <a:spLocks noChangeArrowheads="1"/>
          </p:cNvSpPr>
          <p:nvPr/>
        </p:nvSpPr>
        <p:spPr bwMode="auto">
          <a:xfrm>
            <a:off x="2700338" y="333375"/>
            <a:ext cx="3181350" cy="701675"/>
          </a:xfrm>
          <a:prstGeom prst="rect">
            <a:avLst/>
          </a:prstGeom>
          <a:noFill/>
          <a:ln w="12700" cap="sq">
            <a:noFill/>
            <a:miter lim="800000"/>
            <a:headEnd type="none" w="sm" len="sm"/>
            <a:tailEnd type="none" w="sm" len="sm"/>
          </a:ln>
        </p:spPr>
        <p:txBody>
          <a:bodyPr wrap="none">
            <a:spAutoFit/>
          </a:bodyPr>
          <a:lstStyle/>
          <a:p>
            <a:pPr algn="ctr"/>
            <a:r>
              <a:rPr lang="en-US" altLang="zh-CN" sz="4000">
                <a:solidFill>
                  <a:schemeClr val="tx2"/>
                </a:solidFill>
                <a:latin typeface="黑体" pitchFamily="49" charset="-122"/>
                <a:ea typeface="黑体" pitchFamily="49" charset="-122"/>
              </a:rPr>
              <a:t>   </a:t>
            </a:r>
            <a:r>
              <a:rPr lang="en-US" altLang="zh-CN" sz="3200">
                <a:solidFill>
                  <a:schemeClr val="tx2"/>
                </a:solidFill>
                <a:latin typeface="黑体" pitchFamily="49" charset="-122"/>
                <a:ea typeface="黑体" pitchFamily="49" charset="-122"/>
              </a:rPr>
              <a:t>1. </a:t>
            </a:r>
            <a:r>
              <a:rPr lang="zh-CN" altLang="en-US" sz="3200">
                <a:solidFill>
                  <a:schemeClr val="tx2"/>
                </a:solidFill>
                <a:latin typeface="黑体" pitchFamily="49" charset="-122"/>
                <a:ea typeface="黑体" pitchFamily="49" charset="-122"/>
              </a:rPr>
              <a:t>固定分区</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ChangeArrowheads="1"/>
          </p:cNvSpPr>
          <p:nvPr/>
        </p:nvSpPr>
        <p:spPr bwMode="auto">
          <a:xfrm>
            <a:off x="6781800" y="685800"/>
            <a:ext cx="1371600" cy="5029200"/>
          </a:xfrm>
          <a:prstGeom prst="rect">
            <a:avLst/>
          </a:prstGeom>
          <a:solidFill>
            <a:srgbClr val="000066"/>
          </a:solidFill>
          <a:ln w="38100">
            <a:solidFill>
              <a:srgbClr val="3399FF"/>
            </a:solidFill>
            <a:miter lim="800000"/>
            <a:headEnd/>
            <a:tailEnd/>
          </a:ln>
        </p:spPr>
        <p:txBody>
          <a:bodyPr wrap="none" anchor="ctr"/>
          <a:lstStyle/>
          <a:p>
            <a:pPr algn="ctr"/>
            <a:r>
              <a:rPr kumimoji="1" lang="zh-CN" altLang="en-US" sz="2400" b="1">
                <a:solidFill>
                  <a:srgbClr val="FFFF00"/>
                </a:solidFill>
                <a:latin typeface="Times New Roman" pitchFamily="18" charset="0"/>
                <a:ea typeface="楷体_GB2312" pitchFamily="49" charset="-122"/>
              </a:rPr>
              <a:t>分区</a:t>
            </a:r>
            <a:r>
              <a:rPr kumimoji="1" lang="en-US" altLang="zh-CN" sz="2400" b="1">
                <a:solidFill>
                  <a:srgbClr val="FFFF00"/>
                </a:solidFill>
                <a:latin typeface="Times New Roman" pitchFamily="18" charset="0"/>
                <a:ea typeface="楷体_GB2312" pitchFamily="49" charset="-122"/>
              </a:rPr>
              <a:t>4</a:t>
            </a:r>
          </a:p>
          <a:p>
            <a:pPr algn="ctr"/>
            <a:endParaRPr kumimoji="1" lang="en-US" altLang="zh-CN" sz="2400" b="1">
              <a:solidFill>
                <a:srgbClr val="FFFF00"/>
              </a:solidFill>
              <a:latin typeface="Times New Roman" pitchFamily="18" charset="0"/>
              <a:ea typeface="楷体_GB2312" pitchFamily="49" charset="-122"/>
            </a:endParaRPr>
          </a:p>
          <a:p>
            <a:pPr algn="ctr"/>
            <a:endParaRPr kumimoji="1" lang="en-US" altLang="zh-CN" sz="2400" b="1">
              <a:solidFill>
                <a:srgbClr val="FFFF00"/>
              </a:solidFill>
              <a:latin typeface="Times New Roman" pitchFamily="18" charset="0"/>
              <a:ea typeface="楷体_GB2312" pitchFamily="49" charset="-122"/>
            </a:endParaRPr>
          </a:p>
          <a:p>
            <a:pPr algn="ctr"/>
            <a:endParaRPr kumimoji="1" lang="en-US" altLang="zh-CN" sz="2400" b="1">
              <a:solidFill>
                <a:srgbClr val="FFFF00"/>
              </a:solidFill>
              <a:latin typeface="Times New Roman" pitchFamily="18" charset="0"/>
              <a:ea typeface="楷体_GB2312" pitchFamily="49" charset="-122"/>
            </a:endParaRPr>
          </a:p>
          <a:p>
            <a:pPr algn="ctr"/>
            <a:endParaRPr kumimoji="1" lang="en-US" altLang="zh-CN" sz="2400" b="1">
              <a:solidFill>
                <a:srgbClr val="FFFF00"/>
              </a:solidFill>
              <a:latin typeface="Times New Roman" pitchFamily="18" charset="0"/>
              <a:ea typeface="楷体_GB2312" pitchFamily="49" charset="-122"/>
            </a:endParaRPr>
          </a:p>
          <a:p>
            <a:pPr algn="ctr"/>
            <a:r>
              <a:rPr kumimoji="1" lang="zh-CN" altLang="en-US" sz="2400" b="1">
                <a:solidFill>
                  <a:srgbClr val="FFFF00"/>
                </a:solidFill>
                <a:latin typeface="Times New Roman" pitchFamily="18" charset="0"/>
                <a:ea typeface="楷体_GB2312" pitchFamily="49" charset="-122"/>
              </a:rPr>
              <a:t>分区</a:t>
            </a:r>
            <a:r>
              <a:rPr kumimoji="1" lang="en-US" altLang="zh-CN" sz="2400" b="1">
                <a:solidFill>
                  <a:srgbClr val="FFFF00"/>
                </a:solidFill>
                <a:latin typeface="Times New Roman" pitchFamily="18" charset="0"/>
                <a:ea typeface="楷体_GB2312" pitchFamily="49" charset="-122"/>
              </a:rPr>
              <a:t>3</a:t>
            </a:r>
          </a:p>
          <a:p>
            <a:pPr algn="ctr"/>
            <a:endParaRPr kumimoji="1" lang="en-US" altLang="zh-CN" sz="2400" b="1">
              <a:solidFill>
                <a:srgbClr val="FFFF00"/>
              </a:solidFill>
              <a:latin typeface="Times New Roman" pitchFamily="18" charset="0"/>
              <a:ea typeface="楷体_GB2312" pitchFamily="49" charset="-122"/>
            </a:endParaRPr>
          </a:p>
          <a:p>
            <a:pPr algn="ctr"/>
            <a:endParaRPr kumimoji="1" lang="en-US" altLang="zh-CN" sz="2400" b="1">
              <a:solidFill>
                <a:srgbClr val="FFFF00"/>
              </a:solidFill>
              <a:latin typeface="Times New Roman" pitchFamily="18" charset="0"/>
              <a:ea typeface="楷体_GB2312" pitchFamily="49" charset="-122"/>
            </a:endParaRPr>
          </a:p>
          <a:p>
            <a:pPr algn="ctr"/>
            <a:endParaRPr kumimoji="1" lang="en-US" altLang="zh-CN" sz="2400" b="1">
              <a:solidFill>
                <a:srgbClr val="FFFF00"/>
              </a:solidFill>
              <a:latin typeface="Times New Roman" pitchFamily="18" charset="0"/>
              <a:ea typeface="楷体_GB2312" pitchFamily="49" charset="-122"/>
            </a:endParaRPr>
          </a:p>
          <a:p>
            <a:pPr algn="ctr"/>
            <a:r>
              <a:rPr kumimoji="1" lang="zh-CN" altLang="en-US" sz="2400" b="1">
                <a:solidFill>
                  <a:srgbClr val="FFFF00"/>
                </a:solidFill>
                <a:latin typeface="Times New Roman" pitchFamily="18" charset="0"/>
                <a:ea typeface="楷体_GB2312" pitchFamily="49" charset="-122"/>
              </a:rPr>
              <a:t>分区</a:t>
            </a:r>
            <a:r>
              <a:rPr kumimoji="1" lang="en-US" altLang="zh-CN" sz="2400" b="1">
                <a:solidFill>
                  <a:srgbClr val="FFFF00"/>
                </a:solidFill>
                <a:latin typeface="Times New Roman" pitchFamily="18" charset="0"/>
                <a:ea typeface="楷体_GB2312" pitchFamily="49" charset="-122"/>
              </a:rPr>
              <a:t>2</a:t>
            </a:r>
          </a:p>
          <a:p>
            <a:pPr algn="ctr"/>
            <a:endParaRPr kumimoji="1" lang="en-US" altLang="zh-CN" sz="2400" b="1">
              <a:solidFill>
                <a:srgbClr val="FFFF00"/>
              </a:solidFill>
              <a:latin typeface="Times New Roman" pitchFamily="18" charset="0"/>
              <a:ea typeface="楷体_GB2312" pitchFamily="49" charset="-122"/>
            </a:endParaRPr>
          </a:p>
          <a:p>
            <a:pPr algn="ctr"/>
            <a:r>
              <a:rPr kumimoji="1" lang="zh-CN" altLang="en-US" sz="2400" b="1">
                <a:solidFill>
                  <a:srgbClr val="FFFF00"/>
                </a:solidFill>
                <a:latin typeface="Times New Roman" pitchFamily="18" charset="0"/>
                <a:ea typeface="楷体_GB2312" pitchFamily="49" charset="-122"/>
              </a:rPr>
              <a:t>分区</a:t>
            </a:r>
            <a:r>
              <a:rPr kumimoji="1" lang="en-US" altLang="zh-CN" sz="2400" b="1">
                <a:solidFill>
                  <a:srgbClr val="FFFF00"/>
                </a:solidFill>
                <a:latin typeface="Times New Roman" pitchFamily="18" charset="0"/>
                <a:ea typeface="楷体_GB2312" pitchFamily="49" charset="-122"/>
              </a:rPr>
              <a:t>1</a:t>
            </a:r>
          </a:p>
          <a:p>
            <a:pPr algn="ctr"/>
            <a:endParaRPr kumimoji="1" lang="en-US" altLang="zh-CN" sz="2400" b="1">
              <a:solidFill>
                <a:srgbClr val="FFFF00"/>
              </a:solidFill>
              <a:latin typeface="Times New Roman" pitchFamily="18" charset="0"/>
              <a:ea typeface="楷体_GB2312" pitchFamily="49" charset="-122"/>
            </a:endParaRPr>
          </a:p>
          <a:p>
            <a:pPr algn="ctr"/>
            <a:r>
              <a:rPr kumimoji="1" lang="zh-CN" altLang="en-US" sz="2400" b="1">
                <a:solidFill>
                  <a:srgbClr val="FFFF00"/>
                </a:solidFill>
                <a:latin typeface="Times New Roman" pitchFamily="18" charset="0"/>
                <a:ea typeface="楷体_GB2312" pitchFamily="49" charset="-122"/>
              </a:rPr>
              <a:t>操作系统</a:t>
            </a:r>
          </a:p>
        </p:txBody>
      </p:sp>
      <p:sp>
        <p:nvSpPr>
          <p:cNvPr id="56323" name="Text Box 19"/>
          <p:cNvSpPr txBox="1">
            <a:spLocks noChangeArrowheads="1"/>
          </p:cNvSpPr>
          <p:nvPr/>
        </p:nvSpPr>
        <p:spPr bwMode="auto">
          <a:xfrm>
            <a:off x="714375" y="0"/>
            <a:ext cx="2022475" cy="457200"/>
          </a:xfrm>
          <a:prstGeom prst="rect">
            <a:avLst/>
          </a:prstGeom>
          <a:noFill/>
          <a:ln w="9525">
            <a:noFill/>
            <a:miter lim="800000"/>
            <a:headEnd/>
            <a:tailEnd/>
          </a:ln>
        </p:spPr>
        <p:txBody>
          <a:bodyPr wrap="none">
            <a:spAutoFit/>
          </a:bodyPr>
          <a:lstStyle/>
          <a:p>
            <a:r>
              <a:rPr kumimoji="1" lang="zh-CN" altLang="en-US" sz="2400" b="1">
                <a:solidFill>
                  <a:schemeClr val="tx2"/>
                </a:solidFill>
                <a:latin typeface="Times New Roman" pitchFamily="18" charset="0"/>
                <a:ea typeface="楷体_GB2312" pitchFamily="49" charset="-122"/>
              </a:rPr>
              <a:t>多个等待队列</a:t>
            </a:r>
          </a:p>
        </p:txBody>
      </p:sp>
      <p:sp>
        <p:nvSpPr>
          <p:cNvPr id="56324" name="Rectangle 34"/>
          <p:cNvSpPr>
            <a:spLocks noChangeArrowheads="1"/>
          </p:cNvSpPr>
          <p:nvPr/>
        </p:nvSpPr>
        <p:spPr bwMode="auto">
          <a:xfrm>
            <a:off x="2051050" y="692150"/>
            <a:ext cx="1371600" cy="5029200"/>
          </a:xfrm>
          <a:prstGeom prst="rect">
            <a:avLst/>
          </a:prstGeom>
          <a:solidFill>
            <a:srgbClr val="000066"/>
          </a:solidFill>
          <a:ln w="38100">
            <a:solidFill>
              <a:srgbClr val="3399FF"/>
            </a:solidFill>
            <a:miter lim="800000"/>
            <a:headEnd/>
            <a:tailEnd/>
          </a:ln>
        </p:spPr>
        <p:txBody>
          <a:bodyPr wrap="none" anchor="ctr"/>
          <a:lstStyle/>
          <a:p>
            <a:pPr algn="ctr"/>
            <a:r>
              <a:rPr kumimoji="1" lang="zh-CN" altLang="en-US" sz="2400" b="1">
                <a:solidFill>
                  <a:srgbClr val="FFFF00"/>
                </a:solidFill>
                <a:latin typeface="Times New Roman" pitchFamily="18" charset="0"/>
                <a:ea typeface="楷体_GB2312" pitchFamily="49" charset="-122"/>
              </a:rPr>
              <a:t>分区</a:t>
            </a:r>
            <a:r>
              <a:rPr kumimoji="1" lang="en-US" altLang="zh-CN" sz="2400" b="1">
                <a:solidFill>
                  <a:srgbClr val="FFFF00"/>
                </a:solidFill>
                <a:latin typeface="Times New Roman" pitchFamily="18" charset="0"/>
                <a:ea typeface="楷体_GB2312" pitchFamily="49" charset="-122"/>
              </a:rPr>
              <a:t>4</a:t>
            </a:r>
          </a:p>
          <a:p>
            <a:pPr algn="ctr"/>
            <a:endParaRPr kumimoji="1" lang="en-US" altLang="zh-CN" sz="2400" b="1">
              <a:solidFill>
                <a:srgbClr val="FFFF00"/>
              </a:solidFill>
              <a:latin typeface="Times New Roman" pitchFamily="18" charset="0"/>
              <a:ea typeface="楷体_GB2312" pitchFamily="49" charset="-122"/>
            </a:endParaRPr>
          </a:p>
          <a:p>
            <a:pPr algn="ctr"/>
            <a:endParaRPr kumimoji="1" lang="en-US" altLang="zh-CN" sz="2400" b="1">
              <a:solidFill>
                <a:srgbClr val="FFFF00"/>
              </a:solidFill>
              <a:latin typeface="Times New Roman" pitchFamily="18" charset="0"/>
              <a:ea typeface="楷体_GB2312" pitchFamily="49" charset="-122"/>
            </a:endParaRPr>
          </a:p>
          <a:p>
            <a:pPr algn="ctr"/>
            <a:endParaRPr kumimoji="1" lang="en-US" altLang="zh-CN" sz="2400" b="1">
              <a:solidFill>
                <a:srgbClr val="FFFF00"/>
              </a:solidFill>
              <a:latin typeface="Times New Roman" pitchFamily="18" charset="0"/>
              <a:ea typeface="楷体_GB2312" pitchFamily="49" charset="-122"/>
            </a:endParaRPr>
          </a:p>
          <a:p>
            <a:pPr algn="ctr"/>
            <a:endParaRPr kumimoji="1" lang="en-US" altLang="zh-CN" sz="2400" b="1">
              <a:solidFill>
                <a:srgbClr val="FFFF00"/>
              </a:solidFill>
              <a:latin typeface="Times New Roman" pitchFamily="18" charset="0"/>
              <a:ea typeface="楷体_GB2312" pitchFamily="49" charset="-122"/>
            </a:endParaRPr>
          </a:p>
          <a:p>
            <a:pPr algn="ctr"/>
            <a:r>
              <a:rPr kumimoji="1" lang="zh-CN" altLang="en-US" sz="2400" b="1">
                <a:solidFill>
                  <a:srgbClr val="FFFF00"/>
                </a:solidFill>
                <a:latin typeface="Times New Roman" pitchFamily="18" charset="0"/>
                <a:ea typeface="楷体_GB2312" pitchFamily="49" charset="-122"/>
              </a:rPr>
              <a:t>分区</a:t>
            </a:r>
            <a:r>
              <a:rPr kumimoji="1" lang="en-US" altLang="zh-CN" sz="2400" b="1">
                <a:solidFill>
                  <a:srgbClr val="FFFF00"/>
                </a:solidFill>
                <a:latin typeface="Times New Roman" pitchFamily="18" charset="0"/>
                <a:ea typeface="楷体_GB2312" pitchFamily="49" charset="-122"/>
              </a:rPr>
              <a:t>3</a:t>
            </a:r>
          </a:p>
          <a:p>
            <a:pPr algn="ctr"/>
            <a:endParaRPr kumimoji="1" lang="en-US" altLang="zh-CN" sz="2400" b="1">
              <a:solidFill>
                <a:srgbClr val="FFFF00"/>
              </a:solidFill>
              <a:latin typeface="Times New Roman" pitchFamily="18" charset="0"/>
              <a:ea typeface="楷体_GB2312" pitchFamily="49" charset="-122"/>
            </a:endParaRPr>
          </a:p>
          <a:p>
            <a:pPr algn="ctr"/>
            <a:endParaRPr kumimoji="1" lang="en-US" altLang="zh-CN" sz="2400" b="1">
              <a:solidFill>
                <a:srgbClr val="FFFF00"/>
              </a:solidFill>
              <a:latin typeface="Times New Roman" pitchFamily="18" charset="0"/>
              <a:ea typeface="楷体_GB2312" pitchFamily="49" charset="-122"/>
            </a:endParaRPr>
          </a:p>
          <a:p>
            <a:pPr algn="ctr"/>
            <a:endParaRPr kumimoji="1" lang="en-US" altLang="zh-CN" sz="2400" b="1">
              <a:solidFill>
                <a:srgbClr val="FFFF00"/>
              </a:solidFill>
              <a:latin typeface="Times New Roman" pitchFamily="18" charset="0"/>
              <a:ea typeface="楷体_GB2312" pitchFamily="49" charset="-122"/>
            </a:endParaRPr>
          </a:p>
          <a:p>
            <a:pPr algn="ctr"/>
            <a:r>
              <a:rPr kumimoji="1" lang="zh-CN" altLang="en-US" sz="2400" b="1">
                <a:solidFill>
                  <a:srgbClr val="FFFF00"/>
                </a:solidFill>
                <a:latin typeface="Times New Roman" pitchFamily="18" charset="0"/>
                <a:ea typeface="楷体_GB2312" pitchFamily="49" charset="-122"/>
              </a:rPr>
              <a:t>分区</a:t>
            </a:r>
            <a:r>
              <a:rPr kumimoji="1" lang="en-US" altLang="zh-CN" sz="2400" b="1">
                <a:solidFill>
                  <a:srgbClr val="FFFF00"/>
                </a:solidFill>
                <a:latin typeface="Times New Roman" pitchFamily="18" charset="0"/>
                <a:ea typeface="楷体_GB2312" pitchFamily="49" charset="-122"/>
              </a:rPr>
              <a:t>2</a:t>
            </a:r>
          </a:p>
          <a:p>
            <a:pPr algn="ctr"/>
            <a:endParaRPr kumimoji="1" lang="en-US" altLang="zh-CN" sz="2400" b="1">
              <a:solidFill>
                <a:srgbClr val="FFFF00"/>
              </a:solidFill>
              <a:latin typeface="Times New Roman" pitchFamily="18" charset="0"/>
              <a:ea typeface="楷体_GB2312" pitchFamily="49" charset="-122"/>
            </a:endParaRPr>
          </a:p>
          <a:p>
            <a:pPr algn="ctr"/>
            <a:r>
              <a:rPr kumimoji="1" lang="zh-CN" altLang="en-US" sz="2400" b="1">
                <a:solidFill>
                  <a:srgbClr val="FFFF00"/>
                </a:solidFill>
                <a:latin typeface="Times New Roman" pitchFamily="18" charset="0"/>
                <a:ea typeface="楷体_GB2312" pitchFamily="49" charset="-122"/>
              </a:rPr>
              <a:t>分区</a:t>
            </a:r>
            <a:r>
              <a:rPr kumimoji="1" lang="en-US" altLang="zh-CN" sz="2400" b="1">
                <a:solidFill>
                  <a:srgbClr val="FFFF00"/>
                </a:solidFill>
                <a:latin typeface="Times New Roman" pitchFamily="18" charset="0"/>
                <a:ea typeface="楷体_GB2312" pitchFamily="49" charset="-122"/>
              </a:rPr>
              <a:t>1</a:t>
            </a:r>
          </a:p>
          <a:p>
            <a:pPr algn="ctr"/>
            <a:endParaRPr kumimoji="1" lang="en-US" altLang="zh-CN" sz="2400" b="1">
              <a:solidFill>
                <a:srgbClr val="FFFF00"/>
              </a:solidFill>
              <a:latin typeface="Times New Roman" pitchFamily="18" charset="0"/>
              <a:ea typeface="楷体_GB2312" pitchFamily="49" charset="-122"/>
            </a:endParaRPr>
          </a:p>
          <a:p>
            <a:pPr algn="ctr"/>
            <a:r>
              <a:rPr kumimoji="1" lang="zh-CN" altLang="en-US" sz="2400" b="1">
                <a:solidFill>
                  <a:srgbClr val="FFFF00"/>
                </a:solidFill>
                <a:latin typeface="Times New Roman" pitchFamily="18" charset="0"/>
                <a:ea typeface="楷体_GB2312" pitchFamily="49" charset="-122"/>
              </a:rPr>
              <a:t>操作系统</a:t>
            </a:r>
          </a:p>
        </p:txBody>
      </p:sp>
      <p:grpSp>
        <p:nvGrpSpPr>
          <p:cNvPr id="56325" name="Group 40"/>
          <p:cNvGrpSpPr>
            <a:grpSpLocks/>
          </p:cNvGrpSpPr>
          <p:nvPr/>
        </p:nvGrpSpPr>
        <p:grpSpPr bwMode="auto">
          <a:xfrm>
            <a:off x="500063" y="714375"/>
            <a:ext cx="7661275" cy="4573588"/>
            <a:chOff x="310" y="528"/>
            <a:chExt cx="4826" cy="2881"/>
          </a:xfrm>
        </p:grpSpPr>
        <p:sp>
          <p:nvSpPr>
            <p:cNvPr id="56327" name="Line 3"/>
            <p:cNvSpPr>
              <a:spLocks noChangeShapeType="1"/>
            </p:cNvSpPr>
            <p:nvPr/>
          </p:nvSpPr>
          <p:spPr bwMode="auto">
            <a:xfrm>
              <a:off x="4272" y="816"/>
              <a:ext cx="864" cy="1"/>
            </a:xfrm>
            <a:prstGeom prst="line">
              <a:avLst/>
            </a:prstGeom>
            <a:noFill/>
            <a:ln w="38100">
              <a:solidFill>
                <a:srgbClr val="FFFF00"/>
              </a:solidFill>
              <a:round/>
              <a:headEnd/>
              <a:tailEnd/>
            </a:ln>
          </p:spPr>
          <p:txBody>
            <a:bodyPr wrap="none" anchor="ctr"/>
            <a:lstStyle/>
            <a:p>
              <a:endParaRPr lang="zh-CN" altLang="en-US"/>
            </a:p>
          </p:txBody>
        </p:sp>
        <p:sp>
          <p:nvSpPr>
            <p:cNvPr id="56328" name="Line 4"/>
            <p:cNvSpPr>
              <a:spLocks noChangeShapeType="1"/>
            </p:cNvSpPr>
            <p:nvPr/>
          </p:nvSpPr>
          <p:spPr bwMode="auto">
            <a:xfrm>
              <a:off x="4272" y="2928"/>
              <a:ext cx="864" cy="1"/>
            </a:xfrm>
            <a:prstGeom prst="line">
              <a:avLst/>
            </a:prstGeom>
            <a:noFill/>
            <a:ln w="38100">
              <a:solidFill>
                <a:srgbClr val="FFFF00"/>
              </a:solidFill>
              <a:round/>
              <a:headEnd/>
              <a:tailEnd/>
            </a:ln>
          </p:spPr>
          <p:txBody>
            <a:bodyPr wrap="none" anchor="ctr"/>
            <a:lstStyle/>
            <a:p>
              <a:endParaRPr lang="zh-CN" altLang="en-US"/>
            </a:p>
          </p:txBody>
        </p:sp>
        <p:sp>
          <p:nvSpPr>
            <p:cNvPr id="56329" name="Line 5"/>
            <p:cNvSpPr>
              <a:spLocks noChangeShapeType="1"/>
            </p:cNvSpPr>
            <p:nvPr/>
          </p:nvSpPr>
          <p:spPr bwMode="auto">
            <a:xfrm>
              <a:off x="4272" y="3408"/>
              <a:ext cx="864" cy="1"/>
            </a:xfrm>
            <a:prstGeom prst="line">
              <a:avLst/>
            </a:prstGeom>
            <a:noFill/>
            <a:ln w="38100">
              <a:solidFill>
                <a:srgbClr val="FFFF00"/>
              </a:solidFill>
              <a:round/>
              <a:headEnd/>
              <a:tailEnd/>
            </a:ln>
          </p:spPr>
          <p:txBody>
            <a:bodyPr wrap="none" anchor="ctr"/>
            <a:lstStyle/>
            <a:p>
              <a:endParaRPr lang="zh-CN" altLang="en-US"/>
            </a:p>
          </p:txBody>
        </p:sp>
        <p:sp>
          <p:nvSpPr>
            <p:cNvPr id="56330" name="Line 6"/>
            <p:cNvSpPr>
              <a:spLocks noChangeShapeType="1"/>
            </p:cNvSpPr>
            <p:nvPr/>
          </p:nvSpPr>
          <p:spPr bwMode="auto">
            <a:xfrm>
              <a:off x="4272" y="2208"/>
              <a:ext cx="864" cy="1"/>
            </a:xfrm>
            <a:prstGeom prst="line">
              <a:avLst/>
            </a:prstGeom>
            <a:noFill/>
            <a:ln w="38100">
              <a:solidFill>
                <a:srgbClr val="FFFF00"/>
              </a:solidFill>
              <a:round/>
              <a:headEnd/>
              <a:tailEnd/>
            </a:ln>
          </p:spPr>
          <p:txBody>
            <a:bodyPr wrap="none" anchor="ctr"/>
            <a:lstStyle/>
            <a:p>
              <a:endParaRPr lang="zh-CN" altLang="en-US"/>
            </a:p>
          </p:txBody>
        </p:sp>
        <p:sp>
          <p:nvSpPr>
            <p:cNvPr id="56331" name="Rectangle 7"/>
            <p:cNvSpPr>
              <a:spLocks noChangeArrowheads="1"/>
            </p:cNvSpPr>
            <p:nvPr/>
          </p:nvSpPr>
          <p:spPr bwMode="auto">
            <a:xfrm>
              <a:off x="598" y="528"/>
              <a:ext cx="157" cy="174"/>
            </a:xfrm>
            <a:prstGeom prst="rect">
              <a:avLst/>
            </a:prstGeom>
            <a:solidFill>
              <a:srgbClr val="000066"/>
            </a:solidFill>
            <a:ln w="38100">
              <a:solidFill>
                <a:srgbClr val="3399FF"/>
              </a:solidFill>
              <a:miter lim="800000"/>
              <a:headEnd/>
              <a:tailEnd/>
            </a:ln>
          </p:spPr>
          <p:txBody>
            <a:bodyPr wrap="none" anchor="ctr"/>
            <a:lstStyle/>
            <a:p>
              <a:endParaRPr lang="zh-CN" altLang="en-US"/>
            </a:p>
          </p:txBody>
        </p:sp>
        <p:sp>
          <p:nvSpPr>
            <p:cNvPr id="56332" name="Rectangle 8"/>
            <p:cNvSpPr>
              <a:spLocks noChangeArrowheads="1"/>
            </p:cNvSpPr>
            <p:nvPr/>
          </p:nvSpPr>
          <p:spPr bwMode="auto">
            <a:xfrm>
              <a:off x="886" y="528"/>
              <a:ext cx="157" cy="174"/>
            </a:xfrm>
            <a:prstGeom prst="rect">
              <a:avLst/>
            </a:prstGeom>
            <a:solidFill>
              <a:srgbClr val="000066"/>
            </a:solidFill>
            <a:ln w="38100">
              <a:solidFill>
                <a:srgbClr val="3399FF"/>
              </a:solidFill>
              <a:miter lim="800000"/>
              <a:headEnd/>
              <a:tailEnd/>
            </a:ln>
          </p:spPr>
          <p:txBody>
            <a:bodyPr wrap="none" anchor="ctr"/>
            <a:lstStyle/>
            <a:p>
              <a:endParaRPr lang="zh-CN" altLang="en-US"/>
            </a:p>
          </p:txBody>
        </p:sp>
        <p:sp>
          <p:nvSpPr>
            <p:cNvPr id="56333" name="Line 9"/>
            <p:cNvSpPr>
              <a:spLocks noChangeShapeType="1"/>
            </p:cNvSpPr>
            <p:nvPr/>
          </p:nvSpPr>
          <p:spPr bwMode="auto">
            <a:xfrm>
              <a:off x="790" y="624"/>
              <a:ext cx="79" cy="1"/>
            </a:xfrm>
            <a:prstGeom prst="line">
              <a:avLst/>
            </a:prstGeom>
            <a:noFill/>
            <a:ln w="38100">
              <a:solidFill>
                <a:srgbClr val="3399FF"/>
              </a:solidFill>
              <a:round/>
              <a:headEnd/>
              <a:tailEnd/>
            </a:ln>
          </p:spPr>
          <p:txBody>
            <a:bodyPr wrap="none" anchor="ctr"/>
            <a:lstStyle/>
            <a:p>
              <a:endParaRPr lang="zh-CN" altLang="en-US"/>
            </a:p>
          </p:txBody>
        </p:sp>
        <p:sp>
          <p:nvSpPr>
            <p:cNvPr id="56334" name="Line 10"/>
            <p:cNvSpPr>
              <a:spLocks noChangeShapeType="1"/>
            </p:cNvSpPr>
            <p:nvPr/>
          </p:nvSpPr>
          <p:spPr bwMode="auto">
            <a:xfrm>
              <a:off x="1078" y="624"/>
              <a:ext cx="196" cy="1"/>
            </a:xfrm>
            <a:prstGeom prst="line">
              <a:avLst/>
            </a:prstGeom>
            <a:noFill/>
            <a:ln w="38100">
              <a:solidFill>
                <a:srgbClr val="3399FF"/>
              </a:solidFill>
              <a:round/>
              <a:headEnd/>
              <a:tailEnd/>
            </a:ln>
          </p:spPr>
          <p:txBody>
            <a:bodyPr wrap="none" anchor="ctr"/>
            <a:lstStyle/>
            <a:p>
              <a:endParaRPr lang="zh-CN" altLang="en-US"/>
            </a:p>
          </p:txBody>
        </p:sp>
        <p:sp>
          <p:nvSpPr>
            <p:cNvPr id="56335" name="Rectangle 11"/>
            <p:cNvSpPr>
              <a:spLocks noChangeArrowheads="1"/>
            </p:cNvSpPr>
            <p:nvPr/>
          </p:nvSpPr>
          <p:spPr bwMode="auto">
            <a:xfrm>
              <a:off x="886" y="2592"/>
              <a:ext cx="157" cy="174"/>
            </a:xfrm>
            <a:prstGeom prst="rect">
              <a:avLst/>
            </a:prstGeom>
            <a:solidFill>
              <a:srgbClr val="000066"/>
            </a:solidFill>
            <a:ln w="38100">
              <a:solidFill>
                <a:srgbClr val="3399FF"/>
              </a:solidFill>
              <a:miter lim="800000"/>
              <a:headEnd/>
              <a:tailEnd/>
            </a:ln>
          </p:spPr>
          <p:txBody>
            <a:bodyPr wrap="none" anchor="ctr"/>
            <a:lstStyle/>
            <a:p>
              <a:endParaRPr lang="zh-CN" altLang="en-US"/>
            </a:p>
          </p:txBody>
        </p:sp>
        <p:sp>
          <p:nvSpPr>
            <p:cNvPr id="56336" name="Line 12"/>
            <p:cNvSpPr>
              <a:spLocks noChangeShapeType="1"/>
            </p:cNvSpPr>
            <p:nvPr/>
          </p:nvSpPr>
          <p:spPr bwMode="auto">
            <a:xfrm>
              <a:off x="1078" y="2688"/>
              <a:ext cx="196" cy="1"/>
            </a:xfrm>
            <a:prstGeom prst="line">
              <a:avLst/>
            </a:prstGeom>
            <a:noFill/>
            <a:ln w="38100">
              <a:solidFill>
                <a:srgbClr val="3399FF"/>
              </a:solidFill>
              <a:round/>
              <a:headEnd/>
              <a:tailEnd/>
            </a:ln>
          </p:spPr>
          <p:txBody>
            <a:bodyPr wrap="none" anchor="ctr"/>
            <a:lstStyle/>
            <a:p>
              <a:endParaRPr lang="zh-CN" altLang="en-US"/>
            </a:p>
          </p:txBody>
        </p:sp>
        <p:sp>
          <p:nvSpPr>
            <p:cNvPr id="56337" name="Rectangle 13"/>
            <p:cNvSpPr>
              <a:spLocks noChangeArrowheads="1"/>
            </p:cNvSpPr>
            <p:nvPr/>
          </p:nvSpPr>
          <p:spPr bwMode="auto">
            <a:xfrm>
              <a:off x="598" y="3072"/>
              <a:ext cx="157" cy="174"/>
            </a:xfrm>
            <a:prstGeom prst="rect">
              <a:avLst/>
            </a:prstGeom>
            <a:solidFill>
              <a:srgbClr val="000066"/>
            </a:solidFill>
            <a:ln w="38100">
              <a:solidFill>
                <a:srgbClr val="3399FF"/>
              </a:solidFill>
              <a:miter lim="800000"/>
              <a:headEnd/>
              <a:tailEnd/>
            </a:ln>
          </p:spPr>
          <p:txBody>
            <a:bodyPr wrap="none" anchor="ctr"/>
            <a:lstStyle/>
            <a:p>
              <a:endParaRPr lang="zh-CN" altLang="en-US"/>
            </a:p>
          </p:txBody>
        </p:sp>
        <p:sp>
          <p:nvSpPr>
            <p:cNvPr id="56338" name="Rectangle 14"/>
            <p:cNvSpPr>
              <a:spLocks noChangeArrowheads="1"/>
            </p:cNvSpPr>
            <p:nvPr/>
          </p:nvSpPr>
          <p:spPr bwMode="auto">
            <a:xfrm>
              <a:off x="886" y="3072"/>
              <a:ext cx="157" cy="174"/>
            </a:xfrm>
            <a:prstGeom prst="rect">
              <a:avLst/>
            </a:prstGeom>
            <a:solidFill>
              <a:srgbClr val="000066"/>
            </a:solidFill>
            <a:ln w="38100">
              <a:solidFill>
                <a:srgbClr val="3399FF"/>
              </a:solidFill>
              <a:miter lim="800000"/>
              <a:headEnd/>
              <a:tailEnd/>
            </a:ln>
          </p:spPr>
          <p:txBody>
            <a:bodyPr wrap="none" anchor="ctr"/>
            <a:lstStyle/>
            <a:p>
              <a:endParaRPr lang="zh-CN" altLang="en-US"/>
            </a:p>
          </p:txBody>
        </p:sp>
        <p:sp>
          <p:nvSpPr>
            <p:cNvPr id="56339" name="Line 15"/>
            <p:cNvSpPr>
              <a:spLocks noChangeShapeType="1"/>
            </p:cNvSpPr>
            <p:nvPr/>
          </p:nvSpPr>
          <p:spPr bwMode="auto">
            <a:xfrm>
              <a:off x="790" y="3168"/>
              <a:ext cx="79" cy="1"/>
            </a:xfrm>
            <a:prstGeom prst="line">
              <a:avLst/>
            </a:prstGeom>
            <a:noFill/>
            <a:ln w="38100">
              <a:solidFill>
                <a:srgbClr val="3399FF"/>
              </a:solidFill>
              <a:round/>
              <a:headEnd/>
              <a:tailEnd/>
            </a:ln>
          </p:spPr>
          <p:txBody>
            <a:bodyPr wrap="none" anchor="ctr"/>
            <a:lstStyle/>
            <a:p>
              <a:endParaRPr lang="zh-CN" altLang="en-US"/>
            </a:p>
          </p:txBody>
        </p:sp>
        <p:sp>
          <p:nvSpPr>
            <p:cNvPr id="56340" name="Line 16"/>
            <p:cNvSpPr>
              <a:spLocks noChangeShapeType="1"/>
            </p:cNvSpPr>
            <p:nvPr/>
          </p:nvSpPr>
          <p:spPr bwMode="auto">
            <a:xfrm>
              <a:off x="1078" y="3168"/>
              <a:ext cx="196" cy="1"/>
            </a:xfrm>
            <a:prstGeom prst="line">
              <a:avLst/>
            </a:prstGeom>
            <a:noFill/>
            <a:ln w="38100">
              <a:solidFill>
                <a:srgbClr val="3399FF"/>
              </a:solidFill>
              <a:round/>
              <a:headEnd/>
              <a:tailEnd/>
            </a:ln>
          </p:spPr>
          <p:txBody>
            <a:bodyPr wrap="none" anchor="ctr"/>
            <a:lstStyle/>
            <a:p>
              <a:endParaRPr lang="zh-CN" altLang="en-US"/>
            </a:p>
          </p:txBody>
        </p:sp>
        <p:sp>
          <p:nvSpPr>
            <p:cNvPr id="56341" name="Rectangle 17"/>
            <p:cNvSpPr>
              <a:spLocks noChangeArrowheads="1"/>
            </p:cNvSpPr>
            <p:nvPr/>
          </p:nvSpPr>
          <p:spPr bwMode="auto">
            <a:xfrm>
              <a:off x="310" y="3072"/>
              <a:ext cx="157" cy="174"/>
            </a:xfrm>
            <a:prstGeom prst="rect">
              <a:avLst/>
            </a:prstGeom>
            <a:solidFill>
              <a:srgbClr val="000066"/>
            </a:solidFill>
            <a:ln w="38100">
              <a:solidFill>
                <a:srgbClr val="3399FF"/>
              </a:solidFill>
              <a:miter lim="800000"/>
              <a:headEnd/>
              <a:tailEnd/>
            </a:ln>
          </p:spPr>
          <p:txBody>
            <a:bodyPr wrap="none" anchor="ctr"/>
            <a:lstStyle/>
            <a:p>
              <a:endParaRPr lang="zh-CN" altLang="en-US"/>
            </a:p>
          </p:txBody>
        </p:sp>
        <p:sp>
          <p:nvSpPr>
            <p:cNvPr id="56342" name="Line 18"/>
            <p:cNvSpPr>
              <a:spLocks noChangeShapeType="1"/>
            </p:cNvSpPr>
            <p:nvPr/>
          </p:nvSpPr>
          <p:spPr bwMode="auto">
            <a:xfrm>
              <a:off x="502" y="3168"/>
              <a:ext cx="79" cy="1"/>
            </a:xfrm>
            <a:prstGeom prst="line">
              <a:avLst/>
            </a:prstGeom>
            <a:noFill/>
            <a:ln w="38100">
              <a:solidFill>
                <a:srgbClr val="3399FF"/>
              </a:solidFill>
              <a:round/>
              <a:headEnd/>
              <a:tailEnd/>
            </a:ln>
          </p:spPr>
          <p:txBody>
            <a:bodyPr wrap="none" anchor="ctr"/>
            <a:lstStyle/>
            <a:p>
              <a:endParaRPr lang="zh-CN" altLang="en-US"/>
            </a:p>
          </p:txBody>
        </p:sp>
        <p:sp>
          <p:nvSpPr>
            <p:cNvPr id="56343" name="Text Box 20"/>
            <p:cNvSpPr txBox="1">
              <a:spLocks noChangeArrowheads="1"/>
            </p:cNvSpPr>
            <p:nvPr/>
          </p:nvSpPr>
          <p:spPr bwMode="auto">
            <a:xfrm>
              <a:off x="2614" y="927"/>
              <a:ext cx="1274" cy="288"/>
            </a:xfrm>
            <a:prstGeom prst="rect">
              <a:avLst/>
            </a:prstGeom>
            <a:noFill/>
            <a:ln w="9525">
              <a:noFill/>
              <a:miter lim="800000"/>
              <a:headEnd/>
              <a:tailEnd/>
            </a:ln>
          </p:spPr>
          <p:txBody>
            <a:bodyPr wrap="none">
              <a:spAutoFit/>
            </a:bodyPr>
            <a:lstStyle/>
            <a:p>
              <a:r>
                <a:rPr kumimoji="1" lang="zh-CN" altLang="en-US" sz="2400" b="1">
                  <a:solidFill>
                    <a:schemeClr val="tx2"/>
                  </a:solidFill>
                  <a:latin typeface="Times New Roman" pitchFamily="18" charset="0"/>
                  <a:ea typeface="楷体_GB2312" pitchFamily="49" charset="-122"/>
                </a:rPr>
                <a:t>单个等待队列</a:t>
              </a:r>
            </a:p>
          </p:txBody>
        </p:sp>
        <p:sp>
          <p:nvSpPr>
            <p:cNvPr id="56344" name="Rectangle 21"/>
            <p:cNvSpPr>
              <a:spLocks noChangeArrowheads="1"/>
            </p:cNvSpPr>
            <p:nvPr/>
          </p:nvSpPr>
          <p:spPr bwMode="auto">
            <a:xfrm>
              <a:off x="3600" y="1296"/>
              <a:ext cx="157" cy="174"/>
            </a:xfrm>
            <a:prstGeom prst="rect">
              <a:avLst/>
            </a:prstGeom>
            <a:solidFill>
              <a:srgbClr val="000066"/>
            </a:solidFill>
            <a:ln w="38100">
              <a:solidFill>
                <a:srgbClr val="3399FF"/>
              </a:solidFill>
              <a:miter lim="800000"/>
              <a:headEnd/>
              <a:tailEnd/>
            </a:ln>
          </p:spPr>
          <p:txBody>
            <a:bodyPr wrap="none" anchor="ctr"/>
            <a:lstStyle/>
            <a:p>
              <a:endParaRPr lang="zh-CN" altLang="en-US"/>
            </a:p>
          </p:txBody>
        </p:sp>
        <p:sp>
          <p:nvSpPr>
            <p:cNvPr id="56345" name="Rectangle 22"/>
            <p:cNvSpPr>
              <a:spLocks noChangeArrowheads="1"/>
            </p:cNvSpPr>
            <p:nvPr/>
          </p:nvSpPr>
          <p:spPr bwMode="auto">
            <a:xfrm>
              <a:off x="3312" y="1296"/>
              <a:ext cx="157" cy="174"/>
            </a:xfrm>
            <a:prstGeom prst="rect">
              <a:avLst/>
            </a:prstGeom>
            <a:solidFill>
              <a:srgbClr val="000066"/>
            </a:solidFill>
            <a:ln w="38100">
              <a:solidFill>
                <a:srgbClr val="3399FF"/>
              </a:solidFill>
              <a:miter lim="800000"/>
              <a:headEnd/>
              <a:tailEnd/>
            </a:ln>
          </p:spPr>
          <p:txBody>
            <a:bodyPr wrap="none" anchor="ctr"/>
            <a:lstStyle/>
            <a:p>
              <a:endParaRPr lang="zh-CN" altLang="en-US"/>
            </a:p>
          </p:txBody>
        </p:sp>
        <p:sp>
          <p:nvSpPr>
            <p:cNvPr id="56346" name="Line 23"/>
            <p:cNvSpPr>
              <a:spLocks noChangeShapeType="1"/>
            </p:cNvSpPr>
            <p:nvPr/>
          </p:nvSpPr>
          <p:spPr bwMode="auto">
            <a:xfrm>
              <a:off x="3504" y="1392"/>
              <a:ext cx="79" cy="1"/>
            </a:xfrm>
            <a:prstGeom prst="line">
              <a:avLst/>
            </a:prstGeom>
            <a:noFill/>
            <a:ln w="38100">
              <a:solidFill>
                <a:srgbClr val="3399FF"/>
              </a:solidFill>
              <a:round/>
              <a:headEnd/>
              <a:tailEnd/>
            </a:ln>
          </p:spPr>
          <p:txBody>
            <a:bodyPr wrap="none" anchor="ctr"/>
            <a:lstStyle/>
            <a:p>
              <a:endParaRPr lang="zh-CN" altLang="en-US"/>
            </a:p>
          </p:txBody>
        </p:sp>
        <p:sp>
          <p:nvSpPr>
            <p:cNvPr id="56347" name="Rectangle 24"/>
            <p:cNvSpPr>
              <a:spLocks noChangeArrowheads="1"/>
            </p:cNvSpPr>
            <p:nvPr/>
          </p:nvSpPr>
          <p:spPr bwMode="auto">
            <a:xfrm>
              <a:off x="3024" y="1296"/>
              <a:ext cx="157" cy="174"/>
            </a:xfrm>
            <a:prstGeom prst="rect">
              <a:avLst/>
            </a:prstGeom>
            <a:solidFill>
              <a:srgbClr val="000066"/>
            </a:solidFill>
            <a:ln w="38100">
              <a:solidFill>
                <a:srgbClr val="3399FF"/>
              </a:solidFill>
              <a:miter lim="800000"/>
              <a:headEnd/>
              <a:tailEnd/>
            </a:ln>
          </p:spPr>
          <p:txBody>
            <a:bodyPr wrap="none" anchor="ctr"/>
            <a:lstStyle/>
            <a:p>
              <a:endParaRPr lang="zh-CN" altLang="en-US"/>
            </a:p>
          </p:txBody>
        </p:sp>
        <p:sp>
          <p:nvSpPr>
            <p:cNvPr id="56348" name="Line 25"/>
            <p:cNvSpPr>
              <a:spLocks noChangeShapeType="1"/>
            </p:cNvSpPr>
            <p:nvPr/>
          </p:nvSpPr>
          <p:spPr bwMode="auto">
            <a:xfrm>
              <a:off x="3216" y="1392"/>
              <a:ext cx="79" cy="1"/>
            </a:xfrm>
            <a:prstGeom prst="line">
              <a:avLst/>
            </a:prstGeom>
            <a:noFill/>
            <a:ln w="38100">
              <a:solidFill>
                <a:srgbClr val="3399FF"/>
              </a:solidFill>
              <a:round/>
              <a:headEnd/>
              <a:tailEnd/>
            </a:ln>
          </p:spPr>
          <p:txBody>
            <a:bodyPr wrap="none" anchor="ctr"/>
            <a:lstStyle/>
            <a:p>
              <a:endParaRPr lang="zh-CN" altLang="en-US"/>
            </a:p>
          </p:txBody>
        </p:sp>
        <p:sp>
          <p:nvSpPr>
            <p:cNvPr id="56349" name="Rectangle 26"/>
            <p:cNvSpPr>
              <a:spLocks noChangeArrowheads="1"/>
            </p:cNvSpPr>
            <p:nvPr/>
          </p:nvSpPr>
          <p:spPr bwMode="auto">
            <a:xfrm>
              <a:off x="2736" y="1296"/>
              <a:ext cx="157" cy="174"/>
            </a:xfrm>
            <a:prstGeom prst="rect">
              <a:avLst/>
            </a:prstGeom>
            <a:solidFill>
              <a:srgbClr val="000066"/>
            </a:solidFill>
            <a:ln w="38100">
              <a:solidFill>
                <a:srgbClr val="3399FF"/>
              </a:solidFill>
              <a:miter lim="800000"/>
              <a:headEnd/>
              <a:tailEnd/>
            </a:ln>
          </p:spPr>
          <p:txBody>
            <a:bodyPr wrap="none" anchor="ctr"/>
            <a:lstStyle/>
            <a:p>
              <a:endParaRPr lang="zh-CN" altLang="en-US"/>
            </a:p>
          </p:txBody>
        </p:sp>
        <p:sp>
          <p:nvSpPr>
            <p:cNvPr id="56350" name="Line 27"/>
            <p:cNvSpPr>
              <a:spLocks noChangeShapeType="1"/>
            </p:cNvSpPr>
            <p:nvPr/>
          </p:nvSpPr>
          <p:spPr bwMode="auto">
            <a:xfrm>
              <a:off x="2928" y="1392"/>
              <a:ext cx="79" cy="1"/>
            </a:xfrm>
            <a:prstGeom prst="line">
              <a:avLst/>
            </a:prstGeom>
            <a:noFill/>
            <a:ln w="38100">
              <a:solidFill>
                <a:srgbClr val="3399FF"/>
              </a:solidFill>
              <a:round/>
              <a:headEnd/>
              <a:tailEnd/>
            </a:ln>
          </p:spPr>
          <p:txBody>
            <a:bodyPr wrap="none" anchor="ctr"/>
            <a:lstStyle/>
            <a:p>
              <a:endParaRPr lang="zh-CN" altLang="en-US"/>
            </a:p>
          </p:txBody>
        </p:sp>
        <p:sp>
          <p:nvSpPr>
            <p:cNvPr id="56351" name="Rectangle 28"/>
            <p:cNvSpPr>
              <a:spLocks noChangeArrowheads="1"/>
            </p:cNvSpPr>
            <p:nvPr/>
          </p:nvSpPr>
          <p:spPr bwMode="auto">
            <a:xfrm>
              <a:off x="2448" y="1296"/>
              <a:ext cx="157" cy="174"/>
            </a:xfrm>
            <a:prstGeom prst="rect">
              <a:avLst/>
            </a:prstGeom>
            <a:solidFill>
              <a:srgbClr val="000066"/>
            </a:solidFill>
            <a:ln w="38100">
              <a:solidFill>
                <a:srgbClr val="3399FF"/>
              </a:solidFill>
              <a:miter lim="800000"/>
              <a:headEnd/>
              <a:tailEnd/>
            </a:ln>
          </p:spPr>
          <p:txBody>
            <a:bodyPr wrap="none" anchor="ctr"/>
            <a:lstStyle/>
            <a:p>
              <a:endParaRPr lang="zh-CN" altLang="en-US"/>
            </a:p>
          </p:txBody>
        </p:sp>
        <p:sp>
          <p:nvSpPr>
            <p:cNvPr id="56352" name="Line 29"/>
            <p:cNvSpPr>
              <a:spLocks noChangeShapeType="1"/>
            </p:cNvSpPr>
            <p:nvPr/>
          </p:nvSpPr>
          <p:spPr bwMode="auto">
            <a:xfrm>
              <a:off x="2640" y="1392"/>
              <a:ext cx="79" cy="1"/>
            </a:xfrm>
            <a:prstGeom prst="line">
              <a:avLst/>
            </a:prstGeom>
            <a:noFill/>
            <a:ln w="38100">
              <a:solidFill>
                <a:srgbClr val="3399FF"/>
              </a:solidFill>
              <a:round/>
              <a:headEnd/>
              <a:tailEnd/>
            </a:ln>
          </p:spPr>
          <p:txBody>
            <a:bodyPr wrap="none" anchor="ctr"/>
            <a:lstStyle/>
            <a:p>
              <a:endParaRPr lang="zh-CN" altLang="en-US"/>
            </a:p>
          </p:txBody>
        </p:sp>
        <p:sp>
          <p:nvSpPr>
            <p:cNvPr id="56353" name="Line 30"/>
            <p:cNvSpPr>
              <a:spLocks noChangeShapeType="1"/>
            </p:cNvSpPr>
            <p:nvPr/>
          </p:nvSpPr>
          <p:spPr bwMode="auto">
            <a:xfrm flipH="1">
              <a:off x="3792" y="624"/>
              <a:ext cx="393" cy="694"/>
            </a:xfrm>
            <a:prstGeom prst="line">
              <a:avLst/>
            </a:prstGeom>
            <a:noFill/>
            <a:ln w="38100">
              <a:solidFill>
                <a:srgbClr val="3399FF"/>
              </a:solidFill>
              <a:round/>
              <a:headEnd/>
              <a:tailEnd/>
            </a:ln>
          </p:spPr>
          <p:txBody>
            <a:bodyPr wrap="none" anchor="ctr"/>
            <a:lstStyle/>
            <a:p>
              <a:endParaRPr lang="zh-CN" altLang="en-US"/>
            </a:p>
          </p:txBody>
        </p:sp>
        <p:sp>
          <p:nvSpPr>
            <p:cNvPr id="56354" name="Line 31"/>
            <p:cNvSpPr>
              <a:spLocks noChangeShapeType="1"/>
            </p:cNvSpPr>
            <p:nvPr/>
          </p:nvSpPr>
          <p:spPr bwMode="auto">
            <a:xfrm flipH="1" flipV="1">
              <a:off x="3792" y="1392"/>
              <a:ext cx="353" cy="43"/>
            </a:xfrm>
            <a:prstGeom prst="line">
              <a:avLst/>
            </a:prstGeom>
            <a:noFill/>
            <a:ln w="38100">
              <a:solidFill>
                <a:srgbClr val="3399FF"/>
              </a:solidFill>
              <a:round/>
              <a:headEnd/>
              <a:tailEnd/>
            </a:ln>
          </p:spPr>
          <p:txBody>
            <a:bodyPr wrap="none" anchor="ctr"/>
            <a:lstStyle/>
            <a:p>
              <a:endParaRPr lang="zh-CN" altLang="en-US"/>
            </a:p>
          </p:txBody>
        </p:sp>
        <p:sp>
          <p:nvSpPr>
            <p:cNvPr id="56355" name="Line 32"/>
            <p:cNvSpPr>
              <a:spLocks noChangeShapeType="1"/>
            </p:cNvSpPr>
            <p:nvPr/>
          </p:nvSpPr>
          <p:spPr bwMode="auto">
            <a:xfrm flipH="1" flipV="1">
              <a:off x="3792" y="1392"/>
              <a:ext cx="393" cy="1085"/>
            </a:xfrm>
            <a:prstGeom prst="line">
              <a:avLst/>
            </a:prstGeom>
            <a:noFill/>
            <a:ln w="38100">
              <a:solidFill>
                <a:srgbClr val="3399FF"/>
              </a:solidFill>
              <a:round/>
              <a:headEnd/>
              <a:tailEnd/>
            </a:ln>
          </p:spPr>
          <p:txBody>
            <a:bodyPr wrap="none" anchor="ctr"/>
            <a:lstStyle/>
            <a:p>
              <a:endParaRPr lang="zh-CN" altLang="en-US"/>
            </a:p>
          </p:txBody>
        </p:sp>
        <p:sp>
          <p:nvSpPr>
            <p:cNvPr id="56356" name="Line 33"/>
            <p:cNvSpPr>
              <a:spLocks noChangeShapeType="1"/>
            </p:cNvSpPr>
            <p:nvPr/>
          </p:nvSpPr>
          <p:spPr bwMode="auto">
            <a:xfrm flipH="1" flipV="1">
              <a:off x="3792" y="1392"/>
              <a:ext cx="393" cy="1649"/>
            </a:xfrm>
            <a:prstGeom prst="line">
              <a:avLst/>
            </a:prstGeom>
            <a:noFill/>
            <a:ln w="38100">
              <a:solidFill>
                <a:srgbClr val="3399FF"/>
              </a:solidFill>
              <a:round/>
              <a:headEnd/>
              <a:tailEnd/>
            </a:ln>
          </p:spPr>
          <p:txBody>
            <a:bodyPr wrap="none" anchor="ctr"/>
            <a:lstStyle/>
            <a:p>
              <a:endParaRPr lang="zh-CN" altLang="en-US"/>
            </a:p>
          </p:txBody>
        </p:sp>
        <p:sp>
          <p:nvSpPr>
            <p:cNvPr id="56357" name="Line 35"/>
            <p:cNvSpPr>
              <a:spLocks noChangeShapeType="1"/>
            </p:cNvSpPr>
            <p:nvPr/>
          </p:nvSpPr>
          <p:spPr bwMode="auto">
            <a:xfrm>
              <a:off x="1296" y="816"/>
              <a:ext cx="864" cy="1"/>
            </a:xfrm>
            <a:prstGeom prst="line">
              <a:avLst/>
            </a:prstGeom>
            <a:noFill/>
            <a:ln w="38100">
              <a:solidFill>
                <a:srgbClr val="FFFF00"/>
              </a:solidFill>
              <a:round/>
              <a:headEnd/>
              <a:tailEnd/>
            </a:ln>
          </p:spPr>
          <p:txBody>
            <a:bodyPr wrap="none" anchor="ctr"/>
            <a:lstStyle/>
            <a:p>
              <a:endParaRPr lang="zh-CN" altLang="en-US"/>
            </a:p>
          </p:txBody>
        </p:sp>
        <p:sp>
          <p:nvSpPr>
            <p:cNvPr id="56358" name="Line 36"/>
            <p:cNvSpPr>
              <a:spLocks noChangeShapeType="1"/>
            </p:cNvSpPr>
            <p:nvPr/>
          </p:nvSpPr>
          <p:spPr bwMode="auto">
            <a:xfrm>
              <a:off x="1296" y="2928"/>
              <a:ext cx="864" cy="1"/>
            </a:xfrm>
            <a:prstGeom prst="line">
              <a:avLst/>
            </a:prstGeom>
            <a:noFill/>
            <a:ln w="38100">
              <a:solidFill>
                <a:srgbClr val="FFFF00"/>
              </a:solidFill>
              <a:round/>
              <a:headEnd/>
              <a:tailEnd/>
            </a:ln>
          </p:spPr>
          <p:txBody>
            <a:bodyPr wrap="none" anchor="ctr"/>
            <a:lstStyle/>
            <a:p>
              <a:endParaRPr lang="zh-CN" altLang="en-US"/>
            </a:p>
          </p:txBody>
        </p:sp>
        <p:sp>
          <p:nvSpPr>
            <p:cNvPr id="56359" name="Line 37"/>
            <p:cNvSpPr>
              <a:spLocks noChangeShapeType="1"/>
            </p:cNvSpPr>
            <p:nvPr/>
          </p:nvSpPr>
          <p:spPr bwMode="auto">
            <a:xfrm>
              <a:off x="1296" y="3408"/>
              <a:ext cx="864" cy="1"/>
            </a:xfrm>
            <a:prstGeom prst="line">
              <a:avLst/>
            </a:prstGeom>
            <a:noFill/>
            <a:ln w="38100">
              <a:solidFill>
                <a:srgbClr val="FFFF00"/>
              </a:solidFill>
              <a:round/>
              <a:headEnd/>
              <a:tailEnd/>
            </a:ln>
          </p:spPr>
          <p:txBody>
            <a:bodyPr wrap="none" anchor="ctr"/>
            <a:lstStyle/>
            <a:p>
              <a:endParaRPr lang="zh-CN" altLang="en-US"/>
            </a:p>
          </p:txBody>
        </p:sp>
        <p:sp>
          <p:nvSpPr>
            <p:cNvPr id="56360" name="Line 38"/>
            <p:cNvSpPr>
              <a:spLocks noChangeShapeType="1"/>
            </p:cNvSpPr>
            <p:nvPr/>
          </p:nvSpPr>
          <p:spPr bwMode="auto">
            <a:xfrm>
              <a:off x="1296" y="2208"/>
              <a:ext cx="864" cy="1"/>
            </a:xfrm>
            <a:prstGeom prst="line">
              <a:avLst/>
            </a:prstGeom>
            <a:noFill/>
            <a:ln w="38100">
              <a:solidFill>
                <a:srgbClr val="FFFF00"/>
              </a:solidFill>
              <a:round/>
              <a:headEnd/>
              <a:tailEnd/>
            </a:ln>
          </p:spPr>
          <p:txBody>
            <a:bodyPr wrap="none" anchor="ctr"/>
            <a:lstStyle/>
            <a:p>
              <a:endParaRPr lang="zh-CN" altLang="en-US"/>
            </a:p>
          </p:txBody>
        </p:sp>
      </p:grpSp>
      <p:sp>
        <p:nvSpPr>
          <p:cNvPr id="56326" name="Rectangle 39"/>
          <p:cNvSpPr>
            <a:spLocks noChangeArrowheads="1"/>
          </p:cNvSpPr>
          <p:nvPr/>
        </p:nvSpPr>
        <p:spPr bwMode="auto">
          <a:xfrm>
            <a:off x="3635375" y="6021388"/>
            <a:ext cx="2328863" cy="457200"/>
          </a:xfrm>
          <a:prstGeom prst="rect">
            <a:avLst/>
          </a:prstGeom>
          <a:noFill/>
          <a:ln w="12700" cap="sq">
            <a:noFill/>
            <a:miter lim="800000"/>
            <a:headEnd type="none" w="sm" len="sm"/>
            <a:tailEnd type="none" w="sm" len="sm"/>
          </a:ln>
        </p:spPr>
        <p:txBody>
          <a:bodyPr wrap="none">
            <a:spAutoFit/>
          </a:bodyPr>
          <a:lstStyle/>
          <a:p>
            <a:r>
              <a:rPr kumimoji="1" lang="zh-CN" altLang="en-US" sz="2400" b="1">
                <a:latin typeface="宋体" pitchFamily="2" charset="-122"/>
              </a:rPr>
              <a:t>固定分区示意图</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ChangeArrowheads="1"/>
          </p:cNvSpPr>
          <p:nvPr/>
        </p:nvSpPr>
        <p:spPr bwMode="auto">
          <a:xfrm>
            <a:off x="1692275" y="333375"/>
            <a:ext cx="5410200" cy="701675"/>
          </a:xfrm>
          <a:prstGeom prst="rect">
            <a:avLst/>
          </a:prstGeom>
          <a:noFill/>
          <a:ln w="12700" cap="sq">
            <a:noFill/>
            <a:miter lim="800000"/>
            <a:headEnd type="none" w="sm" len="sm"/>
            <a:tailEnd type="none" w="sm" len="sm"/>
          </a:ln>
        </p:spPr>
        <p:txBody>
          <a:bodyPr>
            <a:spAutoFit/>
          </a:bodyPr>
          <a:lstStyle/>
          <a:p>
            <a:r>
              <a:rPr kumimoji="1" lang="en-US" altLang="zh-CN" sz="4000">
                <a:solidFill>
                  <a:schemeClr val="tx2"/>
                </a:solidFill>
                <a:latin typeface="黑体" pitchFamily="49" charset="-122"/>
                <a:ea typeface="黑体" pitchFamily="49" charset="-122"/>
              </a:rPr>
              <a:t>   </a:t>
            </a:r>
            <a:r>
              <a:rPr kumimoji="1" lang="en-US" altLang="zh-CN" sz="3200">
                <a:solidFill>
                  <a:schemeClr val="tx2"/>
                </a:solidFill>
                <a:latin typeface="黑体" pitchFamily="49" charset="-122"/>
                <a:ea typeface="黑体" pitchFamily="49" charset="-122"/>
              </a:rPr>
              <a:t>2.</a:t>
            </a:r>
            <a:r>
              <a:rPr kumimoji="1" lang="zh-CN" altLang="en-US" sz="3200">
                <a:solidFill>
                  <a:schemeClr val="tx2"/>
                </a:solidFill>
                <a:latin typeface="黑体" pitchFamily="49" charset="-122"/>
                <a:ea typeface="黑体" pitchFamily="49" charset="-122"/>
              </a:rPr>
              <a:t>内存分配管理</a:t>
            </a:r>
            <a:endParaRPr lang="zh-CN" altLang="en-US" sz="3200">
              <a:solidFill>
                <a:schemeClr val="tx2"/>
              </a:solidFill>
              <a:latin typeface="黑体" pitchFamily="49" charset="-122"/>
              <a:ea typeface="黑体" pitchFamily="49" charset="-122"/>
            </a:endParaRPr>
          </a:p>
        </p:txBody>
      </p:sp>
      <p:sp>
        <p:nvSpPr>
          <p:cNvPr id="8196" name="Rectangle 5"/>
          <p:cNvSpPr>
            <a:spLocks noChangeArrowheads="1"/>
          </p:cNvSpPr>
          <p:nvPr/>
        </p:nvSpPr>
        <p:spPr bwMode="auto">
          <a:xfrm>
            <a:off x="4000500" y="5929313"/>
            <a:ext cx="1973263" cy="396875"/>
          </a:xfrm>
          <a:prstGeom prst="rect">
            <a:avLst/>
          </a:prstGeom>
          <a:noFill/>
          <a:ln w="12700" cap="sq">
            <a:noFill/>
            <a:miter lim="800000"/>
            <a:headEnd type="none" w="sm" len="sm"/>
            <a:tailEnd type="none" w="sm" len="sm"/>
          </a:ln>
        </p:spPr>
        <p:txBody>
          <a:bodyPr wrap="none">
            <a:spAutoFit/>
          </a:bodyPr>
          <a:lstStyle/>
          <a:p>
            <a:r>
              <a:rPr kumimoji="1" lang="zh-CN" altLang="en-US" sz="2000" b="1">
                <a:latin typeface="宋体" pitchFamily="2" charset="-122"/>
              </a:rPr>
              <a:t>固定分区使用表</a:t>
            </a:r>
          </a:p>
        </p:txBody>
      </p:sp>
      <p:graphicFrame>
        <p:nvGraphicFramePr>
          <p:cNvPr id="8194" name="Object 6"/>
          <p:cNvGraphicFramePr>
            <a:graphicFrameLocks noChangeAspect="1"/>
          </p:cNvGraphicFramePr>
          <p:nvPr/>
        </p:nvGraphicFramePr>
        <p:xfrm>
          <a:off x="1571625" y="2786063"/>
          <a:ext cx="6248400" cy="3124200"/>
        </p:xfrm>
        <a:graphic>
          <a:graphicData uri="http://schemas.openxmlformats.org/presentationml/2006/ole">
            <mc:AlternateContent xmlns:mc="http://schemas.openxmlformats.org/markup-compatibility/2006">
              <mc:Choice xmlns:v="urn:schemas-microsoft-com:vml" Requires="v">
                <p:oleObj spid="_x0000_s8212" name="位图图像" r:id="rId3" imgW="5544324" imgH="2390476" progId="PBrush">
                  <p:embed/>
                </p:oleObj>
              </mc:Choice>
              <mc:Fallback>
                <p:oleObj name="位图图像" r:id="rId3" imgW="5544324" imgH="2390476" progId="PBrush">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71625" y="2786063"/>
                        <a:ext cx="6248400"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197" name="Rectangle 7"/>
          <p:cNvSpPr>
            <a:spLocks noChangeArrowheads="1"/>
          </p:cNvSpPr>
          <p:nvPr/>
        </p:nvSpPr>
        <p:spPr bwMode="auto">
          <a:xfrm>
            <a:off x="1042988" y="1412875"/>
            <a:ext cx="6858000" cy="1160463"/>
          </a:xfrm>
          <a:prstGeom prst="rect">
            <a:avLst/>
          </a:prstGeom>
          <a:noFill/>
          <a:ln w="12700" cap="sq">
            <a:noFill/>
            <a:miter lim="800000"/>
            <a:headEnd type="none" w="sm" len="sm"/>
            <a:tailEnd type="none" w="sm" len="sm"/>
          </a:ln>
        </p:spPr>
        <p:txBody>
          <a:bodyPr>
            <a:spAutoFit/>
          </a:bodyPr>
          <a:lstStyle/>
          <a:p>
            <a:pPr>
              <a:spcBef>
                <a:spcPct val="50000"/>
              </a:spcBef>
            </a:pPr>
            <a:r>
              <a:rPr lang="zh-CN" altLang="en-US" sz="2800" b="1">
                <a:latin typeface="Times New Roman" pitchFamily="18" charset="0"/>
              </a:rPr>
              <a:t>通过设置内存分配表，内存分配简单</a:t>
            </a:r>
          </a:p>
          <a:p>
            <a:pPr>
              <a:spcBef>
                <a:spcPct val="50000"/>
              </a:spcBef>
            </a:pPr>
            <a:r>
              <a:rPr lang="zh-CN" altLang="en-US" sz="2800" b="1">
                <a:latin typeface="Times New Roman" pitchFamily="18" charset="0"/>
              </a:rPr>
              <a:t>缺点：内存利用率不高</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idx="4294967295"/>
          </p:nvPr>
        </p:nvSpPr>
        <p:spPr>
          <a:xfrm>
            <a:off x="969963" y="228600"/>
            <a:ext cx="7051675" cy="550863"/>
          </a:xfrm>
          <a:noFill/>
        </p:spPr>
        <p:txBody>
          <a:bodyPr/>
          <a:lstStyle/>
          <a:p>
            <a:pPr eaLnBrk="1" hangingPunct="1"/>
            <a:r>
              <a:rPr lang="en-US" altLang="zh-CN" sz="3200" smtClean="0">
                <a:latin typeface="黑体" pitchFamily="49" charset="-122"/>
                <a:ea typeface="黑体" pitchFamily="49" charset="-122"/>
              </a:rPr>
              <a:t> </a:t>
            </a:r>
            <a:r>
              <a:rPr kumimoji="1" lang="en-US" altLang="zh-CN" sz="3200" smtClean="0">
                <a:latin typeface="黑体" pitchFamily="49" charset="-122"/>
                <a:ea typeface="黑体" pitchFamily="49" charset="-122"/>
              </a:rPr>
              <a:t>3.3.2 </a:t>
            </a:r>
            <a:r>
              <a:rPr kumimoji="1" lang="zh-CN" altLang="en-US" sz="3200" smtClean="0">
                <a:latin typeface="黑体" pitchFamily="49" charset="-122"/>
                <a:ea typeface="黑体" pitchFamily="49" charset="-122"/>
              </a:rPr>
              <a:t>可变分区分配</a:t>
            </a:r>
          </a:p>
        </p:txBody>
      </p:sp>
      <p:sp>
        <p:nvSpPr>
          <p:cNvPr id="57347" name="Rectangle 3"/>
          <p:cNvSpPr>
            <a:spLocks noGrp="1" noChangeArrowheads="1"/>
          </p:cNvSpPr>
          <p:nvPr>
            <p:ph type="body" idx="4294967295"/>
          </p:nvPr>
        </p:nvSpPr>
        <p:spPr>
          <a:xfrm>
            <a:off x="1476375" y="1412875"/>
            <a:ext cx="6527800" cy="4210050"/>
          </a:xfrm>
          <a:noFill/>
        </p:spPr>
        <p:txBody>
          <a:bodyPr/>
          <a:lstStyle/>
          <a:p>
            <a:pPr eaLnBrk="1" hangingPunct="1">
              <a:lnSpc>
                <a:spcPct val="115000"/>
              </a:lnSpc>
            </a:pPr>
            <a:r>
              <a:rPr lang="en-US" altLang="zh-CN" smtClean="0"/>
              <a:t> </a:t>
            </a:r>
            <a:r>
              <a:rPr lang="zh-CN" altLang="en-US" sz="2400" b="1" smtClean="0">
                <a:latin typeface="宋体" pitchFamily="2" charset="-122"/>
              </a:rPr>
              <a:t>基本思想：内存不是预先划分好的，而是当作业装入时，根据作业的需求和内存空间的使用情况来决定是否分配。若有足够的空间，则按需要分割一部分分区给该进程；否则令其等待主存空间</a:t>
            </a:r>
          </a:p>
          <a:p>
            <a:pPr eaLnBrk="1" hangingPunct="1">
              <a:lnSpc>
                <a:spcPct val="115000"/>
              </a:lnSpc>
            </a:pPr>
            <a:r>
              <a:rPr lang="zh-CN" altLang="en-US" sz="2400" b="1" smtClean="0">
                <a:latin typeface="宋体" pitchFamily="2" charset="-122"/>
              </a:rPr>
              <a:t>内存管理：设置内存空闲块表</a:t>
            </a:r>
            <a:r>
              <a:rPr lang="en-US" altLang="zh-CN" sz="2400" b="1" smtClean="0"/>
              <a:t>——</a:t>
            </a:r>
            <a:r>
              <a:rPr lang="zh-CN" altLang="en-US" sz="2400" b="1" smtClean="0">
                <a:latin typeface="宋体" pitchFamily="2" charset="-122"/>
              </a:rPr>
              <a:t>记录了空闲区起始地址和长度</a:t>
            </a:r>
          </a:p>
          <a:p>
            <a:pPr eaLnBrk="1" hangingPunct="1">
              <a:lnSpc>
                <a:spcPct val="115000"/>
              </a:lnSpc>
            </a:pPr>
            <a:r>
              <a:rPr lang="zh-CN" altLang="en-US" sz="2400" b="1" smtClean="0">
                <a:latin typeface="宋体" pitchFamily="2" charset="-122"/>
              </a:rPr>
              <a:t>内存分配：动态分配</a:t>
            </a:r>
          </a:p>
          <a:p>
            <a:pPr eaLnBrk="1" hangingPunct="1">
              <a:lnSpc>
                <a:spcPct val="115000"/>
              </a:lnSpc>
            </a:pPr>
            <a:r>
              <a:rPr lang="zh-CN" altLang="en-US" sz="2400" b="1" smtClean="0">
                <a:latin typeface="宋体" pitchFamily="2" charset="-122"/>
              </a:rPr>
              <a:t>内存回收：当某一块归还后，前后空间合并，修改内存空闲块表</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a:xfrm>
            <a:off x="1038225" y="276225"/>
            <a:ext cx="6851650" cy="690563"/>
          </a:xfrm>
        </p:spPr>
        <p:txBody>
          <a:bodyPr/>
          <a:lstStyle/>
          <a:p>
            <a:pPr marL="838200" indent="-838200" eaLnBrk="1" hangingPunct="1"/>
            <a:r>
              <a:rPr kumimoji="1" lang="en-US" altLang="zh-CN" sz="3200" smtClean="0">
                <a:latin typeface="黑体" pitchFamily="49" charset="-122"/>
                <a:ea typeface="黑体" pitchFamily="49" charset="-122"/>
              </a:rPr>
              <a:t/>
            </a:r>
            <a:br>
              <a:rPr kumimoji="1" lang="en-US" altLang="zh-CN" sz="3200" smtClean="0">
                <a:latin typeface="黑体" pitchFamily="49" charset="-122"/>
                <a:ea typeface="黑体" pitchFamily="49" charset="-122"/>
              </a:rPr>
            </a:br>
            <a:r>
              <a:rPr kumimoji="1" lang="en-US" altLang="zh-CN" sz="3200" smtClean="0">
                <a:latin typeface="黑体" pitchFamily="49" charset="-122"/>
                <a:ea typeface="黑体" pitchFamily="49" charset="-122"/>
              </a:rPr>
              <a:t>1.</a:t>
            </a:r>
            <a:r>
              <a:rPr kumimoji="1" lang="en-US" altLang="zh-CN" sz="3200" smtClean="0">
                <a:ea typeface="黑体" pitchFamily="49" charset="-122"/>
              </a:rPr>
              <a:t> </a:t>
            </a:r>
            <a:r>
              <a:rPr kumimoji="1" lang="zh-CN" altLang="en-US" sz="3200" smtClean="0">
                <a:ea typeface="黑体" pitchFamily="49" charset="-122"/>
              </a:rPr>
              <a:t>分区分配中的数据结构</a:t>
            </a:r>
          </a:p>
        </p:txBody>
      </p:sp>
      <p:sp>
        <p:nvSpPr>
          <p:cNvPr id="9220" name="Rectangle 5"/>
          <p:cNvSpPr>
            <a:spLocks noChangeArrowheads="1"/>
          </p:cNvSpPr>
          <p:nvPr/>
        </p:nvSpPr>
        <p:spPr bwMode="auto">
          <a:xfrm>
            <a:off x="928688" y="1357313"/>
            <a:ext cx="5184775" cy="519112"/>
          </a:xfrm>
          <a:prstGeom prst="rect">
            <a:avLst/>
          </a:prstGeom>
          <a:noFill/>
          <a:ln w="12700" cap="sq">
            <a:noFill/>
            <a:miter lim="800000"/>
            <a:headEnd type="none" w="sm" len="sm"/>
            <a:tailEnd type="none" w="sm" len="sm"/>
          </a:ln>
        </p:spPr>
        <p:txBody>
          <a:bodyPr>
            <a:spAutoFit/>
          </a:bodyPr>
          <a:lstStyle/>
          <a:p>
            <a:pPr marL="457200" indent="-457200"/>
            <a:r>
              <a:rPr kumimoji="1" lang="en-US" altLang="zh-CN" sz="2800" b="1">
                <a:latin typeface="Times New Roman" pitchFamily="18" charset="0"/>
              </a:rPr>
              <a:t>(1) </a:t>
            </a:r>
            <a:r>
              <a:rPr kumimoji="1" lang="zh-CN" altLang="en-US" sz="2800" b="1">
                <a:latin typeface="Times New Roman" pitchFamily="18" charset="0"/>
              </a:rPr>
              <a:t>空闲分区链</a:t>
            </a:r>
          </a:p>
        </p:txBody>
      </p:sp>
      <p:sp>
        <p:nvSpPr>
          <p:cNvPr id="9221" name="矩形 5"/>
          <p:cNvSpPr>
            <a:spLocks noChangeArrowheads="1"/>
          </p:cNvSpPr>
          <p:nvPr/>
        </p:nvSpPr>
        <p:spPr bwMode="auto">
          <a:xfrm>
            <a:off x="1071563" y="2000250"/>
            <a:ext cx="7286625" cy="2073275"/>
          </a:xfrm>
          <a:prstGeom prst="rect">
            <a:avLst/>
          </a:prstGeom>
          <a:noFill/>
          <a:ln w="9525">
            <a:noFill/>
            <a:miter lim="800000"/>
            <a:headEnd/>
            <a:tailEnd/>
          </a:ln>
        </p:spPr>
        <p:txBody>
          <a:bodyPr>
            <a:spAutoFit/>
          </a:bodyPr>
          <a:lstStyle/>
          <a:p>
            <a:pPr algn="just">
              <a:lnSpc>
                <a:spcPct val="110000"/>
              </a:lnSpc>
            </a:pPr>
            <a:r>
              <a:rPr lang="zh-CN" altLang="en-US" sz="2000" b="1">
                <a:latin typeface="宋体" pitchFamily="2" charset="-122"/>
              </a:rPr>
              <a:t>    </a:t>
            </a:r>
            <a:r>
              <a:rPr lang="zh-CN" altLang="en-US" sz="2400" b="1">
                <a:latin typeface="宋体" pitchFamily="2" charset="-122"/>
              </a:rPr>
              <a:t>系统设立空闲分区链表：每个空闲块的前后两个单元，放置必要的说明信息和指针。系统只要设立一个链首指针，指向第一个空闲块即可。分配程序可以依照自由块链表，来查找适合的空闲块进行分配。（如下图）</a:t>
            </a:r>
          </a:p>
        </p:txBody>
      </p:sp>
      <p:graphicFrame>
        <p:nvGraphicFramePr>
          <p:cNvPr id="1828870" name="Object 6"/>
          <p:cNvGraphicFramePr>
            <a:graphicFrameLocks noChangeAspect="1"/>
          </p:cNvGraphicFramePr>
          <p:nvPr/>
        </p:nvGraphicFramePr>
        <p:xfrm>
          <a:off x="1714500" y="4000500"/>
          <a:ext cx="6357938" cy="2463800"/>
        </p:xfrm>
        <a:graphic>
          <a:graphicData uri="http://schemas.openxmlformats.org/presentationml/2006/ole">
            <mc:AlternateContent xmlns:mc="http://schemas.openxmlformats.org/markup-compatibility/2006">
              <mc:Choice xmlns:v="urn:schemas-microsoft-com:vml" Requires="v">
                <p:oleObj spid="_x0000_s9236" name="Photo Editor 照片" r:id="rId3" imgW="4839375" imgH="1286055" progId="">
                  <p:embed/>
                </p:oleObj>
              </mc:Choice>
              <mc:Fallback>
                <p:oleObj name="Photo Editor 照片" r:id="rId3" imgW="4839375" imgH="1286055" progId="">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14500" y="4000500"/>
                        <a:ext cx="6357938" cy="246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828870"/>
                                        </p:tgtEl>
                                        <p:attrNameLst>
                                          <p:attrName>style.visibility</p:attrName>
                                        </p:attrNameLst>
                                      </p:cBhvr>
                                      <p:to>
                                        <p:strVal val="visible"/>
                                      </p:to>
                                    </p:set>
                                    <p:anim calcmode="lin" valueType="num">
                                      <p:cBhvr additive="base">
                                        <p:cTn id="7" dur="500" fill="hold"/>
                                        <p:tgtEl>
                                          <p:spTgt spid="1828870"/>
                                        </p:tgtEl>
                                        <p:attrNameLst>
                                          <p:attrName>ppt_x</p:attrName>
                                        </p:attrNameLst>
                                      </p:cBhvr>
                                      <p:tavLst>
                                        <p:tav tm="0">
                                          <p:val>
                                            <p:strVal val="0-#ppt_w/2"/>
                                          </p:val>
                                        </p:tav>
                                        <p:tav tm="100000">
                                          <p:val>
                                            <p:strVal val="#ppt_x"/>
                                          </p:val>
                                        </p:tav>
                                      </p:tavLst>
                                    </p:anim>
                                    <p:anim calcmode="lin" valueType="num">
                                      <p:cBhvr additive="base">
                                        <p:cTn id="8" dur="500" fill="hold"/>
                                        <p:tgtEl>
                                          <p:spTgt spid="182887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370" name="组合 23"/>
          <p:cNvGrpSpPr>
            <a:grpSpLocks/>
          </p:cNvGrpSpPr>
          <p:nvPr/>
        </p:nvGrpSpPr>
        <p:grpSpPr bwMode="auto">
          <a:xfrm>
            <a:off x="642938" y="1214438"/>
            <a:ext cx="2743200" cy="4968875"/>
            <a:chOff x="531813" y="925513"/>
            <a:chExt cx="2743200" cy="4968875"/>
          </a:xfrm>
        </p:grpSpPr>
        <p:sp>
          <p:nvSpPr>
            <p:cNvPr id="58438" name="Rectangle 2"/>
            <p:cNvSpPr>
              <a:spLocks noChangeArrowheads="1"/>
            </p:cNvSpPr>
            <p:nvPr/>
          </p:nvSpPr>
          <p:spPr bwMode="auto">
            <a:xfrm>
              <a:off x="1293813" y="1077913"/>
              <a:ext cx="1981200" cy="4724400"/>
            </a:xfrm>
            <a:prstGeom prst="rect">
              <a:avLst/>
            </a:prstGeom>
            <a:noFill/>
            <a:ln w="28575">
              <a:solidFill>
                <a:srgbClr val="FF3300"/>
              </a:solidFill>
              <a:miter lim="800000"/>
              <a:headEnd/>
              <a:tailEnd/>
            </a:ln>
          </p:spPr>
          <p:txBody>
            <a:bodyPr wrap="none" anchor="ctr"/>
            <a:lstStyle/>
            <a:p>
              <a:endParaRPr lang="zh-CN" altLang="en-US"/>
            </a:p>
          </p:txBody>
        </p:sp>
        <p:sp>
          <p:nvSpPr>
            <p:cNvPr id="58439" name="Rectangle 3" descr="宽上对角线"/>
            <p:cNvSpPr>
              <a:spLocks noChangeArrowheads="1"/>
            </p:cNvSpPr>
            <p:nvPr/>
          </p:nvSpPr>
          <p:spPr bwMode="auto">
            <a:xfrm>
              <a:off x="1293813" y="1077913"/>
              <a:ext cx="1981200" cy="609600"/>
            </a:xfrm>
            <a:prstGeom prst="rect">
              <a:avLst/>
            </a:prstGeom>
            <a:pattFill prst="wdUpDiag">
              <a:fgClr>
                <a:schemeClr val="accent1"/>
              </a:fgClr>
              <a:bgClr>
                <a:schemeClr val="bg1"/>
              </a:bgClr>
            </a:pattFill>
            <a:ln w="28575">
              <a:solidFill>
                <a:srgbClr val="FF3300"/>
              </a:solidFill>
              <a:miter lim="800000"/>
              <a:headEnd/>
              <a:tailEnd/>
            </a:ln>
          </p:spPr>
          <p:txBody>
            <a:bodyPr wrap="none" anchor="ctr"/>
            <a:lstStyle/>
            <a:p>
              <a:endParaRPr lang="zh-CN" altLang="en-US"/>
            </a:p>
          </p:txBody>
        </p:sp>
        <p:sp>
          <p:nvSpPr>
            <p:cNvPr id="58440" name="Rectangle 4"/>
            <p:cNvSpPr>
              <a:spLocks noChangeArrowheads="1"/>
            </p:cNvSpPr>
            <p:nvPr/>
          </p:nvSpPr>
          <p:spPr bwMode="auto">
            <a:xfrm>
              <a:off x="1293813" y="1687513"/>
              <a:ext cx="1981200" cy="838200"/>
            </a:xfrm>
            <a:prstGeom prst="rect">
              <a:avLst/>
            </a:prstGeom>
            <a:noFill/>
            <a:ln w="28575">
              <a:solidFill>
                <a:srgbClr val="FF3300"/>
              </a:solidFill>
              <a:miter lim="800000"/>
              <a:headEnd/>
              <a:tailEnd/>
            </a:ln>
          </p:spPr>
          <p:txBody>
            <a:bodyPr wrap="none" anchor="ctr"/>
            <a:lstStyle/>
            <a:p>
              <a:endParaRPr lang="zh-CN" altLang="en-US"/>
            </a:p>
          </p:txBody>
        </p:sp>
        <p:sp>
          <p:nvSpPr>
            <p:cNvPr id="58441" name="Rectangle 5" descr="宽上对角线"/>
            <p:cNvSpPr>
              <a:spLocks noChangeArrowheads="1"/>
            </p:cNvSpPr>
            <p:nvPr/>
          </p:nvSpPr>
          <p:spPr bwMode="auto">
            <a:xfrm>
              <a:off x="1293813" y="2525713"/>
              <a:ext cx="1981200" cy="457200"/>
            </a:xfrm>
            <a:prstGeom prst="rect">
              <a:avLst/>
            </a:prstGeom>
            <a:pattFill prst="wdUpDiag">
              <a:fgClr>
                <a:schemeClr val="accent1"/>
              </a:fgClr>
              <a:bgClr>
                <a:schemeClr val="bg1"/>
              </a:bgClr>
            </a:pattFill>
            <a:ln w="28575">
              <a:solidFill>
                <a:srgbClr val="FF3300"/>
              </a:solidFill>
              <a:miter lim="800000"/>
              <a:headEnd/>
              <a:tailEnd/>
            </a:ln>
          </p:spPr>
          <p:txBody>
            <a:bodyPr wrap="none" anchor="ctr"/>
            <a:lstStyle/>
            <a:p>
              <a:endParaRPr lang="zh-CN" altLang="en-US"/>
            </a:p>
          </p:txBody>
        </p:sp>
        <p:sp>
          <p:nvSpPr>
            <p:cNvPr id="58442" name="Rectangle 6"/>
            <p:cNvSpPr>
              <a:spLocks noChangeArrowheads="1"/>
            </p:cNvSpPr>
            <p:nvPr/>
          </p:nvSpPr>
          <p:spPr bwMode="auto">
            <a:xfrm>
              <a:off x="1293813" y="2982913"/>
              <a:ext cx="1981200" cy="762000"/>
            </a:xfrm>
            <a:prstGeom prst="rect">
              <a:avLst/>
            </a:prstGeom>
            <a:noFill/>
            <a:ln w="28575">
              <a:solidFill>
                <a:srgbClr val="FF3300"/>
              </a:solidFill>
              <a:miter lim="800000"/>
              <a:headEnd/>
              <a:tailEnd/>
            </a:ln>
          </p:spPr>
          <p:txBody>
            <a:bodyPr wrap="none" anchor="ctr"/>
            <a:lstStyle/>
            <a:p>
              <a:endParaRPr lang="zh-CN" altLang="en-US"/>
            </a:p>
          </p:txBody>
        </p:sp>
        <p:sp>
          <p:nvSpPr>
            <p:cNvPr id="58443" name="Rectangle 7" descr="宽上对角线"/>
            <p:cNvSpPr>
              <a:spLocks noChangeArrowheads="1"/>
            </p:cNvSpPr>
            <p:nvPr/>
          </p:nvSpPr>
          <p:spPr bwMode="auto">
            <a:xfrm>
              <a:off x="1293813" y="3744913"/>
              <a:ext cx="1981200" cy="609600"/>
            </a:xfrm>
            <a:prstGeom prst="rect">
              <a:avLst/>
            </a:prstGeom>
            <a:pattFill prst="wdUpDiag">
              <a:fgClr>
                <a:schemeClr val="accent1"/>
              </a:fgClr>
              <a:bgClr>
                <a:schemeClr val="bg1"/>
              </a:bgClr>
            </a:pattFill>
            <a:ln w="28575">
              <a:solidFill>
                <a:srgbClr val="FF3300"/>
              </a:solidFill>
              <a:miter lim="800000"/>
              <a:headEnd/>
              <a:tailEnd/>
            </a:ln>
          </p:spPr>
          <p:txBody>
            <a:bodyPr wrap="none" anchor="ctr"/>
            <a:lstStyle/>
            <a:p>
              <a:endParaRPr lang="zh-CN" altLang="en-US"/>
            </a:p>
          </p:txBody>
        </p:sp>
        <p:sp>
          <p:nvSpPr>
            <p:cNvPr id="58444" name="Rectangle 8"/>
            <p:cNvSpPr>
              <a:spLocks noChangeArrowheads="1"/>
            </p:cNvSpPr>
            <p:nvPr/>
          </p:nvSpPr>
          <p:spPr bwMode="auto">
            <a:xfrm>
              <a:off x="1293813" y="4354513"/>
              <a:ext cx="1981200" cy="914400"/>
            </a:xfrm>
            <a:prstGeom prst="rect">
              <a:avLst/>
            </a:prstGeom>
            <a:noFill/>
            <a:ln w="28575">
              <a:solidFill>
                <a:srgbClr val="FF3300"/>
              </a:solidFill>
              <a:miter lim="800000"/>
              <a:headEnd/>
              <a:tailEnd/>
            </a:ln>
          </p:spPr>
          <p:txBody>
            <a:bodyPr wrap="none" anchor="ctr"/>
            <a:lstStyle/>
            <a:p>
              <a:endParaRPr lang="zh-CN" altLang="en-US"/>
            </a:p>
          </p:txBody>
        </p:sp>
        <p:sp>
          <p:nvSpPr>
            <p:cNvPr id="58445" name="Rectangle 9" descr="宽上对角线"/>
            <p:cNvSpPr>
              <a:spLocks noChangeArrowheads="1"/>
            </p:cNvSpPr>
            <p:nvPr/>
          </p:nvSpPr>
          <p:spPr bwMode="auto">
            <a:xfrm>
              <a:off x="1293813" y="5268913"/>
              <a:ext cx="1981200" cy="533400"/>
            </a:xfrm>
            <a:prstGeom prst="rect">
              <a:avLst/>
            </a:prstGeom>
            <a:pattFill prst="wdUpDiag">
              <a:fgClr>
                <a:schemeClr val="accent1"/>
              </a:fgClr>
              <a:bgClr>
                <a:schemeClr val="bg1"/>
              </a:bgClr>
            </a:pattFill>
            <a:ln w="28575">
              <a:solidFill>
                <a:srgbClr val="FF3300"/>
              </a:solidFill>
              <a:miter lim="800000"/>
              <a:headEnd/>
              <a:tailEnd/>
            </a:ln>
          </p:spPr>
          <p:txBody>
            <a:bodyPr wrap="none" anchor="ctr"/>
            <a:lstStyle/>
            <a:p>
              <a:endParaRPr lang="zh-CN" altLang="en-US"/>
            </a:p>
          </p:txBody>
        </p:sp>
        <p:sp>
          <p:nvSpPr>
            <p:cNvPr id="58446" name="Text Box 10"/>
            <p:cNvSpPr txBox="1">
              <a:spLocks noChangeArrowheads="1"/>
            </p:cNvSpPr>
            <p:nvPr/>
          </p:nvSpPr>
          <p:spPr bwMode="auto">
            <a:xfrm>
              <a:off x="760413" y="925513"/>
              <a:ext cx="508000" cy="396875"/>
            </a:xfrm>
            <a:prstGeom prst="rect">
              <a:avLst/>
            </a:prstGeom>
            <a:noFill/>
            <a:ln w="9525">
              <a:noFill/>
              <a:miter lim="800000"/>
              <a:headEnd/>
              <a:tailEnd/>
            </a:ln>
          </p:spPr>
          <p:txBody>
            <a:bodyPr wrap="none">
              <a:spAutoFit/>
            </a:bodyPr>
            <a:lstStyle/>
            <a:p>
              <a:r>
                <a:rPr kumimoji="1" lang="en-US" altLang="zh-CN" sz="2000" b="1">
                  <a:solidFill>
                    <a:schemeClr val="tx2"/>
                  </a:solidFill>
                  <a:latin typeface="Times New Roman" pitchFamily="18" charset="0"/>
                </a:rPr>
                <a:t>0K</a:t>
              </a:r>
            </a:p>
          </p:txBody>
        </p:sp>
        <p:sp>
          <p:nvSpPr>
            <p:cNvPr id="58447" name="Text Box 11"/>
            <p:cNvSpPr txBox="1">
              <a:spLocks noChangeArrowheads="1"/>
            </p:cNvSpPr>
            <p:nvPr/>
          </p:nvSpPr>
          <p:spPr bwMode="auto">
            <a:xfrm>
              <a:off x="684213" y="1443038"/>
              <a:ext cx="635000" cy="396875"/>
            </a:xfrm>
            <a:prstGeom prst="rect">
              <a:avLst/>
            </a:prstGeom>
            <a:noFill/>
            <a:ln w="9525">
              <a:noFill/>
              <a:miter lim="800000"/>
              <a:headEnd/>
              <a:tailEnd/>
            </a:ln>
          </p:spPr>
          <p:txBody>
            <a:bodyPr wrap="none">
              <a:spAutoFit/>
            </a:bodyPr>
            <a:lstStyle/>
            <a:p>
              <a:r>
                <a:rPr kumimoji="1" lang="en-US" altLang="zh-CN" sz="2000" b="1">
                  <a:solidFill>
                    <a:schemeClr val="tx2"/>
                  </a:solidFill>
                  <a:latin typeface="Times New Roman" pitchFamily="18" charset="0"/>
                </a:rPr>
                <a:t>15K</a:t>
              </a:r>
            </a:p>
          </p:txBody>
        </p:sp>
        <p:sp>
          <p:nvSpPr>
            <p:cNvPr id="58448" name="Text Box 12"/>
            <p:cNvSpPr txBox="1">
              <a:spLocks noChangeArrowheads="1"/>
            </p:cNvSpPr>
            <p:nvPr/>
          </p:nvSpPr>
          <p:spPr bwMode="auto">
            <a:xfrm>
              <a:off x="684213" y="2281238"/>
              <a:ext cx="635000" cy="396875"/>
            </a:xfrm>
            <a:prstGeom prst="rect">
              <a:avLst/>
            </a:prstGeom>
            <a:noFill/>
            <a:ln w="9525">
              <a:noFill/>
              <a:miter lim="800000"/>
              <a:headEnd/>
              <a:tailEnd/>
            </a:ln>
          </p:spPr>
          <p:txBody>
            <a:bodyPr wrap="none">
              <a:spAutoFit/>
            </a:bodyPr>
            <a:lstStyle/>
            <a:p>
              <a:r>
                <a:rPr kumimoji="1" lang="en-US" altLang="zh-CN" sz="2000" b="1">
                  <a:solidFill>
                    <a:schemeClr val="tx2"/>
                  </a:solidFill>
                  <a:latin typeface="Times New Roman" pitchFamily="18" charset="0"/>
                </a:rPr>
                <a:t>38K</a:t>
              </a:r>
            </a:p>
          </p:txBody>
        </p:sp>
        <p:sp>
          <p:nvSpPr>
            <p:cNvPr id="58449" name="Text Box 13"/>
            <p:cNvSpPr txBox="1">
              <a:spLocks noChangeArrowheads="1"/>
            </p:cNvSpPr>
            <p:nvPr/>
          </p:nvSpPr>
          <p:spPr bwMode="auto">
            <a:xfrm>
              <a:off x="671513" y="2738438"/>
              <a:ext cx="635000" cy="396875"/>
            </a:xfrm>
            <a:prstGeom prst="rect">
              <a:avLst/>
            </a:prstGeom>
            <a:noFill/>
            <a:ln w="9525">
              <a:noFill/>
              <a:miter lim="800000"/>
              <a:headEnd/>
              <a:tailEnd/>
            </a:ln>
          </p:spPr>
          <p:txBody>
            <a:bodyPr wrap="none">
              <a:spAutoFit/>
            </a:bodyPr>
            <a:lstStyle/>
            <a:p>
              <a:r>
                <a:rPr kumimoji="1" lang="en-US" altLang="zh-CN" sz="2000" b="1">
                  <a:solidFill>
                    <a:schemeClr val="tx2"/>
                  </a:solidFill>
                  <a:latin typeface="Times New Roman" pitchFamily="18" charset="0"/>
                </a:rPr>
                <a:t>48K</a:t>
              </a:r>
            </a:p>
          </p:txBody>
        </p:sp>
        <p:sp>
          <p:nvSpPr>
            <p:cNvPr id="58450" name="Text Box 14"/>
            <p:cNvSpPr txBox="1">
              <a:spLocks noChangeArrowheads="1"/>
            </p:cNvSpPr>
            <p:nvPr/>
          </p:nvSpPr>
          <p:spPr bwMode="auto">
            <a:xfrm>
              <a:off x="684213" y="3500438"/>
              <a:ext cx="635000" cy="396875"/>
            </a:xfrm>
            <a:prstGeom prst="rect">
              <a:avLst/>
            </a:prstGeom>
            <a:noFill/>
            <a:ln w="9525">
              <a:noFill/>
              <a:miter lim="800000"/>
              <a:headEnd/>
              <a:tailEnd/>
            </a:ln>
          </p:spPr>
          <p:txBody>
            <a:bodyPr wrap="none">
              <a:spAutoFit/>
            </a:bodyPr>
            <a:lstStyle/>
            <a:p>
              <a:r>
                <a:rPr kumimoji="1" lang="en-US" altLang="zh-CN" sz="2000" b="1">
                  <a:solidFill>
                    <a:schemeClr val="tx2"/>
                  </a:solidFill>
                  <a:latin typeface="Times New Roman" pitchFamily="18" charset="0"/>
                </a:rPr>
                <a:t>68K</a:t>
              </a:r>
            </a:p>
          </p:txBody>
        </p:sp>
        <p:sp>
          <p:nvSpPr>
            <p:cNvPr id="58451" name="Text Box 15"/>
            <p:cNvSpPr txBox="1">
              <a:spLocks noChangeArrowheads="1"/>
            </p:cNvSpPr>
            <p:nvPr/>
          </p:nvSpPr>
          <p:spPr bwMode="auto">
            <a:xfrm>
              <a:off x="684213" y="4110038"/>
              <a:ext cx="635000" cy="396875"/>
            </a:xfrm>
            <a:prstGeom prst="rect">
              <a:avLst/>
            </a:prstGeom>
            <a:noFill/>
            <a:ln w="9525">
              <a:noFill/>
              <a:miter lim="800000"/>
              <a:headEnd/>
              <a:tailEnd/>
            </a:ln>
          </p:spPr>
          <p:txBody>
            <a:bodyPr wrap="none">
              <a:spAutoFit/>
            </a:bodyPr>
            <a:lstStyle/>
            <a:p>
              <a:r>
                <a:rPr kumimoji="1" lang="en-US" altLang="zh-CN" sz="2000" b="1">
                  <a:solidFill>
                    <a:schemeClr val="tx2"/>
                  </a:solidFill>
                  <a:latin typeface="Times New Roman" pitchFamily="18" charset="0"/>
                </a:rPr>
                <a:t>80K</a:t>
              </a:r>
            </a:p>
          </p:txBody>
        </p:sp>
        <p:sp>
          <p:nvSpPr>
            <p:cNvPr id="58452" name="Text Box 16"/>
            <p:cNvSpPr txBox="1">
              <a:spLocks noChangeArrowheads="1"/>
            </p:cNvSpPr>
            <p:nvPr/>
          </p:nvSpPr>
          <p:spPr bwMode="auto">
            <a:xfrm>
              <a:off x="531813" y="5040313"/>
              <a:ext cx="762000" cy="396875"/>
            </a:xfrm>
            <a:prstGeom prst="rect">
              <a:avLst/>
            </a:prstGeom>
            <a:noFill/>
            <a:ln w="9525">
              <a:noFill/>
              <a:miter lim="800000"/>
              <a:headEnd/>
              <a:tailEnd/>
            </a:ln>
          </p:spPr>
          <p:txBody>
            <a:bodyPr>
              <a:spAutoFit/>
            </a:bodyPr>
            <a:lstStyle/>
            <a:p>
              <a:r>
                <a:rPr kumimoji="1" lang="en-US" altLang="zh-CN" sz="2000" b="1">
                  <a:solidFill>
                    <a:schemeClr val="tx2"/>
                  </a:solidFill>
                  <a:latin typeface="Times New Roman" pitchFamily="18" charset="0"/>
                </a:rPr>
                <a:t>110K</a:t>
              </a:r>
            </a:p>
          </p:txBody>
        </p:sp>
        <p:sp>
          <p:nvSpPr>
            <p:cNvPr id="58453" name="Text Box 17"/>
            <p:cNvSpPr txBox="1">
              <a:spLocks noChangeArrowheads="1"/>
            </p:cNvSpPr>
            <p:nvPr/>
          </p:nvSpPr>
          <p:spPr bwMode="auto">
            <a:xfrm>
              <a:off x="531813" y="5497513"/>
              <a:ext cx="762000" cy="396875"/>
            </a:xfrm>
            <a:prstGeom prst="rect">
              <a:avLst/>
            </a:prstGeom>
            <a:noFill/>
            <a:ln w="9525">
              <a:noFill/>
              <a:miter lim="800000"/>
              <a:headEnd/>
              <a:tailEnd/>
            </a:ln>
          </p:spPr>
          <p:txBody>
            <a:bodyPr wrap="none">
              <a:spAutoFit/>
            </a:bodyPr>
            <a:lstStyle/>
            <a:p>
              <a:r>
                <a:rPr kumimoji="1" lang="en-US" altLang="zh-CN" sz="2000" b="1">
                  <a:solidFill>
                    <a:schemeClr val="tx2"/>
                  </a:solidFill>
                  <a:latin typeface="Times New Roman" pitchFamily="18" charset="0"/>
                </a:rPr>
                <a:t>120K</a:t>
              </a:r>
            </a:p>
          </p:txBody>
        </p:sp>
      </p:grpSp>
      <p:sp>
        <p:nvSpPr>
          <p:cNvPr id="58371" name="Text Box 18"/>
          <p:cNvSpPr txBox="1">
            <a:spLocks noChangeArrowheads="1"/>
          </p:cNvSpPr>
          <p:nvPr/>
        </p:nvSpPr>
        <p:spPr bwMode="auto">
          <a:xfrm>
            <a:off x="3689906" y="1174056"/>
            <a:ext cx="1384300" cy="457200"/>
          </a:xfrm>
          <a:prstGeom prst="rect">
            <a:avLst/>
          </a:prstGeom>
          <a:noFill/>
          <a:ln w="9525">
            <a:noFill/>
            <a:miter lim="800000"/>
            <a:headEnd/>
            <a:tailEnd/>
          </a:ln>
        </p:spPr>
        <p:txBody>
          <a:bodyPr wrap="none">
            <a:spAutoFit/>
          </a:bodyPr>
          <a:lstStyle/>
          <a:p>
            <a:r>
              <a:rPr kumimoji="1" lang="zh-CN" altLang="en-US" sz="2400" b="1" dirty="0">
                <a:solidFill>
                  <a:schemeClr val="tx2"/>
                </a:solidFill>
                <a:latin typeface="Times New Roman" pitchFamily="18" charset="0"/>
              </a:rPr>
              <a:t>空闲区表</a:t>
            </a:r>
          </a:p>
        </p:txBody>
      </p:sp>
      <p:sp>
        <p:nvSpPr>
          <p:cNvPr id="58372" name="Text Box 19"/>
          <p:cNvSpPr txBox="1">
            <a:spLocks noChangeArrowheads="1"/>
          </p:cNvSpPr>
          <p:nvPr/>
        </p:nvSpPr>
        <p:spPr bwMode="auto">
          <a:xfrm>
            <a:off x="3751004" y="3602944"/>
            <a:ext cx="1731564" cy="461665"/>
          </a:xfrm>
          <a:prstGeom prst="rect">
            <a:avLst/>
          </a:prstGeom>
          <a:noFill/>
          <a:ln w="9525">
            <a:noFill/>
            <a:miter lim="800000"/>
            <a:headEnd/>
            <a:tailEnd/>
          </a:ln>
        </p:spPr>
        <p:txBody>
          <a:bodyPr wrap="none">
            <a:spAutoFit/>
          </a:bodyPr>
          <a:lstStyle/>
          <a:p>
            <a:r>
              <a:rPr kumimoji="1" lang="zh-CN" altLang="en-US" sz="2400" b="1" dirty="0">
                <a:solidFill>
                  <a:schemeClr val="tx2"/>
                </a:solidFill>
                <a:latin typeface="Times New Roman" pitchFamily="18" charset="0"/>
              </a:rPr>
              <a:t>已分配区表</a:t>
            </a:r>
          </a:p>
        </p:txBody>
      </p:sp>
      <p:graphicFrame>
        <p:nvGraphicFramePr>
          <p:cNvPr id="1824853" name="Group 85"/>
          <p:cNvGraphicFramePr>
            <a:graphicFrameLocks noGrp="1"/>
          </p:cNvGraphicFramePr>
          <p:nvPr>
            <p:extLst>
              <p:ext uri="{D42A27DB-BD31-4B8C-83A1-F6EECF244321}">
                <p14:modId xmlns:p14="http://schemas.microsoft.com/office/powerpoint/2010/main" val="1188487431"/>
              </p:ext>
            </p:extLst>
          </p:nvPr>
        </p:nvGraphicFramePr>
        <p:xfrm>
          <a:off x="3809515" y="1595438"/>
          <a:ext cx="3665538" cy="2057400"/>
        </p:xfrm>
        <a:graphic>
          <a:graphicData uri="http://schemas.openxmlformats.org/drawingml/2006/table">
            <a:tbl>
              <a:tblPr/>
              <a:tblGrid>
                <a:gridCol w="1221846">
                  <a:extLst>
                    <a:ext uri="{9D8B030D-6E8A-4147-A177-3AD203B41FA5}">
                      <a16:colId xmlns:a16="http://schemas.microsoft.com/office/drawing/2014/main" val="20000"/>
                    </a:ext>
                  </a:extLst>
                </a:gridCol>
                <a:gridCol w="1221846">
                  <a:extLst>
                    <a:ext uri="{9D8B030D-6E8A-4147-A177-3AD203B41FA5}">
                      <a16:colId xmlns:a16="http://schemas.microsoft.com/office/drawing/2014/main" val="20001"/>
                    </a:ext>
                  </a:extLst>
                </a:gridCol>
                <a:gridCol w="1221846">
                  <a:extLst>
                    <a:ext uri="{9D8B030D-6E8A-4147-A177-3AD203B41FA5}">
                      <a16:colId xmlns:a16="http://schemas.microsoft.com/office/drawing/2014/main" val="20002"/>
                    </a:ext>
                  </a:extLst>
                </a:gridCol>
              </a:tblGrid>
              <a:tr h="342900">
                <a:tc>
                  <a:txBody>
                    <a:bodyPr/>
                    <a:lstStyle/>
                    <a:p>
                      <a:pPr marL="0" marR="0" lvl="0" indent="0" algn="ctr" defTabSz="914400" rtl="0" eaLnBrk="1" fontAlgn="base" latinLnBrk="0" hangingPunct="1">
                        <a:lnSpc>
                          <a:spcPct val="100000"/>
                        </a:lnSpc>
                        <a:spcBef>
                          <a:spcPct val="20000"/>
                        </a:spcBef>
                        <a:spcAft>
                          <a:spcPct val="0"/>
                        </a:spcAft>
                        <a:buClr>
                          <a:srgbClr val="996633"/>
                        </a:buClr>
                        <a:buSzPct val="50000"/>
                        <a:buFont typeface="Wingdings" pitchFamily="2" charset="2"/>
                        <a:buNone/>
                        <a:tabLst/>
                      </a:pPr>
                      <a:r>
                        <a:rPr kumimoji="0" lang="zh-CN" altLang="en-US" sz="1600" b="0" i="0" u="none" strike="noStrike" cap="none" normalizeH="0" baseline="0" dirty="0" smtClean="0">
                          <a:ln>
                            <a:noFill/>
                          </a:ln>
                          <a:solidFill>
                            <a:schemeClr val="tx2"/>
                          </a:solidFill>
                          <a:effectLst/>
                          <a:latin typeface="Arial" pitchFamily="34" charset="0"/>
                          <a:ea typeface="宋体" pitchFamily="2" charset="-122"/>
                        </a:rPr>
                        <a:t>始址</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6633"/>
                        </a:buClr>
                        <a:buSzPct val="50000"/>
                        <a:buFont typeface="Wingdings" pitchFamily="2" charset="2"/>
                        <a:buNone/>
                        <a:tabLst/>
                      </a:pPr>
                      <a:r>
                        <a:rPr kumimoji="0" lang="zh-CN" altLang="en-US" sz="1600" b="0" i="0" u="none" strike="noStrike" cap="none" normalizeH="0" baseline="0" smtClean="0">
                          <a:ln>
                            <a:noFill/>
                          </a:ln>
                          <a:solidFill>
                            <a:schemeClr val="tx2"/>
                          </a:solidFill>
                          <a:effectLst/>
                          <a:latin typeface="Arial" pitchFamily="34" charset="0"/>
                          <a:ea typeface="宋体" pitchFamily="2" charset="-122"/>
                        </a:rPr>
                        <a:t>长度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6633"/>
                        </a:buClr>
                        <a:buSzPct val="50000"/>
                        <a:buFont typeface="Wingdings" pitchFamily="2" charset="2"/>
                        <a:buNone/>
                        <a:tabLst/>
                      </a:pPr>
                      <a:r>
                        <a:rPr kumimoji="0" lang="zh-CN" altLang="en-US" sz="1600" b="0" i="0" u="none" strike="noStrike" cap="none" normalizeH="0" baseline="0" smtClean="0">
                          <a:ln>
                            <a:noFill/>
                          </a:ln>
                          <a:solidFill>
                            <a:schemeClr val="tx2"/>
                          </a:solidFill>
                          <a:effectLst/>
                          <a:latin typeface="Arial" pitchFamily="34" charset="0"/>
                          <a:ea typeface="宋体" pitchFamily="2" charset="-122"/>
                        </a:rPr>
                        <a:t>标志</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42900">
                <a:tc>
                  <a:txBody>
                    <a:bodyPr/>
                    <a:lstStyle/>
                    <a:p>
                      <a:pPr marL="0" marR="0" lvl="0" indent="0" algn="ctr" defTabSz="914400" rtl="0" eaLnBrk="1" fontAlgn="base" latinLnBrk="0" hangingPunct="1">
                        <a:lnSpc>
                          <a:spcPct val="100000"/>
                        </a:lnSpc>
                        <a:spcBef>
                          <a:spcPct val="20000"/>
                        </a:spcBef>
                        <a:spcAft>
                          <a:spcPct val="0"/>
                        </a:spcAft>
                        <a:buClr>
                          <a:srgbClr val="996633"/>
                        </a:buClr>
                        <a:buSzPct val="50000"/>
                        <a:buFont typeface="Wingdings" pitchFamily="2" charset="2"/>
                        <a:buNone/>
                        <a:tabLst/>
                      </a:pPr>
                      <a:r>
                        <a:rPr kumimoji="0" lang="en-US" altLang="zh-CN" sz="1600" b="0" i="0" u="none" strike="noStrike" cap="none" normalizeH="0" baseline="0" smtClean="0">
                          <a:ln>
                            <a:noFill/>
                          </a:ln>
                          <a:solidFill>
                            <a:schemeClr val="tx2"/>
                          </a:solidFill>
                          <a:effectLst/>
                          <a:latin typeface="Arial" pitchFamily="34" charset="0"/>
                          <a:ea typeface="宋体" pitchFamily="2" charset="-122"/>
                        </a:rPr>
                        <a:t>15K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6633"/>
                        </a:buClr>
                        <a:buSzPct val="50000"/>
                        <a:buFont typeface="Wingdings" pitchFamily="2" charset="2"/>
                        <a:buNone/>
                        <a:tabLst/>
                      </a:pPr>
                      <a:r>
                        <a:rPr kumimoji="0" lang="en-US" altLang="zh-CN" sz="1600" b="0" i="0" u="none" strike="noStrike" cap="none" normalizeH="0" baseline="0" smtClean="0">
                          <a:ln>
                            <a:noFill/>
                          </a:ln>
                          <a:solidFill>
                            <a:schemeClr val="tx2"/>
                          </a:solidFill>
                          <a:effectLst/>
                          <a:latin typeface="Arial" pitchFamily="34" charset="0"/>
                          <a:ea typeface="宋体" pitchFamily="2" charset="-122"/>
                        </a:rPr>
                        <a:t>23K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6633"/>
                        </a:buClr>
                        <a:buSzPct val="50000"/>
                        <a:buFont typeface="Wingdings" pitchFamily="2" charset="2"/>
                        <a:buNone/>
                        <a:tabLst/>
                      </a:pPr>
                      <a:r>
                        <a:rPr kumimoji="0" lang="zh-CN" altLang="en-US" sz="1600" b="0" i="0" u="none" strike="noStrike" cap="none" normalizeH="0" baseline="0" smtClean="0">
                          <a:ln>
                            <a:noFill/>
                          </a:ln>
                          <a:solidFill>
                            <a:schemeClr val="tx2"/>
                          </a:solidFill>
                          <a:effectLst/>
                          <a:latin typeface="Arial" pitchFamily="34" charset="0"/>
                          <a:ea typeface="宋体" pitchFamily="2" charset="-122"/>
                        </a:rPr>
                        <a:t>未分配</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42900">
                <a:tc>
                  <a:txBody>
                    <a:bodyPr/>
                    <a:lstStyle/>
                    <a:p>
                      <a:pPr marL="0" marR="0" lvl="0" indent="0" algn="ctr" defTabSz="914400" rtl="0" eaLnBrk="1" fontAlgn="base" latinLnBrk="0" hangingPunct="1">
                        <a:lnSpc>
                          <a:spcPct val="100000"/>
                        </a:lnSpc>
                        <a:spcBef>
                          <a:spcPct val="20000"/>
                        </a:spcBef>
                        <a:spcAft>
                          <a:spcPct val="0"/>
                        </a:spcAft>
                        <a:buClr>
                          <a:srgbClr val="996633"/>
                        </a:buClr>
                        <a:buSzPct val="50000"/>
                        <a:buFont typeface="Wingdings" pitchFamily="2" charset="2"/>
                        <a:buNone/>
                        <a:tabLst/>
                      </a:pPr>
                      <a:r>
                        <a:rPr kumimoji="0" lang="en-US" altLang="zh-CN" sz="1600" b="0" i="0" u="none" strike="noStrike" cap="none" normalizeH="0" baseline="0" smtClean="0">
                          <a:ln>
                            <a:noFill/>
                          </a:ln>
                          <a:solidFill>
                            <a:schemeClr val="tx2"/>
                          </a:solidFill>
                          <a:effectLst/>
                          <a:latin typeface="Arial" pitchFamily="34" charset="0"/>
                          <a:ea typeface="宋体" pitchFamily="2" charset="-122"/>
                        </a:rPr>
                        <a:t>48K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6633"/>
                        </a:buClr>
                        <a:buSzPct val="50000"/>
                        <a:buFont typeface="Wingdings" pitchFamily="2" charset="2"/>
                        <a:buNone/>
                        <a:tabLst/>
                      </a:pPr>
                      <a:r>
                        <a:rPr kumimoji="0" lang="en-US" altLang="zh-CN" sz="1600" b="0" i="0" u="none" strike="noStrike" cap="none" normalizeH="0" baseline="0" smtClean="0">
                          <a:ln>
                            <a:noFill/>
                          </a:ln>
                          <a:solidFill>
                            <a:schemeClr val="tx2"/>
                          </a:solidFill>
                          <a:effectLst/>
                          <a:latin typeface="Arial" pitchFamily="34" charset="0"/>
                          <a:ea typeface="宋体" pitchFamily="2" charset="-122"/>
                        </a:rPr>
                        <a:t>20K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6633"/>
                        </a:buClr>
                        <a:buSzPct val="50000"/>
                        <a:buFont typeface="Wingdings" pitchFamily="2" charset="2"/>
                        <a:buNone/>
                        <a:tabLst/>
                      </a:pPr>
                      <a:r>
                        <a:rPr kumimoji="0" lang="zh-CN" altLang="en-US" sz="1600" b="0" i="0" u="none" strike="noStrike" cap="none" normalizeH="0" baseline="0" smtClean="0">
                          <a:ln>
                            <a:noFill/>
                          </a:ln>
                          <a:solidFill>
                            <a:schemeClr val="tx2"/>
                          </a:solidFill>
                          <a:effectLst/>
                          <a:latin typeface="Arial" pitchFamily="34" charset="0"/>
                          <a:ea typeface="宋体" pitchFamily="2" charset="-122"/>
                        </a:rPr>
                        <a:t>未分配</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42900">
                <a:tc>
                  <a:txBody>
                    <a:bodyPr/>
                    <a:lstStyle/>
                    <a:p>
                      <a:pPr marL="0" marR="0" lvl="0" indent="0" algn="ctr" defTabSz="914400" rtl="0" eaLnBrk="1" fontAlgn="base" latinLnBrk="0" hangingPunct="1">
                        <a:lnSpc>
                          <a:spcPct val="100000"/>
                        </a:lnSpc>
                        <a:spcBef>
                          <a:spcPct val="20000"/>
                        </a:spcBef>
                        <a:spcAft>
                          <a:spcPct val="0"/>
                        </a:spcAft>
                        <a:buClr>
                          <a:srgbClr val="996633"/>
                        </a:buClr>
                        <a:buSzPct val="50000"/>
                        <a:buFont typeface="Wingdings" pitchFamily="2" charset="2"/>
                        <a:buNone/>
                        <a:tabLst/>
                      </a:pPr>
                      <a:r>
                        <a:rPr kumimoji="0" lang="en-US" altLang="zh-CN" sz="1600" b="0" i="0" u="none" strike="noStrike" cap="none" normalizeH="0" baseline="0" dirty="0" smtClean="0">
                          <a:ln>
                            <a:noFill/>
                          </a:ln>
                          <a:solidFill>
                            <a:schemeClr val="tx2"/>
                          </a:solidFill>
                          <a:effectLst/>
                          <a:latin typeface="Arial" pitchFamily="34" charset="0"/>
                          <a:ea typeface="宋体" pitchFamily="2" charset="-122"/>
                        </a:rPr>
                        <a:t>80K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6633"/>
                        </a:buClr>
                        <a:buSzPct val="50000"/>
                        <a:buFont typeface="Wingdings" pitchFamily="2" charset="2"/>
                        <a:buNone/>
                        <a:tabLst/>
                      </a:pPr>
                      <a:r>
                        <a:rPr kumimoji="0" lang="en-US" altLang="zh-CN" sz="1600" b="0" i="0" u="none" strike="noStrike" cap="none" normalizeH="0" baseline="0" smtClean="0">
                          <a:ln>
                            <a:noFill/>
                          </a:ln>
                          <a:solidFill>
                            <a:schemeClr val="tx2"/>
                          </a:solidFill>
                          <a:effectLst/>
                          <a:latin typeface="Arial" pitchFamily="34" charset="0"/>
                          <a:ea typeface="宋体" pitchFamily="2" charset="-122"/>
                        </a:rPr>
                        <a:t>30K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6633"/>
                        </a:buClr>
                        <a:buSzPct val="50000"/>
                        <a:buFont typeface="Wingdings" pitchFamily="2" charset="2"/>
                        <a:buNone/>
                        <a:tabLst/>
                      </a:pPr>
                      <a:r>
                        <a:rPr kumimoji="0" lang="zh-CN" altLang="en-US" sz="1600" b="0" i="0" u="none" strike="noStrike" cap="none" normalizeH="0" baseline="0" smtClean="0">
                          <a:ln>
                            <a:noFill/>
                          </a:ln>
                          <a:solidFill>
                            <a:schemeClr val="tx2"/>
                          </a:solidFill>
                          <a:effectLst/>
                          <a:latin typeface="Arial" pitchFamily="34" charset="0"/>
                          <a:ea typeface="宋体" pitchFamily="2" charset="-122"/>
                        </a:rPr>
                        <a:t>未分配</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42900">
                <a:tc>
                  <a:txBody>
                    <a:bodyPr/>
                    <a:lstStyle/>
                    <a:p>
                      <a:pPr marL="0" marR="0" lvl="0" indent="0" algn="ctr" defTabSz="914400" rtl="0" eaLnBrk="1" fontAlgn="base" latinLnBrk="0" hangingPunct="1">
                        <a:lnSpc>
                          <a:spcPct val="100000"/>
                        </a:lnSpc>
                        <a:spcBef>
                          <a:spcPct val="20000"/>
                        </a:spcBef>
                        <a:spcAft>
                          <a:spcPct val="0"/>
                        </a:spcAft>
                        <a:buClr>
                          <a:srgbClr val="996633"/>
                        </a:buClr>
                        <a:buSzPct val="50000"/>
                        <a:buFont typeface="Wingdings" pitchFamily="2" charset="2"/>
                        <a:buNone/>
                        <a:tabLst/>
                      </a:pPr>
                      <a:endParaRPr kumimoji="0" lang="zh-CN" altLang="zh-CN" sz="1600" b="0" i="0" u="none" strike="noStrike" cap="none" normalizeH="0" baseline="0" dirty="0" smtClean="0">
                        <a:ln>
                          <a:noFill/>
                        </a:ln>
                        <a:solidFill>
                          <a:schemeClr val="tx2"/>
                        </a:solidFill>
                        <a:effectLst/>
                        <a:latin typeface="Arial"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6633"/>
                        </a:buClr>
                        <a:buSzPct val="50000"/>
                        <a:buFont typeface="Wingdings" pitchFamily="2" charset="2"/>
                        <a:buNone/>
                        <a:tabLst/>
                      </a:pPr>
                      <a:endParaRPr kumimoji="0" lang="zh-CN" altLang="zh-CN" sz="1600" b="0" i="0" u="none" strike="noStrike" cap="none" normalizeH="0" baseline="0" smtClean="0">
                        <a:ln>
                          <a:noFill/>
                        </a:ln>
                        <a:solidFill>
                          <a:schemeClr val="tx2"/>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6633"/>
                        </a:buClr>
                        <a:buSzPct val="50000"/>
                        <a:buFont typeface="Wingdings" pitchFamily="2" charset="2"/>
                        <a:buNone/>
                        <a:tabLst/>
                      </a:pPr>
                      <a:r>
                        <a:rPr kumimoji="0" lang="zh-CN" altLang="en-US" sz="1600" b="0" i="0" u="none" strike="noStrike" cap="none" normalizeH="0" baseline="0" smtClean="0">
                          <a:ln>
                            <a:noFill/>
                          </a:ln>
                          <a:solidFill>
                            <a:schemeClr val="tx2"/>
                          </a:solidFill>
                          <a:effectLst/>
                          <a:latin typeface="Arial" pitchFamily="34" charset="0"/>
                          <a:ea typeface="宋体" pitchFamily="2" charset="-122"/>
                        </a:rPr>
                        <a:t>空</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42900">
                <a:tc>
                  <a:txBody>
                    <a:bodyPr/>
                    <a:lstStyle/>
                    <a:p>
                      <a:pPr marL="0" marR="0" lvl="0" indent="0" algn="ctr" defTabSz="914400" rtl="0" eaLnBrk="1" fontAlgn="base" latinLnBrk="0" hangingPunct="1">
                        <a:lnSpc>
                          <a:spcPct val="100000"/>
                        </a:lnSpc>
                        <a:spcBef>
                          <a:spcPct val="20000"/>
                        </a:spcBef>
                        <a:spcAft>
                          <a:spcPct val="0"/>
                        </a:spcAft>
                        <a:buClr>
                          <a:srgbClr val="996633"/>
                        </a:buClr>
                        <a:buSzPct val="50000"/>
                        <a:buFont typeface="Wingdings" pitchFamily="2" charset="2"/>
                        <a:buNone/>
                        <a:tabLst/>
                      </a:pPr>
                      <a:endParaRPr kumimoji="0" lang="zh-CN" altLang="zh-CN" sz="1600" b="0" i="0" u="none" strike="noStrike" cap="none" normalizeH="0" baseline="0" dirty="0" smtClean="0">
                        <a:ln>
                          <a:noFill/>
                        </a:ln>
                        <a:solidFill>
                          <a:schemeClr val="tx2"/>
                        </a:solidFill>
                        <a:effectLst/>
                        <a:latin typeface="Arial"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6633"/>
                        </a:buClr>
                        <a:buSzPct val="50000"/>
                        <a:buFont typeface="Wingdings" pitchFamily="2" charset="2"/>
                        <a:buNone/>
                        <a:tabLst/>
                      </a:pPr>
                      <a:endParaRPr kumimoji="0" lang="zh-CN" altLang="zh-CN" sz="1600" b="0" i="0" u="none" strike="noStrike" cap="none" normalizeH="0" baseline="0" dirty="0" smtClean="0">
                        <a:ln>
                          <a:noFill/>
                        </a:ln>
                        <a:solidFill>
                          <a:schemeClr val="tx2"/>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6633"/>
                        </a:buClr>
                        <a:buSzPct val="50000"/>
                        <a:buFont typeface="Wingdings" pitchFamily="2" charset="2"/>
                        <a:buNone/>
                        <a:tabLst/>
                      </a:pPr>
                      <a:r>
                        <a:rPr kumimoji="0" lang="zh-CN" altLang="en-US" sz="1600" b="0" i="0" u="none" strike="noStrike" cap="none" normalizeH="0" baseline="0" dirty="0" smtClean="0">
                          <a:ln>
                            <a:noFill/>
                          </a:ln>
                          <a:solidFill>
                            <a:schemeClr val="tx2"/>
                          </a:solidFill>
                          <a:effectLst/>
                          <a:latin typeface="Arial" pitchFamily="34" charset="0"/>
                          <a:ea typeface="宋体" pitchFamily="2" charset="-122"/>
                        </a:rPr>
                        <a:t>空</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graphicFrame>
        <p:nvGraphicFramePr>
          <p:cNvPr id="1824818" name="Group 50"/>
          <p:cNvGraphicFramePr>
            <a:graphicFrameLocks noGrp="1"/>
          </p:cNvGraphicFramePr>
          <p:nvPr>
            <p:extLst>
              <p:ext uri="{D42A27DB-BD31-4B8C-83A1-F6EECF244321}">
                <p14:modId xmlns:p14="http://schemas.microsoft.com/office/powerpoint/2010/main" val="3241182318"/>
              </p:ext>
            </p:extLst>
          </p:nvPr>
        </p:nvGraphicFramePr>
        <p:xfrm>
          <a:off x="3873337" y="4014715"/>
          <a:ext cx="3601716" cy="2346960"/>
        </p:xfrm>
        <a:graphic>
          <a:graphicData uri="http://schemas.openxmlformats.org/drawingml/2006/table">
            <a:tbl>
              <a:tblPr/>
              <a:tblGrid>
                <a:gridCol w="1200572">
                  <a:extLst>
                    <a:ext uri="{9D8B030D-6E8A-4147-A177-3AD203B41FA5}">
                      <a16:colId xmlns:a16="http://schemas.microsoft.com/office/drawing/2014/main" val="20000"/>
                    </a:ext>
                  </a:extLst>
                </a:gridCol>
                <a:gridCol w="1200572">
                  <a:extLst>
                    <a:ext uri="{9D8B030D-6E8A-4147-A177-3AD203B41FA5}">
                      <a16:colId xmlns:a16="http://schemas.microsoft.com/office/drawing/2014/main" val="20001"/>
                    </a:ext>
                  </a:extLst>
                </a:gridCol>
                <a:gridCol w="1200572">
                  <a:extLst>
                    <a:ext uri="{9D8B030D-6E8A-4147-A177-3AD203B41FA5}">
                      <a16:colId xmlns:a16="http://schemas.microsoft.com/office/drawing/2014/main" val="20002"/>
                    </a:ext>
                  </a:extLst>
                </a:gridCol>
              </a:tblGrid>
              <a:tr h="291614">
                <a:tc>
                  <a:txBody>
                    <a:bodyPr/>
                    <a:lstStyle/>
                    <a:p>
                      <a:pPr marL="0" marR="0" lvl="0" indent="0" algn="ctr" defTabSz="914400" rtl="0" eaLnBrk="1" fontAlgn="base" latinLnBrk="0" hangingPunct="1">
                        <a:lnSpc>
                          <a:spcPct val="100000"/>
                        </a:lnSpc>
                        <a:spcBef>
                          <a:spcPct val="20000"/>
                        </a:spcBef>
                        <a:spcAft>
                          <a:spcPct val="0"/>
                        </a:spcAft>
                        <a:buClr>
                          <a:srgbClr val="996633"/>
                        </a:buClr>
                        <a:buSzPct val="50000"/>
                        <a:buFont typeface="Wingdings" pitchFamily="2" charset="2"/>
                        <a:buNone/>
                        <a:tabLst/>
                      </a:pPr>
                      <a:r>
                        <a:rPr kumimoji="0" lang="zh-CN" altLang="en-US" sz="1600" b="0" i="0" u="none" strike="noStrike" cap="none" normalizeH="0" baseline="0" dirty="0" smtClean="0">
                          <a:ln>
                            <a:noFill/>
                          </a:ln>
                          <a:solidFill>
                            <a:schemeClr val="tx2"/>
                          </a:solidFill>
                          <a:effectLst/>
                          <a:latin typeface="Arial" pitchFamily="34" charset="0"/>
                          <a:ea typeface="宋体" pitchFamily="2" charset="-122"/>
                        </a:rPr>
                        <a:t>始址</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6633"/>
                        </a:buClr>
                        <a:buSzPct val="50000"/>
                        <a:buFont typeface="Wingdings" pitchFamily="2" charset="2"/>
                        <a:buNone/>
                        <a:tabLst/>
                      </a:pPr>
                      <a:r>
                        <a:rPr kumimoji="0" lang="zh-CN" altLang="en-US" sz="1600" b="0" i="0" u="none" strike="noStrike" cap="none" normalizeH="0" baseline="0" smtClean="0">
                          <a:ln>
                            <a:noFill/>
                          </a:ln>
                          <a:solidFill>
                            <a:schemeClr val="tx2"/>
                          </a:solidFill>
                          <a:effectLst/>
                          <a:latin typeface="Arial" pitchFamily="34" charset="0"/>
                          <a:ea typeface="宋体" pitchFamily="2" charset="-122"/>
                        </a:rPr>
                        <a:t>长度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6633"/>
                        </a:buClr>
                        <a:buSzPct val="50000"/>
                        <a:buFont typeface="Wingdings" pitchFamily="2" charset="2"/>
                        <a:buNone/>
                        <a:tabLst/>
                      </a:pPr>
                      <a:r>
                        <a:rPr kumimoji="0" lang="zh-CN" altLang="en-US" sz="1600" b="0" i="0" u="none" strike="noStrike" cap="none" normalizeH="0" baseline="0" smtClean="0">
                          <a:ln>
                            <a:noFill/>
                          </a:ln>
                          <a:solidFill>
                            <a:schemeClr val="tx2"/>
                          </a:solidFill>
                          <a:effectLst/>
                          <a:latin typeface="Arial" pitchFamily="34" charset="0"/>
                          <a:ea typeface="宋体" pitchFamily="2" charset="-122"/>
                        </a:rPr>
                        <a:t>标志</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91614">
                <a:tc>
                  <a:txBody>
                    <a:bodyPr/>
                    <a:lstStyle/>
                    <a:p>
                      <a:pPr marL="0" marR="0" lvl="0" indent="0" algn="ctr" defTabSz="914400" rtl="0" eaLnBrk="1" fontAlgn="base" latinLnBrk="0" hangingPunct="1">
                        <a:lnSpc>
                          <a:spcPct val="100000"/>
                        </a:lnSpc>
                        <a:spcBef>
                          <a:spcPct val="20000"/>
                        </a:spcBef>
                        <a:spcAft>
                          <a:spcPct val="0"/>
                        </a:spcAft>
                        <a:buClr>
                          <a:srgbClr val="996633"/>
                        </a:buClr>
                        <a:buSzPct val="50000"/>
                        <a:buFont typeface="Wingdings" pitchFamily="2" charset="2"/>
                        <a:buNone/>
                        <a:tabLst/>
                      </a:pPr>
                      <a:r>
                        <a:rPr kumimoji="0" lang="en-US" altLang="zh-CN" sz="1600" b="0" i="0" u="none" strike="noStrike" cap="none" normalizeH="0" baseline="0" smtClean="0">
                          <a:ln>
                            <a:noFill/>
                          </a:ln>
                          <a:solidFill>
                            <a:schemeClr val="tx2"/>
                          </a:solidFill>
                          <a:effectLst/>
                          <a:latin typeface="Arial" pitchFamily="34" charset="0"/>
                          <a:ea typeface="宋体" pitchFamily="2" charset="-122"/>
                        </a:rPr>
                        <a:t>0K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6633"/>
                        </a:buClr>
                        <a:buSzPct val="50000"/>
                        <a:buFont typeface="Wingdings" pitchFamily="2" charset="2"/>
                        <a:buNone/>
                        <a:tabLst/>
                      </a:pPr>
                      <a:r>
                        <a:rPr kumimoji="0" lang="en-US" altLang="zh-CN" sz="1600" b="0" i="0" u="none" strike="noStrike" cap="none" normalizeH="0" baseline="0" smtClean="0">
                          <a:ln>
                            <a:noFill/>
                          </a:ln>
                          <a:solidFill>
                            <a:schemeClr val="tx2"/>
                          </a:solidFill>
                          <a:effectLst/>
                          <a:latin typeface="Arial" pitchFamily="34" charset="0"/>
                          <a:ea typeface="宋体" pitchFamily="2" charset="-122"/>
                        </a:rPr>
                        <a:t>15K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6633"/>
                        </a:buClr>
                        <a:buSzPct val="50000"/>
                        <a:buFont typeface="Wingdings" pitchFamily="2" charset="2"/>
                        <a:buNone/>
                        <a:tabLst/>
                      </a:pPr>
                      <a:r>
                        <a:rPr kumimoji="0" lang="en-US" altLang="zh-CN" sz="1600" b="0" i="0" u="none" strike="noStrike" cap="none" normalizeH="0" baseline="0" dirty="0" smtClean="0">
                          <a:ln>
                            <a:noFill/>
                          </a:ln>
                          <a:solidFill>
                            <a:schemeClr val="tx2"/>
                          </a:solidFill>
                          <a:effectLst/>
                          <a:latin typeface="Arial" pitchFamily="34" charset="0"/>
                          <a:ea typeface="宋体" pitchFamily="2" charset="-122"/>
                        </a:rPr>
                        <a:t>J1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91614">
                <a:tc>
                  <a:txBody>
                    <a:bodyPr/>
                    <a:lstStyle/>
                    <a:p>
                      <a:pPr marL="0" marR="0" lvl="0" indent="0" algn="ctr" defTabSz="914400" rtl="0" eaLnBrk="1" fontAlgn="base" latinLnBrk="0" hangingPunct="1">
                        <a:lnSpc>
                          <a:spcPct val="100000"/>
                        </a:lnSpc>
                        <a:spcBef>
                          <a:spcPct val="20000"/>
                        </a:spcBef>
                        <a:spcAft>
                          <a:spcPct val="0"/>
                        </a:spcAft>
                        <a:buClr>
                          <a:srgbClr val="996633"/>
                        </a:buClr>
                        <a:buSzPct val="50000"/>
                        <a:buFont typeface="Wingdings" pitchFamily="2" charset="2"/>
                        <a:buNone/>
                        <a:tabLst/>
                      </a:pPr>
                      <a:r>
                        <a:rPr kumimoji="0" lang="en-US" altLang="zh-CN" sz="1600" b="0" i="0" u="none" strike="noStrike" cap="none" normalizeH="0" baseline="0" smtClean="0">
                          <a:ln>
                            <a:noFill/>
                          </a:ln>
                          <a:solidFill>
                            <a:schemeClr val="tx2"/>
                          </a:solidFill>
                          <a:effectLst/>
                          <a:latin typeface="Arial" pitchFamily="34" charset="0"/>
                          <a:ea typeface="宋体" pitchFamily="2" charset="-122"/>
                        </a:rPr>
                        <a:t>38K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6633"/>
                        </a:buClr>
                        <a:buSzPct val="50000"/>
                        <a:buFont typeface="Wingdings" pitchFamily="2" charset="2"/>
                        <a:buNone/>
                        <a:tabLst/>
                      </a:pPr>
                      <a:r>
                        <a:rPr kumimoji="0" lang="en-US" altLang="zh-CN" sz="1600" b="0" i="0" u="none" strike="noStrike" cap="none" normalizeH="0" baseline="0" smtClean="0">
                          <a:ln>
                            <a:noFill/>
                          </a:ln>
                          <a:solidFill>
                            <a:schemeClr val="tx2"/>
                          </a:solidFill>
                          <a:effectLst/>
                          <a:latin typeface="Arial" pitchFamily="34" charset="0"/>
                          <a:ea typeface="宋体" pitchFamily="2" charset="-122"/>
                        </a:rPr>
                        <a:t>10K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6633"/>
                        </a:buClr>
                        <a:buSzPct val="50000"/>
                        <a:buFont typeface="Wingdings" pitchFamily="2" charset="2"/>
                        <a:buNone/>
                        <a:tabLst/>
                      </a:pPr>
                      <a:r>
                        <a:rPr kumimoji="0" lang="en-US" altLang="zh-CN" sz="1600" b="0" i="0" u="none" strike="noStrike" cap="none" normalizeH="0" baseline="0" smtClean="0">
                          <a:ln>
                            <a:noFill/>
                          </a:ln>
                          <a:solidFill>
                            <a:schemeClr val="tx2"/>
                          </a:solidFill>
                          <a:effectLst/>
                          <a:latin typeface="Arial" pitchFamily="34" charset="0"/>
                          <a:ea typeface="宋体" pitchFamily="2" charset="-122"/>
                        </a:rPr>
                        <a:t>J2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27114">
                <a:tc>
                  <a:txBody>
                    <a:bodyPr/>
                    <a:lstStyle/>
                    <a:p>
                      <a:pPr marL="0" marR="0" lvl="0" indent="0" algn="ctr" defTabSz="914400" rtl="0" eaLnBrk="1" fontAlgn="base" latinLnBrk="0" hangingPunct="1">
                        <a:lnSpc>
                          <a:spcPct val="100000"/>
                        </a:lnSpc>
                        <a:spcBef>
                          <a:spcPct val="20000"/>
                        </a:spcBef>
                        <a:spcAft>
                          <a:spcPct val="0"/>
                        </a:spcAft>
                        <a:buClr>
                          <a:srgbClr val="996633"/>
                        </a:buClr>
                        <a:buSzPct val="50000"/>
                        <a:buFont typeface="Wingdings" pitchFamily="2" charset="2"/>
                        <a:buNone/>
                        <a:tabLst/>
                      </a:pPr>
                      <a:r>
                        <a:rPr kumimoji="0" lang="en-US" altLang="zh-CN" sz="1600" b="0" i="0" u="none" strike="noStrike" cap="none" normalizeH="0" baseline="0" smtClean="0">
                          <a:ln>
                            <a:noFill/>
                          </a:ln>
                          <a:solidFill>
                            <a:schemeClr val="tx2"/>
                          </a:solidFill>
                          <a:effectLst/>
                          <a:latin typeface="Arial" pitchFamily="34" charset="0"/>
                          <a:ea typeface="宋体" pitchFamily="2" charset="-122"/>
                        </a:rPr>
                        <a:t>68K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6633"/>
                        </a:buClr>
                        <a:buSzPct val="50000"/>
                        <a:buFont typeface="Wingdings" pitchFamily="2" charset="2"/>
                        <a:buNone/>
                        <a:tabLst/>
                      </a:pPr>
                      <a:r>
                        <a:rPr kumimoji="0" lang="en-US" altLang="zh-CN" sz="1600" b="0" i="0" u="none" strike="noStrike" cap="none" normalizeH="0" baseline="0" smtClean="0">
                          <a:ln>
                            <a:noFill/>
                          </a:ln>
                          <a:solidFill>
                            <a:schemeClr val="tx2"/>
                          </a:solidFill>
                          <a:effectLst/>
                          <a:latin typeface="Arial" pitchFamily="34" charset="0"/>
                          <a:ea typeface="宋体" pitchFamily="2" charset="-122"/>
                        </a:rPr>
                        <a:t>12K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6633"/>
                        </a:buClr>
                        <a:buSzPct val="50000"/>
                        <a:buFont typeface="Wingdings" pitchFamily="2" charset="2"/>
                        <a:buNone/>
                        <a:tabLst/>
                      </a:pPr>
                      <a:r>
                        <a:rPr kumimoji="0" lang="en-US" altLang="zh-CN" sz="1600" b="0" i="0" u="none" strike="noStrike" cap="none" normalizeH="0" baseline="0" smtClean="0">
                          <a:ln>
                            <a:noFill/>
                          </a:ln>
                          <a:solidFill>
                            <a:schemeClr val="tx2"/>
                          </a:solidFill>
                          <a:effectLst/>
                          <a:latin typeface="Arial" pitchFamily="34" charset="0"/>
                          <a:ea typeface="宋体" pitchFamily="2" charset="-122"/>
                        </a:rPr>
                        <a:t>J3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91614">
                <a:tc>
                  <a:txBody>
                    <a:bodyPr/>
                    <a:lstStyle/>
                    <a:p>
                      <a:pPr marL="0" marR="0" lvl="0" indent="0" algn="ctr" defTabSz="914400" rtl="0" eaLnBrk="1" fontAlgn="base" latinLnBrk="0" hangingPunct="1">
                        <a:lnSpc>
                          <a:spcPct val="100000"/>
                        </a:lnSpc>
                        <a:spcBef>
                          <a:spcPct val="20000"/>
                        </a:spcBef>
                        <a:spcAft>
                          <a:spcPct val="0"/>
                        </a:spcAft>
                        <a:buClr>
                          <a:srgbClr val="996633"/>
                        </a:buClr>
                        <a:buSzPct val="50000"/>
                        <a:buFont typeface="Wingdings" pitchFamily="2" charset="2"/>
                        <a:buNone/>
                        <a:tabLst/>
                      </a:pPr>
                      <a:r>
                        <a:rPr kumimoji="0" lang="en-US" altLang="zh-CN" sz="1600" b="0" i="0" u="none" strike="noStrike" cap="none" normalizeH="0" baseline="0" smtClean="0">
                          <a:ln>
                            <a:noFill/>
                          </a:ln>
                          <a:solidFill>
                            <a:schemeClr val="tx2"/>
                          </a:solidFill>
                          <a:effectLst/>
                          <a:latin typeface="Arial" pitchFamily="34" charset="0"/>
                          <a:ea typeface="宋体" pitchFamily="2" charset="-122"/>
                        </a:rPr>
                        <a:t>110K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6633"/>
                        </a:buClr>
                        <a:buSzPct val="50000"/>
                        <a:buFont typeface="Wingdings" pitchFamily="2" charset="2"/>
                        <a:buNone/>
                        <a:tabLst/>
                      </a:pPr>
                      <a:r>
                        <a:rPr kumimoji="0" lang="en-US" altLang="zh-CN" sz="1600" b="0" i="0" u="none" strike="noStrike" cap="none" normalizeH="0" baseline="0" smtClean="0">
                          <a:ln>
                            <a:noFill/>
                          </a:ln>
                          <a:solidFill>
                            <a:schemeClr val="tx2"/>
                          </a:solidFill>
                          <a:effectLst/>
                          <a:latin typeface="Arial" pitchFamily="34" charset="0"/>
                          <a:ea typeface="宋体" pitchFamily="2" charset="-122"/>
                        </a:rPr>
                        <a:t>10K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6633"/>
                        </a:buClr>
                        <a:buSzPct val="50000"/>
                        <a:buFont typeface="Wingdings" pitchFamily="2" charset="2"/>
                        <a:buNone/>
                        <a:tabLst/>
                      </a:pPr>
                      <a:r>
                        <a:rPr kumimoji="0" lang="en-US" altLang="zh-CN" sz="1600" b="0" i="0" u="none" strike="noStrike" cap="none" normalizeH="0" baseline="0" smtClean="0">
                          <a:ln>
                            <a:noFill/>
                          </a:ln>
                          <a:solidFill>
                            <a:schemeClr val="tx2"/>
                          </a:solidFill>
                          <a:effectLst/>
                          <a:latin typeface="Arial" pitchFamily="34" charset="0"/>
                          <a:ea typeface="宋体" pitchFamily="2" charset="-122"/>
                        </a:rPr>
                        <a:t>J4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91614">
                <a:tc>
                  <a:txBody>
                    <a:bodyPr/>
                    <a:lstStyle/>
                    <a:p>
                      <a:pPr marL="0" marR="0" lvl="0" indent="0" algn="ctr" defTabSz="914400" rtl="0" eaLnBrk="1" fontAlgn="base" latinLnBrk="0" hangingPunct="1">
                        <a:lnSpc>
                          <a:spcPct val="100000"/>
                        </a:lnSpc>
                        <a:spcBef>
                          <a:spcPct val="20000"/>
                        </a:spcBef>
                        <a:spcAft>
                          <a:spcPct val="0"/>
                        </a:spcAft>
                        <a:buClr>
                          <a:srgbClr val="996633"/>
                        </a:buClr>
                        <a:buSzPct val="50000"/>
                        <a:buFont typeface="Wingdings" pitchFamily="2" charset="2"/>
                        <a:buNone/>
                        <a:tabLst/>
                      </a:pPr>
                      <a:endParaRPr kumimoji="0" lang="zh-CN" altLang="zh-CN" sz="1600" b="0" i="0" u="none" strike="noStrike" cap="none" normalizeH="0" baseline="0" smtClean="0">
                        <a:ln>
                          <a:noFill/>
                        </a:ln>
                        <a:solidFill>
                          <a:schemeClr val="tx2"/>
                        </a:solidFill>
                        <a:effectLst/>
                        <a:latin typeface="Arial"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6633"/>
                        </a:buClr>
                        <a:buSzPct val="50000"/>
                        <a:buFont typeface="Wingdings" pitchFamily="2" charset="2"/>
                        <a:buNone/>
                        <a:tabLst/>
                      </a:pPr>
                      <a:endParaRPr kumimoji="0" lang="zh-CN" altLang="zh-CN" sz="1600" b="0" i="0" u="none" strike="noStrike" cap="none" normalizeH="0" baseline="0" smtClean="0">
                        <a:ln>
                          <a:noFill/>
                        </a:ln>
                        <a:solidFill>
                          <a:schemeClr val="tx2"/>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6633"/>
                        </a:buClr>
                        <a:buSzPct val="50000"/>
                        <a:buFont typeface="Wingdings" pitchFamily="2" charset="2"/>
                        <a:buNone/>
                        <a:tabLst/>
                      </a:pPr>
                      <a:r>
                        <a:rPr kumimoji="0" lang="zh-CN" altLang="en-US" sz="1600" b="0" i="0" u="none" strike="noStrike" cap="none" normalizeH="0" baseline="0" smtClean="0">
                          <a:ln>
                            <a:noFill/>
                          </a:ln>
                          <a:solidFill>
                            <a:schemeClr val="tx2"/>
                          </a:solidFill>
                          <a:effectLst/>
                          <a:latin typeface="Arial" pitchFamily="34" charset="0"/>
                          <a:ea typeface="宋体" pitchFamily="2" charset="-122"/>
                        </a:rPr>
                        <a:t>空</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91614">
                <a:tc>
                  <a:txBody>
                    <a:bodyPr/>
                    <a:lstStyle/>
                    <a:p>
                      <a:pPr marL="0" marR="0" lvl="0" indent="0" algn="ctr" defTabSz="914400" rtl="0" eaLnBrk="1" fontAlgn="base" latinLnBrk="0" hangingPunct="1">
                        <a:lnSpc>
                          <a:spcPct val="100000"/>
                        </a:lnSpc>
                        <a:spcBef>
                          <a:spcPct val="20000"/>
                        </a:spcBef>
                        <a:spcAft>
                          <a:spcPct val="0"/>
                        </a:spcAft>
                        <a:buClr>
                          <a:srgbClr val="996633"/>
                        </a:buClr>
                        <a:buSzPct val="50000"/>
                        <a:buFont typeface="Wingdings" pitchFamily="2" charset="2"/>
                        <a:buNone/>
                        <a:tabLst/>
                      </a:pPr>
                      <a:endParaRPr kumimoji="0" lang="zh-CN" altLang="zh-CN" sz="1600" b="0" i="0" u="none" strike="noStrike" cap="none" normalizeH="0" baseline="0" dirty="0" smtClean="0">
                        <a:ln>
                          <a:noFill/>
                        </a:ln>
                        <a:solidFill>
                          <a:schemeClr val="tx2"/>
                        </a:solidFill>
                        <a:effectLst/>
                        <a:latin typeface="Arial"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6633"/>
                        </a:buClr>
                        <a:buSzPct val="50000"/>
                        <a:buFont typeface="Wingdings" pitchFamily="2" charset="2"/>
                        <a:buNone/>
                        <a:tabLst/>
                      </a:pPr>
                      <a:endParaRPr kumimoji="0" lang="zh-CN" altLang="zh-CN" sz="1600" b="0" i="0" u="none" strike="noStrike" cap="none" normalizeH="0" baseline="0" dirty="0" smtClean="0">
                        <a:ln>
                          <a:noFill/>
                        </a:ln>
                        <a:solidFill>
                          <a:schemeClr val="tx2"/>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6633"/>
                        </a:buClr>
                        <a:buSzPct val="50000"/>
                        <a:buFont typeface="Wingdings" pitchFamily="2" charset="2"/>
                        <a:buNone/>
                        <a:tabLst/>
                      </a:pPr>
                      <a:r>
                        <a:rPr kumimoji="0" lang="zh-CN" altLang="en-US" sz="1600" b="0" i="0" u="none" strike="noStrike" cap="none" normalizeH="0" baseline="0" dirty="0" smtClean="0">
                          <a:ln>
                            <a:noFill/>
                          </a:ln>
                          <a:solidFill>
                            <a:schemeClr val="tx2"/>
                          </a:solidFill>
                          <a:effectLst/>
                          <a:latin typeface="Arial" pitchFamily="34" charset="0"/>
                          <a:ea typeface="宋体" pitchFamily="2" charset="-122"/>
                        </a:rPr>
                        <a:t>空</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58437" name="Rectangle 84"/>
          <p:cNvSpPr>
            <a:spLocks noChangeArrowheads="1"/>
          </p:cNvSpPr>
          <p:nvPr/>
        </p:nvSpPr>
        <p:spPr bwMode="auto">
          <a:xfrm>
            <a:off x="685800" y="228600"/>
            <a:ext cx="2978150" cy="519113"/>
          </a:xfrm>
          <a:prstGeom prst="rect">
            <a:avLst/>
          </a:prstGeom>
          <a:noFill/>
          <a:ln w="12700" cap="sq">
            <a:noFill/>
            <a:miter lim="800000"/>
            <a:headEnd type="none" w="sm" len="sm"/>
            <a:tailEnd type="none" w="sm" len="sm"/>
          </a:ln>
        </p:spPr>
        <p:txBody>
          <a:bodyPr>
            <a:spAutoFit/>
          </a:bodyPr>
          <a:lstStyle/>
          <a:p>
            <a:r>
              <a:rPr lang="en-US" altLang="zh-CN" sz="2800" b="1">
                <a:solidFill>
                  <a:schemeClr val="tx2"/>
                </a:solidFill>
                <a:latin typeface="宋体" pitchFamily="2" charset="-122"/>
              </a:rPr>
              <a:t>(2)</a:t>
            </a:r>
            <a:r>
              <a:rPr lang="zh-CN" altLang="en-US" sz="2800" b="1">
                <a:solidFill>
                  <a:schemeClr val="tx2"/>
                </a:solidFill>
                <a:latin typeface="宋体" pitchFamily="2" charset="-122"/>
              </a:rPr>
              <a:t>分区分配表</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a:xfrm>
            <a:off x="928688" y="214313"/>
            <a:ext cx="7397750" cy="838200"/>
          </a:xfrm>
        </p:spPr>
        <p:txBody>
          <a:bodyPr/>
          <a:lstStyle/>
          <a:p>
            <a:pPr eaLnBrk="1" hangingPunct="1"/>
            <a:r>
              <a:rPr lang="en-US" altLang="zh-CN" sz="3200" dirty="0" smtClean="0">
                <a:latin typeface="黑体" pitchFamily="49" charset="-122"/>
                <a:ea typeface="黑体" pitchFamily="49" charset="-122"/>
              </a:rPr>
              <a:t> </a:t>
            </a:r>
            <a:r>
              <a:rPr kumimoji="1" lang="en-US" altLang="zh-CN" sz="3200" dirty="0" smtClean="0">
                <a:latin typeface="黑体" pitchFamily="49" charset="-122"/>
                <a:ea typeface="黑体" pitchFamily="49" charset="-122"/>
              </a:rPr>
              <a:t>2. </a:t>
            </a:r>
            <a:r>
              <a:rPr kumimoji="1" lang="zh-CN" altLang="en-US" sz="3200" dirty="0" smtClean="0">
                <a:latin typeface="黑体" pitchFamily="49" charset="-122"/>
                <a:ea typeface="黑体" pitchFamily="49" charset="-122"/>
              </a:rPr>
              <a:t>分区分配操作</a:t>
            </a:r>
            <a:r>
              <a:rPr kumimoji="1" lang="zh-CN" altLang="en-US" sz="1800" b="1" dirty="0" smtClean="0">
                <a:solidFill>
                  <a:schemeClr val="tx1"/>
                </a:solidFill>
              </a:rPr>
              <a:t> </a:t>
            </a:r>
            <a:endParaRPr lang="zh-CN" altLang="en-US" dirty="0" smtClean="0">
              <a:latin typeface="宋体" pitchFamily="2" charset="-122"/>
            </a:endParaRPr>
          </a:p>
        </p:txBody>
      </p:sp>
      <p:graphicFrame>
        <p:nvGraphicFramePr>
          <p:cNvPr id="10242" name="Object 5"/>
          <p:cNvGraphicFramePr>
            <a:graphicFrameLocks noChangeAspect="1"/>
          </p:cNvGraphicFramePr>
          <p:nvPr/>
        </p:nvGraphicFramePr>
        <p:xfrm>
          <a:off x="2214563" y="1857375"/>
          <a:ext cx="4829175" cy="4419600"/>
        </p:xfrm>
        <a:graphic>
          <a:graphicData uri="http://schemas.openxmlformats.org/presentationml/2006/ole">
            <mc:AlternateContent xmlns:mc="http://schemas.openxmlformats.org/markup-compatibility/2006">
              <mc:Choice xmlns:v="urn:schemas-microsoft-com:vml" Requires="v">
                <p:oleObj spid="_x0000_s10260" name="位图图像" r:id="rId3" imgW="4828571" imgH="5361905" progId="PBrush">
                  <p:embed/>
                </p:oleObj>
              </mc:Choice>
              <mc:Fallback>
                <p:oleObj name="位图图像" r:id="rId3" imgW="4828571" imgH="5361905" progId="PBrush">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14563" y="1857375"/>
                        <a:ext cx="4829175"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44" name="Rectangle 6"/>
          <p:cNvSpPr>
            <a:spLocks noChangeArrowheads="1"/>
          </p:cNvSpPr>
          <p:nvPr/>
        </p:nvSpPr>
        <p:spPr bwMode="auto">
          <a:xfrm>
            <a:off x="1714500" y="1357313"/>
            <a:ext cx="1739900" cy="457200"/>
          </a:xfrm>
          <a:prstGeom prst="rect">
            <a:avLst/>
          </a:prstGeom>
          <a:noFill/>
          <a:ln w="12700" cap="sq">
            <a:noFill/>
            <a:miter lim="800000"/>
            <a:headEnd type="none" w="sm" len="sm"/>
            <a:tailEnd type="none" w="sm" len="sm"/>
          </a:ln>
        </p:spPr>
        <p:txBody>
          <a:bodyPr wrap="none">
            <a:spAutoFit/>
          </a:bodyPr>
          <a:lstStyle/>
          <a:p>
            <a:r>
              <a:rPr kumimoji="1" lang="en-US" altLang="zh-CN" sz="2400" b="1">
                <a:solidFill>
                  <a:schemeClr val="tx2"/>
                </a:solidFill>
                <a:latin typeface="Times New Roman" pitchFamily="18" charset="0"/>
              </a:rPr>
              <a:t>1) </a:t>
            </a:r>
            <a:r>
              <a:rPr kumimoji="1" lang="zh-CN" altLang="en-US" sz="2400" b="1">
                <a:solidFill>
                  <a:schemeClr val="tx2"/>
                </a:solidFill>
                <a:latin typeface="Times New Roman" pitchFamily="18" charset="0"/>
              </a:rPr>
              <a:t>分配内存</a:t>
            </a:r>
          </a:p>
        </p:txBody>
      </p:sp>
      <p:sp>
        <p:nvSpPr>
          <p:cNvPr id="10245" name="Rectangle 7"/>
          <p:cNvSpPr>
            <a:spLocks noChangeArrowheads="1"/>
          </p:cNvSpPr>
          <p:nvPr/>
        </p:nvSpPr>
        <p:spPr bwMode="auto">
          <a:xfrm>
            <a:off x="4716463" y="5876925"/>
            <a:ext cx="2382837" cy="457200"/>
          </a:xfrm>
          <a:prstGeom prst="rect">
            <a:avLst/>
          </a:prstGeom>
          <a:noFill/>
          <a:ln w="12700" cap="sq">
            <a:noFill/>
            <a:miter lim="800000"/>
            <a:headEnd type="none" w="sm" len="sm"/>
            <a:tailEnd type="none" w="sm" len="sm"/>
          </a:ln>
        </p:spPr>
        <p:txBody>
          <a:bodyPr>
            <a:spAutoFit/>
          </a:bodyPr>
          <a:lstStyle/>
          <a:p>
            <a:r>
              <a:rPr kumimoji="1" lang="zh-CN" altLang="en-US" sz="2400" b="1">
                <a:latin typeface="Times New Roman" pitchFamily="18" charset="0"/>
              </a:rPr>
              <a:t>内存分配流程</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857250" y="1285875"/>
            <a:ext cx="6713538" cy="690563"/>
          </a:xfrm>
        </p:spPr>
        <p:txBody>
          <a:bodyPr/>
          <a:lstStyle/>
          <a:p>
            <a:pPr algn="l" eaLnBrk="1" hangingPunct="1">
              <a:defRPr/>
            </a:pPr>
            <a:r>
              <a:rPr lang="en-US" altLang="zh-CN" dirty="0" smtClean="0">
                <a:solidFill>
                  <a:srgbClr val="000000"/>
                </a:solidFill>
                <a:latin typeface="宋体" pitchFamily="2" charset="-122"/>
                <a:cs typeface="Times New Roman" pitchFamily="18" charset="0"/>
              </a:rPr>
              <a:t> </a:t>
            </a:r>
            <a:r>
              <a:rPr kumimoji="1" lang="en-US" altLang="zh-CN" sz="2400" b="1" dirty="0" smtClean="0">
                <a:latin typeface="+mj-ea"/>
              </a:rPr>
              <a:t>2)  </a:t>
            </a:r>
            <a:r>
              <a:rPr kumimoji="1" lang="zh-CN" altLang="en-US" sz="2400" b="1" dirty="0" smtClean="0">
                <a:latin typeface="+mj-ea"/>
              </a:rPr>
              <a:t>回收内存</a:t>
            </a:r>
            <a:r>
              <a:rPr kumimoji="1" lang="zh-CN" altLang="en-US" sz="2400" b="1" dirty="0" smtClean="0">
                <a:solidFill>
                  <a:schemeClr val="tx1"/>
                </a:solidFill>
                <a:latin typeface="+mj-ea"/>
              </a:rPr>
              <a:t> </a:t>
            </a:r>
            <a:endParaRPr lang="zh-CN" altLang="en-US" sz="2400" b="1" dirty="0" smtClean="0">
              <a:latin typeface="+mj-ea"/>
            </a:endParaRPr>
          </a:p>
        </p:txBody>
      </p:sp>
      <p:graphicFrame>
        <p:nvGraphicFramePr>
          <p:cNvPr id="11266" name="Object 5"/>
          <p:cNvGraphicFramePr>
            <a:graphicFrameLocks noChangeAspect="1"/>
          </p:cNvGraphicFramePr>
          <p:nvPr/>
        </p:nvGraphicFramePr>
        <p:xfrm>
          <a:off x="1285875" y="2286000"/>
          <a:ext cx="6400800" cy="3209925"/>
        </p:xfrm>
        <a:graphic>
          <a:graphicData uri="http://schemas.openxmlformats.org/presentationml/2006/ole">
            <mc:AlternateContent xmlns:mc="http://schemas.openxmlformats.org/markup-compatibility/2006">
              <mc:Choice xmlns:v="urn:schemas-microsoft-com:vml" Requires="v">
                <p:oleObj spid="_x0000_s11284" name="位图图像" r:id="rId3" imgW="6942857" imgH="3209524" progId="PBrush">
                  <p:embed/>
                </p:oleObj>
              </mc:Choice>
              <mc:Fallback>
                <p:oleObj name="位图图像" r:id="rId3" imgW="6942857" imgH="3209524" progId="PBrush">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85875" y="2286000"/>
                        <a:ext cx="6400800" cy="320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268" name="Rectangle 6"/>
          <p:cNvSpPr>
            <a:spLocks noChangeArrowheads="1"/>
          </p:cNvSpPr>
          <p:nvPr/>
        </p:nvSpPr>
        <p:spPr bwMode="auto">
          <a:xfrm>
            <a:off x="3071813" y="5643563"/>
            <a:ext cx="2635250" cy="457200"/>
          </a:xfrm>
          <a:prstGeom prst="rect">
            <a:avLst/>
          </a:prstGeom>
          <a:noFill/>
          <a:ln w="12700" cap="sq">
            <a:noFill/>
            <a:miter lim="800000"/>
            <a:headEnd type="none" w="sm" len="sm"/>
            <a:tailEnd type="none" w="sm" len="sm"/>
          </a:ln>
        </p:spPr>
        <p:txBody>
          <a:bodyPr wrap="none">
            <a:spAutoFit/>
          </a:bodyPr>
          <a:lstStyle/>
          <a:p>
            <a:r>
              <a:rPr kumimoji="1" lang="zh-CN" altLang="en-US" sz="2400" b="1">
                <a:latin typeface="宋体" pitchFamily="2" charset="-122"/>
              </a:rPr>
              <a:t>内存回收时的情况</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29890" name="Rectangle 2"/>
          <p:cNvSpPr>
            <a:spLocks noGrp="1" noChangeArrowheads="1"/>
          </p:cNvSpPr>
          <p:nvPr>
            <p:ph type="title"/>
          </p:nvPr>
        </p:nvSpPr>
        <p:spPr>
          <a:xfrm>
            <a:off x="827088" y="404813"/>
            <a:ext cx="7626350" cy="720725"/>
          </a:xfrm>
        </p:spPr>
        <p:txBody>
          <a:bodyPr/>
          <a:lstStyle/>
          <a:p>
            <a:pPr eaLnBrk="1" hangingPunct="1"/>
            <a:r>
              <a:rPr lang="en-US" altLang="zh-CN" sz="3200" smtClean="0">
                <a:solidFill>
                  <a:srgbClr val="000000"/>
                </a:solidFill>
                <a:latin typeface="黑体" pitchFamily="49" charset="-122"/>
                <a:ea typeface="黑体" pitchFamily="49" charset="-122"/>
              </a:rPr>
              <a:t> </a:t>
            </a:r>
            <a:r>
              <a:rPr kumimoji="1" lang="en-US" altLang="zh-CN" sz="3200" smtClean="0">
                <a:latin typeface="黑体" pitchFamily="49" charset="-122"/>
                <a:ea typeface="黑体" pitchFamily="49" charset="-122"/>
              </a:rPr>
              <a:t>4.</a:t>
            </a:r>
            <a:r>
              <a:rPr lang="zh-CN" altLang="en-US" sz="3200" smtClean="0">
                <a:latin typeface="黑体" pitchFamily="49" charset="-122"/>
                <a:ea typeface="黑体" pitchFamily="49" charset="-122"/>
              </a:rPr>
              <a:t>分配算法</a:t>
            </a:r>
            <a:endParaRPr lang="zh-CN" altLang="en-US" sz="2800" smtClean="0">
              <a:latin typeface="宋体" pitchFamily="2" charset="-122"/>
            </a:endParaRPr>
          </a:p>
        </p:txBody>
      </p:sp>
      <p:sp>
        <p:nvSpPr>
          <p:cNvPr id="1829891" name="Rectangle 3"/>
          <p:cNvSpPr>
            <a:spLocks noGrp="1" noChangeArrowheads="1"/>
          </p:cNvSpPr>
          <p:nvPr>
            <p:ph type="body" idx="1"/>
          </p:nvPr>
        </p:nvSpPr>
        <p:spPr>
          <a:xfrm>
            <a:off x="1187450" y="1484313"/>
            <a:ext cx="7705725" cy="4648200"/>
          </a:xfrm>
        </p:spPr>
        <p:txBody>
          <a:bodyPr/>
          <a:lstStyle/>
          <a:p>
            <a:pPr algn="just" eaLnBrk="1" hangingPunct="1">
              <a:lnSpc>
                <a:spcPct val="155000"/>
              </a:lnSpc>
              <a:buFont typeface="Wingdings" pitchFamily="2" charset="2"/>
              <a:buNone/>
            </a:pPr>
            <a:r>
              <a:rPr lang="en-US" altLang="zh-CN" sz="2400" smtClean="0">
                <a:latin typeface="宋体" pitchFamily="2" charset="-122"/>
              </a:rPr>
              <a:t> </a:t>
            </a:r>
            <a:r>
              <a:rPr lang="zh-CN" altLang="en-US" b="1" smtClean="0">
                <a:latin typeface="宋体" pitchFamily="2" charset="-122"/>
              </a:rPr>
              <a:t>按空闲块链接的方式不同，可以有以下四种算法：</a:t>
            </a:r>
          </a:p>
          <a:p>
            <a:pPr algn="just" eaLnBrk="1" hangingPunct="1">
              <a:lnSpc>
                <a:spcPct val="155000"/>
              </a:lnSpc>
            </a:pPr>
            <a:r>
              <a:rPr lang="zh-CN" altLang="en-US" b="1" smtClean="0">
                <a:latin typeface="Arial Unicode MS" pitchFamily="34" charset="-122"/>
              </a:rPr>
              <a:t>最佳适应法</a:t>
            </a:r>
          </a:p>
          <a:p>
            <a:pPr algn="just" eaLnBrk="1" hangingPunct="1">
              <a:lnSpc>
                <a:spcPct val="155000"/>
              </a:lnSpc>
            </a:pPr>
            <a:r>
              <a:rPr lang="zh-CN" altLang="en-US" b="1" smtClean="0">
                <a:latin typeface="Arial Unicode MS" pitchFamily="34" charset="-122"/>
              </a:rPr>
              <a:t>最坏适应法</a:t>
            </a:r>
          </a:p>
          <a:p>
            <a:pPr algn="just" eaLnBrk="1" hangingPunct="1">
              <a:lnSpc>
                <a:spcPct val="155000"/>
              </a:lnSpc>
            </a:pPr>
            <a:r>
              <a:rPr lang="zh-CN" altLang="en-US" b="1" smtClean="0">
                <a:latin typeface="Arial Unicode MS" pitchFamily="34" charset="-122"/>
              </a:rPr>
              <a:t>首次适应法</a:t>
            </a:r>
          </a:p>
          <a:p>
            <a:pPr algn="just" eaLnBrk="1" hangingPunct="1">
              <a:lnSpc>
                <a:spcPct val="155000"/>
              </a:lnSpc>
            </a:pPr>
            <a:r>
              <a:rPr lang="zh-CN" altLang="en-US" b="1" smtClean="0">
                <a:latin typeface="Arial Unicode MS" pitchFamily="34" charset="-122"/>
              </a:rPr>
              <a:t>循环首次适应法</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29890">
                                            <p:txEl>
                                              <p:pRg st="0" end="0"/>
                                            </p:txEl>
                                          </p:spTgt>
                                        </p:tgtEl>
                                        <p:attrNameLst>
                                          <p:attrName>style.visibility</p:attrName>
                                        </p:attrNameLst>
                                      </p:cBhvr>
                                      <p:to>
                                        <p:strVal val="visible"/>
                                      </p:to>
                                    </p:set>
                                    <p:anim calcmode="lin" valueType="num">
                                      <p:cBhvr additive="base">
                                        <p:cTn id="7" dur="500" fill="hold"/>
                                        <p:tgtEl>
                                          <p:spTgt spid="182989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829890">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829891">
                                            <p:txEl>
                                              <p:pRg st="0" end="0"/>
                                            </p:txEl>
                                          </p:spTgt>
                                        </p:tgtEl>
                                        <p:attrNameLst>
                                          <p:attrName>style.visibility</p:attrName>
                                        </p:attrNameLst>
                                      </p:cBhvr>
                                      <p:to>
                                        <p:strVal val="visible"/>
                                      </p:to>
                                    </p:set>
                                    <p:anim calcmode="lin" valueType="num">
                                      <p:cBhvr additive="base">
                                        <p:cTn id="13" dur="500" fill="hold"/>
                                        <p:tgtEl>
                                          <p:spTgt spid="1829891">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829891">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829891">
                                            <p:txEl>
                                              <p:pRg st="1" end="1"/>
                                            </p:txEl>
                                          </p:spTgt>
                                        </p:tgtEl>
                                        <p:attrNameLst>
                                          <p:attrName>style.visibility</p:attrName>
                                        </p:attrNameLst>
                                      </p:cBhvr>
                                      <p:to>
                                        <p:strVal val="visible"/>
                                      </p:to>
                                    </p:set>
                                    <p:anim calcmode="lin" valueType="num">
                                      <p:cBhvr additive="base">
                                        <p:cTn id="19" dur="500" fill="hold"/>
                                        <p:tgtEl>
                                          <p:spTgt spid="1829891">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829891">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829891">
                                            <p:txEl>
                                              <p:pRg st="2" end="2"/>
                                            </p:txEl>
                                          </p:spTgt>
                                        </p:tgtEl>
                                        <p:attrNameLst>
                                          <p:attrName>style.visibility</p:attrName>
                                        </p:attrNameLst>
                                      </p:cBhvr>
                                      <p:to>
                                        <p:strVal val="visible"/>
                                      </p:to>
                                    </p:set>
                                    <p:anim calcmode="lin" valueType="num">
                                      <p:cBhvr additive="base">
                                        <p:cTn id="25" dur="500" fill="hold"/>
                                        <p:tgtEl>
                                          <p:spTgt spid="1829891">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829891">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WAV"/>
                                        </p:tgtEl>
                                      </p:cMediaNode>
                                    </p:audio>
                                  </p:sub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829891">
                                            <p:txEl>
                                              <p:pRg st="3" end="3"/>
                                            </p:txEl>
                                          </p:spTgt>
                                        </p:tgtEl>
                                        <p:attrNameLst>
                                          <p:attrName>style.visibility</p:attrName>
                                        </p:attrNameLst>
                                      </p:cBhvr>
                                      <p:to>
                                        <p:strVal val="visible"/>
                                      </p:to>
                                    </p:set>
                                    <p:anim calcmode="lin" valueType="num">
                                      <p:cBhvr additive="base">
                                        <p:cTn id="31" dur="500" fill="hold"/>
                                        <p:tgtEl>
                                          <p:spTgt spid="1829891">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829891">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WHOOSH.WAV"/>
                                        </p:tgtEl>
                                      </p:cMediaNode>
                                    </p:audio>
                                  </p:sub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829891">
                                            <p:txEl>
                                              <p:pRg st="4" end="4"/>
                                            </p:txEl>
                                          </p:spTgt>
                                        </p:tgtEl>
                                        <p:attrNameLst>
                                          <p:attrName>style.visibility</p:attrName>
                                        </p:attrNameLst>
                                      </p:cBhvr>
                                      <p:to>
                                        <p:strVal val="visible"/>
                                      </p:to>
                                    </p:set>
                                    <p:anim calcmode="lin" valueType="num">
                                      <p:cBhvr additive="base">
                                        <p:cTn id="37" dur="500" fill="hold"/>
                                        <p:tgtEl>
                                          <p:spTgt spid="1829891">
                                            <p:txEl>
                                              <p:pRg st="4" end="4"/>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829891">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9890" grpId="0" build="p" autoUpdateAnimBg="0"/>
      <p:bldP spid="1829891"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01890" name="Rectangle 2"/>
          <p:cNvSpPr>
            <a:spLocks noGrp="1" noChangeArrowheads="1"/>
          </p:cNvSpPr>
          <p:nvPr>
            <p:ph type="title"/>
          </p:nvPr>
        </p:nvSpPr>
        <p:spPr>
          <a:xfrm>
            <a:off x="900113" y="333375"/>
            <a:ext cx="7397750" cy="719138"/>
          </a:xfrm>
        </p:spPr>
        <p:txBody>
          <a:bodyPr/>
          <a:lstStyle/>
          <a:p>
            <a:pPr eaLnBrk="1" hangingPunct="1"/>
            <a:r>
              <a:rPr lang="en-US" altLang="zh-CN" sz="3200" smtClean="0">
                <a:latin typeface="黑体" pitchFamily="49" charset="-122"/>
                <a:ea typeface="黑体" pitchFamily="49" charset="-122"/>
              </a:rPr>
              <a:t>2.</a:t>
            </a:r>
            <a:r>
              <a:rPr lang="zh-CN" altLang="en-US" sz="3200" smtClean="0">
                <a:latin typeface="黑体" pitchFamily="49" charset="-122"/>
                <a:ea typeface="黑体" pitchFamily="49" charset="-122"/>
              </a:rPr>
              <a:t>各种存储器</a:t>
            </a:r>
            <a:endParaRPr lang="zh-CN" altLang="en-US" smtClean="0">
              <a:latin typeface="宋体" pitchFamily="2" charset="-122"/>
            </a:endParaRPr>
          </a:p>
        </p:txBody>
      </p:sp>
      <p:sp>
        <p:nvSpPr>
          <p:cNvPr id="1701891" name="Rectangle 3"/>
          <p:cNvSpPr>
            <a:spLocks noGrp="1" noChangeArrowheads="1"/>
          </p:cNvSpPr>
          <p:nvPr>
            <p:ph type="body" idx="1"/>
          </p:nvPr>
        </p:nvSpPr>
        <p:spPr>
          <a:xfrm>
            <a:off x="1042988" y="1484313"/>
            <a:ext cx="7315200" cy="4648200"/>
          </a:xfrm>
        </p:spPr>
        <p:txBody>
          <a:bodyPr/>
          <a:lstStyle/>
          <a:p>
            <a:pPr eaLnBrk="1" hangingPunct="1">
              <a:lnSpc>
                <a:spcPct val="120000"/>
              </a:lnSpc>
            </a:pPr>
            <a:r>
              <a:rPr lang="zh-CN" altLang="en-US" b="1" smtClean="0">
                <a:latin typeface="宋体" pitchFamily="2" charset="-122"/>
              </a:rPr>
              <a:t>高速缓存</a:t>
            </a:r>
            <a:r>
              <a:rPr lang="en-US" altLang="zh-CN" b="1" smtClean="0">
                <a:latin typeface="宋体" pitchFamily="2" charset="-122"/>
              </a:rPr>
              <a:t>Cache</a:t>
            </a:r>
            <a:r>
              <a:rPr lang="zh-CN" altLang="en-US" b="1" smtClean="0">
                <a:latin typeface="宋体" pitchFamily="2" charset="-122"/>
              </a:rPr>
              <a:t>：</a:t>
            </a:r>
          </a:p>
          <a:p>
            <a:pPr lvl="1" eaLnBrk="1" hangingPunct="1">
              <a:lnSpc>
                <a:spcPct val="120000"/>
              </a:lnSpc>
            </a:pPr>
            <a:r>
              <a:rPr lang="zh-CN" altLang="en-US" sz="2400" b="1" smtClean="0">
                <a:latin typeface="宋体" pitchFamily="2" charset="-122"/>
              </a:rPr>
              <a:t>少量的、非常快速、昂贵、易变的</a:t>
            </a:r>
          </a:p>
          <a:p>
            <a:pPr eaLnBrk="1" hangingPunct="1">
              <a:lnSpc>
                <a:spcPct val="120000"/>
              </a:lnSpc>
            </a:pPr>
            <a:r>
              <a:rPr lang="zh-CN" altLang="en-US" b="1" smtClean="0">
                <a:latin typeface="宋体" pitchFamily="2" charset="-122"/>
              </a:rPr>
              <a:t>内存</a:t>
            </a:r>
            <a:r>
              <a:rPr lang="en-US" altLang="zh-CN" b="1" smtClean="0">
                <a:latin typeface="宋体" pitchFamily="2" charset="-122"/>
              </a:rPr>
              <a:t>RAM</a:t>
            </a:r>
            <a:r>
              <a:rPr lang="zh-CN" altLang="en-US" b="1" smtClean="0">
                <a:latin typeface="宋体" pitchFamily="2" charset="-122"/>
              </a:rPr>
              <a:t>：</a:t>
            </a:r>
          </a:p>
          <a:p>
            <a:pPr lvl="1" eaLnBrk="1" hangingPunct="1">
              <a:lnSpc>
                <a:spcPct val="120000"/>
              </a:lnSpc>
            </a:pPr>
            <a:r>
              <a:rPr lang="zh-CN" altLang="en-US" sz="2400" b="1" smtClean="0">
                <a:latin typeface="宋体" pitchFamily="2" charset="-122"/>
              </a:rPr>
              <a:t>若干兆字节、中等速度、中等价格、易变的    </a:t>
            </a:r>
          </a:p>
          <a:p>
            <a:pPr eaLnBrk="1" hangingPunct="1">
              <a:lnSpc>
                <a:spcPct val="120000"/>
              </a:lnSpc>
            </a:pPr>
            <a:r>
              <a:rPr lang="zh-CN" altLang="en-US" b="1" smtClean="0">
                <a:latin typeface="宋体" pitchFamily="2" charset="-122"/>
              </a:rPr>
              <a:t> 磁盘：</a:t>
            </a:r>
          </a:p>
          <a:p>
            <a:pPr lvl="1" eaLnBrk="1" hangingPunct="1">
              <a:lnSpc>
                <a:spcPct val="120000"/>
              </a:lnSpc>
            </a:pPr>
            <a:r>
              <a:rPr lang="zh-CN" altLang="en-US" sz="2400" b="1" smtClean="0">
                <a:latin typeface="宋体" pitchFamily="2" charset="-122"/>
              </a:rPr>
              <a:t>数百兆或数千兆字节、低速、价廉、不易变的  </a:t>
            </a:r>
          </a:p>
          <a:p>
            <a:pPr eaLnBrk="1" hangingPunct="1">
              <a:lnSpc>
                <a:spcPct val="120000"/>
              </a:lnSpc>
            </a:pPr>
            <a:r>
              <a:rPr lang="zh-CN" altLang="en-US" b="1" smtClean="0">
                <a:latin typeface="宋体" pitchFamily="2" charset="-122"/>
              </a:rPr>
              <a:t>由操作系统协调这些存储器的使用</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701890">
                                            <p:txEl>
                                              <p:pRg st="0" end="0"/>
                                            </p:txEl>
                                          </p:spTgt>
                                        </p:tgtEl>
                                        <p:attrNameLst>
                                          <p:attrName>style.visibility</p:attrName>
                                        </p:attrNameLst>
                                      </p:cBhvr>
                                      <p:to>
                                        <p:strVal val="visible"/>
                                      </p:to>
                                    </p:set>
                                    <p:anim calcmode="lin" valueType="num">
                                      <p:cBhvr additive="base">
                                        <p:cTn id="7" dur="500" fill="hold"/>
                                        <p:tgtEl>
                                          <p:spTgt spid="170189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701890">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701891">
                                            <p:txEl>
                                              <p:pRg st="0" end="0"/>
                                            </p:txEl>
                                          </p:spTgt>
                                        </p:tgtEl>
                                        <p:attrNameLst>
                                          <p:attrName>style.visibility</p:attrName>
                                        </p:attrNameLst>
                                      </p:cBhvr>
                                      <p:to>
                                        <p:strVal val="visible"/>
                                      </p:to>
                                    </p:set>
                                    <p:anim calcmode="lin" valueType="num">
                                      <p:cBhvr additive="base">
                                        <p:cTn id="13" dur="500" fill="hold"/>
                                        <p:tgtEl>
                                          <p:spTgt spid="1701891">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701891">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par>
                                <p:cTn id="15" presetID="2" presetClass="entr" presetSubtype="8" fill="hold" grpId="0" nodeType="withEffect">
                                  <p:stCondLst>
                                    <p:cond delay="0"/>
                                  </p:stCondLst>
                                  <p:childTnLst>
                                    <p:set>
                                      <p:cBhvr>
                                        <p:cTn id="16" dur="1" fill="hold">
                                          <p:stCondLst>
                                            <p:cond delay="0"/>
                                          </p:stCondLst>
                                        </p:cTn>
                                        <p:tgtEl>
                                          <p:spTgt spid="1701891">
                                            <p:txEl>
                                              <p:pRg st="1" end="1"/>
                                            </p:txEl>
                                          </p:spTgt>
                                        </p:tgtEl>
                                        <p:attrNameLst>
                                          <p:attrName>style.visibility</p:attrName>
                                        </p:attrNameLst>
                                      </p:cBhvr>
                                      <p:to>
                                        <p:strVal val="visible"/>
                                      </p:to>
                                    </p:set>
                                    <p:anim calcmode="lin" valueType="num">
                                      <p:cBhvr additive="base">
                                        <p:cTn id="17" dur="500" fill="hold"/>
                                        <p:tgtEl>
                                          <p:spTgt spid="1701891">
                                            <p:txEl>
                                              <p:pRg st="1" end="1"/>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1701891">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5"/>
                                            </p:cond>
                                          </p:stCondLst>
                                          <p:endCondLst>
                                            <p:cond evt="onStopAudio" delay="0">
                                              <p:tgtEl>
                                                <p:sldTgt/>
                                              </p:tgtEl>
                                            </p:cond>
                                          </p:endCondLst>
                                        </p:cTn>
                                        <p:tgtEl>
                                          <p:sndTgt r:embed="rId2" name="WHOOSH.WAV"/>
                                        </p:tgtEl>
                                      </p:cMediaNode>
                                    </p:audio>
                                  </p:sub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1701891">
                                            <p:txEl>
                                              <p:pRg st="2" end="2"/>
                                            </p:txEl>
                                          </p:spTgt>
                                        </p:tgtEl>
                                        <p:attrNameLst>
                                          <p:attrName>style.visibility</p:attrName>
                                        </p:attrNameLst>
                                      </p:cBhvr>
                                      <p:to>
                                        <p:strVal val="visible"/>
                                      </p:to>
                                    </p:set>
                                    <p:anim calcmode="lin" valueType="num">
                                      <p:cBhvr additive="base">
                                        <p:cTn id="23" dur="500" fill="hold"/>
                                        <p:tgtEl>
                                          <p:spTgt spid="1701891">
                                            <p:txEl>
                                              <p:pRg st="2" end="2"/>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701891">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1"/>
                                            </p:cond>
                                          </p:stCondLst>
                                          <p:endCondLst>
                                            <p:cond evt="onStopAudio" delay="0">
                                              <p:tgtEl>
                                                <p:sldTgt/>
                                              </p:tgtEl>
                                            </p:cond>
                                          </p:endCondLst>
                                        </p:cTn>
                                        <p:tgtEl>
                                          <p:sndTgt r:embed="rId2" name="WHOOSH.WAV"/>
                                        </p:tgtEl>
                                      </p:cMediaNode>
                                    </p:audio>
                                  </p:subTnLst>
                                </p:cTn>
                              </p:par>
                              <p:par>
                                <p:cTn id="25" presetID="2" presetClass="entr" presetSubtype="8" fill="hold" grpId="0" nodeType="withEffect">
                                  <p:stCondLst>
                                    <p:cond delay="0"/>
                                  </p:stCondLst>
                                  <p:childTnLst>
                                    <p:set>
                                      <p:cBhvr>
                                        <p:cTn id="26" dur="1" fill="hold">
                                          <p:stCondLst>
                                            <p:cond delay="0"/>
                                          </p:stCondLst>
                                        </p:cTn>
                                        <p:tgtEl>
                                          <p:spTgt spid="1701891">
                                            <p:txEl>
                                              <p:pRg st="3" end="3"/>
                                            </p:txEl>
                                          </p:spTgt>
                                        </p:tgtEl>
                                        <p:attrNameLst>
                                          <p:attrName>style.visibility</p:attrName>
                                        </p:attrNameLst>
                                      </p:cBhvr>
                                      <p:to>
                                        <p:strVal val="visible"/>
                                      </p:to>
                                    </p:set>
                                    <p:anim calcmode="lin" valueType="num">
                                      <p:cBhvr additive="base">
                                        <p:cTn id="27" dur="500" fill="hold"/>
                                        <p:tgtEl>
                                          <p:spTgt spid="1701891">
                                            <p:txEl>
                                              <p:pRg st="3" end="3"/>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1701891">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5"/>
                                            </p:cond>
                                          </p:stCondLst>
                                          <p:endCondLst>
                                            <p:cond evt="onStopAudio" delay="0">
                                              <p:tgtEl>
                                                <p:sldTgt/>
                                              </p:tgtEl>
                                            </p:cond>
                                          </p:endCondLst>
                                        </p:cTn>
                                        <p:tgtEl>
                                          <p:sndTgt r:embed="rId2" name="WHOOSH.WAV"/>
                                        </p:tgtEl>
                                      </p:cMediaNode>
                                    </p:audio>
                                  </p:subTnLst>
                                </p:cTn>
                              </p:par>
                            </p:childTnLst>
                          </p:cTn>
                        </p:par>
                      </p:childTnLst>
                    </p:cTn>
                  </p:par>
                  <p:par>
                    <p:cTn id="29" fill="hold">
                      <p:stCondLst>
                        <p:cond delay="indefinite"/>
                      </p:stCondLst>
                      <p:childTnLst>
                        <p:par>
                          <p:cTn id="30" fill="hold">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1701891">
                                            <p:txEl>
                                              <p:pRg st="4" end="4"/>
                                            </p:txEl>
                                          </p:spTgt>
                                        </p:tgtEl>
                                        <p:attrNameLst>
                                          <p:attrName>style.visibility</p:attrName>
                                        </p:attrNameLst>
                                      </p:cBhvr>
                                      <p:to>
                                        <p:strVal val="visible"/>
                                      </p:to>
                                    </p:set>
                                    <p:anim calcmode="lin" valueType="num">
                                      <p:cBhvr additive="base">
                                        <p:cTn id="33" dur="500" fill="hold"/>
                                        <p:tgtEl>
                                          <p:spTgt spid="1701891">
                                            <p:txEl>
                                              <p:pRg st="4" end="4"/>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1701891">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1"/>
                                            </p:cond>
                                          </p:stCondLst>
                                          <p:endCondLst>
                                            <p:cond evt="onStopAudio" delay="0">
                                              <p:tgtEl>
                                                <p:sldTgt/>
                                              </p:tgtEl>
                                            </p:cond>
                                          </p:endCondLst>
                                        </p:cTn>
                                        <p:tgtEl>
                                          <p:sndTgt r:embed="rId2" name="WHOOSH.WAV"/>
                                        </p:tgtEl>
                                      </p:cMediaNode>
                                    </p:audio>
                                  </p:subTnLst>
                                </p:cTn>
                              </p:par>
                              <p:par>
                                <p:cTn id="35" presetID="2" presetClass="entr" presetSubtype="8" fill="hold" grpId="0" nodeType="withEffect">
                                  <p:stCondLst>
                                    <p:cond delay="0"/>
                                  </p:stCondLst>
                                  <p:childTnLst>
                                    <p:set>
                                      <p:cBhvr>
                                        <p:cTn id="36" dur="1" fill="hold">
                                          <p:stCondLst>
                                            <p:cond delay="0"/>
                                          </p:stCondLst>
                                        </p:cTn>
                                        <p:tgtEl>
                                          <p:spTgt spid="1701891">
                                            <p:txEl>
                                              <p:pRg st="5" end="5"/>
                                            </p:txEl>
                                          </p:spTgt>
                                        </p:tgtEl>
                                        <p:attrNameLst>
                                          <p:attrName>style.visibility</p:attrName>
                                        </p:attrNameLst>
                                      </p:cBhvr>
                                      <p:to>
                                        <p:strVal val="visible"/>
                                      </p:to>
                                    </p:set>
                                    <p:anim calcmode="lin" valueType="num">
                                      <p:cBhvr additive="base">
                                        <p:cTn id="37" dur="500" fill="hold"/>
                                        <p:tgtEl>
                                          <p:spTgt spid="1701891">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701891">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2" name="WHOOSH.WAV"/>
                                        </p:tgtEl>
                                      </p:cMediaNode>
                                    </p:audio>
                                  </p:sub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701891">
                                            <p:txEl>
                                              <p:pRg st="6" end="6"/>
                                            </p:txEl>
                                          </p:spTgt>
                                        </p:tgtEl>
                                        <p:attrNameLst>
                                          <p:attrName>style.visibility</p:attrName>
                                        </p:attrNameLst>
                                      </p:cBhvr>
                                      <p:to>
                                        <p:strVal val="visible"/>
                                      </p:to>
                                    </p:set>
                                    <p:anim calcmode="lin" valueType="num">
                                      <p:cBhvr additive="base">
                                        <p:cTn id="43" dur="500" fill="hold"/>
                                        <p:tgtEl>
                                          <p:spTgt spid="1701891">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701891">
                                            <p:txEl>
                                              <p:pRg st="6" end="6"/>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1"/>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01890" grpId="0" build="p" autoUpdateAnimBg="0"/>
      <p:bldP spid="1701891" grpId="0" build="p"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idx="4294967295"/>
          </p:nvPr>
        </p:nvSpPr>
        <p:spPr>
          <a:xfrm>
            <a:off x="1285875" y="1428750"/>
            <a:ext cx="7051675" cy="550863"/>
          </a:xfrm>
        </p:spPr>
        <p:txBody>
          <a:bodyPr/>
          <a:lstStyle/>
          <a:p>
            <a:pPr algn="l" eaLnBrk="1" hangingPunct="1">
              <a:defRPr/>
            </a:pPr>
            <a:r>
              <a:rPr kumimoji="1" lang="en-US" altLang="zh-CN" sz="2800" b="1" dirty="0" smtClean="0">
                <a:latin typeface="+mn-ea"/>
                <a:ea typeface="+mn-ea"/>
              </a:rPr>
              <a:t>1)</a:t>
            </a:r>
            <a:r>
              <a:rPr lang="zh-CN" altLang="en-US" sz="2800" b="1" dirty="0" smtClean="0">
                <a:latin typeface="+mn-ea"/>
                <a:ea typeface="+mn-ea"/>
              </a:rPr>
              <a:t>最佳适应算法</a:t>
            </a:r>
          </a:p>
        </p:txBody>
      </p:sp>
      <p:sp>
        <p:nvSpPr>
          <p:cNvPr id="60419" name="Rectangle 3"/>
          <p:cNvSpPr>
            <a:spLocks noGrp="1" noChangeArrowheads="1"/>
          </p:cNvSpPr>
          <p:nvPr>
            <p:ph type="body" idx="4294967295"/>
          </p:nvPr>
        </p:nvSpPr>
        <p:spPr>
          <a:xfrm>
            <a:off x="1500188" y="2214563"/>
            <a:ext cx="6596062" cy="3440112"/>
          </a:xfrm>
          <a:noFill/>
        </p:spPr>
        <p:txBody>
          <a:bodyPr/>
          <a:lstStyle/>
          <a:p>
            <a:pPr lvl="1" eaLnBrk="1" hangingPunct="1">
              <a:lnSpc>
                <a:spcPct val="120000"/>
              </a:lnSpc>
            </a:pPr>
            <a:r>
              <a:rPr lang="zh-CN" altLang="en-US" sz="2400" b="1" smtClean="0"/>
              <a:t>接到内存申请时，在空闲块表中找到一个不小于请求的最小空块进行分配</a:t>
            </a:r>
          </a:p>
          <a:p>
            <a:pPr lvl="1" eaLnBrk="1" hangingPunct="1">
              <a:lnSpc>
                <a:spcPct val="120000"/>
              </a:lnSpc>
            </a:pPr>
            <a:r>
              <a:rPr lang="zh-CN" altLang="en-US" sz="2400" b="1" smtClean="0">
                <a:latin typeface="宋体" pitchFamily="2" charset="-122"/>
              </a:rPr>
              <a:t>为作业选择分区时总是寻找其大小最接近于作业所要求的存储区域。</a:t>
            </a:r>
            <a:endParaRPr lang="zh-CN" altLang="en-US" sz="2400" b="1" smtClean="0"/>
          </a:p>
          <a:p>
            <a:pPr lvl="1" eaLnBrk="1" hangingPunct="1">
              <a:lnSpc>
                <a:spcPct val="120000"/>
              </a:lnSpc>
            </a:pPr>
            <a:r>
              <a:rPr lang="zh-CN" altLang="en-US" sz="2400" b="1" smtClean="0"/>
              <a:t>特点：用最小空间满足要求</a:t>
            </a:r>
          </a:p>
        </p:txBody>
      </p:sp>
      <p:sp>
        <p:nvSpPr>
          <p:cNvPr id="60420" name="矩形 3"/>
          <p:cNvSpPr>
            <a:spLocks noChangeArrowheads="1"/>
          </p:cNvSpPr>
          <p:nvPr/>
        </p:nvSpPr>
        <p:spPr bwMode="auto">
          <a:xfrm>
            <a:off x="3429000" y="357188"/>
            <a:ext cx="3057525" cy="584200"/>
          </a:xfrm>
          <a:prstGeom prst="rect">
            <a:avLst/>
          </a:prstGeom>
          <a:noFill/>
          <a:ln w="9525">
            <a:noFill/>
            <a:miter lim="800000"/>
            <a:headEnd/>
            <a:tailEnd/>
          </a:ln>
        </p:spPr>
        <p:txBody>
          <a:bodyPr wrap="none">
            <a:spAutoFit/>
          </a:bodyPr>
          <a:lstStyle/>
          <a:p>
            <a:r>
              <a:rPr lang="zh-CN" altLang="en-US" sz="3200">
                <a:latin typeface="黑体" pitchFamily="49" charset="-122"/>
                <a:ea typeface="黑体" pitchFamily="49" charset="-122"/>
              </a:rPr>
              <a:t>分配算法（续）</a:t>
            </a:r>
            <a:endParaRPr lang="zh-CN" altLang="en-US" sz="3200"/>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idx="4294967295"/>
          </p:nvPr>
        </p:nvSpPr>
        <p:spPr>
          <a:xfrm>
            <a:off x="1143000" y="1357313"/>
            <a:ext cx="7051675" cy="550862"/>
          </a:xfrm>
        </p:spPr>
        <p:txBody>
          <a:bodyPr/>
          <a:lstStyle/>
          <a:p>
            <a:pPr algn="l" eaLnBrk="1" hangingPunct="1">
              <a:defRPr/>
            </a:pPr>
            <a:r>
              <a:rPr kumimoji="1" lang="en-US" altLang="zh-CN" sz="2800" b="1" dirty="0" smtClean="0">
                <a:latin typeface="+mn-ea"/>
                <a:ea typeface="+mn-ea"/>
              </a:rPr>
              <a:t>2)</a:t>
            </a:r>
            <a:r>
              <a:rPr lang="zh-CN" altLang="en-US" sz="2800" b="1" dirty="0" smtClean="0">
                <a:latin typeface="+mn-ea"/>
                <a:ea typeface="+mn-ea"/>
              </a:rPr>
              <a:t>最坏适应算法</a:t>
            </a:r>
          </a:p>
        </p:txBody>
      </p:sp>
      <p:sp>
        <p:nvSpPr>
          <p:cNvPr id="61443" name="Rectangle 3"/>
          <p:cNvSpPr>
            <a:spLocks noGrp="1" noChangeArrowheads="1"/>
          </p:cNvSpPr>
          <p:nvPr>
            <p:ph type="body" idx="4294967295"/>
          </p:nvPr>
        </p:nvSpPr>
        <p:spPr>
          <a:xfrm>
            <a:off x="1500188" y="2143125"/>
            <a:ext cx="6551612" cy="3519488"/>
          </a:xfrm>
          <a:noFill/>
        </p:spPr>
        <p:txBody>
          <a:bodyPr/>
          <a:lstStyle/>
          <a:p>
            <a:pPr eaLnBrk="1" hangingPunct="1">
              <a:lnSpc>
                <a:spcPct val="110000"/>
              </a:lnSpc>
              <a:buFont typeface="Wingdings" pitchFamily="2" charset="2"/>
              <a:buChar char="Ø"/>
            </a:pPr>
            <a:r>
              <a:rPr lang="zh-CN" altLang="en-US" sz="2400" b="1" smtClean="0"/>
              <a:t>接到内存申请时，在空闲块表中找到一个不小于请求的最大空块进行分配，</a:t>
            </a:r>
            <a:r>
              <a:rPr lang="zh-CN" altLang="en-US" sz="2400" b="1" smtClean="0">
                <a:latin typeface="宋体" pitchFamily="2" charset="-122"/>
              </a:rPr>
              <a:t>与最佳适应法相反，它在作业选择存储块时，总是寻找最大的空白区。</a:t>
            </a:r>
            <a:endParaRPr lang="zh-CN" altLang="en-US" sz="2400" b="1" smtClean="0"/>
          </a:p>
          <a:p>
            <a:pPr eaLnBrk="1" hangingPunct="1">
              <a:lnSpc>
                <a:spcPct val="110000"/>
              </a:lnSpc>
              <a:buFont typeface="Wingdings" pitchFamily="2" charset="2"/>
              <a:buChar char="Ø"/>
            </a:pPr>
            <a:r>
              <a:rPr lang="zh-CN" altLang="en-US" sz="2400" b="1" smtClean="0"/>
              <a:t>特点：当分割后空闲块仍为较大空块</a:t>
            </a:r>
          </a:p>
        </p:txBody>
      </p:sp>
      <p:sp>
        <p:nvSpPr>
          <p:cNvPr id="61444" name="矩形 3"/>
          <p:cNvSpPr>
            <a:spLocks noChangeArrowheads="1"/>
          </p:cNvSpPr>
          <p:nvPr/>
        </p:nvSpPr>
        <p:spPr bwMode="auto">
          <a:xfrm>
            <a:off x="3000375" y="357188"/>
            <a:ext cx="3057525" cy="584200"/>
          </a:xfrm>
          <a:prstGeom prst="rect">
            <a:avLst/>
          </a:prstGeom>
          <a:noFill/>
          <a:ln w="9525">
            <a:noFill/>
            <a:miter lim="800000"/>
            <a:headEnd/>
            <a:tailEnd/>
          </a:ln>
        </p:spPr>
        <p:txBody>
          <a:bodyPr wrap="none">
            <a:spAutoFit/>
          </a:bodyPr>
          <a:lstStyle/>
          <a:p>
            <a:pPr algn="ctr"/>
            <a:r>
              <a:rPr lang="zh-CN" altLang="en-US" sz="3200">
                <a:latin typeface="黑体" pitchFamily="49" charset="-122"/>
                <a:ea typeface="黑体" pitchFamily="49" charset="-122"/>
              </a:rPr>
              <a:t>分配算法（续）</a:t>
            </a:r>
            <a:endParaRPr lang="zh-CN" altLang="en-US" sz="320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35010" name="Rectangle 2"/>
          <p:cNvSpPr>
            <a:spLocks noGrp="1" noChangeArrowheads="1"/>
          </p:cNvSpPr>
          <p:nvPr>
            <p:ph type="title"/>
          </p:nvPr>
        </p:nvSpPr>
        <p:spPr>
          <a:xfrm>
            <a:off x="1071563" y="142875"/>
            <a:ext cx="7397750" cy="863600"/>
          </a:xfrm>
        </p:spPr>
        <p:txBody>
          <a:bodyPr/>
          <a:lstStyle/>
          <a:p>
            <a:pPr eaLnBrk="1" hangingPunct="1"/>
            <a:r>
              <a:rPr lang="zh-CN" altLang="en-US" sz="3200" smtClean="0">
                <a:latin typeface="黑体" pitchFamily="49" charset="-122"/>
                <a:ea typeface="黑体" pitchFamily="49" charset="-122"/>
              </a:rPr>
              <a:t>分配算法（续）</a:t>
            </a:r>
            <a:endParaRPr lang="zh-CN" altLang="en-US" sz="2800" smtClean="0">
              <a:latin typeface="宋体" pitchFamily="2" charset="-122"/>
            </a:endParaRPr>
          </a:p>
        </p:txBody>
      </p:sp>
      <p:sp>
        <p:nvSpPr>
          <p:cNvPr id="1835011" name="Rectangle 3"/>
          <p:cNvSpPr>
            <a:spLocks noGrp="1" noChangeArrowheads="1"/>
          </p:cNvSpPr>
          <p:nvPr>
            <p:ph type="body" idx="1"/>
          </p:nvPr>
        </p:nvSpPr>
        <p:spPr>
          <a:xfrm>
            <a:off x="928688" y="1571625"/>
            <a:ext cx="7367587" cy="4648200"/>
          </a:xfrm>
        </p:spPr>
        <p:txBody>
          <a:bodyPr/>
          <a:lstStyle/>
          <a:p>
            <a:pPr algn="just" eaLnBrk="1" hangingPunct="1">
              <a:lnSpc>
                <a:spcPct val="110000"/>
              </a:lnSpc>
              <a:buFont typeface="Wingdings" pitchFamily="2" charset="2"/>
              <a:buNone/>
              <a:defRPr/>
            </a:pPr>
            <a:r>
              <a:rPr kumimoji="1" lang="en-US" altLang="zh-CN" dirty="0" smtClean="0">
                <a:solidFill>
                  <a:schemeClr val="tx2"/>
                </a:solidFill>
                <a:latin typeface="黑体" pitchFamily="49" charset="-122"/>
                <a:ea typeface="黑体" pitchFamily="49" charset="-122"/>
              </a:rPr>
              <a:t>3)</a:t>
            </a:r>
            <a:r>
              <a:rPr lang="zh-CN" altLang="en-US" b="1" dirty="0" smtClean="0">
                <a:solidFill>
                  <a:schemeClr val="tx2"/>
                </a:solidFill>
                <a:latin typeface="+mn-ea"/>
              </a:rPr>
              <a:t>首次适应法：</a:t>
            </a:r>
          </a:p>
          <a:p>
            <a:pPr lvl="1" algn="just" eaLnBrk="1" hangingPunct="1">
              <a:lnSpc>
                <a:spcPct val="110000"/>
              </a:lnSpc>
              <a:defRPr/>
            </a:pPr>
            <a:r>
              <a:rPr lang="zh-CN" altLang="en-US" sz="2400" b="1" dirty="0" smtClean="0">
                <a:latin typeface="宋体" pitchFamily="2" charset="-122"/>
              </a:rPr>
              <a:t>为作业选择分区时总是按地址从高到低搜索，只要找到可以容纳该作业的空白块，就把该空白块分配给该作业。</a:t>
            </a:r>
          </a:p>
          <a:p>
            <a:pPr algn="just" eaLnBrk="1" hangingPunct="1">
              <a:lnSpc>
                <a:spcPct val="110000"/>
              </a:lnSpc>
              <a:buFont typeface="Wingdings" pitchFamily="2" charset="2"/>
              <a:buNone/>
              <a:defRPr/>
            </a:pPr>
            <a:r>
              <a:rPr kumimoji="1" lang="en-US" altLang="zh-CN" dirty="0" smtClean="0">
                <a:solidFill>
                  <a:schemeClr val="tx2"/>
                </a:solidFill>
                <a:latin typeface="黑体" pitchFamily="49" charset="-122"/>
                <a:ea typeface="黑体" pitchFamily="49" charset="-122"/>
              </a:rPr>
              <a:t>4)</a:t>
            </a:r>
            <a:r>
              <a:rPr lang="zh-CN" altLang="en-US" b="1" dirty="0" smtClean="0">
                <a:latin typeface="Arial Unicode MS" pitchFamily="34" charset="-122"/>
              </a:rPr>
              <a:t>循环首次适应法</a:t>
            </a:r>
            <a:endParaRPr lang="zh-CN" altLang="en-US" dirty="0" smtClean="0">
              <a:solidFill>
                <a:schemeClr val="tx2"/>
              </a:solidFill>
              <a:latin typeface="黑体" pitchFamily="49" charset="-122"/>
              <a:ea typeface="黑体" pitchFamily="49" charset="-122"/>
            </a:endParaRPr>
          </a:p>
          <a:p>
            <a:pPr lvl="1" algn="just" eaLnBrk="1" hangingPunct="1">
              <a:lnSpc>
                <a:spcPct val="110000"/>
              </a:lnSpc>
              <a:defRPr/>
            </a:pPr>
            <a:r>
              <a:rPr lang="zh-CN" altLang="en-US" sz="2400" b="1" dirty="0" smtClean="0">
                <a:latin typeface="宋体" pitchFamily="2" charset="-122"/>
              </a:rPr>
              <a:t>类似首次适应法每次分区时，总是从上次查找结束的地方开始，使得内存空间利用更加均衡。</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35010">
                                            <p:txEl>
                                              <p:pRg st="0" end="0"/>
                                            </p:txEl>
                                          </p:spTgt>
                                        </p:tgtEl>
                                        <p:attrNameLst>
                                          <p:attrName>style.visibility</p:attrName>
                                        </p:attrNameLst>
                                      </p:cBhvr>
                                      <p:to>
                                        <p:strVal val="visible"/>
                                      </p:to>
                                    </p:set>
                                    <p:anim calcmode="lin" valueType="num">
                                      <p:cBhvr additive="base">
                                        <p:cTn id="7" dur="500" fill="hold"/>
                                        <p:tgtEl>
                                          <p:spTgt spid="183501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835010">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835011">
                                            <p:txEl>
                                              <p:pRg st="0" end="0"/>
                                            </p:txEl>
                                          </p:spTgt>
                                        </p:tgtEl>
                                        <p:attrNameLst>
                                          <p:attrName>style.visibility</p:attrName>
                                        </p:attrNameLst>
                                      </p:cBhvr>
                                      <p:to>
                                        <p:strVal val="visible"/>
                                      </p:to>
                                    </p:set>
                                    <p:anim calcmode="lin" valueType="num">
                                      <p:cBhvr additive="base">
                                        <p:cTn id="13" dur="500" fill="hold"/>
                                        <p:tgtEl>
                                          <p:spTgt spid="1835011">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835011">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par>
                                <p:cTn id="15" presetID="2" presetClass="entr" presetSubtype="8" fill="hold" grpId="0" nodeType="withEffect">
                                  <p:stCondLst>
                                    <p:cond delay="0"/>
                                  </p:stCondLst>
                                  <p:childTnLst>
                                    <p:set>
                                      <p:cBhvr>
                                        <p:cTn id="16" dur="1" fill="hold">
                                          <p:stCondLst>
                                            <p:cond delay="0"/>
                                          </p:stCondLst>
                                        </p:cTn>
                                        <p:tgtEl>
                                          <p:spTgt spid="1835011">
                                            <p:txEl>
                                              <p:pRg st="1" end="1"/>
                                            </p:txEl>
                                          </p:spTgt>
                                        </p:tgtEl>
                                        <p:attrNameLst>
                                          <p:attrName>style.visibility</p:attrName>
                                        </p:attrNameLst>
                                      </p:cBhvr>
                                      <p:to>
                                        <p:strVal val="visible"/>
                                      </p:to>
                                    </p:set>
                                    <p:anim calcmode="lin" valueType="num">
                                      <p:cBhvr additive="base">
                                        <p:cTn id="17" dur="500" fill="hold"/>
                                        <p:tgtEl>
                                          <p:spTgt spid="1835011">
                                            <p:txEl>
                                              <p:pRg st="1" end="1"/>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1835011">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5"/>
                                            </p:cond>
                                          </p:stCondLst>
                                          <p:endCondLst>
                                            <p:cond evt="onStopAudio" delay="0">
                                              <p:tgtEl>
                                                <p:sldTgt/>
                                              </p:tgtEl>
                                            </p:cond>
                                          </p:endCondLst>
                                        </p:cTn>
                                        <p:tgtEl>
                                          <p:sndTgt r:embed="rId2" name="WHOOSH.WAV"/>
                                        </p:tgtEl>
                                      </p:cMediaNode>
                                    </p:audio>
                                  </p:sub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1835011">
                                            <p:txEl>
                                              <p:pRg st="2" end="2"/>
                                            </p:txEl>
                                          </p:spTgt>
                                        </p:tgtEl>
                                        <p:attrNameLst>
                                          <p:attrName>style.visibility</p:attrName>
                                        </p:attrNameLst>
                                      </p:cBhvr>
                                      <p:to>
                                        <p:strVal val="visible"/>
                                      </p:to>
                                    </p:set>
                                    <p:anim calcmode="lin" valueType="num">
                                      <p:cBhvr additive="base">
                                        <p:cTn id="23" dur="500" fill="hold"/>
                                        <p:tgtEl>
                                          <p:spTgt spid="1835011">
                                            <p:txEl>
                                              <p:pRg st="2" end="2"/>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835011">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1"/>
                                            </p:cond>
                                          </p:stCondLst>
                                          <p:endCondLst>
                                            <p:cond evt="onStopAudio" delay="0">
                                              <p:tgtEl>
                                                <p:sldTgt/>
                                              </p:tgtEl>
                                            </p:cond>
                                          </p:endCondLst>
                                        </p:cTn>
                                        <p:tgtEl>
                                          <p:sndTgt r:embed="rId2" name="WHOOSH.WAV"/>
                                        </p:tgtEl>
                                      </p:cMediaNode>
                                    </p:audio>
                                  </p:subTnLst>
                                </p:cTn>
                              </p:par>
                              <p:par>
                                <p:cTn id="25" presetID="2" presetClass="entr" presetSubtype="8" fill="hold" grpId="0" nodeType="withEffect">
                                  <p:stCondLst>
                                    <p:cond delay="0"/>
                                  </p:stCondLst>
                                  <p:childTnLst>
                                    <p:set>
                                      <p:cBhvr>
                                        <p:cTn id="26" dur="1" fill="hold">
                                          <p:stCondLst>
                                            <p:cond delay="0"/>
                                          </p:stCondLst>
                                        </p:cTn>
                                        <p:tgtEl>
                                          <p:spTgt spid="1835011">
                                            <p:txEl>
                                              <p:pRg st="3" end="3"/>
                                            </p:txEl>
                                          </p:spTgt>
                                        </p:tgtEl>
                                        <p:attrNameLst>
                                          <p:attrName>style.visibility</p:attrName>
                                        </p:attrNameLst>
                                      </p:cBhvr>
                                      <p:to>
                                        <p:strVal val="visible"/>
                                      </p:to>
                                    </p:set>
                                    <p:anim calcmode="lin" valueType="num">
                                      <p:cBhvr additive="base">
                                        <p:cTn id="27" dur="500" fill="hold"/>
                                        <p:tgtEl>
                                          <p:spTgt spid="1835011">
                                            <p:txEl>
                                              <p:pRg st="3" end="3"/>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1835011">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5"/>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5010" grpId="0" build="p" autoUpdateAnimBg="0"/>
      <p:bldP spid="1835011" grpId="0" build="p"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idx="4294967295"/>
          </p:nvPr>
        </p:nvSpPr>
        <p:spPr>
          <a:xfrm>
            <a:off x="1143000" y="285750"/>
            <a:ext cx="6061075" cy="635000"/>
          </a:xfrm>
          <a:noFill/>
        </p:spPr>
        <p:txBody>
          <a:bodyPr/>
          <a:lstStyle/>
          <a:p>
            <a:pPr eaLnBrk="1" hangingPunct="1"/>
            <a:r>
              <a:rPr lang="en-US" altLang="zh-CN" smtClean="0">
                <a:latin typeface="黑体" pitchFamily="49" charset="-122"/>
                <a:ea typeface="黑体" pitchFamily="49" charset="-122"/>
              </a:rPr>
              <a:t>5.</a:t>
            </a:r>
            <a:r>
              <a:rPr lang="en-US" altLang="zh-CN" smtClean="0">
                <a:ea typeface="黑体" pitchFamily="49" charset="-122"/>
              </a:rPr>
              <a:t> </a:t>
            </a:r>
            <a:r>
              <a:rPr lang="zh-CN" altLang="en-US" smtClean="0">
                <a:ea typeface="黑体" pitchFamily="49" charset="-122"/>
              </a:rPr>
              <a:t>碎片问题</a:t>
            </a:r>
          </a:p>
        </p:txBody>
      </p:sp>
      <p:sp>
        <p:nvSpPr>
          <p:cNvPr id="63491" name="Rectangle 3"/>
          <p:cNvSpPr>
            <a:spLocks noGrp="1" noChangeArrowheads="1"/>
          </p:cNvSpPr>
          <p:nvPr>
            <p:ph type="body" idx="4294967295"/>
          </p:nvPr>
        </p:nvSpPr>
        <p:spPr>
          <a:xfrm>
            <a:off x="1116013" y="1557338"/>
            <a:ext cx="7370762" cy="4419600"/>
          </a:xfrm>
          <a:noFill/>
        </p:spPr>
        <p:txBody>
          <a:bodyPr/>
          <a:lstStyle/>
          <a:p>
            <a:pPr eaLnBrk="1" hangingPunct="1">
              <a:lnSpc>
                <a:spcPct val="90000"/>
              </a:lnSpc>
            </a:pPr>
            <a:r>
              <a:rPr lang="zh-CN" altLang="en-US" sz="2400" b="1" smtClean="0">
                <a:latin typeface="宋体" pitchFamily="2" charset="-122"/>
              </a:rPr>
              <a:t>经过一段时间的分配回收后，内存中存在很多很小的空闲块。它们每一个都很小，不足以满足分配要求；但其总和满足分配要求。这些空闲块被称为碎片</a:t>
            </a:r>
          </a:p>
          <a:p>
            <a:pPr eaLnBrk="1" hangingPunct="1">
              <a:lnSpc>
                <a:spcPct val="90000"/>
              </a:lnSpc>
            </a:pPr>
            <a:r>
              <a:rPr lang="zh-CN" altLang="en-US" sz="2400" b="1" smtClean="0">
                <a:latin typeface="宋体" pitchFamily="2" charset="-122"/>
              </a:rPr>
              <a:t>造成存储资源的浪费</a:t>
            </a:r>
          </a:p>
          <a:p>
            <a:pPr eaLnBrk="1" hangingPunct="1">
              <a:lnSpc>
                <a:spcPct val="90000"/>
              </a:lnSpc>
              <a:buFont typeface="Wingdings" pitchFamily="2" charset="2"/>
              <a:buNone/>
            </a:pPr>
            <a:r>
              <a:rPr lang="zh-CN" altLang="en-US" b="1" smtClean="0">
                <a:solidFill>
                  <a:schemeClr val="tx2"/>
                </a:solidFill>
                <a:ea typeface="黑体" pitchFamily="49" charset="-122"/>
              </a:rPr>
              <a:t>碎片问题的解决</a:t>
            </a:r>
          </a:p>
          <a:p>
            <a:pPr eaLnBrk="1" hangingPunct="1">
              <a:lnSpc>
                <a:spcPct val="90000"/>
              </a:lnSpc>
            </a:pPr>
            <a:r>
              <a:rPr lang="zh-CN" altLang="en-US" sz="2400" b="1" smtClean="0">
                <a:latin typeface="宋体" pitchFamily="2" charset="-122"/>
              </a:rPr>
              <a:t>紧凑技术：通过在内存移动程序，将所有小的空闲区域合并为大的空闲区域</a:t>
            </a:r>
          </a:p>
          <a:p>
            <a:pPr eaLnBrk="1" hangingPunct="1">
              <a:lnSpc>
                <a:spcPct val="90000"/>
              </a:lnSpc>
              <a:buFont typeface="Wingdings" pitchFamily="2" charset="2"/>
              <a:buNone/>
            </a:pPr>
            <a:r>
              <a:rPr lang="zh-CN" altLang="en-US" sz="2400" b="1" smtClean="0">
                <a:latin typeface="宋体" pitchFamily="2" charset="-122"/>
              </a:rPr>
              <a:t>   </a:t>
            </a:r>
            <a:r>
              <a:rPr lang="en-US" altLang="zh-CN" sz="2400" b="1" smtClean="0">
                <a:latin typeface="宋体" pitchFamily="2" charset="-122"/>
              </a:rPr>
              <a:t>(</a:t>
            </a:r>
            <a:r>
              <a:rPr lang="zh-CN" altLang="en-US" sz="2400" b="1" smtClean="0">
                <a:latin typeface="宋体" pitchFamily="2" charset="-122"/>
              </a:rPr>
              <a:t>紧缩技术，紧致技术，浮动技术，搬家技术）</a:t>
            </a:r>
          </a:p>
          <a:p>
            <a:pPr eaLnBrk="1" hangingPunct="1">
              <a:lnSpc>
                <a:spcPct val="90000"/>
              </a:lnSpc>
            </a:pPr>
            <a:r>
              <a:rPr lang="zh-CN" altLang="en-US" sz="2400" b="1" smtClean="0">
                <a:latin typeface="宋体" pitchFamily="2" charset="-122"/>
              </a:rPr>
              <a:t>问题：开销大；移动时机</a:t>
            </a:r>
          </a:p>
          <a:p>
            <a:pPr eaLnBrk="1" hangingPunct="1">
              <a:lnSpc>
                <a:spcPct val="90000"/>
              </a:lnSpc>
            </a:pPr>
            <a:endParaRPr lang="en-US" altLang="zh-CN" b="1" smtClean="0">
              <a:latin typeface="宋体" pitchFamily="2" charset="-122"/>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body" idx="4294967295"/>
          </p:nvPr>
        </p:nvSpPr>
        <p:spPr>
          <a:xfrm>
            <a:off x="1187450" y="1196975"/>
            <a:ext cx="6529388" cy="4683125"/>
          </a:xfrm>
          <a:noFill/>
        </p:spPr>
        <p:txBody>
          <a:bodyPr/>
          <a:lstStyle/>
          <a:p>
            <a:pPr eaLnBrk="1" hangingPunct="1">
              <a:buFont typeface="Wingdings" pitchFamily="2" charset="2"/>
              <a:buNone/>
            </a:pPr>
            <a:r>
              <a:rPr lang="en-US" altLang="zh-CN" smtClean="0">
                <a:solidFill>
                  <a:schemeClr val="tx2"/>
                </a:solidFill>
              </a:rPr>
              <a:t> </a:t>
            </a:r>
            <a:endParaRPr lang="en-US" altLang="zh-CN" smtClean="0">
              <a:latin typeface="宋体" pitchFamily="2" charset="-122"/>
            </a:endParaRPr>
          </a:p>
          <a:p>
            <a:pPr eaLnBrk="1" hangingPunct="1">
              <a:buFont typeface="Wingdings" pitchFamily="2" charset="2"/>
              <a:buNone/>
            </a:pPr>
            <a:r>
              <a:rPr lang="zh-CN" altLang="en-US" b="1" smtClean="0">
                <a:solidFill>
                  <a:schemeClr val="tx2"/>
                </a:solidFill>
                <a:latin typeface="宋体" pitchFamily="2" charset="-122"/>
              </a:rPr>
              <a:t>优点：</a:t>
            </a:r>
            <a:r>
              <a:rPr lang="zh-CN" altLang="en-US" smtClean="0">
                <a:latin typeface="宋体" pitchFamily="2" charset="-122"/>
              </a:rPr>
              <a:t>   </a:t>
            </a:r>
            <a:r>
              <a:rPr lang="zh-CN" altLang="en-US" b="1" smtClean="0">
                <a:latin typeface="宋体" pitchFamily="2" charset="-122"/>
              </a:rPr>
              <a:t>便于动态申请内存</a:t>
            </a:r>
          </a:p>
          <a:p>
            <a:pPr eaLnBrk="1" hangingPunct="1">
              <a:buFont typeface="Wingdings" pitchFamily="2" charset="2"/>
              <a:buNone/>
            </a:pPr>
            <a:r>
              <a:rPr lang="zh-CN" altLang="en-US" b="1" smtClean="0">
                <a:latin typeface="宋体" pitchFamily="2" charset="-122"/>
              </a:rPr>
              <a:t>         便于共享内存</a:t>
            </a:r>
          </a:p>
          <a:p>
            <a:pPr eaLnBrk="1" hangingPunct="1">
              <a:buFont typeface="Wingdings" pitchFamily="2" charset="2"/>
              <a:buNone/>
            </a:pPr>
            <a:r>
              <a:rPr lang="zh-CN" altLang="en-US" b="1" smtClean="0">
                <a:latin typeface="宋体" pitchFamily="2" charset="-122"/>
              </a:rPr>
              <a:t>         便于动态链接</a:t>
            </a:r>
          </a:p>
          <a:p>
            <a:pPr eaLnBrk="1" hangingPunct="1">
              <a:buFont typeface="Wingdings" pitchFamily="2" charset="2"/>
              <a:buNone/>
            </a:pPr>
            <a:r>
              <a:rPr lang="zh-CN" altLang="en-US" b="1" smtClean="0">
                <a:solidFill>
                  <a:schemeClr val="tx2"/>
                </a:solidFill>
                <a:latin typeface="宋体" pitchFamily="2" charset="-122"/>
              </a:rPr>
              <a:t>缺点：</a:t>
            </a:r>
          </a:p>
          <a:p>
            <a:pPr eaLnBrk="1" hangingPunct="1">
              <a:buFont typeface="Wingdings" pitchFamily="2" charset="2"/>
              <a:buNone/>
            </a:pPr>
            <a:r>
              <a:rPr lang="zh-CN" altLang="en-US" b="1" smtClean="0">
                <a:latin typeface="宋体" pitchFamily="2" charset="-122"/>
              </a:rPr>
              <a:t>		碎片问题</a:t>
            </a:r>
            <a:r>
              <a:rPr lang="en-US" altLang="zh-CN" b="1" smtClean="0">
                <a:latin typeface="宋体" pitchFamily="2" charset="-122"/>
              </a:rPr>
              <a:t>(</a:t>
            </a:r>
            <a:r>
              <a:rPr lang="zh-CN" altLang="en-US" b="1" smtClean="0">
                <a:latin typeface="宋体" pitchFamily="2" charset="-122"/>
              </a:rPr>
              <a:t>外碎片</a:t>
            </a:r>
            <a:r>
              <a:rPr lang="en-US" altLang="zh-CN" b="1" smtClean="0">
                <a:latin typeface="宋体" pitchFamily="2" charset="-122"/>
              </a:rPr>
              <a:t>)</a:t>
            </a:r>
            <a:r>
              <a:rPr lang="zh-CN" altLang="en-US" b="1" smtClean="0">
                <a:latin typeface="宋体" pitchFamily="2" charset="-122"/>
              </a:rPr>
              <a:t>，内存利用率不高，受实际内存容量限制</a:t>
            </a:r>
          </a:p>
        </p:txBody>
      </p:sp>
      <p:sp>
        <p:nvSpPr>
          <p:cNvPr id="64515" name="Rectangle 4"/>
          <p:cNvSpPr>
            <a:spLocks noChangeArrowheads="1"/>
          </p:cNvSpPr>
          <p:nvPr/>
        </p:nvSpPr>
        <p:spPr bwMode="auto">
          <a:xfrm>
            <a:off x="1619250" y="260350"/>
            <a:ext cx="5060950" cy="579438"/>
          </a:xfrm>
          <a:prstGeom prst="rect">
            <a:avLst/>
          </a:prstGeom>
          <a:noFill/>
          <a:ln w="12700" cap="sq">
            <a:noFill/>
            <a:miter lim="800000"/>
            <a:headEnd type="none" w="sm" len="sm"/>
            <a:tailEnd type="none" w="sm" len="sm"/>
          </a:ln>
        </p:spPr>
        <p:txBody>
          <a:bodyPr wrap="none">
            <a:spAutoFit/>
          </a:bodyPr>
          <a:lstStyle/>
          <a:p>
            <a:r>
              <a:rPr lang="en-US" altLang="zh-CN" sz="3200">
                <a:solidFill>
                  <a:schemeClr val="tx2"/>
                </a:solidFill>
                <a:latin typeface="黑体" pitchFamily="49" charset="-122"/>
                <a:ea typeface="黑体" pitchFamily="49" charset="-122"/>
              </a:rPr>
              <a:t>6.</a:t>
            </a:r>
            <a:r>
              <a:rPr lang="zh-CN" altLang="en-US" sz="3200">
                <a:solidFill>
                  <a:schemeClr val="tx2"/>
                </a:solidFill>
                <a:latin typeface="黑体" pitchFamily="49" charset="-122"/>
                <a:ea typeface="黑体" pitchFamily="49" charset="-122"/>
              </a:rPr>
              <a:t>分区式存储管理的优缺点</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a:xfrm>
            <a:off x="1176338" y="149225"/>
            <a:ext cx="6713537" cy="755650"/>
          </a:xfrm>
        </p:spPr>
        <p:txBody>
          <a:bodyPr/>
          <a:lstStyle/>
          <a:p>
            <a:pPr eaLnBrk="1" hangingPunct="1"/>
            <a:r>
              <a:rPr lang="en-US" altLang="zh-CN" smtClean="0">
                <a:solidFill>
                  <a:srgbClr val="000000"/>
                </a:solidFill>
                <a:latin typeface="宋体" pitchFamily="2" charset="-122"/>
                <a:cs typeface="Times New Roman" pitchFamily="18" charset="0"/>
              </a:rPr>
              <a:t> </a:t>
            </a:r>
            <a:r>
              <a:rPr kumimoji="1" lang="en-US" altLang="zh-CN" sz="3200" smtClean="0">
                <a:latin typeface="黑体" pitchFamily="49" charset="-122"/>
                <a:ea typeface="黑体" pitchFamily="49" charset="-122"/>
              </a:rPr>
              <a:t>3.3.3  </a:t>
            </a:r>
            <a:r>
              <a:rPr kumimoji="1" lang="zh-CN" altLang="en-US" sz="3200" smtClean="0">
                <a:latin typeface="黑体" pitchFamily="49" charset="-122"/>
                <a:ea typeface="黑体" pitchFamily="49" charset="-122"/>
              </a:rPr>
              <a:t>可重定位分区分配</a:t>
            </a:r>
            <a:endParaRPr lang="zh-CN" altLang="en-US" sz="3200" smtClean="0">
              <a:latin typeface="黑体" pitchFamily="49" charset="-122"/>
              <a:ea typeface="黑体" pitchFamily="49" charset="-122"/>
            </a:endParaRPr>
          </a:p>
        </p:txBody>
      </p:sp>
      <p:graphicFrame>
        <p:nvGraphicFramePr>
          <p:cNvPr id="12290" name="Object 5"/>
          <p:cNvGraphicFramePr>
            <a:graphicFrameLocks noChangeAspect="1"/>
          </p:cNvGraphicFramePr>
          <p:nvPr/>
        </p:nvGraphicFramePr>
        <p:xfrm>
          <a:off x="2411413" y="1916113"/>
          <a:ext cx="4448175" cy="4181475"/>
        </p:xfrm>
        <a:graphic>
          <a:graphicData uri="http://schemas.openxmlformats.org/presentationml/2006/ole">
            <mc:AlternateContent xmlns:mc="http://schemas.openxmlformats.org/markup-compatibility/2006">
              <mc:Choice xmlns:v="urn:schemas-microsoft-com:vml" Requires="v">
                <p:oleObj spid="_x0000_s12308" name="位图图像" r:id="rId3" imgW="4447619" imgH="4180952" progId="PBrush">
                  <p:embed/>
                </p:oleObj>
              </mc:Choice>
              <mc:Fallback>
                <p:oleObj name="位图图像" r:id="rId3" imgW="4447619" imgH="4180952" progId="PBrush">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1413" y="1916113"/>
                        <a:ext cx="4448175" cy="418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292" name="Rectangle 6"/>
          <p:cNvSpPr>
            <a:spLocks noChangeArrowheads="1"/>
          </p:cNvSpPr>
          <p:nvPr/>
        </p:nvSpPr>
        <p:spPr bwMode="auto">
          <a:xfrm>
            <a:off x="1547813" y="1412875"/>
            <a:ext cx="3048000" cy="457200"/>
          </a:xfrm>
          <a:prstGeom prst="rect">
            <a:avLst/>
          </a:prstGeom>
          <a:noFill/>
          <a:ln w="12700" cap="sq">
            <a:noFill/>
            <a:miter lim="800000"/>
            <a:headEnd type="none" w="sm" len="sm"/>
            <a:tailEnd type="none" w="sm" len="sm"/>
          </a:ln>
        </p:spPr>
        <p:txBody>
          <a:bodyPr>
            <a:spAutoFit/>
          </a:bodyPr>
          <a:lstStyle/>
          <a:p>
            <a:r>
              <a:rPr kumimoji="1" lang="en-US" altLang="zh-CN" sz="2400" b="1">
                <a:solidFill>
                  <a:schemeClr val="tx2"/>
                </a:solidFill>
                <a:latin typeface="Times New Roman" pitchFamily="18" charset="0"/>
              </a:rPr>
              <a:t>1. </a:t>
            </a:r>
            <a:r>
              <a:rPr kumimoji="1" lang="zh-CN" altLang="en-US" sz="2400" b="1">
                <a:solidFill>
                  <a:schemeClr val="tx2"/>
                </a:solidFill>
                <a:latin typeface="Times New Roman" pitchFamily="18" charset="0"/>
              </a:rPr>
              <a:t>动态重定位的引入</a:t>
            </a:r>
          </a:p>
        </p:txBody>
      </p:sp>
      <p:sp>
        <p:nvSpPr>
          <p:cNvPr id="12293" name="Rectangle 7"/>
          <p:cNvSpPr>
            <a:spLocks noChangeArrowheads="1"/>
          </p:cNvSpPr>
          <p:nvPr/>
        </p:nvSpPr>
        <p:spPr bwMode="auto">
          <a:xfrm>
            <a:off x="3779838" y="6021388"/>
            <a:ext cx="1462087" cy="396875"/>
          </a:xfrm>
          <a:prstGeom prst="rect">
            <a:avLst/>
          </a:prstGeom>
          <a:noFill/>
          <a:ln w="12700" cap="sq">
            <a:noFill/>
            <a:miter lim="800000"/>
            <a:headEnd type="none" w="sm" len="sm"/>
            <a:tailEnd type="none" w="sm" len="sm"/>
          </a:ln>
        </p:spPr>
        <p:txBody>
          <a:bodyPr wrap="none">
            <a:spAutoFit/>
          </a:bodyPr>
          <a:lstStyle/>
          <a:p>
            <a:r>
              <a:rPr kumimoji="1" lang="zh-CN" altLang="en-US" sz="2000" b="1">
                <a:latin typeface="宋体" pitchFamily="2" charset="-122"/>
              </a:rPr>
              <a:t>紧凑的示意</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ChangeArrowheads="1"/>
          </p:cNvSpPr>
          <p:nvPr/>
        </p:nvSpPr>
        <p:spPr bwMode="auto">
          <a:xfrm>
            <a:off x="2268538" y="333375"/>
            <a:ext cx="4062412" cy="579438"/>
          </a:xfrm>
          <a:prstGeom prst="rect">
            <a:avLst/>
          </a:prstGeom>
          <a:noFill/>
          <a:ln w="12700" cap="sq">
            <a:noFill/>
            <a:miter lim="800000"/>
            <a:headEnd type="none" w="sm" len="sm"/>
            <a:tailEnd type="none" w="sm" len="sm"/>
          </a:ln>
        </p:spPr>
        <p:txBody>
          <a:bodyPr wrap="none">
            <a:spAutoFit/>
          </a:bodyPr>
          <a:lstStyle/>
          <a:p>
            <a:r>
              <a:rPr kumimoji="1" lang="en-US" altLang="zh-CN" sz="3200" b="1">
                <a:solidFill>
                  <a:schemeClr val="tx2"/>
                </a:solidFill>
                <a:latin typeface="黑体" pitchFamily="49" charset="-122"/>
                <a:ea typeface="黑体" pitchFamily="49" charset="-122"/>
              </a:rPr>
              <a:t>2. </a:t>
            </a:r>
            <a:r>
              <a:rPr kumimoji="1" lang="zh-CN" altLang="en-US" sz="3200" b="1">
                <a:solidFill>
                  <a:schemeClr val="tx2"/>
                </a:solidFill>
                <a:latin typeface="黑体" pitchFamily="49" charset="-122"/>
                <a:ea typeface="黑体" pitchFamily="49" charset="-122"/>
              </a:rPr>
              <a:t>动态重定位的实现</a:t>
            </a:r>
          </a:p>
        </p:txBody>
      </p:sp>
      <p:graphicFrame>
        <p:nvGraphicFramePr>
          <p:cNvPr id="13314" name="Object 5"/>
          <p:cNvGraphicFramePr>
            <a:graphicFrameLocks noChangeAspect="1"/>
          </p:cNvGraphicFramePr>
          <p:nvPr/>
        </p:nvGraphicFramePr>
        <p:xfrm>
          <a:off x="1116013" y="1700213"/>
          <a:ext cx="6705600" cy="3943350"/>
        </p:xfrm>
        <a:graphic>
          <a:graphicData uri="http://schemas.openxmlformats.org/presentationml/2006/ole">
            <mc:AlternateContent xmlns:mc="http://schemas.openxmlformats.org/markup-compatibility/2006">
              <mc:Choice xmlns:v="urn:schemas-microsoft-com:vml" Requires="v">
                <p:oleObj spid="_x0000_s13332" name="位图图像" r:id="rId3" imgW="7219048" imgH="3943901" progId="PBrush">
                  <p:embed/>
                </p:oleObj>
              </mc:Choice>
              <mc:Fallback>
                <p:oleObj name="位图图像" r:id="rId3" imgW="7219048" imgH="3943901" progId="PBrush">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6013" y="1700213"/>
                        <a:ext cx="6705600" cy="394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316" name="Rectangle 6"/>
          <p:cNvSpPr>
            <a:spLocks noChangeArrowheads="1"/>
          </p:cNvSpPr>
          <p:nvPr/>
        </p:nvSpPr>
        <p:spPr bwMode="auto">
          <a:xfrm>
            <a:off x="3203575" y="5949950"/>
            <a:ext cx="2635250" cy="457200"/>
          </a:xfrm>
          <a:prstGeom prst="rect">
            <a:avLst/>
          </a:prstGeom>
          <a:noFill/>
          <a:ln w="12700" cap="sq">
            <a:noFill/>
            <a:miter lim="800000"/>
            <a:headEnd type="none" w="sm" len="sm"/>
            <a:tailEnd type="none" w="sm" len="sm"/>
          </a:ln>
        </p:spPr>
        <p:txBody>
          <a:bodyPr wrap="none">
            <a:spAutoFit/>
          </a:bodyPr>
          <a:lstStyle/>
          <a:p>
            <a:r>
              <a:rPr kumimoji="1" lang="zh-CN" altLang="en-US" sz="2400" b="1">
                <a:latin typeface="宋体" pitchFamily="2" charset="-122"/>
              </a:rPr>
              <a:t>动态重定位示意图</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a:xfrm>
            <a:off x="1042988" y="404813"/>
            <a:ext cx="7053262" cy="628650"/>
          </a:xfrm>
          <a:noFill/>
        </p:spPr>
        <p:txBody>
          <a:bodyPr/>
          <a:lstStyle/>
          <a:p>
            <a:pPr eaLnBrk="1" hangingPunct="1"/>
            <a:r>
              <a:rPr kumimoji="1" lang="en-US" altLang="zh-CN" sz="3200" smtClean="0">
                <a:latin typeface="黑体" pitchFamily="49" charset="-122"/>
                <a:ea typeface="黑体" pitchFamily="49" charset="-122"/>
              </a:rPr>
              <a:t>3. </a:t>
            </a:r>
            <a:r>
              <a:rPr kumimoji="1" lang="zh-CN" altLang="en-US" sz="3200" smtClean="0">
                <a:latin typeface="黑体" pitchFamily="49" charset="-122"/>
                <a:ea typeface="黑体" pitchFamily="49" charset="-122"/>
              </a:rPr>
              <a:t>动态重定位分区分配算法</a:t>
            </a:r>
          </a:p>
        </p:txBody>
      </p:sp>
      <p:graphicFrame>
        <p:nvGraphicFramePr>
          <p:cNvPr id="14338" name="Object 5"/>
          <p:cNvGraphicFramePr>
            <a:graphicFrameLocks noChangeAspect="1"/>
          </p:cNvGraphicFramePr>
          <p:nvPr>
            <p:extLst>
              <p:ext uri="{D42A27DB-BD31-4B8C-83A1-F6EECF244321}">
                <p14:modId xmlns:p14="http://schemas.microsoft.com/office/powerpoint/2010/main" val="418280712"/>
              </p:ext>
            </p:extLst>
          </p:nvPr>
        </p:nvGraphicFramePr>
        <p:xfrm>
          <a:off x="1187624" y="1412776"/>
          <a:ext cx="7010400" cy="4210050"/>
        </p:xfrm>
        <a:graphic>
          <a:graphicData uri="http://schemas.openxmlformats.org/presentationml/2006/ole">
            <mc:AlternateContent xmlns:mc="http://schemas.openxmlformats.org/markup-compatibility/2006">
              <mc:Choice xmlns:v="urn:schemas-microsoft-com:vml" Requires="v">
                <p:oleObj spid="_x0000_s14356" name="BMP 图像" r:id="rId3" imgW="7733333" imgH="4361905" progId="PBrush">
                  <p:embed/>
                </p:oleObj>
              </mc:Choice>
              <mc:Fallback>
                <p:oleObj name="BMP 图像" r:id="rId3" imgW="7733333" imgH="4361905" progId="PBrush">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624" y="1412776"/>
                        <a:ext cx="7010400" cy="421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340" name="Rectangle 6"/>
          <p:cNvSpPr>
            <a:spLocks noChangeArrowheads="1"/>
          </p:cNvSpPr>
          <p:nvPr/>
        </p:nvSpPr>
        <p:spPr bwMode="auto">
          <a:xfrm>
            <a:off x="2987675" y="5876925"/>
            <a:ext cx="2995613" cy="396875"/>
          </a:xfrm>
          <a:prstGeom prst="rect">
            <a:avLst/>
          </a:prstGeom>
          <a:noFill/>
          <a:ln w="12700" cap="sq">
            <a:noFill/>
            <a:miter lim="800000"/>
            <a:headEnd type="none" w="sm" len="sm"/>
            <a:tailEnd type="none" w="sm" len="sm"/>
          </a:ln>
        </p:spPr>
        <p:txBody>
          <a:bodyPr wrap="none">
            <a:spAutoFit/>
          </a:bodyPr>
          <a:lstStyle/>
          <a:p>
            <a:r>
              <a:rPr kumimoji="1" lang="zh-CN" altLang="en-US" sz="2000" b="1">
                <a:latin typeface="宋体" pitchFamily="2" charset="-122"/>
              </a:rPr>
              <a:t>动态分区分配算法流程图</a:t>
            </a:r>
          </a:p>
        </p:txBody>
      </p:sp>
      <p:sp>
        <p:nvSpPr>
          <p:cNvPr id="2" name="文本框 1"/>
          <p:cNvSpPr txBox="1"/>
          <p:nvPr/>
        </p:nvSpPr>
        <p:spPr>
          <a:xfrm>
            <a:off x="5814011" y="3645024"/>
            <a:ext cx="338554" cy="216024"/>
          </a:xfrm>
          <a:prstGeom prst="rect">
            <a:avLst/>
          </a:prstGeom>
          <a:noFill/>
        </p:spPr>
        <p:txBody>
          <a:bodyPr vert="eaVert" wrap="square" rtlCol="0">
            <a:spAutoFit/>
          </a:bodyPr>
          <a:lstStyle/>
          <a:p>
            <a:r>
              <a:rPr lang="zh-CN" altLang="en-US" sz="1000" dirty="0" smtClean="0"/>
              <a:t>是</a:t>
            </a:r>
            <a:endParaRPr lang="zh-CN" altLang="en-US" sz="1000"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06306" name="Rectangle 2"/>
          <p:cNvSpPr>
            <a:spLocks noGrp="1" noChangeArrowheads="1"/>
          </p:cNvSpPr>
          <p:nvPr>
            <p:ph type="title"/>
          </p:nvPr>
        </p:nvSpPr>
        <p:spPr>
          <a:xfrm>
            <a:off x="1187450" y="333375"/>
            <a:ext cx="7397750" cy="1073150"/>
          </a:xfrm>
        </p:spPr>
        <p:txBody>
          <a:bodyPr/>
          <a:lstStyle/>
          <a:p>
            <a:pPr eaLnBrk="1" hangingPunct="1"/>
            <a:r>
              <a:rPr lang="en-US" altLang="zh-CN" smtClean="0">
                <a:solidFill>
                  <a:srgbClr val="000000"/>
                </a:solidFill>
                <a:latin typeface="宋体" pitchFamily="2" charset="-122"/>
                <a:cs typeface="Times New Roman" pitchFamily="18" charset="0"/>
              </a:rPr>
              <a:t> </a:t>
            </a:r>
            <a:r>
              <a:rPr kumimoji="1" lang="en-US" altLang="zh-CN" sz="3200" smtClean="0">
                <a:latin typeface="黑体" pitchFamily="49" charset="-122"/>
                <a:ea typeface="黑体" pitchFamily="49" charset="-122"/>
              </a:rPr>
              <a:t>4.</a:t>
            </a:r>
            <a:r>
              <a:rPr lang="zh-CN" altLang="en-US" sz="3200" smtClean="0">
                <a:latin typeface="宋体" pitchFamily="2" charset="-122"/>
                <a:ea typeface="黑体" pitchFamily="49" charset="-122"/>
              </a:rPr>
              <a:t>可重定位分区的优缺点</a:t>
            </a:r>
            <a:r>
              <a:rPr lang="zh-CN" altLang="en-US" sz="2800" smtClean="0">
                <a:solidFill>
                  <a:srgbClr val="000000"/>
                </a:solidFill>
                <a:latin typeface="宋体" pitchFamily="2" charset="-122"/>
                <a:cs typeface="Times New Roman" pitchFamily="18" charset="0"/>
              </a:rPr>
              <a:t/>
            </a:r>
            <a:br>
              <a:rPr lang="zh-CN" altLang="en-US" sz="2800" smtClean="0">
                <a:solidFill>
                  <a:srgbClr val="000000"/>
                </a:solidFill>
                <a:latin typeface="宋体" pitchFamily="2" charset="-122"/>
                <a:cs typeface="Times New Roman" pitchFamily="18" charset="0"/>
              </a:rPr>
            </a:br>
            <a:endParaRPr lang="zh-CN" altLang="en-US" sz="2800" smtClean="0">
              <a:latin typeface="宋体" pitchFamily="2" charset="-122"/>
            </a:endParaRPr>
          </a:p>
        </p:txBody>
      </p:sp>
      <p:sp>
        <p:nvSpPr>
          <p:cNvPr id="1506307" name="Rectangle 3"/>
          <p:cNvSpPr>
            <a:spLocks noGrp="1" noChangeArrowheads="1"/>
          </p:cNvSpPr>
          <p:nvPr>
            <p:ph type="body" idx="1"/>
          </p:nvPr>
        </p:nvSpPr>
        <p:spPr>
          <a:xfrm>
            <a:off x="1258888" y="1412875"/>
            <a:ext cx="7058025" cy="4648200"/>
          </a:xfrm>
        </p:spPr>
        <p:txBody>
          <a:bodyPr/>
          <a:lstStyle/>
          <a:p>
            <a:pPr algn="just" eaLnBrk="1" hangingPunct="1">
              <a:lnSpc>
                <a:spcPct val="155000"/>
              </a:lnSpc>
            </a:pPr>
            <a:r>
              <a:rPr lang="zh-CN" altLang="en-US" b="1" smtClean="0">
                <a:latin typeface="Arial Unicode MS" pitchFamily="34" charset="-122"/>
              </a:rPr>
              <a:t>优点</a:t>
            </a:r>
            <a:r>
              <a:rPr lang="en-US" altLang="zh-CN" b="1" smtClean="0">
                <a:latin typeface="Arial Unicode MS" pitchFamily="34" charset="-122"/>
              </a:rPr>
              <a:t>:</a:t>
            </a:r>
            <a:r>
              <a:rPr lang="zh-CN" altLang="en-US" b="1" smtClean="0">
                <a:latin typeface="Arial Unicode MS" pitchFamily="34" charset="-122"/>
              </a:rPr>
              <a:t>解决了可变分区分配所引入的</a:t>
            </a:r>
            <a:r>
              <a:rPr lang="zh-CN" altLang="en-US" b="1" smtClean="0"/>
              <a:t>“</a:t>
            </a:r>
            <a:r>
              <a:rPr lang="zh-CN" altLang="en-US" b="1" smtClean="0">
                <a:latin typeface="Arial Unicode MS" pitchFamily="34" charset="-122"/>
              </a:rPr>
              <a:t>外零头</a:t>
            </a:r>
            <a:r>
              <a:rPr lang="zh-CN" altLang="en-US" b="1" smtClean="0"/>
              <a:t>”</a:t>
            </a:r>
            <a:r>
              <a:rPr lang="zh-CN" altLang="en-US" b="1" smtClean="0">
                <a:latin typeface="Arial Unicode MS" pitchFamily="34" charset="-122"/>
              </a:rPr>
              <a:t>问题。</a:t>
            </a:r>
            <a:r>
              <a:rPr lang="zh-CN" altLang="en-US" b="1" smtClean="0">
                <a:latin typeface="宋体" pitchFamily="2" charset="-122"/>
              </a:rPr>
              <a:t>消除内存碎片，提高内存利用率。</a:t>
            </a:r>
          </a:p>
          <a:p>
            <a:pPr algn="just" eaLnBrk="1" hangingPunct="1">
              <a:lnSpc>
                <a:spcPct val="155000"/>
              </a:lnSpc>
            </a:pPr>
            <a:r>
              <a:rPr lang="zh-CN" altLang="en-US" b="1" smtClean="0">
                <a:latin typeface="Arial Unicode MS" pitchFamily="34" charset="-122"/>
              </a:rPr>
              <a:t>缺点</a:t>
            </a:r>
            <a:r>
              <a:rPr lang="en-US" altLang="zh-CN" b="1" smtClean="0">
                <a:latin typeface="Arial Unicode MS" pitchFamily="34" charset="-122"/>
              </a:rPr>
              <a:t>:</a:t>
            </a:r>
            <a:r>
              <a:rPr lang="zh-CN" altLang="en-US" b="1" smtClean="0">
                <a:latin typeface="Arial Unicode MS" pitchFamily="34" charset="-122"/>
              </a:rPr>
              <a:t>提高硬件成本，紧凑时花费ＣＰＵ时间。</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06306">
                                            <p:txEl>
                                              <p:pRg st="0" end="0"/>
                                            </p:txEl>
                                          </p:spTgt>
                                        </p:tgtEl>
                                        <p:attrNameLst>
                                          <p:attrName>style.visibility</p:attrName>
                                        </p:attrNameLst>
                                      </p:cBhvr>
                                      <p:to>
                                        <p:strVal val="visible"/>
                                      </p:to>
                                    </p:set>
                                    <p:anim calcmode="lin" valueType="num">
                                      <p:cBhvr additive="base">
                                        <p:cTn id="7" dur="500" fill="hold"/>
                                        <p:tgtEl>
                                          <p:spTgt spid="150630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506306">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506307">
                                            <p:txEl>
                                              <p:pRg st="0" end="0"/>
                                            </p:txEl>
                                          </p:spTgt>
                                        </p:tgtEl>
                                        <p:attrNameLst>
                                          <p:attrName>style.visibility</p:attrName>
                                        </p:attrNameLst>
                                      </p:cBhvr>
                                      <p:to>
                                        <p:strVal val="visible"/>
                                      </p:to>
                                    </p:set>
                                    <p:anim calcmode="lin" valueType="num">
                                      <p:cBhvr additive="base">
                                        <p:cTn id="13" dur="500" fill="hold"/>
                                        <p:tgtEl>
                                          <p:spTgt spid="1506307">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506307">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506307">
                                            <p:txEl>
                                              <p:pRg st="1" end="1"/>
                                            </p:txEl>
                                          </p:spTgt>
                                        </p:tgtEl>
                                        <p:attrNameLst>
                                          <p:attrName>style.visibility</p:attrName>
                                        </p:attrNameLst>
                                      </p:cBhvr>
                                      <p:to>
                                        <p:strVal val="visible"/>
                                      </p:to>
                                    </p:set>
                                    <p:anim calcmode="lin" valueType="num">
                                      <p:cBhvr additive="base">
                                        <p:cTn id="19" dur="500" fill="hold"/>
                                        <p:tgtEl>
                                          <p:spTgt spid="1506307">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506307">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6306" grpId="0" build="p" autoUpdateAnimBg="0"/>
      <p:bldP spid="1506307" grpId="0" build="p"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1507330" name="Rectangle 2"/>
          <p:cNvSpPr>
            <a:spLocks noGrp="1" noChangeArrowheads="1"/>
          </p:cNvSpPr>
          <p:nvPr>
            <p:ph type="title"/>
          </p:nvPr>
        </p:nvSpPr>
        <p:spPr>
          <a:xfrm>
            <a:off x="971550" y="0"/>
            <a:ext cx="7397750" cy="1447800"/>
          </a:xfrm>
        </p:spPr>
        <p:txBody>
          <a:bodyPr/>
          <a:lstStyle/>
          <a:p>
            <a:pPr eaLnBrk="1" hangingPunct="1"/>
            <a:r>
              <a:rPr lang="en-US" altLang="zh-CN" smtClean="0">
                <a:solidFill>
                  <a:srgbClr val="000000"/>
                </a:solidFill>
                <a:latin typeface="宋体" pitchFamily="2" charset="-122"/>
                <a:cs typeface="Times New Roman" pitchFamily="18" charset="0"/>
              </a:rPr>
              <a:t> </a:t>
            </a:r>
            <a:r>
              <a:rPr kumimoji="1" lang="en-US" altLang="zh-CN" sz="3200" smtClean="0">
                <a:latin typeface="黑体" pitchFamily="49" charset="-122"/>
                <a:ea typeface="黑体" pitchFamily="49" charset="-122"/>
              </a:rPr>
              <a:t>5.</a:t>
            </a:r>
            <a:r>
              <a:rPr lang="zh-CN" altLang="en-US" sz="3200" smtClean="0">
                <a:latin typeface="黑体" pitchFamily="49" charset="-122"/>
                <a:ea typeface="黑体" pitchFamily="49" charset="-122"/>
              </a:rPr>
              <a:t>多重分区</a:t>
            </a:r>
            <a:r>
              <a:rPr lang="zh-CN" altLang="en-US" sz="2800" smtClean="0">
                <a:solidFill>
                  <a:srgbClr val="000000"/>
                </a:solidFill>
                <a:latin typeface="宋体" pitchFamily="2" charset="-122"/>
                <a:cs typeface="Times New Roman" pitchFamily="18" charset="0"/>
              </a:rPr>
              <a:t/>
            </a:r>
            <a:br>
              <a:rPr lang="zh-CN" altLang="en-US" sz="2800" smtClean="0">
                <a:solidFill>
                  <a:srgbClr val="000000"/>
                </a:solidFill>
                <a:latin typeface="宋体" pitchFamily="2" charset="-122"/>
                <a:cs typeface="Times New Roman" pitchFamily="18" charset="0"/>
              </a:rPr>
            </a:br>
            <a:endParaRPr lang="zh-CN" altLang="en-US" sz="2800" smtClean="0">
              <a:latin typeface="宋体" pitchFamily="2" charset="-122"/>
            </a:endParaRPr>
          </a:p>
        </p:txBody>
      </p:sp>
      <p:sp>
        <p:nvSpPr>
          <p:cNvPr id="1507331" name="Rectangle 3"/>
          <p:cNvSpPr>
            <a:spLocks noGrp="1" noChangeArrowheads="1"/>
          </p:cNvSpPr>
          <p:nvPr>
            <p:ph type="body" idx="1"/>
          </p:nvPr>
        </p:nvSpPr>
        <p:spPr>
          <a:xfrm>
            <a:off x="827088" y="1484313"/>
            <a:ext cx="7561262" cy="4648200"/>
          </a:xfrm>
        </p:spPr>
        <p:txBody>
          <a:bodyPr/>
          <a:lstStyle/>
          <a:p>
            <a:pPr algn="just" eaLnBrk="1" hangingPunct="1">
              <a:buFont typeface="Wingdings" pitchFamily="2" charset="2"/>
              <a:buNone/>
            </a:pPr>
            <a:r>
              <a:rPr lang="en-US" altLang="zh-CN" sz="2400" smtClean="0">
                <a:latin typeface="Arial Unicode MS" pitchFamily="34" charset="-122"/>
              </a:rPr>
              <a:t>             </a:t>
            </a:r>
            <a:r>
              <a:rPr lang="zh-CN" altLang="en-US" b="1" smtClean="0">
                <a:latin typeface="Arial Unicode MS" pitchFamily="34" charset="-122"/>
              </a:rPr>
              <a:t>以</a:t>
            </a:r>
            <a:r>
              <a:rPr lang="zh-CN" altLang="en-US" b="1" smtClean="0">
                <a:latin typeface="宋体" pitchFamily="2" charset="-122"/>
              </a:rPr>
              <a:t>上讨论都是基于一个作业在主存中占据的是一个连续分区的假定。为了支持结构化程序设计，操作系统往往把一道作业分成若干片段如子程序、主程序、数据组等）。这样，片段之间就不需要连续了。只要增加一些重定位寄存器，就可以有效地控制一道作业片段之间的调用。</a:t>
            </a:r>
            <a:endParaRPr lang="zh-CN" altLang="en-US" b="1" smtClean="0">
              <a:latin typeface="Arial Unicode MS" pitchFamily="34" charset="-122"/>
            </a:endParaRPr>
          </a:p>
          <a:p>
            <a:pPr algn="just" eaLnBrk="1" hangingPunct="1">
              <a:buFont typeface="Wingdings" pitchFamily="2" charset="2"/>
              <a:buNone/>
            </a:pPr>
            <a:r>
              <a:rPr lang="zh-CN" altLang="en-US" b="1" smtClean="0">
                <a:latin typeface="宋体" pitchFamily="2" charset="-122"/>
              </a:rPr>
              <a:t>      如下图所示，作业Ａ、Ｂ分别被分成两个片段放进互不相连的存储区域中。由两个变址寄存器实现控制。</a:t>
            </a:r>
            <a:endParaRPr lang="zh-CN" altLang="en-US" b="1" smtClean="0">
              <a:latin typeface="Arial Unicode MS"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07330">
                                            <p:txEl>
                                              <p:pRg st="0" end="0"/>
                                            </p:txEl>
                                          </p:spTgt>
                                        </p:tgtEl>
                                        <p:attrNameLst>
                                          <p:attrName>style.visibility</p:attrName>
                                        </p:attrNameLst>
                                      </p:cBhvr>
                                      <p:to>
                                        <p:strVal val="visible"/>
                                      </p:to>
                                    </p:set>
                                    <p:anim calcmode="lin" valueType="num">
                                      <p:cBhvr additive="base">
                                        <p:cTn id="7" dur="500" fill="hold"/>
                                        <p:tgtEl>
                                          <p:spTgt spid="150733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507330">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507331">
                                            <p:txEl>
                                              <p:pRg st="0" end="0"/>
                                            </p:txEl>
                                          </p:spTgt>
                                        </p:tgtEl>
                                        <p:attrNameLst>
                                          <p:attrName>style.visibility</p:attrName>
                                        </p:attrNameLst>
                                      </p:cBhvr>
                                      <p:to>
                                        <p:strVal val="visible"/>
                                      </p:to>
                                    </p:set>
                                    <p:anim calcmode="lin" valueType="num">
                                      <p:cBhvr additive="base">
                                        <p:cTn id="13" dur="500" fill="hold"/>
                                        <p:tgtEl>
                                          <p:spTgt spid="1507331">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507331">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507331">
                                            <p:txEl>
                                              <p:pRg st="1" end="1"/>
                                            </p:txEl>
                                          </p:spTgt>
                                        </p:tgtEl>
                                        <p:attrNameLst>
                                          <p:attrName>style.visibility</p:attrName>
                                        </p:attrNameLst>
                                      </p:cBhvr>
                                      <p:to>
                                        <p:strVal val="visible"/>
                                      </p:to>
                                    </p:set>
                                    <p:anim calcmode="lin" valueType="num">
                                      <p:cBhvr additive="base">
                                        <p:cTn id="19" dur="500" fill="hold"/>
                                        <p:tgtEl>
                                          <p:spTgt spid="1507331">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507331">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7330" grpId="0" build="p" autoUpdateAnimBg="0"/>
      <p:bldP spid="1507331"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69442" name="Rectangle 2"/>
          <p:cNvSpPr>
            <a:spLocks noGrp="1" noChangeArrowheads="1"/>
          </p:cNvSpPr>
          <p:nvPr>
            <p:ph type="title"/>
          </p:nvPr>
        </p:nvSpPr>
        <p:spPr>
          <a:xfrm>
            <a:off x="900113" y="260350"/>
            <a:ext cx="7397750" cy="879475"/>
          </a:xfrm>
        </p:spPr>
        <p:txBody>
          <a:bodyPr/>
          <a:lstStyle/>
          <a:p>
            <a:pPr eaLnBrk="1" hangingPunct="1"/>
            <a:r>
              <a:rPr lang="en-US" altLang="zh-CN" sz="3200" smtClean="0">
                <a:latin typeface="黑体" pitchFamily="49" charset="-122"/>
                <a:ea typeface="黑体" pitchFamily="49" charset="-122"/>
              </a:rPr>
              <a:t>3.1.2 </a:t>
            </a:r>
            <a:r>
              <a:rPr lang="zh-CN" altLang="en-US" sz="3200" smtClean="0">
                <a:latin typeface="黑体" pitchFamily="49" charset="-122"/>
                <a:ea typeface="黑体" pitchFamily="49" charset="-122"/>
              </a:rPr>
              <a:t>存储管理的目的</a:t>
            </a:r>
            <a:endParaRPr lang="zh-CN" altLang="en-US" smtClean="0">
              <a:latin typeface="宋体" pitchFamily="2" charset="-122"/>
            </a:endParaRPr>
          </a:p>
        </p:txBody>
      </p:sp>
      <p:sp>
        <p:nvSpPr>
          <p:cNvPr id="1469443" name="Rectangle 3"/>
          <p:cNvSpPr>
            <a:spLocks noGrp="1" noChangeArrowheads="1"/>
          </p:cNvSpPr>
          <p:nvPr>
            <p:ph type="body" idx="1"/>
          </p:nvPr>
        </p:nvSpPr>
        <p:spPr>
          <a:xfrm>
            <a:off x="1082676" y="1556792"/>
            <a:ext cx="7215187" cy="4648200"/>
          </a:xfrm>
        </p:spPr>
        <p:txBody>
          <a:bodyPr/>
          <a:lstStyle/>
          <a:p>
            <a:pPr eaLnBrk="1" hangingPunct="1">
              <a:lnSpc>
                <a:spcPct val="120000"/>
              </a:lnSpc>
              <a:spcBef>
                <a:spcPct val="0"/>
              </a:spcBef>
            </a:pPr>
            <a:r>
              <a:rPr lang="zh-CN" altLang="en-US" b="1" dirty="0" smtClean="0">
                <a:solidFill>
                  <a:schemeClr val="tx2"/>
                </a:solidFill>
                <a:latin typeface="楷体_GB2312" pitchFamily="49" charset="-122"/>
              </a:rPr>
              <a:t>内存分配</a:t>
            </a:r>
          </a:p>
          <a:p>
            <a:pPr lvl="1" eaLnBrk="1" hangingPunct="1">
              <a:lnSpc>
                <a:spcPct val="120000"/>
              </a:lnSpc>
              <a:spcBef>
                <a:spcPct val="0"/>
              </a:spcBef>
            </a:pPr>
            <a:r>
              <a:rPr lang="zh-CN" altLang="en-US" sz="2400" b="1" dirty="0" smtClean="0"/>
              <a:t>使各得其所、提高利用率及适应动态增长要求</a:t>
            </a:r>
          </a:p>
          <a:p>
            <a:pPr lvl="1" eaLnBrk="1" hangingPunct="1">
              <a:lnSpc>
                <a:spcPct val="120000"/>
              </a:lnSpc>
              <a:spcBef>
                <a:spcPct val="0"/>
              </a:spcBef>
            </a:pPr>
            <a:r>
              <a:rPr lang="zh-CN" altLang="en-US" sz="2400" b="1" dirty="0" smtClean="0"/>
              <a:t>连续分配</a:t>
            </a:r>
            <a:r>
              <a:rPr lang="en-US" altLang="zh-CN" sz="2400" b="1" dirty="0" smtClean="0"/>
              <a:t>/</a:t>
            </a:r>
            <a:r>
              <a:rPr lang="zh-CN" altLang="en-US" sz="2400" b="1" dirty="0" smtClean="0"/>
              <a:t>离散分配方式</a:t>
            </a:r>
          </a:p>
          <a:p>
            <a:pPr eaLnBrk="1" hangingPunct="1">
              <a:lnSpc>
                <a:spcPct val="120000"/>
              </a:lnSpc>
              <a:spcBef>
                <a:spcPct val="0"/>
              </a:spcBef>
            </a:pPr>
            <a:r>
              <a:rPr lang="zh-CN" altLang="en-US" b="1" dirty="0" smtClean="0">
                <a:solidFill>
                  <a:schemeClr val="tx2"/>
                </a:solidFill>
                <a:latin typeface="楷体_GB2312" pitchFamily="49" charset="-122"/>
              </a:rPr>
              <a:t>地址映射</a:t>
            </a:r>
          </a:p>
          <a:p>
            <a:pPr lvl="1" eaLnBrk="1" hangingPunct="1">
              <a:lnSpc>
                <a:spcPct val="120000"/>
              </a:lnSpc>
              <a:spcBef>
                <a:spcPct val="0"/>
              </a:spcBef>
            </a:pPr>
            <a:r>
              <a:rPr lang="zh-CN" altLang="en-US" sz="2400" b="1" dirty="0" smtClean="0"/>
              <a:t>逻辑地址转换为物理地址，与分配方式相关</a:t>
            </a:r>
          </a:p>
          <a:p>
            <a:pPr eaLnBrk="1" hangingPunct="1">
              <a:lnSpc>
                <a:spcPct val="120000"/>
              </a:lnSpc>
              <a:spcBef>
                <a:spcPct val="0"/>
              </a:spcBef>
            </a:pPr>
            <a:r>
              <a:rPr lang="zh-CN" altLang="en-US" b="1" dirty="0" smtClean="0">
                <a:solidFill>
                  <a:schemeClr val="tx2"/>
                </a:solidFill>
                <a:latin typeface="楷体_GB2312" pitchFamily="49" charset="-122"/>
              </a:rPr>
              <a:t>内存保护</a:t>
            </a:r>
          </a:p>
          <a:p>
            <a:pPr lvl="1" eaLnBrk="1" hangingPunct="1">
              <a:lnSpc>
                <a:spcPct val="120000"/>
              </a:lnSpc>
              <a:spcBef>
                <a:spcPct val="0"/>
              </a:spcBef>
            </a:pPr>
            <a:r>
              <a:rPr lang="zh-CN" altLang="en-US" sz="2400" b="1" dirty="0" smtClean="0"/>
              <a:t>基于地址的保护、存取访问控制保护</a:t>
            </a:r>
          </a:p>
          <a:p>
            <a:pPr eaLnBrk="1" hangingPunct="1">
              <a:lnSpc>
                <a:spcPct val="120000"/>
              </a:lnSpc>
              <a:spcBef>
                <a:spcPct val="0"/>
              </a:spcBef>
            </a:pPr>
            <a:r>
              <a:rPr lang="zh-CN" altLang="en-US" b="1" dirty="0" smtClean="0">
                <a:solidFill>
                  <a:schemeClr val="tx2"/>
                </a:solidFill>
                <a:latin typeface="楷体_GB2312" pitchFamily="49" charset="-122"/>
              </a:rPr>
              <a:t>内存“扩充”</a:t>
            </a:r>
          </a:p>
          <a:p>
            <a:pPr lvl="1" eaLnBrk="1" hangingPunct="1">
              <a:lnSpc>
                <a:spcPct val="120000"/>
              </a:lnSpc>
              <a:spcBef>
                <a:spcPct val="0"/>
              </a:spcBef>
            </a:pPr>
            <a:r>
              <a:rPr lang="zh-CN" altLang="en-US" sz="2400" b="1" dirty="0" smtClean="0"/>
              <a:t>对换技术、虚拟存储技术</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69442">
                                            <p:txEl>
                                              <p:pRg st="0" end="0"/>
                                            </p:txEl>
                                          </p:spTgt>
                                        </p:tgtEl>
                                        <p:attrNameLst>
                                          <p:attrName>style.visibility</p:attrName>
                                        </p:attrNameLst>
                                      </p:cBhvr>
                                      <p:to>
                                        <p:strVal val="visible"/>
                                      </p:to>
                                    </p:set>
                                    <p:anim calcmode="lin" valueType="num">
                                      <p:cBhvr additive="base">
                                        <p:cTn id="7" dur="500" fill="hold"/>
                                        <p:tgtEl>
                                          <p:spTgt spid="146944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469442">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469443">
                                            <p:txEl>
                                              <p:pRg st="0" end="0"/>
                                            </p:txEl>
                                          </p:spTgt>
                                        </p:tgtEl>
                                        <p:attrNameLst>
                                          <p:attrName>style.visibility</p:attrName>
                                        </p:attrNameLst>
                                      </p:cBhvr>
                                      <p:to>
                                        <p:strVal val="visible"/>
                                      </p:to>
                                    </p:set>
                                    <p:anim calcmode="lin" valueType="num">
                                      <p:cBhvr additive="base">
                                        <p:cTn id="13" dur="500" fill="hold"/>
                                        <p:tgtEl>
                                          <p:spTgt spid="146944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469443">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par>
                                <p:cTn id="15" presetID="2" presetClass="entr" presetSubtype="8" fill="hold" grpId="0" nodeType="withEffect">
                                  <p:stCondLst>
                                    <p:cond delay="0"/>
                                  </p:stCondLst>
                                  <p:childTnLst>
                                    <p:set>
                                      <p:cBhvr>
                                        <p:cTn id="16" dur="1" fill="hold">
                                          <p:stCondLst>
                                            <p:cond delay="0"/>
                                          </p:stCondLst>
                                        </p:cTn>
                                        <p:tgtEl>
                                          <p:spTgt spid="1469443">
                                            <p:txEl>
                                              <p:pRg st="1" end="1"/>
                                            </p:txEl>
                                          </p:spTgt>
                                        </p:tgtEl>
                                        <p:attrNameLst>
                                          <p:attrName>style.visibility</p:attrName>
                                        </p:attrNameLst>
                                      </p:cBhvr>
                                      <p:to>
                                        <p:strVal val="visible"/>
                                      </p:to>
                                    </p:set>
                                    <p:anim calcmode="lin" valueType="num">
                                      <p:cBhvr additive="base">
                                        <p:cTn id="17" dur="500" fill="hold"/>
                                        <p:tgtEl>
                                          <p:spTgt spid="1469443">
                                            <p:txEl>
                                              <p:pRg st="1" end="1"/>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1469443">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5"/>
                                            </p:cond>
                                          </p:stCondLst>
                                          <p:endCondLst>
                                            <p:cond evt="onStopAudio" delay="0">
                                              <p:tgtEl>
                                                <p:sldTgt/>
                                              </p:tgtEl>
                                            </p:cond>
                                          </p:endCondLst>
                                        </p:cTn>
                                        <p:tgtEl>
                                          <p:sndTgt r:embed="rId2" name="WHOOSH.WAV"/>
                                        </p:tgtEl>
                                      </p:cMediaNode>
                                    </p:audio>
                                  </p:subTnLst>
                                </p:cTn>
                              </p:par>
                              <p:par>
                                <p:cTn id="19" presetID="2" presetClass="entr" presetSubtype="8" fill="hold" grpId="0" nodeType="withEffect">
                                  <p:stCondLst>
                                    <p:cond delay="0"/>
                                  </p:stCondLst>
                                  <p:childTnLst>
                                    <p:set>
                                      <p:cBhvr>
                                        <p:cTn id="20" dur="1" fill="hold">
                                          <p:stCondLst>
                                            <p:cond delay="0"/>
                                          </p:stCondLst>
                                        </p:cTn>
                                        <p:tgtEl>
                                          <p:spTgt spid="1469443">
                                            <p:txEl>
                                              <p:pRg st="2" end="2"/>
                                            </p:txEl>
                                          </p:spTgt>
                                        </p:tgtEl>
                                        <p:attrNameLst>
                                          <p:attrName>style.visibility</p:attrName>
                                        </p:attrNameLst>
                                      </p:cBhvr>
                                      <p:to>
                                        <p:strVal val="visible"/>
                                      </p:to>
                                    </p:set>
                                    <p:anim calcmode="lin" valueType="num">
                                      <p:cBhvr additive="base">
                                        <p:cTn id="21" dur="500" fill="hold"/>
                                        <p:tgtEl>
                                          <p:spTgt spid="1469443">
                                            <p:txEl>
                                              <p:pRg st="2" end="2"/>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1469443">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9"/>
                                            </p:cond>
                                          </p:stCondLst>
                                          <p:endCondLst>
                                            <p:cond evt="onStopAudio" delay="0">
                                              <p:tgtEl>
                                                <p:sldTgt/>
                                              </p:tgtEl>
                                            </p:cond>
                                          </p:endCondLst>
                                        </p:cTn>
                                        <p:tgtEl>
                                          <p:sndTgt r:embed="rId2" name="WHOOSH.WAV"/>
                                        </p:tgtEl>
                                      </p:cMediaNode>
                                    </p:audio>
                                  </p:sub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1469443">
                                            <p:txEl>
                                              <p:pRg st="3" end="3"/>
                                            </p:txEl>
                                          </p:spTgt>
                                        </p:tgtEl>
                                        <p:attrNameLst>
                                          <p:attrName>style.visibility</p:attrName>
                                        </p:attrNameLst>
                                      </p:cBhvr>
                                      <p:to>
                                        <p:strVal val="visible"/>
                                      </p:to>
                                    </p:set>
                                    <p:anim calcmode="lin" valueType="num">
                                      <p:cBhvr additive="base">
                                        <p:cTn id="27" dur="500" fill="hold"/>
                                        <p:tgtEl>
                                          <p:spTgt spid="1469443">
                                            <p:txEl>
                                              <p:pRg st="3" end="3"/>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1469443">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5"/>
                                            </p:cond>
                                          </p:stCondLst>
                                          <p:endCondLst>
                                            <p:cond evt="onStopAudio" delay="0">
                                              <p:tgtEl>
                                                <p:sldTgt/>
                                              </p:tgtEl>
                                            </p:cond>
                                          </p:endCondLst>
                                        </p:cTn>
                                        <p:tgtEl>
                                          <p:sndTgt r:embed="rId2" name="WHOOSH.WAV"/>
                                        </p:tgtEl>
                                      </p:cMediaNode>
                                    </p:audio>
                                  </p:subTnLst>
                                </p:cTn>
                              </p:par>
                              <p:par>
                                <p:cTn id="29" presetID="2" presetClass="entr" presetSubtype="8" fill="hold" grpId="0" nodeType="withEffect">
                                  <p:stCondLst>
                                    <p:cond delay="0"/>
                                  </p:stCondLst>
                                  <p:childTnLst>
                                    <p:set>
                                      <p:cBhvr>
                                        <p:cTn id="30" dur="1" fill="hold">
                                          <p:stCondLst>
                                            <p:cond delay="0"/>
                                          </p:stCondLst>
                                        </p:cTn>
                                        <p:tgtEl>
                                          <p:spTgt spid="1469443">
                                            <p:txEl>
                                              <p:pRg st="4" end="4"/>
                                            </p:txEl>
                                          </p:spTgt>
                                        </p:tgtEl>
                                        <p:attrNameLst>
                                          <p:attrName>style.visibility</p:attrName>
                                        </p:attrNameLst>
                                      </p:cBhvr>
                                      <p:to>
                                        <p:strVal val="visible"/>
                                      </p:to>
                                    </p:set>
                                    <p:anim calcmode="lin" valueType="num">
                                      <p:cBhvr additive="base">
                                        <p:cTn id="31" dur="500" fill="hold"/>
                                        <p:tgtEl>
                                          <p:spTgt spid="146944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469443">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WHOOSH.WAV"/>
                                        </p:tgtEl>
                                      </p:cMediaNode>
                                    </p:audio>
                                  </p:sub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469443">
                                            <p:txEl>
                                              <p:pRg st="5" end="5"/>
                                            </p:txEl>
                                          </p:spTgt>
                                        </p:tgtEl>
                                        <p:attrNameLst>
                                          <p:attrName>style.visibility</p:attrName>
                                        </p:attrNameLst>
                                      </p:cBhvr>
                                      <p:to>
                                        <p:strVal val="visible"/>
                                      </p:to>
                                    </p:set>
                                    <p:anim calcmode="lin" valueType="num">
                                      <p:cBhvr additive="base">
                                        <p:cTn id="37" dur="500" fill="hold"/>
                                        <p:tgtEl>
                                          <p:spTgt spid="1469443">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469443">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2" name="WHOOSH.WAV"/>
                                        </p:tgtEl>
                                      </p:cMediaNode>
                                    </p:audio>
                                  </p:subTnLst>
                                </p:cTn>
                              </p:par>
                              <p:par>
                                <p:cTn id="39" presetID="2" presetClass="entr" presetSubtype="8" fill="hold" grpId="0" nodeType="withEffect">
                                  <p:stCondLst>
                                    <p:cond delay="0"/>
                                  </p:stCondLst>
                                  <p:childTnLst>
                                    <p:set>
                                      <p:cBhvr>
                                        <p:cTn id="40" dur="1" fill="hold">
                                          <p:stCondLst>
                                            <p:cond delay="0"/>
                                          </p:stCondLst>
                                        </p:cTn>
                                        <p:tgtEl>
                                          <p:spTgt spid="1469443">
                                            <p:txEl>
                                              <p:pRg st="6" end="6"/>
                                            </p:txEl>
                                          </p:spTgt>
                                        </p:tgtEl>
                                        <p:attrNameLst>
                                          <p:attrName>style.visibility</p:attrName>
                                        </p:attrNameLst>
                                      </p:cBhvr>
                                      <p:to>
                                        <p:strVal val="visible"/>
                                      </p:to>
                                    </p:set>
                                    <p:anim calcmode="lin" valueType="num">
                                      <p:cBhvr additive="base">
                                        <p:cTn id="41" dur="500" fill="hold"/>
                                        <p:tgtEl>
                                          <p:spTgt spid="1469443">
                                            <p:txEl>
                                              <p:pRg st="6" end="6"/>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1469443">
                                            <p:txEl>
                                              <p:pRg st="6" end="6"/>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9"/>
                                            </p:cond>
                                          </p:stCondLst>
                                          <p:endCondLst>
                                            <p:cond evt="onStopAudio" delay="0">
                                              <p:tgtEl>
                                                <p:sldTgt/>
                                              </p:tgtEl>
                                            </p:cond>
                                          </p:endCondLst>
                                        </p:cTn>
                                        <p:tgtEl>
                                          <p:sndTgt r:embed="rId2" name="WHOOSH.WAV"/>
                                        </p:tgtEl>
                                      </p:cMediaNode>
                                    </p:audio>
                                  </p:subTnLst>
                                </p:cTn>
                              </p:par>
                            </p:childTnLst>
                          </p:cTn>
                        </p:par>
                      </p:childTnLst>
                    </p:cTn>
                  </p:par>
                  <p:par>
                    <p:cTn id="43" fill="hold">
                      <p:stCondLst>
                        <p:cond delay="indefinite"/>
                      </p:stCondLst>
                      <p:childTnLst>
                        <p:par>
                          <p:cTn id="44" fill="hold">
                            <p:stCondLst>
                              <p:cond delay="0"/>
                            </p:stCondLst>
                            <p:childTnLst>
                              <p:par>
                                <p:cTn id="45" presetID="2" presetClass="entr" presetSubtype="8" fill="hold" grpId="0" nodeType="clickEffect">
                                  <p:stCondLst>
                                    <p:cond delay="0"/>
                                  </p:stCondLst>
                                  <p:childTnLst>
                                    <p:set>
                                      <p:cBhvr>
                                        <p:cTn id="46" dur="1" fill="hold">
                                          <p:stCondLst>
                                            <p:cond delay="0"/>
                                          </p:stCondLst>
                                        </p:cTn>
                                        <p:tgtEl>
                                          <p:spTgt spid="1469443">
                                            <p:txEl>
                                              <p:pRg st="7" end="7"/>
                                            </p:txEl>
                                          </p:spTgt>
                                        </p:tgtEl>
                                        <p:attrNameLst>
                                          <p:attrName>style.visibility</p:attrName>
                                        </p:attrNameLst>
                                      </p:cBhvr>
                                      <p:to>
                                        <p:strVal val="visible"/>
                                      </p:to>
                                    </p:set>
                                    <p:anim calcmode="lin" valueType="num">
                                      <p:cBhvr additive="base">
                                        <p:cTn id="47" dur="500" fill="hold"/>
                                        <p:tgtEl>
                                          <p:spTgt spid="1469443">
                                            <p:txEl>
                                              <p:pRg st="7" end="7"/>
                                            </p:txEl>
                                          </p:spTgt>
                                        </p:tgtEl>
                                        <p:attrNameLst>
                                          <p:attrName>ppt_x</p:attrName>
                                        </p:attrNameLst>
                                      </p:cBhvr>
                                      <p:tavLst>
                                        <p:tav tm="0">
                                          <p:val>
                                            <p:strVal val="0-#ppt_w/2"/>
                                          </p:val>
                                        </p:tav>
                                        <p:tav tm="100000">
                                          <p:val>
                                            <p:strVal val="#ppt_x"/>
                                          </p:val>
                                        </p:tav>
                                      </p:tavLst>
                                    </p:anim>
                                    <p:anim calcmode="lin" valueType="num">
                                      <p:cBhvr additive="base">
                                        <p:cTn id="48" dur="500" fill="hold"/>
                                        <p:tgtEl>
                                          <p:spTgt spid="1469443">
                                            <p:txEl>
                                              <p:pRg st="7" end="7"/>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5"/>
                                            </p:cond>
                                          </p:stCondLst>
                                          <p:endCondLst>
                                            <p:cond evt="onStopAudio" delay="0">
                                              <p:tgtEl>
                                                <p:sldTgt/>
                                              </p:tgtEl>
                                            </p:cond>
                                          </p:endCondLst>
                                        </p:cTn>
                                        <p:tgtEl>
                                          <p:sndTgt r:embed="rId2" name="WHOOSH.WAV"/>
                                        </p:tgtEl>
                                      </p:cMediaNode>
                                    </p:audio>
                                  </p:subTnLst>
                                </p:cTn>
                              </p:par>
                              <p:par>
                                <p:cTn id="49" presetID="2" presetClass="entr" presetSubtype="8" fill="hold" grpId="0" nodeType="withEffect">
                                  <p:stCondLst>
                                    <p:cond delay="0"/>
                                  </p:stCondLst>
                                  <p:childTnLst>
                                    <p:set>
                                      <p:cBhvr>
                                        <p:cTn id="50" dur="1" fill="hold">
                                          <p:stCondLst>
                                            <p:cond delay="0"/>
                                          </p:stCondLst>
                                        </p:cTn>
                                        <p:tgtEl>
                                          <p:spTgt spid="1469443">
                                            <p:txEl>
                                              <p:pRg st="8" end="8"/>
                                            </p:txEl>
                                          </p:spTgt>
                                        </p:tgtEl>
                                        <p:attrNameLst>
                                          <p:attrName>style.visibility</p:attrName>
                                        </p:attrNameLst>
                                      </p:cBhvr>
                                      <p:to>
                                        <p:strVal val="visible"/>
                                      </p:to>
                                    </p:set>
                                    <p:anim calcmode="lin" valueType="num">
                                      <p:cBhvr additive="base">
                                        <p:cTn id="51" dur="500" fill="hold"/>
                                        <p:tgtEl>
                                          <p:spTgt spid="1469443">
                                            <p:txEl>
                                              <p:pRg st="8" end="8"/>
                                            </p:txEl>
                                          </p:spTgt>
                                        </p:tgtEl>
                                        <p:attrNameLst>
                                          <p:attrName>ppt_x</p:attrName>
                                        </p:attrNameLst>
                                      </p:cBhvr>
                                      <p:tavLst>
                                        <p:tav tm="0">
                                          <p:val>
                                            <p:strVal val="0-#ppt_w/2"/>
                                          </p:val>
                                        </p:tav>
                                        <p:tav tm="100000">
                                          <p:val>
                                            <p:strVal val="#ppt_x"/>
                                          </p:val>
                                        </p:tav>
                                      </p:tavLst>
                                    </p:anim>
                                    <p:anim calcmode="lin" valueType="num">
                                      <p:cBhvr additive="base">
                                        <p:cTn id="52" dur="500" fill="hold"/>
                                        <p:tgtEl>
                                          <p:spTgt spid="1469443">
                                            <p:txEl>
                                              <p:pRg st="8" end="8"/>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9"/>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9442" grpId="0" build="p" autoUpdateAnimBg="0"/>
      <p:bldP spid="1469443" grpId="0" build="p"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1508354" name="Rectangle 2"/>
          <p:cNvSpPr>
            <a:spLocks noGrp="1" noChangeArrowheads="1"/>
          </p:cNvSpPr>
          <p:nvPr>
            <p:ph type="title"/>
          </p:nvPr>
        </p:nvSpPr>
        <p:spPr>
          <a:xfrm>
            <a:off x="1187450" y="260350"/>
            <a:ext cx="7397750" cy="735013"/>
          </a:xfrm>
        </p:spPr>
        <p:txBody>
          <a:bodyPr/>
          <a:lstStyle/>
          <a:p>
            <a:pPr eaLnBrk="1" hangingPunct="1"/>
            <a:r>
              <a:rPr lang="en-US" altLang="zh-CN" smtClean="0">
                <a:solidFill>
                  <a:srgbClr val="000000"/>
                </a:solidFill>
                <a:latin typeface="宋体" pitchFamily="2" charset="-122"/>
                <a:cs typeface="Times New Roman" pitchFamily="18" charset="0"/>
              </a:rPr>
              <a:t/>
            </a:r>
            <a:br>
              <a:rPr lang="en-US" altLang="zh-CN" smtClean="0">
                <a:solidFill>
                  <a:srgbClr val="000000"/>
                </a:solidFill>
                <a:latin typeface="宋体" pitchFamily="2" charset="-122"/>
                <a:cs typeface="Times New Roman" pitchFamily="18" charset="0"/>
              </a:rPr>
            </a:br>
            <a:r>
              <a:rPr lang="zh-CN" altLang="en-US" sz="3200" smtClean="0">
                <a:latin typeface="黑体" pitchFamily="49" charset="-122"/>
                <a:ea typeface="黑体" pitchFamily="49" charset="-122"/>
              </a:rPr>
              <a:t>多重分区分配</a:t>
            </a:r>
            <a:r>
              <a:rPr lang="zh-CN" altLang="en-US" sz="2800" smtClean="0">
                <a:solidFill>
                  <a:srgbClr val="000000"/>
                </a:solidFill>
                <a:latin typeface="宋体" pitchFamily="2" charset="-122"/>
                <a:cs typeface="Times New Roman" pitchFamily="18" charset="0"/>
              </a:rPr>
              <a:t/>
            </a:r>
            <a:br>
              <a:rPr lang="zh-CN" altLang="en-US" sz="2800" smtClean="0">
                <a:solidFill>
                  <a:srgbClr val="000000"/>
                </a:solidFill>
                <a:latin typeface="宋体" pitchFamily="2" charset="-122"/>
                <a:cs typeface="Times New Roman" pitchFamily="18" charset="0"/>
              </a:rPr>
            </a:br>
            <a:endParaRPr lang="zh-CN" altLang="en-US" sz="2800" smtClean="0">
              <a:latin typeface="宋体" pitchFamily="2" charset="-122"/>
            </a:endParaRPr>
          </a:p>
        </p:txBody>
      </p:sp>
      <p:graphicFrame>
        <p:nvGraphicFramePr>
          <p:cNvPr id="1508355" name="Object 3"/>
          <p:cNvGraphicFramePr>
            <a:graphicFrameLocks noGrp="1" noChangeAspect="1"/>
          </p:cNvGraphicFramePr>
          <p:nvPr>
            <p:ph type="body" idx="1"/>
          </p:nvPr>
        </p:nvGraphicFramePr>
        <p:xfrm>
          <a:off x="2452688" y="1752600"/>
          <a:ext cx="4314825" cy="4648200"/>
        </p:xfrm>
        <a:graphic>
          <a:graphicData uri="http://schemas.openxmlformats.org/presentationml/2006/ole">
            <mc:AlternateContent xmlns:mc="http://schemas.openxmlformats.org/markup-compatibility/2006">
              <mc:Choice xmlns:v="urn:schemas-microsoft-com:vml" Requires="v">
                <p:oleObj spid="_x0000_s15380" name="Photo Editor 照片" r:id="rId4" imgW="2095793" imgH="2257740" progId="">
                  <p:embed/>
                </p:oleObj>
              </mc:Choice>
              <mc:Fallback>
                <p:oleObj name="Photo Editor 照片" r:id="rId4" imgW="2095793" imgH="2257740" progId="">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52688" y="1752600"/>
                        <a:ext cx="4314825" cy="464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08354">
                                            <p:txEl>
                                              <p:pRg st="0" end="0"/>
                                            </p:txEl>
                                          </p:spTgt>
                                        </p:tgtEl>
                                        <p:attrNameLst>
                                          <p:attrName>style.visibility</p:attrName>
                                        </p:attrNameLst>
                                      </p:cBhvr>
                                      <p:to>
                                        <p:strVal val="visible"/>
                                      </p:to>
                                    </p:set>
                                    <p:anim calcmode="lin" valueType="num">
                                      <p:cBhvr additive="base">
                                        <p:cTn id="7" dur="500" fill="hold"/>
                                        <p:tgtEl>
                                          <p:spTgt spid="150835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508354">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508355"/>
                                        </p:tgtEl>
                                        <p:attrNameLst>
                                          <p:attrName>style.visibility</p:attrName>
                                        </p:attrNameLst>
                                      </p:cBhvr>
                                      <p:to>
                                        <p:strVal val="visible"/>
                                      </p:to>
                                    </p:set>
                                    <p:anim calcmode="lin" valueType="num">
                                      <p:cBhvr additive="base">
                                        <p:cTn id="13" dur="500" fill="hold"/>
                                        <p:tgtEl>
                                          <p:spTgt spid="1508355"/>
                                        </p:tgtEl>
                                        <p:attrNameLst>
                                          <p:attrName>ppt_x</p:attrName>
                                        </p:attrNameLst>
                                      </p:cBhvr>
                                      <p:tavLst>
                                        <p:tav tm="0">
                                          <p:val>
                                            <p:strVal val="0-#ppt_w/2"/>
                                          </p:val>
                                        </p:tav>
                                        <p:tav tm="100000">
                                          <p:val>
                                            <p:strVal val="#ppt_x"/>
                                          </p:val>
                                        </p:tav>
                                      </p:tavLst>
                                    </p:anim>
                                    <p:anim calcmode="lin" valueType="num">
                                      <p:cBhvr additive="base">
                                        <p:cTn id="14" dur="500" fill="hold"/>
                                        <p:tgtEl>
                                          <p:spTgt spid="1508355"/>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3"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8354" grpId="0" build="p"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1509378" name="Rectangle 2"/>
          <p:cNvSpPr>
            <a:spLocks noGrp="1" noChangeArrowheads="1"/>
          </p:cNvSpPr>
          <p:nvPr>
            <p:ph type="title"/>
          </p:nvPr>
        </p:nvSpPr>
        <p:spPr>
          <a:xfrm>
            <a:off x="1042988" y="260350"/>
            <a:ext cx="7416800" cy="792163"/>
          </a:xfrm>
        </p:spPr>
        <p:txBody>
          <a:bodyPr/>
          <a:lstStyle/>
          <a:p>
            <a:pPr eaLnBrk="1" hangingPunct="1"/>
            <a:r>
              <a:rPr lang="en-US" altLang="zh-CN" smtClean="0">
                <a:solidFill>
                  <a:srgbClr val="000000"/>
                </a:solidFill>
                <a:latin typeface="宋体" pitchFamily="2" charset="-122"/>
                <a:cs typeface="Times New Roman" pitchFamily="18" charset="0"/>
              </a:rPr>
              <a:t/>
            </a:r>
            <a:br>
              <a:rPr lang="en-US" altLang="zh-CN" smtClean="0">
                <a:solidFill>
                  <a:srgbClr val="000000"/>
                </a:solidFill>
                <a:latin typeface="宋体" pitchFamily="2" charset="-122"/>
                <a:cs typeface="Times New Roman" pitchFamily="18" charset="0"/>
              </a:rPr>
            </a:br>
            <a:r>
              <a:rPr lang="en-US" altLang="zh-CN" smtClean="0">
                <a:solidFill>
                  <a:srgbClr val="000000"/>
                </a:solidFill>
                <a:latin typeface="宋体" pitchFamily="2" charset="-122"/>
                <a:cs typeface="Times New Roman" pitchFamily="18" charset="0"/>
              </a:rPr>
              <a:t> </a:t>
            </a:r>
            <a:r>
              <a:rPr kumimoji="1" lang="en-US" altLang="zh-CN" sz="3200" smtClean="0">
                <a:latin typeface="黑体" pitchFamily="49" charset="-122"/>
                <a:ea typeface="黑体" pitchFamily="49" charset="-122"/>
              </a:rPr>
              <a:t>6.</a:t>
            </a:r>
            <a:r>
              <a:rPr lang="zh-CN" altLang="en-US" sz="3200" smtClean="0">
                <a:latin typeface="黑体" pitchFamily="49" charset="-122"/>
                <a:ea typeface="黑体" pitchFamily="49" charset="-122"/>
              </a:rPr>
              <a:t>分区的保护</a:t>
            </a:r>
            <a:r>
              <a:rPr lang="zh-CN" altLang="en-US" sz="2800" smtClean="0">
                <a:solidFill>
                  <a:srgbClr val="000000"/>
                </a:solidFill>
                <a:latin typeface="宋体" pitchFamily="2" charset="-122"/>
                <a:cs typeface="Times New Roman" pitchFamily="18" charset="0"/>
              </a:rPr>
              <a:t/>
            </a:r>
            <a:br>
              <a:rPr lang="zh-CN" altLang="en-US" sz="2800" smtClean="0">
                <a:solidFill>
                  <a:srgbClr val="000000"/>
                </a:solidFill>
                <a:latin typeface="宋体" pitchFamily="2" charset="-122"/>
                <a:cs typeface="Times New Roman" pitchFamily="18" charset="0"/>
              </a:rPr>
            </a:br>
            <a:endParaRPr lang="zh-CN" altLang="en-US" sz="2800" smtClean="0">
              <a:latin typeface="宋体" pitchFamily="2" charset="-122"/>
            </a:endParaRPr>
          </a:p>
        </p:txBody>
      </p:sp>
      <p:sp>
        <p:nvSpPr>
          <p:cNvPr id="1509379" name="Rectangle 3"/>
          <p:cNvSpPr>
            <a:spLocks noGrp="1" noChangeArrowheads="1"/>
          </p:cNvSpPr>
          <p:nvPr>
            <p:ph type="body" idx="1"/>
          </p:nvPr>
        </p:nvSpPr>
        <p:spPr>
          <a:xfrm>
            <a:off x="1476375" y="1484313"/>
            <a:ext cx="6934200" cy="4648200"/>
          </a:xfrm>
        </p:spPr>
        <p:txBody>
          <a:bodyPr/>
          <a:lstStyle/>
          <a:p>
            <a:pPr algn="just" eaLnBrk="1" hangingPunct="1">
              <a:lnSpc>
                <a:spcPct val="135000"/>
              </a:lnSpc>
              <a:buFont typeface="Wingdings" pitchFamily="2" charset="2"/>
              <a:buNone/>
            </a:pPr>
            <a:r>
              <a:rPr lang="en-US" altLang="zh-CN" sz="2400" smtClean="0">
                <a:latin typeface="Arial Unicode MS" pitchFamily="34" charset="-122"/>
                <a:ea typeface="隶书_GB2312" charset="-122"/>
              </a:rPr>
              <a:t>      </a:t>
            </a:r>
            <a:r>
              <a:rPr lang="zh-CN" altLang="en-US" b="1" smtClean="0">
                <a:latin typeface="Arial Unicode MS" pitchFamily="34" charset="-122"/>
              </a:rPr>
              <a:t>为</a:t>
            </a:r>
            <a:r>
              <a:rPr lang="zh-CN" altLang="en-US" b="1" smtClean="0">
                <a:latin typeface="宋体" pitchFamily="2" charset="-122"/>
              </a:rPr>
              <a:t>了防止一首作业有意或无意地破坏操作系统或其它作业。一般说来，没有硬件支持，实现有效的存储保护是困难的。通常采取：</a:t>
            </a:r>
            <a:endParaRPr lang="zh-CN" altLang="en-US" b="1" smtClean="0">
              <a:latin typeface="Arial Unicode MS" pitchFamily="34" charset="-122"/>
            </a:endParaRPr>
          </a:p>
          <a:p>
            <a:pPr eaLnBrk="1" hangingPunct="1">
              <a:lnSpc>
                <a:spcPct val="135000"/>
              </a:lnSpc>
            </a:pPr>
            <a:r>
              <a:rPr lang="zh-CN" altLang="en-US" b="1" smtClean="0">
                <a:latin typeface="Arial Unicode MS" pitchFamily="34" charset="-122"/>
              </a:rPr>
              <a:t>界限寄存器方式</a:t>
            </a:r>
          </a:p>
          <a:p>
            <a:pPr eaLnBrk="1" hangingPunct="1">
              <a:lnSpc>
                <a:spcPct val="135000"/>
              </a:lnSpc>
            </a:pPr>
            <a:r>
              <a:rPr lang="zh-CN" altLang="en-US" b="1" smtClean="0">
                <a:latin typeface="Arial Unicode MS" pitchFamily="34" charset="-122"/>
              </a:rPr>
              <a:t>保护键方式</a:t>
            </a:r>
          </a:p>
          <a:p>
            <a:pPr algn="just" eaLnBrk="1" hangingPunct="1">
              <a:lnSpc>
                <a:spcPct val="135000"/>
              </a:lnSpc>
            </a:pPr>
            <a:r>
              <a:rPr lang="zh-CN" altLang="en-US" b="1" smtClean="0">
                <a:latin typeface="宋体" pitchFamily="2" charset="-122"/>
              </a:rPr>
              <a:t>两种措施，或二者兼而有之。</a:t>
            </a:r>
            <a:endParaRPr lang="zh-CN" altLang="en-US" b="1" smtClean="0">
              <a:latin typeface="Arial Unicode MS"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09378">
                                            <p:txEl>
                                              <p:pRg st="0" end="0"/>
                                            </p:txEl>
                                          </p:spTgt>
                                        </p:tgtEl>
                                        <p:attrNameLst>
                                          <p:attrName>style.visibility</p:attrName>
                                        </p:attrNameLst>
                                      </p:cBhvr>
                                      <p:to>
                                        <p:strVal val="visible"/>
                                      </p:to>
                                    </p:set>
                                    <p:anim calcmode="lin" valueType="num">
                                      <p:cBhvr additive="base">
                                        <p:cTn id="7" dur="500" fill="hold"/>
                                        <p:tgtEl>
                                          <p:spTgt spid="150937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509378">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509379">
                                            <p:txEl>
                                              <p:pRg st="0" end="0"/>
                                            </p:txEl>
                                          </p:spTgt>
                                        </p:tgtEl>
                                        <p:attrNameLst>
                                          <p:attrName>style.visibility</p:attrName>
                                        </p:attrNameLst>
                                      </p:cBhvr>
                                      <p:to>
                                        <p:strVal val="visible"/>
                                      </p:to>
                                    </p:set>
                                    <p:anim calcmode="lin" valueType="num">
                                      <p:cBhvr additive="base">
                                        <p:cTn id="13" dur="500" fill="hold"/>
                                        <p:tgtEl>
                                          <p:spTgt spid="1509379">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509379">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509379">
                                            <p:txEl>
                                              <p:pRg st="1" end="1"/>
                                            </p:txEl>
                                          </p:spTgt>
                                        </p:tgtEl>
                                        <p:attrNameLst>
                                          <p:attrName>style.visibility</p:attrName>
                                        </p:attrNameLst>
                                      </p:cBhvr>
                                      <p:to>
                                        <p:strVal val="visible"/>
                                      </p:to>
                                    </p:set>
                                    <p:anim calcmode="lin" valueType="num">
                                      <p:cBhvr additive="base">
                                        <p:cTn id="19" dur="500" fill="hold"/>
                                        <p:tgtEl>
                                          <p:spTgt spid="1509379">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509379">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509379">
                                            <p:txEl>
                                              <p:pRg st="2" end="2"/>
                                            </p:txEl>
                                          </p:spTgt>
                                        </p:tgtEl>
                                        <p:attrNameLst>
                                          <p:attrName>style.visibility</p:attrName>
                                        </p:attrNameLst>
                                      </p:cBhvr>
                                      <p:to>
                                        <p:strVal val="visible"/>
                                      </p:to>
                                    </p:set>
                                    <p:anim calcmode="lin" valueType="num">
                                      <p:cBhvr additive="base">
                                        <p:cTn id="25" dur="500" fill="hold"/>
                                        <p:tgtEl>
                                          <p:spTgt spid="1509379">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509379">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WAV"/>
                                        </p:tgtEl>
                                      </p:cMediaNode>
                                    </p:audio>
                                  </p:sub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509379">
                                            <p:txEl>
                                              <p:pRg st="3" end="3"/>
                                            </p:txEl>
                                          </p:spTgt>
                                        </p:tgtEl>
                                        <p:attrNameLst>
                                          <p:attrName>style.visibility</p:attrName>
                                        </p:attrNameLst>
                                      </p:cBhvr>
                                      <p:to>
                                        <p:strVal val="visible"/>
                                      </p:to>
                                    </p:set>
                                    <p:anim calcmode="lin" valueType="num">
                                      <p:cBhvr additive="base">
                                        <p:cTn id="31" dur="500" fill="hold"/>
                                        <p:tgtEl>
                                          <p:spTgt spid="1509379">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509379">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9378" grpId="0" build="p" autoUpdateAnimBg="0"/>
      <p:bldP spid="1509379" grpId="0" build="p"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8610" name="Rectangle 2"/>
          <p:cNvSpPr>
            <a:spLocks noGrp="1" noChangeArrowheads="1"/>
          </p:cNvSpPr>
          <p:nvPr>
            <p:ph type="title" idx="4294967295"/>
          </p:nvPr>
        </p:nvSpPr>
        <p:spPr>
          <a:xfrm>
            <a:off x="1331913" y="333375"/>
            <a:ext cx="7053262" cy="539750"/>
          </a:xfrm>
          <a:noFill/>
        </p:spPr>
        <p:txBody>
          <a:bodyPr/>
          <a:lstStyle/>
          <a:p>
            <a:pPr eaLnBrk="1" hangingPunct="1"/>
            <a:r>
              <a:rPr lang="zh-CN" altLang="en-US" sz="3200" b="1" smtClean="0">
                <a:latin typeface="黑体" pitchFamily="49" charset="-122"/>
                <a:ea typeface="黑体" pitchFamily="49" charset="-122"/>
              </a:rPr>
              <a:t>保护过程</a:t>
            </a:r>
            <a:r>
              <a:rPr lang="en-US" altLang="zh-CN" sz="3200" b="1" smtClean="0">
                <a:latin typeface="黑体" pitchFamily="49" charset="-122"/>
                <a:ea typeface="黑体" pitchFamily="49" charset="-122"/>
              </a:rPr>
              <a:t>----</a:t>
            </a:r>
            <a:r>
              <a:rPr lang="zh-CN" altLang="en-US" sz="3200" b="1" smtClean="0">
                <a:latin typeface="黑体" pitchFamily="49" charset="-122"/>
                <a:ea typeface="黑体" pitchFamily="49" charset="-122"/>
              </a:rPr>
              <a:t>防止地址越界</a:t>
            </a:r>
          </a:p>
        </p:txBody>
      </p:sp>
      <p:sp>
        <p:nvSpPr>
          <p:cNvPr id="68611" name="Rectangle 3"/>
          <p:cNvSpPr>
            <a:spLocks noGrp="1" noChangeArrowheads="1"/>
          </p:cNvSpPr>
          <p:nvPr>
            <p:ph type="body" idx="4294967295"/>
          </p:nvPr>
        </p:nvSpPr>
        <p:spPr>
          <a:xfrm>
            <a:off x="1692275" y="2060575"/>
            <a:ext cx="6299200" cy="3127375"/>
          </a:xfrm>
          <a:noFill/>
        </p:spPr>
        <p:txBody>
          <a:bodyPr/>
          <a:lstStyle/>
          <a:p>
            <a:pPr eaLnBrk="1" hangingPunct="1">
              <a:lnSpc>
                <a:spcPct val="90000"/>
              </a:lnSpc>
            </a:pPr>
            <a:r>
              <a:rPr lang="zh-CN" altLang="en-US" sz="3200" b="1" smtClean="0">
                <a:latin typeface="宋体" pitchFamily="2" charset="-122"/>
              </a:rPr>
              <a:t>一般由硬件提供一对寄存器：</a:t>
            </a:r>
          </a:p>
          <a:p>
            <a:pPr eaLnBrk="1" hangingPunct="1">
              <a:lnSpc>
                <a:spcPct val="90000"/>
              </a:lnSpc>
              <a:buFont typeface="Wingdings" pitchFamily="2" charset="2"/>
              <a:buNone/>
            </a:pPr>
            <a:endParaRPr lang="zh-CN" altLang="en-US" sz="3200" b="1" smtClean="0">
              <a:latin typeface="宋体" pitchFamily="2" charset="-122"/>
            </a:endParaRPr>
          </a:p>
          <a:p>
            <a:pPr eaLnBrk="1" hangingPunct="1">
              <a:lnSpc>
                <a:spcPct val="90000"/>
              </a:lnSpc>
              <a:buFont typeface="Wingdings" pitchFamily="2" charset="2"/>
              <a:buNone/>
            </a:pPr>
            <a:r>
              <a:rPr lang="zh-CN" altLang="en-US" sz="3200" b="1" smtClean="0">
                <a:latin typeface="宋体" pitchFamily="2" charset="-122"/>
              </a:rPr>
              <a:t> 基址寄存器：存放起始地址</a:t>
            </a:r>
          </a:p>
          <a:p>
            <a:pPr eaLnBrk="1" hangingPunct="1">
              <a:lnSpc>
                <a:spcPct val="90000"/>
              </a:lnSpc>
              <a:buFont typeface="Wingdings" pitchFamily="2" charset="2"/>
              <a:buNone/>
            </a:pPr>
            <a:r>
              <a:rPr lang="zh-CN" altLang="en-US" sz="3200" b="1" smtClean="0">
                <a:latin typeface="宋体" pitchFamily="2" charset="-122"/>
              </a:rPr>
              <a:t> 限长寄存器：存放长度</a:t>
            </a:r>
          </a:p>
          <a:p>
            <a:pPr eaLnBrk="1" hangingPunct="1">
              <a:lnSpc>
                <a:spcPct val="90000"/>
              </a:lnSpc>
              <a:buFont typeface="Wingdings" pitchFamily="2" charset="2"/>
              <a:buNone/>
            </a:pPr>
            <a:r>
              <a:rPr lang="zh-CN" altLang="en-US" sz="3200" b="1" smtClean="0">
                <a:latin typeface="宋体" pitchFamily="2" charset="-122"/>
              </a:rPr>
              <a:t> （上界寄存器</a:t>
            </a:r>
            <a:r>
              <a:rPr lang="en-US" altLang="zh-CN" sz="3200" b="1" smtClean="0">
                <a:latin typeface="宋体" pitchFamily="2" charset="-122"/>
              </a:rPr>
              <a:t>/</a:t>
            </a:r>
            <a:r>
              <a:rPr lang="zh-CN" altLang="en-US" sz="3200" b="1" smtClean="0">
                <a:latin typeface="宋体" pitchFamily="2" charset="-122"/>
              </a:rPr>
              <a:t>下界寄存器）</a:t>
            </a:r>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1510402" name="Rectangle 2"/>
          <p:cNvSpPr>
            <a:spLocks noGrp="1" noChangeArrowheads="1"/>
          </p:cNvSpPr>
          <p:nvPr>
            <p:ph type="title"/>
          </p:nvPr>
        </p:nvSpPr>
        <p:spPr>
          <a:xfrm>
            <a:off x="1187450" y="333375"/>
            <a:ext cx="7397750" cy="935038"/>
          </a:xfrm>
        </p:spPr>
        <p:txBody>
          <a:bodyPr/>
          <a:lstStyle/>
          <a:p>
            <a:pPr eaLnBrk="1" hangingPunct="1"/>
            <a:r>
              <a:rPr lang="en-US" altLang="zh-CN" sz="2800" b="1" smtClean="0">
                <a:latin typeface="黑体" pitchFamily="49" charset="-122"/>
                <a:ea typeface="黑体" pitchFamily="49" charset="-122"/>
              </a:rPr>
              <a:t>1)</a:t>
            </a:r>
            <a:r>
              <a:rPr lang="zh-CN" altLang="en-US" sz="3200" b="1" smtClean="0">
                <a:latin typeface="黑体" pitchFamily="49" charset="-122"/>
                <a:ea typeface="黑体" pitchFamily="49" charset="-122"/>
              </a:rPr>
              <a:t>界限寄存器保护</a:t>
            </a:r>
            <a:r>
              <a:rPr lang="zh-CN" altLang="en-US" sz="2800" b="1" smtClean="0">
                <a:solidFill>
                  <a:srgbClr val="000000"/>
                </a:solidFill>
                <a:latin typeface="宋体" pitchFamily="2" charset="-122"/>
                <a:cs typeface="Times New Roman" pitchFamily="18" charset="0"/>
              </a:rPr>
              <a:t/>
            </a:r>
            <a:br>
              <a:rPr lang="zh-CN" altLang="en-US" sz="2800" b="1" smtClean="0">
                <a:solidFill>
                  <a:srgbClr val="000000"/>
                </a:solidFill>
                <a:latin typeface="宋体" pitchFamily="2" charset="-122"/>
                <a:cs typeface="Times New Roman" pitchFamily="18" charset="0"/>
              </a:rPr>
            </a:br>
            <a:endParaRPr lang="zh-CN" altLang="en-US" sz="2800" b="1" smtClean="0">
              <a:latin typeface="宋体" pitchFamily="2" charset="-122"/>
            </a:endParaRPr>
          </a:p>
        </p:txBody>
      </p:sp>
      <p:sp>
        <p:nvSpPr>
          <p:cNvPr id="1510403" name="Rectangle 3"/>
          <p:cNvSpPr>
            <a:spLocks noGrp="1" noChangeArrowheads="1"/>
          </p:cNvSpPr>
          <p:nvPr>
            <p:ph type="body" idx="1"/>
          </p:nvPr>
        </p:nvSpPr>
        <p:spPr>
          <a:xfrm>
            <a:off x="1676400" y="1955800"/>
            <a:ext cx="6188075" cy="1652588"/>
          </a:xfrm>
        </p:spPr>
        <p:txBody>
          <a:bodyPr/>
          <a:lstStyle/>
          <a:p>
            <a:pPr eaLnBrk="1" hangingPunct="1">
              <a:lnSpc>
                <a:spcPct val="110000"/>
              </a:lnSpc>
            </a:pPr>
            <a:r>
              <a:rPr lang="en-US" altLang="zh-CN" sz="2400" b="1" smtClean="0">
                <a:latin typeface="Arial Unicode MS" pitchFamily="34" charset="-122"/>
                <a:ea typeface="Arial Unicode MS" pitchFamily="34" charset="-122"/>
                <a:cs typeface="Arial Unicode MS" pitchFamily="34" charset="-122"/>
              </a:rPr>
              <a:t>60K &gt; </a:t>
            </a:r>
            <a:r>
              <a:rPr lang="zh-CN" altLang="en-US" sz="2400" b="1" smtClean="0">
                <a:latin typeface="宋体" pitchFamily="2" charset="-122"/>
              </a:rPr>
              <a:t>访问地址</a:t>
            </a:r>
            <a:r>
              <a:rPr lang="zh-CN" altLang="en-US" sz="2400" b="1" smtClean="0">
                <a:latin typeface="Arial Unicode MS" pitchFamily="34" charset="-122"/>
                <a:ea typeface="Arial Unicode MS" pitchFamily="34" charset="-122"/>
                <a:cs typeface="Arial Unicode MS" pitchFamily="34" charset="-122"/>
              </a:rPr>
              <a:t> </a:t>
            </a:r>
            <a:r>
              <a:rPr lang="en-US" altLang="zh-CN" sz="2400" b="1" smtClean="0">
                <a:latin typeface="Arial Unicode MS" pitchFamily="34" charset="-122"/>
                <a:ea typeface="Arial Unicode MS" pitchFamily="34" charset="-122"/>
                <a:cs typeface="Arial Unicode MS" pitchFamily="34" charset="-122"/>
              </a:rPr>
              <a:t>&gt; =124K  </a:t>
            </a:r>
          </a:p>
          <a:p>
            <a:pPr eaLnBrk="1" hangingPunct="1">
              <a:lnSpc>
                <a:spcPct val="110000"/>
              </a:lnSpc>
            </a:pPr>
            <a:r>
              <a:rPr lang="zh-CN" altLang="en-US" sz="2400" b="1" smtClean="0">
                <a:latin typeface="宋体" pitchFamily="2" charset="-122"/>
              </a:rPr>
              <a:t>则产生访问地址界中断</a:t>
            </a:r>
          </a:p>
        </p:txBody>
      </p:sp>
      <p:graphicFrame>
        <p:nvGraphicFramePr>
          <p:cNvPr id="1510406" name="Object 6"/>
          <p:cNvGraphicFramePr>
            <a:graphicFrameLocks noChangeAspect="1"/>
          </p:cNvGraphicFramePr>
          <p:nvPr/>
        </p:nvGraphicFramePr>
        <p:xfrm>
          <a:off x="2627313" y="3284538"/>
          <a:ext cx="3581400" cy="3048000"/>
        </p:xfrm>
        <a:graphic>
          <a:graphicData uri="http://schemas.openxmlformats.org/presentationml/2006/ole">
            <mc:AlternateContent xmlns:mc="http://schemas.openxmlformats.org/markup-compatibility/2006">
              <mc:Choice xmlns:v="urn:schemas-microsoft-com:vml" Requires="v">
                <p:oleObj spid="_x0000_s16404" name="Photo Editor 照片" r:id="rId4" imgW="1733333" imgH="1286055" progId="">
                  <p:embed/>
                </p:oleObj>
              </mc:Choice>
              <mc:Fallback>
                <p:oleObj name="Photo Editor 照片" r:id="rId4" imgW="1733333" imgH="1286055" progId="">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27313" y="3284538"/>
                        <a:ext cx="3581400"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10402">
                                            <p:txEl>
                                              <p:pRg st="0" end="0"/>
                                            </p:txEl>
                                          </p:spTgt>
                                        </p:tgtEl>
                                        <p:attrNameLst>
                                          <p:attrName>style.visibility</p:attrName>
                                        </p:attrNameLst>
                                      </p:cBhvr>
                                      <p:to>
                                        <p:strVal val="visible"/>
                                      </p:to>
                                    </p:set>
                                    <p:anim calcmode="lin" valueType="num">
                                      <p:cBhvr additive="base">
                                        <p:cTn id="7" dur="500" fill="hold"/>
                                        <p:tgtEl>
                                          <p:spTgt spid="151040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510402">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510403">
                                            <p:txEl>
                                              <p:pRg st="0" end="0"/>
                                            </p:txEl>
                                          </p:spTgt>
                                        </p:tgtEl>
                                        <p:attrNameLst>
                                          <p:attrName>style.visibility</p:attrName>
                                        </p:attrNameLst>
                                      </p:cBhvr>
                                      <p:to>
                                        <p:strVal val="visible"/>
                                      </p:to>
                                    </p:set>
                                    <p:anim calcmode="lin" valueType="num">
                                      <p:cBhvr additive="base">
                                        <p:cTn id="13" dur="500" fill="hold"/>
                                        <p:tgtEl>
                                          <p:spTgt spid="151040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510403">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3" name="WHOOSH.WAV"/>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510403">
                                            <p:txEl>
                                              <p:pRg st="1" end="1"/>
                                            </p:txEl>
                                          </p:spTgt>
                                        </p:tgtEl>
                                        <p:attrNameLst>
                                          <p:attrName>style.visibility</p:attrName>
                                        </p:attrNameLst>
                                      </p:cBhvr>
                                      <p:to>
                                        <p:strVal val="visible"/>
                                      </p:to>
                                    </p:set>
                                    <p:anim calcmode="lin" valueType="num">
                                      <p:cBhvr additive="base">
                                        <p:cTn id="19" dur="500" fill="hold"/>
                                        <p:tgtEl>
                                          <p:spTgt spid="1510403">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510403">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3" name="WHOOSH.WAV"/>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1510406"/>
                                        </p:tgtEl>
                                        <p:attrNameLst>
                                          <p:attrName>style.visibility</p:attrName>
                                        </p:attrNameLst>
                                      </p:cBhvr>
                                      <p:to>
                                        <p:strVal val="visible"/>
                                      </p:to>
                                    </p:set>
                                    <p:anim calcmode="lin" valueType="num">
                                      <p:cBhvr additive="base">
                                        <p:cTn id="25" dur="500" fill="hold"/>
                                        <p:tgtEl>
                                          <p:spTgt spid="1510406"/>
                                        </p:tgtEl>
                                        <p:attrNameLst>
                                          <p:attrName>ppt_x</p:attrName>
                                        </p:attrNameLst>
                                      </p:cBhvr>
                                      <p:tavLst>
                                        <p:tav tm="0">
                                          <p:val>
                                            <p:strVal val="0-#ppt_w/2"/>
                                          </p:val>
                                        </p:tav>
                                        <p:tav tm="100000">
                                          <p:val>
                                            <p:strVal val="#ppt_x"/>
                                          </p:val>
                                        </p:tav>
                                      </p:tavLst>
                                    </p:anim>
                                    <p:anim calcmode="lin" valueType="num">
                                      <p:cBhvr additive="base">
                                        <p:cTn id="26" dur="500" fill="hold"/>
                                        <p:tgtEl>
                                          <p:spTgt spid="151040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0402" grpId="0" build="p" autoUpdateAnimBg="0"/>
      <p:bldP spid="1510403" grpId="0" build="p"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1511426" name="Rectangle 2"/>
          <p:cNvSpPr>
            <a:spLocks noGrp="1" noChangeArrowheads="1"/>
          </p:cNvSpPr>
          <p:nvPr>
            <p:ph type="title"/>
          </p:nvPr>
        </p:nvSpPr>
        <p:spPr>
          <a:xfrm>
            <a:off x="1116013" y="260350"/>
            <a:ext cx="7180262" cy="814388"/>
          </a:xfrm>
        </p:spPr>
        <p:txBody>
          <a:bodyPr/>
          <a:lstStyle/>
          <a:p>
            <a:pPr eaLnBrk="1" hangingPunct="1"/>
            <a:r>
              <a:rPr lang="en-US" altLang="zh-CN" sz="2800" b="1" smtClean="0">
                <a:latin typeface="黑体" pitchFamily="49" charset="-122"/>
                <a:ea typeface="黑体" pitchFamily="49" charset="-122"/>
              </a:rPr>
              <a:t>2)</a:t>
            </a:r>
            <a:r>
              <a:rPr lang="zh-CN" altLang="en-US" sz="3200" b="1" smtClean="0">
                <a:latin typeface="黑体" pitchFamily="49" charset="-122"/>
                <a:ea typeface="黑体" pitchFamily="49" charset="-122"/>
              </a:rPr>
              <a:t>基址、限长寄存器保护</a:t>
            </a:r>
          </a:p>
        </p:txBody>
      </p:sp>
      <p:sp>
        <p:nvSpPr>
          <p:cNvPr id="1511427" name="Rectangle 3"/>
          <p:cNvSpPr>
            <a:spLocks noGrp="1" noChangeArrowheads="1"/>
          </p:cNvSpPr>
          <p:nvPr>
            <p:ph type="body" idx="1"/>
          </p:nvPr>
        </p:nvSpPr>
        <p:spPr>
          <a:xfrm>
            <a:off x="1763713" y="1412875"/>
            <a:ext cx="6124575" cy="1654175"/>
          </a:xfrm>
        </p:spPr>
        <p:txBody>
          <a:bodyPr/>
          <a:lstStyle/>
          <a:p>
            <a:pPr eaLnBrk="1" hangingPunct="1">
              <a:lnSpc>
                <a:spcPct val="110000"/>
              </a:lnSpc>
            </a:pPr>
            <a:r>
              <a:rPr lang="zh-CN" altLang="en-US" b="1" smtClean="0">
                <a:latin typeface="宋体" pitchFamily="2" charset="-122"/>
              </a:rPr>
              <a:t>相对地址</a:t>
            </a:r>
            <a:r>
              <a:rPr lang="zh-CN" altLang="en-US" b="1" smtClean="0">
                <a:latin typeface="Arial Unicode MS" pitchFamily="34" charset="-122"/>
                <a:ea typeface="Arial Unicode MS" pitchFamily="34" charset="-122"/>
                <a:cs typeface="Arial Unicode MS" pitchFamily="34" charset="-122"/>
              </a:rPr>
              <a:t> </a:t>
            </a:r>
            <a:r>
              <a:rPr lang="en-US" altLang="zh-CN" b="1" smtClean="0">
                <a:latin typeface="Arial Unicode MS" pitchFamily="34" charset="-122"/>
                <a:ea typeface="Arial Unicode MS" pitchFamily="34" charset="-122"/>
                <a:cs typeface="Arial Unicode MS" pitchFamily="34" charset="-122"/>
              </a:rPr>
              <a:t>&gt; </a:t>
            </a:r>
            <a:r>
              <a:rPr lang="zh-CN" altLang="en-US" b="1" smtClean="0">
                <a:latin typeface="宋体" pitchFamily="2" charset="-122"/>
              </a:rPr>
              <a:t>限长寄存器的值</a:t>
            </a:r>
            <a:endParaRPr lang="zh-CN" altLang="en-US" b="1" smtClean="0">
              <a:latin typeface="Arial Unicode MS" pitchFamily="34" charset="-122"/>
              <a:ea typeface="Arial Unicode MS" pitchFamily="34" charset="-122"/>
              <a:cs typeface="Arial Unicode MS" pitchFamily="34" charset="-122"/>
            </a:endParaRPr>
          </a:p>
          <a:p>
            <a:pPr eaLnBrk="1" hangingPunct="1">
              <a:lnSpc>
                <a:spcPct val="110000"/>
              </a:lnSpc>
            </a:pPr>
            <a:r>
              <a:rPr lang="zh-CN" altLang="en-US" b="1" smtClean="0">
                <a:latin typeface="宋体" pitchFamily="2" charset="-122"/>
              </a:rPr>
              <a:t>则产生访问地址界中断</a:t>
            </a:r>
          </a:p>
        </p:txBody>
      </p:sp>
      <p:graphicFrame>
        <p:nvGraphicFramePr>
          <p:cNvPr id="1511430" name="Object 6"/>
          <p:cNvGraphicFramePr>
            <a:graphicFrameLocks noChangeAspect="1"/>
          </p:cNvGraphicFramePr>
          <p:nvPr/>
        </p:nvGraphicFramePr>
        <p:xfrm>
          <a:off x="2411413" y="2781300"/>
          <a:ext cx="3657600" cy="3200400"/>
        </p:xfrm>
        <a:graphic>
          <a:graphicData uri="http://schemas.openxmlformats.org/presentationml/2006/ole">
            <mc:AlternateContent xmlns:mc="http://schemas.openxmlformats.org/markup-compatibility/2006">
              <mc:Choice xmlns:v="urn:schemas-microsoft-com:vml" Requires="v">
                <p:oleObj spid="_x0000_s17428" name="Photo Editor 照片" r:id="rId4" imgW="1733333" imgH="1286055" progId="">
                  <p:embed/>
                </p:oleObj>
              </mc:Choice>
              <mc:Fallback>
                <p:oleObj name="Photo Editor 照片" r:id="rId4" imgW="1733333" imgH="1286055" progId="">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11413" y="2781300"/>
                        <a:ext cx="3657600"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11426">
                                            <p:txEl>
                                              <p:pRg st="0" end="0"/>
                                            </p:txEl>
                                          </p:spTgt>
                                        </p:tgtEl>
                                        <p:attrNameLst>
                                          <p:attrName>style.visibility</p:attrName>
                                        </p:attrNameLst>
                                      </p:cBhvr>
                                      <p:to>
                                        <p:strVal val="visible"/>
                                      </p:to>
                                    </p:set>
                                    <p:anim calcmode="lin" valueType="num">
                                      <p:cBhvr additive="base">
                                        <p:cTn id="7" dur="500" fill="hold"/>
                                        <p:tgtEl>
                                          <p:spTgt spid="151142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511426">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511427">
                                            <p:txEl>
                                              <p:pRg st="0" end="0"/>
                                            </p:txEl>
                                          </p:spTgt>
                                        </p:tgtEl>
                                        <p:attrNameLst>
                                          <p:attrName>style.visibility</p:attrName>
                                        </p:attrNameLst>
                                      </p:cBhvr>
                                      <p:to>
                                        <p:strVal val="visible"/>
                                      </p:to>
                                    </p:set>
                                    <p:anim calcmode="lin" valueType="num">
                                      <p:cBhvr additive="base">
                                        <p:cTn id="13" dur="500" fill="hold"/>
                                        <p:tgtEl>
                                          <p:spTgt spid="1511427">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511427">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3" name="WHOOSH.WAV"/>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511427">
                                            <p:txEl>
                                              <p:pRg st="1" end="1"/>
                                            </p:txEl>
                                          </p:spTgt>
                                        </p:tgtEl>
                                        <p:attrNameLst>
                                          <p:attrName>style.visibility</p:attrName>
                                        </p:attrNameLst>
                                      </p:cBhvr>
                                      <p:to>
                                        <p:strVal val="visible"/>
                                      </p:to>
                                    </p:set>
                                    <p:anim calcmode="lin" valueType="num">
                                      <p:cBhvr additive="base">
                                        <p:cTn id="19" dur="500" fill="hold"/>
                                        <p:tgtEl>
                                          <p:spTgt spid="1511427">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511427">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3" name="WHOOSH.WAV"/>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1511430"/>
                                        </p:tgtEl>
                                        <p:attrNameLst>
                                          <p:attrName>style.visibility</p:attrName>
                                        </p:attrNameLst>
                                      </p:cBhvr>
                                      <p:to>
                                        <p:strVal val="visible"/>
                                      </p:to>
                                    </p:set>
                                    <p:anim calcmode="lin" valueType="num">
                                      <p:cBhvr additive="base">
                                        <p:cTn id="25" dur="500" fill="hold"/>
                                        <p:tgtEl>
                                          <p:spTgt spid="1511430"/>
                                        </p:tgtEl>
                                        <p:attrNameLst>
                                          <p:attrName>ppt_x</p:attrName>
                                        </p:attrNameLst>
                                      </p:cBhvr>
                                      <p:tavLst>
                                        <p:tav tm="0">
                                          <p:val>
                                            <p:strVal val="0-#ppt_w/2"/>
                                          </p:val>
                                        </p:tav>
                                        <p:tav tm="100000">
                                          <p:val>
                                            <p:strVal val="#ppt_x"/>
                                          </p:val>
                                        </p:tav>
                                      </p:tavLst>
                                    </p:anim>
                                    <p:anim calcmode="lin" valueType="num">
                                      <p:cBhvr additive="base">
                                        <p:cTn id="26" dur="500" fill="hold"/>
                                        <p:tgtEl>
                                          <p:spTgt spid="15114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1426" grpId="0" build="p" autoUpdateAnimBg="0"/>
      <p:bldP spid="1511427" grpId="0" build="p" autoUpdateAnimBg="0"/>
    </p:bld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9634" name="Rectangle 2"/>
          <p:cNvSpPr>
            <a:spLocks noGrp="1" noChangeArrowheads="1"/>
          </p:cNvSpPr>
          <p:nvPr>
            <p:ph type="title" idx="4294967295"/>
          </p:nvPr>
        </p:nvSpPr>
        <p:spPr>
          <a:xfrm>
            <a:off x="1116013" y="333375"/>
            <a:ext cx="7053262" cy="495300"/>
          </a:xfrm>
          <a:noFill/>
        </p:spPr>
        <p:txBody>
          <a:bodyPr/>
          <a:lstStyle/>
          <a:p>
            <a:pPr eaLnBrk="1" hangingPunct="1"/>
            <a:r>
              <a:rPr lang="zh-CN" altLang="en-US" sz="3200" smtClean="0">
                <a:latin typeface="黑体" pitchFamily="49" charset="-122"/>
                <a:ea typeface="黑体" pitchFamily="49" charset="-122"/>
              </a:rPr>
              <a:t>防止操作越权</a:t>
            </a:r>
          </a:p>
        </p:txBody>
      </p:sp>
      <p:sp>
        <p:nvSpPr>
          <p:cNvPr id="69635" name="Rectangle 3"/>
          <p:cNvSpPr>
            <a:spLocks noGrp="1" noChangeArrowheads="1"/>
          </p:cNvSpPr>
          <p:nvPr>
            <p:ph type="body" idx="4294967295"/>
          </p:nvPr>
        </p:nvSpPr>
        <p:spPr>
          <a:xfrm>
            <a:off x="1258888" y="1557338"/>
            <a:ext cx="7345362" cy="3830637"/>
          </a:xfrm>
          <a:noFill/>
        </p:spPr>
        <p:txBody>
          <a:bodyPr/>
          <a:lstStyle/>
          <a:p>
            <a:pPr eaLnBrk="1" hangingPunct="1">
              <a:buFont typeface="Wingdings" pitchFamily="2" charset="2"/>
              <a:buNone/>
            </a:pPr>
            <a:r>
              <a:rPr lang="en-US" altLang="zh-CN" sz="3200" smtClean="0">
                <a:solidFill>
                  <a:schemeClr val="accent2"/>
                </a:solidFill>
              </a:rPr>
              <a:t>           </a:t>
            </a:r>
            <a:r>
              <a:rPr lang="zh-CN" altLang="en-US" sz="3200" b="1" smtClean="0">
                <a:latin typeface="宋体" pitchFamily="2" charset="-122"/>
              </a:rPr>
              <a:t>对于允许多个进程共享的存储区域，每个进程都有自己的访问权限。如果一个进程对共享区域的访问违反了权限规定，则发生操作越权</a:t>
            </a:r>
          </a:p>
          <a:p>
            <a:pPr eaLnBrk="1" hangingPunct="1">
              <a:buFont typeface="Wingdings" pitchFamily="2" charset="2"/>
              <a:buNone/>
            </a:pPr>
            <a:r>
              <a:rPr lang="zh-CN" altLang="en-US" sz="3200" b="1" smtClean="0">
                <a:latin typeface="宋体" pitchFamily="2" charset="-122"/>
              </a:rPr>
              <a:t>   即读写保护</a:t>
            </a:r>
          </a:p>
        </p:txBody>
      </p:sp>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1512450" name="Rectangle 2"/>
          <p:cNvSpPr>
            <a:spLocks noGrp="1" noChangeArrowheads="1"/>
          </p:cNvSpPr>
          <p:nvPr>
            <p:ph type="title"/>
          </p:nvPr>
        </p:nvSpPr>
        <p:spPr>
          <a:xfrm>
            <a:off x="900113" y="260350"/>
            <a:ext cx="7397750" cy="950913"/>
          </a:xfrm>
        </p:spPr>
        <p:txBody>
          <a:bodyPr/>
          <a:lstStyle/>
          <a:p>
            <a:pPr eaLnBrk="1" hangingPunct="1"/>
            <a:r>
              <a:rPr lang="en-US" altLang="zh-CN" smtClean="0">
                <a:solidFill>
                  <a:srgbClr val="000000"/>
                </a:solidFill>
                <a:latin typeface="宋体" pitchFamily="2" charset="-122"/>
                <a:cs typeface="Times New Roman" pitchFamily="18" charset="0"/>
              </a:rPr>
              <a:t> </a:t>
            </a:r>
            <a:r>
              <a:rPr lang="en-US" altLang="zh-CN" sz="3200" b="1" smtClean="0">
                <a:latin typeface="黑体" pitchFamily="49" charset="-122"/>
                <a:ea typeface="黑体" pitchFamily="49" charset="-122"/>
              </a:rPr>
              <a:t>3)</a:t>
            </a:r>
            <a:r>
              <a:rPr lang="zh-CN" altLang="en-US" sz="3200" b="1" smtClean="0">
                <a:latin typeface="黑体" pitchFamily="49" charset="-122"/>
                <a:ea typeface="黑体" pitchFamily="49" charset="-122"/>
              </a:rPr>
              <a:t>保护键方式</a:t>
            </a:r>
            <a:r>
              <a:rPr lang="zh-CN" altLang="en-US" sz="3200" b="1" smtClean="0">
                <a:solidFill>
                  <a:srgbClr val="000000"/>
                </a:solidFill>
                <a:latin typeface="宋体" pitchFamily="2" charset="-122"/>
                <a:cs typeface="Times New Roman" pitchFamily="18" charset="0"/>
              </a:rPr>
              <a:t/>
            </a:r>
            <a:br>
              <a:rPr lang="zh-CN" altLang="en-US" sz="3200" b="1" smtClean="0">
                <a:solidFill>
                  <a:srgbClr val="000000"/>
                </a:solidFill>
                <a:latin typeface="宋体" pitchFamily="2" charset="-122"/>
                <a:cs typeface="Times New Roman" pitchFamily="18" charset="0"/>
              </a:rPr>
            </a:br>
            <a:endParaRPr lang="zh-CN" altLang="en-US" sz="3200" b="1" smtClean="0">
              <a:latin typeface="宋体" pitchFamily="2" charset="-122"/>
            </a:endParaRPr>
          </a:p>
        </p:txBody>
      </p:sp>
      <p:graphicFrame>
        <p:nvGraphicFramePr>
          <p:cNvPr id="1512451" name="Object 3"/>
          <p:cNvGraphicFramePr>
            <a:graphicFrameLocks noGrp="1" noChangeAspect="1"/>
          </p:cNvGraphicFramePr>
          <p:nvPr>
            <p:ph type="body" idx="1"/>
          </p:nvPr>
        </p:nvGraphicFramePr>
        <p:xfrm>
          <a:off x="2700338" y="1557338"/>
          <a:ext cx="3810000" cy="4572000"/>
        </p:xfrm>
        <a:graphic>
          <a:graphicData uri="http://schemas.openxmlformats.org/presentationml/2006/ole">
            <mc:AlternateContent xmlns:mc="http://schemas.openxmlformats.org/markup-compatibility/2006">
              <mc:Choice xmlns:v="urn:schemas-microsoft-com:vml" Requires="v">
                <p:oleObj spid="_x0000_s18452" name="Photo Editor 照片" r:id="rId4" imgW="1190476" imgH="1848108" progId="">
                  <p:embed/>
                </p:oleObj>
              </mc:Choice>
              <mc:Fallback>
                <p:oleObj name="Photo Editor 照片" r:id="rId4" imgW="1190476" imgH="1848108" progId="">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00338" y="1557338"/>
                        <a:ext cx="3810000" cy="457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12450">
                                            <p:txEl>
                                              <p:pRg st="0" end="0"/>
                                            </p:txEl>
                                          </p:spTgt>
                                        </p:tgtEl>
                                        <p:attrNameLst>
                                          <p:attrName>style.visibility</p:attrName>
                                        </p:attrNameLst>
                                      </p:cBhvr>
                                      <p:to>
                                        <p:strVal val="visible"/>
                                      </p:to>
                                    </p:set>
                                    <p:anim calcmode="lin" valueType="num">
                                      <p:cBhvr additive="base">
                                        <p:cTn id="7" dur="500" fill="hold"/>
                                        <p:tgtEl>
                                          <p:spTgt spid="151245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512450">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512451"/>
                                        </p:tgtEl>
                                        <p:attrNameLst>
                                          <p:attrName>style.visibility</p:attrName>
                                        </p:attrNameLst>
                                      </p:cBhvr>
                                      <p:to>
                                        <p:strVal val="visible"/>
                                      </p:to>
                                    </p:set>
                                    <p:anim calcmode="lin" valueType="num">
                                      <p:cBhvr additive="base">
                                        <p:cTn id="13" dur="500" fill="hold"/>
                                        <p:tgtEl>
                                          <p:spTgt spid="1512451"/>
                                        </p:tgtEl>
                                        <p:attrNameLst>
                                          <p:attrName>ppt_x</p:attrName>
                                        </p:attrNameLst>
                                      </p:cBhvr>
                                      <p:tavLst>
                                        <p:tav tm="0">
                                          <p:val>
                                            <p:strVal val="0-#ppt_w/2"/>
                                          </p:val>
                                        </p:tav>
                                        <p:tav tm="100000">
                                          <p:val>
                                            <p:strVal val="#ppt_x"/>
                                          </p:val>
                                        </p:tav>
                                      </p:tavLst>
                                    </p:anim>
                                    <p:anim calcmode="lin" valueType="num">
                                      <p:cBhvr additive="base">
                                        <p:cTn id="14" dur="500" fill="hold"/>
                                        <p:tgtEl>
                                          <p:spTgt spid="1512451"/>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3"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2450" grpId="0" build="p" autoUpdateAnimBg="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p:cNvSpPr>
            <a:spLocks noGrp="1" noChangeArrowheads="1"/>
          </p:cNvSpPr>
          <p:nvPr>
            <p:ph type="body" idx="4294967295"/>
          </p:nvPr>
        </p:nvSpPr>
        <p:spPr>
          <a:xfrm>
            <a:off x="755576" y="1484784"/>
            <a:ext cx="7920038" cy="4105275"/>
          </a:xfrm>
        </p:spPr>
        <p:txBody>
          <a:bodyPr/>
          <a:lstStyle/>
          <a:p>
            <a:pPr eaLnBrk="1" hangingPunct="1"/>
            <a:r>
              <a:rPr lang="zh-CN" altLang="en-US" sz="3600" b="1" dirty="0" smtClean="0"/>
              <a:t>把作业地址空间使用的逻辑地址变成内存的物理地址称为</a:t>
            </a:r>
            <a:r>
              <a:rPr lang="en-US" altLang="zh-CN" sz="3600" b="1" dirty="0" smtClean="0"/>
              <a:t>( )</a:t>
            </a:r>
          </a:p>
          <a:p>
            <a:pPr marL="457200" lvl="1" indent="0" eaLnBrk="1" hangingPunct="1">
              <a:buNone/>
            </a:pPr>
            <a:r>
              <a:rPr lang="en-US" altLang="zh-CN" sz="3600" b="1" dirty="0" smtClean="0"/>
              <a:t> </a:t>
            </a:r>
            <a:r>
              <a:rPr lang="en-US" altLang="zh-CN" sz="3200" b="1" dirty="0" smtClean="0"/>
              <a:t>A </a:t>
            </a:r>
            <a:r>
              <a:rPr lang="zh-CN" altLang="en-US" sz="3200" b="1" dirty="0" smtClean="0"/>
              <a:t>加载</a:t>
            </a:r>
            <a:endParaRPr lang="zh-CN" altLang="en-US" sz="3200" b="1" baseline="30000" dirty="0" smtClean="0"/>
          </a:p>
          <a:p>
            <a:pPr marL="457200" lvl="1" indent="0" eaLnBrk="1" hangingPunct="1">
              <a:buNone/>
            </a:pPr>
            <a:r>
              <a:rPr lang="en-US" altLang="zh-CN" sz="3200" b="1" dirty="0" smtClean="0"/>
              <a:t> B </a:t>
            </a:r>
            <a:r>
              <a:rPr lang="zh-CN" altLang="en-US" sz="3200" b="1" dirty="0" smtClean="0"/>
              <a:t>重定位</a:t>
            </a:r>
          </a:p>
          <a:p>
            <a:pPr marL="457200" lvl="1" indent="0" eaLnBrk="1" hangingPunct="1">
              <a:buNone/>
            </a:pPr>
            <a:r>
              <a:rPr lang="en-US" altLang="zh-CN" sz="3200" b="1" dirty="0" smtClean="0"/>
              <a:t> C </a:t>
            </a:r>
            <a:r>
              <a:rPr lang="zh-CN" altLang="en-US" sz="3200" b="1" dirty="0" smtClean="0"/>
              <a:t>物理化</a:t>
            </a:r>
          </a:p>
          <a:p>
            <a:pPr marL="457200" lvl="1" indent="0" eaLnBrk="1" hangingPunct="1">
              <a:buNone/>
            </a:pPr>
            <a:r>
              <a:rPr lang="en-US" altLang="zh-CN" sz="3200" b="1" dirty="0" smtClean="0"/>
              <a:t> D </a:t>
            </a:r>
            <a:r>
              <a:rPr lang="zh-CN" altLang="en-US" sz="3200" b="1" dirty="0" smtClean="0"/>
              <a:t>逻辑化</a:t>
            </a:r>
            <a:endParaRPr lang="zh-CN" altLang="en-US" sz="3200" b="1" baseline="30000" dirty="0" smtClean="0"/>
          </a:p>
        </p:txBody>
      </p:sp>
      <p:sp>
        <p:nvSpPr>
          <p:cNvPr id="2" name="矩形 1"/>
          <p:cNvSpPr/>
          <p:nvPr/>
        </p:nvSpPr>
        <p:spPr>
          <a:xfrm>
            <a:off x="3851920" y="332656"/>
            <a:ext cx="1213794" cy="707886"/>
          </a:xfrm>
          <a:prstGeom prst="rect">
            <a:avLst/>
          </a:prstGeom>
        </p:spPr>
        <p:txBody>
          <a:bodyPr wrap="none">
            <a:spAutoFit/>
          </a:bodyPr>
          <a:lstStyle/>
          <a:p>
            <a:pPr lvl="0" algn="ctr"/>
            <a:r>
              <a:rPr lang="zh-CN" altLang="en-US" sz="4000" b="1" dirty="0">
                <a:solidFill>
                  <a:srgbClr val="000000"/>
                </a:solidFill>
              </a:rPr>
              <a:t>练习</a:t>
            </a:r>
          </a:p>
        </p:txBody>
      </p:sp>
    </p:spTree>
    <p:extLst>
      <p:ext uri="{BB962C8B-B14F-4D97-AF65-F5344CB8AC3E}">
        <p14:creationId xmlns:p14="http://schemas.microsoft.com/office/powerpoint/2010/main" val="22438606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
          <p:cNvSpPr>
            <a:spLocks noGrp="1" noChangeArrowheads="1"/>
          </p:cNvSpPr>
          <p:nvPr>
            <p:ph type="body" idx="4294967295"/>
          </p:nvPr>
        </p:nvSpPr>
        <p:spPr>
          <a:xfrm>
            <a:off x="755576" y="1628800"/>
            <a:ext cx="7848600" cy="4248150"/>
          </a:xfrm>
        </p:spPr>
        <p:txBody>
          <a:bodyPr/>
          <a:lstStyle/>
          <a:p>
            <a:pPr eaLnBrk="1" hangingPunct="1"/>
            <a:r>
              <a:rPr lang="zh-CN" altLang="en-US" sz="3600" b="1" dirty="0" smtClean="0"/>
              <a:t>在固定分区分配中</a:t>
            </a:r>
            <a:r>
              <a:rPr lang="en-US" altLang="zh-CN" sz="3600" b="1" dirty="0" smtClean="0"/>
              <a:t>,</a:t>
            </a:r>
            <a:r>
              <a:rPr lang="zh-CN" altLang="en-US" sz="3600" b="1" dirty="0" smtClean="0"/>
              <a:t>每个分区的大小是</a:t>
            </a:r>
            <a:r>
              <a:rPr lang="en-US" altLang="zh-CN" sz="3600" b="1" dirty="0" smtClean="0"/>
              <a:t>( )</a:t>
            </a:r>
          </a:p>
          <a:p>
            <a:pPr marL="457200" lvl="1" indent="0" eaLnBrk="1" hangingPunct="1">
              <a:buNone/>
            </a:pPr>
            <a:r>
              <a:rPr lang="en-US" altLang="zh-CN" sz="3200" b="1" dirty="0" smtClean="0"/>
              <a:t> A </a:t>
            </a:r>
            <a:r>
              <a:rPr lang="zh-CN" altLang="en-US" sz="3200" b="1" dirty="0" smtClean="0"/>
              <a:t>相同</a:t>
            </a:r>
          </a:p>
          <a:p>
            <a:pPr marL="457200" lvl="1" indent="0" eaLnBrk="1" hangingPunct="1">
              <a:buNone/>
            </a:pPr>
            <a:r>
              <a:rPr lang="en-US" altLang="zh-CN" sz="3200" b="1" dirty="0" smtClean="0"/>
              <a:t> B </a:t>
            </a:r>
            <a:r>
              <a:rPr lang="zh-CN" altLang="en-US" sz="3200" b="1" dirty="0" smtClean="0"/>
              <a:t>随作业长度变化</a:t>
            </a:r>
          </a:p>
          <a:p>
            <a:pPr marL="457200" lvl="1" indent="0" eaLnBrk="1" hangingPunct="1">
              <a:buNone/>
            </a:pPr>
            <a:r>
              <a:rPr lang="en-US" altLang="zh-CN" sz="3200" b="1" dirty="0" smtClean="0"/>
              <a:t> C </a:t>
            </a:r>
            <a:r>
              <a:rPr lang="zh-CN" altLang="en-US" sz="3200" b="1" dirty="0" smtClean="0"/>
              <a:t>可以不同但预先固定</a:t>
            </a:r>
          </a:p>
          <a:p>
            <a:pPr marL="457200" lvl="1" indent="0" eaLnBrk="1" hangingPunct="1">
              <a:buNone/>
            </a:pPr>
            <a:r>
              <a:rPr lang="en-US" altLang="zh-CN" sz="3200" b="1" dirty="0" smtClean="0"/>
              <a:t> D </a:t>
            </a:r>
            <a:r>
              <a:rPr lang="zh-CN" altLang="en-US" sz="3200" b="1" dirty="0" smtClean="0"/>
              <a:t>可以不同但随作业长度固定</a:t>
            </a:r>
          </a:p>
        </p:txBody>
      </p:sp>
      <p:sp>
        <p:nvSpPr>
          <p:cNvPr id="3" name="矩形 2"/>
          <p:cNvSpPr/>
          <p:nvPr/>
        </p:nvSpPr>
        <p:spPr>
          <a:xfrm>
            <a:off x="3851920" y="260648"/>
            <a:ext cx="1213794" cy="707886"/>
          </a:xfrm>
          <a:prstGeom prst="rect">
            <a:avLst/>
          </a:prstGeom>
        </p:spPr>
        <p:txBody>
          <a:bodyPr wrap="none">
            <a:spAutoFit/>
          </a:bodyPr>
          <a:lstStyle/>
          <a:p>
            <a:pPr lvl="0" algn="ctr"/>
            <a:r>
              <a:rPr lang="zh-CN" altLang="en-US" sz="4000" b="1" dirty="0">
                <a:solidFill>
                  <a:srgbClr val="000000"/>
                </a:solidFill>
              </a:rPr>
              <a:t>练习</a:t>
            </a:r>
          </a:p>
        </p:txBody>
      </p:sp>
    </p:spTree>
    <p:extLst>
      <p:ext uri="{BB962C8B-B14F-4D97-AF65-F5344CB8AC3E}">
        <p14:creationId xmlns:p14="http://schemas.microsoft.com/office/powerpoint/2010/main" val="234391777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
          <p:cNvSpPr>
            <a:spLocks noGrp="1" noChangeArrowheads="1"/>
          </p:cNvSpPr>
          <p:nvPr>
            <p:ph type="body" idx="1"/>
          </p:nvPr>
        </p:nvSpPr>
        <p:spPr>
          <a:xfrm>
            <a:off x="1187624" y="1628800"/>
            <a:ext cx="6769100" cy="4249738"/>
          </a:xfrm>
        </p:spPr>
        <p:txBody>
          <a:bodyPr/>
          <a:lstStyle/>
          <a:p>
            <a:pPr eaLnBrk="1" hangingPunct="1"/>
            <a:r>
              <a:rPr lang="zh-CN" altLang="en-US" sz="3600" b="1" dirty="0" smtClean="0"/>
              <a:t>最佳适应算法的空白区是</a:t>
            </a:r>
            <a:r>
              <a:rPr lang="en-US" altLang="zh-CN" sz="3600" b="1" dirty="0" smtClean="0"/>
              <a:t>( )</a:t>
            </a:r>
          </a:p>
          <a:p>
            <a:pPr marL="457200" lvl="1" indent="0" eaLnBrk="1" hangingPunct="1">
              <a:buNone/>
            </a:pPr>
            <a:r>
              <a:rPr lang="en-US" altLang="zh-CN" sz="3200" b="1" dirty="0" smtClean="0"/>
              <a:t> A </a:t>
            </a:r>
            <a:r>
              <a:rPr lang="zh-CN" altLang="en-US" sz="3200" b="1" dirty="0" smtClean="0"/>
              <a:t>按大小递减顺序连在一起</a:t>
            </a:r>
          </a:p>
          <a:p>
            <a:pPr marL="457200" lvl="1" indent="0" eaLnBrk="1" hangingPunct="1">
              <a:buNone/>
            </a:pPr>
            <a:r>
              <a:rPr lang="en-US" altLang="zh-CN" sz="3200" b="1" dirty="0" smtClean="0"/>
              <a:t> B </a:t>
            </a:r>
            <a:r>
              <a:rPr lang="zh-CN" altLang="en-US" sz="3200" b="1" dirty="0" smtClean="0"/>
              <a:t>按大小递增顺序连在一起</a:t>
            </a:r>
          </a:p>
          <a:p>
            <a:pPr marL="457200" lvl="1" indent="0" eaLnBrk="1" hangingPunct="1">
              <a:buNone/>
            </a:pPr>
            <a:r>
              <a:rPr lang="en-US" altLang="zh-CN" sz="3200" b="1" dirty="0" smtClean="0"/>
              <a:t> C </a:t>
            </a:r>
            <a:r>
              <a:rPr lang="zh-CN" altLang="en-US" sz="3200" b="1" dirty="0" smtClean="0"/>
              <a:t>按地址由小到大排列</a:t>
            </a:r>
          </a:p>
          <a:p>
            <a:pPr marL="457200" lvl="1" indent="0" eaLnBrk="1" hangingPunct="1">
              <a:buNone/>
            </a:pPr>
            <a:r>
              <a:rPr lang="en-US" altLang="zh-CN" sz="3200" b="1" dirty="0" smtClean="0"/>
              <a:t> D </a:t>
            </a:r>
            <a:r>
              <a:rPr lang="zh-CN" altLang="en-US" sz="3200" b="1" dirty="0" smtClean="0"/>
              <a:t>按地址由大到小排列</a:t>
            </a:r>
          </a:p>
        </p:txBody>
      </p:sp>
      <p:sp>
        <p:nvSpPr>
          <p:cNvPr id="2" name="文本框 1"/>
          <p:cNvSpPr txBox="1"/>
          <p:nvPr/>
        </p:nvSpPr>
        <p:spPr>
          <a:xfrm>
            <a:off x="2699792" y="260648"/>
            <a:ext cx="3168352" cy="707886"/>
          </a:xfrm>
          <a:prstGeom prst="rect">
            <a:avLst/>
          </a:prstGeom>
          <a:noFill/>
        </p:spPr>
        <p:txBody>
          <a:bodyPr wrap="square" rtlCol="0">
            <a:spAutoFit/>
          </a:bodyPr>
          <a:lstStyle/>
          <a:p>
            <a:pPr algn="ctr"/>
            <a:r>
              <a:rPr lang="zh-CN" altLang="en-US" sz="4000" b="1" dirty="0" smtClean="0"/>
              <a:t>练习</a:t>
            </a:r>
            <a:endParaRPr lang="zh-CN" altLang="en-US" sz="4000" b="1" dirty="0"/>
          </a:p>
        </p:txBody>
      </p:sp>
    </p:spTree>
    <p:extLst>
      <p:ext uri="{BB962C8B-B14F-4D97-AF65-F5344CB8AC3E}">
        <p14:creationId xmlns:p14="http://schemas.microsoft.com/office/powerpoint/2010/main" val="33175364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1490" name="Rectangle 2"/>
          <p:cNvSpPr>
            <a:spLocks noGrp="1" noChangeArrowheads="1"/>
          </p:cNvSpPr>
          <p:nvPr>
            <p:ph type="title"/>
          </p:nvPr>
        </p:nvSpPr>
        <p:spPr>
          <a:xfrm>
            <a:off x="1163638" y="228600"/>
            <a:ext cx="6713537" cy="892175"/>
          </a:xfrm>
        </p:spPr>
        <p:txBody>
          <a:bodyPr/>
          <a:lstStyle/>
          <a:p>
            <a:pPr eaLnBrk="1" hangingPunct="1"/>
            <a:r>
              <a:rPr lang="en-US" altLang="zh-CN" dirty="0" smtClean="0">
                <a:solidFill>
                  <a:srgbClr val="000000"/>
                </a:solidFill>
                <a:latin typeface="宋体" pitchFamily="2" charset="-122"/>
                <a:cs typeface="Times New Roman" pitchFamily="18" charset="0"/>
              </a:rPr>
              <a:t> </a:t>
            </a:r>
            <a:r>
              <a:rPr lang="en-US" altLang="zh-CN" sz="3200" dirty="0" smtClean="0">
                <a:latin typeface="黑体" pitchFamily="49" charset="-122"/>
                <a:ea typeface="黑体" pitchFamily="49" charset="-122"/>
              </a:rPr>
              <a:t>3.1.3. </a:t>
            </a:r>
            <a:r>
              <a:rPr lang="zh-CN" altLang="en-US" sz="3200" dirty="0" smtClean="0">
                <a:latin typeface="黑体" pitchFamily="49" charset="-122"/>
                <a:ea typeface="黑体" pitchFamily="49" charset="-122"/>
              </a:rPr>
              <a:t>基本概念</a:t>
            </a:r>
            <a:endParaRPr lang="zh-CN" altLang="en-US" dirty="0" smtClean="0">
              <a:latin typeface="宋体" pitchFamily="2" charset="-122"/>
            </a:endParaRPr>
          </a:p>
        </p:txBody>
      </p:sp>
      <p:sp>
        <p:nvSpPr>
          <p:cNvPr id="1471491" name="Rectangle 3"/>
          <p:cNvSpPr>
            <a:spLocks noGrp="1" noChangeArrowheads="1"/>
          </p:cNvSpPr>
          <p:nvPr>
            <p:ph type="body" idx="1"/>
          </p:nvPr>
        </p:nvSpPr>
        <p:spPr>
          <a:xfrm>
            <a:off x="1258888" y="1484313"/>
            <a:ext cx="6934200" cy="4648200"/>
          </a:xfrm>
        </p:spPr>
        <p:txBody>
          <a:bodyPr/>
          <a:lstStyle/>
          <a:p>
            <a:pPr algn="just" eaLnBrk="1" hangingPunct="1">
              <a:lnSpc>
                <a:spcPct val="150000"/>
              </a:lnSpc>
              <a:buFont typeface="Wingdings" pitchFamily="2" charset="2"/>
              <a:buNone/>
            </a:pPr>
            <a:r>
              <a:rPr lang="en-US" altLang="zh-CN" b="1" smtClean="0">
                <a:solidFill>
                  <a:schemeClr val="tx2"/>
                </a:solidFill>
                <a:latin typeface="宋体" pitchFamily="2" charset="-122"/>
              </a:rPr>
              <a:t>1.</a:t>
            </a:r>
            <a:r>
              <a:rPr lang="zh-CN" altLang="en-US" b="1" smtClean="0">
                <a:solidFill>
                  <a:schemeClr val="tx2"/>
                </a:solidFill>
                <a:latin typeface="宋体" pitchFamily="2" charset="-122"/>
              </a:rPr>
              <a:t>定位（存储分配）</a:t>
            </a:r>
            <a:r>
              <a:rPr lang="zh-CN" altLang="en-US" b="1" smtClean="0">
                <a:latin typeface="宋体" pitchFamily="2" charset="-122"/>
              </a:rPr>
              <a:t>：为具体的程序和数据等分配存储单元或存储区工作。</a:t>
            </a:r>
            <a:endParaRPr lang="zh-CN" altLang="en-US" b="1" smtClean="0">
              <a:latin typeface="Arial Unicode MS" pitchFamily="34" charset="-122"/>
              <a:ea typeface="Arial Unicode MS" pitchFamily="34" charset="-122"/>
              <a:cs typeface="Arial Unicode MS" pitchFamily="34" charset="-122"/>
            </a:endParaRPr>
          </a:p>
          <a:p>
            <a:pPr algn="just" eaLnBrk="1" hangingPunct="1">
              <a:lnSpc>
                <a:spcPct val="150000"/>
              </a:lnSpc>
              <a:buFont typeface="Wingdings" pitchFamily="2" charset="2"/>
              <a:buNone/>
            </a:pPr>
            <a:r>
              <a:rPr lang="en-US" altLang="zh-CN" b="1" smtClean="0">
                <a:solidFill>
                  <a:schemeClr val="tx2"/>
                </a:solidFill>
                <a:latin typeface="宋体" pitchFamily="2" charset="-122"/>
              </a:rPr>
              <a:t>2.</a:t>
            </a:r>
            <a:r>
              <a:rPr lang="zh-CN" altLang="en-US" b="1" smtClean="0">
                <a:solidFill>
                  <a:schemeClr val="tx2"/>
                </a:solidFill>
                <a:latin typeface="宋体" pitchFamily="2" charset="-122"/>
              </a:rPr>
              <a:t>映射：</a:t>
            </a:r>
            <a:r>
              <a:rPr lang="zh-CN" altLang="en-US" b="1" smtClean="0">
                <a:latin typeface="宋体" pitchFamily="2" charset="-122"/>
              </a:rPr>
              <a:t>把逻辑地址转换为相应的物理地址的过程。</a:t>
            </a:r>
            <a:endParaRPr lang="zh-CN" altLang="en-US" b="1" smtClean="0">
              <a:latin typeface="Arial Unicode MS" pitchFamily="34" charset="-122"/>
              <a:ea typeface="Arial Unicode MS" pitchFamily="34" charset="-122"/>
              <a:cs typeface="Arial Unicode MS" pitchFamily="34" charset="-122"/>
            </a:endParaRPr>
          </a:p>
          <a:p>
            <a:pPr algn="just" eaLnBrk="1" hangingPunct="1">
              <a:lnSpc>
                <a:spcPct val="150000"/>
              </a:lnSpc>
              <a:buFont typeface="Wingdings" pitchFamily="2" charset="2"/>
              <a:buNone/>
            </a:pPr>
            <a:r>
              <a:rPr lang="en-US" altLang="zh-CN" b="1" smtClean="0">
                <a:solidFill>
                  <a:schemeClr val="tx2"/>
                </a:solidFill>
                <a:latin typeface="宋体" pitchFamily="2" charset="-122"/>
              </a:rPr>
              <a:t>3.</a:t>
            </a:r>
            <a:r>
              <a:rPr lang="zh-CN" altLang="en-US" b="1" smtClean="0">
                <a:solidFill>
                  <a:schemeClr val="tx2"/>
                </a:solidFill>
                <a:latin typeface="宋体" pitchFamily="2" charset="-122"/>
              </a:rPr>
              <a:t>隔离：</a:t>
            </a:r>
            <a:r>
              <a:rPr lang="zh-CN" altLang="en-US" b="1" smtClean="0">
                <a:latin typeface="宋体" pitchFamily="2" charset="-122"/>
              </a:rPr>
              <a:t>按存取权限把合法区与非法区分隔，实现存储保护。</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71490">
                                            <p:txEl>
                                              <p:pRg st="0" end="0"/>
                                            </p:txEl>
                                          </p:spTgt>
                                        </p:tgtEl>
                                        <p:attrNameLst>
                                          <p:attrName>style.visibility</p:attrName>
                                        </p:attrNameLst>
                                      </p:cBhvr>
                                      <p:to>
                                        <p:strVal val="visible"/>
                                      </p:to>
                                    </p:set>
                                    <p:anim calcmode="lin" valueType="num">
                                      <p:cBhvr additive="base">
                                        <p:cTn id="7" dur="500" fill="hold"/>
                                        <p:tgtEl>
                                          <p:spTgt spid="147149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471490">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471491">
                                            <p:txEl>
                                              <p:pRg st="0" end="0"/>
                                            </p:txEl>
                                          </p:spTgt>
                                        </p:tgtEl>
                                        <p:attrNameLst>
                                          <p:attrName>style.visibility</p:attrName>
                                        </p:attrNameLst>
                                      </p:cBhvr>
                                      <p:to>
                                        <p:strVal val="visible"/>
                                      </p:to>
                                    </p:set>
                                    <p:anim calcmode="lin" valueType="num">
                                      <p:cBhvr additive="base">
                                        <p:cTn id="13" dur="500" fill="hold"/>
                                        <p:tgtEl>
                                          <p:spTgt spid="1471491">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471491">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471491">
                                            <p:txEl>
                                              <p:pRg st="1" end="1"/>
                                            </p:txEl>
                                          </p:spTgt>
                                        </p:tgtEl>
                                        <p:attrNameLst>
                                          <p:attrName>style.visibility</p:attrName>
                                        </p:attrNameLst>
                                      </p:cBhvr>
                                      <p:to>
                                        <p:strVal val="visible"/>
                                      </p:to>
                                    </p:set>
                                    <p:anim calcmode="lin" valueType="num">
                                      <p:cBhvr additive="base">
                                        <p:cTn id="19" dur="500" fill="hold"/>
                                        <p:tgtEl>
                                          <p:spTgt spid="1471491">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471491">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471491">
                                            <p:txEl>
                                              <p:pRg st="2" end="2"/>
                                            </p:txEl>
                                          </p:spTgt>
                                        </p:tgtEl>
                                        <p:attrNameLst>
                                          <p:attrName>style.visibility</p:attrName>
                                        </p:attrNameLst>
                                      </p:cBhvr>
                                      <p:to>
                                        <p:strVal val="visible"/>
                                      </p:to>
                                    </p:set>
                                    <p:anim calcmode="lin" valueType="num">
                                      <p:cBhvr additive="base">
                                        <p:cTn id="25" dur="500" fill="hold"/>
                                        <p:tgtEl>
                                          <p:spTgt spid="1471491">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471491">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1490" grpId="0" build="p" autoUpdateAnimBg="0"/>
      <p:bldP spid="1471491" grpId="0" build="p" autoUpdateAnimBg="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WordArt 3"/>
          <p:cNvSpPr>
            <a:spLocks noChangeArrowheads="1" noChangeShapeType="1" noTextEdit="1"/>
          </p:cNvSpPr>
          <p:nvPr/>
        </p:nvSpPr>
        <p:spPr bwMode="auto">
          <a:xfrm rot="-1374825">
            <a:off x="1371600" y="2057400"/>
            <a:ext cx="6934200" cy="1752600"/>
          </a:xfrm>
          <a:prstGeom prst="rect">
            <a:avLst/>
          </a:prstGeom>
        </p:spPr>
        <p:txBody>
          <a:bodyPr wrap="none" fromWordArt="1">
            <a:prstTxWarp prst="textDeflateBottom">
              <a:avLst>
                <a:gd name="adj" fmla="val 76472"/>
              </a:avLst>
            </a:prstTxWarp>
            <a:scene3d>
              <a:camera prst="legacyPerspectiveFront">
                <a:rot lat="19799993" lon="19439992" rev="0"/>
              </a:camera>
              <a:lightRig rig="legacyNormal2" dir="t"/>
            </a:scene3d>
            <a:sp3d extrusionH="354000" prstMaterial="legacyMatte">
              <a:extrusionClr>
                <a:srgbClr val="939676"/>
              </a:extrusionClr>
            </a:sp3d>
          </a:bodyPr>
          <a:lstStyle/>
          <a:p>
            <a:pPr algn="ctr"/>
            <a:r>
              <a:rPr lang="en-US" altLang="zh-CN" sz="4000" kern="10">
                <a:ln w="9525">
                  <a:round/>
                  <a:headEnd/>
                  <a:tailEnd/>
                </a:ln>
                <a:gradFill rotWithShape="1">
                  <a:gsLst>
                    <a:gs pos="0">
                      <a:srgbClr val="707070"/>
                    </a:gs>
                    <a:gs pos="50000">
                      <a:srgbClr val="FFFFFF"/>
                    </a:gs>
                    <a:gs pos="100000">
                      <a:srgbClr val="707070"/>
                    </a:gs>
                  </a:gsLst>
                  <a:lin ang="4020000" scaled="1"/>
                </a:gradFill>
                <a:latin typeface="宋体"/>
                <a:ea typeface="宋体"/>
              </a:rPr>
              <a:t>The End</a:t>
            </a:r>
            <a:endParaRPr lang="zh-CN" altLang="en-US" sz="4000" kern="10">
              <a:ln w="9525">
                <a:round/>
                <a:headEnd/>
                <a:tailEnd/>
              </a:ln>
              <a:gradFill rotWithShape="1">
                <a:gsLst>
                  <a:gs pos="0">
                    <a:srgbClr val="707070"/>
                  </a:gs>
                  <a:gs pos="50000">
                    <a:srgbClr val="FFFFFF"/>
                  </a:gs>
                  <a:gs pos="100000">
                    <a:srgbClr val="707070"/>
                  </a:gs>
                </a:gsLst>
                <a:lin ang="4020000" scaled="1"/>
              </a:gradFill>
              <a:latin typeface="宋体"/>
              <a:ea typeface="宋体"/>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528" fill="hold" grpId="0" nodeType="afterEffect">
                                  <p:stCondLst>
                                    <p:cond delay="1000"/>
                                  </p:stCondLst>
                                  <p:childTnLst>
                                    <p:set>
                                      <p:cBhvr>
                                        <p:cTn id="6" dur="1" fill="hold">
                                          <p:stCondLst>
                                            <p:cond delay="0"/>
                                          </p:stCondLst>
                                        </p:cTn>
                                        <p:tgtEl>
                                          <p:spTgt spid="36867"/>
                                        </p:tgtEl>
                                        <p:attrNameLst>
                                          <p:attrName>style.visibility</p:attrName>
                                        </p:attrNameLst>
                                      </p:cBhvr>
                                      <p:to>
                                        <p:strVal val="visible"/>
                                      </p:to>
                                    </p:set>
                                    <p:anim calcmode="lin" valueType="num">
                                      <p:cBhvr>
                                        <p:cTn id="7" dur="500" fill="hold"/>
                                        <p:tgtEl>
                                          <p:spTgt spid="36867"/>
                                        </p:tgtEl>
                                        <p:attrNameLst>
                                          <p:attrName>ppt_w</p:attrName>
                                        </p:attrNameLst>
                                      </p:cBhvr>
                                      <p:tavLst>
                                        <p:tav tm="0">
                                          <p:val>
                                            <p:fltVal val="0"/>
                                          </p:val>
                                        </p:tav>
                                        <p:tav tm="100000">
                                          <p:val>
                                            <p:strVal val="#ppt_w"/>
                                          </p:val>
                                        </p:tav>
                                      </p:tavLst>
                                    </p:anim>
                                    <p:anim calcmode="lin" valueType="num">
                                      <p:cBhvr>
                                        <p:cTn id="8" dur="500" fill="hold"/>
                                        <p:tgtEl>
                                          <p:spTgt spid="36867"/>
                                        </p:tgtEl>
                                        <p:attrNameLst>
                                          <p:attrName>ppt_h</p:attrName>
                                        </p:attrNameLst>
                                      </p:cBhvr>
                                      <p:tavLst>
                                        <p:tav tm="0">
                                          <p:val>
                                            <p:fltVal val="0"/>
                                          </p:val>
                                        </p:tav>
                                        <p:tav tm="100000">
                                          <p:val>
                                            <p:strVal val="#ppt_h"/>
                                          </p:val>
                                        </p:tav>
                                      </p:tavLst>
                                    </p:anim>
                                    <p:anim calcmode="lin" valueType="num">
                                      <p:cBhvr>
                                        <p:cTn id="9" dur="500" fill="hold"/>
                                        <p:tgtEl>
                                          <p:spTgt spid="36867"/>
                                        </p:tgtEl>
                                        <p:attrNameLst>
                                          <p:attrName>ppt_x</p:attrName>
                                        </p:attrNameLst>
                                      </p:cBhvr>
                                      <p:tavLst>
                                        <p:tav tm="0">
                                          <p:val>
                                            <p:fltVal val="0.5"/>
                                          </p:val>
                                        </p:tav>
                                        <p:tav tm="100000">
                                          <p:val>
                                            <p:strVal val="#ppt_x"/>
                                          </p:val>
                                        </p:tav>
                                      </p:tavLst>
                                    </p:anim>
                                    <p:anim calcmode="lin" valueType="num">
                                      <p:cBhvr>
                                        <p:cTn id="10" dur="500" fill="hold"/>
                                        <p:tgtEl>
                                          <p:spTgt spid="36867"/>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animBg="1"/>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95074" name="Rectangle 2"/>
          <p:cNvSpPr>
            <a:spLocks noGrp="1" noChangeArrowheads="1"/>
          </p:cNvSpPr>
          <p:nvPr>
            <p:ph type="title"/>
          </p:nvPr>
        </p:nvSpPr>
        <p:spPr>
          <a:xfrm>
            <a:off x="755650" y="1341438"/>
            <a:ext cx="7412038" cy="735012"/>
          </a:xfrm>
        </p:spPr>
        <p:txBody>
          <a:bodyPr/>
          <a:lstStyle/>
          <a:p>
            <a:pPr eaLnBrk="1" hangingPunct="1"/>
            <a:r>
              <a:rPr lang="en-US" altLang="zh-CN" smtClean="0">
                <a:solidFill>
                  <a:srgbClr val="000000"/>
                </a:solidFill>
                <a:latin typeface="宋体" pitchFamily="2" charset="-122"/>
                <a:cs typeface="Times New Roman" pitchFamily="18" charset="0"/>
              </a:rPr>
              <a:t/>
            </a:r>
            <a:br>
              <a:rPr lang="en-US" altLang="zh-CN" smtClean="0">
                <a:solidFill>
                  <a:srgbClr val="000000"/>
                </a:solidFill>
                <a:latin typeface="宋体" pitchFamily="2" charset="-122"/>
                <a:cs typeface="Times New Roman" pitchFamily="18" charset="0"/>
              </a:rPr>
            </a:br>
            <a:r>
              <a:rPr lang="en-US" altLang="zh-CN" smtClean="0">
                <a:solidFill>
                  <a:srgbClr val="000000"/>
                </a:solidFill>
                <a:latin typeface="宋体" pitchFamily="2" charset="-122"/>
                <a:cs typeface="Times New Roman" pitchFamily="18" charset="0"/>
              </a:rPr>
              <a:t>   </a:t>
            </a:r>
            <a:br>
              <a:rPr lang="en-US" altLang="zh-CN" smtClean="0">
                <a:solidFill>
                  <a:srgbClr val="000000"/>
                </a:solidFill>
                <a:latin typeface="宋体" pitchFamily="2" charset="-122"/>
                <a:cs typeface="Times New Roman" pitchFamily="18" charset="0"/>
              </a:rPr>
            </a:br>
            <a:r>
              <a:rPr lang="en-US" altLang="zh-CN" smtClean="0">
                <a:solidFill>
                  <a:srgbClr val="000000"/>
                </a:solidFill>
                <a:latin typeface="宋体" pitchFamily="2" charset="-122"/>
                <a:cs typeface="Times New Roman" pitchFamily="18" charset="0"/>
              </a:rPr>
              <a:t/>
            </a:r>
            <a:br>
              <a:rPr lang="en-US" altLang="zh-CN" smtClean="0">
                <a:solidFill>
                  <a:srgbClr val="000000"/>
                </a:solidFill>
                <a:latin typeface="宋体" pitchFamily="2" charset="-122"/>
                <a:cs typeface="Times New Roman" pitchFamily="18" charset="0"/>
              </a:rPr>
            </a:br>
            <a:r>
              <a:rPr lang="en-US" altLang="zh-CN" smtClean="0">
                <a:latin typeface="宋体" pitchFamily="2" charset="-122"/>
              </a:rPr>
              <a:t/>
            </a:r>
            <a:br>
              <a:rPr lang="en-US" altLang="zh-CN" smtClean="0">
                <a:latin typeface="宋体" pitchFamily="2" charset="-122"/>
              </a:rPr>
            </a:br>
            <a:endParaRPr lang="en-US" altLang="zh-CN" smtClean="0">
              <a:latin typeface="宋体" pitchFamily="2" charset="-122"/>
            </a:endParaRPr>
          </a:p>
        </p:txBody>
      </p:sp>
      <p:sp>
        <p:nvSpPr>
          <p:cNvPr id="1795075" name="Rectangle 3"/>
          <p:cNvSpPr>
            <a:spLocks noGrp="1" noChangeArrowheads="1"/>
          </p:cNvSpPr>
          <p:nvPr>
            <p:ph type="body" idx="1"/>
          </p:nvPr>
        </p:nvSpPr>
        <p:spPr>
          <a:xfrm>
            <a:off x="1331913" y="1341438"/>
            <a:ext cx="6096000" cy="4648200"/>
          </a:xfrm>
        </p:spPr>
        <p:txBody>
          <a:bodyPr/>
          <a:lstStyle/>
          <a:p>
            <a:pPr eaLnBrk="1" hangingPunct="1">
              <a:buFont typeface="Wingdings" pitchFamily="2" charset="2"/>
              <a:buNone/>
            </a:pPr>
            <a:r>
              <a:rPr lang="en-US" altLang="zh-CN" sz="2600" smtClean="0">
                <a:latin typeface="黑体" pitchFamily="49" charset="-122"/>
                <a:ea typeface="黑体" pitchFamily="49" charset="-122"/>
              </a:rPr>
              <a:t>4.</a:t>
            </a:r>
            <a:r>
              <a:rPr lang="zh-CN" altLang="en-US" smtClean="0">
                <a:latin typeface="黑体" pitchFamily="49" charset="-122"/>
                <a:ea typeface="黑体" pitchFamily="49" charset="-122"/>
              </a:rPr>
              <a:t>名空间</a:t>
            </a:r>
          </a:p>
          <a:p>
            <a:pPr eaLnBrk="1" hangingPunct="1"/>
            <a:r>
              <a:rPr lang="zh-CN" altLang="en-US" b="1" smtClean="0">
                <a:latin typeface="宋体" pitchFamily="2" charset="-122"/>
              </a:rPr>
              <a:t>程序员在程序中定义的标识符</a:t>
            </a:r>
            <a:endParaRPr lang="zh-CN" altLang="en-US" b="1" smtClean="0">
              <a:latin typeface="Arial Unicode MS" pitchFamily="34" charset="-122"/>
            </a:endParaRPr>
          </a:p>
          <a:p>
            <a:pPr algn="just" eaLnBrk="1" hangingPunct="1">
              <a:lnSpc>
                <a:spcPct val="115000"/>
              </a:lnSpc>
            </a:pPr>
            <a:r>
              <a:rPr lang="zh-CN" altLang="en-US" b="1" smtClean="0">
                <a:latin typeface="宋体" pitchFamily="2" charset="-122"/>
              </a:rPr>
              <a:t>程序符号集合</a:t>
            </a:r>
            <a:endParaRPr lang="zh-CN" altLang="en-US" b="1" smtClean="0">
              <a:latin typeface="Arial Unicode MS" pitchFamily="34" charset="-122"/>
            </a:endParaRPr>
          </a:p>
          <a:p>
            <a:pPr algn="just" eaLnBrk="1" hangingPunct="1">
              <a:lnSpc>
                <a:spcPct val="115000"/>
              </a:lnSpc>
            </a:pPr>
            <a:r>
              <a:rPr lang="zh-CN" altLang="en-US" b="1" smtClean="0">
                <a:latin typeface="宋体" pitchFamily="2" charset="-122"/>
              </a:rPr>
              <a:t>由程序员自定义</a:t>
            </a:r>
            <a:endParaRPr lang="zh-CN" altLang="en-US" b="1" smtClean="0">
              <a:latin typeface="Arial Unicode MS" pitchFamily="34" charset="-122"/>
            </a:endParaRPr>
          </a:p>
          <a:p>
            <a:pPr algn="just" eaLnBrk="1" hangingPunct="1">
              <a:lnSpc>
                <a:spcPct val="115000"/>
              </a:lnSpc>
            </a:pPr>
            <a:r>
              <a:rPr lang="zh-CN" altLang="en-US" b="1" smtClean="0">
                <a:latin typeface="宋体" pitchFamily="2" charset="-122"/>
              </a:rPr>
              <a:t>没有地址的概念</a:t>
            </a:r>
          </a:p>
        </p:txBody>
      </p:sp>
      <p:graphicFrame>
        <p:nvGraphicFramePr>
          <p:cNvPr id="1795078" name="Group 6"/>
          <p:cNvGraphicFramePr>
            <a:graphicFrameLocks noGrp="1"/>
          </p:cNvGraphicFramePr>
          <p:nvPr/>
        </p:nvGraphicFramePr>
        <p:xfrm>
          <a:off x="2916238" y="4508500"/>
          <a:ext cx="2057400" cy="1828801"/>
        </p:xfrm>
        <a:graphic>
          <a:graphicData uri="http://schemas.openxmlformats.org/drawingml/2006/table">
            <a:tbl>
              <a:tblPr/>
              <a:tblGrid>
                <a:gridCol w="2057400">
                  <a:extLst>
                    <a:ext uri="{9D8B030D-6E8A-4147-A177-3AD203B41FA5}">
                      <a16:colId xmlns:a16="http://schemas.microsoft.com/office/drawing/2014/main" val="20000"/>
                    </a:ext>
                  </a:extLst>
                </a:gridCol>
              </a:tblGrid>
              <a:tr h="585788">
                <a:tc>
                  <a:txBody>
                    <a:bodyPr/>
                    <a:lstStyle/>
                    <a:p>
                      <a:pPr marL="0" marR="0" lvl="0" indent="0" algn="l" defTabSz="914400" rtl="0" eaLnBrk="1" fontAlgn="base" latinLnBrk="0" hangingPunct="1">
                        <a:lnSpc>
                          <a:spcPct val="100000"/>
                        </a:lnSpc>
                        <a:spcBef>
                          <a:spcPct val="20000"/>
                        </a:spcBef>
                        <a:spcAft>
                          <a:spcPct val="0"/>
                        </a:spcAft>
                        <a:buClr>
                          <a:srgbClr val="996633"/>
                        </a:buClr>
                        <a:buSzPct val="50000"/>
                        <a:buFont typeface="Wingdings" pitchFamily="2" charset="2"/>
                        <a:buNone/>
                        <a:tabLst/>
                      </a:pPr>
                      <a:r>
                        <a:rPr kumimoji="0" lang="zh-CN" altLang="en-US" sz="2400" b="1" i="0" u="none" strike="noStrike" cap="none" normalizeH="0" baseline="0" smtClean="0">
                          <a:ln>
                            <a:noFill/>
                          </a:ln>
                          <a:solidFill>
                            <a:schemeClr val="tx1"/>
                          </a:solidFill>
                          <a:effectLst/>
                          <a:latin typeface="宋体" pitchFamily="2" charset="-122"/>
                          <a:ea typeface="宋体" pitchFamily="2" charset="-122"/>
                        </a:rPr>
                        <a:t>符号指令</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585788">
                <a:tc>
                  <a:txBody>
                    <a:bodyPr/>
                    <a:lstStyle/>
                    <a:p>
                      <a:pPr marL="0" marR="0" lvl="0" indent="0" algn="l" defTabSz="914400" rtl="0" eaLnBrk="1" fontAlgn="base" latinLnBrk="0" hangingPunct="1">
                        <a:lnSpc>
                          <a:spcPct val="100000"/>
                        </a:lnSpc>
                        <a:spcBef>
                          <a:spcPct val="20000"/>
                        </a:spcBef>
                        <a:spcAft>
                          <a:spcPct val="0"/>
                        </a:spcAft>
                        <a:buClr>
                          <a:srgbClr val="996633"/>
                        </a:buClr>
                        <a:buSzPct val="50000"/>
                        <a:buFont typeface="Wingdings" pitchFamily="2" charset="2"/>
                        <a:buNone/>
                        <a:tabLst/>
                      </a:pPr>
                      <a:r>
                        <a:rPr kumimoji="0" lang="zh-CN" altLang="en-US" sz="2400" b="1" i="0" u="none" strike="noStrike" cap="none" normalizeH="0" baseline="0" smtClean="0">
                          <a:ln>
                            <a:noFill/>
                          </a:ln>
                          <a:solidFill>
                            <a:schemeClr val="tx1"/>
                          </a:solidFill>
                          <a:effectLst/>
                          <a:latin typeface="宋体" pitchFamily="2" charset="-122"/>
                          <a:ea typeface="宋体" pitchFamily="2" charset="-122"/>
                        </a:rPr>
                        <a:t>数据说明</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657225">
                <a:tc>
                  <a:txBody>
                    <a:bodyPr/>
                    <a:lstStyle/>
                    <a:p>
                      <a:pPr marL="0" marR="0" lvl="0" indent="0" algn="just" defTabSz="914400" rtl="0" eaLnBrk="1" fontAlgn="base" latinLnBrk="0" hangingPunct="1">
                        <a:lnSpc>
                          <a:spcPct val="115000"/>
                        </a:lnSpc>
                        <a:spcBef>
                          <a:spcPct val="20000"/>
                        </a:spcBef>
                        <a:spcAft>
                          <a:spcPct val="0"/>
                        </a:spcAft>
                        <a:buClr>
                          <a:srgbClr val="996633"/>
                        </a:buClr>
                        <a:buSzPct val="50000"/>
                        <a:buFont typeface="Wingdings" pitchFamily="2" charset="2"/>
                        <a:buNone/>
                        <a:tabLst/>
                      </a:pPr>
                      <a:r>
                        <a:rPr kumimoji="0" lang="en-US" altLang="zh-CN" sz="24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I/O</a:t>
                      </a:r>
                      <a:r>
                        <a:rPr kumimoji="0" lang="zh-CN" altLang="en-US" sz="2400" b="1" i="0" u="none" strike="noStrike" cap="none" normalizeH="0" baseline="0" smtClean="0">
                          <a:ln>
                            <a:noFill/>
                          </a:ln>
                          <a:solidFill>
                            <a:schemeClr val="tx1"/>
                          </a:solidFill>
                          <a:effectLst/>
                          <a:latin typeface="宋体" pitchFamily="2" charset="-122"/>
                          <a:ea typeface="宋体" pitchFamily="2" charset="-122"/>
                        </a:rPr>
                        <a:t>说明</a:t>
                      </a: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 name="矩形 1"/>
          <p:cNvSpPr/>
          <p:nvPr/>
        </p:nvSpPr>
        <p:spPr>
          <a:xfrm>
            <a:off x="2916238" y="409000"/>
            <a:ext cx="3262432" cy="584775"/>
          </a:xfrm>
          <a:prstGeom prst="rect">
            <a:avLst/>
          </a:prstGeom>
        </p:spPr>
        <p:txBody>
          <a:bodyPr wrap="none">
            <a:spAutoFit/>
          </a:bodyPr>
          <a:lstStyle/>
          <a:p>
            <a:r>
              <a:rPr lang="en-US" altLang="zh-CN" sz="3200" kern="0" dirty="0">
                <a:solidFill>
                  <a:srgbClr val="000000"/>
                </a:solidFill>
                <a:latin typeface="黑体" pitchFamily="49" charset="-122"/>
                <a:ea typeface="黑体" pitchFamily="49" charset="-122"/>
                <a:cs typeface="+mj-cs"/>
              </a:rPr>
              <a:t>3.1.3. </a:t>
            </a:r>
            <a:r>
              <a:rPr lang="zh-CN" altLang="en-US" sz="3200" kern="0" dirty="0">
                <a:solidFill>
                  <a:srgbClr val="000000"/>
                </a:solidFill>
                <a:latin typeface="黑体" pitchFamily="49" charset="-122"/>
                <a:ea typeface="黑体" pitchFamily="49" charset="-122"/>
                <a:cs typeface="+mj-cs"/>
              </a:rPr>
              <a:t>基本概念</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795074">
                                            <p:txEl>
                                              <p:pRg st="0" end="0"/>
                                            </p:txEl>
                                          </p:spTgt>
                                        </p:tgtEl>
                                        <p:attrNameLst>
                                          <p:attrName>style.visibility</p:attrName>
                                        </p:attrNameLst>
                                      </p:cBhvr>
                                      <p:to>
                                        <p:strVal val="visible"/>
                                      </p:to>
                                    </p:set>
                                    <p:anim calcmode="lin" valueType="num">
                                      <p:cBhvr additive="base">
                                        <p:cTn id="7" dur="500" fill="hold"/>
                                        <p:tgtEl>
                                          <p:spTgt spid="179507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795074">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795075">
                                            <p:txEl>
                                              <p:pRg st="0" end="0"/>
                                            </p:txEl>
                                          </p:spTgt>
                                        </p:tgtEl>
                                        <p:attrNameLst>
                                          <p:attrName>style.visibility</p:attrName>
                                        </p:attrNameLst>
                                      </p:cBhvr>
                                      <p:to>
                                        <p:strVal val="visible"/>
                                      </p:to>
                                    </p:set>
                                    <p:anim calcmode="lin" valueType="num">
                                      <p:cBhvr additive="base">
                                        <p:cTn id="13" dur="500" fill="hold"/>
                                        <p:tgtEl>
                                          <p:spTgt spid="1795075">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795075">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795075">
                                            <p:txEl>
                                              <p:pRg st="1" end="1"/>
                                            </p:txEl>
                                          </p:spTgt>
                                        </p:tgtEl>
                                        <p:attrNameLst>
                                          <p:attrName>style.visibility</p:attrName>
                                        </p:attrNameLst>
                                      </p:cBhvr>
                                      <p:to>
                                        <p:strVal val="visible"/>
                                      </p:to>
                                    </p:set>
                                    <p:anim calcmode="lin" valueType="num">
                                      <p:cBhvr additive="base">
                                        <p:cTn id="19" dur="500" fill="hold"/>
                                        <p:tgtEl>
                                          <p:spTgt spid="1795075">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795075">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795075">
                                            <p:txEl>
                                              <p:pRg st="2" end="2"/>
                                            </p:txEl>
                                          </p:spTgt>
                                        </p:tgtEl>
                                        <p:attrNameLst>
                                          <p:attrName>style.visibility</p:attrName>
                                        </p:attrNameLst>
                                      </p:cBhvr>
                                      <p:to>
                                        <p:strVal val="visible"/>
                                      </p:to>
                                    </p:set>
                                    <p:anim calcmode="lin" valueType="num">
                                      <p:cBhvr additive="base">
                                        <p:cTn id="25" dur="500" fill="hold"/>
                                        <p:tgtEl>
                                          <p:spTgt spid="1795075">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795075">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WAV"/>
                                        </p:tgtEl>
                                      </p:cMediaNode>
                                    </p:audio>
                                  </p:sub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795075">
                                            <p:txEl>
                                              <p:pRg st="3" end="3"/>
                                            </p:txEl>
                                          </p:spTgt>
                                        </p:tgtEl>
                                        <p:attrNameLst>
                                          <p:attrName>style.visibility</p:attrName>
                                        </p:attrNameLst>
                                      </p:cBhvr>
                                      <p:to>
                                        <p:strVal val="visible"/>
                                      </p:to>
                                    </p:set>
                                    <p:anim calcmode="lin" valueType="num">
                                      <p:cBhvr additive="base">
                                        <p:cTn id="31" dur="500" fill="hold"/>
                                        <p:tgtEl>
                                          <p:spTgt spid="1795075">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795075">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WHOOSH.WAV"/>
                                        </p:tgtEl>
                                      </p:cMediaNode>
                                    </p:audio>
                                  </p:sub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795075">
                                            <p:txEl>
                                              <p:pRg st="4" end="4"/>
                                            </p:txEl>
                                          </p:spTgt>
                                        </p:tgtEl>
                                        <p:attrNameLst>
                                          <p:attrName>style.visibility</p:attrName>
                                        </p:attrNameLst>
                                      </p:cBhvr>
                                      <p:to>
                                        <p:strVal val="visible"/>
                                      </p:to>
                                    </p:set>
                                    <p:anim calcmode="lin" valueType="num">
                                      <p:cBhvr additive="base">
                                        <p:cTn id="37" dur="500" fill="hold"/>
                                        <p:tgtEl>
                                          <p:spTgt spid="1795075">
                                            <p:txEl>
                                              <p:pRg st="4" end="4"/>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795075">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2" name="WHOOSH.WAV"/>
                                        </p:tgtEl>
                                      </p:cMediaNode>
                                    </p:audio>
                                  </p:sub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1795078"/>
                                        </p:tgtEl>
                                        <p:attrNameLst>
                                          <p:attrName>style.visibility</p:attrName>
                                        </p:attrNameLst>
                                      </p:cBhvr>
                                      <p:to>
                                        <p:strVal val="visible"/>
                                      </p:to>
                                    </p:set>
                                    <p:anim calcmode="lin" valueType="num">
                                      <p:cBhvr additive="base">
                                        <p:cTn id="43" dur="500" fill="hold"/>
                                        <p:tgtEl>
                                          <p:spTgt spid="1795078"/>
                                        </p:tgtEl>
                                        <p:attrNameLst>
                                          <p:attrName>ppt_x</p:attrName>
                                        </p:attrNameLst>
                                      </p:cBhvr>
                                      <p:tavLst>
                                        <p:tav tm="0">
                                          <p:val>
                                            <p:strVal val="0-#ppt_w/2"/>
                                          </p:val>
                                        </p:tav>
                                        <p:tav tm="100000">
                                          <p:val>
                                            <p:strVal val="#ppt_x"/>
                                          </p:val>
                                        </p:tav>
                                      </p:tavLst>
                                    </p:anim>
                                    <p:anim calcmode="lin" valueType="num">
                                      <p:cBhvr additive="base">
                                        <p:cTn id="44" dur="500" fill="hold"/>
                                        <p:tgtEl>
                                          <p:spTgt spid="179507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5074" grpId="0" build="p" autoUpdateAnimBg="0"/>
      <p:bldP spid="1795075"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96098" name="Rectangle 2"/>
          <p:cNvSpPr>
            <a:spLocks noGrp="1" noChangeArrowheads="1"/>
          </p:cNvSpPr>
          <p:nvPr>
            <p:ph type="title"/>
          </p:nvPr>
        </p:nvSpPr>
        <p:spPr>
          <a:xfrm>
            <a:off x="914400" y="533400"/>
            <a:ext cx="7397750" cy="1447800"/>
          </a:xfrm>
        </p:spPr>
        <p:txBody>
          <a:bodyPr/>
          <a:lstStyle/>
          <a:p>
            <a:pPr eaLnBrk="1" hangingPunct="1"/>
            <a:r>
              <a:rPr lang="en-US" altLang="zh-CN" smtClean="0">
                <a:solidFill>
                  <a:srgbClr val="000000"/>
                </a:solidFill>
                <a:latin typeface="宋体" pitchFamily="2" charset="-122"/>
                <a:cs typeface="Times New Roman" pitchFamily="18" charset="0"/>
              </a:rPr>
              <a:t> </a:t>
            </a:r>
            <a:endParaRPr lang="en-US" altLang="zh-CN" smtClean="0">
              <a:latin typeface="宋体" pitchFamily="2" charset="-122"/>
            </a:endParaRPr>
          </a:p>
        </p:txBody>
      </p:sp>
      <p:sp>
        <p:nvSpPr>
          <p:cNvPr id="1796099" name="Rectangle 3"/>
          <p:cNvSpPr>
            <a:spLocks noGrp="1" noChangeArrowheads="1"/>
          </p:cNvSpPr>
          <p:nvPr>
            <p:ph type="body" idx="1"/>
          </p:nvPr>
        </p:nvSpPr>
        <p:spPr>
          <a:xfrm>
            <a:off x="1619250" y="1341438"/>
            <a:ext cx="6697663" cy="5029200"/>
          </a:xfrm>
        </p:spPr>
        <p:txBody>
          <a:bodyPr/>
          <a:lstStyle/>
          <a:p>
            <a:pPr algn="just" eaLnBrk="1" hangingPunct="1">
              <a:lnSpc>
                <a:spcPct val="110000"/>
              </a:lnSpc>
              <a:buFont typeface="Wingdings" pitchFamily="2" charset="2"/>
              <a:buNone/>
            </a:pPr>
            <a:r>
              <a:rPr lang="en-US" altLang="zh-CN" b="1" smtClean="0">
                <a:solidFill>
                  <a:schemeClr val="tx2"/>
                </a:solidFill>
                <a:latin typeface="黑体" pitchFamily="49" charset="-122"/>
                <a:ea typeface="黑体" pitchFamily="49" charset="-122"/>
              </a:rPr>
              <a:t>5.</a:t>
            </a:r>
            <a:r>
              <a:rPr lang="zh-CN" altLang="en-US" b="1" smtClean="0">
                <a:solidFill>
                  <a:schemeClr val="tx2"/>
                </a:solidFill>
                <a:latin typeface="黑体" pitchFamily="49" charset="-122"/>
                <a:ea typeface="黑体" pitchFamily="49" charset="-122"/>
              </a:rPr>
              <a:t>地址空间</a:t>
            </a:r>
          </a:p>
          <a:p>
            <a:pPr algn="just" eaLnBrk="1" hangingPunct="1">
              <a:lnSpc>
                <a:spcPct val="110000"/>
              </a:lnSpc>
            </a:pPr>
            <a:r>
              <a:rPr lang="zh-CN" altLang="en-US" b="1" smtClean="0">
                <a:latin typeface="宋体" pitchFamily="2" charset="-122"/>
              </a:rPr>
              <a:t>程序用来访问信息所用地址单元的集合</a:t>
            </a:r>
          </a:p>
          <a:p>
            <a:pPr algn="just" eaLnBrk="1" hangingPunct="1">
              <a:lnSpc>
                <a:spcPct val="110000"/>
              </a:lnSpc>
            </a:pPr>
            <a:r>
              <a:rPr lang="zh-CN" altLang="en-US" b="1" smtClean="0">
                <a:latin typeface="宋体" pitchFamily="2" charset="-122"/>
              </a:rPr>
              <a:t>逻辑（相对）地址的集合</a:t>
            </a:r>
          </a:p>
          <a:p>
            <a:pPr algn="just" eaLnBrk="1" hangingPunct="1">
              <a:lnSpc>
                <a:spcPct val="110000"/>
              </a:lnSpc>
            </a:pPr>
            <a:r>
              <a:rPr lang="zh-CN" altLang="en-US" b="1" smtClean="0">
                <a:latin typeface="宋体" pitchFamily="2" charset="-122"/>
              </a:rPr>
              <a:t>由编译程序生成</a:t>
            </a:r>
          </a:p>
          <a:p>
            <a:pPr algn="just" eaLnBrk="1" hangingPunct="1">
              <a:lnSpc>
                <a:spcPct val="110000"/>
              </a:lnSpc>
              <a:buFont typeface="Wingdings" pitchFamily="2" charset="2"/>
              <a:buNone/>
            </a:pPr>
            <a:r>
              <a:rPr lang="en-US" altLang="zh-CN" b="1" smtClean="0">
                <a:solidFill>
                  <a:schemeClr val="tx2"/>
                </a:solidFill>
                <a:latin typeface="黑体" pitchFamily="49" charset="-122"/>
                <a:ea typeface="黑体" pitchFamily="49" charset="-122"/>
              </a:rPr>
              <a:t>6.</a:t>
            </a:r>
            <a:r>
              <a:rPr lang="zh-CN" altLang="en-US" b="1" smtClean="0">
                <a:solidFill>
                  <a:schemeClr val="tx2"/>
                </a:solidFill>
                <a:latin typeface="黑体" pitchFamily="49" charset="-122"/>
                <a:ea typeface="黑体" pitchFamily="49" charset="-122"/>
              </a:rPr>
              <a:t>存储空间</a:t>
            </a:r>
          </a:p>
          <a:p>
            <a:pPr algn="just" eaLnBrk="1" hangingPunct="1">
              <a:lnSpc>
                <a:spcPct val="110000"/>
              </a:lnSpc>
            </a:pPr>
            <a:r>
              <a:rPr lang="zh-CN" altLang="en-US" b="1" smtClean="0">
                <a:latin typeface="宋体" pitchFamily="2" charset="-122"/>
              </a:rPr>
              <a:t>主存中物理单元的集合</a:t>
            </a:r>
          </a:p>
          <a:p>
            <a:pPr algn="just" eaLnBrk="1" hangingPunct="1">
              <a:lnSpc>
                <a:spcPct val="110000"/>
              </a:lnSpc>
            </a:pPr>
            <a:r>
              <a:rPr lang="zh-CN" altLang="en-US" b="1" smtClean="0">
                <a:latin typeface="宋体" pitchFamily="2" charset="-122"/>
              </a:rPr>
              <a:t>物理（绝对）地址的集合</a:t>
            </a:r>
          </a:p>
          <a:p>
            <a:pPr algn="just" eaLnBrk="1" hangingPunct="1">
              <a:lnSpc>
                <a:spcPct val="110000"/>
              </a:lnSpc>
            </a:pPr>
            <a:r>
              <a:rPr lang="zh-CN" altLang="en-US" b="1" smtClean="0">
                <a:latin typeface="宋体" pitchFamily="2" charset="-122"/>
              </a:rPr>
              <a:t>由装配程序等生成</a:t>
            </a:r>
          </a:p>
          <a:p>
            <a:pPr algn="just" eaLnBrk="1" hangingPunct="1">
              <a:lnSpc>
                <a:spcPct val="110000"/>
              </a:lnSpc>
            </a:pPr>
            <a:endParaRPr lang="en-US" altLang="zh-CN" b="1" smtClean="0">
              <a:latin typeface="宋体" pitchFamily="2" charset="-122"/>
            </a:endParaRPr>
          </a:p>
        </p:txBody>
      </p:sp>
      <p:sp>
        <p:nvSpPr>
          <p:cNvPr id="2" name="矩形 1"/>
          <p:cNvSpPr/>
          <p:nvPr/>
        </p:nvSpPr>
        <p:spPr>
          <a:xfrm>
            <a:off x="2982059" y="352644"/>
            <a:ext cx="3262432" cy="584775"/>
          </a:xfrm>
          <a:prstGeom prst="rect">
            <a:avLst/>
          </a:prstGeom>
        </p:spPr>
        <p:txBody>
          <a:bodyPr wrap="none">
            <a:spAutoFit/>
          </a:bodyPr>
          <a:lstStyle/>
          <a:p>
            <a:r>
              <a:rPr lang="en-US" altLang="zh-CN" sz="3200" kern="0" dirty="0">
                <a:solidFill>
                  <a:srgbClr val="000000"/>
                </a:solidFill>
                <a:latin typeface="黑体" pitchFamily="49" charset="-122"/>
                <a:ea typeface="黑体" pitchFamily="49" charset="-122"/>
                <a:cs typeface="+mj-cs"/>
              </a:rPr>
              <a:t>3.1.3. </a:t>
            </a:r>
            <a:r>
              <a:rPr lang="zh-CN" altLang="en-US" sz="3200" kern="0" dirty="0">
                <a:solidFill>
                  <a:srgbClr val="000000"/>
                </a:solidFill>
                <a:latin typeface="黑体" pitchFamily="49" charset="-122"/>
                <a:ea typeface="黑体" pitchFamily="49" charset="-122"/>
                <a:cs typeface="+mj-cs"/>
              </a:rPr>
              <a:t>基本概念</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796098">
                                            <p:txEl>
                                              <p:pRg st="0" end="0"/>
                                            </p:txEl>
                                          </p:spTgt>
                                        </p:tgtEl>
                                        <p:attrNameLst>
                                          <p:attrName>style.visibility</p:attrName>
                                        </p:attrNameLst>
                                      </p:cBhvr>
                                      <p:to>
                                        <p:strVal val="visible"/>
                                      </p:to>
                                    </p:set>
                                    <p:anim calcmode="lin" valueType="num">
                                      <p:cBhvr additive="base">
                                        <p:cTn id="7" dur="500" fill="hold"/>
                                        <p:tgtEl>
                                          <p:spTgt spid="179609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796098">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796099">
                                            <p:txEl>
                                              <p:pRg st="0" end="0"/>
                                            </p:txEl>
                                          </p:spTgt>
                                        </p:tgtEl>
                                        <p:attrNameLst>
                                          <p:attrName>style.visibility</p:attrName>
                                        </p:attrNameLst>
                                      </p:cBhvr>
                                      <p:to>
                                        <p:strVal val="visible"/>
                                      </p:to>
                                    </p:set>
                                    <p:anim calcmode="lin" valueType="num">
                                      <p:cBhvr additive="base">
                                        <p:cTn id="13" dur="500" fill="hold"/>
                                        <p:tgtEl>
                                          <p:spTgt spid="1796099">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796099">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796099">
                                            <p:txEl>
                                              <p:pRg st="1" end="1"/>
                                            </p:txEl>
                                          </p:spTgt>
                                        </p:tgtEl>
                                        <p:attrNameLst>
                                          <p:attrName>style.visibility</p:attrName>
                                        </p:attrNameLst>
                                      </p:cBhvr>
                                      <p:to>
                                        <p:strVal val="visible"/>
                                      </p:to>
                                    </p:set>
                                    <p:anim calcmode="lin" valueType="num">
                                      <p:cBhvr additive="base">
                                        <p:cTn id="19" dur="500" fill="hold"/>
                                        <p:tgtEl>
                                          <p:spTgt spid="1796099">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796099">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796099">
                                            <p:txEl>
                                              <p:pRg st="2" end="2"/>
                                            </p:txEl>
                                          </p:spTgt>
                                        </p:tgtEl>
                                        <p:attrNameLst>
                                          <p:attrName>style.visibility</p:attrName>
                                        </p:attrNameLst>
                                      </p:cBhvr>
                                      <p:to>
                                        <p:strVal val="visible"/>
                                      </p:to>
                                    </p:set>
                                    <p:anim calcmode="lin" valueType="num">
                                      <p:cBhvr additive="base">
                                        <p:cTn id="25" dur="500" fill="hold"/>
                                        <p:tgtEl>
                                          <p:spTgt spid="1796099">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796099">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WAV"/>
                                        </p:tgtEl>
                                      </p:cMediaNode>
                                    </p:audio>
                                  </p:sub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796099">
                                            <p:txEl>
                                              <p:pRg st="3" end="3"/>
                                            </p:txEl>
                                          </p:spTgt>
                                        </p:tgtEl>
                                        <p:attrNameLst>
                                          <p:attrName>style.visibility</p:attrName>
                                        </p:attrNameLst>
                                      </p:cBhvr>
                                      <p:to>
                                        <p:strVal val="visible"/>
                                      </p:to>
                                    </p:set>
                                    <p:anim calcmode="lin" valueType="num">
                                      <p:cBhvr additive="base">
                                        <p:cTn id="31" dur="500" fill="hold"/>
                                        <p:tgtEl>
                                          <p:spTgt spid="1796099">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796099">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WHOOSH.WAV"/>
                                        </p:tgtEl>
                                      </p:cMediaNode>
                                    </p:audio>
                                  </p:sub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796099">
                                            <p:txEl>
                                              <p:pRg st="4" end="4"/>
                                            </p:txEl>
                                          </p:spTgt>
                                        </p:tgtEl>
                                        <p:attrNameLst>
                                          <p:attrName>style.visibility</p:attrName>
                                        </p:attrNameLst>
                                      </p:cBhvr>
                                      <p:to>
                                        <p:strVal val="visible"/>
                                      </p:to>
                                    </p:set>
                                    <p:anim calcmode="lin" valueType="num">
                                      <p:cBhvr additive="base">
                                        <p:cTn id="37" dur="500" fill="hold"/>
                                        <p:tgtEl>
                                          <p:spTgt spid="1796099">
                                            <p:txEl>
                                              <p:pRg st="4" end="4"/>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796099">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2" name="WHOOSH.WAV"/>
                                        </p:tgtEl>
                                      </p:cMediaNode>
                                    </p:audio>
                                  </p:sub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796099">
                                            <p:txEl>
                                              <p:pRg st="5" end="5"/>
                                            </p:txEl>
                                          </p:spTgt>
                                        </p:tgtEl>
                                        <p:attrNameLst>
                                          <p:attrName>style.visibility</p:attrName>
                                        </p:attrNameLst>
                                      </p:cBhvr>
                                      <p:to>
                                        <p:strVal val="visible"/>
                                      </p:to>
                                    </p:set>
                                    <p:anim calcmode="lin" valueType="num">
                                      <p:cBhvr additive="base">
                                        <p:cTn id="43" dur="500" fill="hold"/>
                                        <p:tgtEl>
                                          <p:spTgt spid="1796099">
                                            <p:txEl>
                                              <p:pRg st="5" end="5"/>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796099">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1"/>
                                            </p:cond>
                                          </p:stCondLst>
                                          <p:endCondLst>
                                            <p:cond evt="onStopAudio" delay="0">
                                              <p:tgtEl>
                                                <p:sldTgt/>
                                              </p:tgtEl>
                                            </p:cond>
                                          </p:endCondLst>
                                        </p:cTn>
                                        <p:tgtEl>
                                          <p:sndTgt r:embed="rId2" name="WHOOSH.WAV"/>
                                        </p:tgtEl>
                                      </p:cMediaNode>
                                    </p:audio>
                                  </p:sub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1796099">
                                            <p:txEl>
                                              <p:pRg st="6" end="6"/>
                                            </p:txEl>
                                          </p:spTgt>
                                        </p:tgtEl>
                                        <p:attrNameLst>
                                          <p:attrName>style.visibility</p:attrName>
                                        </p:attrNameLst>
                                      </p:cBhvr>
                                      <p:to>
                                        <p:strVal val="visible"/>
                                      </p:to>
                                    </p:set>
                                    <p:anim calcmode="lin" valueType="num">
                                      <p:cBhvr additive="base">
                                        <p:cTn id="49" dur="500" fill="hold"/>
                                        <p:tgtEl>
                                          <p:spTgt spid="1796099">
                                            <p:txEl>
                                              <p:pRg st="6" end="6"/>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1796099">
                                            <p:txEl>
                                              <p:pRg st="6" end="6"/>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7"/>
                                            </p:cond>
                                          </p:stCondLst>
                                          <p:endCondLst>
                                            <p:cond evt="onStopAudio" delay="0">
                                              <p:tgtEl>
                                                <p:sldTgt/>
                                              </p:tgtEl>
                                            </p:cond>
                                          </p:endCondLst>
                                        </p:cTn>
                                        <p:tgtEl>
                                          <p:sndTgt r:embed="rId2" name="WHOOSH.WAV"/>
                                        </p:tgtEl>
                                      </p:cMediaNode>
                                    </p:audio>
                                  </p:sub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1796099">
                                            <p:txEl>
                                              <p:pRg st="7" end="7"/>
                                            </p:txEl>
                                          </p:spTgt>
                                        </p:tgtEl>
                                        <p:attrNameLst>
                                          <p:attrName>style.visibility</p:attrName>
                                        </p:attrNameLst>
                                      </p:cBhvr>
                                      <p:to>
                                        <p:strVal val="visible"/>
                                      </p:to>
                                    </p:set>
                                    <p:anim calcmode="lin" valueType="num">
                                      <p:cBhvr additive="base">
                                        <p:cTn id="55" dur="500" fill="hold"/>
                                        <p:tgtEl>
                                          <p:spTgt spid="1796099">
                                            <p:txEl>
                                              <p:pRg st="7" end="7"/>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1796099">
                                            <p:txEl>
                                              <p:pRg st="7" end="7"/>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3"/>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6098" grpId="0" build="p" autoUpdateAnimBg="0"/>
      <p:bldP spid="1796099" grpId="0" build="p" autoUpdateAnimBg="0"/>
    </p:bldLst>
  </p:timing>
</p:sld>
</file>

<file path=ppt/theme/theme1.xml><?xml version="1.0" encoding="utf-8"?>
<a:theme xmlns:a="http://schemas.openxmlformats.org/drawingml/2006/main" name="第三章存储器管理[1]">
  <a:themeElements>
    <a:clrScheme name="第三章存储器管理[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第三章存储器管理[1]">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第三章存储器管理[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第三章存储器管理[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第三章存储器管理[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第三章存储器管理[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第三章存储器管理[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第三章存储器管理[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第三章存储器管理[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第三章存储器管理[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第三章存储器管理[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第三章存储器管理[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第三章存储器管理[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第三章存储器管理[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第三章存储器管理[1]1</Template>
  <TotalTime>9404</TotalTime>
  <Words>3386</Words>
  <Application>Microsoft Office PowerPoint</Application>
  <PresentationFormat>全屏显示(4:3)</PresentationFormat>
  <Paragraphs>442</Paragraphs>
  <Slides>70</Slides>
  <Notes>1</Notes>
  <HiddenSlides>8</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4</vt:i4>
      </vt:variant>
      <vt:variant>
        <vt:lpstr>幻灯片标题</vt:lpstr>
      </vt:variant>
      <vt:variant>
        <vt:i4>70</vt:i4>
      </vt:variant>
    </vt:vector>
  </HeadingPairs>
  <TitlesOfParts>
    <vt:vector size="85" baseType="lpstr">
      <vt:lpstr>Arial Unicode MS</vt:lpstr>
      <vt:lpstr>黑体</vt:lpstr>
      <vt:lpstr>华文新魏</vt:lpstr>
      <vt:lpstr>楷体_GB2312</vt:lpstr>
      <vt:lpstr>隶书</vt:lpstr>
      <vt:lpstr>隶书_GB2312</vt:lpstr>
      <vt:lpstr>宋体</vt:lpstr>
      <vt:lpstr>Arial</vt:lpstr>
      <vt:lpstr>Times New Roman</vt:lpstr>
      <vt:lpstr>Wingdings</vt:lpstr>
      <vt:lpstr>第三章存储器管理[1]</vt:lpstr>
      <vt:lpstr>Photo Editor 照片</vt:lpstr>
      <vt:lpstr>Visio</vt:lpstr>
      <vt:lpstr>位图图像</vt:lpstr>
      <vt:lpstr>BMP 图像</vt:lpstr>
      <vt:lpstr>第三章 内存管理（1 )</vt:lpstr>
      <vt:lpstr>内存管理</vt:lpstr>
      <vt:lpstr>PowerPoint 演示文稿</vt:lpstr>
      <vt:lpstr>3.1.1 存储器的层次结构</vt:lpstr>
      <vt:lpstr>2.各种存储器</vt:lpstr>
      <vt:lpstr>3.1.2 存储管理的目的</vt:lpstr>
      <vt:lpstr> 3.1.3. 基本概念</vt:lpstr>
      <vt:lpstr>       </vt:lpstr>
      <vt:lpstr> </vt:lpstr>
      <vt:lpstr>PowerPoint 演示文稿</vt:lpstr>
      <vt:lpstr>7.逻辑地址与物理地址</vt:lpstr>
      <vt:lpstr>8.存储共享</vt:lpstr>
      <vt:lpstr> 9.存储保护与安全</vt:lpstr>
      <vt:lpstr>1) 存储保护</vt:lpstr>
      <vt:lpstr>2) 保护过程---防止地址越界</vt:lpstr>
      <vt:lpstr>10.内存“扩充”</vt:lpstr>
      <vt:lpstr>程序处理基本过程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3.2.2  程序的链接</vt:lpstr>
      <vt:lpstr>PowerPoint 演示文稿</vt:lpstr>
      <vt:lpstr>PowerPoint 演示文稿</vt:lpstr>
      <vt:lpstr>3.2.3 重定位</vt:lpstr>
      <vt:lpstr>1. 重定位的类型 </vt:lpstr>
      <vt:lpstr>2) 动态重定位</vt:lpstr>
      <vt:lpstr>2.动态重定位的实现方式</vt:lpstr>
      <vt:lpstr>PowerPoint 演示文稿</vt:lpstr>
      <vt:lpstr>3.3.1 单一连续内存管理</vt:lpstr>
      <vt:lpstr>PowerPoint 演示文稿</vt:lpstr>
      <vt:lpstr>工作流程 </vt:lpstr>
      <vt:lpstr>工作流程(续) </vt:lpstr>
      <vt:lpstr>PowerPoint 演示文稿</vt:lpstr>
      <vt:lpstr>存储保护 </vt:lpstr>
      <vt:lpstr>存储保护（续） </vt:lpstr>
      <vt:lpstr> 3.3.2 固定分区分配</vt:lpstr>
      <vt:lpstr>PowerPoint 演示文稿</vt:lpstr>
      <vt:lpstr>PowerPoint 演示文稿</vt:lpstr>
      <vt:lpstr>PowerPoint 演示文稿</vt:lpstr>
      <vt:lpstr> 3.3.2 可变分区分配</vt:lpstr>
      <vt:lpstr> 1. 分区分配中的数据结构</vt:lpstr>
      <vt:lpstr>PowerPoint 演示文稿</vt:lpstr>
      <vt:lpstr> 2. 分区分配操作 </vt:lpstr>
      <vt:lpstr> 2)  回收内存 </vt:lpstr>
      <vt:lpstr> 4.分配算法</vt:lpstr>
      <vt:lpstr>1)最佳适应算法</vt:lpstr>
      <vt:lpstr>2)最坏适应算法</vt:lpstr>
      <vt:lpstr>分配算法（续）</vt:lpstr>
      <vt:lpstr>5. 碎片问题</vt:lpstr>
      <vt:lpstr>PowerPoint 演示文稿</vt:lpstr>
      <vt:lpstr> 3.3.3  可重定位分区分配</vt:lpstr>
      <vt:lpstr>PowerPoint 演示文稿</vt:lpstr>
      <vt:lpstr>3. 动态重定位分区分配算法</vt:lpstr>
      <vt:lpstr> 4.可重定位分区的优缺点 </vt:lpstr>
      <vt:lpstr> 5.多重分区 </vt:lpstr>
      <vt:lpstr> 多重分区分配 </vt:lpstr>
      <vt:lpstr>  6.分区的保护 </vt:lpstr>
      <vt:lpstr>保护过程----防止地址越界</vt:lpstr>
      <vt:lpstr>1)界限寄存器保护 </vt:lpstr>
      <vt:lpstr>2)基址、限长寄存器保护</vt:lpstr>
      <vt:lpstr>防止操作越权</vt:lpstr>
      <vt:lpstr> 3)保护键方式 </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网格计算及关键技术研究</dc:title>
  <dc:creator>傅秀芬</dc:creator>
  <cp:lastModifiedBy>kehe wu</cp:lastModifiedBy>
  <cp:revision>654</cp:revision>
  <cp:lastPrinted>2003-01-17T13:26:41Z</cp:lastPrinted>
  <dcterms:created xsi:type="dcterms:W3CDTF">2001-06-01T03:31:28Z</dcterms:created>
  <dcterms:modified xsi:type="dcterms:W3CDTF">2020-03-31T16:55:50Z</dcterms:modified>
</cp:coreProperties>
</file>