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3"/>
  </p:notesMasterIdLst>
  <p:sldIdLst>
    <p:sldId id="256" r:id="rId2"/>
    <p:sldId id="385" r:id="rId3"/>
    <p:sldId id="408" r:id="rId4"/>
    <p:sldId id="407" r:id="rId5"/>
    <p:sldId id="410" r:id="rId6"/>
    <p:sldId id="411" r:id="rId7"/>
    <p:sldId id="412" r:id="rId8"/>
    <p:sldId id="425" r:id="rId9"/>
    <p:sldId id="426" r:id="rId10"/>
    <p:sldId id="427" r:id="rId11"/>
    <p:sldId id="42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47D9-D6DA-48BF-80FA-AEFF492CA92B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619CA-E50E-44BC-8787-5F4D81B59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1EA5-175E-43FF-B9D2-1DC5CF4F9E3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1EA5-175E-43FF-B9D2-1DC5CF4F9E3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1EA5-175E-43FF-B9D2-1DC5CF4F9E3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1EA5-175E-43FF-B9D2-1DC5CF4F9E3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1EA5-175E-43FF-B9D2-1DC5CF4F9E3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1EA5-175E-43FF-B9D2-1DC5CF4F9E3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1EA5-175E-43FF-B9D2-1DC5CF4F9E3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1EA5-175E-43FF-B9D2-1DC5CF4F9E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6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1EA5-175E-43FF-B9D2-1DC5CF4F9E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9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6088" y="887413"/>
            <a:ext cx="4262437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031EA5-175E-43FF-B9D2-1DC5CF4F9E3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0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file:///C:\Users\1V994W2\PycharmProjects\PPT_Background_Generation/pic_temp/pic_half_left.png" TargetMode="External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92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5427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492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3321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609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2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7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272632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368" y="1397000"/>
            <a:ext cx="2272632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7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尚巍手书W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130453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8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6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9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5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4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9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3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4.xml"/><Relationship Id="rId7" Type="http://schemas.openxmlformats.org/officeDocument/2006/relationships/image" Target="../media/image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8.xml"/><Relationship Id="rId7" Type="http://schemas.openxmlformats.org/officeDocument/2006/relationships/image" Target="../media/image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3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2.xml"/><Relationship Id="rId7" Type="http://schemas.openxmlformats.org/officeDocument/2006/relationships/image" Target="../media/image8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2E4ACC8E-2C7E-EAE5-F11C-06C81989A81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46002" y="633246"/>
            <a:ext cx="7663815" cy="13982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dist">
              <a:spcBef>
                <a:spcPts val="0"/>
              </a:spcBef>
              <a:buSzPct val="100000"/>
            </a:pPr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数据结构课程设计</a:t>
            </a:r>
            <a:endParaRPr lang="zh-CN" altLang="en-US" sz="6000" dirty="0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061FACEE-1216-41E0-00B0-934AE22E39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-171287" y="1826074"/>
            <a:ext cx="6350000" cy="8158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SzPct val="100000"/>
              <a:buFont typeface="Wingdings 3" charset="2"/>
              <a:buNone/>
            </a:pPr>
            <a:r>
              <a:rPr lang="zh-CN" altLang="en-US" sz="4400">
                <a:solidFill>
                  <a:schemeClr val="tx2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计算器实现</a:t>
            </a:r>
            <a:endParaRPr lang="zh-CN" altLang="en-US" sz="4400" dirty="0">
              <a:solidFill>
                <a:schemeClr val="tx2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711D6FE4-79BC-2DB3-36BF-B3F13A76C0AA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073785" y="2853813"/>
            <a:ext cx="4034790" cy="8855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汇报人：计算</a:t>
            </a:r>
            <a:r>
              <a:rPr lang="en-US" altLang="zh-CN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2104</a:t>
            </a: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张信羽  时间：</a:t>
            </a:r>
            <a:r>
              <a:rPr lang="en-US" altLang="zh-CN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2022</a:t>
            </a: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</a:t>
            </a:r>
            <a:r>
              <a:rPr lang="en-US" altLang="zh-CN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</a:t>
            </a: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月</a:t>
            </a:r>
            <a:r>
              <a:rPr lang="en-US" altLang="zh-CN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25</a:t>
            </a: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4252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792163" y="62769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128645" y="703580"/>
            <a:ext cx="5934710" cy="8356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各功能模块实现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9B3E59-CA46-4F2D-2642-E5A2B6ABB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42" y="1826578"/>
            <a:ext cx="9550464" cy="47304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412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792163" y="62769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676701" y="840899"/>
            <a:ext cx="5934710" cy="8356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总结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953135" y="2362200"/>
            <a:ext cx="10610215" cy="4208780"/>
          </a:xfrm>
        </p:spPr>
        <p:txBody>
          <a:bodyPr>
            <a:normAutofit fontScale="85000" lnSpcReduction="10000"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chemeClr val="dk1"/>
                </a:solidFill>
                <a:effectLst/>
                <a:latin typeface="+mn-lt"/>
                <a:ea typeface="楷体" panose="02010609060101010101" charset="-122"/>
                <a:cs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dk1"/>
                </a:solidFill>
                <a:effectLst/>
                <a:latin typeface="+mn-lt"/>
                <a:ea typeface="楷体" panose="02010609060101010101" charset="-122"/>
                <a:cs typeface="宋体" panose="02010600030101010101" pitchFamily="2" charset="-122"/>
              </a:rPr>
              <a:t>、</a:t>
            </a:r>
            <a:r>
              <a:rPr lang="zh-CN" altLang="zh-CN" b="1" dirty="0"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完成的工作</a:t>
            </a:r>
            <a:endParaRPr lang="en-US" altLang="zh-CN" b="1" dirty="0"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SzPct val="100000"/>
            </a:pPr>
            <a:r>
              <a:rPr lang="en-US" altLang="zh-CN" b="1" dirty="0"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b="1" dirty="0"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能够判定用户输入的表达式是否合法，并对不合法的表达式进行提示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SzPct val="100000"/>
            </a:pPr>
            <a:r>
              <a:rPr lang="en-US" altLang="zh-CN" b="1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能够保存历史运算表达式，用户可查看历史运算</a:t>
            </a:r>
            <a:endParaRPr lang="en-US" altLang="zh-CN" b="1" dirty="0"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SzPct val="100000"/>
            </a:pPr>
            <a:r>
              <a:rPr lang="en-US" altLang="zh-CN" b="1" dirty="0"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b="1" dirty="0"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实现一元多项式的运算</a:t>
            </a:r>
            <a:endParaRPr lang="en-US" altLang="zh-CN" b="1" dirty="0"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SzPct val="100000"/>
            </a:pPr>
            <a:r>
              <a:rPr lang="en-US" altLang="zh-CN" b="1" dirty="0"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b="1" dirty="0"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对包含加、减、乘、除、括号运算符的运算式进行求解</a:t>
            </a:r>
            <a:endParaRPr lang="en-US" altLang="zh-CN" b="1" dirty="0"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tabLst>
                <a:tab pos="228600" algn="l"/>
                <a:tab pos="266700" algn="l"/>
              </a:tabLst>
            </a:pPr>
            <a:r>
              <a:rPr lang="en-US" altLang="zh-CN" b="1" dirty="0">
                <a:effectLst/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lang="zh-CN" altLang="zh-CN" b="1" dirty="0"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、未完成的工作</a:t>
            </a:r>
            <a:endParaRPr lang="en-US" altLang="zh-CN" b="1" dirty="0"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+mj-lt"/>
              <a:buAutoNum type="arabicParenR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通过键盘进行输入</a:t>
            </a:r>
            <a:endParaRPr lang="zh-CN" altLang="zh-CN" sz="18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+mj-lt"/>
              <a:buAutoNum type="arabicParenR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对包含指数函数、幂函数、三角函数、对数函数的运算式进行求解</a:t>
            </a:r>
            <a:endParaRPr lang="zh-CN" altLang="zh-CN" sz="18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Font typeface="+mj-lt"/>
              <a:buAutoNum type="arabicParenR"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一元多项式运算输入时系数不能是负数</a:t>
            </a:r>
            <a:endParaRPr lang="en-US" altLang="zh-CN" b="1" dirty="0"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28600" indent="-2286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tabLst>
                <a:tab pos="228600" algn="l"/>
                <a:tab pos="266700" algn="l"/>
              </a:tabLst>
            </a:pPr>
            <a:r>
              <a:rPr lang="en-US" altLang="zh-CN" b="1" dirty="0">
                <a:effectLst/>
                <a:latin typeface="+mn-lt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lang="zh-CN" altLang="zh-CN" b="1" dirty="0"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、所需做的改进</a:t>
            </a:r>
            <a:endParaRPr lang="en-US" altLang="zh-CN" b="1" dirty="0"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AutoNum type="arabicParenR"/>
              <a:tabLst>
                <a:tab pos="228600" algn="l"/>
                <a:tab pos="266700" algn="l"/>
              </a:tabLs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一元多项式输出结果作升幂和降幂切换时，若式子中存在负系数的项，升幂与降幂无法正常进行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buAutoNum type="arabicParenR"/>
              <a:tabLst>
                <a:tab pos="228600" algn="l"/>
                <a:tab pos="266700" algn="l"/>
              </a:tabLs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判定表达式合法可以更加完善</a:t>
            </a:r>
            <a:endParaRPr lang="zh-CN" altLang="zh-CN" sz="18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228600" indent="-2286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tabLst>
                <a:tab pos="228600" algn="l"/>
                <a:tab pos="266700" algn="l"/>
              </a:tabLst>
            </a:pPr>
            <a:endParaRPr lang="zh-CN" altLang="zh-CN" b="1" dirty="0">
              <a:effectLst/>
              <a:latin typeface="+mn-lt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228600" indent="-22860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  <a:tabLst>
                <a:tab pos="228600" algn="l"/>
                <a:tab pos="266700" algn="l"/>
              </a:tabLst>
            </a:pPr>
            <a:endParaRPr lang="zh-CN" altLang="zh-CN" sz="18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818833" y="86391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861119" y="990918"/>
            <a:ext cx="4633595" cy="8356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问题描述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2785745" y="2328545"/>
            <a:ext cx="6515735" cy="362267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2400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一个计算器，可以进行各种类型的运算。算术是数学最古老且最简单的一个分支，几乎被每个人使用着，从日常上简单的算数到高深的科学及工商业计算都会用到。从小学我们就学习了心算，列式计算等计算方法。计算器就是我们经常使用的一个算数工具。而如何让电脑读懂我们输入的表达式并进行计算，就是我们数据结构所要研究的内容了。</a:t>
            </a:r>
            <a:r>
              <a:rPr lang="zh-CN" altLang="en-US" sz="1700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818833" y="86391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865562" y="1045528"/>
            <a:ext cx="7192837" cy="8356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需求分析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开发环境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2663633" y="2371859"/>
            <a:ext cx="6338570" cy="188135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开发软件：</a:t>
            </a:r>
            <a:r>
              <a:rPr lang="en-US" altLang="zh-CN" sz="3200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VSCode</a:t>
            </a:r>
            <a:endParaRPr lang="zh-CN" altLang="en-US" sz="3200" dirty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开发语言：</a:t>
            </a:r>
            <a:r>
              <a:rPr lang="en-US" altLang="zh-CN" sz="3200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HTML+CSS+JS+REACT</a:t>
            </a:r>
            <a:endParaRPr lang="zh-CN" altLang="en-US" sz="3200" dirty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465138" y="517843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213982" y="773342"/>
            <a:ext cx="6528435" cy="835660"/>
          </a:xfrm>
        </p:spPr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需求分析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数据需求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560070" y="1848485"/>
            <a:ext cx="10076815" cy="362267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数据需求：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不含变量的数学表达式的中缀形式，可以承受的操作符包括+、-、*、/、%、(、)、^等等，可以进行ln、lg、sin、cos、tan等等函数运算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1500" b="1" dirty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功能需求：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a.图示化界面计算器，可在键盘输入或可视化界面输入；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加减乘除、括号和常见函数（指数函数、幂函数、对数函数、三角函数等等）的运算实现；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含有清零键和回退键；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b.判断输入表达式是否合法，并对不合法的表达式进行提示； 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c.保存历史表达式并可自行查看；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d. 用数据结构知识手动实现运算，并与系统调用方法进行对比，感受两者的时间复杂度和空间复杂度变化；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e.实现一元多项式的运算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例：设有一元多项式 Am(x)和 Bn(x)：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Am(x)=A0+A1x1+A2x2+A3x3+… +Amxm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Bn(x)=B0+B1x1+B2x2+B3x3+… +Bnxn ，请实现求 M(x)= Am(x)+Bn(x)、M(x)= Am(x)-Bn(x)和 M(x)= Am(x)×Bn(x)。 要求结果 M(x)中无重复阶项和无零系数项，并且输出结果有升幂和降幂两种排列情况。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1500" b="1" dirty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1500" b="1" dirty="0">
                <a:solidFill>
                  <a:schemeClr val="dk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加分模块：实现windows中装换器的各个模块功能。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792163" y="62769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82107" y="881380"/>
            <a:ext cx="5934710" cy="8356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功能模块设计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935990" y="1954924"/>
            <a:ext cx="10610215" cy="4172607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、添加：在鼠标点击计算器中的操作符或操作数时，在表达式栏添加一位对应的值</a:t>
            </a:r>
            <a:endParaRPr lang="zh-CN" altLang="zh-CN" sz="9600" b="1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、删除：在鼠标点击计算器中的“</a:t>
            </a:r>
            <a:r>
              <a:rPr lang="en-US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DEL”</a:t>
            </a:r>
            <a:r>
              <a:rPr lang="zh-CN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时，删除表达式栏的最后一位</a:t>
            </a:r>
            <a:endParaRPr lang="zh-CN" altLang="zh-CN" sz="9600" b="1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、清空：在鼠标点击计算器中的“</a:t>
            </a:r>
            <a:r>
              <a:rPr lang="en-US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AC”</a:t>
            </a:r>
            <a:r>
              <a:rPr lang="zh-CN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时，清空表达式</a:t>
            </a:r>
            <a:endParaRPr lang="zh-CN" altLang="zh-CN" sz="9600" b="1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、运算：在鼠标点击计算器中的“</a:t>
            </a:r>
            <a:r>
              <a:rPr lang="en-US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=”</a:t>
            </a:r>
            <a:r>
              <a:rPr lang="zh-CN" altLang="zh-CN" sz="9600" b="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时，运算表达式并将结果输出至表达式栏</a:t>
            </a:r>
            <a:endParaRPr lang="zh-CN" altLang="zh-CN" sz="9600" b="1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200" b="1" dirty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792163" y="62769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2540065" y="809308"/>
            <a:ext cx="5934710" cy="8356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各功能模块实现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541285" y="1933902"/>
            <a:ext cx="4818992" cy="607621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a.用户界面</a:t>
            </a:r>
            <a:endParaRPr lang="zh-CN" altLang="en-US" sz="3200" b="1" dirty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200" b="1" dirty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17FE18-E980-9B48-025F-C003B0D15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83" y="2541523"/>
            <a:ext cx="7178566" cy="386486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792163" y="62769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128645" y="703580"/>
            <a:ext cx="5934710" cy="8356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各功能模块实现</a:t>
            </a:r>
          </a:p>
        </p:txBody>
      </p:sp>
      <p:sp>
        <p:nvSpPr>
          <p:cNvPr id="6" name="副标题 6">
            <a:extLst>
              <a:ext uri="{FF2B5EF4-FFF2-40B4-BE49-F238E27FC236}">
                <a16:creationId xmlns:a16="http://schemas.microsoft.com/office/drawing/2014/main" id="{399CCC30-8C9C-2AA0-0B81-D62A9C251D32}"/>
              </a:ext>
            </a:extLst>
          </p:cNvPr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935990" y="1935480"/>
            <a:ext cx="10610215" cy="81534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</a:pPr>
            <a:r>
              <a:rPr lang="en-US" altLang="zh-CN" sz="51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51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zh-CN" sz="5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将运算完成的表达式保存并输出至</a:t>
            </a:r>
            <a:r>
              <a:rPr lang="en-US" altLang="zh-CN" sz="5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History</a:t>
            </a:r>
            <a:br>
              <a:rPr lang="en-US" altLang="zh-CN" sz="5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5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c.</a:t>
            </a:r>
            <a:r>
              <a:rPr lang="zh-CN" altLang="zh-CN" sz="5100" kern="10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表达式求值：对输入的表达式进行运算，并将结果输出至界面</a:t>
            </a:r>
            <a:endParaRPr lang="zh-CN" altLang="zh-CN" sz="5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lvl="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</a:pPr>
            <a:endParaRPr lang="zh-CN" altLang="en-US" sz="32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36BC2E-D13E-BEA6-7FE0-CF56CAA0B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4" y="3052467"/>
            <a:ext cx="5146422" cy="33013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4D5271-351D-DC02-AA3D-F96DA0526F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2466"/>
            <a:ext cx="5662058" cy="3301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792163" y="62769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128645" y="703580"/>
            <a:ext cx="5934710" cy="8356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各功能模块实现</a:t>
            </a:r>
          </a:p>
        </p:txBody>
      </p:sp>
      <p:sp>
        <p:nvSpPr>
          <p:cNvPr id="6" name="副标题 6">
            <a:extLst>
              <a:ext uri="{FF2B5EF4-FFF2-40B4-BE49-F238E27FC236}">
                <a16:creationId xmlns:a16="http://schemas.microsoft.com/office/drawing/2014/main" id="{399CCC30-8C9C-2AA0-0B81-D62A9C251D32}"/>
              </a:ext>
            </a:extLst>
          </p:cNvPr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935990" y="1935480"/>
            <a:ext cx="10610215" cy="81534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d.</a:t>
            </a:r>
            <a:r>
              <a:rPr lang="zh-CN" altLang="zh-CN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对表达式评估并将提示输出至</a:t>
            </a:r>
            <a:r>
              <a:rPr lang="en-US" altLang="zh-CN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Tips</a:t>
            </a:r>
            <a:endParaRPr lang="zh-CN" altLang="zh-CN" sz="32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200" b="1" dirty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C6236F-C0BD-F35F-32B8-43E4712A7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0" y="3147060"/>
            <a:ext cx="5453295" cy="33620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64BCB6-9047-191D-6B7F-314E5A6625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96" y="3147059"/>
            <a:ext cx="5906814" cy="33620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20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2"/>
            </p:custDataLst>
          </p:nvPr>
        </p:nvSpPr>
        <p:spPr>
          <a:xfrm>
            <a:off x="792163" y="627698"/>
            <a:ext cx="1553845" cy="11988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3"/>
            </p:custDataLst>
          </p:nvPr>
        </p:nvSpPr>
        <p:spPr>
          <a:xfrm>
            <a:off x="3128645" y="703580"/>
            <a:ext cx="5934710" cy="8356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各功能模块实现</a:t>
            </a:r>
          </a:p>
        </p:txBody>
      </p:sp>
      <p:sp>
        <p:nvSpPr>
          <p:cNvPr id="6" name="副标题 6">
            <a:extLst>
              <a:ext uri="{FF2B5EF4-FFF2-40B4-BE49-F238E27FC236}">
                <a16:creationId xmlns:a16="http://schemas.microsoft.com/office/drawing/2014/main" id="{399CCC30-8C9C-2AA0-0B81-D62A9C251D32}"/>
              </a:ext>
            </a:extLst>
          </p:cNvPr>
          <p:cNvSpPr>
            <a:spLocks noGrp="1"/>
          </p:cNvSpPr>
          <p:nvPr>
            <p:ph type="subTitle" idx="13"/>
            <p:custDataLst>
              <p:tags r:id="rId4"/>
            </p:custDataLst>
          </p:nvPr>
        </p:nvSpPr>
        <p:spPr>
          <a:xfrm>
            <a:off x="935990" y="1935480"/>
            <a:ext cx="10610215" cy="815340"/>
          </a:xfrm>
        </p:spPr>
        <p:txBody>
          <a:bodyPr>
            <a:normAutofit fontScale="25000" lnSpcReduction="20000"/>
          </a:bodyPr>
          <a:lstStyle/>
          <a:p>
            <a:pPr lvl="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</a:pPr>
            <a:r>
              <a:rPr lang="en-US" altLang="zh-CN" sz="6200" b="1" dirty="0">
                <a:solidFill>
                  <a:srgbClr val="FF0000"/>
                </a:solidFill>
                <a:latin typeface="+mn-ea"/>
                <a:ea typeface="+mn-ea"/>
                <a:cs typeface="楷体" panose="02010609060101010101" charset="-122"/>
              </a:rPr>
              <a:t>e.</a:t>
            </a:r>
            <a:r>
              <a:rPr lang="zh-CN" altLang="zh-CN" sz="6200" dirty="0">
                <a:solidFill>
                  <a:srgbClr val="FF0000"/>
                </a:solidFill>
                <a:effectLst/>
                <a:latin typeface="+mn-ea"/>
                <a:ea typeface="+mn-ea"/>
                <a:cs typeface="宋体" panose="02010600030101010101" pitchFamily="2" charset="-122"/>
              </a:rPr>
              <a:t>一元多项式的运算</a:t>
            </a:r>
          </a:p>
          <a:p>
            <a:pPr lvl="0">
              <a:lnSpc>
                <a:spcPct val="150000"/>
              </a:lnSpc>
              <a:spcBef>
                <a:spcPts val="250"/>
              </a:spcBef>
              <a:spcAft>
                <a:spcPts val="250"/>
              </a:spcAft>
            </a:pPr>
            <a:r>
              <a:rPr lang="en-US" altLang="zh-CN" sz="6200" dirty="0">
                <a:solidFill>
                  <a:srgbClr val="FF0000"/>
                </a:solidFill>
                <a:latin typeface="+mn-ea"/>
                <a:ea typeface="+mn-ea"/>
                <a:cs typeface="宋体" panose="02010600030101010101" pitchFamily="2" charset="-122"/>
              </a:rPr>
              <a:t>f.</a:t>
            </a:r>
            <a:r>
              <a:rPr lang="zh-CN" altLang="zh-CN" sz="6200" dirty="0">
                <a:solidFill>
                  <a:srgbClr val="FF0000"/>
                </a:solidFill>
                <a:effectLst/>
                <a:latin typeface="+mn-ea"/>
                <a:ea typeface="+mn-ea"/>
                <a:cs typeface="宋体" panose="02010600030101010101" pitchFamily="2" charset="-122"/>
              </a:rPr>
              <a:t>一元多项式运算结果的升序降序切换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200" b="1" dirty="0">
              <a:solidFill>
                <a:schemeClr val="dk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B94DE-1DCF-EAFE-46C0-3590B35CEC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0" y="3147060"/>
            <a:ext cx="5276193" cy="33013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694F9A-6501-E360-298D-75F2E58733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55" y="3147059"/>
            <a:ext cx="5927836" cy="33013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8751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42_1*b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4742_1*b*2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.25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7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742"/>
  <p:tag name="KSO_WM_SLIDE_LAYOUT" val="a_b_e"/>
  <p:tag name="KSO_WM_SLIDE_LAYOUT_CNT" val="1_1_1"/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42_7*e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42_7*a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标题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42_7*b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7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742"/>
  <p:tag name="KSO_WM_SLIDE_LAYOUT" val="a_b_e"/>
  <p:tag name="KSO_WM_SLIDE_LAYOUT_CNT" val="1_1_1"/>
  <p:tag name="KSO_WM_SPECIAL_SOURCE" val="bdnul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42_7*e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42_7*a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标题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42_7*b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7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742"/>
  <p:tag name="KSO_WM_SLIDE_LAYOUT" val="a_b_e"/>
  <p:tag name="KSO_WM_SLIDE_LAYOUT_CNT" val="1_1_1"/>
  <p:tag name="KSO_WM_SPECIAL_SOURCE" val="bdnul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42_7*e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42_7*a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标题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42_7*b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7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742"/>
  <p:tag name="KSO_WM_SLIDE_LAYOUT" val="a_b_e"/>
  <p:tag name="KSO_WM_SLIDE_LAYOUT_CNT" val="1_1_1"/>
  <p:tag name="KSO_WM_SPECIAL_SOURCE" val="bdnul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42_7*e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42_7*a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标题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42_7*b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7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742"/>
  <p:tag name="KSO_WM_SLIDE_LAYOUT" val="a_b_e"/>
  <p:tag name="KSO_WM_SLIDE_LAYOUT_CNT" val="1_1_1"/>
  <p:tag name="KSO_WM_SPECIAL_SOURCE" val="bdnul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42_7*e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42_7*a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标题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42_7*b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7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742"/>
  <p:tag name="KSO_WM_SLIDE_LAYOUT" val="a_b_e"/>
  <p:tag name="KSO_WM_SLIDE_LAYOUT_CNT" val="1_1_1"/>
  <p:tag name="KSO_WM_SPECIAL_SOURCE" val="bdnul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42_7*e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42_7*a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标题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42_7*b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7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742"/>
  <p:tag name="KSO_WM_SLIDE_LAYOUT" val="a_b_e"/>
  <p:tag name="KSO_WM_SLIDE_LAYOUT_CNT" val="1_1_1"/>
  <p:tag name="KSO_WM_SPECIAL_SOURCE" val="bdnul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42_7*e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42_7*a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标题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42_7*b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7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742"/>
  <p:tag name="KSO_WM_SLIDE_LAYOUT" val="a_b_e"/>
  <p:tag name="KSO_WM_SLIDE_LAYOUT_CNT" val="1_1_1"/>
  <p:tag name="KSO_WM_SPECIAL_SOURCE" val="bdnul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42_7*e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42_7*a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标题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42_7*b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7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742"/>
  <p:tag name="KSO_WM_SLIDE_LAYOUT" val="a_b_e"/>
  <p:tag name="KSO_WM_SLIDE_LAYOUT_CNT" val="1_1_1"/>
  <p:tag name="KSO_WM_SPECIAL_SOURCE" val="bdnul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42_7*e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42_7*a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标题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474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742"/>
  <p:tag name="KSO_WM_SLIDE_LAYOUT" val="a_b_e"/>
  <p:tag name="KSO_WM_SLIDE_LAYOUT_CNT" val="1_1_1"/>
  <p:tag name="KSO_WM_SPECIAL_SOURCE" val="bdnul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742_7*e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42_7*a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标题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742_7*b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单击此处添加副标题内容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742_1*a*1"/>
  <p:tag name="KSO_WM_TEMPLATE_CATEGORY" val="custom"/>
  <p:tag name="KSO_WM_TEMPLATE_INDEX" val="20204742"/>
  <p:tag name="KSO_WM_UNIT_LAYERLEVEL" val="1"/>
  <p:tag name="KSO_WM_TAG_VERSION" val="1.0"/>
  <p:tag name="KSO_WM_BEAUTIFY_FLAG" val="#wm#"/>
  <p:tag name="KSO_WM_UNIT_PRESET_TEXT" val="云深不知处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768</Words>
  <Application>Microsoft Office PowerPoint</Application>
  <PresentationFormat>宽屏</PresentationFormat>
  <Paragraphs>73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华文新魏</vt:lpstr>
      <vt:lpstr>楷体</vt:lpstr>
      <vt:lpstr>Arial</vt:lpstr>
      <vt:lpstr>Times New Roman</vt:lpstr>
      <vt:lpstr>Trebuchet MS</vt:lpstr>
      <vt:lpstr>Wingdings 3</vt:lpstr>
      <vt:lpstr>平面</vt:lpstr>
      <vt:lpstr>PowerPoint 演示文稿</vt:lpstr>
      <vt:lpstr>问题描述</vt:lpstr>
      <vt:lpstr>需求分析——开发环境</vt:lpstr>
      <vt:lpstr>需求分析——数据需求</vt:lpstr>
      <vt:lpstr>功能模块设计</vt:lpstr>
      <vt:lpstr>各功能模块实现</vt:lpstr>
      <vt:lpstr>各功能模块实现</vt:lpstr>
      <vt:lpstr>各功能模块实现</vt:lpstr>
      <vt:lpstr>各功能模块实现</vt:lpstr>
      <vt:lpstr>各功能模块实现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信羽</dc:creator>
  <cp:lastModifiedBy>张 信羽</cp:lastModifiedBy>
  <cp:revision>1</cp:revision>
  <dcterms:created xsi:type="dcterms:W3CDTF">2022-07-22T09:00:52Z</dcterms:created>
  <dcterms:modified xsi:type="dcterms:W3CDTF">2022-07-22T09:05:17Z</dcterms:modified>
</cp:coreProperties>
</file>