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800" dirty="0">
              <a:solidFill>
                <a:srgbClr val="4655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>
                <a:solidFill>
                  <a:srgbClr val="000000"/>
                </a:solidFill>
              </a:rPr>
              <a:pPr/>
              <a:t>2022年10月20日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>
                <a:solidFill>
                  <a:srgbClr val="465562"/>
                </a:solidFill>
              </a:rPr>
              <a:pPr/>
              <a:t>2022年10月20日</a:t>
            </a:fld>
            <a:endParaRPr lang="zh-CN" altLang="en-US" dirty="0">
              <a:solidFill>
                <a:srgbClr val="46556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zh-CN" altLang="en-US" dirty="0">
                <a:solidFill>
                  <a:srgbClr val="465562"/>
                </a:solidFill>
              </a:rPr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DC1BBB0-96F0-4077-A278-0F3FB5C104D3}" type="slidenum">
              <a:rPr lang="en-US" altLang="zh-CN" smtClean="0">
                <a:solidFill>
                  <a:srgbClr val="465562"/>
                </a:solidFill>
              </a:rPr>
              <a:pPr/>
              <a:t>‹#›</a:t>
            </a:fld>
            <a:endParaRPr lang="zh-CN" altLang="en-US" dirty="0">
              <a:solidFill>
                <a:srgbClr val="4655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800" dirty="0">
              <a:solidFill>
                <a:srgbClr val="4655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>
                <a:solidFill>
                  <a:srgbClr val="465562"/>
                </a:solidFill>
              </a:rPr>
              <a:pPr/>
              <a:t>2022年10月20日</a:t>
            </a:fld>
            <a:endParaRPr lang="zh-CN" altLang="en-US" dirty="0">
              <a:solidFill>
                <a:srgbClr val="46556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465562"/>
                </a:solidFill>
              </a:rPr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>
                <a:solidFill>
                  <a:srgbClr val="465562"/>
                </a:solidFill>
              </a:rPr>
              <a:pPr/>
              <a:t>‹#›</a:t>
            </a:fld>
            <a:endParaRPr lang="zh-CN" altLang="en-US" dirty="0">
              <a:solidFill>
                <a:srgbClr val="4655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0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>
                <a:solidFill>
                  <a:srgbClr val="465562"/>
                </a:solidFill>
              </a:rPr>
              <a:pPr/>
              <a:t>2022年10月20日</a:t>
            </a:fld>
            <a:endParaRPr lang="zh-CN" altLang="en-US" dirty="0">
              <a:solidFill>
                <a:srgbClr val="46556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rgbClr val="465562"/>
                </a:solidFill>
              </a:rPr>
              <a:t>添加页脚</a:t>
            </a:r>
            <a:endParaRPr lang="zh-CN" altLang="en-US" dirty="0">
              <a:solidFill>
                <a:srgbClr val="46556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>
                <a:solidFill>
                  <a:srgbClr val="465562"/>
                </a:solidFill>
              </a:rPr>
              <a:pPr/>
              <a:t>‹#›</a:t>
            </a:fld>
            <a:endParaRPr lang="zh-CN" altLang="en-US" dirty="0">
              <a:solidFill>
                <a:srgbClr val="4655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800" dirty="0">
              <a:solidFill>
                <a:srgbClr val="4655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285430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>
                <a:solidFill>
                  <a:srgbClr val="000000"/>
                </a:solidFill>
              </a:rPr>
              <a:pPr/>
              <a:t>2022年10月20日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2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>
                <a:solidFill>
                  <a:srgbClr val="465562"/>
                </a:solidFill>
              </a:rPr>
              <a:pPr/>
              <a:t>2022年10月20日</a:t>
            </a:fld>
            <a:endParaRPr lang="zh-CN" altLang="en-US" dirty="0">
              <a:solidFill>
                <a:srgbClr val="46556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zh-CN" altLang="en-US" dirty="0">
                <a:solidFill>
                  <a:srgbClr val="465562"/>
                </a:solidFill>
              </a:rPr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DC1BBB0-96F0-4077-A278-0F3FB5C104D3}" type="slidenum">
              <a:rPr lang="en-US" altLang="zh-CN" smtClean="0">
                <a:solidFill>
                  <a:srgbClr val="465562"/>
                </a:solidFill>
              </a:rPr>
              <a:pPr/>
              <a:t>‹#›</a:t>
            </a:fld>
            <a:endParaRPr lang="zh-CN" altLang="en-US" dirty="0">
              <a:solidFill>
                <a:srgbClr val="4655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5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>
                <a:solidFill>
                  <a:srgbClr val="465562"/>
                </a:solidFill>
              </a:rPr>
              <a:pPr/>
              <a:t>2022年10月20日</a:t>
            </a:fld>
            <a:endParaRPr lang="zh-CN" altLang="en-US" dirty="0">
              <a:solidFill>
                <a:srgbClr val="465562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rgbClr val="465562"/>
                </a:solidFill>
              </a:rPr>
              <a:t>添加页脚</a:t>
            </a:r>
            <a:endParaRPr lang="zh-CN" altLang="en-US" dirty="0">
              <a:solidFill>
                <a:srgbClr val="46556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>
                <a:solidFill>
                  <a:srgbClr val="465562"/>
                </a:solidFill>
              </a:rPr>
              <a:pPr/>
              <a:t>‹#›</a:t>
            </a:fld>
            <a:endParaRPr lang="zh-CN" altLang="en-US" dirty="0">
              <a:solidFill>
                <a:srgbClr val="4655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6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>
                <a:solidFill>
                  <a:srgbClr val="465562"/>
                </a:solidFill>
              </a:rPr>
              <a:pPr/>
              <a:t>2022年10月20日</a:t>
            </a:fld>
            <a:endParaRPr lang="zh-CN" altLang="en-US" dirty="0">
              <a:solidFill>
                <a:srgbClr val="46556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zh-CN" altLang="en-US" dirty="0">
                <a:solidFill>
                  <a:srgbClr val="465562"/>
                </a:solidFill>
              </a:rPr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DC1BBB0-96F0-4077-A278-0F3FB5C104D3}" type="slidenum">
              <a:rPr lang="en-US" altLang="zh-CN" smtClean="0">
                <a:solidFill>
                  <a:srgbClr val="465562"/>
                </a:solidFill>
              </a:rPr>
              <a:pPr/>
              <a:t>‹#›</a:t>
            </a:fld>
            <a:endParaRPr lang="zh-CN" altLang="en-US" dirty="0">
              <a:solidFill>
                <a:srgbClr val="4655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>
                <a:solidFill>
                  <a:srgbClr val="465562"/>
                </a:solidFill>
              </a:rPr>
              <a:pPr/>
              <a:t>2022年10月20日</a:t>
            </a:fld>
            <a:endParaRPr lang="zh-CN" altLang="en-US" dirty="0">
              <a:solidFill>
                <a:srgbClr val="46556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rgbClr val="465562"/>
                </a:solidFill>
              </a:rPr>
              <a:t>添加页脚</a:t>
            </a:r>
            <a:endParaRPr lang="zh-CN" altLang="en-US" dirty="0">
              <a:solidFill>
                <a:srgbClr val="46556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>
                <a:solidFill>
                  <a:srgbClr val="465562"/>
                </a:solidFill>
              </a:rPr>
              <a:pPr/>
              <a:t>2022年10月20日</a:t>
            </a:fld>
            <a:endParaRPr lang="zh-CN" altLang="en-US" dirty="0">
              <a:solidFill>
                <a:srgbClr val="46556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465562"/>
                </a:solidFill>
              </a:rPr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>
                <a:solidFill>
                  <a:srgbClr val="465562"/>
                </a:solidFill>
              </a:rPr>
              <a:pPr/>
              <a:t>‹#›</a:t>
            </a:fld>
            <a:endParaRPr lang="zh-CN" altLang="en-US" dirty="0">
              <a:solidFill>
                <a:srgbClr val="4655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>
                <a:solidFill>
                  <a:srgbClr val="000000"/>
                </a:solidFill>
              </a:rPr>
              <a:pPr/>
              <a:t>2022年10月20日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添加页脚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6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292" y="898103"/>
            <a:ext cx="336111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800" dirty="0">
              <a:solidFill>
                <a:srgbClr val="4655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>
                <a:solidFill>
                  <a:srgbClr val="465562"/>
                </a:solidFill>
              </a:rPr>
              <a:pPr/>
              <a:t>2022年10月20日</a:t>
            </a:fld>
            <a:endParaRPr lang="zh-CN" altLang="en-US" dirty="0">
              <a:solidFill>
                <a:srgbClr val="46556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rgbClr val="465562"/>
                </a:solidFill>
              </a:rPr>
              <a:t>添加页脚</a:t>
            </a:r>
            <a:endParaRPr lang="zh-CN" altLang="en-US" dirty="0">
              <a:solidFill>
                <a:srgbClr val="46556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>
                <a:solidFill>
                  <a:srgbClr val="465562"/>
                </a:solidFill>
              </a:rPr>
              <a:pPr/>
              <a:t>‹#›</a:t>
            </a:fld>
            <a:endParaRPr lang="zh-CN" altLang="en-US" dirty="0">
              <a:solidFill>
                <a:srgbClr val="4655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03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678" y="425864"/>
            <a:ext cx="9785349" cy="1239837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统计学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02024" y="1970468"/>
            <a:ext cx="9569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在终极的分析中，一切知识都是历史。</a:t>
            </a:r>
            <a:endParaRPr lang="en-US" altLang="zh-CN" dirty="0"/>
          </a:p>
          <a:p>
            <a:r>
              <a:rPr lang="zh-CN" altLang="en-US" dirty="0"/>
              <a:t>在抽象的意义下一切科学都是数学。</a:t>
            </a:r>
            <a:endParaRPr lang="en-US" altLang="zh-CN" dirty="0"/>
          </a:p>
          <a:p>
            <a:r>
              <a:rPr lang="zh-CN" altLang="en-US" dirty="0"/>
              <a:t>在理性的世界里，所有的判断都是统计学。</a:t>
            </a:r>
            <a:endParaRPr lang="en-US" altLang="zh-CN" dirty="0"/>
          </a:p>
          <a:p>
            <a:pPr algn="r"/>
            <a:r>
              <a:rPr lang="en-US" altLang="zh-CN" dirty="0"/>
              <a:t>---</a:t>
            </a:r>
            <a:r>
              <a:rPr lang="zh-CN" altLang="en-US" dirty="0"/>
              <a:t>劳（</a:t>
            </a:r>
            <a:r>
              <a:rPr lang="en-US" altLang="zh-CN" dirty="0" err="1"/>
              <a:t>C.R.Rao</a:t>
            </a:r>
            <a:r>
              <a:rPr lang="zh-CN" altLang="en-US" dirty="0"/>
              <a:t>）当代统计学家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23366" y="3687204"/>
            <a:ext cx="9326317" cy="295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统计学作为一种工具性学科，能够帮助人们从复杂分离的大量数据现象中提取有用的信息。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当今时代是一个信息爆炸的年代，唯一不变的真理就是变化自身，越是能从复杂无章的数据中看出端倪的人员，越是能够掌握经济时代的制胜先机。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统计学正是最有效的解决之道。它可以对最熟悉的常识数据资料数据化，并加以验证，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从庞大的数据库中萃取其策略要旨，使得学术研究人员或者实际工作者真正迈入科学研究探索的殿堂。</a:t>
            </a:r>
          </a:p>
        </p:txBody>
      </p:sp>
    </p:spTree>
    <p:extLst>
      <p:ext uri="{BB962C8B-B14F-4D97-AF65-F5344CB8AC3E}">
        <p14:creationId xmlns:p14="http://schemas.microsoft.com/office/powerpoint/2010/main" val="26295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06094-466B-AABD-1AF5-D357DB58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什么是统计学？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D53DFB-C3A1-9A4B-BEE8-D9AEB74371A5}"/>
              </a:ext>
            </a:extLst>
          </p:cNvPr>
          <p:cNvSpPr txBox="1"/>
          <p:nvPr/>
        </p:nvSpPr>
        <p:spPr>
          <a:xfrm>
            <a:off x="2090676" y="1820883"/>
            <a:ext cx="87916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是关于数据的学问。</a:t>
            </a:r>
            <a:endParaRPr lang="en-US" altLang="zh-CN" dirty="0"/>
          </a:p>
          <a:p>
            <a:r>
              <a:rPr lang="zh-CN" altLang="en-US" dirty="0"/>
              <a:t>数据就是数字，但不仅仅是数字，是有上下文联系的数字。</a:t>
            </a:r>
            <a:endParaRPr lang="en-US" altLang="zh-CN" dirty="0"/>
          </a:p>
          <a:p>
            <a:r>
              <a:rPr lang="zh-CN" altLang="en-US" dirty="0"/>
              <a:t>大数据（</a:t>
            </a:r>
            <a:r>
              <a:rPr lang="en-US" altLang="zh-CN" dirty="0"/>
              <a:t>big date</a:t>
            </a:r>
            <a:r>
              <a:rPr lang="zh-CN" altLang="en-US" dirty="0"/>
              <a:t>）的特征：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）数量规模巨大（体量巨大）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）更新快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）多样性（种类多：视频，图片，文字，位置等）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）价值密度低</a:t>
            </a:r>
            <a:endParaRPr lang="en-US" altLang="zh-CN" dirty="0"/>
          </a:p>
          <a:p>
            <a:r>
              <a:rPr lang="zh-CN" altLang="en-US" dirty="0"/>
              <a:t>统计学的目的：通过数据获取结论。</a:t>
            </a:r>
            <a:endParaRPr lang="en-US" altLang="zh-CN" dirty="0"/>
          </a:p>
          <a:p>
            <a:r>
              <a:rPr lang="zh-CN" altLang="en-US" dirty="0"/>
              <a:t>统计学所用的工具：图表和计算。 这些工具要在符合常识的思考方式下使用。</a:t>
            </a:r>
            <a:endParaRPr lang="en-US" altLang="zh-CN" dirty="0"/>
          </a:p>
          <a:p>
            <a:r>
              <a:rPr lang="zh-CN" altLang="en-US" dirty="0"/>
              <a:t>统计结论不是百分之百的确定，因为变化无所不在。</a:t>
            </a:r>
            <a:endParaRPr lang="en-US" altLang="zh-CN" dirty="0"/>
          </a:p>
          <a:p>
            <a:r>
              <a:rPr lang="zh-CN" altLang="en-US" dirty="0"/>
              <a:t>数据的产生：</a:t>
            </a:r>
            <a:endParaRPr lang="en-US" altLang="zh-CN" dirty="0"/>
          </a:p>
          <a:p>
            <a:r>
              <a:rPr lang="zh-CN" altLang="en-US" dirty="0"/>
              <a:t>个体：一组数据所描述的对象。</a:t>
            </a:r>
            <a:endParaRPr lang="en-US" altLang="zh-CN" dirty="0"/>
          </a:p>
          <a:p>
            <a:r>
              <a:rPr lang="zh-CN" altLang="en-US" dirty="0"/>
              <a:t>变量：某一个体的特征，不同个体的变量可以取不同值。</a:t>
            </a:r>
            <a:endParaRPr lang="en-US" altLang="zh-CN" dirty="0"/>
          </a:p>
          <a:p>
            <a:r>
              <a:rPr lang="zh-CN" altLang="en-US" dirty="0"/>
              <a:t>总体：研究的全体对象。</a:t>
            </a:r>
            <a:endParaRPr lang="en-US" altLang="zh-CN" dirty="0"/>
          </a:p>
          <a:p>
            <a:r>
              <a:rPr lang="zh-CN" altLang="en-US" dirty="0"/>
              <a:t>样本：总统的一部分，从样本搜集信息，以便对总体做推断。</a:t>
            </a:r>
          </a:p>
        </p:txBody>
      </p:sp>
    </p:spTree>
    <p:extLst>
      <p:ext uri="{BB962C8B-B14F-4D97-AF65-F5344CB8AC3E}">
        <p14:creationId xmlns:p14="http://schemas.microsoft.com/office/powerpoint/2010/main" val="7944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88984-08E3-113C-ACF8-5E5043AF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抽取样本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EE76A0-152F-46D0-CF97-64BE34A2A3AB}"/>
              </a:ext>
            </a:extLst>
          </p:cNvPr>
          <p:cNvSpPr txBox="1"/>
          <p:nvPr/>
        </p:nvSpPr>
        <p:spPr>
          <a:xfrm>
            <a:off x="1943596" y="1935678"/>
            <a:ext cx="89460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从总体中获得样本叫抽样。方法很多</a:t>
            </a:r>
            <a:r>
              <a:rPr lang="en-US" altLang="zh-CN" dirty="0"/>
              <a:t>,</a:t>
            </a:r>
            <a:r>
              <a:rPr lang="zh-CN" altLang="en-US" dirty="0"/>
              <a:t>如果抽取的结果总往一个方向偏，称样本是有偏的。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简单随机样本：总体中任意一个个体的选中的概率相同。（标签，随机数字表）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样本可以告诉我们什么？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用抽样调查的结论当作总体真实信息的估计。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估计时会有两种误差：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）偏差：取多个样本，统计量朝一个方向偏离总体。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）变异：取多个样本，统计量的离散程度。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如何处理偏差和变异？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）随机抽样减少偏差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）用大一点的样本减少变异性。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2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49CD7-C405-1760-B032-0774BDD4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统计数字会说谎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905F10-B9C6-4BF9-6DFB-EBE7ABAE0B78}"/>
              </a:ext>
            </a:extLst>
          </p:cNvPr>
          <p:cNvSpPr txBox="1"/>
          <p:nvPr/>
        </p:nvSpPr>
        <p:spPr>
          <a:xfrm>
            <a:off x="1943593" y="2285339"/>
            <a:ext cx="949234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）师生恋的比率达到了</a:t>
            </a:r>
            <a:r>
              <a:rPr lang="en-US" altLang="zh-CN" dirty="0"/>
              <a:t>66%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）某市交通广播台报告：今天下雪了，造成了</a:t>
            </a:r>
            <a:r>
              <a:rPr lang="en-US" altLang="zh-CN" dirty="0"/>
              <a:t>28</a:t>
            </a:r>
            <a:r>
              <a:rPr lang="zh-CN" altLang="en-US" dirty="0"/>
              <a:t>起轻微剐蹭交通事故。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通常天气好的时候，轻微剐蹭交通事故是</a:t>
            </a:r>
            <a:r>
              <a:rPr lang="en-US" altLang="zh-CN" dirty="0"/>
              <a:t>48</a:t>
            </a:r>
            <a:r>
              <a:rPr lang="zh-CN" altLang="en-US" dirty="0"/>
              <a:t>起。是否应该说：今天下雪了，防止了</a:t>
            </a:r>
            <a:r>
              <a:rPr lang="en-US" altLang="zh-CN" dirty="0"/>
              <a:t>20</a:t>
            </a:r>
            <a:r>
              <a:rPr lang="zh-CN" altLang="en-US" dirty="0"/>
              <a:t>起事故。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（要避免不了解整体情况下对数据进行点评）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统计数字会说谎，</a:t>
            </a:r>
            <a:r>
              <a:rPr lang="zh-CN" altLang="en-US" dirty="0">
                <a:solidFill>
                  <a:srgbClr val="FF0000"/>
                </a:solidFill>
              </a:rPr>
              <a:t>对于统计数字，永远要问的问题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）数据是怎样产生的？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）数据所度量的东西是什么？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度量：把个体的某一性质用数字来表示。变量要与性质有关，有效度量所关心的问题。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54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800" dirty="0"/>
              <a:t>数理统计学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44711" y="2034862"/>
            <a:ext cx="88477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数理统计学的主要目的</a:t>
            </a:r>
            <a:r>
              <a:rPr lang="en-US" altLang="zh-CN" sz="2000" dirty="0"/>
              <a:t>:</a:t>
            </a:r>
            <a:r>
              <a:rPr lang="zh-CN" altLang="en-US" sz="2000" dirty="0"/>
              <a:t>  为随机试验提供可利用的数学模型。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一旦得到随机实验的数学模型，并提出详尽完整的理论，统计学家则会在这种框架下对随机实验作出统计推断。然后，据此对未知参数给出估计或假设检验。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如何获取数据的阶段称为研究设计，包括抽样技术，实验设计等。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当获取数据之后，通过分析数据得出某种结论，做出某种判断的阶段，称为统计推断，包括参数估计和假设检验两个主要部分。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数理统计学和概率论是两个有密切关系的姊妹学科。大体上说，概率的是数理统计学的基础，而数理统计学是概率论的重要应用。数理统计学是统计学研究方法及应用的基石，数理统计学是一门应用广泛，分支很多的学科。</a:t>
            </a:r>
          </a:p>
        </p:txBody>
      </p:sp>
    </p:spTree>
    <p:extLst>
      <p:ext uri="{BB962C8B-B14F-4D97-AF65-F5344CB8AC3E}">
        <p14:creationId xmlns:p14="http://schemas.microsoft.com/office/powerpoint/2010/main" val="95113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740</Words>
  <Application>Microsoft Office PowerPoint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Euphemia</vt:lpstr>
      <vt:lpstr>数学 16x9</vt:lpstr>
      <vt:lpstr>统计学</vt:lpstr>
      <vt:lpstr>什么是统计学？</vt:lpstr>
      <vt:lpstr>抽取样本</vt:lpstr>
      <vt:lpstr>统计数字会说谎</vt:lpstr>
      <vt:lpstr>数理统计学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hss</dc:creator>
  <cp:lastModifiedBy>hss6610@126.com</cp:lastModifiedBy>
  <cp:revision>9</cp:revision>
  <dcterms:created xsi:type="dcterms:W3CDTF">2022-07-05T11:49:49Z</dcterms:created>
  <dcterms:modified xsi:type="dcterms:W3CDTF">2022-10-20T01:53:08Z</dcterms:modified>
</cp:coreProperties>
</file>