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476" r:id="rId2"/>
    <p:sldId id="274" r:id="rId3"/>
    <p:sldId id="275" r:id="rId4"/>
    <p:sldId id="261" r:id="rId5"/>
    <p:sldId id="262" r:id="rId6"/>
    <p:sldId id="263" r:id="rId7"/>
    <p:sldId id="266" r:id="rId8"/>
    <p:sldId id="277" r:id="rId9"/>
    <p:sldId id="278" r:id="rId10"/>
    <p:sldId id="279" r:id="rId11"/>
    <p:sldId id="276" r:id="rId12"/>
    <p:sldId id="268" r:id="rId13"/>
    <p:sldId id="269" r:id="rId14"/>
    <p:sldId id="280" r:id="rId15"/>
  </p:sldIdLst>
  <p:sldSz cx="12192000" cy="6858000"/>
  <p:notesSz cx="6858000" cy="9144000"/>
  <p:custDataLst>
    <p:tags r:id="rId17"/>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336699"/>
    <a:srgbClr val="0000CC"/>
    <a:srgbClr val="80A0C0"/>
    <a:srgbClr val="33CCFF"/>
    <a:srgbClr val="FF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p:restoredTop sz="94660"/>
  </p:normalViewPr>
  <p:slideViewPr>
    <p:cSldViewPr showGuides="1">
      <p:cViewPr varScale="1">
        <p:scale>
          <a:sx n="87" d="100"/>
          <a:sy n="87" d="100"/>
        </p:scale>
        <p:origin x="528" y="7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449E23E-3F5F-4E2E-B55E-8A5C30DA728E}" type="datetimeFigureOut">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2023/6/13</a:t>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AutoShape 7"/>
          <p:cNvSpPr/>
          <p:nvPr/>
        </p:nvSpPr>
        <p:spPr>
          <a:xfrm>
            <a:off x="914400" y="2393950"/>
            <a:ext cx="10363200" cy="109538"/>
          </a:xfrm>
          <a:custGeom>
            <a:avLst/>
            <a:gdLst/>
            <a:ahLst/>
            <a:cxnLst>
              <a:cxn ang="0">
                <a:pos x="0" y="0"/>
              </a:cxn>
              <a:cxn ang="0">
                <a:pos x="2147483646" y="0"/>
              </a:cxn>
              <a:cxn ang="0">
                <a:pos x="2147483646" y="2147483646"/>
              </a:cxn>
              <a:cxn ang="0">
                <a:pos x="0" y="2147483646"/>
              </a:cxn>
              <a:cxn ang="0">
                <a:pos x="0" y="0"/>
              </a:cxn>
              <a:cxn ang="0">
                <a:pos x="2147483646"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0070C0">
              <a:alpha val="100000"/>
            </a:srgbClr>
          </a:solidFill>
          <a:ln w="9525" cap="flat" cmpd="sng">
            <a:solidFill>
              <a:srgbClr val="0070C0">
                <a:alpha val="100000"/>
              </a:srgbClr>
            </a:solidFill>
            <a:prstDash val="solid"/>
            <a:round/>
            <a:headEnd type="none" w="med" len="med"/>
            <a:tailEnd type="none" w="med" len="med"/>
          </a:ln>
        </p:spPr>
        <p:txBody>
          <a:bodyPr/>
          <a:lstStyle/>
          <a:p>
            <a:endParaRPr lang="zh-CN" altLang="en-US"/>
          </a:p>
        </p:txBody>
      </p:sp>
      <p:sp>
        <p:nvSpPr>
          <p:cNvPr id="5122" name="Rectangle 2"/>
          <p:cNvSpPr>
            <a:spLocks noGrp="1" noChangeArrowheads="1"/>
          </p:cNvSpPr>
          <p:nvPr>
            <p:ph type="ctrTitle"/>
          </p:nvPr>
        </p:nvSpPr>
        <p:spPr>
          <a:xfrm>
            <a:off x="914400" y="990600"/>
            <a:ext cx="10363200" cy="1371600"/>
          </a:xfrm>
          <a:prstGeom prst="rect">
            <a:avLst/>
          </a:prstGeom>
        </p:spPr>
        <p:txBody>
          <a:bodyPr/>
          <a:lstStyle>
            <a:lvl1pPr>
              <a:defRPr sz="4000"/>
            </a:lvl1pPr>
          </a:lstStyle>
          <a:p>
            <a:pPr lvl="0"/>
            <a:r>
              <a:rPr lang="zh-CN" altLang="en-US" noProof="0"/>
              <a:t>单击此处编辑母版标题样式</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pPr lvl="0"/>
            <a:r>
              <a:rPr lang="zh-CN" altLang="en-US" noProof="0"/>
              <a:t>单击此处编辑母版副标题样式</a:t>
            </a:r>
          </a:p>
        </p:txBody>
      </p:sp>
      <p:sp>
        <p:nvSpPr>
          <p:cNvPr id="13" name="Rectangle 4"/>
          <p:cNvSpPr>
            <a:spLocks noGrp="1" noChangeArrowheads="1"/>
          </p:cNvSpPr>
          <p:nvPr>
            <p:ph type="dt" sz="half" idx="2"/>
          </p:nvPr>
        </p:nvSpPr>
        <p:spPr bwMode="auto">
          <a:xfrm>
            <a:off x="914400" y="6248400"/>
            <a:ext cx="25400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 name="Rectangle 5"/>
          <p:cNvSpPr>
            <a:spLocks noGrp="1" noChangeArrowheads="1"/>
          </p:cNvSpPr>
          <p:nvPr>
            <p:ph type="ftr" sz="quarter" idx="3"/>
          </p:nvPr>
        </p:nvSpPr>
        <p:spPr bwMode="auto">
          <a:xfrm>
            <a:off x="4165600" y="6248400"/>
            <a:ext cx="3860800" cy="4572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5" name="Rectangle 6"/>
          <p:cNvSpPr>
            <a:spLocks noGrp="1" noChangeArrowheads="1"/>
          </p:cNvSpPr>
          <p:nvPr>
            <p:ph type="sldNum" sz="quarter" idx="4"/>
          </p:nvPr>
        </p:nvSpPr>
        <p:spPr bwMode="auto">
          <a:xfrm>
            <a:off x="8737600" y="6248400"/>
            <a:ext cx="2540000" cy="457200"/>
          </a:xfrm>
          <a:prstGeom prst="rect">
            <a:avLst/>
          </a:prstGeom>
        </p:spPr>
        <p:txBody>
          <a:bodyPr vert="horz" wrap="square" lIns="91440" tIns="45720" rIns="91440" bIns="45720" numCol="1" anchor="t" anchorCtr="0" compatLnSpc="1"/>
          <a:lstStyle/>
          <a:p>
            <a:pPr algn="r" eaLnBrk="1" hangingPunct="1">
              <a:buNone/>
            </a:pPr>
            <a:fld id="{9A0DB2DC-4C9A-4742-B13C-FB6460FD3503}" type="slidenum">
              <a:rPr lang="en-US" altLang="zh-CN" dirty="0"/>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Verdana" panose="020B0604030504040204" pitchFamily="34" charset="0"/>
              </a:rPr>
              <a:t>‹#›</a:t>
            </a:fld>
            <a:endParaRPr lang="en-US" altLang="zh-CN" dirty="0">
              <a:latin typeface="Verdan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Verdana" panose="020B0604030504040204" pitchFamily="34" charset="0"/>
              </a:rPr>
              <a:t>‹#›</a:t>
            </a:fld>
            <a:endParaRPr lang="en-US" altLang="zh-CN" dirty="0">
              <a:latin typeface="Verdan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Verdana" panose="020B0604030504040204" pitchFamily="34" charset="0"/>
              </a:rPr>
              <a:t>‹#›</a:t>
            </a:fld>
            <a:endParaRPr lang="en-US" altLang="zh-CN" dirty="0">
              <a:latin typeface="Verdan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Verdana" panose="020B0604030504040204" pitchFamily="34" charset="0"/>
              </a:rPr>
              <a:t>‹#›</a:t>
            </a:fld>
            <a:endParaRPr lang="en-US" altLang="zh-CN" dirty="0">
              <a:latin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Verdana" panose="020B0604030504040204" pitchFamily="34" charset="0"/>
              </a:rPr>
              <a:t>‹#›</a:t>
            </a:fld>
            <a:endParaRPr lang="en-US" altLang="zh-CN" dirty="0">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Verdana" panose="020B0604030504040204" pitchFamily="34" charset="0"/>
              </a:rPr>
              <a:t>‹#›</a:t>
            </a:fld>
            <a:endParaRPr lang="en-US" altLang="zh-CN" dirty="0">
              <a:latin typeface="Verdan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Verdana" panose="020B0604030504040204" pitchFamily="34" charset="0"/>
              </a:rPr>
              <a:t>‹#›</a:t>
            </a:fld>
            <a:endParaRPr lang="en-US" altLang="zh-CN" dirty="0">
              <a:latin typeface="Verdan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Verdana" panose="020B0604030504040204" pitchFamily="34" charset="0"/>
              </a:rPr>
              <a:t>‹#›</a:t>
            </a:fld>
            <a:endParaRPr lang="en-US" altLang="zh-CN" dirty="0">
              <a:latin typeface="Verdan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Verdana" panose="020B0604030504040204" pitchFamily="34" charset="0"/>
              </a:rPr>
              <a:t>‹#›</a:t>
            </a:fld>
            <a:endParaRPr lang="en-US" altLang="zh-CN" dirty="0">
              <a:latin typeface="Verdan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Verdana" panose="020B0604030504040204" pitchFamily="34" charset="0"/>
              </a:rPr>
              <a:t>‹#›</a:t>
            </a:fld>
            <a:endParaRPr lang="en-US" altLang="zh-CN" dirty="0">
              <a:latin typeface="Verdan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Verdana" panose="020B0604030504040204" pitchFamily="34" charset="0"/>
              </a:rPr>
              <a:t>‹#›</a:t>
            </a:fld>
            <a:endParaRPr lang="en-US" altLang="zh-CN" dirty="0">
              <a:latin typeface="Verdan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p:cNvSpPr>
          <p:nvPr>
            <p:ph type="body" idx="1"/>
          </p:nvPr>
        </p:nvSpPr>
        <p:spPr>
          <a:xfrm>
            <a:off x="755650" y="1752600"/>
            <a:ext cx="10668000" cy="4267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7" name="Line 5"/>
          <p:cNvSpPr/>
          <p:nvPr/>
        </p:nvSpPr>
        <p:spPr>
          <a:xfrm flipV="1">
            <a:off x="812800" y="6172200"/>
            <a:ext cx="10566400" cy="0"/>
          </a:xfrm>
          <a:prstGeom prst="line">
            <a:avLst/>
          </a:prstGeom>
          <a:ln w="19050" cap="flat" cmpd="sng">
            <a:solidFill>
              <a:srgbClr val="0070C0"/>
            </a:solidFill>
            <a:prstDash val="solid"/>
            <a:headEnd type="none" w="med" len="med"/>
            <a:tailEnd type="none" w="med" len="med"/>
          </a:ln>
        </p:spPr>
      </p:sp>
      <p:sp>
        <p:nvSpPr>
          <p:cNvPr id="4102" name="Rectangle 6"/>
          <p:cNvSpPr>
            <a:spLocks noGrp="1" noChangeArrowheads="1"/>
          </p:cNvSpPr>
          <p:nvPr>
            <p:ph type="dt" sz="half" idx="2"/>
          </p:nvPr>
        </p:nvSpPr>
        <p:spPr bwMode="auto">
          <a:xfrm>
            <a:off x="812800" y="6245225"/>
            <a:ext cx="2641600" cy="476250"/>
          </a:xfrm>
          <a:prstGeom prst="rect">
            <a:avLst/>
          </a:prstGeom>
          <a:noFill/>
          <a:ln>
            <a:noFill/>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eaLnBrk="1" hangingPunct="1">
              <a:defRPr sz="12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a:noFill/>
          </a:ln>
          <a:effectLst/>
        </p:spPr>
        <p:txBody>
          <a:bodyPr vert="horz" wrap="square" lIns="91440" tIns="45720" rIns="91440" bIns="45720" numCol="1" anchor="t" anchorCtr="0" compatLnSpc="1"/>
          <a:lstStyle>
            <a:lvl1pPr algn="r">
              <a:defRPr sz="1200"/>
            </a:lvl1pPr>
          </a:lstStyle>
          <a:p>
            <a:pPr lvl="0" eaLnBrk="1" hangingPunct="1">
              <a:buNone/>
            </a:pPr>
            <a:fld id="{9A0DB2DC-4C9A-4742-B13C-FB6460FD3503}" type="slidenum">
              <a:rPr lang="en-US" altLang="zh-CN" dirty="0">
                <a:latin typeface="Verdana" panose="020B0604030504040204" pitchFamily="34" charset="0"/>
              </a:rPr>
              <a:t>‹#›</a:t>
            </a:fld>
            <a:endParaRPr lang="en-US" altLang="zh-CN" dirty="0">
              <a:latin typeface="Verdana" panose="020B0604030504040204" pitchFamily="34" charset="0"/>
            </a:endParaRPr>
          </a:p>
        </p:txBody>
      </p:sp>
      <p:sp>
        <p:nvSpPr>
          <p:cNvPr id="1031" name="Line 23"/>
          <p:cNvSpPr/>
          <p:nvPr userDrawn="1"/>
        </p:nvSpPr>
        <p:spPr>
          <a:xfrm flipV="1">
            <a:off x="0" y="908050"/>
            <a:ext cx="12192000" cy="14288"/>
          </a:xfrm>
          <a:prstGeom prst="line">
            <a:avLst/>
          </a:prstGeom>
          <a:ln w="57150" cap="flat" cmpd="sng">
            <a:solidFill>
              <a:srgbClr val="0070C0"/>
            </a:solidFill>
            <a:prstDash val="solid"/>
            <a:headEnd type="none" w="med" len="med"/>
            <a:tailEnd type="none" w="med" len="med"/>
          </a:ln>
        </p:spPr>
      </p:sp>
      <p:grpSp>
        <p:nvGrpSpPr>
          <p:cNvPr id="1032" name="组合 11"/>
          <p:cNvGrpSpPr/>
          <p:nvPr userDrawn="1"/>
        </p:nvGrpSpPr>
        <p:grpSpPr>
          <a:xfrm>
            <a:off x="7453313" y="-4762"/>
            <a:ext cx="4738687" cy="854075"/>
            <a:chOff x="9940" y="16"/>
            <a:chExt cx="5598" cy="1390"/>
          </a:xfrm>
        </p:grpSpPr>
        <p:pic>
          <p:nvPicPr>
            <p:cNvPr id="1033" name="图片 5"/>
            <p:cNvPicPr>
              <a:picLocks noChangeAspect="1"/>
            </p:cNvPicPr>
            <p:nvPr userDrawn="1"/>
          </p:nvPicPr>
          <p:blipFill>
            <a:blip r:embed="rId14"/>
            <a:stretch>
              <a:fillRect/>
            </a:stretch>
          </p:blipFill>
          <p:spPr>
            <a:xfrm>
              <a:off x="9940" y="16"/>
              <a:ext cx="5599" cy="1391"/>
            </a:xfrm>
            <a:prstGeom prst="rect">
              <a:avLst/>
            </a:prstGeom>
            <a:noFill/>
            <a:ln w="9525">
              <a:noFill/>
            </a:ln>
          </p:spPr>
        </p:pic>
        <p:pic>
          <p:nvPicPr>
            <p:cNvPr id="1034" name="图片 22"/>
            <p:cNvPicPr>
              <a:picLocks noChangeAspect="1"/>
            </p:cNvPicPr>
            <p:nvPr userDrawn="1"/>
          </p:nvPicPr>
          <p:blipFill>
            <a:blip r:embed="rId15"/>
            <a:stretch>
              <a:fillRect/>
            </a:stretch>
          </p:blipFill>
          <p:spPr>
            <a:xfrm>
              <a:off x="12192" y="281"/>
              <a:ext cx="3108" cy="974"/>
            </a:xfrm>
            <a:prstGeom prst="rect">
              <a:avLst/>
            </a:prstGeom>
            <a:noFill/>
            <a:ln w="9525">
              <a:noFill/>
            </a:ln>
          </p:spPr>
        </p:pic>
        <p:pic>
          <p:nvPicPr>
            <p:cNvPr id="1035" name="图片 23"/>
            <p:cNvPicPr>
              <a:picLocks noChangeAspect="1"/>
            </p:cNvPicPr>
            <p:nvPr userDrawn="1"/>
          </p:nvPicPr>
          <p:blipFill>
            <a:blip r:embed="rId16"/>
            <a:stretch>
              <a:fillRect/>
            </a:stretch>
          </p:blipFill>
          <p:spPr>
            <a:xfrm>
              <a:off x="10982" y="184"/>
              <a:ext cx="1073" cy="1079"/>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23553;&#39029;1.ppt" TargetMode="External"/><Relationship Id="rId2" Type="http://schemas.openxmlformats.org/officeDocument/2006/relationships/image" Target="../media/image4.wmf"/><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1.wmf"/><Relationship Id="rId18" Type="http://schemas.openxmlformats.org/officeDocument/2006/relationships/oleObject" Target="../embeddings/oleObject9.bin"/><Relationship Id="rId3" Type="http://schemas.openxmlformats.org/officeDocument/2006/relationships/image" Target="../media/image6.wmf"/><Relationship Id="rId21" Type="http://schemas.openxmlformats.org/officeDocument/2006/relationships/image" Target="../media/image15.wmf"/><Relationship Id="rId7" Type="http://schemas.openxmlformats.org/officeDocument/2006/relationships/image" Target="../media/image8.wmf"/><Relationship Id="rId12" Type="http://schemas.openxmlformats.org/officeDocument/2006/relationships/oleObject" Target="../embeddings/oleObject6.bin"/><Relationship Id="rId17" Type="http://schemas.openxmlformats.org/officeDocument/2006/relationships/image" Target="../media/image13.wmf"/><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5.bin"/><Relationship Id="rId19" Type="http://schemas.openxmlformats.org/officeDocument/2006/relationships/image" Target="../media/image14.wmf"/><Relationship Id="rId4" Type="http://schemas.openxmlformats.org/officeDocument/2006/relationships/oleObject" Target="../embeddings/oleObject2.bin"/><Relationship Id="rId9" Type="http://schemas.openxmlformats.org/officeDocument/2006/relationships/image" Target="../media/image9.wmf"/><Relationship Id="rId1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p:nvPr/>
        </p:nvSpPr>
        <p:spPr>
          <a:xfrm>
            <a:off x="2279650" y="1485900"/>
            <a:ext cx="4843463" cy="911225"/>
          </a:xfrm>
          <a:prstGeom prst="rect">
            <a:avLst/>
          </a:prstGeom>
          <a:noFill/>
          <a:ln w="9525">
            <a:noFill/>
          </a:ln>
        </p:spPr>
        <p:txBody>
          <a:bodyPr tIns="165048" bIns="165048" anchor="ctr" anchorCtr="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FontTx/>
              <a:buNone/>
            </a:pPr>
            <a:r>
              <a:rPr lang="zh-CN" altLang="en-US" sz="3600" b="1" dirty="0">
                <a:solidFill>
                  <a:srgbClr val="C00000"/>
                </a:solidFill>
                <a:latin typeface="Times New Roman" panose="02020603050405020304" pitchFamily="18" charset="0"/>
                <a:ea typeface="楷体_GB2312"/>
              </a:rPr>
              <a:t>模拟电子技术基础</a:t>
            </a:r>
          </a:p>
        </p:txBody>
      </p:sp>
      <p:sp>
        <p:nvSpPr>
          <p:cNvPr id="4" name="Rectangle 4"/>
          <p:cNvSpPr/>
          <p:nvPr/>
        </p:nvSpPr>
        <p:spPr>
          <a:xfrm>
            <a:off x="3951288" y="3452813"/>
            <a:ext cx="4089400" cy="450850"/>
          </a:xfrm>
          <a:prstGeom prst="rect">
            <a:avLst/>
          </a:prstGeom>
          <a:noFill/>
          <a:ln w="9525">
            <a:noFill/>
          </a:ln>
        </p:spPr>
        <p:txBody>
          <a:bodyPr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FontTx/>
              <a:buNone/>
            </a:pPr>
            <a:r>
              <a:rPr lang="zh-CN" altLang="en-US" sz="3200" b="1" dirty="0">
                <a:solidFill>
                  <a:srgbClr val="000066"/>
                </a:solidFill>
                <a:latin typeface="Times New Roman" panose="02020603050405020304" pitchFamily="18" charset="0"/>
                <a:ea typeface="楷体_GB2312"/>
              </a:rPr>
              <a:t>总结、复习与考试</a:t>
            </a:r>
            <a:endParaRPr lang="en-US" altLang="zh-CN" sz="3200" b="1" dirty="0">
              <a:solidFill>
                <a:srgbClr val="000066"/>
              </a:solidFill>
              <a:latin typeface="Times New Roman" panose="02020603050405020304" pitchFamily="18" charset="0"/>
              <a:ea typeface="楷体_GB2312"/>
            </a:endParaRPr>
          </a:p>
        </p:txBody>
      </p:sp>
      <p:pic>
        <p:nvPicPr>
          <p:cNvPr id="4100" name="Picture 5" descr="PE03166_"/>
          <p:cNvPicPr>
            <a:picLocks noChangeAspect="1"/>
          </p:cNvPicPr>
          <p:nvPr/>
        </p:nvPicPr>
        <p:blipFill>
          <a:blip r:embed="rId2"/>
          <a:stretch>
            <a:fillRect/>
          </a:stretch>
        </p:blipFill>
        <p:spPr>
          <a:xfrm>
            <a:off x="65088" y="4876800"/>
            <a:ext cx="1981200" cy="1981200"/>
          </a:xfrm>
          <a:prstGeom prst="rect">
            <a:avLst/>
          </a:prstGeom>
          <a:noFill/>
          <a:ln w="9525">
            <a:noFill/>
          </a:ln>
        </p:spPr>
      </p:pic>
      <p:pic>
        <p:nvPicPr>
          <p:cNvPr id="4101" name="Picture 4" descr="MEETING">
            <a:hlinkClick r:id="rId3"/>
          </p:cNvPr>
          <p:cNvPicPr>
            <a:picLocks noChangeAspect="1"/>
          </p:cNvPicPr>
          <p:nvPr/>
        </p:nvPicPr>
        <p:blipFill>
          <a:blip r:embed="rId4"/>
          <a:stretch>
            <a:fillRect/>
          </a:stretch>
        </p:blipFill>
        <p:spPr>
          <a:xfrm>
            <a:off x="9612313" y="5367338"/>
            <a:ext cx="2514600" cy="1447800"/>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766763" y="1066800"/>
            <a:ext cx="10658475" cy="5241925"/>
          </a:xfrm>
        </p:spPr>
        <p:txBody>
          <a:bodyPr vert="horz" wrap="square" lIns="91440" tIns="45720" rIns="91440" bIns="45720" numCol="1" anchor="t" anchorCtr="0" compatLnSpc="1"/>
          <a:lstStyle/>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n"/>
              <a:defRPr/>
            </a:pPr>
            <a:r>
              <a:rPr kumimoji="0" lang="zh-CN" altLang="en-US" sz="2600" b="1" i="0" u="sng" strike="noStrike" kern="0" cap="none" spc="0" normalizeH="0" baseline="0" noProof="0" dirty="0">
                <a:ln>
                  <a:noFill/>
                </a:ln>
                <a:solidFill>
                  <a:schemeClr val="tx2"/>
                </a:solidFill>
                <a:effectLst/>
                <a:uLnTx/>
                <a:uFillTx/>
                <a:ea typeface="+mn-ea"/>
              </a:rPr>
              <a:t>第</a:t>
            </a:r>
            <a:r>
              <a:rPr kumimoji="0" lang="en-US" altLang="zh-CN" sz="2600" b="1" i="0" u="sng"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7</a:t>
            </a:r>
            <a:r>
              <a:rPr kumimoji="0" lang="zh-CN" altLang="en-US" sz="2600" b="1" i="0" u="sng" strike="noStrike" kern="0" cap="none" spc="0" normalizeH="0" baseline="0" noProof="0" dirty="0">
                <a:ln>
                  <a:noFill/>
                </a:ln>
                <a:solidFill>
                  <a:schemeClr val="tx2"/>
                </a:solidFill>
                <a:effectLst/>
                <a:uLnTx/>
                <a:uFillTx/>
                <a:ea typeface="+mn-ea"/>
              </a:rPr>
              <a:t>章集成运放的应用电路</a:t>
            </a:r>
            <a:endParaRPr kumimoji="0" lang="en-US" altLang="zh-CN" sz="2600" b="1" i="0" u="sng" strike="noStrike" kern="0" cap="none" spc="0" normalizeH="0" baseline="0" noProof="0" dirty="0">
              <a:ln>
                <a:noFill/>
              </a:ln>
              <a:solidFill>
                <a:schemeClr val="tx2"/>
              </a:solidFill>
              <a:effectLst/>
              <a:uLnTx/>
              <a:uFillTx/>
              <a:ea typeface="+mn-ea"/>
            </a:endParaRPr>
          </a:p>
          <a:p>
            <a:pPr marL="471170" marR="0" lvl="1" indent="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1.</a:t>
            </a:r>
            <a:r>
              <a:rPr kumimoji="0" lang="zh-CN" altLang="en-US" sz="26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运放的线性和非线性特点及分析方法；</a:t>
            </a:r>
            <a:endParaRPr kumimoji="0" lang="en-US" altLang="zh-CN" sz="26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471170" marR="0" lvl="1" indent="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2.</a:t>
            </a:r>
            <a:r>
              <a:rPr kumimoji="0" lang="zh-CN" altLang="en-US" sz="26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运算电路</a:t>
            </a:r>
            <a:r>
              <a:rPr kumimoji="0" lang="en-US" altLang="zh-CN" sz="26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a:t>
            </a:r>
            <a:r>
              <a:rPr kumimoji="0" lang="zh-CN" altLang="en-US" sz="26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分析和设计</a:t>
            </a:r>
            <a:endPar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1</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）方法：虚短和虚断，关键节点的</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KCL</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a:t>
            </a: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2</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）电路：反相比例、同相比例、反相求和、同相求和、减法、积分以及多个运放构成的运算电路。</a:t>
            </a: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3</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）分析或设计输入输出的运算关系，电路的输入电阻、输出电阻、平衡电阻；</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3.</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比较器</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分析和设计</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1</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）运放的非线性特点；</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2</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）传输特性曲线；</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3</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）单门限电压比较器、迟滞比较器；</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4</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）已知输入波形分析输出波形。</a:t>
            </a:r>
          </a:p>
        </p:txBody>
      </p:sp>
      <p:sp>
        <p:nvSpPr>
          <p:cNvPr id="13315" name="Rectangle 2"/>
          <p:cNvSpPr>
            <a:spLocks noGrp="1"/>
          </p:cNvSpPr>
          <p:nvPr>
            <p:ph type="title"/>
          </p:nvPr>
        </p:nvSpPr>
        <p:spPr>
          <a:xfrm>
            <a:off x="303213" y="188913"/>
            <a:ext cx="7000875" cy="457200"/>
          </a:xfrm>
          <a:noFill/>
          <a:ln>
            <a:noFill/>
          </a:ln>
        </p:spPr>
        <p:txBody>
          <a:bodyPr/>
          <a:lstStyle/>
          <a:p>
            <a:pPr eaLnBrk="1" hangingPunct="1"/>
            <a:r>
              <a:rPr lang="zh-CN" altLang="en-US" sz="3600" b="1" dirty="0">
                <a:solidFill>
                  <a:srgbClr val="C00000"/>
                </a:solidFill>
                <a:ea typeface="隶书" panose="02010509060101010101" pitchFamily="49" charset="-122"/>
              </a:rPr>
              <a:t>三、复习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left)">
                                      <p:cBhvr>
                                        <p:cTn id="7" dur="500"/>
                                        <p:tgtEl>
                                          <p:spTgt spid="6349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3491">
                                            <p:txEl>
                                              <p:pRg st="1" end="1"/>
                                            </p:txEl>
                                          </p:spTgt>
                                        </p:tgtEl>
                                        <p:attrNameLst>
                                          <p:attrName>style.visibility</p:attrName>
                                        </p:attrNameLst>
                                      </p:cBhvr>
                                      <p:to>
                                        <p:strVal val="visible"/>
                                      </p:to>
                                    </p:set>
                                    <p:animEffect transition="in" filter="wipe(left)">
                                      <p:cBhvr>
                                        <p:cTn id="10" dur="500"/>
                                        <p:tgtEl>
                                          <p:spTgt spid="634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animEffect transition="in" filter="wipe(left)">
                                      <p:cBhvr>
                                        <p:cTn id="15" dur="500"/>
                                        <p:tgtEl>
                                          <p:spTgt spid="634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3491">
                                            <p:txEl>
                                              <p:pRg st="3" end="3"/>
                                            </p:txEl>
                                          </p:spTgt>
                                        </p:tgtEl>
                                        <p:attrNameLst>
                                          <p:attrName>style.visibility</p:attrName>
                                        </p:attrNameLst>
                                      </p:cBhvr>
                                      <p:to>
                                        <p:strVal val="visible"/>
                                      </p:to>
                                    </p:set>
                                    <p:animEffect transition="in" filter="wipe(left)">
                                      <p:cBhvr>
                                        <p:cTn id="20" dur="500"/>
                                        <p:tgtEl>
                                          <p:spTgt spid="634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3491">
                                            <p:txEl>
                                              <p:pRg st="4" end="4"/>
                                            </p:txEl>
                                          </p:spTgt>
                                        </p:tgtEl>
                                        <p:attrNameLst>
                                          <p:attrName>style.visibility</p:attrName>
                                        </p:attrNameLst>
                                      </p:cBhvr>
                                      <p:to>
                                        <p:strVal val="visible"/>
                                      </p:to>
                                    </p:set>
                                    <p:animEffect transition="in" filter="wipe(left)">
                                      <p:cBhvr>
                                        <p:cTn id="25" dur="500"/>
                                        <p:tgtEl>
                                          <p:spTgt spid="63491">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3491">
                                            <p:txEl>
                                              <p:pRg st="5" end="5"/>
                                            </p:txEl>
                                          </p:spTgt>
                                        </p:tgtEl>
                                        <p:attrNameLst>
                                          <p:attrName>style.visibility</p:attrName>
                                        </p:attrNameLst>
                                      </p:cBhvr>
                                      <p:to>
                                        <p:strVal val="visible"/>
                                      </p:to>
                                    </p:set>
                                    <p:animEffect transition="in" filter="wipe(left)">
                                      <p:cBhvr>
                                        <p:cTn id="28" dur="500"/>
                                        <p:tgtEl>
                                          <p:spTgt spid="63491">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3491">
                                            <p:txEl>
                                              <p:pRg st="6" end="6"/>
                                            </p:txEl>
                                          </p:spTgt>
                                        </p:tgtEl>
                                        <p:attrNameLst>
                                          <p:attrName>style.visibility</p:attrName>
                                        </p:attrNameLst>
                                      </p:cBhvr>
                                      <p:to>
                                        <p:strVal val="visible"/>
                                      </p:to>
                                    </p:set>
                                    <p:animEffect transition="in" filter="wipe(left)">
                                      <p:cBhvr>
                                        <p:cTn id="31" dur="500"/>
                                        <p:tgtEl>
                                          <p:spTgt spid="63491">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3491">
                                            <p:txEl>
                                              <p:pRg st="7" end="7"/>
                                            </p:txEl>
                                          </p:spTgt>
                                        </p:tgtEl>
                                        <p:attrNameLst>
                                          <p:attrName>style.visibility</p:attrName>
                                        </p:attrNameLst>
                                      </p:cBhvr>
                                      <p:to>
                                        <p:strVal val="visible"/>
                                      </p:to>
                                    </p:set>
                                    <p:animEffect transition="in" filter="wipe(left)">
                                      <p:cBhvr>
                                        <p:cTn id="34" dur="500"/>
                                        <p:tgtEl>
                                          <p:spTgt spid="63491">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3491">
                                            <p:txEl>
                                              <p:pRg st="8" end="8"/>
                                            </p:txEl>
                                          </p:spTgt>
                                        </p:tgtEl>
                                        <p:attrNameLst>
                                          <p:attrName>style.visibility</p:attrName>
                                        </p:attrNameLst>
                                      </p:cBhvr>
                                      <p:to>
                                        <p:strVal val="visible"/>
                                      </p:to>
                                    </p:set>
                                    <p:animEffect transition="in" filter="wipe(left)">
                                      <p:cBhvr>
                                        <p:cTn id="37" dur="500"/>
                                        <p:tgtEl>
                                          <p:spTgt spid="63491">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3491">
                                            <p:txEl>
                                              <p:pRg st="9" end="9"/>
                                            </p:txEl>
                                          </p:spTgt>
                                        </p:tgtEl>
                                        <p:attrNameLst>
                                          <p:attrName>style.visibility</p:attrName>
                                        </p:attrNameLst>
                                      </p:cBhvr>
                                      <p:to>
                                        <p:strVal val="visible"/>
                                      </p:to>
                                    </p:set>
                                    <p:animEffect transition="in" filter="wipe(left)">
                                      <p:cBhvr>
                                        <p:cTn id="40" dur="500"/>
                                        <p:tgtEl>
                                          <p:spTgt spid="63491">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3491">
                                            <p:txEl>
                                              <p:pRg st="10" end="10"/>
                                            </p:txEl>
                                          </p:spTgt>
                                        </p:tgtEl>
                                        <p:attrNameLst>
                                          <p:attrName>style.visibility</p:attrName>
                                        </p:attrNameLst>
                                      </p:cBhvr>
                                      <p:to>
                                        <p:strVal val="visible"/>
                                      </p:to>
                                    </p:set>
                                    <p:animEffect transition="in" filter="wipe(left)">
                                      <p:cBhvr>
                                        <p:cTn id="43" dur="500"/>
                                        <p:tgtEl>
                                          <p:spTgt spid="634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p:nvPr/>
        </p:nvSpPr>
        <p:spPr>
          <a:xfrm>
            <a:off x="2135188" y="1125538"/>
            <a:ext cx="4572000" cy="366712"/>
          </a:xfrm>
          <a:prstGeom prst="rect">
            <a:avLst/>
          </a:prstGeom>
          <a:noFill/>
          <a:ln w="9525">
            <a:noFill/>
          </a:ln>
        </p:spPr>
        <p:txBody>
          <a:bodyPr>
            <a:spAutoFit/>
          </a:bodyPr>
          <a:lstStyle/>
          <a:p>
            <a:pPr lvl="1" eaLnBrk="1" hangingPunct="1">
              <a:buFont typeface="Wingdings" panose="05000000000000000000" pitchFamily="2" charset="2"/>
              <a:buChar char="n"/>
            </a:pPr>
            <a:endParaRPr lang="zh-CN" altLang="zh-CN" b="1" dirty="0">
              <a:solidFill>
                <a:schemeClr val="tx2"/>
              </a:solidFill>
              <a:latin typeface="Verdana" panose="020B0604030504040204" pitchFamily="34" charset="0"/>
            </a:endParaRPr>
          </a:p>
        </p:txBody>
      </p:sp>
      <p:sp>
        <p:nvSpPr>
          <p:cNvPr id="60423" name="Rectangle 7"/>
          <p:cNvSpPr>
            <a:spLocks noChangeArrowheads="1"/>
          </p:cNvSpPr>
          <p:nvPr/>
        </p:nvSpPr>
        <p:spPr bwMode="auto">
          <a:xfrm>
            <a:off x="909638" y="1309688"/>
            <a:ext cx="11282363" cy="2217738"/>
          </a:xfrm>
          <a:prstGeom prst="rect">
            <a:avLst/>
          </a:prstGeom>
          <a:noFill/>
          <a:ln>
            <a:noFill/>
          </a:ln>
        </p:spPr>
        <p:txBody>
          <a:bodyPr/>
          <a:lstStyle>
            <a:lvl1pPr marL="342900" indent="-342900">
              <a:defRPr>
                <a:solidFill>
                  <a:schemeClr val="tx1"/>
                </a:solidFill>
                <a:latin typeface="Verdana" panose="020B0604030504040204" pitchFamily="34" charset="0"/>
                <a:ea typeface="宋体" panose="02010600030101010101" pitchFamily="2" charset="-122"/>
              </a:defRPr>
            </a:lvl1pPr>
            <a:lvl2pPr marL="908050" indent="-43688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n"/>
              <a:defRPr/>
            </a:pPr>
            <a:r>
              <a:rPr kumimoji="0" lang="zh-CN" altLang="en-US" sz="26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6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26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章信号产生</a:t>
            </a:r>
            <a:r>
              <a:rPr kumimoji="0" lang="zh-CN" altLang="en-US" sz="2600" b="1" i="0" u="none" strike="noStrike" kern="1200" cap="none" spc="0" normalizeH="0" baseline="0" noProof="0" dirty="0">
                <a:ln>
                  <a:noFill/>
                </a:ln>
                <a:solidFill>
                  <a:schemeClr val="tx2"/>
                </a:solidFill>
                <a:effectLst/>
                <a:uLnTx/>
                <a:uFillTx/>
                <a:latin typeface="Verdana" panose="020B0604030504040204" pitchFamily="34" charset="0"/>
                <a:ea typeface="宋体" panose="02010600030101010101" pitchFamily="2" charset="-122"/>
                <a:cs typeface="+mn-cs"/>
              </a:rPr>
              <a:t>电路</a:t>
            </a:r>
            <a:endParaRPr kumimoji="0" lang="en-US" altLang="zh-CN" sz="2600" b="1" i="0" u="none" strike="noStrike" kern="1200" cap="none" spc="0" normalizeH="0" baseline="0" noProof="0" dirty="0">
              <a:ln>
                <a:noFill/>
              </a:ln>
              <a:solidFill>
                <a:schemeClr val="tx2"/>
              </a:solidFill>
              <a:effectLst/>
              <a:uLnTx/>
              <a:uFillTx/>
              <a:latin typeface="Verdana" panose="020B0604030504040204" pitchFamily="34" charset="0"/>
              <a:ea typeface="宋体" panose="02010600030101010101" pitchFamily="2" charset="-122"/>
              <a:cs typeface="+mn-cs"/>
            </a:endParaRPr>
          </a:p>
          <a:p>
            <a:pPr marL="471170" marR="0" lvl="1" indent="0" algn="l" defTabSz="914400" rtl="0" eaLnBrk="1" fontAlgn="base" latinLnBrk="0" hangingPunct="1">
              <a:lnSpc>
                <a:spcPct val="90000"/>
              </a:lnSpc>
              <a:spcBef>
                <a:spcPct val="20000"/>
              </a:spcBef>
              <a:spcAft>
                <a:spcPct val="0"/>
              </a:spcAft>
              <a:buClr>
                <a:schemeClr val="accent2"/>
              </a:buClr>
              <a:buSzTx/>
              <a:buFontTx/>
              <a:buNone/>
              <a:defRPr/>
            </a:pPr>
            <a:r>
              <a:rPr kumimoji="0" lang="en-US" altLang="zh-CN" sz="26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1.</a:t>
            </a:r>
            <a:r>
              <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非正弦信号产生</a:t>
            </a: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）方波发生、矩形波发生原理分析；</a:t>
            </a:r>
            <a:endParaRPr kumimoji="0"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）三角波、锯齿波发生电路的原理分析、波形分析、计算。</a:t>
            </a:r>
            <a:endParaRPr kumimoji="0"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71170" marR="0" lvl="1" indent="0" algn="l" defTabSz="914400" rtl="0" eaLnBrk="1" fontAlgn="base" latinLnBrk="0" hangingPunct="1">
              <a:lnSpc>
                <a:spcPct val="90000"/>
              </a:lnSpc>
              <a:spcBef>
                <a:spcPct val="20000"/>
              </a:spcBef>
              <a:spcAft>
                <a:spcPct val="0"/>
              </a:spcAft>
              <a:buClr>
                <a:schemeClr val="accent2"/>
              </a:buClr>
              <a:buSzTx/>
              <a:buFontTx/>
              <a:buNone/>
              <a:defRPr/>
            </a:pPr>
            <a:r>
              <a:rPr kumimoji="0" lang="en-US" altLang="zh-CN" sz="26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2.</a:t>
            </a:r>
            <a:r>
              <a:rPr kumimoji="0" lang="zh-CN" altLang="en-US" sz="26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正弦波振荡电路</a:t>
            </a:r>
            <a:endPar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）振荡的条件，与负反馈自激振荡的区别；</a:t>
            </a: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）方法：瞬时极性法。</a:t>
            </a:r>
            <a:endParaRPr kumimoji="0"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）电路：</a:t>
            </a:r>
            <a:r>
              <a:rPr kumimoji="0" lang="en-US" altLang="zh-CN" sz="2400" b="1" i="0" u="sng"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RC</a:t>
            </a:r>
            <a:r>
              <a:rPr kumimoji="0" lang="zh-CN" altLang="en-US" sz="2400" b="1" i="0" u="sng"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串并联网络振荡电路的电路形式</a:t>
            </a:r>
            <a:r>
              <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、计算、参数选择、输出。</a:t>
            </a: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endParaRPr kumimoji="0" lang="zh-CN" altLang="en-US" sz="24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uLnTx/>
              <a:uFillTx/>
              <a:latin typeface="Verdana" panose="020B0604030504040204" pitchFamily="34" charset="0"/>
              <a:ea typeface="宋体" panose="02010600030101010101" pitchFamily="2" charset="-122"/>
              <a:cs typeface="+mn-cs"/>
            </a:endParaRPr>
          </a:p>
        </p:txBody>
      </p:sp>
      <p:sp>
        <p:nvSpPr>
          <p:cNvPr id="6" name="Rectangle 4"/>
          <p:cNvSpPr/>
          <p:nvPr/>
        </p:nvSpPr>
        <p:spPr>
          <a:xfrm>
            <a:off x="831850" y="3527425"/>
            <a:ext cx="10520363" cy="1871663"/>
          </a:xfrm>
          <a:prstGeom prst="rect">
            <a:avLst/>
          </a:prstGeom>
          <a:noFill/>
          <a:ln w="9525">
            <a:noFill/>
          </a:ln>
        </p:spPr>
        <p:txBody>
          <a:bodyPr/>
          <a:lstStyle/>
          <a:p>
            <a:pPr marL="908050" lvl="1" indent="-436245" eaLnBrk="1" hangingPunct="1">
              <a:lnSpc>
                <a:spcPct val="90000"/>
              </a:lnSpc>
              <a:spcBef>
                <a:spcPct val="20000"/>
              </a:spcBef>
              <a:buClr>
                <a:schemeClr val="accent2"/>
              </a:buClr>
              <a:buFont typeface="Wingdings" panose="05000000000000000000" pitchFamily="2" charset="2"/>
              <a:buChar char="n"/>
            </a:pPr>
            <a:endParaRPr lang="zh-CN" altLang="en-US" sz="2400" b="1" dirty="0">
              <a:solidFill>
                <a:schemeClr val="tx2"/>
              </a:solidFill>
              <a:latin typeface="Times New Roman" panose="02020603050405020304" pitchFamily="18" charset="0"/>
              <a:ea typeface="Times New Roman" panose="02020603050405020304" pitchFamily="18" charset="0"/>
            </a:endParaRPr>
          </a:p>
        </p:txBody>
      </p:sp>
      <p:sp>
        <p:nvSpPr>
          <p:cNvPr id="14341" name="Rectangle 2"/>
          <p:cNvSpPr>
            <a:spLocks noGrp="1"/>
          </p:cNvSpPr>
          <p:nvPr>
            <p:ph type="title"/>
          </p:nvPr>
        </p:nvSpPr>
        <p:spPr>
          <a:xfrm>
            <a:off x="303213" y="188913"/>
            <a:ext cx="7000875" cy="457200"/>
          </a:xfrm>
          <a:noFill/>
          <a:ln>
            <a:noFill/>
          </a:ln>
        </p:spPr>
        <p:txBody>
          <a:bodyPr/>
          <a:lstStyle/>
          <a:p>
            <a:pPr eaLnBrk="1" hangingPunct="1"/>
            <a:r>
              <a:rPr lang="zh-CN" altLang="en-US" sz="3600" b="1" dirty="0">
                <a:solidFill>
                  <a:srgbClr val="C00000"/>
                </a:solidFill>
                <a:ea typeface="隶书" panose="02010509060101010101" pitchFamily="49" charset="-122"/>
              </a:rPr>
              <a:t>三、复习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3">
                                            <p:txEl>
                                              <p:pRg st="0" end="0"/>
                                            </p:txEl>
                                          </p:spTgt>
                                        </p:tgtEl>
                                        <p:attrNameLst>
                                          <p:attrName>style.visibility</p:attrName>
                                        </p:attrNameLst>
                                      </p:cBhvr>
                                      <p:to>
                                        <p:strVal val="visible"/>
                                      </p:to>
                                    </p:set>
                                    <p:animEffect transition="in" filter="wipe(left)">
                                      <p:cBhvr>
                                        <p:cTn id="7" dur="500"/>
                                        <p:tgtEl>
                                          <p:spTgt spid="604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0423">
                                            <p:txEl>
                                              <p:pRg st="1" end="1"/>
                                            </p:txEl>
                                          </p:spTgt>
                                        </p:tgtEl>
                                        <p:attrNameLst>
                                          <p:attrName>style.visibility</p:attrName>
                                        </p:attrNameLst>
                                      </p:cBhvr>
                                      <p:to>
                                        <p:strVal val="visible"/>
                                      </p:to>
                                    </p:set>
                                    <p:animEffect transition="in" filter="wipe(left)">
                                      <p:cBhvr>
                                        <p:cTn id="10" dur="500"/>
                                        <p:tgtEl>
                                          <p:spTgt spid="604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0423">
                                            <p:txEl>
                                              <p:pRg st="2" end="2"/>
                                            </p:txEl>
                                          </p:spTgt>
                                        </p:tgtEl>
                                        <p:attrNameLst>
                                          <p:attrName>style.visibility</p:attrName>
                                        </p:attrNameLst>
                                      </p:cBhvr>
                                      <p:to>
                                        <p:strVal val="visible"/>
                                      </p:to>
                                    </p:set>
                                    <p:animEffect transition="in" filter="wipe(left)">
                                      <p:cBhvr>
                                        <p:cTn id="15" dur="500"/>
                                        <p:tgtEl>
                                          <p:spTgt spid="604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423">
                                            <p:txEl>
                                              <p:pRg st="3" end="3"/>
                                            </p:txEl>
                                          </p:spTgt>
                                        </p:tgtEl>
                                        <p:attrNameLst>
                                          <p:attrName>style.visibility</p:attrName>
                                        </p:attrNameLst>
                                      </p:cBhvr>
                                      <p:to>
                                        <p:strVal val="visible"/>
                                      </p:to>
                                    </p:set>
                                    <p:animEffect transition="in" filter="wipe(left)">
                                      <p:cBhvr>
                                        <p:cTn id="20" dur="500"/>
                                        <p:tgtEl>
                                          <p:spTgt spid="6042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0423">
                                            <p:txEl>
                                              <p:pRg st="4" end="4"/>
                                            </p:txEl>
                                          </p:spTgt>
                                        </p:tgtEl>
                                        <p:attrNameLst>
                                          <p:attrName>style.visibility</p:attrName>
                                        </p:attrNameLst>
                                      </p:cBhvr>
                                      <p:to>
                                        <p:strVal val="visible"/>
                                      </p:to>
                                    </p:set>
                                    <p:animEffect transition="in" filter="wipe(left)">
                                      <p:cBhvr>
                                        <p:cTn id="23" dur="500"/>
                                        <p:tgtEl>
                                          <p:spTgt spid="6042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0423">
                                            <p:txEl>
                                              <p:pRg st="5" end="5"/>
                                            </p:txEl>
                                          </p:spTgt>
                                        </p:tgtEl>
                                        <p:attrNameLst>
                                          <p:attrName>style.visibility</p:attrName>
                                        </p:attrNameLst>
                                      </p:cBhvr>
                                      <p:to>
                                        <p:strVal val="visible"/>
                                      </p:to>
                                    </p:set>
                                    <p:animEffect transition="in" filter="wipe(left)">
                                      <p:cBhvr>
                                        <p:cTn id="26" dur="500"/>
                                        <p:tgtEl>
                                          <p:spTgt spid="6042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0423">
                                            <p:txEl>
                                              <p:pRg st="6" end="6"/>
                                            </p:txEl>
                                          </p:spTgt>
                                        </p:tgtEl>
                                        <p:attrNameLst>
                                          <p:attrName>style.visibility</p:attrName>
                                        </p:attrNameLst>
                                      </p:cBhvr>
                                      <p:to>
                                        <p:strVal val="visible"/>
                                      </p:to>
                                    </p:set>
                                    <p:animEffect transition="in" filter="wipe(left)">
                                      <p:cBhvr>
                                        <p:cTn id="29" dur="500"/>
                                        <p:tgtEl>
                                          <p:spTgt spid="6042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0423">
                                            <p:txEl>
                                              <p:pRg st="7" end="7"/>
                                            </p:txEl>
                                          </p:spTgt>
                                        </p:tgtEl>
                                        <p:attrNameLst>
                                          <p:attrName>style.visibility</p:attrName>
                                        </p:attrNameLst>
                                      </p:cBhvr>
                                      <p:to>
                                        <p:strVal val="visible"/>
                                      </p:to>
                                    </p:set>
                                    <p:animEffect transition="in" filter="wipe(left)">
                                      <p:cBhvr>
                                        <p:cTn id="32" dur="500"/>
                                        <p:tgtEl>
                                          <p:spTgt spid="6042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nodePh="1">
                                  <p:stCondLst>
                                    <p:cond delay="0"/>
                                  </p:stCondLst>
                                  <p:endCondLst>
                                    <p:cond evt="begin" delay="0">
                                      <p:tn val="35"/>
                                    </p:cond>
                                  </p:end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p:cNvSpPr>
          <p:nvPr>
            <p:ph type="title"/>
          </p:nvPr>
        </p:nvSpPr>
        <p:spPr>
          <a:xfrm>
            <a:off x="334963" y="188913"/>
            <a:ext cx="7848600" cy="609600"/>
          </a:xfrm>
          <a:noFill/>
          <a:ln>
            <a:noFill/>
          </a:ln>
        </p:spPr>
        <p:txBody>
          <a:bodyPr/>
          <a:lstStyle/>
          <a:p>
            <a:pPr eaLnBrk="1" hangingPunct="1"/>
            <a:r>
              <a:rPr lang="zh-CN" altLang="en-US" sz="3600" b="1" dirty="0">
                <a:solidFill>
                  <a:srgbClr val="C00000"/>
                </a:solidFill>
                <a:ea typeface="隶书" panose="02010509060101010101" pitchFamily="49" charset="-122"/>
              </a:rPr>
              <a:t>四、怎样复习</a:t>
            </a:r>
          </a:p>
        </p:txBody>
      </p:sp>
      <p:sp>
        <p:nvSpPr>
          <p:cNvPr id="45060" name="Rectangle 4"/>
          <p:cNvSpPr>
            <a:spLocks noGrp="1"/>
          </p:cNvSpPr>
          <p:nvPr>
            <p:ph idx="1"/>
          </p:nvPr>
        </p:nvSpPr>
        <p:spPr>
          <a:xfrm>
            <a:off x="1271588" y="1268413"/>
            <a:ext cx="8893175" cy="4953000"/>
          </a:xfrm>
          <a:ln/>
        </p:spPr>
        <p:txBody>
          <a:bodyPr vert="horz" wrap="square" lIns="91440" tIns="45720" rIns="91440" bIns="45720" anchor="t" anchorCtr="0"/>
          <a:lstStyle/>
          <a:p>
            <a:pPr eaLnBrk="1" hangingPunct="1">
              <a:lnSpc>
                <a:spcPct val="115000"/>
              </a:lnSpc>
              <a:spcBef>
                <a:spcPct val="0"/>
              </a:spcBef>
            </a:pPr>
            <a:r>
              <a:rPr lang="zh-CN" altLang="en-US" sz="2600" b="1" dirty="0"/>
              <a:t>重点是基础知识：基本概念、基本电路、基本分析方法</a:t>
            </a:r>
          </a:p>
          <a:p>
            <a:pPr eaLnBrk="1" hangingPunct="1">
              <a:lnSpc>
                <a:spcPct val="115000"/>
              </a:lnSpc>
              <a:spcBef>
                <a:spcPct val="0"/>
              </a:spcBef>
            </a:pPr>
            <a:r>
              <a:rPr lang="zh-CN" altLang="en-US" sz="2600" b="1" dirty="0"/>
              <a:t>特别注意基础知识的综合应用，融会贯通。</a:t>
            </a:r>
          </a:p>
          <a:p>
            <a:pPr eaLnBrk="1" hangingPunct="1">
              <a:lnSpc>
                <a:spcPct val="115000"/>
              </a:lnSpc>
              <a:spcBef>
                <a:spcPct val="0"/>
              </a:spcBef>
              <a:buNone/>
            </a:pPr>
            <a:r>
              <a:rPr lang="zh-CN" altLang="en-US" sz="2600" b="1" dirty="0"/>
              <a:t>   例如：</a:t>
            </a:r>
          </a:p>
          <a:p>
            <a:pPr lvl="1" eaLnBrk="1" hangingPunct="1">
              <a:lnSpc>
                <a:spcPct val="115000"/>
              </a:lnSpc>
              <a:spcBef>
                <a:spcPct val="0"/>
              </a:spcBef>
            </a:pPr>
            <a:r>
              <a:rPr lang="zh-CN" altLang="en-US" sz="2200" b="1" dirty="0"/>
              <a:t>非正弦波发生电路既含有运算电路（积分电路）又含有电压比较器（滞回比较器），即既包含集成运放工作在线性区的电路又包含集成运放工作在非线性区的电路。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Effect transition="in" filter="wipe(left)">
                                      <p:cBhvr>
                                        <p:cTn id="7" dur="500"/>
                                        <p:tgtEl>
                                          <p:spTgt spid="450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0">
                                            <p:txEl>
                                              <p:pRg st="1" end="1"/>
                                            </p:txEl>
                                          </p:spTgt>
                                        </p:tgtEl>
                                        <p:attrNameLst>
                                          <p:attrName>style.visibility</p:attrName>
                                        </p:attrNameLst>
                                      </p:cBhvr>
                                      <p:to>
                                        <p:strVal val="visible"/>
                                      </p:to>
                                    </p:set>
                                    <p:animEffect transition="in" filter="wipe(left)">
                                      <p:cBhvr>
                                        <p:cTn id="12" dur="500"/>
                                        <p:tgtEl>
                                          <p:spTgt spid="450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0">
                                            <p:txEl>
                                              <p:pRg st="2" end="2"/>
                                            </p:txEl>
                                          </p:spTgt>
                                        </p:tgtEl>
                                        <p:attrNameLst>
                                          <p:attrName>style.visibility</p:attrName>
                                        </p:attrNameLst>
                                      </p:cBhvr>
                                      <p:to>
                                        <p:strVal val="visible"/>
                                      </p:to>
                                    </p:set>
                                    <p:animEffect transition="in" filter="wipe(left)">
                                      <p:cBhvr>
                                        <p:cTn id="17" dur="500"/>
                                        <p:tgtEl>
                                          <p:spTgt spid="45060">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5060">
                                            <p:txEl>
                                              <p:pRg st="3" end="3"/>
                                            </p:txEl>
                                          </p:spTgt>
                                        </p:tgtEl>
                                        <p:attrNameLst>
                                          <p:attrName>style.visibility</p:attrName>
                                        </p:attrNameLst>
                                      </p:cBhvr>
                                      <p:to>
                                        <p:strVal val="visible"/>
                                      </p:to>
                                    </p:set>
                                    <p:animEffect transition="in" filter="wipe(left)">
                                      <p:cBhvr>
                                        <p:cTn id="20" dur="500"/>
                                        <p:tgtEl>
                                          <p:spTgt spid="450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6"/>
          <p:cNvGraphicFramePr>
            <a:graphicFrameLocks noChangeAspect="1"/>
          </p:cNvGraphicFramePr>
          <p:nvPr/>
        </p:nvGraphicFramePr>
        <p:xfrm>
          <a:off x="1752600" y="3200400"/>
          <a:ext cx="990600" cy="307975"/>
        </p:xfrm>
        <a:graphic>
          <a:graphicData uri="http://schemas.openxmlformats.org/presentationml/2006/ole">
            <mc:AlternateContent xmlns:mc="http://schemas.openxmlformats.org/markup-compatibility/2006">
              <mc:Choice xmlns:v="urn:schemas-microsoft-com:vml" Requires="v">
                <p:oleObj r:id="rId2" imgW="647700" imgH="203200" progId="Equation.3">
                  <p:embed/>
                </p:oleObj>
              </mc:Choice>
              <mc:Fallback>
                <p:oleObj r:id="rId2" imgW="647700" imgH="203200" progId="Equation.3">
                  <p:embed/>
                  <p:pic>
                    <p:nvPicPr>
                      <p:cNvPr id="0" name="图片 3084"/>
                      <p:cNvPicPr/>
                      <p:nvPr/>
                    </p:nvPicPr>
                    <p:blipFill>
                      <a:blip r:embed="rId3"/>
                      <a:stretch>
                        <a:fillRect/>
                      </a:stretch>
                    </p:blipFill>
                    <p:spPr>
                      <a:xfrm>
                        <a:off x="1752600" y="3200400"/>
                        <a:ext cx="990600" cy="307975"/>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6087" name="Object 7"/>
          <p:cNvGraphicFramePr>
            <a:graphicFrameLocks noChangeAspect="1"/>
          </p:cNvGraphicFramePr>
          <p:nvPr/>
        </p:nvGraphicFramePr>
        <p:xfrm>
          <a:off x="2743200" y="2209800"/>
          <a:ext cx="1219200" cy="309563"/>
        </p:xfrm>
        <a:graphic>
          <a:graphicData uri="http://schemas.openxmlformats.org/presentationml/2006/ole">
            <mc:AlternateContent xmlns:mc="http://schemas.openxmlformats.org/markup-compatibility/2006">
              <mc:Choice xmlns:v="urn:schemas-microsoft-com:vml" Requires="v">
                <p:oleObj r:id="rId4" imgW="799465" imgH="203200" progId="Equation.3">
                  <p:embed/>
                </p:oleObj>
              </mc:Choice>
              <mc:Fallback>
                <p:oleObj r:id="rId4" imgW="799465" imgH="203200" progId="Equation.3">
                  <p:embed/>
                  <p:pic>
                    <p:nvPicPr>
                      <p:cNvPr id="0" name="图片 3080"/>
                      <p:cNvPicPr/>
                      <p:nvPr/>
                    </p:nvPicPr>
                    <p:blipFill>
                      <a:blip r:embed="rId5"/>
                      <a:stretch>
                        <a:fillRect/>
                      </a:stretch>
                    </p:blipFill>
                    <p:spPr>
                      <a:xfrm>
                        <a:off x="2743200" y="2209800"/>
                        <a:ext cx="1219200" cy="309563"/>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6088" name="Object 8"/>
          <p:cNvGraphicFramePr>
            <a:graphicFrameLocks noChangeAspect="1"/>
          </p:cNvGraphicFramePr>
          <p:nvPr/>
        </p:nvGraphicFramePr>
        <p:xfrm>
          <a:off x="2743200" y="1371600"/>
          <a:ext cx="1219200" cy="306388"/>
        </p:xfrm>
        <a:graphic>
          <a:graphicData uri="http://schemas.openxmlformats.org/presentationml/2006/ole">
            <mc:AlternateContent xmlns:mc="http://schemas.openxmlformats.org/markup-compatibility/2006">
              <mc:Choice xmlns:v="urn:schemas-microsoft-com:vml" Requires="v">
                <p:oleObj r:id="rId6" imgW="799465" imgH="203200" progId="Equation.3">
                  <p:embed/>
                </p:oleObj>
              </mc:Choice>
              <mc:Fallback>
                <p:oleObj r:id="rId6" imgW="799465" imgH="203200" progId="Equation.3">
                  <p:embed/>
                  <p:pic>
                    <p:nvPicPr>
                      <p:cNvPr id="0" name="图片 3083"/>
                      <p:cNvPicPr/>
                      <p:nvPr/>
                    </p:nvPicPr>
                    <p:blipFill>
                      <a:blip r:embed="rId7"/>
                      <a:stretch>
                        <a:fillRect/>
                      </a:stretch>
                    </p:blipFill>
                    <p:spPr>
                      <a:xfrm>
                        <a:off x="2743200" y="1371600"/>
                        <a:ext cx="1219200" cy="306388"/>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6089" name="Object 9"/>
          <p:cNvGraphicFramePr>
            <a:graphicFrameLocks noChangeAspect="1"/>
          </p:cNvGraphicFramePr>
          <p:nvPr/>
        </p:nvGraphicFramePr>
        <p:xfrm>
          <a:off x="4724400" y="906463"/>
          <a:ext cx="2206625" cy="2667000"/>
        </p:xfrm>
        <a:graphic>
          <a:graphicData uri="http://schemas.openxmlformats.org/presentationml/2006/ole">
            <mc:AlternateContent xmlns:mc="http://schemas.openxmlformats.org/markup-compatibility/2006">
              <mc:Choice xmlns:v="urn:schemas-microsoft-com:vml" Requires="v">
                <p:oleObj r:id="rId8" imgW="1384300" imgH="1676400" progId="Equation.3">
                  <p:embed/>
                </p:oleObj>
              </mc:Choice>
              <mc:Fallback>
                <p:oleObj r:id="rId8" imgW="1384300" imgH="1676400" progId="Equation.3">
                  <p:embed/>
                  <p:pic>
                    <p:nvPicPr>
                      <p:cNvPr id="0" name="图片 3076"/>
                      <p:cNvPicPr/>
                      <p:nvPr/>
                    </p:nvPicPr>
                    <p:blipFill>
                      <a:blip r:embed="rId9"/>
                      <a:stretch>
                        <a:fillRect/>
                      </a:stretch>
                    </p:blipFill>
                    <p:spPr>
                      <a:xfrm>
                        <a:off x="4724400" y="906463"/>
                        <a:ext cx="2206625" cy="2667000"/>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6090" name="Object 10"/>
          <p:cNvGraphicFramePr>
            <a:graphicFrameLocks noChangeAspect="1"/>
          </p:cNvGraphicFramePr>
          <p:nvPr/>
        </p:nvGraphicFramePr>
        <p:xfrm>
          <a:off x="2362200" y="5410200"/>
          <a:ext cx="1663700" cy="309563"/>
        </p:xfrm>
        <a:graphic>
          <a:graphicData uri="http://schemas.openxmlformats.org/presentationml/2006/ole">
            <mc:AlternateContent xmlns:mc="http://schemas.openxmlformats.org/markup-compatibility/2006">
              <mc:Choice xmlns:v="urn:schemas-microsoft-com:vml" Requires="v">
                <p:oleObj r:id="rId10" imgW="1091565" imgH="203200" progId="Equation.3">
                  <p:embed/>
                </p:oleObj>
              </mc:Choice>
              <mc:Fallback>
                <p:oleObj r:id="rId10" imgW="1091565" imgH="203200" progId="Equation.3">
                  <p:embed/>
                  <p:pic>
                    <p:nvPicPr>
                      <p:cNvPr id="0" name="图片 3077"/>
                      <p:cNvPicPr/>
                      <p:nvPr/>
                    </p:nvPicPr>
                    <p:blipFill>
                      <a:blip r:embed="rId11"/>
                      <a:stretch>
                        <a:fillRect/>
                      </a:stretch>
                    </p:blipFill>
                    <p:spPr>
                      <a:xfrm>
                        <a:off x="2362200" y="5410200"/>
                        <a:ext cx="1663700" cy="309563"/>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6091" name="Object 11"/>
          <p:cNvGraphicFramePr>
            <a:graphicFrameLocks noChangeAspect="1"/>
          </p:cNvGraphicFramePr>
          <p:nvPr/>
        </p:nvGraphicFramePr>
        <p:xfrm>
          <a:off x="4424363" y="3759200"/>
          <a:ext cx="3040062" cy="893763"/>
        </p:xfrm>
        <a:graphic>
          <a:graphicData uri="http://schemas.openxmlformats.org/presentationml/2006/ole">
            <mc:AlternateContent xmlns:mc="http://schemas.openxmlformats.org/markup-compatibility/2006">
              <mc:Choice xmlns:v="urn:schemas-microsoft-com:vml" Requires="v">
                <p:oleObj r:id="rId12" imgW="1637665" imgH="482600" progId="Equation.3">
                  <p:embed/>
                </p:oleObj>
              </mc:Choice>
              <mc:Fallback>
                <p:oleObj r:id="rId12" imgW="1637665" imgH="482600" progId="Equation.3">
                  <p:embed/>
                  <p:pic>
                    <p:nvPicPr>
                      <p:cNvPr id="0" name="图片 3082"/>
                      <p:cNvPicPr/>
                      <p:nvPr/>
                    </p:nvPicPr>
                    <p:blipFill>
                      <a:blip r:embed="rId13"/>
                      <a:stretch>
                        <a:fillRect/>
                      </a:stretch>
                    </p:blipFill>
                    <p:spPr>
                      <a:xfrm>
                        <a:off x="4424363" y="3759200"/>
                        <a:ext cx="3040062" cy="893763"/>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6092" name="Object 12"/>
          <p:cNvGraphicFramePr>
            <a:graphicFrameLocks noChangeAspect="1"/>
          </p:cNvGraphicFramePr>
          <p:nvPr/>
        </p:nvGraphicFramePr>
        <p:xfrm>
          <a:off x="4495800" y="5105400"/>
          <a:ext cx="2590800" cy="1174750"/>
        </p:xfrm>
        <a:graphic>
          <a:graphicData uri="http://schemas.openxmlformats.org/presentationml/2006/ole">
            <mc:AlternateContent xmlns:mc="http://schemas.openxmlformats.org/markup-compatibility/2006">
              <mc:Choice xmlns:v="urn:schemas-microsoft-com:vml" Requires="v">
                <p:oleObj r:id="rId14" imgW="1625600" imgH="736600" progId="Equation.3">
                  <p:embed/>
                </p:oleObj>
              </mc:Choice>
              <mc:Fallback>
                <p:oleObj r:id="rId14" imgW="1625600" imgH="736600" progId="Equation.3">
                  <p:embed/>
                  <p:pic>
                    <p:nvPicPr>
                      <p:cNvPr id="0" name="图片 3079"/>
                      <p:cNvPicPr/>
                      <p:nvPr/>
                    </p:nvPicPr>
                    <p:blipFill>
                      <a:blip r:embed="rId15"/>
                      <a:stretch>
                        <a:fillRect/>
                      </a:stretch>
                    </p:blipFill>
                    <p:spPr>
                      <a:xfrm>
                        <a:off x="4495800" y="5105400"/>
                        <a:ext cx="2590800" cy="1174750"/>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6093" name="Object 13"/>
          <p:cNvGraphicFramePr>
            <a:graphicFrameLocks noChangeAspect="1"/>
          </p:cNvGraphicFramePr>
          <p:nvPr/>
        </p:nvGraphicFramePr>
        <p:xfrm>
          <a:off x="8040688" y="1085850"/>
          <a:ext cx="2136775" cy="687388"/>
        </p:xfrm>
        <a:graphic>
          <a:graphicData uri="http://schemas.openxmlformats.org/presentationml/2006/ole">
            <mc:AlternateContent xmlns:mc="http://schemas.openxmlformats.org/markup-compatibility/2006">
              <mc:Choice xmlns:v="urn:schemas-microsoft-com:vml" Requires="v">
                <p:oleObj r:id="rId16" imgW="1333500" imgH="431800" progId="Equation.3">
                  <p:embed/>
                </p:oleObj>
              </mc:Choice>
              <mc:Fallback>
                <p:oleObj r:id="rId16" imgW="1333500" imgH="431800" progId="Equation.3">
                  <p:embed/>
                  <p:pic>
                    <p:nvPicPr>
                      <p:cNvPr id="0" name="图片 3081"/>
                      <p:cNvPicPr/>
                      <p:nvPr/>
                    </p:nvPicPr>
                    <p:blipFill>
                      <a:blip r:embed="rId17"/>
                      <a:stretch>
                        <a:fillRect/>
                      </a:stretch>
                    </p:blipFill>
                    <p:spPr>
                      <a:xfrm>
                        <a:off x="8040688" y="1085850"/>
                        <a:ext cx="2136775" cy="687388"/>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6094" name="Object 14"/>
          <p:cNvGraphicFramePr>
            <a:graphicFrameLocks noChangeAspect="1"/>
          </p:cNvGraphicFramePr>
          <p:nvPr/>
        </p:nvGraphicFramePr>
        <p:xfrm>
          <a:off x="8040688" y="1943100"/>
          <a:ext cx="2895600" cy="777875"/>
        </p:xfrm>
        <a:graphic>
          <a:graphicData uri="http://schemas.openxmlformats.org/presentationml/2006/ole">
            <mc:AlternateContent xmlns:mc="http://schemas.openxmlformats.org/markup-compatibility/2006">
              <mc:Choice xmlns:v="urn:schemas-microsoft-com:vml" Requires="v">
                <p:oleObj r:id="rId18" imgW="1790700" imgH="482600" progId="Equation.3">
                  <p:embed/>
                </p:oleObj>
              </mc:Choice>
              <mc:Fallback>
                <p:oleObj r:id="rId18" imgW="1790700" imgH="482600" progId="Equation.3">
                  <p:embed/>
                  <p:pic>
                    <p:nvPicPr>
                      <p:cNvPr id="0" name="图片 3075"/>
                      <p:cNvPicPr/>
                      <p:nvPr/>
                    </p:nvPicPr>
                    <p:blipFill>
                      <a:blip r:embed="rId19"/>
                      <a:stretch>
                        <a:fillRect/>
                      </a:stretch>
                    </p:blipFill>
                    <p:spPr>
                      <a:xfrm>
                        <a:off x="8040688" y="1943100"/>
                        <a:ext cx="2895600" cy="777875"/>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sp>
        <p:nvSpPr>
          <p:cNvPr id="46095" name="Line 15"/>
          <p:cNvSpPr/>
          <p:nvPr/>
        </p:nvSpPr>
        <p:spPr>
          <a:xfrm>
            <a:off x="7032625" y="1484313"/>
            <a:ext cx="1008063" cy="0"/>
          </a:xfrm>
          <a:prstGeom prst="line">
            <a:avLst/>
          </a:prstGeom>
          <a:ln w="19050" cap="flat" cmpd="sng">
            <a:solidFill>
              <a:srgbClr val="FF3300"/>
            </a:solidFill>
            <a:prstDash val="solid"/>
            <a:headEnd type="none" w="med" len="med"/>
            <a:tailEnd type="triangle" w="med" len="med"/>
          </a:ln>
        </p:spPr>
      </p:sp>
      <p:sp>
        <p:nvSpPr>
          <p:cNvPr id="46096" name="Line 16"/>
          <p:cNvSpPr/>
          <p:nvPr/>
        </p:nvSpPr>
        <p:spPr>
          <a:xfrm flipV="1">
            <a:off x="6400800" y="2276475"/>
            <a:ext cx="1600200" cy="0"/>
          </a:xfrm>
          <a:prstGeom prst="line">
            <a:avLst/>
          </a:prstGeom>
          <a:ln w="19050" cap="flat" cmpd="sng">
            <a:solidFill>
              <a:srgbClr val="FF3300"/>
            </a:solidFill>
            <a:prstDash val="solid"/>
            <a:headEnd type="none" w="med" len="med"/>
            <a:tailEnd type="triangle" w="med" len="med"/>
          </a:ln>
        </p:spPr>
      </p:sp>
      <p:sp>
        <p:nvSpPr>
          <p:cNvPr id="46097" name="Line 17"/>
          <p:cNvSpPr/>
          <p:nvPr/>
        </p:nvSpPr>
        <p:spPr>
          <a:xfrm flipV="1">
            <a:off x="7162800" y="2720975"/>
            <a:ext cx="1485900" cy="2538413"/>
          </a:xfrm>
          <a:prstGeom prst="line">
            <a:avLst/>
          </a:prstGeom>
          <a:ln w="19050" cap="flat" cmpd="sng">
            <a:solidFill>
              <a:srgbClr val="FF3300"/>
            </a:solidFill>
            <a:prstDash val="solid"/>
            <a:headEnd type="none" w="med" len="med"/>
            <a:tailEnd type="triangle" w="med" len="med"/>
          </a:ln>
        </p:spPr>
      </p:sp>
      <p:graphicFrame>
        <p:nvGraphicFramePr>
          <p:cNvPr id="46098" name="Object 18"/>
          <p:cNvGraphicFramePr>
            <a:graphicFrameLocks noChangeAspect="1"/>
          </p:cNvGraphicFramePr>
          <p:nvPr/>
        </p:nvGraphicFramePr>
        <p:xfrm>
          <a:off x="8001000" y="5334000"/>
          <a:ext cx="1752600" cy="684213"/>
        </p:xfrm>
        <a:graphic>
          <a:graphicData uri="http://schemas.openxmlformats.org/presentationml/2006/ole">
            <mc:AlternateContent xmlns:mc="http://schemas.openxmlformats.org/markup-compatibility/2006">
              <mc:Choice xmlns:v="urn:schemas-microsoft-com:vml" Requires="v">
                <p:oleObj r:id="rId20" imgW="1104900" imgH="431800" progId="Equation.3">
                  <p:embed/>
                </p:oleObj>
              </mc:Choice>
              <mc:Fallback>
                <p:oleObj r:id="rId20" imgW="1104900" imgH="431800" progId="Equation.3">
                  <p:embed/>
                  <p:pic>
                    <p:nvPicPr>
                      <p:cNvPr id="0" name="图片 3078"/>
                      <p:cNvPicPr/>
                      <p:nvPr/>
                    </p:nvPicPr>
                    <p:blipFill>
                      <a:blip r:embed="rId21"/>
                      <a:stretch>
                        <a:fillRect/>
                      </a:stretch>
                    </p:blipFill>
                    <p:spPr>
                      <a:xfrm>
                        <a:off x="8001000" y="5334000"/>
                        <a:ext cx="1752600" cy="684213"/>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sp>
        <p:nvSpPr>
          <p:cNvPr id="46099" name="Line 19"/>
          <p:cNvSpPr/>
          <p:nvPr/>
        </p:nvSpPr>
        <p:spPr>
          <a:xfrm>
            <a:off x="7162800" y="5638800"/>
            <a:ext cx="838200" cy="0"/>
          </a:xfrm>
          <a:prstGeom prst="line">
            <a:avLst/>
          </a:prstGeom>
          <a:ln w="19050" cap="flat" cmpd="sng">
            <a:solidFill>
              <a:srgbClr val="FF3300"/>
            </a:solidFill>
            <a:prstDash val="solid"/>
            <a:headEnd type="none" w="med" len="med"/>
            <a:tailEnd type="triangle" w="med" len="med"/>
          </a:ln>
        </p:spPr>
      </p:sp>
      <p:sp>
        <p:nvSpPr>
          <p:cNvPr id="46102" name="Line 22"/>
          <p:cNvSpPr/>
          <p:nvPr/>
        </p:nvSpPr>
        <p:spPr>
          <a:xfrm flipV="1">
            <a:off x="2438400" y="2590800"/>
            <a:ext cx="609600" cy="609600"/>
          </a:xfrm>
          <a:prstGeom prst="line">
            <a:avLst/>
          </a:prstGeom>
          <a:ln w="19050" cap="flat" cmpd="sng">
            <a:solidFill>
              <a:srgbClr val="FF3300"/>
            </a:solidFill>
            <a:prstDash val="solid"/>
            <a:headEnd type="none" w="med" len="med"/>
            <a:tailEnd type="triangle" w="med" len="med"/>
          </a:ln>
        </p:spPr>
      </p:sp>
      <p:sp>
        <p:nvSpPr>
          <p:cNvPr id="46103" name="Line 23"/>
          <p:cNvSpPr/>
          <p:nvPr/>
        </p:nvSpPr>
        <p:spPr>
          <a:xfrm>
            <a:off x="2438400" y="3581400"/>
            <a:ext cx="685800" cy="1752600"/>
          </a:xfrm>
          <a:prstGeom prst="line">
            <a:avLst/>
          </a:prstGeom>
          <a:ln w="19050" cap="flat" cmpd="sng">
            <a:solidFill>
              <a:srgbClr val="FF3300"/>
            </a:solidFill>
            <a:prstDash val="solid"/>
            <a:headEnd type="none" w="med" len="med"/>
            <a:tailEnd type="triangle" w="med" len="med"/>
          </a:ln>
        </p:spPr>
      </p:sp>
      <p:sp>
        <p:nvSpPr>
          <p:cNvPr id="46104" name="Line 24"/>
          <p:cNvSpPr/>
          <p:nvPr/>
        </p:nvSpPr>
        <p:spPr>
          <a:xfrm>
            <a:off x="3962400" y="2362200"/>
            <a:ext cx="685800" cy="0"/>
          </a:xfrm>
          <a:prstGeom prst="line">
            <a:avLst/>
          </a:prstGeom>
          <a:ln w="19050" cap="flat" cmpd="sng">
            <a:solidFill>
              <a:srgbClr val="FF3300"/>
            </a:solidFill>
            <a:prstDash val="solid"/>
            <a:headEnd type="none" w="med" len="med"/>
            <a:tailEnd type="triangle" w="med" len="med"/>
          </a:ln>
        </p:spPr>
      </p:sp>
      <p:sp>
        <p:nvSpPr>
          <p:cNvPr id="46105" name="Line 25"/>
          <p:cNvSpPr/>
          <p:nvPr/>
        </p:nvSpPr>
        <p:spPr>
          <a:xfrm>
            <a:off x="3935413" y="2565400"/>
            <a:ext cx="387350" cy="1517650"/>
          </a:xfrm>
          <a:prstGeom prst="line">
            <a:avLst/>
          </a:prstGeom>
          <a:ln w="19050" cap="flat" cmpd="sng">
            <a:solidFill>
              <a:srgbClr val="FF3300"/>
            </a:solidFill>
            <a:prstDash val="solid"/>
            <a:headEnd type="none" w="med" len="med"/>
            <a:tailEnd type="triangle" w="med" len="med"/>
          </a:ln>
        </p:spPr>
      </p:sp>
      <p:sp>
        <p:nvSpPr>
          <p:cNvPr id="46106" name="Line 26"/>
          <p:cNvSpPr/>
          <p:nvPr/>
        </p:nvSpPr>
        <p:spPr>
          <a:xfrm flipV="1">
            <a:off x="3276600" y="1676400"/>
            <a:ext cx="0" cy="533400"/>
          </a:xfrm>
          <a:prstGeom prst="line">
            <a:avLst/>
          </a:prstGeom>
          <a:ln w="19050" cap="flat" cmpd="sng">
            <a:solidFill>
              <a:srgbClr val="FF3300"/>
            </a:solidFill>
            <a:prstDash val="solid"/>
            <a:headEnd type="none" w="med" len="med"/>
            <a:tailEnd type="triangle" w="med" len="med"/>
          </a:ln>
        </p:spPr>
      </p:sp>
      <p:sp>
        <p:nvSpPr>
          <p:cNvPr id="46108" name="Line 28"/>
          <p:cNvSpPr/>
          <p:nvPr/>
        </p:nvSpPr>
        <p:spPr>
          <a:xfrm>
            <a:off x="4038600" y="5562600"/>
            <a:ext cx="457200" cy="0"/>
          </a:xfrm>
          <a:prstGeom prst="line">
            <a:avLst/>
          </a:prstGeom>
          <a:ln w="19050" cap="flat" cmpd="sng">
            <a:solidFill>
              <a:srgbClr val="FF3300"/>
            </a:solidFill>
            <a:prstDash val="solid"/>
            <a:headEnd type="none" w="med" len="med"/>
            <a:tailEnd type="triangle" w="med" len="med"/>
          </a:ln>
        </p:spPr>
      </p:sp>
      <p:sp>
        <p:nvSpPr>
          <p:cNvPr id="46116" name="Text Box 36"/>
          <p:cNvSpPr txBox="1"/>
          <p:nvPr/>
        </p:nvSpPr>
        <p:spPr>
          <a:xfrm>
            <a:off x="9336088" y="3425825"/>
            <a:ext cx="2057400" cy="831850"/>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lstStyle/>
          <a:p>
            <a:pPr eaLnBrk="1" hangingPunct="1">
              <a:spcBef>
                <a:spcPct val="50000"/>
              </a:spcBef>
            </a:pPr>
            <a:r>
              <a:rPr lang="zh-CN" altLang="en-US" sz="2400" b="1" dirty="0">
                <a:latin typeface="Times New Roman" panose="02020603050405020304" pitchFamily="18" charset="0"/>
              </a:rPr>
              <a:t>注意知识之间的相互关联！</a:t>
            </a:r>
          </a:p>
        </p:txBody>
      </p:sp>
      <p:sp>
        <p:nvSpPr>
          <p:cNvPr id="24" name="Rectangle 3"/>
          <p:cNvSpPr txBox="1">
            <a:spLocks noChangeArrowheads="1"/>
          </p:cNvSpPr>
          <p:nvPr/>
        </p:nvSpPr>
        <p:spPr bwMode="auto">
          <a:xfrm>
            <a:off x="114300" y="169863"/>
            <a:ext cx="7848600" cy="609600"/>
          </a:xfrm>
          <a:prstGeom prst="rect">
            <a:avLst/>
          </a:prstGeom>
          <a:noFill/>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C00000"/>
                </a:solidFill>
                <a:effectLst/>
                <a:uLnTx/>
                <a:uFillTx/>
                <a:latin typeface="+mj-lt"/>
                <a:ea typeface="隶书" panose="02010509060101010101" pitchFamily="49" charset="-122"/>
                <a:cs typeface="+mj-cs"/>
              </a:rPr>
              <a:t>四、怎样复习</a:t>
            </a:r>
            <a:r>
              <a:rPr kumimoji="0" lang="en-US" altLang="zh-CN" sz="3600" b="1" i="0" u="none" strike="noStrike" kern="0" cap="none" spc="0" normalizeH="0" baseline="0" noProof="0" dirty="0">
                <a:ln>
                  <a:noFill/>
                </a:ln>
                <a:solidFill>
                  <a:srgbClr val="C00000"/>
                </a:solidFill>
                <a:effectLst/>
                <a:uLnTx/>
                <a:uFillTx/>
                <a:latin typeface="+mj-lt"/>
                <a:ea typeface="隶书" panose="02010509060101010101" pitchFamily="49" charset="-122"/>
                <a:cs typeface="+mj-cs"/>
              </a:rPr>
              <a:t>-</a:t>
            </a:r>
            <a:r>
              <a:rPr kumimoji="0" lang="zh-CN" altLang="en-US" sz="3600" b="1" i="0" u="none" strike="noStrike" kern="0" cap="none" spc="0" normalizeH="0" baseline="0" noProof="0" dirty="0">
                <a:ln>
                  <a:noFill/>
                </a:ln>
                <a:solidFill>
                  <a:srgbClr val="C00000"/>
                </a:solidFill>
                <a:effectLst/>
                <a:uLnTx/>
                <a:uFillTx/>
                <a:latin typeface="+mj-lt"/>
                <a:ea typeface="隶书" panose="02010509060101010101" pitchFamily="49" charset="-122"/>
                <a:cs typeface="+mj-cs"/>
              </a:rPr>
              <a:t>集成运放应用电路举例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6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60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6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60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6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60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6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60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461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60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6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4609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4609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4609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4609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460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4609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4609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4609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6116"/>
                                        </p:tgtEl>
                                        <p:attrNameLst>
                                          <p:attrName>style.visibility</p:attrName>
                                        </p:attrNameLst>
                                      </p:cBhvr>
                                      <p:to>
                                        <p:strVal val="visible"/>
                                      </p:to>
                                    </p:set>
                                    <p:animEffect transition="in" filter="wipe(left)">
                                      <p:cBhvr>
                                        <p:cTn id="83" dur="500"/>
                                        <p:tgtEl>
                                          <p:spTgt spid="46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4079875" y="2708910"/>
            <a:ext cx="4394200" cy="609600"/>
          </a:xfrm>
          <a:prstGeom prst="rect">
            <a:avLst/>
          </a:prstGeom>
          <a:noFill/>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a:ln>
                  <a:noFill/>
                </a:ln>
                <a:solidFill>
                  <a:srgbClr val="C00000"/>
                </a:solidFill>
                <a:effectLst/>
                <a:uLnTx/>
                <a:uFillTx/>
                <a:latin typeface="+mj-lt"/>
                <a:ea typeface="隶书" panose="02010509060101010101" pitchFamily="49" charset="-122"/>
                <a:cs typeface="+mj-cs"/>
              </a:rPr>
              <a:t>祝大家心想事成！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p:nvPr/>
        </p:nvSpPr>
        <p:spPr>
          <a:xfrm>
            <a:off x="839788" y="1019175"/>
            <a:ext cx="4470400" cy="519113"/>
          </a:xfrm>
          <a:prstGeom prst="rect">
            <a:avLst/>
          </a:prstGeom>
          <a:noFill/>
          <a:ln w="9525">
            <a:noFill/>
          </a:ln>
        </p:spPr>
        <p:txBody>
          <a:bodyPr>
            <a:spAutoFit/>
          </a:bodyPr>
          <a:lstStyle/>
          <a:p>
            <a:pPr eaLnBrk="1" hangingPunct="1">
              <a:spcBef>
                <a:spcPct val="50000"/>
              </a:spcBef>
            </a:pPr>
            <a:r>
              <a:rPr lang="en-US" altLang="zh-CN" sz="2800" b="1" dirty="0">
                <a:latin typeface="Times New Roman" panose="02020603050405020304" pitchFamily="18" charset="0"/>
                <a:ea typeface="楷体_GB2312"/>
              </a:rPr>
              <a:t>1. </a:t>
            </a:r>
            <a:r>
              <a:rPr lang="zh-CN" altLang="en-US" sz="2800" b="1" dirty="0">
                <a:latin typeface="Times New Roman" panose="02020603050405020304" pitchFamily="18" charset="0"/>
                <a:ea typeface="楷体_GB2312"/>
              </a:rPr>
              <a:t>器件、电路、分析方法</a:t>
            </a:r>
          </a:p>
        </p:txBody>
      </p:sp>
      <p:sp>
        <p:nvSpPr>
          <p:cNvPr id="58372" name="Text Box 4"/>
          <p:cNvSpPr txBox="1"/>
          <p:nvPr/>
        </p:nvSpPr>
        <p:spPr>
          <a:xfrm>
            <a:off x="1273175" y="1560513"/>
            <a:ext cx="3886200" cy="457200"/>
          </a:xfrm>
          <a:prstGeom prst="rect">
            <a:avLst/>
          </a:prstGeom>
          <a:noFill/>
          <a:ln w="9525">
            <a:noFill/>
          </a:ln>
        </p:spPr>
        <p:txBody>
          <a:bodyPr>
            <a:spAutoFit/>
          </a:bodyPr>
          <a:lstStyle/>
          <a:p>
            <a:pPr eaLnBrk="1" hangingPunct="1">
              <a:spcBef>
                <a:spcPct val="50000"/>
              </a:spcBef>
            </a:pPr>
            <a:r>
              <a:rPr lang="zh-CN" altLang="en-US" sz="2400" b="1" dirty="0">
                <a:solidFill>
                  <a:srgbClr val="0033CC"/>
                </a:solidFill>
                <a:latin typeface="宋体" panose="02010600030101010101" pitchFamily="2" charset="-122"/>
                <a:ea typeface="楷体_GB2312"/>
              </a:rPr>
              <a:t>（</a:t>
            </a:r>
            <a:r>
              <a:rPr lang="en-US" altLang="zh-CN" sz="2400" b="1" dirty="0">
                <a:solidFill>
                  <a:srgbClr val="0033CC"/>
                </a:solidFill>
                <a:latin typeface="宋体" panose="02010600030101010101" pitchFamily="2" charset="-122"/>
                <a:ea typeface="楷体_GB2312"/>
              </a:rPr>
              <a:t>1</a:t>
            </a:r>
            <a:r>
              <a:rPr lang="zh-CN" altLang="en-US" sz="2400" b="1" dirty="0">
                <a:solidFill>
                  <a:srgbClr val="0033CC"/>
                </a:solidFill>
                <a:latin typeface="宋体" panose="02010600030101010101" pitchFamily="2" charset="-122"/>
                <a:ea typeface="楷体_GB2312"/>
              </a:rPr>
              <a:t>）</a:t>
            </a:r>
            <a:r>
              <a:rPr lang="zh-CN" altLang="en-US" sz="2400" b="1" dirty="0">
                <a:solidFill>
                  <a:srgbClr val="0033CC"/>
                </a:solidFill>
                <a:latin typeface="楷体_GB2312"/>
                <a:ea typeface="楷体_GB2312"/>
              </a:rPr>
              <a:t>器件</a:t>
            </a:r>
          </a:p>
        </p:txBody>
      </p:sp>
      <p:sp>
        <p:nvSpPr>
          <p:cNvPr id="58373" name="Text Box 5"/>
          <p:cNvSpPr txBox="1"/>
          <p:nvPr/>
        </p:nvSpPr>
        <p:spPr>
          <a:xfrm>
            <a:off x="1273175" y="1957388"/>
            <a:ext cx="10079038" cy="830262"/>
          </a:xfrm>
          <a:prstGeom prst="rect">
            <a:avLst/>
          </a:prstGeom>
          <a:noFill/>
          <a:ln w="9525">
            <a:noFill/>
          </a:ln>
        </p:spPr>
        <p:txBody>
          <a:bodyPr>
            <a:spAutoFit/>
          </a:bodyPr>
          <a:lstStyle/>
          <a:p>
            <a:pPr eaLnBrk="1" hangingPunct="1">
              <a:spcBef>
                <a:spcPct val="50000"/>
              </a:spcBef>
            </a:pPr>
            <a:r>
              <a:rPr lang="zh-CN" altLang="en-US" sz="2400" b="1" dirty="0">
                <a:latin typeface="楷体_GB2312"/>
                <a:ea typeface="楷体_GB2312"/>
              </a:rPr>
              <a:t>       二极管、三极管</a:t>
            </a:r>
            <a:r>
              <a:rPr lang="en-US" altLang="zh-CN" sz="2400" b="1" dirty="0">
                <a:latin typeface="楷体_GB2312"/>
                <a:ea typeface="楷体_GB2312"/>
              </a:rPr>
              <a:t>(</a:t>
            </a:r>
            <a:r>
              <a:rPr lang="zh-CN" altLang="en-US" sz="2400" b="1" dirty="0">
                <a:latin typeface="楷体_GB2312"/>
                <a:ea typeface="楷体_GB2312"/>
              </a:rPr>
              <a:t>单极、双极</a:t>
            </a:r>
            <a:r>
              <a:rPr lang="en-US" altLang="zh-CN" sz="2400" b="1" dirty="0">
                <a:latin typeface="楷体_GB2312"/>
                <a:ea typeface="楷体_GB2312"/>
              </a:rPr>
              <a:t>)</a:t>
            </a:r>
            <a:r>
              <a:rPr lang="zh-CN" altLang="en-US" sz="2400" b="1" dirty="0">
                <a:latin typeface="楷体_GB2312"/>
                <a:ea typeface="楷体_GB2312"/>
              </a:rPr>
              <a:t>、集成运放等器件的结构、工作原理、主要特性、参数和使用方法。</a:t>
            </a:r>
          </a:p>
        </p:txBody>
      </p:sp>
      <p:sp>
        <p:nvSpPr>
          <p:cNvPr id="58374" name="Text Box 6"/>
          <p:cNvSpPr txBox="1"/>
          <p:nvPr/>
        </p:nvSpPr>
        <p:spPr>
          <a:xfrm>
            <a:off x="1306513" y="2755900"/>
            <a:ext cx="4084637" cy="457200"/>
          </a:xfrm>
          <a:prstGeom prst="rect">
            <a:avLst/>
          </a:prstGeom>
          <a:noFill/>
          <a:ln w="9525">
            <a:noFill/>
          </a:ln>
        </p:spPr>
        <p:txBody>
          <a:bodyPr>
            <a:spAutoFit/>
          </a:bodyPr>
          <a:lstStyle/>
          <a:p>
            <a:pPr eaLnBrk="1" hangingPunct="1">
              <a:spcBef>
                <a:spcPct val="50000"/>
              </a:spcBef>
            </a:pPr>
            <a:r>
              <a:rPr lang="zh-CN" altLang="en-US" sz="2400" b="1" dirty="0">
                <a:solidFill>
                  <a:srgbClr val="0033CC"/>
                </a:solidFill>
                <a:latin typeface="宋体" panose="02010600030101010101" pitchFamily="2" charset="-122"/>
                <a:ea typeface="楷体_GB2312"/>
              </a:rPr>
              <a:t>（</a:t>
            </a:r>
            <a:r>
              <a:rPr lang="en-US" altLang="zh-CN" sz="2400" b="1" dirty="0">
                <a:solidFill>
                  <a:srgbClr val="0033CC"/>
                </a:solidFill>
                <a:latin typeface="宋体" panose="02010600030101010101" pitchFamily="2" charset="-122"/>
                <a:ea typeface="楷体_GB2312"/>
              </a:rPr>
              <a:t>2</a:t>
            </a:r>
            <a:r>
              <a:rPr lang="zh-CN" altLang="en-US" sz="2400" b="1" dirty="0">
                <a:solidFill>
                  <a:srgbClr val="0033CC"/>
                </a:solidFill>
                <a:latin typeface="宋体" panose="02010600030101010101" pitchFamily="2" charset="-122"/>
                <a:ea typeface="楷体_GB2312"/>
              </a:rPr>
              <a:t>）</a:t>
            </a:r>
            <a:r>
              <a:rPr lang="zh-CN" altLang="en-US" sz="2400" b="1" dirty="0">
                <a:solidFill>
                  <a:srgbClr val="0033CC"/>
                </a:solidFill>
                <a:latin typeface="楷体_GB2312"/>
                <a:ea typeface="楷体_GB2312"/>
              </a:rPr>
              <a:t>电路</a:t>
            </a:r>
          </a:p>
        </p:txBody>
      </p:sp>
      <p:sp>
        <p:nvSpPr>
          <p:cNvPr id="58375" name="Text Box 7"/>
          <p:cNvSpPr txBox="1"/>
          <p:nvPr/>
        </p:nvSpPr>
        <p:spPr>
          <a:xfrm>
            <a:off x="1343025" y="3181350"/>
            <a:ext cx="10009188" cy="1384300"/>
          </a:xfrm>
          <a:prstGeom prst="rect">
            <a:avLst/>
          </a:prstGeom>
          <a:noFill/>
          <a:ln w="9525">
            <a:noFill/>
          </a:ln>
        </p:spPr>
        <p:txBody>
          <a:bodyPr>
            <a:spAutoFit/>
          </a:bodyPr>
          <a:lstStyle/>
          <a:p>
            <a:pPr eaLnBrk="1" hangingPunct="1">
              <a:spcBef>
                <a:spcPct val="50000"/>
              </a:spcBef>
            </a:pPr>
            <a:r>
              <a:rPr lang="en-US" altLang="zh-CN" sz="2400" b="1" dirty="0">
                <a:latin typeface="楷体_GB2312"/>
                <a:ea typeface="楷体_GB2312"/>
              </a:rPr>
              <a:t>      </a:t>
            </a:r>
            <a:r>
              <a:rPr lang="zh-CN" altLang="en-US" sz="2400" b="1" dirty="0">
                <a:latin typeface="楷体_GB2312"/>
                <a:ea typeface="楷体_GB2312"/>
              </a:rPr>
              <a:t>放大电路：   三种基本组态放大电路 </a:t>
            </a:r>
            <a:r>
              <a:rPr lang="en-US" altLang="zh-CN" sz="2400" b="1" dirty="0">
                <a:latin typeface="楷体_GB2312"/>
                <a:ea typeface="楷体_GB2312"/>
              </a:rPr>
              <a:t>(</a:t>
            </a:r>
            <a:r>
              <a:rPr lang="zh-CN" altLang="en-US" sz="2400" b="1" dirty="0">
                <a:latin typeface="楷体_GB2312"/>
                <a:ea typeface="楷体_GB2312"/>
              </a:rPr>
              <a:t>共射、共源；共集、共漏；共基、共栅</a:t>
            </a:r>
            <a:r>
              <a:rPr lang="en-US" altLang="zh-CN" sz="2400" b="1" dirty="0">
                <a:latin typeface="楷体_GB2312"/>
                <a:ea typeface="楷体_GB2312"/>
              </a:rPr>
              <a:t>)</a:t>
            </a:r>
            <a:r>
              <a:rPr lang="zh-CN" altLang="en-US" sz="2400" b="1" dirty="0">
                <a:latin typeface="楷体_GB2312"/>
                <a:ea typeface="楷体_GB2312"/>
              </a:rPr>
              <a:t>；差动放大电路；反馈放大电路； 基本运算电路； </a:t>
            </a:r>
          </a:p>
          <a:p>
            <a:pPr eaLnBrk="1" hangingPunct="1">
              <a:spcBef>
                <a:spcPct val="50000"/>
              </a:spcBef>
            </a:pPr>
            <a:r>
              <a:rPr lang="zh-CN" altLang="en-US" sz="2400" b="1" dirty="0">
                <a:latin typeface="楷体_GB2312"/>
                <a:ea typeface="楷体_GB2312"/>
              </a:rPr>
              <a:t>      功放、信号产生电路、信号处理电路、集成运放组成的其他功能电路</a:t>
            </a:r>
            <a:r>
              <a:rPr lang="en-US" altLang="zh-CN" sz="2400" b="1" dirty="0">
                <a:latin typeface="楷体_GB2312"/>
                <a:ea typeface="楷体_GB2312"/>
              </a:rPr>
              <a:t>.</a:t>
            </a:r>
            <a:endParaRPr lang="zh-CN" altLang="en-US" sz="2400" b="1" dirty="0">
              <a:latin typeface="楷体_GB2312"/>
              <a:ea typeface="楷体_GB2312"/>
            </a:endParaRPr>
          </a:p>
        </p:txBody>
      </p:sp>
      <p:sp>
        <p:nvSpPr>
          <p:cNvPr id="58376" name="Text Box 8"/>
          <p:cNvSpPr txBox="1"/>
          <p:nvPr/>
        </p:nvSpPr>
        <p:spPr>
          <a:xfrm>
            <a:off x="1343025" y="4557713"/>
            <a:ext cx="2286000" cy="457200"/>
          </a:xfrm>
          <a:prstGeom prst="rect">
            <a:avLst/>
          </a:prstGeom>
          <a:noFill/>
          <a:ln w="9525">
            <a:noFill/>
          </a:ln>
        </p:spPr>
        <p:txBody>
          <a:bodyPr>
            <a:spAutoFit/>
          </a:bodyPr>
          <a:lstStyle/>
          <a:p>
            <a:pPr eaLnBrk="1" hangingPunct="1">
              <a:spcBef>
                <a:spcPct val="50000"/>
              </a:spcBef>
            </a:pPr>
            <a:r>
              <a:rPr lang="zh-CN" altLang="en-US" sz="2400" b="1" dirty="0">
                <a:solidFill>
                  <a:srgbClr val="0033CC"/>
                </a:solidFill>
                <a:latin typeface="宋体" panose="02010600030101010101" pitchFamily="2" charset="-122"/>
                <a:ea typeface="楷体_GB2312"/>
              </a:rPr>
              <a:t>（</a:t>
            </a:r>
            <a:r>
              <a:rPr lang="en-US" altLang="zh-CN" sz="2400" b="1" dirty="0">
                <a:solidFill>
                  <a:srgbClr val="0033CC"/>
                </a:solidFill>
                <a:latin typeface="宋体" panose="02010600030101010101" pitchFamily="2" charset="-122"/>
                <a:ea typeface="楷体_GB2312"/>
              </a:rPr>
              <a:t>3</a:t>
            </a:r>
            <a:r>
              <a:rPr lang="zh-CN" altLang="en-US" sz="2400" b="1" dirty="0">
                <a:solidFill>
                  <a:srgbClr val="0033CC"/>
                </a:solidFill>
                <a:latin typeface="宋体" panose="02010600030101010101" pitchFamily="2" charset="-122"/>
                <a:ea typeface="楷体_GB2312"/>
              </a:rPr>
              <a:t>）</a:t>
            </a:r>
            <a:r>
              <a:rPr lang="zh-CN" altLang="en-US" sz="2400" b="1" dirty="0">
                <a:solidFill>
                  <a:srgbClr val="0033CC"/>
                </a:solidFill>
                <a:latin typeface="楷体_GB2312"/>
                <a:ea typeface="楷体_GB2312"/>
              </a:rPr>
              <a:t>分析方法</a:t>
            </a:r>
          </a:p>
        </p:txBody>
      </p:sp>
      <p:sp>
        <p:nvSpPr>
          <p:cNvPr id="58377" name="Text Box 9"/>
          <p:cNvSpPr txBox="1"/>
          <p:nvPr/>
        </p:nvSpPr>
        <p:spPr>
          <a:xfrm>
            <a:off x="919163" y="5145088"/>
            <a:ext cx="10440987" cy="831850"/>
          </a:xfrm>
          <a:prstGeom prst="rect">
            <a:avLst/>
          </a:prstGeom>
          <a:noFill/>
          <a:ln w="9525">
            <a:noFill/>
          </a:ln>
        </p:spPr>
        <p:txBody>
          <a:bodyPr>
            <a:spAutoFit/>
          </a:bodyPr>
          <a:lstStyle/>
          <a:p>
            <a:pPr eaLnBrk="1" hangingPunct="1">
              <a:spcBef>
                <a:spcPct val="50000"/>
              </a:spcBef>
            </a:pPr>
            <a:r>
              <a:rPr lang="en-US" altLang="zh-CN" sz="2400" b="1" dirty="0">
                <a:latin typeface="楷体_GB2312"/>
                <a:ea typeface="楷体_GB2312"/>
              </a:rPr>
              <a:t>      1)</a:t>
            </a:r>
            <a:r>
              <a:rPr lang="zh-CN" altLang="en-US" sz="2400" b="1" dirty="0">
                <a:latin typeface="楷体_GB2312"/>
                <a:ea typeface="楷体_GB2312"/>
              </a:rPr>
              <a:t>图解法；</a:t>
            </a:r>
            <a:r>
              <a:rPr lang="en-US" altLang="zh-CN" sz="2400" b="1" dirty="0">
                <a:latin typeface="楷体_GB2312"/>
                <a:ea typeface="楷体_GB2312"/>
              </a:rPr>
              <a:t>2)</a:t>
            </a:r>
            <a:r>
              <a:rPr lang="zh-CN" altLang="en-US" sz="2400" b="1" dirty="0">
                <a:latin typeface="楷体_GB2312"/>
                <a:ea typeface="楷体_GB2312"/>
              </a:rPr>
              <a:t>小信号模型法；</a:t>
            </a:r>
            <a:r>
              <a:rPr lang="en-US" altLang="zh-CN" sz="2400" b="1" dirty="0">
                <a:latin typeface="楷体_GB2312"/>
                <a:ea typeface="楷体_GB2312"/>
              </a:rPr>
              <a:t>3)</a:t>
            </a:r>
            <a:r>
              <a:rPr lang="zh-CN" altLang="en-US" sz="2400" b="1" dirty="0">
                <a:latin typeface="楷体_GB2312"/>
                <a:ea typeface="楷体_GB2312"/>
              </a:rPr>
              <a:t>反馈类型的判别方法；</a:t>
            </a:r>
            <a:r>
              <a:rPr lang="en-US" altLang="zh-CN" sz="2400" b="1" dirty="0">
                <a:latin typeface="楷体_GB2312"/>
                <a:ea typeface="楷体_GB2312"/>
              </a:rPr>
              <a:t>4)</a:t>
            </a:r>
            <a:r>
              <a:rPr lang="zh-CN" altLang="en-US" sz="2400" b="1" dirty="0">
                <a:latin typeface="楷体_GB2312"/>
                <a:ea typeface="楷体_GB2312"/>
              </a:rPr>
              <a:t>虚短、虚断法；</a:t>
            </a:r>
            <a:r>
              <a:rPr lang="en-US" altLang="zh-CN" sz="2400" b="1" dirty="0">
                <a:latin typeface="楷体_GB2312"/>
                <a:ea typeface="楷体_GB2312"/>
              </a:rPr>
              <a:t>5)</a:t>
            </a:r>
            <a:r>
              <a:rPr lang="zh-CN" altLang="en-US" sz="2400" b="1" dirty="0">
                <a:latin typeface="楷体_GB2312"/>
                <a:ea typeface="楷体_GB2312"/>
              </a:rPr>
              <a:t>振荡器相位平衡条件的判别方法；</a:t>
            </a:r>
            <a:r>
              <a:rPr lang="en-US" altLang="zh-CN" sz="2400" b="1" dirty="0">
                <a:latin typeface="楷体_GB2312"/>
                <a:ea typeface="楷体_GB2312"/>
              </a:rPr>
              <a:t>6)</a:t>
            </a:r>
            <a:r>
              <a:rPr lang="zh-CN" altLang="en-US" sz="2400" b="1" dirty="0">
                <a:latin typeface="楷体_GB2312"/>
                <a:ea typeface="楷体_GB2312"/>
              </a:rPr>
              <a:t>运放的非线性</a:t>
            </a:r>
            <a:r>
              <a:rPr lang="en-US" altLang="zh-CN" sz="2400" b="1" dirty="0">
                <a:latin typeface="楷体_GB2312"/>
                <a:ea typeface="楷体_GB2312"/>
              </a:rPr>
              <a:t>;7)</a:t>
            </a:r>
            <a:r>
              <a:rPr lang="zh-CN" altLang="en-US" sz="2400" b="1" dirty="0">
                <a:latin typeface="楷体_GB2312"/>
                <a:ea typeface="楷体_GB2312"/>
              </a:rPr>
              <a:t>二极管的模型。</a:t>
            </a:r>
          </a:p>
        </p:txBody>
      </p:sp>
      <p:sp>
        <p:nvSpPr>
          <p:cNvPr id="5129" name="Rectangle 12"/>
          <p:cNvSpPr/>
          <p:nvPr/>
        </p:nvSpPr>
        <p:spPr>
          <a:xfrm>
            <a:off x="431800" y="165100"/>
            <a:ext cx="9455150" cy="1143000"/>
          </a:xfrm>
          <a:prstGeom prst="rect">
            <a:avLst/>
          </a:prstGeom>
          <a:noFill/>
          <a:ln w="9525">
            <a:noFill/>
          </a:ln>
        </p:spPr>
        <p:txBody>
          <a:bodyPr/>
          <a:lstStyle/>
          <a:p>
            <a:pPr eaLnBrk="1" hangingPunct="1"/>
            <a:r>
              <a:rPr lang="zh-CN" altLang="en-US" sz="3600" b="1" dirty="0">
                <a:solidFill>
                  <a:srgbClr val="C00000"/>
                </a:solidFill>
                <a:latin typeface="Verdana" panose="020B0604030504040204" pitchFamily="34" charset="0"/>
                <a:ea typeface="隶书" panose="02010509060101010101" pitchFamily="49" charset="-122"/>
              </a:rPr>
              <a:t>一、总结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2"/>
                                        </p:tgtEl>
                                        <p:attrNameLst>
                                          <p:attrName>style.visibility</p:attrName>
                                        </p:attrNameLst>
                                      </p:cBhvr>
                                      <p:to>
                                        <p:strVal val="visible"/>
                                      </p:to>
                                    </p:set>
                                    <p:anim calcmode="lin" valueType="num">
                                      <p:cBhvr additive="base">
                                        <p:cTn id="13" dur="500" fill="hold"/>
                                        <p:tgtEl>
                                          <p:spTgt spid="58372"/>
                                        </p:tgtEl>
                                        <p:attrNameLst>
                                          <p:attrName>ppt_x</p:attrName>
                                        </p:attrNameLst>
                                      </p:cBhvr>
                                      <p:tavLst>
                                        <p:tav tm="0">
                                          <p:val>
                                            <p:strVal val="0-#ppt_w/2"/>
                                          </p:val>
                                        </p:tav>
                                        <p:tav tm="100000">
                                          <p:val>
                                            <p:strVal val="#ppt_x"/>
                                          </p:val>
                                        </p:tav>
                                      </p:tavLst>
                                    </p:anim>
                                    <p:anim calcmode="lin" valueType="num">
                                      <p:cBhvr additive="base">
                                        <p:cTn id="14"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3"/>
                                        </p:tgtEl>
                                        <p:attrNameLst>
                                          <p:attrName>style.visibility</p:attrName>
                                        </p:attrNameLst>
                                      </p:cBhvr>
                                      <p:to>
                                        <p:strVal val="visible"/>
                                      </p:to>
                                    </p:set>
                                    <p:anim calcmode="lin" valueType="num">
                                      <p:cBhvr additive="base">
                                        <p:cTn id="19" dur="500" fill="hold"/>
                                        <p:tgtEl>
                                          <p:spTgt spid="58373"/>
                                        </p:tgtEl>
                                        <p:attrNameLst>
                                          <p:attrName>ppt_x</p:attrName>
                                        </p:attrNameLst>
                                      </p:cBhvr>
                                      <p:tavLst>
                                        <p:tav tm="0">
                                          <p:val>
                                            <p:strVal val="0-#ppt_w/2"/>
                                          </p:val>
                                        </p:tav>
                                        <p:tav tm="100000">
                                          <p:val>
                                            <p:strVal val="#ppt_x"/>
                                          </p:val>
                                        </p:tav>
                                      </p:tavLst>
                                    </p:anim>
                                    <p:anim calcmode="lin" valueType="num">
                                      <p:cBhvr additive="base">
                                        <p:cTn id="20" dur="500" fill="hold"/>
                                        <p:tgtEl>
                                          <p:spTgt spid="5837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4"/>
                                        </p:tgtEl>
                                        <p:attrNameLst>
                                          <p:attrName>style.visibility</p:attrName>
                                        </p:attrNameLst>
                                      </p:cBhvr>
                                      <p:to>
                                        <p:strVal val="visible"/>
                                      </p:to>
                                    </p:set>
                                    <p:anim calcmode="lin" valueType="num">
                                      <p:cBhvr additive="base">
                                        <p:cTn id="25" dur="500" fill="hold"/>
                                        <p:tgtEl>
                                          <p:spTgt spid="58374"/>
                                        </p:tgtEl>
                                        <p:attrNameLst>
                                          <p:attrName>ppt_x</p:attrName>
                                        </p:attrNameLst>
                                      </p:cBhvr>
                                      <p:tavLst>
                                        <p:tav tm="0">
                                          <p:val>
                                            <p:strVal val="0-#ppt_w/2"/>
                                          </p:val>
                                        </p:tav>
                                        <p:tav tm="100000">
                                          <p:val>
                                            <p:strVal val="#ppt_x"/>
                                          </p:val>
                                        </p:tav>
                                      </p:tavLst>
                                    </p:anim>
                                    <p:anim calcmode="lin" valueType="num">
                                      <p:cBhvr additive="base">
                                        <p:cTn id="26"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75"/>
                                        </p:tgtEl>
                                        <p:attrNameLst>
                                          <p:attrName>style.visibility</p:attrName>
                                        </p:attrNameLst>
                                      </p:cBhvr>
                                      <p:to>
                                        <p:strVal val="visible"/>
                                      </p:to>
                                    </p:set>
                                    <p:anim calcmode="lin" valueType="num">
                                      <p:cBhvr additive="base">
                                        <p:cTn id="31" dur="500" fill="hold"/>
                                        <p:tgtEl>
                                          <p:spTgt spid="58375"/>
                                        </p:tgtEl>
                                        <p:attrNameLst>
                                          <p:attrName>ppt_x</p:attrName>
                                        </p:attrNameLst>
                                      </p:cBhvr>
                                      <p:tavLst>
                                        <p:tav tm="0">
                                          <p:val>
                                            <p:strVal val="0-#ppt_w/2"/>
                                          </p:val>
                                        </p:tav>
                                        <p:tav tm="100000">
                                          <p:val>
                                            <p:strVal val="#ppt_x"/>
                                          </p:val>
                                        </p:tav>
                                      </p:tavLst>
                                    </p:anim>
                                    <p:anim calcmode="lin" valueType="num">
                                      <p:cBhvr additive="base">
                                        <p:cTn id="32"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376"/>
                                        </p:tgtEl>
                                        <p:attrNameLst>
                                          <p:attrName>style.visibility</p:attrName>
                                        </p:attrNameLst>
                                      </p:cBhvr>
                                      <p:to>
                                        <p:strVal val="visible"/>
                                      </p:to>
                                    </p:set>
                                    <p:anim calcmode="lin" valueType="num">
                                      <p:cBhvr additive="base">
                                        <p:cTn id="37" dur="500" fill="hold"/>
                                        <p:tgtEl>
                                          <p:spTgt spid="58376"/>
                                        </p:tgtEl>
                                        <p:attrNameLst>
                                          <p:attrName>ppt_x</p:attrName>
                                        </p:attrNameLst>
                                      </p:cBhvr>
                                      <p:tavLst>
                                        <p:tav tm="0">
                                          <p:val>
                                            <p:strVal val="0-#ppt_w/2"/>
                                          </p:val>
                                        </p:tav>
                                        <p:tav tm="100000">
                                          <p:val>
                                            <p:strVal val="#ppt_x"/>
                                          </p:val>
                                        </p:tav>
                                      </p:tavLst>
                                    </p:anim>
                                    <p:anim calcmode="lin" valueType="num">
                                      <p:cBhvr additive="base">
                                        <p:cTn id="38" dur="500" fill="hold"/>
                                        <p:tgtEl>
                                          <p:spTgt spid="5837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8377"/>
                                        </p:tgtEl>
                                        <p:attrNameLst>
                                          <p:attrName>style.visibility</p:attrName>
                                        </p:attrNameLst>
                                      </p:cBhvr>
                                      <p:to>
                                        <p:strVal val="visible"/>
                                      </p:to>
                                    </p:set>
                                    <p:anim calcmode="lin" valueType="num">
                                      <p:cBhvr additive="base">
                                        <p:cTn id="43" dur="500" fill="hold"/>
                                        <p:tgtEl>
                                          <p:spTgt spid="58377"/>
                                        </p:tgtEl>
                                        <p:attrNameLst>
                                          <p:attrName>ppt_x</p:attrName>
                                        </p:attrNameLst>
                                      </p:cBhvr>
                                      <p:tavLst>
                                        <p:tav tm="0">
                                          <p:val>
                                            <p:strVal val="0-#ppt_w/2"/>
                                          </p:val>
                                        </p:tav>
                                        <p:tav tm="100000">
                                          <p:val>
                                            <p:strVal val="#ppt_x"/>
                                          </p:val>
                                        </p:tav>
                                      </p:tavLst>
                                    </p:anim>
                                    <p:anim calcmode="lin" valueType="num">
                                      <p:cBhvr additive="base">
                                        <p:cTn id="44" dur="500" fill="hold"/>
                                        <p:tgtEl>
                                          <p:spTgt spid="583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58372" grpId="0"/>
      <p:bldP spid="58373" grpId="0"/>
      <p:bldP spid="58374" grpId="0"/>
      <p:bldP spid="58375" grpId="0"/>
      <p:bldP spid="58376" grpId="0"/>
      <p:bldP spid="583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p:nvPr/>
        </p:nvSpPr>
        <p:spPr>
          <a:xfrm>
            <a:off x="871538" y="260350"/>
            <a:ext cx="4422775" cy="579438"/>
          </a:xfrm>
          <a:prstGeom prst="rect">
            <a:avLst/>
          </a:prstGeom>
          <a:noFill/>
          <a:ln w="9525">
            <a:noFill/>
          </a:ln>
        </p:spPr>
        <p:txBody>
          <a:bodyPr>
            <a:spAutoFit/>
          </a:bodyPr>
          <a:lstStyle/>
          <a:p>
            <a:pPr eaLnBrk="1" hangingPunct="1">
              <a:spcBef>
                <a:spcPct val="50000"/>
              </a:spcBef>
            </a:pPr>
            <a:r>
              <a:rPr lang="en-US" altLang="zh-CN" sz="3200" b="1" dirty="0">
                <a:latin typeface="Times New Roman" panose="02020603050405020304" pitchFamily="18" charset="0"/>
                <a:ea typeface="楷体_GB2312"/>
              </a:rPr>
              <a:t>2. </a:t>
            </a:r>
            <a:r>
              <a:rPr lang="zh-CN" altLang="en-US" sz="3200" b="1" dirty="0">
                <a:latin typeface="Times New Roman" panose="02020603050405020304" pitchFamily="18" charset="0"/>
                <a:ea typeface="楷体_GB2312"/>
              </a:rPr>
              <a:t>课程的系统结构</a:t>
            </a:r>
          </a:p>
        </p:txBody>
      </p:sp>
      <p:sp>
        <p:nvSpPr>
          <p:cNvPr id="59395" name="AutoShape 3"/>
          <p:cNvSpPr/>
          <p:nvPr/>
        </p:nvSpPr>
        <p:spPr>
          <a:xfrm>
            <a:off x="2128838" y="1116013"/>
            <a:ext cx="609600" cy="1258887"/>
          </a:xfrm>
          <a:prstGeom prst="roundRect">
            <a:avLst>
              <a:gd name="adj" fmla="val 16667"/>
            </a:avLst>
          </a:prstGeom>
          <a:solidFill>
            <a:srgbClr val="00FFFF"/>
          </a:solidFill>
          <a:ln w="9525" cap="flat" cmpd="sng">
            <a:solidFill>
              <a:schemeClr val="tx1"/>
            </a:solidFill>
            <a:prstDash val="solid"/>
            <a:headEnd type="none" w="med" len="med"/>
            <a:tailEnd type="none" w="med" len="med"/>
          </a:ln>
        </p:spPr>
        <p:txBody>
          <a:bodyPr anchor="ctr" anchorCtr="0">
            <a:spAutoFit/>
          </a:bodyPr>
          <a:lstStyle/>
          <a:p>
            <a:pPr algn="ctr" eaLnBrk="1" hangingPunct="1"/>
            <a:r>
              <a:rPr lang="zh-CN" altLang="en-US" sz="2400" b="1" dirty="0">
                <a:latin typeface="Times New Roman" panose="02020603050405020304" pitchFamily="18" charset="0"/>
                <a:ea typeface="楷体_GB2312"/>
              </a:rPr>
              <a:t>信号源</a:t>
            </a:r>
          </a:p>
        </p:txBody>
      </p:sp>
      <p:sp>
        <p:nvSpPr>
          <p:cNvPr id="59396" name="AutoShape 4"/>
          <p:cNvSpPr/>
          <p:nvPr/>
        </p:nvSpPr>
        <p:spPr>
          <a:xfrm>
            <a:off x="3359150" y="1139825"/>
            <a:ext cx="1524000" cy="508000"/>
          </a:xfrm>
          <a:prstGeom prst="roundRect">
            <a:avLst>
              <a:gd name="adj" fmla="val 16667"/>
            </a:avLst>
          </a:prstGeom>
          <a:solidFill>
            <a:srgbClr val="00FFFF"/>
          </a:solidFill>
          <a:ln w="9525" cap="flat" cmpd="sng">
            <a:solidFill>
              <a:schemeClr val="tx1"/>
            </a:solidFill>
            <a:prstDash val="solid"/>
            <a:headEnd type="none" w="med" len="med"/>
            <a:tailEnd type="none" w="med" len="med"/>
          </a:ln>
        </p:spPr>
        <p:txBody>
          <a:bodyPr anchor="ctr" anchorCtr="0">
            <a:spAutoFit/>
          </a:bodyPr>
          <a:lstStyle/>
          <a:p>
            <a:pPr algn="ctr" eaLnBrk="1" hangingPunct="1"/>
            <a:r>
              <a:rPr lang="zh-CN" altLang="en-US" sz="2400" b="1" dirty="0">
                <a:latin typeface="Times New Roman" panose="02020603050405020304" pitchFamily="18" charset="0"/>
                <a:ea typeface="楷体_GB2312"/>
              </a:rPr>
              <a:t>放大电路</a:t>
            </a:r>
          </a:p>
        </p:txBody>
      </p:sp>
      <p:sp>
        <p:nvSpPr>
          <p:cNvPr id="59397" name="AutoShape 5"/>
          <p:cNvSpPr/>
          <p:nvPr/>
        </p:nvSpPr>
        <p:spPr>
          <a:xfrm>
            <a:off x="3371850" y="2125663"/>
            <a:ext cx="1528763" cy="508000"/>
          </a:xfrm>
          <a:prstGeom prst="roundRect">
            <a:avLst>
              <a:gd name="adj" fmla="val 16667"/>
            </a:avLst>
          </a:prstGeom>
          <a:solidFill>
            <a:srgbClr val="00FFFF"/>
          </a:solidFill>
          <a:ln w="9525" cap="flat" cmpd="sng">
            <a:solidFill>
              <a:schemeClr val="tx1"/>
            </a:solidFill>
            <a:prstDash val="solid"/>
            <a:headEnd type="none" w="med" len="med"/>
            <a:tailEnd type="none" w="med" len="med"/>
          </a:ln>
        </p:spPr>
        <p:txBody>
          <a:bodyPr anchor="ctr" anchorCtr="0">
            <a:spAutoFit/>
          </a:bodyPr>
          <a:lstStyle/>
          <a:p>
            <a:pPr algn="ctr" eaLnBrk="1" hangingPunct="1"/>
            <a:r>
              <a:rPr lang="zh-CN" altLang="en-US" sz="2400" b="1" dirty="0">
                <a:latin typeface="Times New Roman" panose="02020603050405020304" pitchFamily="18" charset="0"/>
                <a:ea typeface="楷体_GB2312"/>
              </a:rPr>
              <a:t>直流电源</a:t>
            </a:r>
          </a:p>
        </p:txBody>
      </p:sp>
      <p:sp>
        <p:nvSpPr>
          <p:cNvPr id="59398" name="AutoShape 6"/>
          <p:cNvSpPr/>
          <p:nvPr/>
        </p:nvSpPr>
        <p:spPr>
          <a:xfrm>
            <a:off x="5519738" y="1171575"/>
            <a:ext cx="457200" cy="869950"/>
          </a:xfrm>
          <a:prstGeom prst="roundRect">
            <a:avLst>
              <a:gd name="adj" fmla="val 16667"/>
            </a:avLst>
          </a:prstGeom>
          <a:solidFill>
            <a:srgbClr val="00FFFF"/>
          </a:solidFill>
          <a:ln w="9525" cap="flat" cmpd="sng">
            <a:solidFill>
              <a:schemeClr val="tx1"/>
            </a:solidFill>
            <a:prstDash val="solid"/>
            <a:headEnd type="none" w="med" len="med"/>
            <a:tailEnd type="none" w="med" len="med"/>
          </a:ln>
        </p:spPr>
        <p:txBody>
          <a:bodyPr anchor="ctr" anchorCtr="0">
            <a:spAutoFit/>
          </a:bodyPr>
          <a:lstStyle/>
          <a:p>
            <a:pPr algn="ctr" eaLnBrk="1" hangingPunct="1"/>
            <a:r>
              <a:rPr lang="zh-CN" altLang="en-US" sz="2400" b="1" dirty="0">
                <a:latin typeface="Times New Roman" panose="02020603050405020304" pitchFamily="18" charset="0"/>
                <a:ea typeface="楷体_GB2312"/>
              </a:rPr>
              <a:t>负载</a:t>
            </a:r>
          </a:p>
        </p:txBody>
      </p:sp>
      <p:sp>
        <p:nvSpPr>
          <p:cNvPr id="59399" name="Text Box 7"/>
          <p:cNvSpPr txBox="1"/>
          <p:nvPr/>
        </p:nvSpPr>
        <p:spPr>
          <a:xfrm>
            <a:off x="6678613" y="1084263"/>
            <a:ext cx="3810000" cy="1200150"/>
          </a:xfrm>
          <a:prstGeom prst="rect">
            <a:avLst/>
          </a:prstGeom>
          <a:noFill/>
          <a:ln w="9525">
            <a:noFill/>
          </a:ln>
        </p:spPr>
        <p:txBody>
          <a:bodyPr>
            <a:spAutoFit/>
          </a:bodyPr>
          <a:lstStyle/>
          <a:p>
            <a:pPr eaLnBrk="1" hangingPunct="1">
              <a:spcBef>
                <a:spcPct val="50000"/>
              </a:spcBef>
              <a:buNone/>
            </a:pPr>
            <a:r>
              <a:rPr lang="zh-CN" altLang="en-US" sz="2400" b="1" dirty="0">
                <a:latin typeface="Times New Roman" panose="02020603050405020304" pitchFamily="18" charset="0"/>
                <a:ea typeface="楷体_GB2312"/>
              </a:rPr>
              <a:t>（</a:t>
            </a:r>
            <a:r>
              <a:rPr lang="en-US" altLang="zh-CN" sz="2400" b="1" dirty="0">
                <a:latin typeface="Times New Roman" panose="02020603050405020304" pitchFamily="18" charset="0"/>
                <a:ea typeface="楷体_GB2312"/>
              </a:rPr>
              <a:t>1</a:t>
            </a:r>
            <a:r>
              <a:rPr lang="zh-CN" altLang="en-US" sz="2400" b="1" dirty="0">
                <a:latin typeface="Times New Roman" panose="02020603050405020304" pitchFamily="18" charset="0"/>
                <a:ea typeface="楷体_GB2312"/>
              </a:rPr>
              <a:t>）</a:t>
            </a:r>
            <a:r>
              <a:rPr lang="zh-CN" altLang="en-US" sz="2400" b="1" dirty="0">
                <a:latin typeface="楷体_GB2312"/>
                <a:ea typeface="楷体_GB2312"/>
              </a:rPr>
              <a:t>以上各部分均由</a:t>
            </a:r>
            <a:r>
              <a:rPr lang="zh-CN" altLang="en-US" sz="2400" b="1" dirty="0">
                <a:solidFill>
                  <a:srgbClr val="FF3300"/>
                </a:solidFill>
                <a:latin typeface="楷体_GB2312"/>
                <a:ea typeface="楷体_GB2312"/>
              </a:rPr>
              <a:t>器件</a:t>
            </a:r>
            <a:r>
              <a:rPr lang="en-US" altLang="zh-CN" sz="2400" b="1" dirty="0">
                <a:latin typeface="楷体_GB2312"/>
                <a:ea typeface="楷体_GB2312"/>
              </a:rPr>
              <a:t>(</a:t>
            </a:r>
            <a:r>
              <a:rPr lang="zh-CN" altLang="en-US" sz="2400" b="1" dirty="0">
                <a:latin typeface="楷体_GB2312"/>
                <a:ea typeface="楷体_GB2312"/>
              </a:rPr>
              <a:t>二极管、三极管</a:t>
            </a:r>
            <a:r>
              <a:rPr lang="en-US" altLang="zh-CN" sz="2400" b="1" dirty="0">
                <a:latin typeface="楷体_GB2312"/>
                <a:ea typeface="楷体_GB2312"/>
              </a:rPr>
              <a:t>(</a:t>
            </a:r>
            <a:r>
              <a:rPr lang="zh-CN" altLang="en-US" sz="2400" b="1" dirty="0">
                <a:latin typeface="楷体_GB2312"/>
                <a:ea typeface="楷体_GB2312"/>
              </a:rPr>
              <a:t>单极、双极</a:t>
            </a:r>
            <a:r>
              <a:rPr lang="en-US" altLang="zh-CN" sz="2400" b="1" dirty="0">
                <a:latin typeface="楷体_GB2312"/>
                <a:ea typeface="楷体_GB2312"/>
              </a:rPr>
              <a:t>)</a:t>
            </a:r>
            <a:r>
              <a:rPr lang="zh-CN" altLang="en-US" sz="2400" b="1" dirty="0">
                <a:latin typeface="楷体_GB2312"/>
                <a:ea typeface="楷体_GB2312"/>
              </a:rPr>
              <a:t>、集成运放等</a:t>
            </a:r>
            <a:r>
              <a:rPr lang="en-US" altLang="zh-CN" sz="2400" b="1" dirty="0">
                <a:latin typeface="楷体_GB2312"/>
                <a:ea typeface="楷体_GB2312"/>
              </a:rPr>
              <a:t>)</a:t>
            </a:r>
            <a:r>
              <a:rPr lang="zh-CN" altLang="en-US" sz="2400" b="1" dirty="0">
                <a:latin typeface="楷体_GB2312"/>
                <a:ea typeface="楷体_GB2312"/>
              </a:rPr>
              <a:t>构成。</a:t>
            </a:r>
          </a:p>
        </p:txBody>
      </p:sp>
      <p:sp>
        <p:nvSpPr>
          <p:cNvPr id="59400" name="Text Box 8"/>
          <p:cNvSpPr txBox="1"/>
          <p:nvPr/>
        </p:nvSpPr>
        <p:spPr>
          <a:xfrm>
            <a:off x="1828800" y="2652713"/>
            <a:ext cx="8458200" cy="1938337"/>
          </a:xfrm>
          <a:prstGeom prst="rect">
            <a:avLst/>
          </a:prstGeom>
          <a:noFill/>
          <a:ln w="9525">
            <a:noFill/>
          </a:ln>
        </p:spPr>
        <p:txBody>
          <a:bodyPr>
            <a:spAutoFit/>
          </a:bodyPr>
          <a:lstStyle/>
          <a:p>
            <a:pPr eaLnBrk="1" hangingPunct="1">
              <a:spcBef>
                <a:spcPct val="50000"/>
              </a:spcBef>
              <a:buNone/>
            </a:pPr>
            <a:r>
              <a:rPr lang="zh-CN" altLang="en-US" sz="2400" b="1" dirty="0">
                <a:latin typeface="Times New Roman" panose="02020603050405020304" pitchFamily="18" charset="0"/>
                <a:ea typeface="楷体_GB2312"/>
              </a:rPr>
              <a:t>（</a:t>
            </a:r>
            <a:r>
              <a:rPr lang="en-US" altLang="zh-CN" sz="2400" b="1" dirty="0">
                <a:latin typeface="Times New Roman" panose="02020603050405020304" pitchFamily="18" charset="0"/>
                <a:ea typeface="楷体_GB2312"/>
              </a:rPr>
              <a:t>2</a:t>
            </a:r>
            <a:r>
              <a:rPr lang="zh-CN" altLang="en-US" sz="2400" b="1" dirty="0">
                <a:latin typeface="Times New Roman" panose="02020603050405020304" pitchFamily="18" charset="0"/>
                <a:ea typeface="楷体_GB2312"/>
              </a:rPr>
              <a:t>）</a:t>
            </a:r>
            <a:r>
              <a:rPr lang="zh-CN" altLang="en-US" sz="2400" b="1" dirty="0">
                <a:solidFill>
                  <a:srgbClr val="FF3300"/>
                </a:solidFill>
                <a:latin typeface="楷体_GB2312"/>
                <a:ea typeface="楷体_GB2312"/>
              </a:rPr>
              <a:t>放大电路</a:t>
            </a:r>
          </a:p>
          <a:p>
            <a:pPr eaLnBrk="1" hangingPunct="1">
              <a:spcBef>
                <a:spcPct val="50000"/>
              </a:spcBef>
              <a:buNone/>
            </a:pPr>
            <a:r>
              <a:rPr lang="zh-CN" altLang="en-US" sz="2400" b="1" dirty="0">
                <a:latin typeface="楷体_GB2312"/>
                <a:ea typeface="楷体_GB2312"/>
              </a:rPr>
              <a:t>        单级</a:t>
            </a:r>
            <a:r>
              <a:rPr lang="en-US" altLang="zh-CN" sz="2400" b="1" dirty="0">
                <a:latin typeface="楷体_GB2312"/>
                <a:ea typeface="楷体_GB2312"/>
              </a:rPr>
              <a:t>(</a:t>
            </a:r>
            <a:r>
              <a:rPr lang="zh-CN" altLang="en-US" sz="2400" b="1" dirty="0">
                <a:latin typeface="楷体_GB2312"/>
                <a:ea typeface="楷体_GB2312"/>
              </a:rPr>
              <a:t>三种基本组态</a:t>
            </a:r>
            <a:r>
              <a:rPr lang="en-US" altLang="zh-CN" sz="2400" b="1" dirty="0">
                <a:latin typeface="楷体_GB2312"/>
                <a:ea typeface="楷体_GB2312"/>
              </a:rPr>
              <a:t>)</a:t>
            </a:r>
            <a:r>
              <a:rPr lang="zh-CN" altLang="en-US" sz="2400" b="1" dirty="0">
                <a:latin typeface="楷体_GB2312"/>
                <a:ea typeface="楷体_GB2312"/>
              </a:rPr>
              <a:t>放大电路、差放、功放、多级放大电路、由集成运放组成的放大电路。</a:t>
            </a:r>
          </a:p>
          <a:p>
            <a:pPr eaLnBrk="1" hangingPunct="1">
              <a:spcBef>
                <a:spcPct val="50000"/>
              </a:spcBef>
              <a:buNone/>
            </a:pPr>
            <a:r>
              <a:rPr lang="zh-CN" altLang="en-US" sz="2400" b="1" dirty="0">
                <a:latin typeface="楷体_GB2312"/>
                <a:ea typeface="楷体_GB2312"/>
              </a:rPr>
              <a:t>        负反馈主要用以改善放大电路的一些性能指标。</a:t>
            </a:r>
          </a:p>
        </p:txBody>
      </p:sp>
      <p:sp>
        <p:nvSpPr>
          <p:cNvPr id="59401" name="Text Box 9"/>
          <p:cNvSpPr txBox="1"/>
          <p:nvPr/>
        </p:nvSpPr>
        <p:spPr>
          <a:xfrm>
            <a:off x="1870075" y="4591050"/>
            <a:ext cx="9307513" cy="1570038"/>
          </a:xfrm>
          <a:prstGeom prst="rect">
            <a:avLst/>
          </a:prstGeom>
          <a:noFill/>
          <a:ln w="9525">
            <a:noFill/>
          </a:ln>
        </p:spPr>
        <p:txBody>
          <a:bodyPr>
            <a:spAutoFit/>
          </a:bodyPr>
          <a:lstStyle/>
          <a:p>
            <a:pPr eaLnBrk="1" hangingPunct="1">
              <a:spcBef>
                <a:spcPct val="50000"/>
              </a:spcBef>
              <a:buNone/>
            </a:pPr>
            <a:r>
              <a:rPr lang="zh-CN" altLang="en-US" sz="2400" b="1" dirty="0">
                <a:latin typeface="Times New Roman" panose="02020603050405020304" pitchFamily="18" charset="0"/>
                <a:ea typeface="楷体_GB2312"/>
              </a:rPr>
              <a:t>（</a:t>
            </a:r>
            <a:r>
              <a:rPr lang="en-US" altLang="zh-CN" sz="2400" b="1" dirty="0">
                <a:latin typeface="Times New Roman" panose="02020603050405020304" pitchFamily="18" charset="0"/>
                <a:ea typeface="楷体_GB2312"/>
              </a:rPr>
              <a:t>3</a:t>
            </a:r>
            <a:r>
              <a:rPr lang="zh-CN" altLang="en-US" sz="2400" b="1" dirty="0">
                <a:latin typeface="Times New Roman" panose="02020603050405020304" pitchFamily="18" charset="0"/>
                <a:ea typeface="楷体_GB2312"/>
              </a:rPr>
              <a:t>）</a:t>
            </a:r>
            <a:r>
              <a:rPr lang="zh-CN" altLang="en-US" sz="2400" b="1" dirty="0">
                <a:solidFill>
                  <a:srgbClr val="FF3300"/>
                </a:solidFill>
                <a:latin typeface="楷体_GB2312"/>
                <a:ea typeface="楷体_GB2312"/>
              </a:rPr>
              <a:t>信号源</a:t>
            </a:r>
          </a:p>
          <a:p>
            <a:pPr eaLnBrk="1" hangingPunct="1">
              <a:spcBef>
                <a:spcPct val="50000"/>
              </a:spcBef>
              <a:buNone/>
            </a:pPr>
            <a:r>
              <a:rPr lang="zh-CN" altLang="en-US" sz="2400" b="1" dirty="0">
                <a:latin typeface="楷体_GB2312"/>
                <a:ea typeface="楷体_GB2312"/>
              </a:rPr>
              <a:t>   正弦波振荡器：</a:t>
            </a:r>
            <a:r>
              <a:rPr lang="en-US" altLang="zh-CN" sz="2400" b="1" dirty="0">
                <a:latin typeface="楷体_GB2312"/>
                <a:ea typeface="楷体_GB2312"/>
              </a:rPr>
              <a:t>RC    </a:t>
            </a:r>
          </a:p>
          <a:p>
            <a:pPr eaLnBrk="1" hangingPunct="1">
              <a:spcBef>
                <a:spcPct val="50000"/>
              </a:spcBef>
              <a:buNone/>
            </a:pPr>
            <a:r>
              <a:rPr lang="en-US" altLang="zh-CN" sz="2400" b="1" dirty="0">
                <a:latin typeface="楷体_GB2312"/>
                <a:ea typeface="楷体_GB2312"/>
              </a:rPr>
              <a:t>   </a:t>
            </a:r>
            <a:r>
              <a:rPr lang="zh-CN" altLang="en-US" sz="2400" b="1" dirty="0">
                <a:latin typeface="楷体_GB2312"/>
                <a:ea typeface="楷体_GB2312"/>
              </a:rPr>
              <a:t>非正弦波振荡器：方波、矩形波、三角波、锯齿波</a:t>
            </a:r>
          </a:p>
        </p:txBody>
      </p:sp>
      <p:sp>
        <p:nvSpPr>
          <p:cNvPr id="59404" name="AutoShape 12"/>
          <p:cNvSpPr/>
          <p:nvPr/>
        </p:nvSpPr>
        <p:spPr>
          <a:xfrm>
            <a:off x="2816225" y="1314450"/>
            <a:ext cx="533400" cy="152400"/>
          </a:xfrm>
          <a:prstGeom prst="rightArrow">
            <a:avLst>
              <a:gd name="adj1" fmla="val 50000"/>
              <a:gd name="adj2" fmla="val 875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59405" name="AutoShape 13"/>
          <p:cNvSpPr/>
          <p:nvPr/>
        </p:nvSpPr>
        <p:spPr>
          <a:xfrm>
            <a:off x="4872038" y="1265238"/>
            <a:ext cx="609600" cy="152400"/>
          </a:xfrm>
          <a:prstGeom prst="rightArrow">
            <a:avLst>
              <a:gd name="adj1" fmla="val 50000"/>
              <a:gd name="adj2" fmla="val 10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59406" name="AutoShape 14"/>
          <p:cNvSpPr/>
          <p:nvPr/>
        </p:nvSpPr>
        <p:spPr>
          <a:xfrm>
            <a:off x="4038600" y="1676400"/>
            <a:ext cx="152400" cy="457200"/>
          </a:xfrm>
          <a:prstGeom prst="up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p>
            <a:pPr algn="ctr" eaLnBrk="1" hangingPunct="1"/>
            <a:endParaRPr lang="zh-CN" altLang="zh-CN"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0-#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gtEl>
                                        <p:attrNameLst>
                                          <p:attrName>style.visibility</p:attrName>
                                        </p:attrNameLst>
                                      </p:cBhvr>
                                      <p:to>
                                        <p:strVal val="visible"/>
                                      </p:to>
                                    </p:set>
                                    <p:anim calcmode="lin" valueType="num">
                                      <p:cBhvr additive="base">
                                        <p:cTn id="13" dur="500" fill="hold"/>
                                        <p:tgtEl>
                                          <p:spTgt spid="59395"/>
                                        </p:tgtEl>
                                        <p:attrNameLst>
                                          <p:attrName>ppt_x</p:attrName>
                                        </p:attrNameLst>
                                      </p:cBhvr>
                                      <p:tavLst>
                                        <p:tav tm="0">
                                          <p:val>
                                            <p:strVal val="0-#ppt_w/2"/>
                                          </p:val>
                                        </p:tav>
                                        <p:tav tm="100000">
                                          <p:val>
                                            <p:strVal val="#ppt_x"/>
                                          </p:val>
                                        </p:tav>
                                      </p:tavLst>
                                    </p:anim>
                                    <p:anim calcmode="lin" valueType="num">
                                      <p:cBhvr additive="base">
                                        <p:cTn id="14"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404"/>
                                        </p:tgtEl>
                                        <p:attrNameLst>
                                          <p:attrName>style.visibility</p:attrName>
                                        </p:attrNameLst>
                                      </p:cBhvr>
                                      <p:to>
                                        <p:strVal val="visible"/>
                                      </p:to>
                                    </p:set>
                                    <p:anim calcmode="lin" valueType="num">
                                      <p:cBhvr additive="base">
                                        <p:cTn id="19" dur="500" fill="hold"/>
                                        <p:tgtEl>
                                          <p:spTgt spid="59404"/>
                                        </p:tgtEl>
                                        <p:attrNameLst>
                                          <p:attrName>ppt_x</p:attrName>
                                        </p:attrNameLst>
                                      </p:cBhvr>
                                      <p:tavLst>
                                        <p:tav tm="0">
                                          <p:val>
                                            <p:strVal val="0-#ppt_w/2"/>
                                          </p:val>
                                        </p:tav>
                                        <p:tav tm="100000">
                                          <p:val>
                                            <p:strVal val="#ppt_x"/>
                                          </p:val>
                                        </p:tav>
                                      </p:tavLst>
                                    </p:anim>
                                    <p:anim calcmode="lin" valueType="num">
                                      <p:cBhvr additive="base">
                                        <p:cTn id="20" dur="500" fill="hold"/>
                                        <p:tgtEl>
                                          <p:spTgt spid="5940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396"/>
                                        </p:tgtEl>
                                        <p:attrNameLst>
                                          <p:attrName>style.visibility</p:attrName>
                                        </p:attrNameLst>
                                      </p:cBhvr>
                                      <p:to>
                                        <p:strVal val="visible"/>
                                      </p:to>
                                    </p:set>
                                    <p:anim calcmode="lin" valueType="num">
                                      <p:cBhvr additive="base">
                                        <p:cTn id="25" dur="500" fill="hold"/>
                                        <p:tgtEl>
                                          <p:spTgt spid="59396"/>
                                        </p:tgtEl>
                                        <p:attrNameLst>
                                          <p:attrName>ppt_x</p:attrName>
                                        </p:attrNameLst>
                                      </p:cBhvr>
                                      <p:tavLst>
                                        <p:tav tm="0">
                                          <p:val>
                                            <p:strVal val="0-#ppt_w/2"/>
                                          </p:val>
                                        </p:tav>
                                        <p:tav tm="100000">
                                          <p:val>
                                            <p:strVal val="#ppt_x"/>
                                          </p:val>
                                        </p:tav>
                                      </p:tavLst>
                                    </p:anim>
                                    <p:anim calcmode="lin" valueType="num">
                                      <p:cBhvr additive="base">
                                        <p:cTn id="26" dur="500" fill="hold"/>
                                        <p:tgtEl>
                                          <p:spTgt spid="5939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397"/>
                                        </p:tgtEl>
                                        <p:attrNameLst>
                                          <p:attrName>style.visibility</p:attrName>
                                        </p:attrNameLst>
                                      </p:cBhvr>
                                      <p:to>
                                        <p:strVal val="visible"/>
                                      </p:to>
                                    </p:set>
                                    <p:anim calcmode="lin" valueType="num">
                                      <p:cBhvr additive="base">
                                        <p:cTn id="31" dur="500" fill="hold"/>
                                        <p:tgtEl>
                                          <p:spTgt spid="59397"/>
                                        </p:tgtEl>
                                        <p:attrNameLst>
                                          <p:attrName>ppt_x</p:attrName>
                                        </p:attrNameLst>
                                      </p:cBhvr>
                                      <p:tavLst>
                                        <p:tav tm="0">
                                          <p:val>
                                            <p:strVal val="0-#ppt_w/2"/>
                                          </p:val>
                                        </p:tav>
                                        <p:tav tm="100000">
                                          <p:val>
                                            <p:strVal val="#ppt_x"/>
                                          </p:val>
                                        </p:tav>
                                      </p:tavLst>
                                    </p:anim>
                                    <p:anim calcmode="lin" valueType="num">
                                      <p:cBhvr additive="base">
                                        <p:cTn id="32" dur="500" fill="hold"/>
                                        <p:tgtEl>
                                          <p:spTgt spid="5939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9406"/>
                                        </p:tgtEl>
                                        <p:attrNameLst>
                                          <p:attrName>style.visibility</p:attrName>
                                        </p:attrNameLst>
                                      </p:cBhvr>
                                      <p:to>
                                        <p:strVal val="visible"/>
                                      </p:to>
                                    </p:set>
                                    <p:anim calcmode="lin" valueType="num">
                                      <p:cBhvr additive="base">
                                        <p:cTn id="37" dur="500" fill="hold"/>
                                        <p:tgtEl>
                                          <p:spTgt spid="59406"/>
                                        </p:tgtEl>
                                        <p:attrNameLst>
                                          <p:attrName>ppt_x</p:attrName>
                                        </p:attrNameLst>
                                      </p:cBhvr>
                                      <p:tavLst>
                                        <p:tav tm="0">
                                          <p:val>
                                            <p:strVal val="0-#ppt_w/2"/>
                                          </p:val>
                                        </p:tav>
                                        <p:tav tm="100000">
                                          <p:val>
                                            <p:strVal val="#ppt_x"/>
                                          </p:val>
                                        </p:tav>
                                      </p:tavLst>
                                    </p:anim>
                                    <p:anim calcmode="lin" valueType="num">
                                      <p:cBhvr additive="base">
                                        <p:cTn id="38" dur="500" fill="hold"/>
                                        <p:tgtEl>
                                          <p:spTgt spid="5940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9405"/>
                                        </p:tgtEl>
                                        <p:attrNameLst>
                                          <p:attrName>style.visibility</p:attrName>
                                        </p:attrNameLst>
                                      </p:cBhvr>
                                      <p:to>
                                        <p:strVal val="visible"/>
                                      </p:to>
                                    </p:set>
                                    <p:anim calcmode="lin" valueType="num">
                                      <p:cBhvr additive="base">
                                        <p:cTn id="43" dur="500" fill="hold"/>
                                        <p:tgtEl>
                                          <p:spTgt spid="59405"/>
                                        </p:tgtEl>
                                        <p:attrNameLst>
                                          <p:attrName>ppt_x</p:attrName>
                                        </p:attrNameLst>
                                      </p:cBhvr>
                                      <p:tavLst>
                                        <p:tav tm="0">
                                          <p:val>
                                            <p:strVal val="0-#ppt_w/2"/>
                                          </p:val>
                                        </p:tav>
                                        <p:tav tm="100000">
                                          <p:val>
                                            <p:strVal val="#ppt_x"/>
                                          </p:val>
                                        </p:tav>
                                      </p:tavLst>
                                    </p:anim>
                                    <p:anim calcmode="lin" valueType="num">
                                      <p:cBhvr additive="base">
                                        <p:cTn id="44" dur="500" fill="hold"/>
                                        <p:tgtEl>
                                          <p:spTgt spid="5940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9398"/>
                                        </p:tgtEl>
                                        <p:attrNameLst>
                                          <p:attrName>style.visibility</p:attrName>
                                        </p:attrNameLst>
                                      </p:cBhvr>
                                      <p:to>
                                        <p:strVal val="visible"/>
                                      </p:to>
                                    </p:set>
                                    <p:anim calcmode="lin" valueType="num">
                                      <p:cBhvr additive="base">
                                        <p:cTn id="49" dur="500" fill="hold"/>
                                        <p:tgtEl>
                                          <p:spTgt spid="59398"/>
                                        </p:tgtEl>
                                        <p:attrNameLst>
                                          <p:attrName>ppt_x</p:attrName>
                                        </p:attrNameLst>
                                      </p:cBhvr>
                                      <p:tavLst>
                                        <p:tav tm="0">
                                          <p:val>
                                            <p:strVal val="0-#ppt_w/2"/>
                                          </p:val>
                                        </p:tav>
                                        <p:tav tm="100000">
                                          <p:val>
                                            <p:strVal val="#ppt_x"/>
                                          </p:val>
                                        </p:tav>
                                      </p:tavLst>
                                    </p:anim>
                                    <p:anim calcmode="lin" valueType="num">
                                      <p:cBhvr additive="base">
                                        <p:cTn id="50" dur="500" fill="hold"/>
                                        <p:tgtEl>
                                          <p:spTgt spid="5939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9399"/>
                                        </p:tgtEl>
                                        <p:attrNameLst>
                                          <p:attrName>style.visibility</p:attrName>
                                        </p:attrNameLst>
                                      </p:cBhvr>
                                      <p:to>
                                        <p:strVal val="visible"/>
                                      </p:to>
                                    </p:set>
                                    <p:anim calcmode="lin" valueType="num">
                                      <p:cBhvr additive="base">
                                        <p:cTn id="55" dur="500" fill="hold"/>
                                        <p:tgtEl>
                                          <p:spTgt spid="59399"/>
                                        </p:tgtEl>
                                        <p:attrNameLst>
                                          <p:attrName>ppt_x</p:attrName>
                                        </p:attrNameLst>
                                      </p:cBhvr>
                                      <p:tavLst>
                                        <p:tav tm="0">
                                          <p:val>
                                            <p:strVal val="0-#ppt_w/2"/>
                                          </p:val>
                                        </p:tav>
                                        <p:tav tm="100000">
                                          <p:val>
                                            <p:strVal val="#ppt_x"/>
                                          </p:val>
                                        </p:tav>
                                      </p:tavLst>
                                    </p:anim>
                                    <p:anim calcmode="lin" valueType="num">
                                      <p:cBhvr additive="base">
                                        <p:cTn id="56" dur="500" fill="hold"/>
                                        <p:tgtEl>
                                          <p:spTgt spid="5939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9400"/>
                                        </p:tgtEl>
                                        <p:attrNameLst>
                                          <p:attrName>style.visibility</p:attrName>
                                        </p:attrNameLst>
                                      </p:cBhvr>
                                      <p:to>
                                        <p:strVal val="visible"/>
                                      </p:to>
                                    </p:set>
                                    <p:anim calcmode="lin" valueType="num">
                                      <p:cBhvr additive="base">
                                        <p:cTn id="61" dur="500" fill="hold"/>
                                        <p:tgtEl>
                                          <p:spTgt spid="59400"/>
                                        </p:tgtEl>
                                        <p:attrNameLst>
                                          <p:attrName>ppt_x</p:attrName>
                                        </p:attrNameLst>
                                      </p:cBhvr>
                                      <p:tavLst>
                                        <p:tav tm="0">
                                          <p:val>
                                            <p:strVal val="0-#ppt_w/2"/>
                                          </p:val>
                                        </p:tav>
                                        <p:tav tm="100000">
                                          <p:val>
                                            <p:strVal val="#ppt_x"/>
                                          </p:val>
                                        </p:tav>
                                      </p:tavLst>
                                    </p:anim>
                                    <p:anim calcmode="lin" valueType="num">
                                      <p:cBhvr additive="base">
                                        <p:cTn id="62" dur="500" fill="hold"/>
                                        <p:tgtEl>
                                          <p:spTgt spid="5940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9401"/>
                                        </p:tgtEl>
                                        <p:attrNameLst>
                                          <p:attrName>style.visibility</p:attrName>
                                        </p:attrNameLst>
                                      </p:cBhvr>
                                      <p:to>
                                        <p:strVal val="visible"/>
                                      </p:to>
                                    </p:set>
                                    <p:anim calcmode="lin" valueType="num">
                                      <p:cBhvr additive="base">
                                        <p:cTn id="67" dur="500" fill="hold"/>
                                        <p:tgtEl>
                                          <p:spTgt spid="59401"/>
                                        </p:tgtEl>
                                        <p:attrNameLst>
                                          <p:attrName>ppt_x</p:attrName>
                                        </p:attrNameLst>
                                      </p:cBhvr>
                                      <p:tavLst>
                                        <p:tav tm="0">
                                          <p:val>
                                            <p:strVal val="0-#ppt_w/2"/>
                                          </p:val>
                                        </p:tav>
                                        <p:tav tm="100000">
                                          <p:val>
                                            <p:strVal val="#ppt_x"/>
                                          </p:val>
                                        </p:tav>
                                      </p:tavLst>
                                    </p:anim>
                                    <p:anim calcmode="lin" valueType="num">
                                      <p:cBhvr additive="base">
                                        <p:cTn id="68" dur="500" fill="hold"/>
                                        <p:tgtEl>
                                          <p:spTgt spid="59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animBg="1"/>
      <p:bldP spid="59396" grpId="0" animBg="1"/>
      <p:bldP spid="59397" grpId="0" animBg="1"/>
      <p:bldP spid="59398" grpId="0" animBg="1"/>
      <p:bldP spid="59399" grpId="0"/>
      <p:bldP spid="59400" grpId="0"/>
      <p:bldP spid="59401" grpId="0"/>
      <p:bldP spid="59404" grpId="0" animBg="1"/>
      <p:bldP spid="59405" grpId="0" animBg="1"/>
      <p:bldP spid="5940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p:cNvSpPr>
          <p:nvPr>
            <p:ph type="title"/>
          </p:nvPr>
        </p:nvSpPr>
        <p:spPr>
          <a:xfrm>
            <a:off x="334963" y="200025"/>
            <a:ext cx="7772400" cy="533400"/>
          </a:xfrm>
          <a:noFill/>
          <a:ln>
            <a:noFill/>
          </a:ln>
        </p:spPr>
        <p:txBody>
          <a:bodyPr/>
          <a:lstStyle/>
          <a:p>
            <a:pPr eaLnBrk="1" hangingPunct="1"/>
            <a:r>
              <a:rPr lang="zh-CN" altLang="en-US" sz="3600" b="1" dirty="0">
                <a:solidFill>
                  <a:srgbClr val="C00000"/>
                </a:solidFill>
                <a:ea typeface="隶书" panose="02010509060101010101" pitchFamily="49" charset="-122"/>
              </a:rPr>
              <a:t>二</a:t>
            </a:r>
            <a:r>
              <a:rPr lang="zh-CN" altLang="zh-CN" sz="3600" b="1" dirty="0">
                <a:solidFill>
                  <a:srgbClr val="C00000"/>
                </a:solidFill>
                <a:ea typeface="隶书" panose="02010509060101010101" pitchFamily="49" charset="-122"/>
              </a:rPr>
              <a:t>、考查什么</a:t>
            </a:r>
            <a:endParaRPr lang="zh-CN" altLang="en-US" sz="3600" b="1" dirty="0">
              <a:solidFill>
                <a:srgbClr val="C00000"/>
              </a:solidFill>
              <a:ea typeface="隶书" panose="02010509060101010101" pitchFamily="49" charset="-122"/>
            </a:endParaRPr>
          </a:p>
        </p:txBody>
      </p:sp>
      <p:sp>
        <p:nvSpPr>
          <p:cNvPr id="37892" name="Rectangle 4"/>
          <p:cNvSpPr>
            <a:spLocks noGrp="1"/>
          </p:cNvSpPr>
          <p:nvPr>
            <p:ph idx="1"/>
          </p:nvPr>
        </p:nvSpPr>
        <p:spPr>
          <a:xfrm>
            <a:off x="1416050" y="1247775"/>
            <a:ext cx="9144000" cy="5410200"/>
          </a:xfrm>
          <a:ln/>
        </p:spPr>
        <p:txBody>
          <a:bodyPr vert="horz" wrap="square" lIns="91440" tIns="45720" rIns="91440" bIns="45720" anchor="t" anchorCtr="0"/>
          <a:lstStyle/>
          <a:p>
            <a:pPr eaLnBrk="1" hangingPunct="1">
              <a:lnSpc>
                <a:spcPct val="90000"/>
              </a:lnSpc>
            </a:pPr>
            <a:r>
              <a:rPr lang="zh-CN" altLang="en-US" sz="2800" b="1" u="sng" dirty="0">
                <a:solidFill>
                  <a:srgbClr val="C00000"/>
                </a:solidFill>
              </a:rPr>
              <a:t>会看</a:t>
            </a:r>
            <a:r>
              <a:rPr lang="zh-CN" altLang="en-US" sz="2800" b="1" dirty="0">
                <a:solidFill>
                  <a:schemeClr val="tx2"/>
                </a:solidFill>
              </a:rPr>
              <a:t>：电路的识别、定性分析。</a:t>
            </a:r>
          </a:p>
          <a:p>
            <a:pPr lvl="1" eaLnBrk="1" hangingPunct="1">
              <a:lnSpc>
                <a:spcPct val="90000"/>
              </a:lnSpc>
            </a:pPr>
            <a:r>
              <a:rPr lang="zh-CN" altLang="en-US" sz="2400" b="1" dirty="0">
                <a:solidFill>
                  <a:schemeClr val="tx2"/>
                </a:solidFill>
                <a:latin typeface="Times New Roman" panose="02020603050405020304" pitchFamily="18" charset="0"/>
                <a:cs typeface="Times New Roman" panose="02020603050405020304" pitchFamily="18" charset="0"/>
              </a:rPr>
              <a:t>如是哪种电路：</a:t>
            </a:r>
          </a:p>
          <a:p>
            <a:pPr lvl="2" eaLnBrk="1" hangingPunct="1">
              <a:lnSpc>
                <a:spcPct val="90000"/>
              </a:lnSpc>
            </a:pPr>
            <a:r>
              <a:rPr lang="zh-CN" altLang="en-US" sz="2400" b="1" dirty="0">
                <a:solidFill>
                  <a:schemeClr val="tx2"/>
                </a:solidFill>
                <a:latin typeface="Times New Roman" panose="02020603050405020304" pitchFamily="18" charset="0"/>
                <a:cs typeface="Times New Roman" panose="02020603050405020304" pitchFamily="18" charset="0"/>
              </a:rPr>
              <a:t>共射、共基、共集、共源、共漏、差分放大电路及哪种接法</a:t>
            </a:r>
          </a:p>
          <a:p>
            <a:pPr lvl="2" eaLnBrk="1" hangingPunct="1">
              <a:lnSpc>
                <a:spcPct val="90000"/>
              </a:lnSpc>
            </a:pPr>
            <a:r>
              <a:rPr lang="zh-CN" altLang="en-US" sz="2400" b="1" dirty="0">
                <a:solidFill>
                  <a:schemeClr val="tx2"/>
                </a:solidFill>
                <a:latin typeface="Times New Roman" panose="02020603050405020304" pitchFamily="18" charset="0"/>
                <a:cs typeface="Times New Roman" panose="02020603050405020304" pitchFamily="18" charset="0"/>
              </a:rPr>
              <a:t>比例、加减、积分、微分</a:t>
            </a:r>
            <a:r>
              <a:rPr lang="en-US" altLang="zh-CN" sz="2400" b="1" dirty="0">
                <a:solidFill>
                  <a:schemeClr val="tx2"/>
                </a:solidFill>
                <a:latin typeface="Times New Roman" panose="02020603050405020304" pitchFamily="18" charset="0"/>
                <a:ea typeface="Times New Roman" panose="02020603050405020304" pitchFamily="18" charset="0"/>
              </a:rPr>
              <a:t>……</a:t>
            </a:r>
            <a:r>
              <a:rPr lang="zh-CN" altLang="en-US" sz="2400" b="1" dirty="0">
                <a:solidFill>
                  <a:schemeClr val="tx2"/>
                </a:solidFill>
                <a:latin typeface="Times New Roman" panose="02020603050405020304" pitchFamily="18" charset="0"/>
                <a:cs typeface="Times New Roman" panose="02020603050405020304" pitchFamily="18" charset="0"/>
              </a:rPr>
              <a:t>运算电路</a:t>
            </a:r>
          </a:p>
          <a:p>
            <a:pPr lvl="2" eaLnBrk="1" hangingPunct="1">
              <a:lnSpc>
                <a:spcPct val="90000"/>
              </a:lnSpc>
            </a:pPr>
            <a:r>
              <a:rPr lang="zh-CN" altLang="en-US" sz="2400" b="1" dirty="0">
                <a:solidFill>
                  <a:schemeClr val="tx2"/>
                </a:solidFill>
                <a:latin typeface="Times New Roman" panose="02020603050405020304" pitchFamily="18" charset="0"/>
                <a:cs typeface="Times New Roman" panose="02020603050405020304" pitchFamily="18" charset="0"/>
              </a:rPr>
              <a:t>低通、高通、带通、带阻有源滤波器</a:t>
            </a:r>
          </a:p>
          <a:p>
            <a:pPr lvl="2" eaLnBrk="1" hangingPunct="1">
              <a:lnSpc>
                <a:spcPct val="90000"/>
              </a:lnSpc>
            </a:pPr>
            <a:r>
              <a:rPr lang="zh-CN" altLang="en-US" sz="2400" b="1" dirty="0">
                <a:solidFill>
                  <a:schemeClr val="tx2"/>
                </a:solidFill>
                <a:latin typeface="Times New Roman" panose="02020603050405020304" pitchFamily="18" charset="0"/>
                <a:cs typeface="Times New Roman" panose="02020603050405020304" pitchFamily="18" charset="0"/>
              </a:rPr>
              <a:t>单限、滞回、窗口电压比较器</a:t>
            </a:r>
          </a:p>
          <a:p>
            <a:pPr lvl="2" eaLnBrk="1" hangingPunct="1">
              <a:lnSpc>
                <a:spcPct val="90000"/>
              </a:lnSpc>
            </a:pPr>
            <a:r>
              <a:rPr lang="zh-CN" altLang="en-US" sz="2400" b="1" dirty="0">
                <a:solidFill>
                  <a:schemeClr val="tx2"/>
                </a:solidFill>
                <a:latin typeface="Times New Roman" panose="02020603050405020304" pitchFamily="18" charset="0"/>
                <a:cs typeface="Times New Roman" panose="02020603050405020304" pitchFamily="18" charset="0"/>
              </a:rPr>
              <a:t>正弦波、矩形波、三角波、锯齿波发生电路</a:t>
            </a:r>
          </a:p>
          <a:p>
            <a:pPr lvl="2" eaLnBrk="1" hangingPunct="1">
              <a:lnSpc>
                <a:spcPct val="90000"/>
              </a:lnSpc>
            </a:pPr>
            <a:r>
              <a:rPr lang="en-US" altLang="zh-CN" sz="2400" b="1" dirty="0">
                <a:solidFill>
                  <a:schemeClr val="tx2"/>
                </a:solidFill>
                <a:latin typeface="Times New Roman" panose="02020603050405020304" pitchFamily="18" charset="0"/>
                <a:cs typeface="Times New Roman" panose="02020603050405020304" pitchFamily="18" charset="0"/>
              </a:rPr>
              <a:t>OTL</a:t>
            </a:r>
            <a:r>
              <a:rPr lang="zh-CN" altLang="en-US" sz="2400" b="1" dirty="0">
                <a:solidFill>
                  <a:schemeClr val="tx2"/>
                </a:solidFill>
                <a:latin typeface="Times New Roman" panose="02020603050405020304" pitchFamily="18" charset="0"/>
                <a:cs typeface="Times New Roman" panose="02020603050405020304" pitchFamily="18" charset="0"/>
              </a:rPr>
              <a:t>、</a:t>
            </a:r>
            <a:r>
              <a:rPr lang="en-US" altLang="zh-CN" sz="2400" b="1" dirty="0">
                <a:solidFill>
                  <a:schemeClr val="tx2"/>
                </a:solidFill>
                <a:latin typeface="Times New Roman" panose="02020603050405020304" pitchFamily="18" charset="0"/>
                <a:cs typeface="Times New Roman" panose="02020603050405020304" pitchFamily="18" charset="0"/>
              </a:rPr>
              <a:t>OCL</a:t>
            </a:r>
            <a:r>
              <a:rPr lang="zh-CN" altLang="en-US" sz="2400" b="1" dirty="0">
                <a:solidFill>
                  <a:schemeClr val="tx2"/>
                </a:solidFill>
                <a:latin typeface="Times New Roman" panose="02020603050405020304" pitchFamily="18" charset="0"/>
                <a:cs typeface="Times New Roman" panose="02020603050405020304" pitchFamily="18" charset="0"/>
              </a:rPr>
              <a:t>互补推挽功率放大电路</a:t>
            </a:r>
          </a:p>
          <a:p>
            <a:pPr lvl="2" eaLnBrk="1" hangingPunct="1">
              <a:lnSpc>
                <a:spcPct val="90000"/>
              </a:lnSpc>
              <a:buNone/>
            </a:pPr>
            <a:endParaRPr lang="en-US" altLang="zh-CN" sz="2400" b="1" dirty="0">
              <a:solidFill>
                <a:schemeClr val="tx2"/>
              </a:solidFill>
              <a:latin typeface="Times New Roman" panose="02020603050405020304" pitchFamily="18" charset="0"/>
              <a:cs typeface="Times New Roman" panose="02020603050405020304" pitchFamily="18" charset="0"/>
            </a:endParaRPr>
          </a:p>
          <a:p>
            <a:pPr lvl="1" eaLnBrk="1" hangingPunct="1">
              <a:lnSpc>
                <a:spcPct val="90000"/>
              </a:lnSpc>
            </a:pPr>
            <a:r>
              <a:rPr lang="zh-CN" altLang="en-US" sz="2400" b="1" dirty="0">
                <a:solidFill>
                  <a:schemeClr val="tx2"/>
                </a:solidFill>
                <a:latin typeface="Times New Roman" panose="02020603050405020304" pitchFamily="18" charset="0"/>
                <a:cs typeface="Times New Roman" panose="02020603050405020304" pitchFamily="18" charset="0"/>
              </a:rPr>
              <a:t>性能如何：</a:t>
            </a:r>
          </a:p>
          <a:p>
            <a:pPr lvl="2" eaLnBrk="1" hangingPunct="1">
              <a:lnSpc>
                <a:spcPct val="90000"/>
              </a:lnSpc>
              <a:buNone/>
            </a:pPr>
            <a:r>
              <a:rPr lang="zh-CN" altLang="en-US" sz="2400" b="1" dirty="0">
                <a:solidFill>
                  <a:schemeClr val="tx2"/>
                </a:solidFill>
                <a:latin typeface="Times New Roman" panose="02020603050405020304" pitchFamily="18" charset="0"/>
                <a:cs typeface="Times New Roman" panose="02020603050405020304" pitchFamily="18" charset="0"/>
              </a:rPr>
              <a:t>放大倍数的大小、输入电阻的高低、带负载能力的强弱</a:t>
            </a:r>
            <a:endParaRPr lang="zh-CN" altLang="en-US" sz="2400" b="1" dirty="0">
              <a:solidFill>
                <a:schemeClr val="tx2"/>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wipe(left)">
                                      <p:cBhvr>
                                        <p:cTn id="7" dur="500"/>
                                        <p:tgtEl>
                                          <p:spTgt spid="3789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892">
                                            <p:txEl>
                                              <p:pRg st="1" end="1"/>
                                            </p:txEl>
                                          </p:spTgt>
                                        </p:tgtEl>
                                        <p:attrNameLst>
                                          <p:attrName>style.visibility</p:attrName>
                                        </p:attrNameLst>
                                      </p:cBhvr>
                                      <p:to>
                                        <p:strVal val="visible"/>
                                      </p:to>
                                    </p:set>
                                    <p:animEffect transition="in" filter="wipe(left)">
                                      <p:cBhvr>
                                        <p:cTn id="10" dur="500"/>
                                        <p:tgtEl>
                                          <p:spTgt spid="3789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7892">
                                            <p:txEl>
                                              <p:pRg st="2" end="2"/>
                                            </p:txEl>
                                          </p:spTgt>
                                        </p:tgtEl>
                                        <p:attrNameLst>
                                          <p:attrName>style.visibility</p:attrName>
                                        </p:attrNameLst>
                                      </p:cBhvr>
                                      <p:to>
                                        <p:strVal val="visible"/>
                                      </p:to>
                                    </p:set>
                                    <p:animEffect transition="in" filter="wipe(left)">
                                      <p:cBhvr>
                                        <p:cTn id="13" dur="500"/>
                                        <p:tgtEl>
                                          <p:spTgt spid="37892">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7892">
                                            <p:txEl>
                                              <p:pRg st="3" end="3"/>
                                            </p:txEl>
                                          </p:spTgt>
                                        </p:tgtEl>
                                        <p:attrNameLst>
                                          <p:attrName>style.visibility</p:attrName>
                                        </p:attrNameLst>
                                      </p:cBhvr>
                                      <p:to>
                                        <p:strVal val="visible"/>
                                      </p:to>
                                    </p:set>
                                    <p:animEffect transition="in" filter="wipe(left)">
                                      <p:cBhvr>
                                        <p:cTn id="16" dur="500"/>
                                        <p:tgtEl>
                                          <p:spTgt spid="37892">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7892">
                                            <p:txEl>
                                              <p:pRg st="4" end="4"/>
                                            </p:txEl>
                                          </p:spTgt>
                                        </p:tgtEl>
                                        <p:attrNameLst>
                                          <p:attrName>style.visibility</p:attrName>
                                        </p:attrNameLst>
                                      </p:cBhvr>
                                      <p:to>
                                        <p:strVal val="visible"/>
                                      </p:to>
                                    </p:set>
                                    <p:animEffect transition="in" filter="wipe(left)">
                                      <p:cBhvr>
                                        <p:cTn id="19" dur="500"/>
                                        <p:tgtEl>
                                          <p:spTgt spid="37892">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7892">
                                            <p:txEl>
                                              <p:pRg st="5" end="5"/>
                                            </p:txEl>
                                          </p:spTgt>
                                        </p:tgtEl>
                                        <p:attrNameLst>
                                          <p:attrName>style.visibility</p:attrName>
                                        </p:attrNameLst>
                                      </p:cBhvr>
                                      <p:to>
                                        <p:strVal val="visible"/>
                                      </p:to>
                                    </p:set>
                                    <p:animEffect transition="in" filter="wipe(left)">
                                      <p:cBhvr>
                                        <p:cTn id="22" dur="500"/>
                                        <p:tgtEl>
                                          <p:spTgt spid="37892">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7892">
                                            <p:txEl>
                                              <p:pRg st="6" end="6"/>
                                            </p:txEl>
                                          </p:spTgt>
                                        </p:tgtEl>
                                        <p:attrNameLst>
                                          <p:attrName>style.visibility</p:attrName>
                                        </p:attrNameLst>
                                      </p:cBhvr>
                                      <p:to>
                                        <p:strVal val="visible"/>
                                      </p:to>
                                    </p:set>
                                    <p:animEffect transition="in" filter="wipe(left)">
                                      <p:cBhvr>
                                        <p:cTn id="25" dur="500"/>
                                        <p:tgtEl>
                                          <p:spTgt spid="37892">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7892">
                                            <p:txEl>
                                              <p:pRg st="7" end="7"/>
                                            </p:txEl>
                                          </p:spTgt>
                                        </p:tgtEl>
                                        <p:attrNameLst>
                                          <p:attrName>style.visibility</p:attrName>
                                        </p:attrNameLst>
                                      </p:cBhvr>
                                      <p:to>
                                        <p:strVal val="visible"/>
                                      </p:to>
                                    </p:set>
                                    <p:animEffect transition="in" filter="wipe(left)">
                                      <p:cBhvr>
                                        <p:cTn id="28" dur="500"/>
                                        <p:tgtEl>
                                          <p:spTgt spid="37892">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7892">
                                            <p:txEl>
                                              <p:pRg st="9" end="9"/>
                                            </p:txEl>
                                          </p:spTgt>
                                        </p:tgtEl>
                                        <p:attrNameLst>
                                          <p:attrName>style.visibility</p:attrName>
                                        </p:attrNameLst>
                                      </p:cBhvr>
                                      <p:to>
                                        <p:strVal val="visible"/>
                                      </p:to>
                                    </p:set>
                                    <p:animEffect transition="in" filter="wipe(left)">
                                      <p:cBhvr>
                                        <p:cTn id="31" dur="500"/>
                                        <p:tgtEl>
                                          <p:spTgt spid="37892">
                                            <p:txEl>
                                              <p:pRg st="9" end="9"/>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7892">
                                            <p:txEl>
                                              <p:pRg st="10" end="10"/>
                                            </p:txEl>
                                          </p:spTgt>
                                        </p:tgtEl>
                                        <p:attrNameLst>
                                          <p:attrName>style.visibility</p:attrName>
                                        </p:attrNameLst>
                                      </p:cBhvr>
                                      <p:to>
                                        <p:strVal val="visible"/>
                                      </p:to>
                                    </p:set>
                                    <p:animEffect transition="in" filter="wipe(left)">
                                      <p:cBhvr>
                                        <p:cTn id="34" dur="500"/>
                                        <p:tgtEl>
                                          <p:spTgt spid="3789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p:cNvSpPr>
          <p:nvPr>
            <p:ph idx="1"/>
          </p:nvPr>
        </p:nvSpPr>
        <p:spPr>
          <a:xfrm>
            <a:off x="1368425" y="1196975"/>
            <a:ext cx="6858000" cy="4648200"/>
          </a:xfrm>
          <a:ln/>
        </p:spPr>
        <p:txBody>
          <a:bodyPr vert="horz" wrap="square" lIns="91440" tIns="45720" rIns="91440" bIns="45720" anchor="t" anchorCtr="0"/>
          <a:lstStyle/>
          <a:p>
            <a:pPr eaLnBrk="1" hangingPunct="1"/>
            <a:r>
              <a:rPr lang="zh-CN" altLang="en-US" sz="2800" b="1" u="sng" dirty="0">
                <a:solidFill>
                  <a:srgbClr val="C00000"/>
                </a:solidFill>
              </a:rPr>
              <a:t>会算</a:t>
            </a:r>
            <a:r>
              <a:rPr lang="zh-CN" altLang="en-US" sz="2800" b="1" dirty="0">
                <a:solidFill>
                  <a:schemeClr val="tx2"/>
                </a:solidFill>
              </a:rPr>
              <a:t>：电路的定量分析。</a:t>
            </a:r>
          </a:p>
          <a:p>
            <a:pPr lvl="1" eaLnBrk="1" hangingPunct="1"/>
            <a:r>
              <a:rPr lang="zh-CN" altLang="en-US" b="1" dirty="0">
                <a:solidFill>
                  <a:schemeClr val="tx2"/>
                </a:solidFill>
              </a:rPr>
              <a:t>例如求解</a:t>
            </a:r>
          </a:p>
          <a:p>
            <a:pPr lvl="2" eaLnBrk="1" hangingPunct="1"/>
            <a:r>
              <a:rPr lang="zh-CN" altLang="en-US" b="1" dirty="0">
                <a:solidFill>
                  <a:schemeClr val="tx2"/>
                </a:solidFill>
              </a:rPr>
              <a:t>电压放大倍数、输入电阻、输出电阻</a:t>
            </a:r>
          </a:p>
          <a:p>
            <a:pPr lvl="2" eaLnBrk="1" hangingPunct="1"/>
            <a:r>
              <a:rPr lang="zh-CN" altLang="en-US" b="1" dirty="0">
                <a:solidFill>
                  <a:schemeClr val="tx2"/>
                </a:solidFill>
              </a:rPr>
              <a:t>差动放大电路的意义及增益</a:t>
            </a:r>
          </a:p>
          <a:p>
            <a:pPr lvl="2" eaLnBrk="1" hangingPunct="1"/>
            <a:r>
              <a:rPr lang="zh-CN" altLang="en-US" b="1" dirty="0">
                <a:solidFill>
                  <a:schemeClr val="tx2"/>
                </a:solidFill>
              </a:rPr>
              <a:t>反馈放大电路的增益</a:t>
            </a:r>
          </a:p>
          <a:p>
            <a:pPr lvl="2" eaLnBrk="1" hangingPunct="1"/>
            <a:r>
              <a:rPr lang="zh-CN" altLang="en-US" b="1" dirty="0">
                <a:solidFill>
                  <a:schemeClr val="tx2"/>
                </a:solidFill>
              </a:rPr>
              <a:t>运算关系</a:t>
            </a:r>
          </a:p>
          <a:p>
            <a:pPr lvl="2" eaLnBrk="1" hangingPunct="1"/>
            <a:r>
              <a:rPr lang="zh-CN" altLang="en-US" b="1" dirty="0">
                <a:solidFill>
                  <a:schemeClr val="tx2"/>
                </a:solidFill>
              </a:rPr>
              <a:t>电压传输特性</a:t>
            </a:r>
          </a:p>
          <a:p>
            <a:pPr lvl="2" eaLnBrk="1" hangingPunct="1"/>
            <a:r>
              <a:rPr lang="zh-CN" altLang="en-US" b="1" dirty="0">
                <a:solidFill>
                  <a:schemeClr val="tx2"/>
                </a:solidFill>
              </a:rPr>
              <a:t>输出电压波形及其频率和幅值</a:t>
            </a:r>
          </a:p>
          <a:p>
            <a:pPr lvl="2" eaLnBrk="1" hangingPunct="1"/>
            <a:r>
              <a:rPr lang="zh-CN" altLang="en-US" b="1" dirty="0">
                <a:solidFill>
                  <a:schemeClr val="tx2"/>
                </a:solidFill>
              </a:rPr>
              <a:t>输出电压的平均值、可调范围</a:t>
            </a:r>
          </a:p>
        </p:txBody>
      </p:sp>
      <p:sp>
        <p:nvSpPr>
          <p:cNvPr id="8195" name="Rectangle 3"/>
          <p:cNvSpPr>
            <a:spLocks noGrp="1"/>
          </p:cNvSpPr>
          <p:nvPr>
            <p:ph type="title"/>
          </p:nvPr>
        </p:nvSpPr>
        <p:spPr>
          <a:xfrm>
            <a:off x="334963" y="200025"/>
            <a:ext cx="7772400" cy="533400"/>
          </a:xfrm>
          <a:noFill/>
          <a:ln>
            <a:noFill/>
          </a:ln>
        </p:spPr>
        <p:txBody>
          <a:bodyPr/>
          <a:lstStyle/>
          <a:p>
            <a:pPr eaLnBrk="1" hangingPunct="1"/>
            <a:r>
              <a:rPr lang="zh-CN" altLang="en-US" sz="3600" b="1" dirty="0">
                <a:solidFill>
                  <a:srgbClr val="C00000"/>
                </a:solidFill>
                <a:ea typeface="隶书" panose="02010509060101010101" pitchFamily="49" charset="-122"/>
              </a:rPr>
              <a:t>二</a:t>
            </a:r>
            <a:r>
              <a:rPr lang="zh-CN" altLang="zh-CN" sz="3600" b="1" dirty="0">
                <a:solidFill>
                  <a:srgbClr val="C00000"/>
                </a:solidFill>
                <a:ea typeface="隶书" panose="02010509060101010101" pitchFamily="49" charset="-122"/>
              </a:rPr>
              <a:t>、考查什么</a:t>
            </a:r>
            <a:endParaRPr lang="zh-CN" altLang="en-US" sz="3600" b="1" dirty="0">
              <a:solidFill>
                <a:srgbClr val="C00000"/>
              </a:solidFill>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left)">
                                      <p:cBhvr>
                                        <p:cTn id="7" dur="500"/>
                                        <p:tgtEl>
                                          <p:spTgt spid="389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wipe(left)">
                                      <p:cBhvr>
                                        <p:cTn id="10" dur="500"/>
                                        <p:tgtEl>
                                          <p:spTgt spid="3891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wipe(left)">
                                      <p:cBhvr>
                                        <p:cTn id="13" dur="500"/>
                                        <p:tgtEl>
                                          <p:spTgt spid="3891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wipe(left)">
                                      <p:cBhvr>
                                        <p:cTn id="16" dur="500"/>
                                        <p:tgtEl>
                                          <p:spTgt spid="3891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animEffect transition="in" filter="wipe(left)">
                                      <p:cBhvr>
                                        <p:cTn id="19" dur="500"/>
                                        <p:tgtEl>
                                          <p:spTgt spid="3891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8915">
                                            <p:txEl>
                                              <p:pRg st="5" end="5"/>
                                            </p:txEl>
                                          </p:spTgt>
                                        </p:tgtEl>
                                        <p:attrNameLst>
                                          <p:attrName>style.visibility</p:attrName>
                                        </p:attrNameLst>
                                      </p:cBhvr>
                                      <p:to>
                                        <p:strVal val="visible"/>
                                      </p:to>
                                    </p:set>
                                    <p:animEffect transition="in" filter="wipe(left)">
                                      <p:cBhvr>
                                        <p:cTn id="22" dur="500"/>
                                        <p:tgtEl>
                                          <p:spTgt spid="3891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8915">
                                            <p:txEl>
                                              <p:pRg st="6" end="6"/>
                                            </p:txEl>
                                          </p:spTgt>
                                        </p:tgtEl>
                                        <p:attrNameLst>
                                          <p:attrName>style.visibility</p:attrName>
                                        </p:attrNameLst>
                                      </p:cBhvr>
                                      <p:to>
                                        <p:strVal val="visible"/>
                                      </p:to>
                                    </p:set>
                                    <p:animEffect transition="in" filter="wipe(left)">
                                      <p:cBhvr>
                                        <p:cTn id="25" dur="500"/>
                                        <p:tgtEl>
                                          <p:spTgt spid="3891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8915">
                                            <p:txEl>
                                              <p:pRg st="7" end="7"/>
                                            </p:txEl>
                                          </p:spTgt>
                                        </p:tgtEl>
                                        <p:attrNameLst>
                                          <p:attrName>style.visibility</p:attrName>
                                        </p:attrNameLst>
                                      </p:cBhvr>
                                      <p:to>
                                        <p:strVal val="visible"/>
                                      </p:to>
                                    </p:set>
                                    <p:animEffect transition="in" filter="wipe(left)">
                                      <p:cBhvr>
                                        <p:cTn id="28" dur="500"/>
                                        <p:tgtEl>
                                          <p:spTgt spid="38915">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8915">
                                            <p:txEl>
                                              <p:pRg st="8" end="8"/>
                                            </p:txEl>
                                          </p:spTgt>
                                        </p:tgtEl>
                                        <p:attrNameLst>
                                          <p:attrName>style.visibility</p:attrName>
                                        </p:attrNameLst>
                                      </p:cBhvr>
                                      <p:to>
                                        <p:strVal val="visible"/>
                                      </p:to>
                                    </p:set>
                                    <p:animEffect transition="in" filter="wipe(left)">
                                      <p:cBhvr>
                                        <p:cTn id="31" dur="500"/>
                                        <p:tgtEl>
                                          <p:spTgt spid="38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1271588" y="1104900"/>
            <a:ext cx="9937750" cy="4648200"/>
          </a:xfrm>
        </p:spPr>
        <p:txBody>
          <a:bodyPr vert="horz" wrap="square" lIns="91440" tIns="45720" rIns="91440" bIns="45720" numCol="1" anchor="t" anchorCtr="0" compatLnSpc="1"/>
          <a:lstStyle/>
          <a:p>
            <a:pPr marL="469900" marR="0" lvl="0" indent="-469900" algn="l"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Char char="o"/>
              <a:defRPr/>
            </a:pPr>
            <a:r>
              <a:rPr kumimoji="0" lang="zh-CN" altLang="en-US" sz="2800" b="1" i="0" u="sng" strike="noStrike" kern="0" cap="none" spc="0" normalizeH="0" baseline="0" noProof="0" dirty="0">
                <a:ln>
                  <a:noFill/>
                </a:ln>
                <a:solidFill>
                  <a:srgbClr val="C00000"/>
                </a:solidFill>
                <a:effectLst>
                  <a:outerShdw blurRad="38100" dist="38100" dir="2700000" algn="tl">
                    <a:srgbClr val="C0C0C0"/>
                  </a:outerShdw>
                </a:effectLst>
                <a:uLnTx/>
                <a:uFillTx/>
                <a:latin typeface="+mn-lt"/>
                <a:ea typeface="+mn-ea"/>
                <a:cs typeface="+mn-cs"/>
              </a:rPr>
              <a:t>会选</a:t>
            </a:r>
            <a:r>
              <a:rPr kumimoji="0" lang="zh-CN" altLang="en-US" sz="2800" b="1" i="0" u="none" strike="noStrike" kern="0" cap="none" spc="0" normalizeH="0" baseline="0" noProof="0" dirty="0">
                <a:ln>
                  <a:noFill/>
                </a:ln>
                <a:solidFill>
                  <a:schemeClr val="tx2"/>
                </a:solidFill>
                <a:effectLst/>
                <a:uLnTx/>
                <a:uFillTx/>
                <a:latin typeface="+mn-lt"/>
                <a:ea typeface="+mn-ea"/>
                <a:cs typeface="+mn-cs"/>
              </a:rPr>
              <a:t>：根据需求选择电路及元器件</a:t>
            </a:r>
            <a:endParaRPr kumimoji="0" lang="en-US" altLang="zh-CN" sz="2800" b="1" i="0" u="none" strike="noStrike" kern="0" cap="none" spc="0" normalizeH="0" baseline="0" noProof="0" dirty="0">
              <a:ln>
                <a:noFill/>
              </a:ln>
              <a:solidFill>
                <a:schemeClr val="tx2"/>
              </a:solidFill>
              <a:effectLst/>
              <a:uLnTx/>
              <a:uFillTx/>
              <a:latin typeface="+mn-lt"/>
              <a:ea typeface="+mn-ea"/>
              <a:cs typeface="+mn-cs"/>
            </a:endParaRPr>
          </a:p>
          <a:p>
            <a:pPr marL="469900" marR="0" lvl="0" indent="-469900" algn="l"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None/>
              <a:defRPr/>
            </a:pPr>
            <a:endParaRPr kumimoji="0" lang="zh-CN" altLang="en-US" sz="2800" b="1" i="0" u="none" strike="noStrike" kern="0" cap="none" spc="0" normalizeH="0" baseline="0" noProof="0" dirty="0">
              <a:ln>
                <a:noFill/>
              </a:ln>
              <a:solidFill>
                <a:schemeClr val="tx2"/>
              </a:solidFill>
              <a:effectLst/>
              <a:uLnTx/>
              <a:uFillTx/>
              <a:latin typeface="+mn-lt"/>
              <a:ea typeface="+mn-ea"/>
              <a:cs typeface="+mn-cs"/>
            </a:endParaRPr>
          </a:p>
          <a:p>
            <a:pPr marL="908050" marR="0" lvl="1" indent="-436880" algn="l"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Char char="n"/>
              <a:defRPr/>
            </a:pPr>
            <a:r>
              <a:rPr kumimoji="0" lang="zh-CN" altLang="en-US" sz="2200" b="1" i="0" u="none" strike="noStrike" kern="0" cap="none" spc="0" normalizeH="0" baseline="0" noProof="0" dirty="0">
                <a:ln>
                  <a:noFill/>
                </a:ln>
                <a:solidFill>
                  <a:schemeClr val="tx2"/>
                </a:solidFill>
                <a:effectLst/>
                <a:uLnTx/>
                <a:uFillTx/>
                <a:latin typeface="+mn-lt"/>
                <a:ea typeface="+mn-ea"/>
              </a:rPr>
              <a:t>在已知需求情况下选择电路形式，例如：</a:t>
            </a:r>
          </a:p>
          <a:p>
            <a:pPr marL="1304925" marR="0" lvl="2" indent="-395605" algn="l"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Char char="o"/>
              <a:defRPr/>
            </a:pPr>
            <a:r>
              <a:rPr kumimoji="0" lang="zh-CN" altLang="en-US" sz="2300" b="1" i="0" u="none" strike="noStrike" kern="0" cap="none" spc="0" normalizeH="0" baseline="0" noProof="0" dirty="0">
                <a:ln>
                  <a:noFill/>
                </a:ln>
                <a:solidFill>
                  <a:schemeClr val="tx2"/>
                </a:solidFill>
                <a:effectLst/>
                <a:uLnTx/>
                <a:uFillTx/>
                <a:latin typeface="+mn-lt"/>
                <a:ea typeface="+mn-ea"/>
              </a:rPr>
              <a:t>是采用单管放大电路还是采用多级放大电路；是直接耦合、阻容耦合、变压器耦合还是光电耦合；是否用集成放大电路。</a:t>
            </a:r>
          </a:p>
          <a:p>
            <a:pPr marL="1304925" marR="0" lvl="2" indent="-395605" algn="l"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Char char="o"/>
              <a:defRPr/>
            </a:pPr>
            <a:r>
              <a:rPr kumimoji="0" lang="zh-CN" altLang="en-US" sz="2300" b="1" i="0" u="none" strike="noStrike" kern="0" cap="none" spc="0" normalizeH="0" baseline="0" noProof="0" dirty="0">
                <a:ln>
                  <a:noFill/>
                </a:ln>
                <a:solidFill>
                  <a:schemeClr val="tx2"/>
                </a:solidFill>
                <a:effectLst/>
                <a:uLnTx/>
                <a:uFillTx/>
                <a:latin typeface="+mn-lt"/>
                <a:ea typeface="+mn-ea"/>
              </a:rPr>
              <a:t>是采用电压串联负反馈电路、电压并联负反馈电路、电流串联负反馈电路还是采用电流并联负反馈电路。</a:t>
            </a:r>
            <a:endParaRPr kumimoji="0" lang="en-US" altLang="zh-CN" sz="2300" b="1" i="0" u="none" strike="noStrike" kern="0" cap="none" spc="0" normalizeH="0" baseline="0" noProof="0" dirty="0">
              <a:ln>
                <a:noFill/>
              </a:ln>
              <a:solidFill>
                <a:schemeClr val="tx2"/>
              </a:solidFill>
              <a:effectLst/>
              <a:uLnTx/>
              <a:uFillTx/>
              <a:latin typeface="+mn-lt"/>
              <a:ea typeface="+mn-ea"/>
            </a:endParaRPr>
          </a:p>
          <a:p>
            <a:pPr marL="1304925" marR="0" lvl="2" indent="-395605" algn="l"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Char char="o"/>
              <a:defRPr/>
            </a:pPr>
            <a:r>
              <a:rPr kumimoji="0" lang="zh-CN" altLang="en-US" sz="2300" b="1" i="0" u="none" strike="noStrike" kern="0" cap="none" spc="0" normalizeH="0" baseline="0" noProof="0" dirty="0">
                <a:ln>
                  <a:noFill/>
                </a:ln>
                <a:solidFill>
                  <a:schemeClr val="tx2"/>
                </a:solidFill>
                <a:effectLst/>
                <a:uLnTx/>
                <a:uFillTx/>
                <a:latin typeface="+mn-lt"/>
                <a:ea typeface="+mn-ea"/>
              </a:rPr>
              <a:t>同相比例运算电路</a:t>
            </a:r>
            <a:r>
              <a:rPr kumimoji="0" lang="en-US" altLang="zh-CN" sz="2300" b="1" i="0" u="none" strike="noStrike" kern="0" cap="none" spc="0" normalizeH="0" baseline="0" noProof="0" dirty="0">
                <a:ln>
                  <a:noFill/>
                </a:ln>
                <a:solidFill>
                  <a:schemeClr val="tx2"/>
                </a:solidFill>
                <a:effectLst/>
                <a:uLnTx/>
                <a:uFillTx/>
                <a:latin typeface="+mn-lt"/>
                <a:ea typeface="+mn-ea"/>
              </a:rPr>
              <a:t>-</a:t>
            </a:r>
            <a:r>
              <a:rPr kumimoji="0" lang="zh-CN" altLang="en-US" sz="2300" b="1" i="0" u="none" strike="noStrike" kern="0" cap="none" spc="0" normalizeH="0" baseline="0" noProof="0" dirty="0">
                <a:ln>
                  <a:noFill/>
                </a:ln>
                <a:solidFill>
                  <a:schemeClr val="tx2"/>
                </a:solidFill>
                <a:effectLst/>
                <a:uLnTx/>
                <a:uFillTx/>
                <a:latin typeface="+mn-lt"/>
                <a:ea typeface="+mn-ea"/>
              </a:rPr>
              <a:t>正弦振荡</a:t>
            </a:r>
            <a:endParaRPr kumimoji="0" lang="en-US" altLang="zh-CN" sz="2300" b="1" i="0" u="none" strike="noStrike" kern="0" cap="none" spc="0" normalizeH="0" baseline="0" noProof="0" dirty="0">
              <a:ln>
                <a:noFill/>
              </a:ln>
              <a:solidFill>
                <a:schemeClr val="tx2"/>
              </a:solidFill>
              <a:effectLst/>
              <a:uLnTx/>
              <a:uFillTx/>
              <a:latin typeface="+mn-lt"/>
              <a:ea typeface="+mn-ea"/>
            </a:endParaRPr>
          </a:p>
          <a:p>
            <a:pPr marL="1304925" marR="0" lvl="2" indent="-395605" algn="l"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Char char="o"/>
              <a:defRPr/>
            </a:pPr>
            <a:r>
              <a:rPr kumimoji="0" lang="zh-CN" altLang="en-US" sz="2300" b="1" i="0" u="none" strike="noStrike" kern="0" cap="none" spc="0" normalizeH="0" baseline="0" noProof="0" dirty="0">
                <a:ln>
                  <a:noFill/>
                </a:ln>
                <a:solidFill>
                  <a:schemeClr val="tx2"/>
                </a:solidFill>
                <a:effectLst/>
                <a:uLnTx/>
                <a:uFillTx/>
                <a:latin typeface="+mn-lt"/>
                <a:ea typeface="+mn-ea"/>
              </a:rPr>
              <a:t>同相迟滞比较器</a:t>
            </a:r>
            <a:r>
              <a:rPr kumimoji="0" lang="en-US" altLang="zh-CN" sz="2300" b="1" i="0" u="none" strike="noStrike" kern="0" cap="none" spc="0" normalizeH="0" baseline="0" noProof="0" dirty="0">
                <a:ln>
                  <a:noFill/>
                </a:ln>
                <a:solidFill>
                  <a:schemeClr val="tx2"/>
                </a:solidFill>
                <a:effectLst/>
                <a:uLnTx/>
                <a:uFillTx/>
                <a:latin typeface="+mn-lt"/>
                <a:ea typeface="+mn-ea"/>
              </a:rPr>
              <a:t>-</a:t>
            </a:r>
            <a:r>
              <a:rPr kumimoji="0" lang="zh-CN" altLang="en-US" sz="2300" b="1" i="0" u="none" strike="noStrike" kern="0" cap="none" spc="0" normalizeH="0" baseline="0" noProof="0" dirty="0">
                <a:ln>
                  <a:noFill/>
                </a:ln>
                <a:solidFill>
                  <a:schemeClr val="tx2"/>
                </a:solidFill>
                <a:effectLst/>
                <a:uLnTx/>
                <a:uFillTx/>
                <a:latin typeface="+mn-lt"/>
                <a:ea typeface="+mn-ea"/>
              </a:rPr>
              <a:t>反相积分结合</a:t>
            </a:r>
          </a:p>
        </p:txBody>
      </p:sp>
      <p:sp>
        <p:nvSpPr>
          <p:cNvPr id="9219" name="Rectangle 3"/>
          <p:cNvSpPr>
            <a:spLocks noGrp="1"/>
          </p:cNvSpPr>
          <p:nvPr>
            <p:ph type="title"/>
          </p:nvPr>
        </p:nvSpPr>
        <p:spPr>
          <a:xfrm>
            <a:off x="334963" y="200025"/>
            <a:ext cx="7772400" cy="533400"/>
          </a:xfrm>
          <a:noFill/>
          <a:ln>
            <a:noFill/>
          </a:ln>
        </p:spPr>
        <p:txBody>
          <a:bodyPr/>
          <a:lstStyle/>
          <a:p>
            <a:pPr eaLnBrk="1" hangingPunct="1"/>
            <a:r>
              <a:rPr lang="zh-CN" altLang="en-US" sz="3600" b="1" dirty="0">
                <a:solidFill>
                  <a:srgbClr val="C00000"/>
                </a:solidFill>
                <a:ea typeface="隶书" panose="02010509060101010101" pitchFamily="49" charset="-122"/>
              </a:rPr>
              <a:t>二</a:t>
            </a:r>
            <a:r>
              <a:rPr lang="zh-CN" altLang="zh-CN" sz="3600" b="1" dirty="0">
                <a:solidFill>
                  <a:srgbClr val="C00000"/>
                </a:solidFill>
                <a:ea typeface="隶书" panose="02010509060101010101" pitchFamily="49" charset="-122"/>
              </a:rPr>
              <a:t>、考查什么</a:t>
            </a:r>
            <a:endParaRPr lang="zh-CN" altLang="en-US" sz="3600" b="1" dirty="0">
              <a:solidFill>
                <a:srgbClr val="C00000"/>
              </a:solidFill>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939">
                                            <p:txEl>
                                              <p:pRg st="2" end="2"/>
                                            </p:txEl>
                                          </p:spTgt>
                                        </p:tgtEl>
                                        <p:attrNameLst>
                                          <p:attrName>style.visibility</p:attrName>
                                        </p:attrNameLst>
                                      </p:cBhvr>
                                      <p:to>
                                        <p:strVal val="visible"/>
                                      </p:to>
                                    </p:set>
                                    <p:animEffect transition="in" filter="wipe(left)">
                                      <p:cBhvr>
                                        <p:cTn id="10" dur="500"/>
                                        <p:tgtEl>
                                          <p:spTgt spid="39939">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animEffect transition="in" filter="wipe(left)">
                                      <p:cBhvr>
                                        <p:cTn id="13" dur="500"/>
                                        <p:tgtEl>
                                          <p:spTgt spid="39939">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939">
                                            <p:txEl>
                                              <p:pRg st="4" end="4"/>
                                            </p:txEl>
                                          </p:spTgt>
                                        </p:tgtEl>
                                        <p:attrNameLst>
                                          <p:attrName>style.visibility</p:attrName>
                                        </p:attrNameLst>
                                      </p:cBhvr>
                                      <p:to>
                                        <p:strVal val="visible"/>
                                      </p:to>
                                    </p:set>
                                    <p:animEffect transition="in" filter="wipe(left)">
                                      <p:cBhvr>
                                        <p:cTn id="16" dur="500"/>
                                        <p:tgtEl>
                                          <p:spTgt spid="39939">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animEffect transition="in" filter="wipe(left)">
                                      <p:cBhvr>
                                        <p:cTn id="19" dur="500"/>
                                        <p:tgtEl>
                                          <p:spTgt spid="39939">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9939">
                                            <p:txEl>
                                              <p:pRg st="6" end="6"/>
                                            </p:txEl>
                                          </p:spTgt>
                                        </p:tgtEl>
                                        <p:attrNameLst>
                                          <p:attrName>style.visibility</p:attrName>
                                        </p:attrNameLst>
                                      </p:cBhvr>
                                      <p:to>
                                        <p:strVal val="visible"/>
                                      </p:to>
                                    </p:set>
                                    <p:animEffect transition="in" filter="wipe(left)">
                                      <p:cBhvr>
                                        <p:cTn id="22" dur="500"/>
                                        <p:tgtEl>
                                          <p:spTgt spid="3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303213" y="188913"/>
            <a:ext cx="7000875" cy="457200"/>
          </a:xfrm>
          <a:noFill/>
          <a:ln>
            <a:noFill/>
          </a:ln>
        </p:spPr>
        <p:txBody>
          <a:bodyPr/>
          <a:lstStyle/>
          <a:p>
            <a:pPr eaLnBrk="1" hangingPunct="1"/>
            <a:r>
              <a:rPr lang="zh-CN" altLang="en-US" sz="3600" b="1" dirty="0">
                <a:solidFill>
                  <a:srgbClr val="C00000"/>
                </a:solidFill>
                <a:ea typeface="隶书" panose="02010509060101010101" pitchFamily="49" charset="-122"/>
              </a:rPr>
              <a:t>三、复习</a:t>
            </a:r>
          </a:p>
        </p:txBody>
      </p:sp>
      <p:sp>
        <p:nvSpPr>
          <p:cNvPr id="43011" name="Rectangle 3"/>
          <p:cNvSpPr>
            <a:spLocks noGrp="1"/>
          </p:cNvSpPr>
          <p:nvPr>
            <p:ph idx="1"/>
          </p:nvPr>
        </p:nvSpPr>
        <p:spPr>
          <a:xfrm>
            <a:off x="1819275" y="1125538"/>
            <a:ext cx="8856663" cy="993775"/>
          </a:xfrm>
          <a:ln/>
        </p:spPr>
        <p:txBody>
          <a:bodyPr vert="horz" wrap="square" lIns="91440" tIns="45720" rIns="91440" bIns="45720" anchor="t" anchorCtr="0"/>
          <a:lstStyle/>
          <a:p>
            <a:pPr eaLnBrk="1" hangingPunct="1">
              <a:lnSpc>
                <a:spcPct val="110000"/>
              </a:lnSpc>
              <a:spcBef>
                <a:spcPct val="0"/>
              </a:spcBef>
            </a:pPr>
            <a:r>
              <a:rPr lang="zh-CN" altLang="en-US" sz="1900" b="1" dirty="0">
                <a:solidFill>
                  <a:schemeClr val="tx2"/>
                </a:solidFill>
              </a:rPr>
              <a:t>以基本概念、基本电路、基本分析方法为主线</a:t>
            </a:r>
          </a:p>
          <a:p>
            <a:pPr eaLnBrk="1" hangingPunct="1">
              <a:lnSpc>
                <a:spcPct val="110000"/>
              </a:lnSpc>
              <a:spcBef>
                <a:spcPct val="0"/>
              </a:spcBef>
            </a:pPr>
            <a:r>
              <a:rPr lang="zh-CN" altLang="en-US" sz="1900" b="1" dirty="0">
                <a:solidFill>
                  <a:schemeClr val="tx2"/>
                </a:solidFill>
              </a:rPr>
              <a:t>概念和性能指标：每个术语的物理意义，如何应用。</a:t>
            </a:r>
          </a:p>
          <a:p>
            <a:pPr eaLnBrk="1" hangingPunct="1">
              <a:lnSpc>
                <a:spcPct val="110000"/>
              </a:lnSpc>
              <a:spcBef>
                <a:spcPct val="0"/>
              </a:spcBef>
            </a:pPr>
            <a:r>
              <a:rPr lang="zh-CN" altLang="en-US" sz="1900" b="1" dirty="0">
                <a:solidFill>
                  <a:schemeClr val="tx2"/>
                </a:solidFill>
              </a:rPr>
              <a:t>基本电路及基本分析方法：电路结构特征、性能特点、基本功能、适用场合。</a:t>
            </a:r>
          </a:p>
        </p:txBody>
      </p:sp>
      <p:sp>
        <p:nvSpPr>
          <p:cNvPr id="10244" name="文本框 4"/>
          <p:cNvSpPr txBox="1"/>
          <p:nvPr/>
        </p:nvSpPr>
        <p:spPr>
          <a:xfrm>
            <a:off x="303213" y="2276475"/>
            <a:ext cx="11888787" cy="3743960"/>
          </a:xfrm>
          <a:prstGeom prst="rect">
            <a:avLst/>
          </a:prstGeom>
          <a:noFill/>
          <a:ln w="9525">
            <a:noFill/>
          </a:ln>
        </p:spPr>
        <p:txBody>
          <a:bodyPr>
            <a:spAutoFit/>
          </a:bodyPr>
          <a:lstStyle/>
          <a:p>
            <a:pPr lvl="1" eaLnBrk="1" hangingPunct="1">
              <a:lnSpc>
                <a:spcPct val="110000"/>
              </a:lnSpc>
            </a:pPr>
            <a:r>
              <a:rPr lang="zh-CN" altLang="en-US" sz="2000" b="1" dirty="0">
                <a:solidFill>
                  <a:srgbClr val="C00000"/>
                </a:solidFill>
                <a:latin typeface="Times New Roman" panose="02020603050405020304" pitchFamily="18" charset="0"/>
                <a:cs typeface="Times New Roman" panose="02020603050405020304" pitchFamily="18" charset="0"/>
              </a:rPr>
              <a:t>■  </a:t>
            </a:r>
            <a:r>
              <a:rPr lang="zh-CN" altLang="en-US" sz="2400" b="1" u="sng" dirty="0">
                <a:solidFill>
                  <a:schemeClr val="tx2"/>
                </a:solidFill>
                <a:latin typeface="Times New Roman" panose="02020603050405020304" pitchFamily="18" charset="0"/>
                <a:cs typeface="Times New Roman" panose="02020603050405020304" pitchFamily="18" charset="0"/>
              </a:rPr>
              <a:t>第</a:t>
            </a:r>
            <a:r>
              <a:rPr lang="en-US" altLang="zh-CN" sz="2400" b="1" u="sng" dirty="0">
                <a:solidFill>
                  <a:schemeClr val="tx2"/>
                </a:solidFill>
                <a:latin typeface="Times New Roman" panose="02020603050405020304" pitchFamily="18" charset="0"/>
                <a:cs typeface="Times New Roman" panose="02020603050405020304" pitchFamily="18" charset="0"/>
              </a:rPr>
              <a:t>1</a:t>
            </a:r>
            <a:r>
              <a:rPr lang="zh-CN" altLang="en-US" sz="2400" b="1" u="sng" dirty="0">
                <a:solidFill>
                  <a:schemeClr val="tx2"/>
                </a:solidFill>
                <a:latin typeface="Times New Roman" panose="02020603050405020304" pitchFamily="18" charset="0"/>
                <a:cs typeface="Times New Roman" panose="02020603050405020304" pitchFamily="18" charset="0"/>
              </a:rPr>
              <a:t>章</a:t>
            </a:r>
            <a:r>
              <a:rPr lang="zh-CN" altLang="en-US" sz="2400" b="1" dirty="0">
                <a:solidFill>
                  <a:schemeClr val="tx2"/>
                </a:solidFill>
                <a:latin typeface="Times New Roman" panose="02020603050405020304" pitchFamily="18" charset="0"/>
                <a:cs typeface="Times New Roman" panose="02020603050405020304" pitchFamily="18" charset="0"/>
              </a:rPr>
              <a:t>：二极管应用电路：两类问题，两种模型；稳压管稳压电路的计算</a:t>
            </a:r>
          </a:p>
          <a:p>
            <a:pPr lvl="1" eaLnBrk="1" hangingPunct="1">
              <a:lnSpc>
                <a:spcPct val="110000"/>
              </a:lnSpc>
            </a:pPr>
            <a:r>
              <a:rPr lang="zh-CN" altLang="en-US" sz="2000" b="1" dirty="0">
                <a:solidFill>
                  <a:srgbClr val="C00000"/>
                </a:solidFill>
                <a:latin typeface="Times New Roman" panose="02020603050405020304" pitchFamily="18" charset="0"/>
                <a:cs typeface="Times New Roman" panose="02020603050405020304" pitchFamily="18" charset="0"/>
              </a:rPr>
              <a:t>■  </a:t>
            </a:r>
            <a:r>
              <a:rPr lang="zh-CN" altLang="en-US" sz="2400" b="1" u="sng" dirty="0">
                <a:solidFill>
                  <a:schemeClr val="tx2"/>
                </a:solidFill>
                <a:latin typeface="Times New Roman" panose="02020603050405020304" pitchFamily="18" charset="0"/>
                <a:cs typeface="Times New Roman" panose="02020603050405020304" pitchFamily="18" charset="0"/>
              </a:rPr>
              <a:t>第</a:t>
            </a:r>
            <a:r>
              <a:rPr lang="en-US" altLang="zh-CN" sz="2400" b="1" u="sng" dirty="0">
                <a:solidFill>
                  <a:schemeClr val="tx2"/>
                </a:solidFill>
                <a:latin typeface="Times New Roman" panose="02020603050405020304" pitchFamily="18" charset="0"/>
                <a:cs typeface="Times New Roman" panose="02020603050405020304" pitchFamily="18" charset="0"/>
              </a:rPr>
              <a:t>2</a:t>
            </a:r>
            <a:r>
              <a:rPr lang="zh-CN" altLang="en-US" sz="2400" b="1" u="sng" dirty="0">
                <a:solidFill>
                  <a:schemeClr val="tx2"/>
                </a:solidFill>
                <a:latin typeface="Times New Roman" panose="02020603050405020304" pitchFamily="18" charset="0"/>
                <a:cs typeface="Times New Roman" panose="02020603050405020304" pitchFamily="18" charset="0"/>
              </a:rPr>
              <a:t>章</a:t>
            </a:r>
            <a:r>
              <a:rPr lang="zh-CN" altLang="en-US" sz="2400" b="1" dirty="0">
                <a:solidFill>
                  <a:schemeClr val="tx2"/>
                </a:solidFill>
                <a:latin typeface="Times New Roman" panose="02020603050405020304" pitchFamily="18" charset="0"/>
                <a:cs typeface="Times New Roman" panose="02020603050405020304" pitchFamily="18" charset="0"/>
              </a:rPr>
              <a:t>：三极管及其基本放大电路 （及多级放大电路）</a:t>
            </a:r>
          </a:p>
          <a:p>
            <a:pPr lvl="1" eaLnBrk="1" hangingPunct="1">
              <a:lnSpc>
                <a:spcPct val="110000"/>
              </a:lnSpc>
            </a:pPr>
            <a:r>
              <a:rPr lang="zh-CN" altLang="en-US"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1</a:t>
            </a:r>
            <a:r>
              <a:rPr lang="zh-CN" altLang="en-US" sz="2400" b="1" dirty="0">
                <a:solidFill>
                  <a:schemeClr val="tx2"/>
                </a:solidFill>
                <a:latin typeface="Times New Roman" panose="02020603050405020304" pitchFamily="18" charset="0"/>
                <a:cs typeface="Times New Roman" panose="02020603050405020304" pitchFamily="18" charset="0"/>
              </a:rPr>
              <a:t>）晶体管的结构、特性曲线、状态判断；</a:t>
            </a:r>
            <a:endParaRPr lang="en-US" altLang="zh-CN" sz="2400" b="1" dirty="0">
              <a:solidFill>
                <a:schemeClr val="tx2"/>
              </a:solidFill>
              <a:latin typeface="Times New Roman" panose="02020603050405020304" pitchFamily="18" charset="0"/>
              <a:cs typeface="Times New Roman" panose="02020603050405020304" pitchFamily="18" charset="0"/>
            </a:endParaRPr>
          </a:p>
          <a:p>
            <a:pPr lvl="1" eaLnBrk="1" hangingPunct="1">
              <a:lnSpc>
                <a:spcPct val="110000"/>
              </a:lnSpc>
            </a:pPr>
            <a:r>
              <a:rPr lang="en-US" altLang="zh-CN" sz="2400" b="1" dirty="0">
                <a:solidFill>
                  <a:schemeClr val="tx2"/>
                </a:solidFill>
                <a:latin typeface="Times New Roman" panose="02020603050405020304" pitchFamily="18" charset="0"/>
                <a:cs typeface="Times New Roman" panose="02020603050405020304" pitchFamily="18" charset="0"/>
              </a:rPr>
              <a:t>    </a:t>
            </a:r>
            <a:r>
              <a:rPr lang="zh-CN" altLang="en-US" sz="2400" b="1" dirty="0">
                <a:solidFill>
                  <a:schemeClr val="tx2"/>
                </a:solidFill>
                <a:latin typeface="Times New Roman" panose="02020603050405020304" pitchFamily="18" charset="0"/>
                <a:cs typeface="Times New Roman" panose="02020603050405020304" pitchFamily="18" charset="0"/>
              </a:rPr>
              <a:t>（</a:t>
            </a:r>
            <a:r>
              <a:rPr lang="en-US" altLang="zh-CN" sz="2400" b="1" dirty="0">
                <a:solidFill>
                  <a:schemeClr val="tx2"/>
                </a:solidFill>
                <a:latin typeface="Times New Roman" panose="02020603050405020304" pitchFamily="18" charset="0"/>
                <a:cs typeface="Times New Roman" panose="02020603050405020304" pitchFamily="18" charset="0"/>
              </a:rPr>
              <a:t>2</a:t>
            </a:r>
            <a:r>
              <a:rPr lang="zh-CN" altLang="en-US" sz="2400" b="1" dirty="0">
                <a:solidFill>
                  <a:schemeClr val="tx2"/>
                </a:solidFill>
                <a:latin typeface="Times New Roman" panose="02020603050405020304" pitchFamily="18" charset="0"/>
                <a:cs typeface="Times New Roman" panose="02020603050405020304" pitchFamily="18" charset="0"/>
              </a:rPr>
              <a:t>）电路能否正常放大的判断，电路中三极管的工作状态。</a:t>
            </a:r>
            <a:endParaRPr lang="en-US" altLang="zh-CN" sz="2400" b="1" dirty="0">
              <a:solidFill>
                <a:schemeClr val="tx2"/>
              </a:solidFill>
              <a:latin typeface="Times New Roman" panose="02020603050405020304" pitchFamily="18" charset="0"/>
              <a:cs typeface="Times New Roman" panose="02020603050405020304" pitchFamily="18" charset="0"/>
            </a:endParaRPr>
          </a:p>
          <a:p>
            <a:pPr lvl="1" eaLnBrk="1" hangingPunct="1">
              <a:lnSpc>
                <a:spcPct val="110000"/>
              </a:lnSpc>
              <a:buFont typeface="Wingdings" panose="05000000000000000000" pitchFamily="2" charset="2"/>
            </a:pPr>
            <a:r>
              <a:rPr lang="en-US" altLang="zh-CN" sz="2400" b="1" dirty="0">
                <a:solidFill>
                  <a:schemeClr val="tx2"/>
                </a:solidFill>
                <a:latin typeface="Times New Roman" panose="02020603050405020304" pitchFamily="18" charset="0"/>
                <a:cs typeface="Times New Roman" panose="02020603050405020304" pitchFamily="18" charset="0"/>
              </a:rPr>
              <a:t>    </a:t>
            </a:r>
            <a:r>
              <a:rPr lang="zh-CN" altLang="en-US" sz="2400" b="1" dirty="0">
                <a:solidFill>
                  <a:schemeClr val="tx2"/>
                </a:solidFill>
                <a:latin typeface="Times New Roman" panose="02020603050405020304" pitchFamily="18" charset="0"/>
                <a:cs typeface="Times New Roman" panose="02020603050405020304" pitchFamily="18" charset="0"/>
              </a:rPr>
              <a:t>（</a:t>
            </a:r>
            <a:r>
              <a:rPr lang="en-US" altLang="zh-CN" sz="2400" b="1" dirty="0">
                <a:solidFill>
                  <a:schemeClr val="tx2"/>
                </a:solidFill>
                <a:latin typeface="Times New Roman" panose="02020603050405020304" pitchFamily="18" charset="0"/>
                <a:cs typeface="Times New Roman" panose="02020603050405020304" pitchFamily="18" charset="0"/>
              </a:rPr>
              <a:t>3</a:t>
            </a:r>
            <a:r>
              <a:rPr lang="zh-CN" altLang="en-US" sz="2400" b="1" dirty="0">
                <a:solidFill>
                  <a:schemeClr val="tx2"/>
                </a:solidFill>
                <a:latin typeface="Times New Roman" panose="02020603050405020304" pitchFamily="18" charset="0"/>
                <a:cs typeface="Times New Roman" panose="02020603050405020304" pitchFamily="18" charset="0"/>
              </a:rPr>
              <a:t>）放大电路的直流通路，求静态工作点；</a:t>
            </a:r>
          </a:p>
          <a:p>
            <a:pPr lvl="1" eaLnBrk="1" hangingPunct="1">
              <a:lnSpc>
                <a:spcPct val="110000"/>
              </a:lnSpc>
              <a:buFont typeface="Wingdings" panose="05000000000000000000" pitchFamily="2" charset="2"/>
            </a:pPr>
            <a:r>
              <a:rPr lang="zh-CN" altLang="en-US"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4</a:t>
            </a:r>
            <a:r>
              <a:rPr lang="zh-CN" altLang="en-US" sz="2400" b="1" dirty="0">
                <a:solidFill>
                  <a:schemeClr val="tx2"/>
                </a:solidFill>
                <a:latin typeface="Times New Roman" panose="02020603050405020304" pitchFamily="18" charset="0"/>
                <a:cs typeface="Times New Roman" panose="02020603050405020304" pitchFamily="18" charset="0"/>
              </a:rPr>
              <a:t>）直流负载线与交流负载线、最大不失真输出电压、失真问题；</a:t>
            </a:r>
            <a:endParaRPr lang="en-US" altLang="zh-CN" sz="2400" b="1" dirty="0">
              <a:solidFill>
                <a:schemeClr val="tx2"/>
              </a:solidFill>
              <a:latin typeface="Times New Roman" panose="02020603050405020304" pitchFamily="18" charset="0"/>
              <a:cs typeface="Times New Roman" panose="02020603050405020304" pitchFamily="18" charset="0"/>
            </a:endParaRPr>
          </a:p>
          <a:p>
            <a:pPr lvl="1" eaLnBrk="1" hangingPunct="1">
              <a:lnSpc>
                <a:spcPct val="110000"/>
              </a:lnSpc>
            </a:pPr>
            <a:r>
              <a:rPr lang="zh-CN" altLang="en-US"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5</a:t>
            </a:r>
            <a:r>
              <a:rPr lang="zh-CN" altLang="en-US" sz="2400" b="1" dirty="0">
                <a:solidFill>
                  <a:schemeClr val="tx2"/>
                </a:solidFill>
                <a:latin typeface="Times New Roman" panose="02020603050405020304" pitchFamily="18" charset="0"/>
                <a:cs typeface="Times New Roman" panose="02020603050405020304" pitchFamily="18" charset="0"/>
              </a:rPr>
              <a:t>）小信号模型法分析动态，画等效电路，求放大倍数输入电阻输出电阻的计算。</a:t>
            </a:r>
            <a:endParaRPr lang="en-US" altLang="zh-CN" sz="2400" b="1" dirty="0">
              <a:solidFill>
                <a:schemeClr val="tx2"/>
              </a:solidFill>
              <a:latin typeface="Times New Roman" panose="02020603050405020304" pitchFamily="18" charset="0"/>
              <a:cs typeface="Times New Roman" panose="02020603050405020304" pitchFamily="18" charset="0"/>
            </a:endParaRPr>
          </a:p>
          <a:p>
            <a:pPr lvl="1" eaLnBrk="1" hangingPunct="1">
              <a:lnSpc>
                <a:spcPct val="110000"/>
              </a:lnSpc>
            </a:pPr>
            <a:r>
              <a:rPr lang="zh-CN" altLang="en-US"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6</a:t>
            </a:r>
            <a:r>
              <a:rPr lang="zh-CN" altLang="en-US" sz="2400" b="1" dirty="0">
                <a:solidFill>
                  <a:schemeClr val="tx2"/>
                </a:solidFill>
                <a:latin typeface="Times New Roman" panose="02020603050405020304" pitchFamily="18" charset="0"/>
                <a:cs typeface="Times New Roman" panose="02020603050405020304" pitchFamily="18" charset="0"/>
              </a:rPr>
              <a:t>）三种基本放大电路的特点及用途。</a:t>
            </a:r>
          </a:p>
          <a:p>
            <a:pPr lvl="1" eaLnBrk="1" hangingPunct="1">
              <a:lnSpc>
                <a:spcPct val="110000"/>
              </a:lnSpc>
              <a:buFont typeface="Wingdings" panose="05000000000000000000" pitchFamily="2" charset="2"/>
            </a:pPr>
            <a:r>
              <a:rPr lang="en-US" altLang="zh-CN" sz="2400" b="1" dirty="0">
                <a:solidFill>
                  <a:schemeClr val="tx2"/>
                </a:solidFill>
                <a:latin typeface="Times New Roman" panose="02020603050405020304" pitchFamily="18" charset="0"/>
                <a:cs typeface="Times New Roman" panose="02020603050405020304" pitchFamily="18" charset="0"/>
              </a:rPr>
              <a:t>     </a:t>
            </a:r>
            <a:endParaRPr lang="zh-CN" altLang="en-US" sz="2400" b="1" dirty="0">
              <a:solidFill>
                <a:schemeClr val="tx2"/>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wipe(left)">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wipe(left)">
                                      <p:cBhvr>
                                        <p:cTn id="17" dur="500"/>
                                        <p:tgtEl>
                                          <p:spTgt spid="43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550863" y="1066800"/>
            <a:ext cx="10298113" cy="5791200"/>
          </a:xfrm>
        </p:spPr>
        <p:txBody>
          <a:bodyPr vert="horz" wrap="square" lIns="91440" tIns="45720" rIns="91440" bIns="45720" numCol="1" anchor="t" anchorCtr="0" compatLnSpc="1"/>
          <a:lstStyle/>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n"/>
              <a:defRPr/>
            </a:pPr>
            <a:r>
              <a:rPr kumimoji="0" lang="zh-CN" altLang="en-US" sz="2400" b="1" i="0" u="sng"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第</a:t>
            </a:r>
            <a:r>
              <a:rPr kumimoji="0" lang="en-US" altLang="zh-CN" sz="2400" b="1" i="0" u="sng"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3</a:t>
            </a:r>
            <a:r>
              <a:rPr kumimoji="0" lang="zh-CN" altLang="en-US" sz="2400" b="1" i="0" u="sng"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章场效晶体管放大电路</a:t>
            </a:r>
            <a:endParaRPr kumimoji="0" lang="en-US" altLang="zh-CN" sz="2400" b="1" i="0" u="sng"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471170" marR="0" lvl="1" indent="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1</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）场效晶体管的分类、特性曲线、主要参数；</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471170" marR="0" lvl="1" indent="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2</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）场效晶体管放大电路的动态分析计算。</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n"/>
              <a:defRPr/>
            </a:pPr>
            <a:r>
              <a:rPr kumimoji="0" lang="zh-CN" altLang="en-US" sz="2400" b="1" i="0" u="sng"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第</a:t>
            </a:r>
            <a:r>
              <a:rPr kumimoji="0" lang="en-US" altLang="zh-CN" sz="2400" b="1" i="0" u="sng"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5</a:t>
            </a:r>
            <a:r>
              <a:rPr kumimoji="0" lang="zh-CN" altLang="en-US" sz="2400" b="1" i="0" u="sng"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章多级放大电路和集成运算放大器</a:t>
            </a:r>
            <a:endParaRPr kumimoji="0" lang="en-US" altLang="zh-CN" sz="2400" b="1" i="0" u="sng"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471170" marR="0" lvl="1" indent="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1.</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多级放大电路的分析计算</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p>
          <a:p>
            <a:pPr marL="471170" marR="0" lvl="1" indent="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2.</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差动放大电路</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471170" marR="0" lvl="1" indent="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1</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）零点漂移；</a:t>
            </a: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2</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静态计算；</a:t>
            </a: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3</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）差模信号、共模信号、差模增益、共模增益、共模抑制比；</a:t>
            </a: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4</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）差模信号作用下，交流通路，增益，输入输出电阻；</a:t>
            </a: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5</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）共模信号作用下，交流通路，增益，输入输出电阻；</a:t>
            </a: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6</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RE</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的作用；输入输出的相位关系；输入输出方式；</a:t>
            </a: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7</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）抑制零点漂移的原理。</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endParaRPr kumimoji="0" lang="zh-CN" altLang="en-US" sz="2400" b="1" i="0" u="none" strike="noStrike" kern="0" cap="none" spc="0" normalizeH="0" baseline="0" noProof="0" dirty="0">
              <a:ln>
                <a:noFill/>
              </a:ln>
              <a:solidFill>
                <a:schemeClr val="tx2"/>
              </a:solidFill>
              <a:effectLst/>
              <a:uLnTx/>
              <a:uFillTx/>
              <a:latin typeface="+mn-lt"/>
              <a:ea typeface="+mn-ea"/>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endParaRPr kumimoji="0" lang="en-US" altLang="zh-CN" sz="2400" b="1" i="0" u="none" strike="noStrike" kern="0" cap="none" spc="0" normalizeH="0" baseline="0" noProof="0" dirty="0">
              <a:ln>
                <a:noFill/>
              </a:ln>
              <a:solidFill>
                <a:schemeClr val="tx2"/>
              </a:solidFill>
              <a:effectLst/>
              <a:uLnTx/>
              <a:uFillTx/>
              <a:latin typeface="+mn-lt"/>
              <a:ea typeface="+mn-ea"/>
            </a:endParaRPr>
          </a:p>
        </p:txBody>
      </p:sp>
      <p:sp>
        <p:nvSpPr>
          <p:cNvPr id="11267" name="Rectangle 2"/>
          <p:cNvSpPr>
            <a:spLocks noGrp="1"/>
          </p:cNvSpPr>
          <p:nvPr>
            <p:ph type="title"/>
          </p:nvPr>
        </p:nvSpPr>
        <p:spPr>
          <a:xfrm>
            <a:off x="303213" y="188913"/>
            <a:ext cx="7000875" cy="457200"/>
          </a:xfrm>
          <a:noFill/>
          <a:ln>
            <a:noFill/>
          </a:ln>
        </p:spPr>
        <p:txBody>
          <a:bodyPr/>
          <a:lstStyle/>
          <a:p>
            <a:pPr eaLnBrk="1" hangingPunct="1"/>
            <a:r>
              <a:rPr lang="zh-CN" altLang="en-US" sz="3600" b="1" dirty="0">
                <a:solidFill>
                  <a:srgbClr val="C00000"/>
                </a:solidFill>
                <a:ea typeface="隶书" panose="02010509060101010101" pitchFamily="49" charset="-122"/>
              </a:rPr>
              <a:t>三、复习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left)">
                                      <p:cBhvr>
                                        <p:cTn id="7" dur="500"/>
                                        <p:tgtEl>
                                          <p:spTgt spid="6144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1443">
                                            <p:txEl>
                                              <p:pRg st="1" end="1"/>
                                            </p:txEl>
                                          </p:spTgt>
                                        </p:tgtEl>
                                        <p:attrNameLst>
                                          <p:attrName>style.visibility</p:attrName>
                                        </p:attrNameLst>
                                      </p:cBhvr>
                                      <p:to>
                                        <p:strVal val="visible"/>
                                      </p:to>
                                    </p:set>
                                    <p:animEffect transition="in" filter="wipe(left)">
                                      <p:cBhvr>
                                        <p:cTn id="10" dur="500"/>
                                        <p:tgtEl>
                                          <p:spTgt spid="6144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animEffect transition="in" filter="wipe(left)">
                                      <p:cBhvr>
                                        <p:cTn id="13" dur="500"/>
                                        <p:tgtEl>
                                          <p:spTgt spid="6144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1443">
                                            <p:txEl>
                                              <p:pRg st="3" end="3"/>
                                            </p:txEl>
                                          </p:spTgt>
                                        </p:tgtEl>
                                        <p:attrNameLst>
                                          <p:attrName>style.visibility</p:attrName>
                                        </p:attrNameLst>
                                      </p:cBhvr>
                                      <p:to>
                                        <p:strVal val="visible"/>
                                      </p:to>
                                    </p:set>
                                    <p:animEffect transition="in" filter="wipe(left)">
                                      <p:cBhvr>
                                        <p:cTn id="16" dur="500"/>
                                        <p:tgtEl>
                                          <p:spTgt spid="6144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animEffect transition="in" filter="wipe(left)">
                                      <p:cBhvr>
                                        <p:cTn id="19" dur="500"/>
                                        <p:tgtEl>
                                          <p:spTgt spid="6144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1443">
                                            <p:txEl>
                                              <p:pRg st="5" end="5"/>
                                            </p:txEl>
                                          </p:spTgt>
                                        </p:tgtEl>
                                        <p:attrNameLst>
                                          <p:attrName>style.visibility</p:attrName>
                                        </p:attrNameLst>
                                      </p:cBhvr>
                                      <p:to>
                                        <p:strVal val="visible"/>
                                      </p:to>
                                    </p:set>
                                    <p:animEffect transition="in" filter="wipe(left)">
                                      <p:cBhvr>
                                        <p:cTn id="22" dur="500"/>
                                        <p:tgtEl>
                                          <p:spTgt spid="6144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1443">
                                            <p:txEl>
                                              <p:pRg st="6" end="6"/>
                                            </p:txEl>
                                          </p:spTgt>
                                        </p:tgtEl>
                                        <p:attrNameLst>
                                          <p:attrName>style.visibility</p:attrName>
                                        </p:attrNameLst>
                                      </p:cBhvr>
                                      <p:to>
                                        <p:strVal val="visible"/>
                                      </p:to>
                                    </p:set>
                                    <p:animEffect transition="in" filter="wipe(left)">
                                      <p:cBhvr>
                                        <p:cTn id="25" dur="500"/>
                                        <p:tgtEl>
                                          <p:spTgt spid="6144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1443">
                                            <p:txEl>
                                              <p:pRg st="7" end="7"/>
                                            </p:txEl>
                                          </p:spTgt>
                                        </p:tgtEl>
                                        <p:attrNameLst>
                                          <p:attrName>style.visibility</p:attrName>
                                        </p:attrNameLst>
                                      </p:cBhvr>
                                      <p:to>
                                        <p:strVal val="visible"/>
                                      </p:to>
                                    </p:set>
                                    <p:animEffect transition="in" filter="wipe(left)">
                                      <p:cBhvr>
                                        <p:cTn id="30" dur="500"/>
                                        <p:tgtEl>
                                          <p:spTgt spid="6144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1443">
                                            <p:txEl>
                                              <p:pRg st="8" end="8"/>
                                            </p:txEl>
                                          </p:spTgt>
                                        </p:tgtEl>
                                        <p:attrNameLst>
                                          <p:attrName>style.visibility</p:attrName>
                                        </p:attrNameLst>
                                      </p:cBhvr>
                                      <p:to>
                                        <p:strVal val="visible"/>
                                      </p:to>
                                    </p:set>
                                    <p:animEffect transition="in" filter="wipe(left)">
                                      <p:cBhvr>
                                        <p:cTn id="35" dur="500"/>
                                        <p:tgtEl>
                                          <p:spTgt spid="6144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1443">
                                            <p:txEl>
                                              <p:pRg st="9" end="9"/>
                                            </p:txEl>
                                          </p:spTgt>
                                        </p:tgtEl>
                                        <p:attrNameLst>
                                          <p:attrName>style.visibility</p:attrName>
                                        </p:attrNameLst>
                                      </p:cBhvr>
                                      <p:to>
                                        <p:strVal val="visible"/>
                                      </p:to>
                                    </p:set>
                                    <p:animEffect transition="in" filter="wipe(left)">
                                      <p:cBhvr>
                                        <p:cTn id="40" dur="500"/>
                                        <p:tgtEl>
                                          <p:spTgt spid="6144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1443">
                                            <p:txEl>
                                              <p:pRg st="10" end="10"/>
                                            </p:txEl>
                                          </p:spTgt>
                                        </p:tgtEl>
                                        <p:attrNameLst>
                                          <p:attrName>style.visibility</p:attrName>
                                        </p:attrNameLst>
                                      </p:cBhvr>
                                      <p:to>
                                        <p:strVal val="visible"/>
                                      </p:to>
                                    </p:set>
                                    <p:animEffect transition="in" filter="wipe(left)">
                                      <p:cBhvr>
                                        <p:cTn id="45" dur="500"/>
                                        <p:tgtEl>
                                          <p:spTgt spid="6144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1443">
                                            <p:txEl>
                                              <p:pRg st="11" end="11"/>
                                            </p:txEl>
                                          </p:spTgt>
                                        </p:tgtEl>
                                        <p:attrNameLst>
                                          <p:attrName>style.visibility</p:attrName>
                                        </p:attrNameLst>
                                      </p:cBhvr>
                                      <p:to>
                                        <p:strVal val="visible"/>
                                      </p:to>
                                    </p:set>
                                    <p:animEffect transition="in" filter="wipe(left)">
                                      <p:cBhvr>
                                        <p:cTn id="50" dur="500"/>
                                        <p:tgtEl>
                                          <p:spTgt spid="6144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1443">
                                            <p:txEl>
                                              <p:pRg st="12" end="12"/>
                                            </p:txEl>
                                          </p:spTgt>
                                        </p:tgtEl>
                                        <p:attrNameLst>
                                          <p:attrName>style.visibility</p:attrName>
                                        </p:attrNameLst>
                                      </p:cBhvr>
                                      <p:to>
                                        <p:strVal val="visible"/>
                                      </p:to>
                                    </p:set>
                                    <p:animEffect transition="in" filter="wipe(left)">
                                      <p:cBhvr>
                                        <p:cTn id="55" dur="500"/>
                                        <p:tgtEl>
                                          <p:spTgt spid="614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p:cNvSpPr>
          <p:nvPr>
            <p:ph idx="1"/>
          </p:nvPr>
        </p:nvSpPr>
        <p:spPr>
          <a:xfrm>
            <a:off x="695325" y="1052513"/>
            <a:ext cx="11233150" cy="5257800"/>
          </a:xfrm>
          <a:ln/>
        </p:spPr>
        <p:txBody>
          <a:bodyPr vert="horz" wrap="square" lIns="91440" tIns="45720" rIns="91440" bIns="45720" anchor="t" anchorCtr="0"/>
          <a:lstStyle/>
          <a:p>
            <a:pPr lvl="1" eaLnBrk="1" hangingPunct="1">
              <a:lnSpc>
                <a:spcPct val="90000"/>
              </a:lnSpc>
            </a:pPr>
            <a:r>
              <a:rPr lang="zh-CN" altLang="en-US" sz="2400" b="1" u="sng" dirty="0">
                <a:solidFill>
                  <a:schemeClr val="tx2"/>
                </a:solidFill>
                <a:latin typeface="Times New Roman" panose="02020603050405020304" pitchFamily="18" charset="0"/>
                <a:cs typeface="Times New Roman" panose="02020603050405020304" pitchFamily="18" charset="0"/>
              </a:rPr>
              <a:t>第</a:t>
            </a:r>
            <a:r>
              <a:rPr lang="en-US" altLang="zh-CN" sz="2400" b="1" u="sng" dirty="0">
                <a:solidFill>
                  <a:schemeClr val="tx2"/>
                </a:solidFill>
                <a:latin typeface="Times New Roman" panose="02020603050405020304" pitchFamily="18" charset="0"/>
                <a:cs typeface="Times New Roman" panose="02020603050405020304" pitchFamily="18" charset="0"/>
              </a:rPr>
              <a:t>4</a:t>
            </a:r>
            <a:r>
              <a:rPr lang="zh-CN" altLang="en-US" sz="2400" b="1" u="sng" dirty="0">
                <a:solidFill>
                  <a:schemeClr val="tx2"/>
                </a:solidFill>
                <a:latin typeface="Times New Roman" panose="02020603050405020304" pitchFamily="18" charset="0"/>
                <a:cs typeface="Times New Roman" panose="02020603050405020304" pitchFamily="18" charset="0"/>
              </a:rPr>
              <a:t>章功率放大电路</a:t>
            </a:r>
            <a:endParaRPr lang="en-US" altLang="zh-CN" sz="2400" b="1" u="sng" dirty="0">
              <a:solidFill>
                <a:schemeClr val="tx2"/>
              </a:solidFill>
              <a:latin typeface="Times New Roman" panose="02020603050405020304" pitchFamily="18" charset="0"/>
              <a:cs typeface="Times New Roman" panose="02020603050405020304" pitchFamily="18" charset="0"/>
            </a:endParaRPr>
          </a:p>
          <a:p>
            <a:pPr lvl="1" eaLnBrk="1" hangingPunct="1">
              <a:lnSpc>
                <a:spcPct val="90000"/>
              </a:lnSpc>
              <a:buNone/>
            </a:pPr>
            <a:r>
              <a:rPr lang="zh-CN" altLang="en-US"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1</a:t>
            </a:r>
            <a:r>
              <a:rPr lang="zh-CN" altLang="en-US" sz="2400" b="1" dirty="0">
                <a:solidFill>
                  <a:schemeClr val="tx2"/>
                </a:solidFill>
                <a:latin typeface="Times New Roman" panose="02020603050405020304" pitchFamily="18" charset="0"/>
                <a:cs typeface="Times New Roman" panose="02020603050405020304" pitchFamily="18" charset="0"/>
              </a:rPr>
              <a:t>）分类、乙类甲乙类功放的区别、交越失真；</a:t>
            </a:r>
            <a:endParaRPr lang="en-US" altLang="zh-CN" sz="2400" b="1" dirty="0">
              <a:solidFill>
                <a:schemeClr val="tx2"/>
              </a:solidFill>
              <a:latin typeface="Times New Roman" panose="02020603050405020304" pitchFamily="18" charset="0"/>
              <a:cs typeface="Times New Roman" panose="02020603050405020304" pitchFamily="18" charset="0"/>
            </a:endParaRPr>
          </a:p>
          <a:p>
            <a:pPr lvl="1" eaLnBrk="1" hangingPunct="1">
              <a:lnSpc>
                <a:spcPct val="90000"/>
              </a:lnSpc>
              <a:buNone/>
            </a:pPr>
            <a:r>
              <a:rPr lang="zh-CN" altLang="en-US"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2</a:t>
            </a:r>
            <a:r>
              <a:rPr lang="zh-CN" altLang="en-US" sz="2400" b="1" dirty="0">
                <a:solidFill>
                  <a:schemeClr val="tx2"/>
                </a:solidFill>
                <a:latin typeface="Times New Roman" panose="02020603050405020304" pitchFamily="18" charset="0"/>
                <a:cs typeface="Times New Roman" panose="02020603050405020304" pitchFamily="18" charset="0"/>
              </a:rPr>
              <a:t>）双电源和单电源互补对称功率放大电路的计算；</a:t>
            </a:r>
            <a:endParaRPr lang="en-US" altLang="zh-CN" sz="2400" b="1" dirty="0">
              <a:solidFill>
                <a:schemeClr val="tx2"/>
              </a:solidFill>
              <a:latin typeface="Times New Roman" panose="02020603050405020304" pitchFamily="18" charset="0"/>
              <a:cs typeface="Times New Roman" panose="02020603050405020304" pitchFamily="18" charset="0"/>
            </a:endParaRPr>
          </a:p>
          <a:p>
            <a:pPr lvl="1" eaLnBrk="1" hangingPunct="1">
              <a:lnSpc>
                <a:spcPct val="90000"/>
              </a:lnSpc>
              <a:buNone/>
            </a:pPr>
            <a:r>
              <a:rPr lang="zh-CN" altLang="en-US"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3</a:t>
            </a:r>
            <a:r>
              <a:rPr lang="zh-CN" altLang="en-US" sz="2400" b="1" dirty="0">
                <a:solidFill>
                  <a:schemeClr val="tx2"/>
                </a:solidFill>
                <a:latin typeface="Times New Roman" panose="02020603050405020304" pitchFamily="18" charset="0"/>
                <a:cs typeface="Times New Roman" panose="02020603050405020304" pitchFamily="18" charset="0"/>
              </a:rPr>
              <a:t>）三极管的选择。</a:t>
            </a:r>
            <a:endParaRPr lang="en-US" altLang="zh-CN" sz="2400" b="1" dirty="0">
              <a:solidFill>
                <a:schemeClr val="tx2"/>
              </a:solidFill>
              <a:latin typeface="Times New Roman" panose="02020603050405020304" pitchFamily="18" charset="0"/>
              <a:cs typeface="Times New Roman" panose="02020603050405020304" pitchFamily="18" charset="0"/>
            </a:endParaRPr>
          </a:p>
          <a:p>
            <a:pPr lvl="1" eaLnBrk="1" hangingPunct="1">
              <a:lnSpc>
                <a:spcPct val="90000"/>
              </a:lnSpc>
            </a:pPr>
            <a:r>
              <a:rPr lang="zh-CN" altLang="en-US" sz="2400" b="1" u="sng" dirty="0">
                <a:solidFill>
                  <a:schemeClr val="tx2"/>
                </a:solidFill>
                <a:latin typeface="Times New Roman" panose="02020603050405020304" pitchFamily="18" charset="0"/>
                <a:cs typeface="Times New Roman" panose="02020603050405020304" pitchFamily="18" charset="0"/>
              </a:rPr>
              <a:t>第</a:t>
            </a:r>
            <a:r>
              <a:rPr lang="en-US" altLang="zh-CN" sz="2400" b="1" u="sng" dirty="0">
                <a:solidFill>
                  <a:schemeClr val="tx2"/>
                </a:solidFill>
                <a:latin typeface="Times New Roman" panose="02020603050405020304" pitchFamily="18" charset="0"/>
                <a:cs typeface="Times New Roman" panose="02020603050405020304" pitchFamily="18" charset="0"/>
              </a:rPr>
              <a:t>6</a:t>
            </a:r>
            <a:r>
              <a:rPr lang="zh-CN" altLang="en-US" sz="2400" b="1" u="sng" dirty="0">
                <a:solidFill>
                  <a:schemeClr val="tx2"/>
                </a:solidFill>
                <a:latin typeface="Times New Roman" panose="02020603050405020304" pitchFamily="18" charset="0"/>
                <a:cs typeface="Times New Roman" panose="02020603050405020304" pitchFamily="18" charset="0"/>
              </a:rPr>
              <a:t>章反馈放大</a:t>
            </a:r>
            <a:r>
              <a:rPr lang="zh-CN" altLang="en-US" sz="2400" b="1" u="sng" dirty="0">
                <a:solidFill>
                  <a:schemeClr val="tx2"/>
                </a:solidFill>
              </a:rPr>
              <a:t>电路</a:t>
            </a:r>
          </a:p>
          <a:p>
            <a:pPr lvl="1" eaLnBrk="1" hangingPunct="1">
              <a:lnSpc>
                <a:spcPct val="90000"/>
              </a:lnSpc>
              <a:buNone/>
            </a:pPr>
            <a:r>
              <a:rPr lang="zh-CN" altLang="en-US"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1</a:t>
            </a:r>
            <a:r>
              <a:rPr lang="zh-CN" altLang="en-US" sz="2400" b="1" dirty="0">
                <a:solidFill>
                  <a:schemeClr val="tx2"/>
                </a:solidFill>
                <a:latin typeface="Times New Roman" panose="02020603050405020304" pitchFamily="18" charset="0"/>
                <a:cs typeface="Times New Roman" panose="02020603050405020304" pitchFamily="18" charset="0"/>
              </a:rPr>
              <a:t>）瞬时极性法判断正负反馈（标出反馈信号的参考方向，标出瞬时极性）；</a:t>
            </a:r>
          </a:p>
          <a:p>
            <a:pPr lvl="1" eaLnBrk="1" hangingPunct="1">
              <a:lnSpc>
                <a:spcPct val="90000"/>
              </a:lnSpc>
              <a:buNone/>
            </a:pPr>
            <a:r>
              <a:rPr lang="zh-CN" altLang="en-US"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2</a:t>
            </a:r>
            <a:r>
              <a:rPr lang="zh-CN" altLang="en-US" sz="2400" b="1" dirty="0">
                <a:solidFill>
                  <a:schemeClr val="tx2"/>
                </a:solidFill>
                <a:latin typeface="Times New Roman" panose="02020603050405020304" pitchFamily="18" charset="0"/>
                <a:cs typeface="Times New Roman" panose="02020603050405020304" pitchFamily="18" charset="0"/>
              </a:rPr>
              <a:t>）直流负反馈稳定静态工作点；</a:t>
            </a:r>
          </a:p>
          <a:p>
            <a:pPr lvl="1" eaLnBrk="1" hangingPunct="1">
              <a:lnSpc>
                <a:spcPct val="90000"/>
              </a:lnSpc>
              <a:buNone/>
            </a:pPr>
            <a:r>
              <a:rPr lang="zh-CN" altLang="en-US"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3</a:t>
            </a:r>
            <a:r>
              <a:rPr lang="zh-CN" altLang="en-US" sz="2400" b="1" dirty="0">
                <a:solidFill>
                  <a:schemeClr val="tx2"/>
                </a:solidFill>
                <a:latin typeface="Times New Roman" panose="02020603050405020304" pitchFamily="18" charset="0"/>
                <a:cs typeface="Times New Roman" panose="02020603050405020304" pitchFamily="18" charset="0"/>
              </a:rPr>
              <a:t>）交流负反馈判断具体的反馈类型；</a:t>
            </a:r>
          </a:p>
          <a:p>
            <a:pPr lvl="1" eaLnBrk="1" hangingPunct="1">
              <a:lnSpc>
                <a:spcPct val="90000"/>
              </a:lnSpc>
              <a:buNone/>
            </a:pPr>
            <a:r>
              <a:rPr lang="zh-CN" altLang="en-US"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4</a:t>
            </a:r>
            <a:r>
              <a:rPr lang="zh-CN" altLang="en-US" sz="2400" b="1" dirty="0">
                <a:solidFill>
                  <a:schemeClr val="tx2"/>
                </a:solidFill>
                <a:latin typeface="Times New Roman" panose="02020603050405020304" pitchFamily="18" charset="0"/>
                <a:cs typeface="Times New Roman" panose="02020603050405020304" pitchFamily="18" charset="0"/>
              </a:rPr>
              <a:t>）交流负反馈改善放大器性能（输入电阻、输出电阻、稳定了输出量、对信号源的要求）；</a:t>
            </a:r>
          </a:p>
          <a:p>
            <a:pPr lvl="1" eaLnBrk="1" hangingPunct="1">
              <a:lnSpc>
                <a:spcPct val="90000"/>
              </a:lnSpc>
              <a:buNone/>
            </a:pPr>
            <a:r>
              <a:rPr lang="zh-CN" altLang="en-US"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5</a:t>
            </a:r>
            <a:r>
              <a:rPr lang="zh-CN" altLang="en-US" sz="2400" b="1" dirty="0">
                <a:solidFill>
                  <a:schemeClr val="tx2"/>
                </a:solidFill>
                <a:latin typeface="Times New Roman" panose="02020603050405020304" pitchFamily="18" charset="0"/>
                <a:cs typeface="Times New Roman" panose="02020603050405020304" pitchFamily="18" charset="0"/>
              </a:rPr>
              <a:t>）深度负反馈下计算电压放大倍数（要求按步骤，利用虚短和需断分析反馈系数及增益）</a:t>
            </a:r>
          </a:p>
          <a:p>
            <a:pPr lvl="1" eaLnBrk="1" hangingPunct="1">
              <a:lnSpc>
                <a:spcPct val="90000"/>
              </a:lnSpc>
              <a:buNone/>
            </a:pPr>
            <a:r>
              <a:rPr lang="zh-CN" altLang="en-US" sz="2400" b="1" dirty="0">
                <a:solidFill>
                  <a:schemeClr val="tx2"/>
                </a:solidFill>
                <a:latin typeface="Times New Roman" panose="02020603050405020304" pitchFamily="18" charset="0"/>
                <a:cs typeface="Times New Roman" panose="02020603050405020304" pitchFamily="18" charset="0"/>
              </a:rPr>
              <a:t>   （</a:t>
            </a:r>
            <a:r>
              <a:rPr lang="en-US" altLang="zh-CN" sz="2400" b="1" dirty="0">
                <a:solidFill>
                  <a:schemeClr val="tx2"/>
                </a:solidFill>
                <a:latin typeface="Times New Roman" panose="02020603050405020304" pitchFamily="18" charset="0"/>
                <a:cs typeface="Times New Roman" panose="02020603050405020304" pitchFamily="18" charset="0"/>
              </a:rPr>
              <a:t>6</a:t>
            </a:r>
            <a:r>
              <a:rPr lang="zh-CN" altLang="en-US" sz="2400" b="1" dirty="0">
                <a:solidFill>
                  <a:schemeClr val="tx2"/>
                </a:solidFill>
                <a:latin typeface="Times New Roman" panose="02020603050405020304" pitchFamily="18" charset="0"/>
                <a:cs typeface="Times New Roman" panose="02020603050405020304" pitchFamily="18" charset="0"/>
              </a:rPr>
              <a:t>）根据需要会引入恰当的负反馈类型。</a:t>
            </a:r>
          </a:p>
          <a:p>
            <a:pPr lvl="1" eaLnBrk="1" hangingPunct="1">
              <a:lnSpc>
                <a:spcPct val="90000"/>
              </a:lnSpc>
              <a:buNone/>
            </a:pPr>
            <a:r>
              <a:rPr lang="zh-CN" altLang="en-US" sz="2400" b="1" dirty="0">
                <a:solidFill>
                  <a:schemeClr val="tx2"/>
                </a:solidFill>
              </a:rPr>
              <a:t>   </a:t>
            </a:r>
          </a:p>
          <a:p>
            <a:pPr lvl="1" eaLnBrk="1" hangingPunct="1">
              <a:lnSpc>
                <a:spcPct val="90000"/>
              </a:lnSpc>
              <a:buNone/>
            </a:pPr>
            <a:r>
              <a:rPr lang="zh-CN" altLang="en-US" sz="2400" b="1" dirty="0">
                <a:solidFill>
                  <a:schemeClr val="tx2"/>
                </a:solidFill>
              </a:rPr>
              <a:t>   </a:t>
            </a:r>
          </a:p>
        </p:txBody>
      </p:sp>
      <p:sp>
        <p:nvSpPr>
          <p:cNvPr id="12291" name="Rectangle 2"/>
          <p:cNvSpPr>
            <a:spLocks noGrp="1"/>
          </p:cNvSpPr>
          <p:nvPr>
            <p:ph type="title"/>
          </p:nvPr>
        </p:nvSpPr>
        <p:spPr>
          <a:xfrm>
            <a:off x="303213" y="188913"/>
            <a:ext cx="7000875" cy="457200"/>
          </a:xfrm>
          <a:noFill/>
          <a:ln>
            <a:noFill/>
          </a:ln>
        </p:spPr>
        <p:txBody>
          <a:bodyPr/>
          <a:lstStyle/>
          <a:p>
            <a:pPr eaLnBrk="1" hangingPunct="1"/>
            <a:r>
              <a:rPr lang="zh-CN" altLang="en-US" sz="3600" b="1" dirty="0">
                <a:solidFill>
                  <a:srgbClr val="C00000"/>
                </a:solidFill>
                <a:ea typeface="隶书" panose="02010509060101010101" pitchFamily="49" charset="-122"/>
              </a:rPr>
              <a:t>三、复习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2467">
                                            <p:txEl>
                                              <p:pRg st="1" end="1"/>
                                            </p:txEl>
                                          </p:spTgt>
                                        </p:tgtEl>
                                        <p:attrNameLst>
                                          <p:attrName>style.visibility</p:attrName>
                                        </p:attrNameLst>
                                      </p:cBhvr>
                                      <p:to>
                                        <p:strVal val="visible"/>
                                      </p:to>
                                    </p:set>
                                    <p:animEffect transition="in" filter="wipe(left)">
                                      <p:cBhvr>
                                        <p:cTn id="10" dur="500"/>
                                        <p:tgtEl>
                                          <p:spTgt spid="6246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Effect transition="in" filter="wipe(left)">
                                      <p:cBhvr>
                                        <p:cTn id="13" dur="500"/>
                                        <p:tgtEl>
                                          <p:spTgt spid="6246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2467">
                                            <p:txEl>
                                              <p:pRg st="3" end="3"/>
                                            </p:txEl>
                                          </p:spTgt>
                                        </p:tgtEl>
                                        <p:attrNameLst>
                                          <p:attrName>style.visibility</p:attrName>
                                        </p:attrNameLst>
                                      </p:cBhvr>
                                      <p:to>
                                        <p:strVal val="visible"/>
                                      </p:to>
                                    </p:set>
                                    <p:animEffect transition="in" filter="wipe(left)">
                                      <p:cBhvr>
                                        <p:cTn id="16" dur="500"/>
                                        <p:tgtEl>
                                          <p:spTgt spid="6246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animEffect transition="in" filter="wipe(left)">
                                      <p:cBhvr>
                                        <p:cTn id="19" dur="500"/>
                                        <p:tgtEl>
                                          <p:spTgt spid="6246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2467">
                                            <p:txEl>
                                              <p:pRg st="5" end="5"/>
                                            </p:txEl>
                                          </p:spTgt>
                                        </p:tgtEl>
                                        <p:attrNameLst>
                                          <p:attrName>style.visibility</p:attrName>
                                        </p:attrNameLst>
                                      </p:cBhvr>
                                      <p:to>
                                        <p:strVal val="visible"/>
                                      </p:to>
                                    </p:set>
                                    <p:animEffect transition="in" filter="wipe(left)">
                                      <p:cBhvr>
                                        <p:cTn id="24" dur="500"/>
                                        <p:tgtEl>
                                          <p:spTgt spid="6246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2467">
                                            <p:txEl>
                                              <p:pRg st="6" end="6"/>
                                            </p:txEl>
                                          </p:spTgt>
                                        </p:tgtEl>
                                        <p:attrNameLst>
                                          <p:attrName>style.visibility</p:attrName>
                                        </p:attrNameLst>
                                      </p:cBhvr>
                                      <p:to>
                                        <p:strVal val="visible"/>
                                      </p:to>
                                    </p:set>
                                    <p:animEffect transition="in" filter="wipe(left)">
                                      <p:cBhvr>
                                        <p:cTn id="29" dur="500"/>
                                        <p:tgtEl>
                                          <p:spTgt spid="6246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2467">
                                            <p:txEl>
                                              <p:pRg st="7" end="7"/>
                                            </p:txEl>
                                          </p:spTgt>
                                        </p:tgtEl>
                                        <p:attrNameLst>
                                          <p:attrName>style.visibility</p:attrName>
                                        </p:attrNameLst>
                                      </p:cBhvr>
                                      <p:to>
                                        <p:strVal val="visible"/>
                                      </p:to>
                                    </p:set>
                                    <p:animEffect transition="in" filter="wipe(left)">
                                      <p:cBhvr>
                                        <p:cTn id="34" dur="500"/>
                                        <p:tgtEl>
                                          <p:spTgt spid="6246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2467">
                                            <p:txEl>
                                              <p:pRg st="8" end="8"/>
                                            </p:txEl>
                                          </p:spTgt>
                                        </p:tgtEl>
                                        <p:attrNameLst>
                                          <p:attrName>style.visibility</p:attrName>
                                        </p:attrNameLst>
                                      </p:cBhvr>
                                      <p:to>
                                        <p:strVal val="visible"/>
                                      </p:to>
                                    </p:set>
                                    <p:animEffect transition="in" filter="wipe(left)">
                                      <p:cBhvr>
                                        <p:cTn id="39" dur="500"/>
                                        <p:tgtEl>
                                          <p:spTgt spid="62467">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2467">
                                            <p:txEl>
                                              <p:pRg st="9" end="9"/>
                                            </p:txEl>
                                          </p:spTgt>
                                        </p:tgtEl>
                                        <p:attrNameLst>
                                          <p:attrName>style.visibility</p:attrName>
                                        </p:attrNameLst>
                                      </p:cBhvr>
                                      <p:to>
                                        <p:strVal val="visible"/>
                                      </p:to>
                                    </p:set>
                                    <p:animEffect transition="in" filter="wipe(left)">
                                      <p:cBhvr>
                                        <p:cTn id="44" dur="500"/>
                                        <p:tgtEl>
                                          <p:spTgt spid="62467">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2467">
                                            <p:txEl>
                                              <p:pRg st="10" end="10"/>
                                            </p:txEl>
                                          </p:spTgt>
                                        </p:tgtEl>
                                        <p:attrNameLst>
                                          <p:attrName>style.visibility</p:attrName>
                                        </p:attrNameLst>
                                      </p:cBhvr>
                                      <p:to>
                                        <p:strVal val="visible"/>
                                      </p:to>
                                    </p:set>
                                    <p:animEffect transition="in" filter="wipe(left)">
                                      <p:cBhvr>
                                        <p:cTn id="49" dur="500"/>
                                        <p:tgtEl>
                                          <p:spTgt spid="62467">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2467">
                                            <p:txEl>
                                              <p:pRg st="11" end="11"/>
                                            </p:txEl>
                                          </p:spTgt>
                                        </p:tgtEl>
                                        <p:attrNameLst>
                                          <p:attrName>style.visibility</p:attrName>
                                        </p:attrNameLst>
                                      </p:cBhvr>
                                      <p:to>
                                        <p:strVal val="visible"/>
                                      </p:to>
                                    </p:set>
                                    <p:animEffect transition="in" filter="wipe(left)">
                                      <p:cBhvr>
                                        <p:cTn id="54" dur="500"/>
                                        <p:tgtEl>
                                          <p:spTgt spid="62467">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2467">
                                            <p:txEl>
                                              <p:pRg st="12" end="12"/>
                                            </p:txEl>
                                          </p:spTgt>
                                        </p:tgtEl>
                                        <p:attrNameLst>
                                          <p:attrName>style.visibility</p:attrName>
                                        </p:attrNameLst>
                                      </p:cBhvr>
                                      <p:to>
                                        <p:strVal val="visible"/>
                                      </p:to>
                                    </p:set>
                                    <p:animEffect transition="in" filter="wipe(left)">
                                      <p:cBhvr>
                                        <p:cTn id="59" dur="500"/>
                                        <p:tgtEl>
                                          <p:spTgt spid="624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EyMTNhMGM4ZGM5ODAyYzY4NzBlY2FhZGE3ZWNlNmUifQ=="/>
</p:tagLst>
</file>

<file path=ppt/theme/theme1.xml><?xml version="1.0" encoding="utf-8"?>
<a:theme xmlns:a="http://schemas.openxmlformats.org/drawingml/2006/main" name="Profile">
  <a:themeElements>
    <a:clrScheme name="自定义 1">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381</TotalTime>
  <Words>1412</Words>
  <Application>Microsoft Office PowerPoint</Application>
  <PresentationFormat>宽屏</PresentationFormat>
  <Paragraphs>123</Paragraphs>
  <Slides>14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2" baseType="lpstr">
      <vt:lpstr>楷体_GB2312</vt:lpstr>
      <vt:lpstr>宋体</vt:lpstr>
      <vt:lpstr>Calibri</vt:lpstr>
      <vt:lpstr>Times New Roman</vt:lpstr>
      <vt:lpstr>Verdana</vt:lpstr>
      <vt:lpstr>Wingdings</vt:lpstr>
      <vt:lpstr>Profile</vt:lpstr>
      <vt:lpstr>Equation.3</vt:lpstr>
      <vt:lpstr>PowerPoint 演示文稿</vt:lpstr>
      <vt:lpstr>PowerPoint 演示文稿</vt:lpstr>
      <vt:lpstr>PowerPoint 演示文稿</vt:lpstr>
      <vt:lpstr>二、考查什么</vt:lpstr>
      <vt:lpstr>二、考查什么</vt:lpstr>
      <vt:lpstr>二、考查什么</vt:lpstr>
      <vt:lpstr>三、复习</vt:lpstr>
      <vt:lpstr>三、复习</vt:lpstr>
      <vt:lpstr>三、复习</vt:lpstr>
      <vt:lpstr>三、复习</vt:lpstr>
      <vt:lpstr>三、复习</vt:lpstr>
      <vt:lpstr>四、怎样复习</vt:lpstr>
      <vt:lpstr>PowerPoint 演示文稿</vt:lpstr>
      <vt:lpstr>PowerPoint 演示文稿</vt:lpstr>
    </vt:vector>
  </TitlesOfParts>
  <Company>hlg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liuxiangjun</dc:creator>
  <cp:lastModifiedBy>张 信羽</cp:lastModifiedBy>
  <cp:revision>142</cp:revision>
  <dcterms:created xsi:type="dcterms:W3CDTF">2010-02-28T11:06:39Z</dcterms:created>
  <dcterms:modified xsi:type="dcterms:W3CDTF">2023-06-13T06:42:42Z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D5A5929AEBD241D284E24361448A0D05</vt:lpwstr>
  </property>
  <property fmtid="{D5CDD505-2E9C-101B-9397-08002B2CF9AE}" pid="3" name="KSOProductBuildVer">
    <vt:lpwstr>2052-11.1.0.12763</vt:lpwstr>
  </property>
</Properties>
</file>