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6" r:id="rId3"/>
    <p:sldId id="264" r:id="rId5"/>
    <p:sldId id="265" r:id="rId6"/>
    <p:sldId id="258" r:id="rId7"/>
    <p:sldId id="259" r:id="rId8"/>
    <p:sldId id="261" r:id="rId9"/>
    <p:sldId id="260" r:id="rId10"/>
    <p:sldId id="262" r:id="rId11"/>
    <p:sldId id="263" r:id="rId12"/>
    <p:sldId id="277" r:id="rId13"/>
    <p:sldId id="276" r:id="rId14"/>
  </p:sldIdLst>
  <p:sldSz cx="9144000" cy="6858000" type="screen4x3"/>
  <p:notesSz cx="7102475" cy="8991600"/>
  <p:custDataLst>
    <p:tags r:id="rId19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AC4BE"/>
    <a:srgbClr val="FFFF00"/>
    <a:srgbClr val="FF0000"/>
    <a:srgbClr val="FFFF99"/>
    <a:srgbClr val="FF33CC"/>
    <a:srgbClr val="AD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94"/>
    <p:restoredTop sz="84522"/>
  </p:normalViewPr>
  <p:slideViewPr>
    <p:cSldViewPr>
      <p:cViewPr varScale="1">
        <p:scale>
          <a:sx n="57" d="100"/>
          <a:sy n="57" d="100"/>
        </p:scale>
        <p:origin x="175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82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0AA2048-FC71-47C6-B072-B5354714B9B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1123950"/>
            <a:ext cx="4048125" cy="3035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327525"/>
            <a:ext cx="5683250" cy="3540125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54075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dirty="0">
                <a:ea typeface="等线" panose="02010600030101010101" pitchFamily="2" charset="-122"/>
              </a:rPr>
            </a:fld>
            <a:endParaRPr lang="zh-CN" altLang="en-US" sz="1200" dirty="0">
              <a:ea typeface="等线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ea typeface="等线" panose="02010600030101010101" pitchFamily="2" charset="-122"/>
              </a:rPr>
            </a:fld>
            <a:endParaRPr lang="zh-CN" altLang="en-US" sz="1200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>
                <a:solidFill>
                  <a:schemeClr val="bg1"/>
                </a:solidFill>
                <a:latin typeface="叶根友毛笔行书2.0版"/>
                <a:ea typeface="叶根友毛笔行书2.0版"/>
              </a:rPr>
              <a:t>搜索树结点数的估计（</a:t>
            </a:r>
            <a:r>
              <a:rPr lang="en-US" altLang="zh-CN" dirty="0">
                <a:solidFill>
                  <a:schemeClr val="bg1"/>
                </a:solidFill>
                <a:latin typeface="叶根友毛笔行书2.0版"/>
                <a:ea typeface="叶根友毛笔行书2.0版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叶根友毛笔行书2.0版"/>
                <a:ea typeface="叶根友毛笔行书2.0版"/>
              </a:rPr>
              <a:t>皇后）</a:t>
            </a:r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215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buNone/>
            </a:pPr>
            <a:fld id="{9A0DB2DC-4C9A-4742-B13C-FB6460FD3503}" type="slidenum">
              <a:rPr lang="zh-CN" altLang="en-US" sz="1200" dirty="0">
                <a:ea typeface="等线" panose="02010600030101010101" pitchFamily="2" charset="-122"/>
              </a:rPr>
            </a:fld>
            <a:endParaRPr lang="zh-CN" altLang="en-US" sz="1200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235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ea typeface="等线" panose="02010600030101010101" pitchFamily="2" charset="-122"/>
              </a:rPr>
            </a:fld>
            <a:endParaRPr lang="zh-CN" altLang="en-US" sz="1200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7"/>
          <p:cNvSpPr>
            <a:spLocks noChangeArrowheads="1"/>
          </p:cNvSpPr>
          <p:nvPr/>
        </p:nvSpPr>
        <p:spPr bwMode="gray">
          <a:xfrm>
            <a:off x="0" y="2971800"/>
            <a:ext cx="9144000" cy="914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gray">
          <a:xfrm>
            <a:off x="0" y="2895600"/>
            <a:ext cx="8229600" cy="9144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2" name="Picture 4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0" y="234950"/>
            <a:ext cx="2381250" cy="714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05000" y="5410200"/>
            <a:ext cx="5181600" cy="533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600"/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0"/>
            <a:ext cx="7924800" cy="685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8100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ctr">
              <a:defRPr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286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ctr"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ct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校标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3259138" y="6542088"/>
            <a:ext cx="2133600" cy="254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ctr" eaLnBrk="1" hangingPunct="1">
              <a:buNone/>
            </a:pPr>
            <a:fld id="{9A0DB2DC-4C9A-4742-B13C-FB6460FD3503}" type="slidenum"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校标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3259138" y="6542088"/>
            <a:ext cx="2133600" cy="254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ctr" eaLnBrk="1" hangingPunct="1">
              <a:buNone/>
            </a:pPr>
            <a:fld id="{9A0DB2DC-4C9A-4742-B13C-FB6460FD3503}" type="slidenum"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8263"/>
            <a:ext cx="4038600" cy="5092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8263"/>
            <a:ext cx="4038600" cy="5092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ctr" eaLnBrk="1" hangingPunct="1">
              <a:buNone/>
            </a:pPr>
            <a:fld id="{9A0DB2DC-4C9A-4742-B13C-FB6460FD3503}" type="slidenum"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校标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3259138" y="6542088"/>
            <a:ext cx="2133600" cy="254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ctr" eaLnBrk="1" hangingPunct="1">
              <a:buNone/>
            </a:pPr>
            <a:fld id="{9A0DB2DC-4C9A-4742-B13C-FB6460FD3503}" type="slidenum"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 descr="校标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47688"/>
            <a:ext cx="73914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338263"/>
            <a:ext cx="8229600" cy="50927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ctr" eaLnBrk="1" hangingPunct="1">
              <a:buNone/>
            </a:pPr>
            <a:fld id="{9A0DB2DC-4C9A-4742-B13C-FB6460FD3503}" type="slidenum"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533400"/>
            <a:ext cx="9144000" cy="6858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457200"/>
            <a:ext cx="8229600" cy="685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>
          <a:xfrm>
            <a:off x="457200" y="1338263"/>
            <a:ext cx="8229600" cy="50927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b="1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38200" y="547688"/>
            <a:ext cx="7391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pic>
        <p:nvPicPr>
          <p:cNvPr id="1031" name="Picture 5" descr="校标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3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SzTx/>
            </a:pPr>
            <a:r>
              <a:rPr lang="zh-CN" altLang="en-US" sz="1800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华北电力大学</a:t>
            </a:r>
            <a:endParaRPr lang="zh-CN" altLang="en-US" sz="1800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SzTx/>
            </a:pPr>
            <a:r>
              <a:rPr lang="zh-CN" altLang="en-US" sz="1800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控制与计算机工程学院</a:t>
            </a:r>
            <a:endParaRPr lang="zh-CN" altLang="en-US" sz="1800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zh-CN" altLang="en-US" sz="360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算法设计与分析</a:t>
            </a:r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图灵机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概率算法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蒙特卡洛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P&amp;NP</a:t>
            </a:r>
            <a:endParaRPr lang="en-US" altLang="zh-CN" sz="24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4" name="日期占位符 3"/>
          <p:cNvSpPr txBox="1">
            <a:spLocks noGrp="1"/>
          </p:cNvSpPr>
          <p:nvPr>
            <p:ph type="dt" sz="half" idx="2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>
              <a:buNone/>
            </a:pPr>
            <a:r>
              <a:rPr lang="en-US" altLang="zh-CN" sz="1200" dirty="0"/>
              <a:t>www.ncepu.edu.cn</a:t>
            </a:r>
            <a:endParaRPr lang="en-US" altLang="zh-CN" sz="1200" dirty="0"/>
          </a:p>
        </p:txBody>
      </p:sp>
      <p:sp>
        <p:nvSpPr>
          <p:cNvPr id="20485" name="页脚占位符 4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>
              <a:buNone/>
            </a:pPr>
            <a:r>
              <a:rPr lang="en-US" altLang="zh-CN" sz="1200" dirty="0"/>
              <a:t>NCEPU               </a:t>
            </a:r>
            <a:endParaRPr lang="en-US" altLang="zh-CN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WordArt 5"/>
          <p:cNvSpPr>
            <a:spLocks noTextEdit="1"/>
          </p:cNvSpPr>
          <p:nvPr/>
        </p:nvSpPr>
        <p:spPr>
          <a:xfrm>
            <a:off x="2209800" y="3048000"/>
            <a:ext cx="4343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normAutofit/>
          </a:bodyPr>
          <a:p>
            <a:pPr algn="ctr"/>
            <a:r>
              <a:rPr lang="zh-CN" altLang="en-US" sz="3600" b="1">
                <a:ln w="19050" cap="flat" cmpd="sng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chemeClr val="bg2"/>
                    </a:gs>
                    <a:gs pos="100000">
                      <a:srgbClr val="666666"/>
                    </a:gs>
                  </a:gsLst>
                  <a:lin ang="0" scaled="1"/>
                  <a:tileRect/>
                </a:gradFill>
                <a:effectLst>
                  <a:outerShdw dist="71842" dir="2699999" algn="ctr" rotWithShape="0">
                    <a:schemeClr val="tx1">
                      <a:alpha val="5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Thank You !</a:t>
            </a:r>
            <a:endParaRPr lang="zh-CN" altLang="en-US" sz="3600" b="1">
              <a:ln w="1905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gradFill rotWithShape="1">
                <a:gsLst>
                  <a:gs pos="0">
                    <a:schemeClr val="bg2"/>
                  </a:gs>
                  <a:gs pos="100000">
                    <a:srgbClr val="666666"/>
                  </a:gs>
                </a:gsLst>
                <a:lin ang="0" scaled="1"/>
                <a:tileRect/>
              </a:gradFill>
              <a:effectLst>
                <a:outerShdw dist="71842" dir="2699999" algn="ctr" rotWithShape="0">
                  <a:schemeClr val="tx1">
                    <a:alpha val="5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题型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填空</a:t>
            </a:r>
            <a:endParaRPr lang="en-US" altLang="zh-CN" sz="24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en-US" altLang="zh-CN" sz="24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简答</a:t>
            </a:r>
            <a:endParaRPr lang="en-US" altLang="zh-CN" sz="24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算法分析及计算</a:t>
            </a:r>
            <a:endParaRPr lang="en-US" altLang="zh-CN" sz="24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547370" y="1143000"/>
            <a:ext cx="7919085" cy="5667375"/>
          </a:xfrm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2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zh-CN" sz="2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五大算法的基本思想及算法</a:t>
            </a:r>
            <a:r>
              <a:rPr lang="zh-CN" altLang="en-US" sz="2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zh-CN" sz="2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结构、瓶颈、</a:t>
            </a:r>
            <a:r>
              <a:rPr lang="zh-CN" altLang="en-US" sz="2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优化思路</a:t>
            </a:r>
            <a:endParaRPr lang="en-US" altLang="zh-CN" sz="22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2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适合每类算法的问题特征是什么</a:t>
            </a:r>
            <a:endParaRPr lang="en-US" altLang="zh-CN" sz="22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2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各种算法之间的异同</a:t>
            </a:r>
            <a:r>
              <a:rPr lang="en-US" altLang="zh-CN" sz="2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2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2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掌握五大算法中的基本概念</a:t>
            </a:r>
            <a:r>
              <a:rPr lang="en-US" altLang="zh-CN" sz="2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2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如：最优子结构、重叠子问题、贪心选择性质、子集树、排列树、扩展结点等、约束函数、限界函数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2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算法时间复杂度分析</a:t>
            </a:r>
            <a:endParaRPr lang="en-US" altLang="zh-CN" sz="22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递推式的计算   递归树   主方法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2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计算复杂性理论基本概念</a:t>
            </a:r>
            <a:endParaRPr lang="en-US" altLang="zh-CN" sz="22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ClrTx/>
            </a:pPr>
            <a:endParaRPr lang="zh-CN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0" name="Rectangle 2"/>
          <p:cNvSpPr>
            <a:spLocks noGrp="1"/>
          </p:cNvSpPr>
          <p:nvPr>
            <p:ph idx="1"/>
          </p:nvPr>
        </p:nvSpPr>
        <p:spPr>
          <a:xfrm>
            <a:off x="431800" y="1457325"/>
            <a:ext cx="8712200" cy="15875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400" b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递归方程的解的数量级</a:t>
            </a:r>
            <a:endParaRPr lang="zh-CN" altLang="en-US" sz="2400" b="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 b="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定理</a:t>
            </a:r>
            <a:r>
              <a:rPr lang="en-US" altLang="zh-CN" sz="2400" b="0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2400" b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：设</a:t>
            </a:r>
            <a:r>
              <a:rPr lang="en-US" altLang="zh-CN" sz="2400" b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zh-CN" altLang="en-US" sz="2400" b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400" b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zh-CN" altLang="en-US" sz="2400" b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400" b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</a:t>
            </a:r>
            <a:r>
              <a:rPr lang="zh-CN" altLang="en-US" sz="2400" b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是非负常数，</a:t>
            </a:r>
            <a:r>
              <a:rPr lang="en-US" altLang="zh-CN" sz="2400" b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400" b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是</a:t>
            </a:r>
            <a:r>
              <a:rPr lang="en-US" altLang="zh-CN" sz="2400" b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</a:t>
            </a:r>
            <a:r>
              <a:rPr lang="zh-CN" altLang="en-US" sz="2400" b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的整幂，则递归方程：</a:t>
            </a:r>
            <a:endParaRPr lang="zh-CN" altLang="en-US" sz="2400" b="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130051" name="Group 3"/>
          <p:cNvGrpSpPr/>
          <p:nvPr/>
        </p:nvGrpSpPr>
        <p:grpSpPr>
          <a:xfrm>
            <a:off x="457200" y="2863850"/>
            <a:ext cx="7467600" cy="1570038"/>
            <a:chOff x="1928" y="1411"/>
            <a:chExt cx="4704" cy="989"/>
          </a:xfrm>
        </p:grpSpPr>
        <p:sp>
          <p:nvSpPr>
            <p:cNvPr id="14343" name="Rectangle 4"/>
            <p:cNvSpPr/>
            <p:nvPr/>
          </p:nvSpPr>
          <p:spPr>
            <a:xfrm>
              <a:off x="1928" y="1411"/>
              <a:ext cx="4704" cy="98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269875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              b              </a:t>
              </a:r>
              <a:r>
                <a:rPr lang="zh-CN" altLang="en-US" sz="2400" b="0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若 </a:t>
              </a:r>
              <a:r>
                <a:rPr lang="en-US" altLang="zh-CN" sz="2400" b="0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n=1</a:t>
              </a:r>
              <a:endParaRPr lang="en-US" altLang="zh-CN" sz="2400" b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pPr marL="0" lvl="0" indent="269875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T(n)= </a:t>
              </a:r>
              <a:endParaRPr lang="en-US" altLang="zh-CN" sz="2400" b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pPr marL="0" lvl="0" indent="269875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              aT(n/c) + bn   </a:t>
              </a:r>
              <a:r>
                <a:rPr lang="zh-CN" altLang="en-US" sz="2400" b="0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若 </a:t>
              </a:r>
              <a:r>
                <a:rPr lang="en-US" altLang="zh-CN" sz="2400" b="0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n&gt;1</a:t>
              </a:r>
              <a:endParaRPr lang="en-US" altLang="zh-CN" sz="2400" b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pPr marL="0" lvl="0" indent="269875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0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的解是</a:t>
              </a:r>
              <a:endParaRPr lang="zh-CN" altLang="en-US" sz="2400" b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14344" name="AutoShape 5"/>
            <p:cNvSpPr/>
            <p:nvPr/>
          </p:nvSpPr>
          <p:spPr>
            <a:xfrm>
              <a:off x="2726" y="1525"/>
              <a:ext cx="90" cy="502"/>
            </a:xfrm>
            <a:prstGeom prst="leftBrace">
              <a:avLst>
                <a:gd name="adj1" fmla="val 46481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0054" name="Group 6"/>
          <p:cNvGrpSpPr/>
          <p:nvPr/>
        </p:nvGrpSpPr>
        <p:grpSpPr>
          <a:xfrm>
            <a:off x="498475" y="4597400"/>
            <a:ext cx="5994400" cy="1200150"/>
            <a:chOff x="113" y="1725"/>
            <a:chExt cx="3776" cy="756"/>
          </a:xfrm>
        </p:grpSpPr>
        <p:sp>
          <p:nvSpPr>
            <p:cNvPr id="14341" name="Rectangle 7"/>
            <p:cNvSpPr/>
            <p:nvPr/>
          </p:nvSpPr>
          <p:spPr>
            <a:xfrm>
              <a:off x="113" y="1725"/>
              <a:ext cx="3776" cy="7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269875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          O(n)          </a:t>
              </a:r>
              <a:r>
                <a:rPr lang="zh-CN" altLang="en-US" sz="2400" b="0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若 </a:t>
              </a:r>
              <a:r>
                <a:rPr lang="en-US" altLang="zh-CN" sz="2400" b="0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a&lt;c</a:t>
              </a:r>
              <a:endParaRPr lang="en-US" altLang="zh-CN" sz="2400" b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pPr marL="0" lvl="0" indent="269875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T(n) =    O(nlog</a:t>
              </a:r>
              <a:r>
                <a:rPr lang="en-US" altLang="zh-CN" sz="2400" b="0" baseline="-30000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2</a:t>
              </a:r>
              <a:r>
                <a:rPr lang="en-US" altLang="zh-CN" sz="2400" b="0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n)     </a:t>
              </a:r>
              <a:r>
                <a:rPr lang="zh-CN" altLang="en-US" sz="2400" b="0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若 </a:t>
              </a:r>
              <a:r>
                <a:rPr lang="en-US" altLang="zh-CN" sz="2400" b="0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a=c</a:t>
              </a:r>
              <a:endParaRPr lang="en-US" altLang="zh-CN" sz="2400" b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  <a:p>
              <a:pPr marL="0" lvl="0" indent="269875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          O(n</a:t>
              </a:r>
              <a:r>
                <a:rPr lang="en-US" altLang="zh-CN" sz="2400" b="0" baseline="30000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log</a:t>
              </a:r>
              <a:r>
                <a:rPr lang="en-US" altLang="zh-CN" sz="2400" b="0" baseline="-25000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c</a:t>
              </a:r>
              <a:r>
                <a:rPr lang="en-US" altLang="zh-CN" sz="2400" b="0" baseline="30000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a</a:t>
              </a:r>
              <a:r>
                <a:rPr lang="en-US" altLang="zh-CN" sz="2400" b="0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)      </a:t>
              </a:r>
              <a:r>
                <a:rPr lang="zh-CN" altLang="en-US" sz="2400" b="0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若 </a:t>
              </a:r>
              <a:r>
                <a:rPr lang="en-US" altLang="zh-CN" sz="2400" b="0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a&gt;c</a:t>
              </a:r>
              <a:endParaRPr lang="en-US" altLang="zh-CN" sz="2400" b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14342" name="AutoShape 8"/>
            <p:cNvSpPr/>
            <p:nvPr/>
          </p:nvSpPr>
          <p:spPr>
            <a:xfrm>
              <a:off x="930" y="1874"/>
              <a:ext cx="72" cy="490"/>
            </a:xfrm>
            <a:prstGeom prst="leftBrace">
              <a:avLst>
                <a:gd name="adj1" fmla="val 56712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charRg st="1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0050">
                                            <p:txEl>
                                              <p:charRg st="11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分治法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8838" y="1350963"/>
            <a:ext cx="7704138" cy="5126038"/>
          </a:xfrm>
        </p:spPr>
        <p:txBody>
          <a:bodyPr vert="horz" wrap="square" lIns="91440" tIns="45720" rIns="91440" bIns="45720" numCol="1" anchor="t" anchorCtr="0" compatLnSpc="1">
            <a:normAutofit fontScale="92500" lnSpcReduction="2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本章举例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典型二分法的算法效率分析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找最大和次大元素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数列最大连续子序列和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求解第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k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小的数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棋盘覆盖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大整数乘法；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矩阵乘法；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循环赛日程表；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平面点对；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芯片测试；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并行计算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8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7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8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3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6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4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6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1316038"/>
            <a:ext cx="7704138" cy="4225925"/>
          </a:xfrm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zh-CN" altLang="en-US" sz="2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本章举例</a:t>
            </a:r>
            <a:endParaRPr lang="en-US" altLang="zh-CN" sz="22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最长公共子序列问题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0/1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背包，完全背包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资源分配问题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求解编辑距离问题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求解最大连续子序列和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三角形最小路径（数塔）问题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会议安排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6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3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9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4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5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贪心法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5463" y="1600200"/>
            <a:ext cx="7704137" cy="5019675"/>
          </a:xfrm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zh-CN" altLang="en-US" sz="2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本章举例</a:t>
            </a:r>
            <a:endParaRPr lang="en-US" altLang="zh-CN" sz="22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背包问题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活动安排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多处理机调度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找零钱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最小延迟调度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5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回溯法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1600"/>
            <a:ext cx="7704138" cy="3333750"/>
          </a:xfrm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zh-CN" altLang="en-US" sz="2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本章举例</a:t>
            </a:r>
            <a:endParaRPr lang="en-US" altLang="zh-CN" sz="22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0/1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背包问题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装载问题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子集和问题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皇后问题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任务分配问题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图的着色问题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最大团问题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TSP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7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5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6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3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分支限界法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483" y="1447800"/>
            <a:ext cx="7704137" cy="3333750"/>
          </a:xfrm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zh-CN" altLang="en-US" sz="2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本章举例</a:t>
            </a:r>
            <a:endParaRPr lang="en-US" altLang="zh-CN" sz="22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布线问题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0/1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背包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任务分配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单源最短路径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流水作业调度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最大团问题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TSP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5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1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6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3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YWI4YWYzMzJhYzI5MmRjNmIzMTRmZWRhN2M1Mzc3MDYifQ=="/>
  <p:tag name="KSO_WPP_MARK_KEY" val="1c8d9229-a37a-4d0d-9808-da4f9328eb19"/>
</p:tagLst>
</file>

<file path=ppt/theme/theme1.xml><?xml version="1.0" encoding="utf-8"?>
<a:theme xmlns:a="http://schemas.openxmlformats.org/drawingml/2006/main" name="sample">
  <a:themeElements>
    <a:clrScheme name="sample 3">
      <a:dk1>
        <a:srgbClr val="003366"/>
      </a:dk1>
      <a:lt1>
        <a:srgbClr val="FFFFFF"/>
      </a:lt1>
      <a:dk2>
        <a:srgbClr val="99190B"/>
      </a:dk2>
      <a:lt2>
        <a:srgbClr val="DDDDDD"/>
      </a:lt2>
      <a:accent1>
        <a:srgbClr val="1F63AD"/>
      </a:accent1>
      <a:accent2>
        <a:srgbClr val="D28302"/>
      </a:accent2>
      <a:accent3>
        <a:srgbClr val="FFFFFF"/>
      </a:accent3>
      <a:accent4>
        <a:srgbClr val="002A56"/>
      </a:accent4>
      <a:accent5>
        <a:srgbClr val="ABB7D3"/>
      </a:accent5>
      <a:accent6>
        <a:srgbClr val="BE7602"/>
      </a:accent6>
      <a:hlink>
        <a:srgbClr val="3CA051"/>
      </a:hlink>
      <a:folHlink>
        <a:srgbClr val="97ADB5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sample 1">
        <a:dk1>
          <a:srgbClr val="000066"/>
        </a:dk1>
        <a:lt1>
          <a:srgbClr val="FFFFFF"/>
        </a:lt1>
        <a:dk2>
          <a:srgbClr val="40297B"/>
        </a:dk2>
        <a:lt2>
          <a:srgbClr val="DDDDDD"/>
        </a:lt2>
        <a:accent1>
          <a:srgbClr val="35978E"/>
        </a:accent1>
        <a:accent2>
          <a:srgbClr val="1E86E4"/>
        </a:accent2>
        <a:accent3>
          <a:srgbClr val="FFFFFF"/>
        </a:accent3>
        <a:accent4>
          <a:srgbClr val="000056"/>
        </a:accent4>
        <a:accent5>
          <a:srgbClr val="AEC9C6"/>
        </a:accent5>
        <a:accent6>
          <a:srgbClr val="1A79CF"/>
        </a:accent6>
        <a:hlink>
          <a:srgbClr val="9CAA32"/>
        </a:hlink>
        <a:folHlink>
          <a:srgbClr val="ACB3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66"/>
        </a:dk1>
        <a:lt1>
          <a:srgbClr val="FFFFFF"/>
        </a:lt1>
        <a:dk2>
          <a:srgbClr val="0F5ABD"/>
        </a:dk2>
        <a:lt2>
          <a:srgbClr val="DDDDDD"/>
        </a:lt2>
        <a:accent1>
          <a:srgbClr val="7061C9"/>
        </a:accent1>
        <a:accent2>
          <a:srgbClr val="53BB9B"/>
        </a:accent2>
        <a:accent3>
          <a:srgbClr val="FFFFFF"/>
        </a:accent3>
        <a:accent4>
          <a:srgbClr val="000056"/>
        </a:accent4>
        <a:accent5>
          <a:srgbClr val="BBB7E1"/>
        </a:accent5>
        <a:accent6>
          <a:srgbClr val="4AA98C"/>
        </a:accent6>
        <a:hlink>
          <a:srgbClr val="57B2D7"/>
        </a:hlink>
        <a:folHlink>
          <a:srgbClr val="BCC8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99190B"/>
        </a:dk2>
        <a:lt2>
          <a:srgbClr val="DDDDDD"/>
        </a:lt2>
        <a:accent1>
          <a:srgbClr val="1F63AD"/>
        </a:accent1>
        <a:accent2>
          <a:srgbClr val="D28302"/>
        </a:accent2>
        <a:accent3>
          <a:srgbClr val="FFFFFF"/>
        </a:accent3>
        <a:accent4>
          <a:srgbClr val="002A56"/>
        </a:accent4>
        <a:accent5>
          <a:srgbClr val="ABB7D3"/>
        </a:accent5>
        <a:accent6>
          <a:srgbClr val="BE7602"/>
        </a:accent6>
        <a:hlink>
          <a:srgbClr val="3CA051"/>
        </a:hlink>
        <a:folHlink>
          <a:srgbClr val="97AD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729</Words>
  <Application>WPS 演示</Application>
  <PresentationFormat>全屏显示(4:3)</PresentationFormat>
  <Paragraphs>110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Verdana</vt:lpstr>
      <vt:lpstr>等线</vt:lpstr>
      <vt:lpstr>黑体</vt:lpstr>
      <vt:lpstr>微软雅黑</vt:lpstr>
      <vt:lpstr>Consolas</vt:lpstr>
      <vt:lpstr>叶根友毛笔行书2.0版</vt:lpstr>
      <vt:lpstr>Segoe Print</vt:lpstr>
      <vt:lpstr>Arial Unicode MS</vt:lpstr>
      <vt:lpstr>sample</vt:lpstr>
      <vt:lpstr>算法设计与分析</vt:lpstr>
      <vt:lpstr>题型</vt:lpstr>
      <vt:lpstr>PowerPoint 演示文稿</vt:lpstr>
      <vt:lpstr>PowerPoint 演示文稿</vt:lpstr>
      <vt:lpstr>分治法</vt:lpstr>
      <vt:lpstr>动态规划</vt:lpstr>
      <vt:lpstr>贪心法</vt:lpstr>
      <vt:lpstr>回溯法</vt:lpstr>
      <vt:lpstr>分支限界法</vt:lpstr>
      <vt:lpstr>其他</vt:lpstr>
      <vt:lpstr>PowerPoint 演示文稿</vt:lpstr>
    </vt:vector>
  </TitlesOfParts>
  <Company>Guilddesign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Sung Ha, Park</dc:creator>
  <cp:lastModifiedBy>DDMM</cp:lastModifiedBy>
  <cp:revision>1069</cp:revision>
  <dcterms:created xsi:type="dcterms:W3CDTF">2004-08-26T06:30:00Z</dcterms:created>
  <dcterms:modified xsi:type="dcterms:W3CDTF">2023-05-10T04:15:43Z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A6B204DC6B94499CA509ACBB7B7C2133_13</vt:lpwstr>
  </property>
  <property fmtid="{D5CDD505-2E9C-101B-9397-08002B2CF9AE}" pid="3" name="KSOProductBuildVer">
    <vt:lpwstr>2052-11.1.0.14309</vt:lpwstr>
  </property>
</Properties>
</file>