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5"/>
  </p:notesMasterIdLst>
  <p:handoutMasterIdLst>
    <p:handoutMasterId r:id="rId54"/>
  </p:handoutMasterIdLst>
  <p:sldIdLst>
    <p:sldId id="256" r:id="rId4"/>
    <p:sldId id="754" r:id="rId6"/>
    <p:sldId id="258" r:id="rId7"/>
    <p:sldId id="259" r:id="rId8"/>
    <p:sldId id="260" r:id="rId9"/>
    <p:sldId id="263" r:id="rId10"/>
    <p:sldId id="264" r:id="rId11"/>
    <p:sldId id="265" r:id="rId12"/>
    <p:sldId id="279" r:id="rId13"/>
    <p:sldId id="317" r:id="rId14"/>
    <p:sldId id="755" r:id="rId15"/>
    <p:sldId id="756" r:id="rId16"/>
    <p:sldId id="757" r:id="rId17"/>
    <p:sldId id="758" r:id="rId18"/>
    <p:sldId id="759" r:id="rId19"/>
    <p:sldId id="280" r:id="rId20"/>
    <p:sldId id="282" r:id="rId21"/>
    <p:sldId id="281" r:id="rId22"/>
    <p:sldId id="318" r:id="rId23"/>
    <p:sldId id="802" r:id="rId24"/>
    <p:sldId id="803" r:id="rId25"/>
    <p:sldId id="804" r:id="rId26"/>
    <p:sldId id="762" r:id="rId27"/>
    <p:sldId id="763" r:id="rId28"/>
    <p:sldId id="764" r:id="rId29"/>
    <p:sldId id="760" r:id="rId30"/>
    <p:sldId id="766" r:id="rId31"/>
    <p:sldId id="767" r:id="rId32"/>
    <p:sldId id="832" r:id="rId33"/>
    <p:sldId id="322" r:id="rId34"/>
    <p:sldId id="324" r:id="rId35"/>
    <p:sldId id="325" r:id="rId36"/>
    <p:sldId id="326" r:id="rId37"/>
    <p:sldId id="327" r:id="rId38"/>
    <p:sldId id="323" r:id="rId39"/>
    <p:sldId id="328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330" r:id="rId48"/>
    <p:sldId id="329" r:id="rId49"/>
    <p:sldId id="290" r:id="rId50"/>
    <p:sldId id="291" r:id="rId51"/>
    <p:sldId id="292" r:id="rId52"/>
    <p:sldId id="276" r:id="rId53"/>
  </p:sldIdLst>
  <p:sldSz cx="9144000" cy="6858000" type="screen4x3"/>
  <p:notesSz cx="7102475" cy="8991600"/>
  <p:custDataLst>
    <p:tags r:id="rId58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F99"/>
    <a:srgbClr val="ADD6FF"/>
    <a:srgbClr val="FAC4BE"/>
    <a:srgbClr val="D28302"/>
    <a:srgbClr val="FF33CC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94"/>
    <p:restoredTop sz="76984"/>
  </p:normalViewPr>
  <p:slideViewPr>
    <p:cSldViewPr showGuides="1">
      <p:cViewPr varScale="1">
        <p:scale>
          <a:sx n="52" d="100"/>
          <a:sy n="52" d="100"/>
        </p:scale>
        <p:origin x="1905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8247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8" Type="http://schemas.openxmlformats.org/officeDocument/2006/relationships/tags" Target="tags/tag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b="1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b="1" strike="noStrike" noProof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CEB3EE-3B2A-43EB-99E2-0E4CA3FF72C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lang="zh-CN" altLang="en-US" sz="1200" strike="noStrike" noProof="1" dirty="0"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91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42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542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63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563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83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等线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34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34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i1=1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以逗号为分隔，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即就是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i1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i2,...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ik        i1=1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代表第一个选择的是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号活动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+mn-ea"/>
            </a:endParaRPr>
          </a:p>
          <a:p>
            <a:pPr lvl="0"/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替换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j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而且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比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的活动结束时间更早，因此，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和其他活动也相容，因此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A’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也是问题的一个最优解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>
              <a:ea typeface="等线" panose="02010600030101010101" pitchFamily="2" charset="-122"/>
            </a:endParaRPr>
          </a:p>
          <a:p>
            <a:pPr lvl="0"/>
            <a:r>
              <a:rPr lang="zh-CN" altLang="en-US" dirty="0">
                <a:ea typeface="等线" panose="02010600030101010101" pitchFamily="2" charset="-122"/>
              </a:rPr>
              <a:t>最优子结构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06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>
                <a:ea typeface="等线" panose="02010600030101010101" pitchFamily="2" charset="-122"/>
              </a:rPr>
              <a:t>第</a:t>
            </a:r>
            <a:r>
              <a:rPr lang="en-US" altLang="zh-CN" dirty="0">
                <a:ea typeface="等线" panose="02010600030101010101" pitchFamily="2" charset="-122"/>
              </a:rPr>
              <a:t>k</a:t>
            </a:r>
            <a:r>
              <a:rPr lang="zh-CN" altLang="en-US" dirty="0">
                <a:ea typeface="等线" panose="02010600030101010101" pitchFamily="2" charset="-122"/>
              </a:rPr>
              <a:t>步成立，证明第</a:t>
            </a:r>
            <a:r>
              <a:rPr lang="en-US" altLang="zh-CN" dirty="0">
                <a:ea typeface="等线" panose="02010600030101010101" pitchFamily="2" charset="-122"/>
              </a:rPr>
              <a:t>k+1</a:t>
            </a:r>
            <a:r>
              <a:rPr lang="zh-CN" altLang="en-US" dirty="0">
                <a:ea typeface="等线" panose="02010600030101010101" pitchFamily="2" charset="-122"/>
              </a:rPr>
              <a:t>步成立。即</a:t>
            </a:r>
            <a:r>
              <a:rPr lang="en-US" altLang="zh-CN" dirty="0">
                <a:ea typeface="等线" panose="02010600030101010101" pitchFamily="2" charset="-122"/>
              </a:rPr>
              <a:t>B’</a:t>
            </a:r>
            <a:r>
              <a:rPr lang="zh-CN" altLang="en-US" dirty="0">
                <a:ea typeface="等线" panose="02010600030101010101" pitchFamily="2" charset="-122"/>
              </a:rPr>
              <a:t>中包含第</a:t>
            </a:r>
            <a:r>
              <a:rPr lang="en-US" altLang="zh-CN" dirty="0">
                <a:ea typeface="等线" panose="02010600030101010101" pitchFamily="2" charset="-122"/>
              </a:rPr>
              <a:t>k+1</a:t>
            </a:r>
            <a:r>
              <a:rPr lang="zh-CN" altLang="en-US" dirty="0">
                <a:ea typeface="等线" panose="02010600030101010101" pitchFamily="2" charset="-122"/>
              </a:rPr>
              <a:t>的选择</a:t>
            </a:r>
            <a:r>
              <a:rPr lang="en-US" altLang="zh-CN" dirty="0">
                <a:ea typeface="等线" panose="02010600030101010101" pitchFamily="2" charset="-122"/>
              </a:rPr>
              <a:t>ik+1 </a:t>
            </a:r>
            <a:r>
              <a:rPr lang="zh-CN" altLang="en-US" dirty="0">
                <a:ea typeface="等线" panose="02010600030101010101" pitchFamily="2" charset="-122"/>
              </a:rPr>
              <a:t>，只要替换一下就可以了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37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737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57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757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29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829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60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860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8806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52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952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13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013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6" name="Picture 4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234950"/>
            <a:ext cx="2381250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pPr lvl="0" fontAlgn="base"/>
            <a:r>
              <a:rPr lang="en-US" altLang="zh-CN" strike="noStrike" noProof="0"/>
              <a:t>Click to edit Master subtitle style</a:t>
            </a:r>
            <a:endParaRPr lang="en-US" altLang="zh-CN" strike="noStrike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en-US" altLang="zh-CN" strike="noStrike" noProof="0"/>
              <a:t>Click to edit Master title style</a:t>
            </a:r>
            <a:endParaRPr lang="en-US" altLang="zh-CN" strike="noStrike" noProof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 eaLnBrk="1" fontAlgn="base" hangingPunct="1"/>
            <a:fld id="{9A0DB2DC-4C9A-4742-B13C-FB6460FD3503}" type="slidenum">
              <a:rPr lang="en-US" altLang="zh-CN" sz="1200" strike="noStrike" noProof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3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3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4" name="Picture 4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234950"/>
            <a:ext cx="2381250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pPr lvl="0" fontAlgn="base"/>
            <a:r>
              <a:rPr lang="en-US" altLang="zh-CN" strike="noStrike" noProof="0"/>
              <a:t>Click to edit Master subtitle style</a:t>
            </a:r>
            <a:endParaRPr lang="en-US" altLang="zh-CN" strike="noStrike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en-US" altLang="zh-CN" strike="noStrike" noProof="0"/>
              <a:t>Click to edit Master title style</a:t>
            </a:r>
            <a:endParaRPr lang="en-US" altLang="zh-CN" strike="noStrike" noProof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 eaLnBrk="1" fontAlgn="base" hangingPunct="1"/>
            <a:fld id="{9A0DB2DC-4C9A-4742-B13C-FB6460FD3503}" type="slidenum">
              <a:rPr lang="en-US" altLang="zh-CN" sz="1200" strike="noStrike" noProof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3.jpeg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3"/>
          <p:cNvSpPr>
            <a:spLocks noGrp="1"/>
          </p:cNvSpPr>
          <p:nvPr>
            <p:ph type="body"/>
          </p:nvPr>
        </p:nvSpPr>
        <p:spPr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1031" name="Picture 5" descr="校标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3"/>
          <p:cNvSpPr>
            <a:spLocks noGrp="1"/>
          </p:cNvSpPr>
          <p:nvPr>
            <p:ph type="body"/>
          </p:nvPr>
        </p:nvSpPr>
        <p:spPr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2055" name="Picture 5" descr="校标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9.wmf"/><Relationship Id="rId14" Type="http://schemas.openxmlformats.org/officeDocument/2006/relationships/notesSlide" Target="../notesSlides/notesSlide29.xml"/><Relationship Id="rId13" Type="http://schemas.openxmlformats.org/officeDocument/2006/relationships/vmlDrawing" Target="../drawings/vmlDrawing5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4.png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2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华北电力大学</a:t>
            </a:r>
            <a:endParaRPr kumimoji="0" lang="en-US" altLang="en-US" sz="1800" b="1" i="0" u="none" strike="noStrike" kern="1200" cap="none" spc="0" normalizeH="0" baseline="0" noProof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控制与计算机工程学院</a:t>
            </a:r>
            <a:endParaRPr kumimoji="0" lang="en-US" altLang="en-US" sz="1800" b="1" i="0" u="none" strike="noStrike" kern="1200" cap="none" spc="0" normalizeH="0" baseline="0" noProof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sz="360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算法设计与分析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49300" y="1731963"/>
          <a:ext cx="7645402" cy="1323975"/>
        </p:xfrm>
        <a:graphic>
          <a:graphicData uri="http://schemas.openxmlformats.org/drawingml/2006/table">
            <a:tbl>
              <a:tblPr/>
              <a:tblGrid>
                <a:gridCol w="1297742"/>
                <a:gridCol w="577060"/>
                <a:gridCol w="577060"/>
                <a:gridCol w="577060"/>
                <a:gridCol w="577060"/>
                <a:gridCol w="577060"/>
                <a:gridCol w="577060"/>
                <a:gridCol w="577060"/>
                <a:gridCol w="577060"/>
                <a:gridCol w="577060"/>
                <a:gridCol w="577060"/>
                <a:gridCol w="577060"/>
              </a:tblGrid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i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开始时间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结束时间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13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15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895" name="TextBox 2"/>
          <p:cNvSpPr txBox="1"/>
          <p:nvPr/>
        </p:nvSpPr>
        <p:spPr>
          <a:xfrm>
            <a:off x="642938" y="1235075"/>
            <a:ext cx="7929562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例如，对于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表的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个活动（已按结束时间递增排序）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5896" name="TextBox 7"/>
          <p:cNvSpPr txBox="1"/>
          <p:nvPr/>
        </p:nvSpPr>
        <p:spPr>
          <a:xfrm>
            <a:off x="642938" y="3065463"/>
            <a:ext cx="3929062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产生最大兼容活动集合的过程：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88" y="3565525"/>
            <a:ext cx="1571625" cy="314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活动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活动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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  <a:sym typeface="Symbol" panose="0505010201070602050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活动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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  <a:sym typeface="Symbol" panose="0505010201070602050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活动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活动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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  <a:sym typeface="Symbol" panose="0505010201070602050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活动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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  <a:sym typeface="Symbol" panose="0505010201070602050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活动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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  <a:sym typeface="Symbol" panose="0505010201070602050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活动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  <a:sym typeface="Symbol" panose="0505010201070602050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活动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9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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  <a:sym typeface="Symbol" panose="0505010201070602050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活动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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  <a:sym typeface="Symbol" panose="0505010201070602050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活动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11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  <a:sym typeface="Symbol" panose="0505010201070602050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375" y="4137025"/>
            <a:ext cx="2786063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最大兼容活动集合：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6313" y="4637088"/>
            <a:ext cx="85725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活动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3563" y="4637088"/>
            <a:ext cx="85725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活动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2250" y="4637088"/>
            <a:ext cx="85725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活动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00938" y="4637088"/>
            <a:ext cx="1071562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活动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072063" y="5208588"/>
            <a:ext cx="3071812" cy="685800"/>
            <a:chOff x="5072066" y="5000636"/>
            <a:chExt cx="3071834" cy="685862"/>
          </a:xfrm>
        </p:grpSpPr>
        <p:sp>
          <p:nvSpPr>
            <p:cNvPr id="15" name="右大括号 14"/>
            <p:cNvSpPr/>
            <p:nvPr/>
          </p:nvSpPr>
          <p:spPr>
            <a:xfrm rot="5400000">
              <a:off x="6500815" y="3571882"/>
              <a:ext cx="214331" cy="3071834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905" name="TextBox 15"/>
            <p:cNvSpPr txBox="1"/>
            <p:nvPr/>
          </p:nvSpPr>
          <p:spPr>
            <a:xfrm>
              <a:off x="5715008" y="5286388"/>
              <a:ext cx="178595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/>
              <a:r>
                <a:rPr lang="zh-CN" altLang="en-US" sz="2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求解结果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3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5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5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6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7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81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9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4"/>
          <p:cNvSpPr txBox="1"/>
          <p:nvPr/>
        </p:nvSpPr>
        <p:spPr>
          <a:xfrm>
            <a:off x="571500" y="1285875"/>
            <a:ext cx="7929563" cy="3322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挑选过程是多步判断，每步依据某种“短视”的策略进行活动选择，选择时注意满足相容性的条件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策略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：开始时间早的优先，排序使得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≤b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≤…≤b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，从前向后挑选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策略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：占用时间少的优先，排序使得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－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 e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－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≤…≤e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－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，从前向后挑选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策略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：结束早的优先，排序使得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≤e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≤…≤e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，从前向后挑选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06600" y="4953000"/>
            <a:ext cx="50593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以上策略中的挑选都要注意满足相容性条件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6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4"/>
          <p:cNvSpPr txBox="1"/>
          <p:nvPr/>
        </p:nvSpPr>
        <p:spPr>
          <a:xfrm>
            <a:off x="571500" y="1066800"/>
            <a:ext cx="7929563" cy="966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策略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：开始时间早的优先，排序使得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≤b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≤…≤b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，从前向后挑选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1500" y="1811338"/>
            <a:ext cx="6969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反例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500" y="2457450"/>
            <a:ext cx="819150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策略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={1,2,3}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=0, e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=20,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=2,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=5,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=8,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=15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463" y="3216275"/>
            <a:ext cx="7848600" cy="194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4"/>
          <p:cNvSpPr txBox="1"/>
          <p:nvPr/>
        </p:nvSpPr>
        <p:spPr>
          <a:xfrm>
            <a:off x="571500" y="1066800"/>
            <a:ext cx="7929563" cy="966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策略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：占用时间少的优先，排序使得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－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 e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－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≤…≤e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－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，从前向后挑选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1500" y="2343150"/>
            <a:ext cx="6969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反例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488" y="2971800"/>
            <a:ext cx="8545512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策略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={1,2,3}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=0, e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=8,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=7,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=9,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=8,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=15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3681413"/>
            <a:ext cx="7924800" cy="190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矩形 3"/>
          <p:cNvSpPr/>
          <p:nvPr/>
        </p:nvSpPr>
        <p:spPr>
          <a:xfrm>
            <a:off x="533400" y="1143000"/>
            <a:ext cx="6705600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策略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：结束早的优先，排序使得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≤e</a:t>
            </a:r>
            <a:r>
              <a:rPr lang="en-US" altLang="zh-CN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≤…≤e</a:t>
            </a:r>
            <a:r>
              <a:rPr lang="en-US" altLang="zh-CN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，从前向后挑选</a:t>
            </a:r>
            <a:endParaRPr lang="zh-CN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577975"/>
            <a:ext cx="7832725" cy="4619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算法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Greedy Select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1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输入：活动集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=1,2,…,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，且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≤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…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≤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endParaRPr kumimoji="0" lang="en-US" altLang="zh-CN" sz="1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输出：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⊆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，选中的活动子集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1.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←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length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]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活动个数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2.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←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{1}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3.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←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已选入的最后一个活动的标号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4. for </a:t>
            </a:r>
            <a:r>
              <a:rPr kumimoji="0" lang="pt-BR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pt-B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←</a:t>
            </a:r>
            <a:r>
              <a:rPr kumimoji="0" lang="pt-BR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 to </a:t>
            </a:r>
            <a:r>
              <a:rPr kumimoji="0" lang="pt-BR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 </a:t>
            </a:r>
            <a:r>
              <a:rPr kumimoji="0" lang="pt-BR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do</a:t>
            </a:r>
            <a:endParaRPr kumimoji="0" lang="pt-BR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5.    if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≥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判断相容性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6.    then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←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∪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{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7.     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j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←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8. return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5200" y="5715000"/>
            <a:ext cx="4038600" cy="463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最后完成时间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max {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∈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3429000" y="2473325"/>
          <a:ext cx="5640388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8596630" imgH="4662805" progId="Paint.Picture">
                  <p:embed/>
                </p:oleObj>
              </mc:Choice>
              <mc:Fallback>
                <p:oleObj name="" r:id="rId1" imgW="8596630" imgH="4662805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0" y="2473325"/>
                        <a:ext cx="5640388" cy="372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矩形 4"/>
          <p:cNvSpPr/>
          <p:nvPr/>
        </p:nvSpPr>
        <p:spPr>
          <a:xfrm>
            <a:off x="641350" y="1447800"/>
            <a:ext cx="3208338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输入：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={1, 2,…, 10}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4114800"/>
            <a:ext cx="8274050" cy="178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fr-FR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解</a:t>
            </a:r>
            <a:r>
              <a:rPr lang="fr-FR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</a:t>
            </a:r>
            <a:r>
              <a:rPr lang="fr-FR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</a:t>
            </a:r>
            <a:r>
              <a:rPr lang="fr-FR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{1, 4, 8}, </a:t>
            </a:r>
            <a:r>
              <a:rPr lang="fr-FR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 </a:t>
            </a:r>
            <a:r>
              <a:rPr lang="fr-FR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=11</a:t>
            </a:r>
            <a:endParaRPr lang="fr-FR" altLang="zh-CN" sz="2200" b="1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时间复杂度：排序</a:t>
            </a:r>
            <a:r>
              <a:rPr lang="pt-BR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活动选择</a:t>
            </a:r>
            <a:r>
              <a:rPr lang="pt-BR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pt-BR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</a:t>
            </a:r>
            <a:r>
              <a:rPr lang="pt-BR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pt-BR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pt-BR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log</a:t>
            </a:r>
            <a:r>
              <a:rPr lang="pt-BR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pt-BR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)+</a:t>
            </a:r>
            <a:r>
              <a:rPr lang="pt-BR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</a:t>
            </a:r>
            <a:r>
              <a:rPr lang="pt-BR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pt-BR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pt-BR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)=</a:t>
            </a:r>
            <a:r>
              <a:rPr lang="pt-BR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</a:t>
            </a:r>
            <a:r>
              <a:rPr lang="pt-BR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pt-BR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pt-BR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log</a:t>
            </a:r>
            <a:r>
              <a:rPr lang="pt-BR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pt-BR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pt-BR" altLang="zh-CN" sz="2200" b="1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问题：如何确证明该算法对所有的实例都能得到正确的解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41350" y="2286000"/>
            <a:ext cx="7861300" cy="1639888"/>
            <a:chOff x="641916" y="2286000"/>
            <a:chExt cx="7860167" cy="1639364"/>
          </a:xfrm>
        </p:grpSpPr>
        <p:pic>
          <p:nvPicPr>
            <p:cNvPr id="4608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1916" y="2286000"/>
              <a:ext cx="7860167" cy="163936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矩形 6"/>
            <p:cNvSpPr/>
            <p:nvPr/>
          </p:nvSpPr>
          <p:spPr>
            <a:xfrm>
              <a:off x="686360" y="2855731"/>
              <a:ext cx="685701" cy="4967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360" y="3376265"/>
              <a:ext cx="685701" cy="4967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5094288"/>
            <a:ext cx="1066800" cy="1066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357188" y="1143000"/>
            <a:ext cx="8569325" cy="2392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【问题求解】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假设活动时间的参考原点为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。一个活动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）用一个区间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表示，当活动按结束时间（右端点）递增排序后，两个活动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兼容（满足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≥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或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≥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）实际上就是指它们</a:t>
            </a:r>
            <a:r>
              <a:rPr lang="zh-CN" altLang="zh-CN" sz="2000" b="1" u="sng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不相交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用数组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存放所有的活动，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].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），存放活动起始时间，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].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存放活动结束时间。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115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285720" y="1371600"/>
            <a:ext cx="8572560" cy="4795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问题表示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struct Action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活动的类型声明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b;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活动起始时间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e;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活动结束时间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bool operator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(const Action &amp;s) const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重载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关系函数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return e&lt;=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s.e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用于按活动结束时间递增排序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n=11;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Action A[]={{0},{1,4},{3,5},{0,6},{5,7},{3,8},{5,9},{6,10},{8,11},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{8,12},{2,13},{12,15}};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不用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bool flag[MAX];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标记选择的活动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Count=0;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选取的兼容活动个数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81000" y="1828800"/>
            <a:ext cx="7543800" cy="2286000"/>
          </a:xfrm>
          <a:prstGeom prst="roundRect">
            <a:avLst/>
          </a:prstGeom>
          <a:solidFill>
            <a:srgbClr val="C00000">
              <a:alpha val="1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>
              <a:buNone/>
            </a:pPr>
            <a:endParaRPr lang="en-US" altLang="en-US" strike="noStrike" noProof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107139" y="1219198"/>
            <a:ext cx="8929717" cy="492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solve()				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求解最大兼容活动子集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memset(flag,0,sizeof(flag));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初始化为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false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(A+1,A+n+1);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//A[1..n]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按活动结束时间递增排序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preend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=0;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前一个兼容活动的结束时间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(int i=1;i&lt;=n;i++)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扫描所有活动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if (A[i].b&gt;=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preend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找到一个兼容活动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{  flag[i]=true;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选择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A[i]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活动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preend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=A[i].e;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更新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preend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值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}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TextBox 1"/>
          <p:cNvSpPr txBox="1"/>
          <p:nvPr/>
        </p:nvSpPr>
        <p:spPr>
          <a:xfrm>
            <a:off x="533400" y="1371600"/>
            <a:ext cx="7858125" cy="10080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【算法分析】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算法的主要时间花费在排序上，排序时间为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O(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log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，所以整个算法的时间复杂度为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O(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log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en-US" altLang="zh-CN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6" name="日期占位符 3"/>
          <p:cNvSpPr>
            <a:spLocks noGrp="1"/>
          </p:cNvSpPr>
          <p:nvPr>
            <p:ph type="dt" sz="half" idx="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0" hangingPunct="0">
              <a:buSz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www.ncepu.edu.cn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0" hangingPunct="0">
              <a:buSz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Ncepu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1508" name="Group 76"/>
          <p:cNvGrpSpPr/>
          <p:nvPr/>
        </p:nvGrpSpPr>
        <p:grpSpPr>
          <a:xfrm>
            <a:off x="2286000" y="2286000"/>
            <a:ext cx="4724400" cy="685800"/>
            <a:chOff x="1296" y="1824"/>
            <a:chExt cx="2976" cy="432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0" name="AutoShape 78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2212193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1" name="Text Box 79"/>
            <p:cNvSpPr txBox="1"/>
            <p:nvPr/>
          </p:nvSpPr>
          <p:spPr>
            <a:xfrm>
              <a:off x="1680" y="1934"/>
              <a:ext cx="21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7.1 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贪心法概述</a:t>
              </a:r>
              <a:endPara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12" name="Text Box 80"/>
            <p:cNvSpPr txBox="1"/>
            <p:nvPr/>
          </p:nvSpPr>
          <p:spPr>
            <a:xfrm>
              <a:off x="1392" y="1886"/>
              <a:ext cx="22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Group 76"/>
          <p:cNvGrpSpPr/>
          <p:nvPr/>
        </p:nvGrpSpPr>
        <p:grpSpPr bwMode="auto">
          <a:xfrm>
            <a:off x="2288796" y="3124993"/>
            <a:ext cx="4724400" cy="685800"/>
            <a:chOff x="1296" y="1824"/>
            <a:chExt cx="2976" cy="4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6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Text Box 79"/>
            <p:cNvSpPr txBox="1">
              <a:spLocks noChangeArrowheads="1"/>
            </p:cNvSpPr>
            <p:nvPr/>
          </p:nvSpPr>
          <p:spPr bwMode="gray">
            <a:xfrm>
              <a:off x="1680" y="1934"/>
              <a:ext cx="2590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7.2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求解活动安排问题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Text Box 80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514" name="矩形 1"/>
          <p:cNvSpPr/>
          <p:nvPr/>
        </p:nvSpPr>
        <p:spPr>
          <a:xfrm>
            <a:off x="4102100" y="1395413"/>
            <a:ext cx="9398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Greedy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1515" name="Group 61"/>
          <p:cNvGrpSpPr/>
          <p:nvPr/>
        </p:nvGrpSpPr>
        <p:grpSpPr>
          <a:xfrm>
            <a:off x="2286000" y="3962400"/>
            <a:ext cx="4724400" cy="685800"/>
            <a:chOff x="1296" y="1824"/>
            <a:chExt cx="2976" cy="432"/>
          </a:xfrm>
        </p:grpSpPr>
        <p:sp>
          <p:nvSpPr>
            <p:cNvPr id="38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7" name="AutoShape 63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2212193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8" name="Text Box 64"/>
            <p:cNvSpPr txBox="1"/>
            <p:nvPr/>
          </p:nvSpPr>
          <p:spPr>
            <a:xfrm>
              <a:off x="1680" y="1934"/>
              <a:ext cx="2160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7.3 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求解背包问题</a:t>
              </a:r>
              <a:endPara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19" name="Text Box 65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Box 1"/>
          <p:cNvSpPr txBox="1"/>
          <p:nvPr/>
        </p:nvSpPr>
        <p:spPr>
          <a:xfrm>
            <a:off x="419100" y="1371600"/>
            <a:ext cx="8305800" cy="290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【算法证明】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通常证明一个贪心选择得出的解是最优解的一般的方法是，构造一个初始最优解，然后对该解进行修正（</a:t>
            </a:r>
            <a:r>
              <a:rPr lang="zh-CN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替换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），使其第一步为一个贪心选择，证明总是存在一个以贪心选择开始的求解方案。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对于本问题，所有活动按结束时间递增排序，就是要证明：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若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是活动安排问题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的最优解，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∪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{1}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，则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'={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∈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i="1" baseline="-25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≥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的活动安排问题的最优解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87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14375" y="1125538"/>
            <a:ext cx="7858125" cy="2803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首先证明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总存在一个以活动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开始的最优解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如果第一个选中的活动为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≠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），可以构造另一个最优解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中的活动是兼容的，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与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的活动数相同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那么用活动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取代活动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得到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，因为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，所以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Y'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中的活动是兼容的，即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Y'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也是最优的，这就说明总存在一个以活动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开始的最优解。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7474" y="4114782"/>
            <a:ext cx="3971925" cy="12858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TextBox 1"/>
          <p:cNvSpPr txBox="1"/>
          <p:nvPr/>
        </p:nvSpPr>
        <p:spPr>
          <a:xfrm>
            <a:off x="571500" y="1071563"/>
            <a:ext cx="8286750" cy="14239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当做出了对活动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的贪心选择后，原问题就变成了在活动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中找与活动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兼容的那些活动的子问题。亦即，如果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为原问题的一个最优解，则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'=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-{1}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也是活动选择问题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pt-BR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'={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∈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pt-BR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 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i="1" baseline="-25000" dirty="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≥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pt-BR" altLang="zh-CN" sz="2000" baseline="-25000" dirty="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pt-BR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的一个最优解。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38" y="2786063"/>
            <a:ext cx="8143875" cy="25987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bIns="144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反证法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如果能找到一个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'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的含有比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'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更多活动的解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'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，则将活动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加入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'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后就得到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的一个包含比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更多活动的解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，这就与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是最优解的假设相矛盾。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因此，在每一次贪心选择后，留下的是一个与原问题具有相同形式的最优化问题，即最优子结构性质。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1000" y="1143000"/>
            <a:ext cx="8267700" cy="30845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200" dirty="0">
                <a:solidFill>
                  <a:srgbClr val="C1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第一数学归纳法</a:t>
            </a:r>
            <a:endParaRPr lang="zh-CN" altLang="en-US" sz="2200" dirty="0">
              <a:solidFill>
                <a:srgbClr val="C1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叙述一个描述算法正确性的命题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为算法步数或者问题规模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归纳基础：证明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(1) 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或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(0)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为真）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归纳步骤：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∀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</a:t>
            </a:r>
            <a:r>
              <a:rPr lang="zh-CN" altLang="en-US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⇒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+1)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若对所有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有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为真，证明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n+1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为真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矩形 3"/>
          <p:cNvSpPr/>
          <p:nvPr/>
        </p:nvSpPr>
        <p:spPr>
          <a:xfrm>
            <a:off x="381000" y="1143000"/>
            <a:ext cx="8305800" cy="3130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200" dirty="0">
                <a:solidFill>
                  <a:srgbClr val="C1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第二数学归纳法</a:t>
            </a:r>
            <a:endParaRPr lang="zh-CN" altLang="en-US" sz="2200" dirty="0">
              <a:solidFill>
                <a:srgbClr val="C1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叙述一个描述算法正确性的命题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为算法步数或者问题规模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归纳基础：证明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(1) 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或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(0)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为真）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归纳步骤：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∀k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k&lt;n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∧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⇒ P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en-US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若对所有小于</a:t>
            </a:r>
            <a:r>
              <a:rPr lang="en-US" altLang="zh-CN" sz="2200" b="1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</a:t>
            </a:r>
            <a:r>
              <a:rPr lang="en-US" altLang="zh-CN" sz="2200" b="1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zh-CN" altLang="en-US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有</a:t>
            </a:r>
            <a:r>
              <a:rPr lang="en-US" altLang="zh-CN" sz="2200" b="1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为真，证明</a:t>
            </a:r>
            <a:r>
              <a:rPr lang="en-US" altLang="zh-CN" sz="2200" b="1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为真。</a:t>
            </a:r>
            <a:endParaRPr lang="zh-CN" altLang="en-US" sz="2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4495800"/>
            <a:ext cx="4343400" cy="173549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1000" y="1143000"/>
            <a:ext cx="8267700" cy="31384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证明步骤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C1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叙述一个有关自然数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的命题，该命题断定贪心策略的执行最终将产生最优解，其中自然数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可以代表算法步数或问题规模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证明命题对所有自然数为真。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归纳基础（从最小实例规模开始）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归纳步骤（第一或第二数学归纳法）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5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矩形 3"/>
          <p:cNvSpPr/>
          <p:nvPr/>
        </p:nvSpPr>
        <p:spPr>
          <a:xfrm>
            <a:off x="228600" y="1295400"/>
            <a:ext cx="2441575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200" dirty="0">
                <a:solidFill>
                  <a:srgbClr val="C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算法的正确性证明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125" y="1779588"/>
            <a:ext cx="7693025" cy="38306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6002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命题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A6002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A6002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算法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Select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执行到</a:t>
            </a:r>
            <a:r>
              <a:rPr kumimoji="0" lang="zh-CN" altLang="en-US" sz="1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1800" b="1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zh-CN" altLang="en-US" sz="1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步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选择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项活动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=1 ,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 …,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那么存在最优解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包含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=1,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 … ,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根据定理：算法至多到第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步得到最优解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证：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={1,2,…,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}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是活动集，且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≤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…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≤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归纳基础：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=1,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证明存在最优解包含活动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1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任取最优解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中的活动按截止时间递增排列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如果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的第一个活动为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≠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令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即第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个活动不是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号活动，是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号活动，那么就做替换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’= (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−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{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j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})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∪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{1},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由于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≤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j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’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也是最优解，且含有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1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88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07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52400" y="1128713"/>
            <a:ext cx="8763000" cy="2860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算法执行到第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步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选择了活动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…,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根据归纳假设存在最优解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1,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, …,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中剩下的活动选自集合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’={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∈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≥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},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且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{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, …,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∪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sz="2000" b="1" i="1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’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的最优解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（若不然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’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的最优解为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B*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B*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的活动比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多，那么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B*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∪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{1,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, …, 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的最优解，且比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的活动多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与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的最优性矛盾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84175" y="4962525"/>
            <a:ext cx="1524000" cy="8159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,…,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987550" y="4953000"/>
            <a:ext cx="1524000" cy="8159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590925" y="4962525"/>
            <a:ext cx="1136650" cy="8159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不相容活动集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04800" y="4583113"/>
            <a:ext cx="2517775" cy="143668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066925" y="5035550"/>
            <a:ext cx="295275" cy="3095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419100" y="4613275"/>
            <a:ext cx="387350" cy="3746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6850" y="4978400"/>
            <a:ext cx="774700" cy="585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待选集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178425" y="4899025"/>
            <a:ext cx="1524000" cy="8159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,…,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781800" y="4889500"/>
            <a:ext cx="1524000" cy="8159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6861175" y="4973638"/>
            <a:ext cx="298450" cy="2841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838950" y="5338763"/>
            <a:ext cx="641350" cy="2857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endParaRPr kumimoji="0" lang="zh-CN" altLang="en-US" sz="1800" b="0" i="0" u="none" strike="noStrike" kern="1200" cap="none" spc="0" normalizeH="0" baseline="3000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8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矩形 3"/>
          <p:cNvSpPr/>
          <p:nvPr/>
        </p:nvSpPr>
        <p:spPr>
          <a:xfrm>
            <a:off x="152400" y="1128713"/>
            <a:ext cx="8763000" cy="504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295400" y="3586163"/>
            <a:ext cx="1905000" cy="1447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,…,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3308350" y="3581400"/>
            <a:ext cx="2482850" cy="14668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448050" y="3692525"/>
            <a:ext cx="650875" cy="6556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3448050" y="4175125"/>
            <a:ext cx="650875" cy="782638"/>
          </a:xfrm>
          <a:prstGeom prst="roundRect">
            <a:avLst/>
          </a:prstGeom>
          <a:solidFill>
            <a:srgbClr val="ADD6FF">
              <a:alpha val="7098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  <a:sym typeface="+mn-ea"/>
              </a:rPr>
              <a:t>’</a:t>
            </a:r>
            <a:endParaRPr kumimoji="0" lang="zh-CN" alt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2600325"/>
            <a:ext cx="5791200" cy="40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9" name="矩形 2"/>
          <p:cNvSpPr/>
          <p:nvPr/>
        </p:nvSpPr>
        <p:spPr>
          <a:xfrm>
            <a:off x="457200" y="1438275"/>
            <a:ext cx="83058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根据归纳基础存在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’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的最优解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’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含有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’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中的第一个活动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即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且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’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|=|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|, 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于是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bldLvl="0" animBg="1"/>
      <p:bldP spid="1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TextBox 1"/>
          <p:cNvSpPr txBox="1"/>
          <p:nvPr/>
        </p:nvSpPr>
        <p:spPr>
          <a:xfrm>
            <a:off x="571500" y="1393825"/>
            <a:ext cx="7643813" cy="5445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证明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zh-CN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贪心解不劣于最优解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85800" y="2438400"/>
            <a:ext cx="23622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任意活动集合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429000" y="2590800"/>
            <a:ext cx="2066925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>
              <a:buNone/>
            </a:pPr>
            <a:endParaRPr lang="en-US" altLang="en-US" strike="noStrike" noProof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2800" y="2057400"/>
            <a:ext cx="1981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依次检查并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替换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53113" y="2438400"/>
            <a:ext cx="2865438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贪心所得活动集合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1800" y="3276600"/>
            <a:ext cx="3124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活动相同，无需替换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活动不同，必能替换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687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125913"/>
            <a:ext cx="9144000" cy="2676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95288" y="1341438"/>
            <a:ext cx="3598863" cy="461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7.1.1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什么是贪心法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0534" name="Text Box 6"/>
          <p:cNvSpPr txBox="1"/>
          <p:nvPr/>
        </p:nvSpPr>
        <p:spPr>
          <a:xfrm>
            <a:off x="395288" y="1981200"/>
            <a:ext cx="7920037" cy="2341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贪心法的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基本思路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是在对问题求解时总是做出在当前看来是最好的选择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也就是说贪心法不从整体最优上加以考虑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所做出的仅是在某种意义上的局部最优解。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人们通常希望找到整体最优解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贪心法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设计的算法确实是整体最优解或求解了它要解决的问题。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288" y="544513"/>
            <a:ext cx="3143250" cy="5222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7.1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贪心法概述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28600" y="4876800"/>
            <a:ext cx="8779510" cy="1254125"/>
          </a:xfrm>
          <a:custGeom>
            <a:avLst/>
            <a:gdLst>
              <a:gd name="connisteX0" fmla="*/ 0 w 9727565"/>
              <a:gd name="connsiteY0" fmla="*/ 1703597 h 1703597"/>
              <a:gd name="connisteX1" fmla="*/ 851535 w 9727565"/>
              <a:gd name="connsiteY1" fmla="*/ 1602632 h 1703597"/>
              <a:gd name="connisteX2" fmla="*/ 1378585 w 9727565"/>
              <a:gd name="connsiteY2" fmla="*/ 1472457 h 1703597"/>
              <a:gd name="connisteX3" fmla="*/ 2056765 w 9727565"/>
              <a:gd name="connsiteY3" fmla="*/ 873652 h 1703597"/>
              <a:gd name="connisteX4" fmla="*/ 2417445 w 9727565"/>
              <a:gd name="connsiteY4" fmla="*/ 931437 h 1703597"/>
              <a:gd name="connisteX5" fmla="*/ 2547620 w 9727565"/>
              <a:gd name="connsiteY5" fmla="*/ 1407687 h 1703597"/>
              <a:gd name="connisteX6" fmla="*/ 2727960 w 9727565"/>
              <a:gd name="connsiteY6" fmla="*/ 1573422 h 1703597"/>
              <a:gd name="connisteX7" fmla="*/ 3232785 w 9727565"/>
              <a:gd name="connsiteY7" fmla="*/ 1682007 h 1703597"/>
              <a:gd name="connisteX8" fmla="*/ 4481195 w 9727565"/>
              <a:gd name="connsiteY8" fmla="*/ 1588027 h 1703597"/>
              <a:gd name="connisteX9" fmla="*/ 4864100 w 9727565"/>
              <a:gd name="connsiteY9" fmla="*/ 1097172 h 1703597"/>
              <a:gd name="connisteX10" fmla="*/ 5274945 w 9727565"/>
              <a:gd name="connsiteY10" fmla="*/ 231032 h 1703597"/>
              <a:gd name="connisteX11" fmla="*/ 5563870 w 9727565"/>
              <a:gd name="connsiteY11" fmla="*/ 29102 h 1703597"/>
              <a:gd name="connisteX12" fmla="*/ 6018530 w 9727565"/>
              <a:gd name="connsiteY12" fmla="*/ 592347 h 1703597"/>
              <a:gd name="connisteX13" fmla="*/ 6090285 w 9727565"/>
              <a:gd name="connsiteY13" fmla="*/ 1032402 h 1703597"/>
              <a:gd name="connisteX14" fmla="*/ 6162675 w 9727565"/>
              <a:gd name="connsiteY14" fmla="*/ 1349902 h 1703597"/>
              <a:gd name="connisteX15" fmla="*/ 6328410 w 9727565"/>
              <a:gd name="connsiteY15" fmla="*/ 1501032 h 1703597"/>
              <a:gd name="connisteX16" fmla="*/ 6884035 w 9727565"/>
              <a:gd name="connsiteY16" fmla="*/ 1631207 h 1703597"/>
              <a:gd name="connisteX17" fmla="*/ 7201535 w 9727565"/>
              <a:gd name="connsiteY17" fmla="*/ 1624222 h 1703597"/>
              <a:gd name="connisteX18" fmla="*/ 7447280 w 9727565"/>
              <a:gd name="connsiteY18" fmla="*/ 1616602 h 1703597"/>
              <a:gd name="connisteX19" fmla="*/ 7677785 w 9727565"/>
              <a:gd name="connsiteY19" fmla="*/ 1024782 h 1703597"/>
              <a:gd name="connisteX20" fmla="*/ 8118475 w 9727565"/>
              <a:gd name="connsiteY20" fmla="*/ 989222 h 1703597"/>
              <a:gd name="connisteX21" fmla="*/ 8442960 w 9727565"/>
              <a:gd name="connsiteY21" fmla="*/ 1551832 h 1703597"/>
              <a:gd name="connisteX22" fmla="*/ 9727565 w 9727565"/>
              <a:gd name="connsiteY22" fmla="*/ 1631207 h 17035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</a:cxnLst>
            <a:rect l="l" t="t" r="r" b="b"/>
            <a:pathLst>
              <a:path w="9727565" h="1703598">
                <a:moveTo>
                  <a:pt x="0" y="1703598"/>
                </a:moveTo>
                <a:cubicBezTo>
                  <a:pt x="160020" y="1685818"/>
                  <a:pt x="575945" y="1648988"/>
                  <a:pt x="851535" y="1602633"/>
                </a:cubicBezTo>
                <a:cubicBezTo>
                  <a:pt x="1127125" y="1556278"/>
                  <a:pt x="1137285" y="1618508"/>
                  <a:pt x="1378585" y="1472458"/>
                </a:cubicBezTo>
                <a:cubicBezTo>
                  <a:pt x="1619885" y="1326408"/>
                  <a:pt x="1849120" y="981603"/>
                  <a:pt x="2056765" y="873653"/>
                </a:cubicBezTo>
                <a:cubicBezTo>
                  <a:pt x="2264410" y="765703"/>
                  <a:pt x="2319020" y="824758"/>
                  <a:pt x="2417445" y="931438"/>
                </a:cubicBezTo>
                <a:cubicBezTo>
                  <a:pt x="2515870" y="1038118"/>
                  <a:pt x="2485390" y="1279418"/>
                  <a:pt x="2547620" y="1407688"/>
                </a:cubicBezTo>
                <a:cubicBezTo>
                  <a:pt x="2609850" y="1535958"/>
                  <a:pt x="2590800" y="1518813"/>
                  <a:pt x="2727960" y="1573423"/>
                </a:cubicBezTo>
                <a:cubicBezTo>
                  <a:pt x="2865120" y="1628033"/>
                  <a:pt x="2882265" y="1678833"/>
                  <a:pt x="3232785" y="1682008"/>
                </a:cubicBezTo>
                <a:cubicBezTo>
                  <a:pt x="3583305" y="1685183"/>
                  <a:pt x="4154805" y="1704868"/>
                  <a:pt x="4481195" y="1588028"/>
                </a:cubicBezTo>
                <a:cubicBezTo>
                  <a:pt x="4807585" y="1471188"/>
                  <a:pt x="4705350" y="1368318"/>
                  <a:pt x="4864100" y="1097173"/>
                </a:cubicBezTo>
                <a:cubicBezTo>
                  <a:pt x="5022850" y="826028"/>
                  <a:pt x="5135245" y="444393"/>
                  <a:pt x="5274945" y="231033"/>
                </a:cubicBezTo>
                <a:cubicBezTo>
                  <a:pt x="5414645" y="17673"/>
                  <a:pt x="5415280" y="-43287"/>
                  <a:pt x="5563870" y="29103"/>
                </a:cubicBezTo>
                <a:cubicBezTo>
                  <a:pt x="5712460" y="101493"/>
                  <a:pt x="5913120" y="391688"/>
                  <a:pt x="6018530" y="592348"/>
                </a:cubicBezTo>
                <a:cubicBezTo>
                  <a:pt x="6123940" y="793008"/>
                  <a:pt x="6061710" y="880638"/>
                  <a:pt x="6090285" y="1032403"/>
                </a:cubicBezTo>
                <a:cubicBezTo>
                  <a:pt x="6118860" y="1184168"/>
                  <a:pt x="6115050" y="1255923"/>
                  <a:pt x="6162675" y="1349903"/>
                </a:cubicBezTo>
                <a:cubicBezTo>
                  <a:pt x="6210300" y="1443883"/>
                  <a:pt x="6184265" y="1444518"/>
                  <a:pt x="6328410" y="1501033"/>
                </a:cubicBezTo>
                <a:cubicBezTo>
                  <a:pt x="6472555" y="1557548"/>
                  <a:pt x="6709410" y="1606443"/>
                  <a:pt x="6884035" y="1631208"/>
                </a:cubicBezTo>
                <a:cubicBezTo>
                  <a:pt x="7058660" y="1655973"/>
                  <a:pt x="7089140" y="1627398"/>
                  <a:pt x="7201535" y="1624223"/>
                </a:cubicBezTo>
                <a:cubicBezTo>
                  <a:pt x="7313930" y="1621048"/>
                  <a:pt x="7352030" y="1736618"/>
                  <a:pt x="7447280" y="1616603"/>
                </a:cubicBezTo>
                <a:cubicBezTo>
                  <a:pt x="7542530" y="1496588"/>
                  <a:pt x="7543800" y="1150513"/>
                  <a:pt x="7677785" y="1024783"/>
                </a:cubicBezTo>
                <a:cubicBezTo>
                  <a:pt x="7811770" y="899053"/>
                  <a:pt x="7965440" y="883813"/>
                  <a:pt x="8118475" y="989223"/>
                </a:cubicBezTo>
                <a:cubicBezTo>
                  <a:pt x="8271510" y="1094633"/>
                  <a:pt x="8121015" y="1423563"/>
                  <a:pt x="8442960" y="1551833"/>
                </a:cubicBezTo>
                <a:cubicBezTo>
                  <a:pt x="8764905" y="1680103"/>
                  <a:pt x="9477375" y="1626763"/>
                  <a:pt x="9727565" y="1631208"/>
                </a:cubicBezTo>
              </a:path>
            </a:pathLst>
          </a:custGeom>
          <a:solidFill>
            <a:srgbClr val="1E5771"/>
          </a:solidFill>
          <a:ln>
            <a:noFill/>
          </a:ln>
          <a:effectLst>
            <a:glow rad="165100">
              <a:srgbClr val="324C63">
                <a:alpha val="40000"/>
              </a:srgbClr>
            </a:glow>
            <a:outerShdw blurRad="165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trike="noStrike" noProof="1"/>
          </a:p>
        </p:txBody>
      </p:sp>
      <p:grpSp>
        <p:nvGrpSpPr>
          <p:cNvPr id="22" name="组合 21"/>
          <p:cNvGrpSpPr/>
          <p:nvPr/>
        </p:nvGrpSpPr>
        <p:grpSpPr>
          <a:xfrm>
            <a:off x="1165860" y="5700395"/>
            <a:ext cx="300990" cy="323850"/>
            <a:chOff x="3649" y="7560"/>
            <a:chExt cx="525" cy="692"/>
          </a:xfrm>
          <a:effectLst>
            <a:glow rad="63500">
              <a:schemeClr val="accent1">
                <a:satMod val="175000"/>
                <a:alpha val="22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椭圆 11"/>
            <p:cNvSpPr/>
            <p:nvPr/>
          </p:nvSpPr>
          <p:spPr>
            <a:xfrm>
              <a:off x="3762" y="7560"/>
              <a:ext cx="260" cy="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13" name="直接连接符 12"/>
            <p:cNvCxnSpPr>
              <a:stCxn id="12" idx="4"/>
            </p:cNvCxnSpPr>
            <p:nvPr/>
          </p:nvCxnSpPr>
          <p:spPr>
            <a:xfrm>
              <a:off x="3892" y="7780"/>
              <a:ext cx="0" cy="2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直接连接符 13"/>
            <p:cNvSpPr/>
            <p:nvPr/>
          </p:nvSpPr>
          <p:spPr>
            <a:xfrm flipV="1">
              <a:off x="3889" y="7780"/>
              <a:ext cx="220" cy="1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6" name="直接连接符 15"/>
            <p:cNvSpPr/>
            <p:nvPr/>
          </p:nvSpPr>
          <p:spPr>
            <a:xfrm flipH="1">
              <a:off x="3852" y="8020"/>
              <a:ext cx="40" cy="14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8" name="直接连接符 17"/>
            <p:cNvSpPr/>
            <p:nvPr/>
          </p:nvSpPr>
          <p:spPr>
            <a:xfrm flipH="1">
              <a:off x="3649" y="8142"/>
              <a:ext cx="220" cy="11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9" name="直接连接符 18"/>
            <p:cNvSpPr/>
            <p:nvPr/>
          </p:nvSpPr>
          <p:spPr>
            <a:xfrm>
              <a:off x="3875" y="8080"/>
              <a:ext cx="17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20" name="直接连接符 19"/>
            <p:cNvSpPr/>
            <p:nvPr/>
          </p:nvSpPr>
          <p:spPr>
            <a:xfrm>
              <a:off x="4034" y="8078"/>
              <a:ext cx="140" cy="4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21" name="直接连接符 20"/>
            <p:cNvSpPr/>
            <p:nvPr/>
          </p:nvSpPr>
          <p:spPr>
            <a:xfrm flipV="1">
              <a:off x="3887" y="7850"/>
              <a:ext cx="167" cy="5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3" name="矩形 22"/>
          <p:cNvSpPr/>
          <p:nvPr/>
        </p:nvSpPr>
        <p:spPr>
          <a:xfrm>
            <a:off x="1598613" y="5105400"/>
            <a:ext cx="11922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600" b="1" strike="noStrike" noProof="1">
                <a:solidFill>
                  <a:srgbClr val="A1DC04"/>
                </a:solidFill>
                <a:effectLst/>
                <a:latin typeface="Segoe Print" panose="02000600000000000000" charset="0"/>
                <a:cs typeface="Segoe Print" panose="02000600000000000000" charset="0"/>
              </a:rPr>
              <a:t>local maximal</a:t>
            </a:r>
            <a:endParaRPr lang="en-US" altLang="zh-CN" sz="1600" b="1" strike="noStrike" noProof="1">
              <a:solidFill>
                <a:srgbClr val="A1DC04"/>
              </a:solidFill>
              <a:effectLst/>
              <a:latin typeface="Segoe Print" panose="02000600000000000000" charset="0"/>
              <a:cs typeface="Segoe Print" panose="02000600000000000000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00938" y="5240338"/>
            <a:ext cx="11922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600" b="1" strike="noStrike" noProof="1">
                <a:solidFill>
                  <a:srgbClr val="A1DC04"/>
                </a:solidFill>
                <a:effectLst/>
                <a:latin typeface="Segoe Print" panose="02000600000000000000" charset="0"/>
                <a:cs typeface="Segoe Print" panose="02000600000000000000" charset="0"/>
              </a:rPr>
              <a:t>local maximal</a:t>
            </a:r>
            <a:endParaRPr lang="en-US" altLang="zh-CN" sz="1600" b="1" strike="noStrike" noProof="1">
              <a:solidFill>
                <a:srgbClr val="A1DC04"/>
              </a:solidFill>
              <a:effectLst/>
              <a:latin typeface="Segoe Print" panose="02000600000000000000" charset="0"/>
              <a:cs typeface="Segoe Print" panose="02000600000000000000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29200" y="4432300"/>
            <a:ext cx="11906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600" b="1" strike="noStrike" noProof="1">
                <a:solidFill>
                  <a:srgbClr val="DAED05"/>
                </a:solidFill>
                <a:effectLst/>
                <a:latin typeface="Segoe Print" panose="02000600000000000000" charset="0"/>
                <a:cs typeface="Segoe Print" panose="02000600000000000000" charset="0"/>
              </a:rPr>
              <a:t>global maximal</a:t>
            </a:r>
            <a:endParaRPr lang="en-US" altLang="zh-CN" sz="1600" b="1" strike="noStrike" noProof="1">
              <a:solidFill>
                <a:srgbClr val="DAED05"/>
              </a:solidFill>
              <a:effectLst/>
              <a:latin typeface="Segoe Print" panose="02000600000000000000" charset="0"/>
              <a:cs typeface="Segoe Print" panose="02000600000000000000" charset="0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2220000">
            <a:off x="1422400" y="5654675"/>
            <a:ext cx="315913" cy="184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任意多边形: 形状 1"/>
          <p:cNvSpPr/>
          <p:nvPr/>
        </p:nvSpPr>
        <p:spPr>
          <a:xfrm>
            <a:off x="5105400" y="4337050"/>
            <a:ext cx="1031875" cy="485775"/>
          </a:xfrm>
          <a:custGeom>
            <a:avLst/>
            <a:gdLst>
              <a:gd name="connsiteX0" fmla="*/ 564409 w 1143053"/>
              <a:gd name="connsiteY0" fmla="*/ 66032 h 787579"/>
              <a:gd name="connsiteX1" fmla="*/ 993034 w 1143053"/>
              <a:gd name="connsiteY1" fmla="*/ 8882 h 787579"/>
              <a:gd name="connsiteX2" fmla="*/ 1007322 w 1143053"/>
              <a:gd name="connsiteY2" fmla="*/ 273201 h 787579"/>
              <a:gd name="connsiteX3" fmla="*/ 1043041 w 1143053"/>
              <a:gd name="connsiteY3" fmla="*/ 344638 h 787579"/>
              <a:gd name="connsiteX4" fmla="*/ 1143053 w 1143053"/>
              <a:gd name="connsiteY4" fmla="*/ 523232 h 787579"/>
              <a:gd name="connsiteX5" fmla="*/ 1043041 w 1143053"/>
              <a:gd name="connsiteY5" fmla="*/ 737544 h 787579"/>
              <a:gd name="connsiteX6" fmla="*/ 764434 w 1143053"/>
              <a:gd name="connsiteY6" fmla="*/ 701826 h 787579"/>
              <a:gd name="connsiteX7" fmla="*/ 278659 w 1143053"/>
              <a:gd name="connsiteY7" fmla="*/ 787551 h 787579"/>
              <a:gd name="connsiteX8" fmla="*/ 121497 w 1143053"/>
              <a:gd name="connsiteY8" fmla="*/ 708969 h 787579"/>
              <a:gd name="connsiteX9" fmla="*/ 53 w 1143053"/>
              <a:gd name="connsiteY9" fmla="*/ 523232 h 787579"/>
              <a:gd name="connsiteX10" fmla="*/ 135784 w 1143053"/>
              <a:gd name="connsiteY10" fmla="*/ 387501 h 787579"/>
              <a:gd name="connsiteX11" fmla="*/ 135784 w 1143053"/>
              <a:gd name="connsiteY11" fmla="*/ 187476 h 787579"/>
              <a:gd name="connsiteX12" fmla="*/ 300091 w 1143053"/>
              <a:gd name="connsiteY12" fmla="*/ 101751 h 787579"/>
              <a:gd name="connsiteX13" fmla="*/ 564409 w 1143053"/>
              <a:gd name="connsiteY13" fmla="*/ 66032 h 78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43053" h="787579">
                <a:moveTo>
                  <a:pt x="564409" y="66032"/>
                </a:moveTo>
                <a:cubicBezTo>
                  <a:pt x="679900" y="50554"/>
                  <a:pt x="919215" y="-25646"/>
                  <a:pt x="993034" y="8882"/>
                </a:cubicBezTo>
                <a:cubicBezTo>
                  <a:pt x="1066853" y="43410"/>
                  <a:pt x="998988" y="217242"/>
                  <a:pt x="1007322" y="273201"/>
                </a:cubicBezTo>
                <a:cubicBezTo>
                  <a:pt x="1015656" y="329160"/>
                  <a:pt x="1020419" y="302966"/>
                  <a:pt x="1043041" y="344638"/>
                </a:cubicBezTo>
                <a:cubicBezTo>
                  <a:pt x="1065663" y="386310"/>
                  <a:pt x="1143053" y="457748"/>
                  <a:pt x="1143053" y="523232"/>
                </a:cubicBezTo>
                <a:cubicBezTo>
                  <a:pt x="1143053" y="588716"/>
                  <a:pt x="1106144" y="707778"/>
                  <a:pt x="1043041" y="737544"/>
                </a:cubicBezTo>
                <a:cubicBezTo>
                  <a:pt x="979938" y="767310"/>
                  <a:pt x="891831" y="693492"/>
                  <a:pt x="764434" y="701826"/>
                </a:cubicBezTo>
                <a:cubicBezTo>
                  <a:pt x="637037" y="710160"/>
                  <a:pt x="385815" y="786361"/>
                  <a:pt x="278659" y="787551"/>
                </a:cubicBezTo>
                <a:cubicBezTo>
                  <a:pt x="171503" y="788741"/>
                  <a:pt x="167931" y="753022"/>
                  <a:pt x="121497" y="708969"/>
                </a:cubicBezTo>
                <a:cubicBezTo>
                  <a:pt x="75063" y="664916"/>
                  <a:pt x="-2328" y="576810"/>
                  <a:pt x="53" y="523232"/>
                </a:cubicBezTo>
                <a:cubicBezTo>
                  <a:pt x="2434" y="469654"/>
                  <a:pt x="113162" y="443460"/>
                  <a:pt x="135784" y="387501"/>
                </a:cubicBezTo>
                <a:cubicBezTo>
                  <a:pt x="158406" y="331542"/>
                  <a:pt x="108400" y="235101"/>
                  <a:pt x="135784" y="187476"/>
                </a:cubicBezTo>
                <a:cubicBezTo>
                  <a:pt x="163168" y="139851"/>
                  <a:pt x="232225" y="121992"/>
                  <a:pt x="300091" y="101751"/>
                </a:cubicBezTo>
                <a:cubicBezTo>
                  <a:pt x="367957" y="81510"/>
                  <a:pt x="448918" y="81510"/>
                  <a:pt x="564409" y="66032"/>
                </a:cubicBezTo>
                <a:close/>
              </a:path>
            </a:pathLst>
          </a:custGeom>
          <a:noFill/>
          <a:ln>
            <a:solidFill>
              <a:srgbClr val="EA644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charRg st="7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Box 1"/>
          <p:cNvSpPr txBox="1"/>
          <p:nvPr/>
        </p:nvSpPr>
        <p:spPr>
          <a:xfrm>
            <a:off x="571500" y="1393825"/>
            <a:ext cx="7643813" cy="2392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7.2</a:t>
            </a:r>
            <a:r>
              <a:rPr lang="zh-CN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】</a:t>
            </a:r>
            <a:r>
              <a:rPr lang="zh-CN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求解蓄栏保留问题。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农场有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头牛，每头牛会有一个特定的时间区间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在蓄栏里挤牛奶，并且一个蓄栏里任何时刻只能有一头牛挤奶。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现在农场主希望知道最少蓄栏能够满足上述要求，并给出每头牛被安排的方案。对于多种可行方案，输出一种即可。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7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TextBox 1"/>
          <p:cNvSpPr txBox="1"/>
          <p:nvPr/>
        </p:nvSpPr>
        <p:spPr>
          <a:xfrm>
            <a:off x="642938" y="1352550"/>
            <a:ext cx="8072437" cy="12461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ts val="3000"/>
              </a:lnSpc>
            </a:pPr>
            <a:r>
              <a:rPr lang="zh-CN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解：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牛的编号为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～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，每头牛的挤奶时间相当于一个活动，与前面活动安排问题不同，这里的活动时间是</a:t>
            </a:r>
            <a:r>
              <a:rPr lang="zh-CN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闭区间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，例如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[2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4]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[4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7]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是交叉的，它们不是兼容活动。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7523" name="TextBox 2"/>
          <p:cNvSpPr txBox="1">
            <a:spLocks noChangeArrowheads="1"/>
          </p:cNvSpPr>
          <p:nvPr/>
        </p:nvSpPr>
        <p:spPr bwMode="auto">
          <a:xfrm>
            <a:off x="571500" y="2605088"/>
            <a:ext cx="8001000" cy="3273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采用与求解活动安排问题类似的贪心思路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，将所有活动这样排序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结束时间相同按开始时间递增排序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否则按结束时间递增排序。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求出一个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最大兼容活动</a:t>
            </a:r>
            <a:r>
              <a:rPr kumimoji="0" lang="zh-CN" altLang="zh-CN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子集</a:t>
            </a: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个数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，将它们安排在一个蓄栏中（蓄栏编号为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）；如果没有安排完，再在剩余的活动再求下一个最大兼容活动子集，将它们安排在另一个蓄栏中（蓄栏编号为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），以此类推。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也就是说，</a:t>
            </a:r>
            <a:r>
              <a:rPr kumimoji="0" lang="zh-CN" altLang="zh-CN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最大兼容活动子集</a:t>
            </a: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kumimoji="0" lang="zh-CN" altLang="zh-CN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个数就是最少蓄栏个数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3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6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157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14375" y="1212850"/>
          <a:ext cx="7429500" cy="1323975"/>
        </p:xfrm>
        <a:graphic>
          <a:graphicData uri="http://schemas.openxmlformats.org/drawingml/2006/table">
            <a:tbl>
              <a:tblPr/>
              <a:tblGrid>
                <a:gridCol w="1806504"/>
                <a:gridCol w="803285"/>
                <a:gridCol w="803285"/>
                <a:gridCol w="803285"/>
                <a:gridCol w="803285"/>
                <a:gridCol w="803285"/>
                <a:gridCol w="803285"/>
                <a:gridCol w="803285"/>
              </a:tblGrid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i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开始时间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结束时间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13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15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43063" y="3414713"/>
          <a:ext cx="2857500" cy="1323975"/>
        </p:xfrm>
        <a:graphic>
          <a:graphicData uri="http://schemas.openxmlformats.org/drawingml/2006/table">
            <a:tbl>
              <a:tblPr/>
              <a:tblGrid>
                <a:gridCol w="714375"/>
                <a:gridCol w="714375"/>
                <a:gridCol w="714375"/>
                <a:gridCol w="714375"/>
              </a:tblGrid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13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625" y="3414713"/>
          <a:ext cx="1428750" cy="1323975"/>
        </p:xfrm>
        <a:graphic>
          <a:graphicData uri="http://schemas.openxmlformats.org/drawingml/2006/table">
            <a:tbl>
              <a:tblPr/>
              <a:tblGrid>
                <a:gridCol w="714375"/>
                <a:gridCol w="714375"/>
              </a:tblGrid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15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29438" y="3414713"/>
          <a:ext cx="714375" cy="1323975"/>
        </p:xfrm>
        <a:graphic>
          <a:graphicData uri="http://schemas.openxmlformats.org/drawingml/2006/table">
            <a:tbl>
              <a:tblPr/>
              <a:tblGrid>
                <a:gridCol w="714375"/>
              </a:tblGrid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4714875" y="2738438"/>
            <a:ext cx="214313" cy="5000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57500" y="4953000"/>
            <a:ext cx="4286250" cy="685800"/>
            <a:chOff x="2857488" y="4357694"/>
            <a:chExt cx="4286280" cy="685862"/>
          </a:xfrm>
        </p:grpSpPr>
        <p:sp>
          <p:nvSpPr>
            <p:cNvPr id="7" name="左大括号 6"/>
            <p:cNvSpPr/>
            <p:nvPr/>
          </p:nvSpPr>
          <p:spPr>
            <a:xfrm rot="16200000">
              <a:off x="4929184" y="2285998"/>
              <a:ext cx="142888" cy="428628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88" name="TextBox 7"/>
            <p:cNvSpPr txBox="1"/>
            <p:nvPr/>
          </p:nvSpPr>
          <p:spPr>
            <a:xfrm>
              <a:off x="3357554" y="4643446"/>
              <a:ext cx="328614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最大兼容活动子集个数为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1143000"/>
            <a:ext cx="8501063" cy="50720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0000" tIns="216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问题表示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struct Cow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奶牛的类型声明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no;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牛编号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b;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起始时间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e;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结束时间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bool operator&lt;(const Cow &amp;s) const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重载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关系函数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if (e==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s.e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结束时间相同按开始时间递增排序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return b&lt;=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s.b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else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否则按结束时间递增排序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return e&lt;=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s.e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n=5;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Cow A[]={{0},{1,1,10},{2,2,4},{3,3,6},{4,5,8},{5,4,7}};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不用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[MAX];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].no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头牛的蓄栏编号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4800" y="1565275"/>
            <a:ext cx="7543800" cy="3192463"/>
          </a:xfrm>
          <a:prstGeom prst="roundRect">
            <a:avLst/>
          </a:prstGeom>
          <a:solidFill>
            <a:srgbClr val="C00000">
              <a:alpha val="1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>
              <a:buNone/>
            </a:pPr>
            <a:endParaRPr lang="en-US" altLang="en-US" strike="noStrike" noProof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2844" y="500042"/>
            <a:ext cx="8572560" cy="56264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solve()		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求解最大兼容活动子集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个数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sort(A+1,A+n+1);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//A[1..n]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按指定方式排序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memset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(ans,0,sizeof(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));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初始化为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num=1;	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蓄栏编号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=1;i&lt;=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n;i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++)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均为排序后的下标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if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]==0)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头牛还没有安排蓄栏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{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]=num;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头牛安排蓄栏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num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preend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].e;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前一个兼容活动的结束时间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for (int j=i+1;j&lt;=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n;j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++)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查找一个最大兼容活动子集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{  if (A[j].b&gt;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preend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&amp;&amp;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[j]==0)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{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[j]=num;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将兼容活动子集中活动安排在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num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蓄栏中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preend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=A[j].e;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更新结束时间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num++;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查找下一个最大兼容活动子集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,num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增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219200"/>
            <a:ext cx="8143932" cy="20618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216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main()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solve();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("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求解结果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\n");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=1;i&lt;=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n;i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(" 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%d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安排的蓄栏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%d\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n",A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no,ans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28750" y="1246188"/>
          <a:ext cx="5822950" cy="1323975"/>
        </p:xfrm>
        <a:graphic>
          <a:graphicData uri="http://schemas.openxmlformats.org/drawingml/2006/table">
            <a:tbl>
              <a:tblPr/>
              <a:tblGrid>
                <a:gridCol w="1806510"/>
                <a:gridCol w="803288"/>
                <a:gridCol w="803288"/>
                <a:gridCol w="803288"/>
                <a:gridCol w="803288"/>
                <a:gridCol w="803288"/>
              </a:tblGrid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i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开始时间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结束时间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78100" y="3502025"/>
            <a:ext cx="3524250" cy="2811463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求解结果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安排的蓄栏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:1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安排的蓄栏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:2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安排的蓄栏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:3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安排的蓄栏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:1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安排的蓄栏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:4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857625" y="2843213"/>
            <a:ext cx="214313" cy="64293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 Box 3"/>
          <p:cNvSpPr txBox="1"/>
          <p:nvPr/>
        </p:nvSpPr>
        <p:spPr>
          <a:xfrm>
            <a:off x="142875" y="1412875"/>
            <a:ext cx="8786813" cy="2600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问题描述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设有编号为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个物品，它们的重量分别为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，价值分别为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，其中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1≤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）均为正数。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　　有一个背包可以携带的最大重量不超过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。求解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目标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：在不超过背包负重的前提下，使背包装入的总价值最大（即效益最大化），与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0/1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背包问题的区别是，这里的每个物品可以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取一部分装入背包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533400"/>
            <a:ext cx="3643313" cy="5222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7.3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求解背包问题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79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Text Box 2"/>
          <p:cNvSpPr txBox="1"/>
          <p:nvPr/>
        </p:nvSpPr>
        <p:spPr>
          <a:xfrm>
            <a:off x="395288" y="1176338"/>
            <a:ext cx="8353425" cy="10080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问题求解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这里采用贪心法求解。设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表示物品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装入背包的情况，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0≤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。根据问题的要求，有如下约束条件和目标函数：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3970" name="Rectangle 4"/>
          <p:cNvSpPr/>
          <p:nvPr/>
        </p:nvSpPr>
        <p:spPr>
          <a:xfrm>
            <a:off x="0" y="40513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8916" name="Text Box 5"/>
          <p:cNvSpPr txBox="1"/>
          <p:nvPr/>
        </p:nvSpPr>
        <p:spPr>
          <a:xfrm>
            <a:off x="3203575" y="2760663"/>
            <a:ext cx="2952750" cy="430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0≤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2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≤1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1≤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 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8917" name="Text Box 6"/>
          <p:cNvSpPr txBox="1"/>
          <p:nvPr/>
        </p:nvSpPr>
        <p:spPr>
          <a:xfrm>
            <a:off x="1116013" y="3840163"/>
            <a:ext cx="4968875" cy="430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MAX{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　　　　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38918" name="Object 7"/>
          <p:cNvGraphicFramePr>
            <a:graphicFrameLocks noChangeAspect="1"/>
          </p:cNvGraphicFramePr>
          <p:nvPr/>
        </p:nvGraphicFramePr>
        <p:xfrm>
          <a:off x="1928813" y="3600450"/>
          <a:ext cx="9112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1582400" imgH="11887200" progId="Equation.3">
                  <p:embed/>
                </p:oleObj>
              </mc:Choice>
              <mc:Fallback>
                <p:oleObj name="" r:id="rId1" imgW="11582400" imgH="11887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8813" y="3600450"/>
                        <a:ext cx="911225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9"/>
          <p:cNvSpPr txBox="1"/>
          <p:nvPr/>
        </p:nvSpPr>
        <p:spPr>
          <a:xfrm>
            <a:off x="468313" y="4776788"/>
            <a:ext cx="8135937" cy="8620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ts val="3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　　于是问题归结为寻找一个满足上述约束条件，并使目标函数达到最大的解向量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={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2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3975" name="Rectangle 9"/>
          <p:cNvSpPr/>
          <p:nvPr/>
        </p:nvSpPr>
        <p:spPr>
          <a:xfrm>
            <a:off x="0" y="0"/>
            <a:ext cx="18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38921" name="Object 8"/>
          <p:cNvGraphicFramePr>
            <a:graphicFrameLocks noChangeAspect="1"/>
          </p:cNvGraphicFramePr>
          <p:nvPr/>
        </p:nvGraphicFramePr>
        <p:xfrm>
          <a:off x="1500188" y="2557463"/>
          <a:ext cx="15255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6764000" imgH="9448800" progId="Equation.3">
                  <p:embed/>
                </p:oleObj>
              </mc:Choice>
              <mc:Fallback>
                <p:oleObj name="" r:id="rId3" imgW="16764000" imgH="9448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0188" y="2557463"/>
                        <a:ext cx="1525587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Text Box 2"/>
          <p:cNvSpPr txBox="1"/>
          <p:nvPr/>
        </p:nvSpPr>
        <p:spPr>
          <a:xfrm>
            <a:off x="179388" y="1201738"/>
            <a:ext cx="8785225" cy="8620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ts val="3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例如，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=3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en-US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2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2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2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)=(18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15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)=(25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24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15)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 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=20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，其中的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个可行解如下： 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5065713" y="2178050"/>
          <a:ext cx="7207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9448800" imgH="9144000" progId="Equation.3">
                  <p:embed/>
                </p:oleObj>
              </mc:Choice>
              <mc:Fallback>
                <p:oleObj name="" r:id="rId1" imgW="9448800" imgH="9144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65713" y="2178050"/>
                        <a:ext cx="720725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3"/>
          <p:cNvGraphicFramePr>
            <a:graphicFrameLocks noChangeAspect="1"/>
          </p:cNvGraphicFramePr>
          <p:nvPr/>
        </p:nvGraphicFramePr>
        <p:xfrm>
          <a:off x="7091363" y="2165350"/>
          <a:ext cx="7207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0363200" imgH="9448800" progId="Equation.3">
                  <p:embed/>
                </p:oleObj>
              </mc:Choice>
              <mc:Fallback>
                <p:oleObj name="" r:id="rId3" imgW="10363200" imgH="9448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1363" y="2165350"/>
                        <a:ext cx="720725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7"/>
          <p:cNvSpPr/>
          <p:nvPr/>
        </p:nvSpPr>
        <p:spPr>
          <a:xfrm>
            <a:off x="1893888" y="3557588"/>
            <a:ext cx="1841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180286" name="Group 62"/>
          <p:cNvGraphicFramePr>
            <a:graphicFrameLocks noGrp="1"/>
          </p:cNvGraphicFramePr>
          <p:nvPr/>
        </p:nvGraphicFramePr>
        <p:xfrm>
          <a:off x="388938" y="2044700"/>
          <a:ext cx="7904163" cy="3519490"/>
        </p:xfrm>
        <a:graphic>
          <a:graphicData uri="http://schemas.openxmlformats.org/drawingml/2006/table">
            <a:tbl>
              <a:tblPr/>
              <a:tblGrid>
                <a:gridCol w="1724729"/>
                <a:gridCol w="2147656"/>
                <a:gridCol w="2023826"/>
                <a:gridCol w="2007951"/>
              </a:tblGrid>
              <a:tr h="603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解编号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，</a:t>
                      </a: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，</a:t>
                      </a: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)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①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(1/2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1/3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1/4)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16.5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24.25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②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(1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2/15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0)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20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28.2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③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(0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2/3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1)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20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31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④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(0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1/2)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20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31.5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1444" marR="91444" marT="50205" marB="5020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3" name="Text Box 63"/>
          <p:cNvSpPr txBox="1"/>
          <p:nvPr/>
        </p:nvSpPr>
        <p:spPr>
          <a:xfrm>
            <a:off x="533400" y="5638800"/>
            <a:ext cx="7921625" cy="827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在这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个可行解中，第</a:t>
            </a:r>
            <a:r>
              <a:rPr lang="zh-CN" altLang="en-US" sz="20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④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个解的效益最大，可以求出它是这个背包问题的最优解。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 Box 2"/>
          <p:cNvSpPr txBox="1"/>
          <p:nvPr/>
        </p:nvSpPr>
        <p:spPr>
          <a:xfrm>
            <a:off x="231775" y="1203325"/>
            <a:ext cx="8569325" cy="827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　例如，求解一个带权无向图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中从顶点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到顶点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≠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）的最短路径，可以分析出这样的最短路径一定是</a:t>
            </a:r>
            <a:r>
              <a:rPr lang="zh-CN" altLang="en-US" sz="2000" b="1" u="sng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简单路径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，所以约束条件为：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6852" name="Text Box 4"/>
          <p:cNvSpPr txBox="1"/>
          <p:nvPr/>
        </p:nvSpPr>
        <p:spPr>
          <a:xfrm>
            <a:off x="1047750" y="4510088"/>
            <a:ext cx="655320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CC33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目标函数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就是要使这样的路径最短，即：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853" name="Text Box 5"/>
          <p:cNvSpPr txBox="1"/>
          <p:nvPr/>
        </p:nvSpPr>
        <p:spPr>
          <a:xfrm>
            <a:off x="571500" y="5229225"/>
            <a:ext cx="8358188" cy="1323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　　　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i="1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 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pathlength=</a:t>
            </a:r>
            <a:r>
              <a:rPr lang="en-US" altLang="zh-CN" sz="2000" i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)+</a:t>
            </a:r>
            <a:r>
              <a:rPr lang="en-US" altLang="zh-CN" sz="2000" i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)+…+</a:t>
            </a:r>
            <a:r>
              <a:rPr lang="en-US" altLang="zh-CN" sz="2000" i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i="1" baseline="-25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endParaRPr lang="zh-CN" altLang="en-US" sz="2000" dirty="0">
              <a:solidFill>
                <a:srgbClr val="00B0F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000" i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</a:t>
            </a:r>
            <a:r>
              <a:rPr lang="en-US" altLang="zh-CN" sz="2000" i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的权值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580" name="Rectangle 7"/>
          <p:cNvSpPr/>
          <p:nvPr/>
        </p:nvSpPr>
        <p:spPr>
          <a:xfrm>
            <a:off x="0" y="4238625"/>
            <a:ext cx="18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206854" name="Object 6"/>
          <p:cNvGraphicFramePr>
            <a:graphicFrameLocks noChangeAspect="1"/>
          </p:cNvGraphicFramePr>
          <p:nvPr/>
        </p:nvGraphicFramePr>
        <p:xfrm>
          <a:off x="493713" y="5229225"/>
          <a:ext cx="863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229600" imgH="6096000" progId="Equation.3">
                  <p:embed/>
                </p:oleObj>
              </mc:Choice>
              <mc:Fallback>
                <p:oleObj name="" r:id="rId1" imgW="8229600" imgH="6096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713" y="5229225"/>
                        <a:ext cx="8636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6" name="Text Box 8"/>
          <p:cNvSpPr txBox="1"/>
          <p:nvPr/>
        </p:nvSpPr>
        <p:spPr>
          <a:xfrm>
            <a:off x="642938" y="2152650"/>
            <a:ext cx="8137525" cy="965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求解的路径为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i="1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| 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i="1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均为图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的边，且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i="1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≤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≤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）均不相同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rgbClr val="0066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906588" y="3581400"/>
            <a:ext cx="4752975" cy="571500"/>
            <a:chOff x="1906588" y="2643182"/>
            <a:chExt cx="4752975" cy="571506"/>
          </a:xfrm>
        </p:grpSpPr>
        <p:sp>
          <p:nvSpPr>
            <p:cNvPr id="24584" name="Oval 3"/>
            <p:cNvSpPr/>
            <p:nvPr/>
          </p:nvSpPr>
          <p:spPr>
            <a:xfrm>
              <a:off x="1906588" y="2709863"/>
              <a:ext cx="504825" cy="504825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2000" i="1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i</a:t>
              </a:r>
              <a:endPara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4585" name="Oval 9"/>
            <p:cNvSpPr/>
            <p:nvPr/>
          </p:nvSpPr>
          <p:spPr>
            <a:xfrm>
              <a:off x="2843213" y="2709863"/>
              <a:ext cx="504825" cy="504825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2000" i="1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i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1</a:t>
              </a:r>
              <a:endPara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Oval 10"/>
            <p:cNvSpPr/>
            <p:nvPr/>
          </p:nvSpPr>
          <p:spPr>
            <a:xfrm>
              <a:off x="3795713" y="2708275"/>
              <a:ext cx="504825" cy="504825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2000" i="1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i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2</a:t>
              </a:r>
              <a:endPara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Oval 11"/>
            <p:cNvSpPr/>
            <p:nvPr/>
          </p:nvSpPr>
          <p:spPr>
            <a:xfrm>
              <a:off x="6154738" y="2709863"/>
              <a:ext cx="504825" cy="504825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2000" i="1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j</a:t>
              </a:r>
              <a:endPara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4588" name="Line 12"/>
            <p:cNvSpPr/>
            <p:nvPr/>
          </p:nvSpPr>
          <p:spPr>
            <a:xfrm>
              <a:off x="2400300" y="2941638"/>
              <a:ext cx="4318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9" name="Line 13"/>
            <p:cNvSpPr/>
            <p:nvPr/>
          </p:nvSpPr>
          <p:spPr>
            <a:xfrm>
              <a:off x="3359150" y="2952750"/>
              <a:ext cx="4318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0" name="Line 14"/>
            <p:cNvSpPr/>
            <p:nvPr/>
          </p:nvSpPr>
          <p:spPr>
            <a:xfrm>
              <a:off x="4289425" y="2952750"/>
              <a:ext cx="4318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1" name="Text Box 15"/>
            <p:cNvSpPr txBox="1"/>
            <p:nvPr/>
          </p:nvSpPr>
          <p:spPr>
            <a:xfrm>
              <a:off x="5022216" y="2643182"/>
              <a:ext cx="503238" cy="369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…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4592" name="Line 16"/>
            <p:cNvSpPr/>
            <p:nvPr/>
          </p:nvSpPr>
          <p:spPr>
            <a:xfrm>
              <a:off x="5724525" y="2952750"/>
              <a:ext cx="4318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  <p:bldP spid="206853" grpId="0"/>
      <p:bldP spid="20685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57188" y="1214438"/>
            <a:ext cx="8569325" cy="33655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贪心策略：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</a:t>
            </a: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单位重量价值最大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的物品。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每次从物品集合中选择单位重量价值最大的物品，如果其重量小于背包容量，就可以把它装入，并将背包容量减去该物品的重量，然后就面临了一个最优子问题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它同样是背包问题，只不过背包容量减少了，物品集合减少了。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因此背包问题具有最优子结构性质。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charRg st="8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charRg st="2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charRg st="12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Text Box 2"/>
          <p:cNvSpPr txBox="1"/>
          <p:nvPr/>
        </p:nvSpPr>
        <p:spPr>
          <a:xfrm>
            <a:off x="285750" y="1162050"/>
            <a:ext cx="870585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对于下表一个背包问题，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=5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，设背包容量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=100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，其求解过程如下：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178335" name="Group 159"/>
          <p:cNvGraphicFramePr>
            <a:graphicFrameLocks noGrp="1"/>
          </p:cNvGraphicFramePr>
          <p:nvPr/>
        </p:nvGraphicFramePr>
        <p:xfrm>
          <a:off x="468313" y="1770689"/>
          <a:ext cx="8135620" cy="14630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55672"/>
                <a:gridCol w="1355672"/>
                <a:gridCol w="1355672"/>
                <a:gridCol w="1355672"/>
                <a:gridCol w="1355672"/>
                <a:gridCol w="1357259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66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/w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8334" name="Text Box 158"/>
          <p:cNvSpPr txBox="1"/>
          <p:nvPr/>
        </p:nvSpPr>
        <p:spPr>
          <a:xfrm>
            <a:off x="500063" y="3348038"/>
            <a:ext cx="8351837" cy="962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）将单位价值即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递减排序，其结果为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{66/30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20/10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30/20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60/50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40/40}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，物品重新按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编号。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63" y="6172200"/>
            <a:ext cx="7929562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）设背包余下装入的重量为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weight=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6" name="Group 159"/>
          <p:cNvGraphicFramePr>
            <a:graphicFrameLocks noGrp="1"/>
          </p:cNvGraphicFramePr>
          <p:nvPr/>
        </p:nvGraphicFramePr>
        <p:xfrm>
          <a:off x="500031" y="4519613"/>
          <a:ext cx="8135937" cy="14630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55725"/>
                <a:gridCol w="1355725"/>
                <a:gridCol w="1355725"/>
                <a:gridCol w="1355725"/>
                <a:gridCol w="1355725"/>
                <a:gridCol w="13573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/w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33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4" name="Text Box 2"/>
          <p:cNvSpPr txBox="1"/>
          <p:nvPr/>
        </p:nvSpPr>
        <p:spPr>
          <a:xfrm>
            <a:off x="252413" y="1928813"/>
            <a:ext cx="8820150" cy="4246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）从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开始，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[1]&lt;weight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成立，表明物品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能够装入，将其装入到背包中，置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[1]=1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weight=weight-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[1]=70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增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即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=2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[2]&lt;weight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成立，表明物品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能够装入，将其装入到背包中，置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[2]=1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weight=weight-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[2]=60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增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即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=3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[3]&lt;weight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成立，表明物品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能够装入，将其装入到背包中，置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[3]=1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weight=weight-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[3]=50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增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即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=4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[4]&lt;weight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不成立，且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weight&gt;0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，表明只能将物品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部分装入，装入比例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=weight/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[4]=50/60=80%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，置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[4]=0.8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算法结束，得到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={1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0.8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0}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4" name="Group 159"/>
          <p:cNvGraphicFramePr>
            <a:graphicFrameLocks noGrp="1"/>
          </p:cNvGraphicFramePr>
          <p:nvPr/>
        </p:nvGraphicFramePr>
        <p:xfrm>
          <a:off x="428593" y="357166"/>
          <a:ext cx="8135937" cy="14630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55725"/>
                <a:gridCol w="1355725"/>
                <a:gridCol w="1355725"/>
                <a:gridCol w="1355725"/>
                <a:gridCol w="1355725"/>
                <a:gridCol w="13573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/w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charRg st="84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charRg st="160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charRg st="236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charRg st="316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228600" y="1142997"/>
            <a:ext cx="8497888" cy="5349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问题表示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n=5;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double W=100;	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限重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struct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NodeType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double w;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double v;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double p;	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//p=v/w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bool operator&lt;(const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NodeType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&amp;s) const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return p&gt;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s.p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递减排序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NodeType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A[]={{0},{10,20},{20,30},{30,66},{40,40},{50,60}};			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不用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double V;	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最大价值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double x[MAXN];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73050" y="2144713"/>
            <a:ext cx="7543800" cy="2563813"/>
          </a:xfrm>
          <a:prstGeom prst="roundRect">
            <a:avLst/>
          </a:prstGeom>
          <a:solidFill>
            <a:srgbClr val="C00000">
              <a:alpha val="1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>
              <a:buNone/>
            </a:pPr>
            <a:endParaRPr lang="en-US" altLang="en-US" strike="noStrike" noProof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21432" y="1143000"/>
            <a:ext cx="8501122" cy="5349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Knap()			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求解背包问题并返回总价值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V=0;	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//V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初始化为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double weight=W;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背包中能装入的余下重量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memset(x,0,sizeof(x));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初始化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向量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i=1;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while (A[i].w&lt;weight)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物品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能够全部装入时循环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x[i]=1;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装入物品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weight-=A[i].w;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减少背包中能装入的余下重量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V+=A[i].v;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累计总价值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i++;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继续循环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if (weight&gt;0)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当余下重量大于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x[i]=weight/A[i].w;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将物品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的一部分装入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V+=x[i]*A[i].v;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累计总价值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3400" y="1142997"/>
            <a:ext cx="7786742" cy="5145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216000" bIns="216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main()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("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求解过程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\n");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=1;i&lt;=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n;i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++)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v/w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].p=A[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].v/A[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].w;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("(1)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排序前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\n");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dispA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sort(A+1,A+n+1);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//A[1..n]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排序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("(2)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排序后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\n");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dispA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Knap();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("(3)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求解结果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\n");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输出结果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("    x: [");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(int j=1;j&lt;=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n;j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("%g, ",x[j]);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("%g]\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n",x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[n]);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(" 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总价值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=%g\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n",V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ext Box 2"/>
          <p:cNvSpPr txBox="1"/>
          <p:nvPr/>
        </p:nvSpPr>
        <p:spPr>
          <a:xfrm>
            <a:off x="179388" y="852488"/>
            <a:ext cx="8713787" cy="3179762"/>
          </a:xfrm>
          <a:prstGeom prst="rect">
            <a:avLst/>
          </a:prstGeom>
          <a:noFill/>
          <a:ln w="9525">
            <a:noFill/>
          </a:ln>
        </p:spPr>
        <p:txBody>
          <a:bodyPr lIns="144000" tIns="180000" bIns="180000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算法证明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】</a:t>
            </a:r>
            <a:r>
              <a:rPr lang="zh-CN" altLang="pt-BR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假设对于</a:t>
            </a:r>
            <a:r>
              <a:rPr lang="pt-BR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pt-BR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个物品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pt-BR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按</a:t>
            </a:r>
            <a:r>
              <a:rPr lang="pt-BR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pt-BR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pt-BR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pt-BR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pt-BR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1≤</a:t>
            </a:r>
            <a:r>
              <a:rPr lang="pt-BR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</a:t>
            </a:r>
            <a:r>
              <a:rPr lang="pt-BR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pt-BR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）值递减排序得到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pt-BR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pt-BR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</a:t>
            </a:r>
            <a:r>
              <a:rPr lang="zh-CN" altLang="pt-BR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pt-BR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pt-BR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的序列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pt-BR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即</a:t>
            </a:r>
            <a:r>
              <a:rPr lang="pt-BR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pt-BR" altLang="zh-CN" sz="2000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pt-BR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pt-BR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pt-BR" altLang="zh-CN" sz="2000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pt-BR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≥ </a:t>
            </a:r>
            <a:r>
              <a:rPr lang="pt-BR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pt-BR" altLang="zh-CN" sz="2000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pt-BR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pt-BR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pt-BR" altLang="zh-CN" sz="2000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pt-BR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≥ … ≥ </a:t>
            </a:r>
            <a:r>
              <a:rPr lang="pt-BR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pt-BR" altLang="zh-CN" sz="2000" i="1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pt-BR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pt-BR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pt-BR" altLang="zh-CN" sz="2000" i="1" baseline="-25000" dirty="0">
                <a:solidFill>
                  <a:srgbClr val="0066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pt-BR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。设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={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是本算法找到解。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　　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如果所有的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都等于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，这个解明显是最优解。否则，设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minj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是满足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minj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的最小下标。考虑算法的工作方式，当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minj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，当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minj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=0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，并且            。设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的价值为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)=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　　　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4210" name="Rectangle 4"/>
          <p:cNvSpPr/>
          <p:nvPr/>
        </p:nvSpPr>
        <p:spPr>
          <a:xfrm>
            <a:off x="0" y="3540125"/>
            <a:ext cx="184150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2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graphicFrame>
        <p:nvGraphicFramePr>
          <p:cNvPr id="47108" name="Object 3"/>
          <p:cNvGraphicFramePr>
            <a:graphicFrameLocks noChangeAspect="1"/>
          </p:cNvGraphicFramePr>
          <p:nvPr/>
        </p:nvGraphicFramePr>
        <p:xfrm>
          <a:off x="6096000" y="3251200"/>
          <a:ext cx="7429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0668000" imgH="10363200" progId="Equation.DSMT4">
                  <p:embed/>
                </p:oleObj>
              </mc:Choice>
              <mc:Fallback>
                <p:oleObj name="" r:id="rId1" imgW="10668000" imgH="10363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0" y="3251200"/>
                        <a:ext cx="74295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7"/>
          <p:cNvSpPr/>
          <p:nvPr/>
        </p:nvSpPr>
        <p:spPr>
          <a:xfrm>
            <a:off x="0" y="3540125"/>
            <a:ext cx="184150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2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94213" name="Rectangle 9"/>
          <p:cNvSpPr/>
          <p:nvPr/>
        </p:nvSpPr>
        <p:spPr>
          <a:xfrm>
            <a:off x="0" y="3540125"/>
            <a:ext cx="184150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2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94214" name="Rectangle 11"/>
          <p:cNvSpPr/>
          <p:nvPr/>
        </p:nvSpPr>
        <p:spPr>
          <a:xfrm>
            <a:off x="0" y="3540125"/>
            <a:ext cx="184150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2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2250" y="3678238"/>
            <a:ext cx="8569325" cy="2139950"/>
            <a:chOff x="250825" y="3214686"/>
            <a:chExt cx="8569325" cy="2139455"/>
          </a:xfrm>
        </p:grpSpPr>
        <p:sp>
          <p:nvSpPr>
            <p:cNvPr id="94216" name="Text Box 5"/>
            <p:cNvSpPr txBox="1"/>
            <p:nvPr/>
          </p:nvSpPr>
          <p:spPr>
            <a:xfrm>
              <a:off x="250825" y="3214686"/>
              <a:ext cx="8569325" cy="2003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20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    </a:t>
              </a:r>
              <a:r>
                <a:rPr lang="zh-CN" alt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设</a:t>
              </a:r>
              <a:r>
                <a:rPr lang="en-US" altLang="zh-CN" sz="2000" i="1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Y</a:t>
              </a: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={</a:t>
              </a:r>
              <a:r>
                <a:rPr lang="en-US" altLang="zh-CN" sz="2000" i="1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y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，</a:t>
              </a:r>
              <a:r>
                <a:rPr lang="en-US" altLang="zh-CN" sz="2000" i="1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y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2</a:t>
              </a:r>
              <a:r>
                <a:rPr lang="zh-CN" altLang="en-US" sz="2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，</a:t>
              </a: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r>
                <a:rPr lang="zh-CN" altLang="en-US" sz="2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，</a:t>
              </a:r>
              <a:r>
                <a:rPr lang="en-US" altLang="zh-CN" sz="2000" i="1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y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n</a:t>
              </a: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}</a:t>
              </a:r>
              <a:r>
                <a:rPr lang="zh-CN" altLang="en-US" sz="2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是该背包问题的一个最优可行解，因此有  　　　　　    </a:t>
              </a:r>
              <a:endPara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pPr eaLnBrk="0" hangingPunct="0">
                <a:lnSpc>
                  <a:spcPct val="200000"/>
                </a:lnSpc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          </a:t>
              </a:r>
              <a:r>
                <a:rPr lang="zh-CN" altLang="en-US" sz="2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，从而有　　　　　　　　　　　        ，这个解的价值为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V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Y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)= 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　　　</a:t>
              </a:r>
              <a:r>
                <a:rPr lang="zh-CN" altLang="en-US" sz="2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。则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4217" name="Object 6"/>
            <p:cNvGraphicFramePr>
              <a:graphicFrameLocks noChangeAspect="1"/>
            </p:cNvGraphicFramePr>
            <p:nvPr/>
          </p:nvGraphicFramePr>
          <p:xfrm>
            <a:off x="426817" y="4033782"/>
            <a:ext cx="1366838" cy="747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17068800" imgH="9448800" progId="Equation.3">
                    <p:embed/>
                  </p:oleObj>
                </mc:Choice>
                <mc:Fallback>
                  <p:oleObj name="" r:id="rId3" imgW="17068800" imgH="94488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6817" y="4033782"/>
                          <a:ext cx="1366838" cy="7477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8" name="Object 8"/>
            <p:cNvGraphicFramePr>
              <a:graphicFrameLocks noChangeAspect="1"/>
            </p:cNvGraphicFramePr>
            <p:nvPr/>
          </p:nvGraphicFramePr>
          <p:xfrm>
            <a:off x="2841625" y="4022806"/>
            <a:ext cx="3768725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5" imgW="53644800" imgH="10363200" progId="Equation.3">
                    <p:embed/>
                  </p:oleObj>
                </mc:Choice>
                <mc:Fallback>
                  <p:oleObj name="" r:id="rId5" imgW="53644800" imgH="103632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41625" y="4022806"/>
                          <a:ext cx="3768725" cy="723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9" name="Object 10"/>
            <p:cNvGraphicFramePr>
              <a:graphicFrameLocks noChangeAspect="1"/>
            </p:cNvGraphicFramePr>
            <p:nvPr/>
          </p:nvGraphicFramePr>
          <p:xfrm>
            <a:off x="1110236" y="4631829"/>
            <a:ext cx="792162" cy="722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10363200" imgH="9448800" progId="Equation.3">
                    <p:embed/>
                  </p:oleObj>
                </mc:Choice>
                <mc:Fallback>
                  <p:oleObj name="" r:id="rId7" imgW="10363200" imgH="94488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10236" y="4631829"/>
                          <a:ext cx="792162" cy="722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20" name="Rectangle 14"/>
          <p:cNvSpPr/>
          <p:nvPr/>
        </p:nvSpPr>
        <p:spPr>
          <a:xfrm>
            <a:off x="0" y="3540125"/>
            <a:ext cx="184150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2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24000" y="5581650"/>
            <a:ext cx="4865688" cy="742950"/>
            <a:chOff x="2454291" y="5280282"/>
            <a:chExt cx="4865266" cy="742950"/>
          </a:xfrm>
        </p:grpSpPr>
        <p:sp>
          <p:nvSpPr>
            <p:cNvPr id="94222" name="Text Box 12"/>
            <p:cNvSpPr txBox="1"/>
            <p:nvPr/>
          </p:nvSpPr>
          <p:spPr>
            <a:xfrm>
              <a:off x="2454291" y="5451702"/>
              <a:ext cx="1671623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V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X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)-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V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Y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)=</a:t>
              </a:r>
              <a:endPara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endParaRPr>
            </a:p>
          </p:txBody>
        </p:sp>
        <p:graphicFrame>
          <p:nvGraphicFramePr>
            <p:cNvPr id="94223" name="Object 13"/>
            <p:cNvGraphicFramePr>
              <a:graphicFrameLocks noChangeAspect="1"/>
            </p:cNvGraphicFramePr>
            <p:nvPr/>
          </p:nvGraphicFramePr>
          <p:xfrm>
            <a:off x="3935007" y="5280282"/>
            <a:ext cx="3384550" cy="742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9" imgW="42672000" imgH="9448800" progId="Equation.3">
                    <p:embed/>
                  </p:oleObj>
                </mc:Choice>
                <mc:Fallback>
                  <p:oleObj name="" r:id="rId9" imgW="42672000" imgH="94488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35007" y="5280282"/>
                          <a:ext cx="3384550" cy="7429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92350" y="3232150"/>
            <a:ext cx="1423988" cy="849313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97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Text Box 2"/>
          <p:cNvSpPr txBox="1"/>
          <p:nvPr/>
        </p:nvSpPr>
        <p:spPr>
          <a:xfrm>
            <a:off x="468313" y="1198563"/>
            <a:ext cx="7920037" cy="1323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ts val="32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当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minj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，所以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≥0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，且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≥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minj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minj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ts val="32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当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minj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=0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，所以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≤0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，且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minj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minj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ts val="32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当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minj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minj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minj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6258" name="Rectangle 5"/>
          <p:cNvSpPr/>
          <p:nvPr/>
        </p:nvSpPr>
        <p:spPr>
          <a:xfrm>
            <a:off x="0" y="41576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59" name="Rectangle 7"/>
          <p:cNvSpPr/>
          <p:nvPr/>
        </p:nvSpPr>
        <p:spPr>
          <a:xfrm>
            <a:off x="0" y="41576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0" name="Rectangle 9"/>
          <p:cNvSpPr/>
          <p:nvPr/>
        </p:nvSpPr>
        <p:spPr>
          <a:xfrm>
            <a:off x="0" y="41624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9158" name="组合 10"/>
          <p:cNvGrpSpPr/>
          <p:nvPr/>
        </p:nvGrpSpPr>
        <p:grpSpPr>
          <a:xfrm>
            <a:off x="250825" y="2724150"/>
            <a:ext cx="8678863" cy="2290763"/>
            <a:chOff x="250826" y="1785926"/>
            <a:chExt cx="8678892" cy="2290774"/>
          </a:xfrm>
        </p:grpSpPr>
        <p:sp>
          <p:nvSpPr>
            <p:cNvPr id="96262" name="Text Box 3"/>
            <p:cNvSpPr txBox="1"/>
            <p:nvPr/>
          </p:nvSpPr>
          <p:spPr>
            <a:xfrm>
              <a:off x="250826" y="1785926"/>
              <a:ext cx="8678892" cy="21543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20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则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V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X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)-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V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Y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)=</a:t>
              </a:r>
              <a:endPara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endParaRPr>
            </a:p>
            <a:p>
              <a:pPr eaLnBrk="0" hangingPunct="0">
                <a:lnSpc>
                  <a:spcPct val="200000"/>
                </a:lnSpc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≥</a:t>
              </a:r>
              <a:endPara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endParaRPr>
            </a:p>
            <a:p>
              <a:pPr eaLnBrk="0" hangingPunct="0">
                <a:lnSpc>
                  <a:spcPct val="200000"/>
                </a:lnSpc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=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　　　　　　  ≥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0</a:t>
              </a:r>
              <a:endPara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endParaRPr>
            </a:p>
          </p:txBody>
        </p:sp>
        <p:graphicFrame>
          <p:nvGraphicFramePr>
            <p:cNvPr id="96263" name="Object 4"/>
            <p:cNvGraphicFramePr>
              <a:graphicFrameLocks noChangeAspect="1"/>
            </p:cNvGraphicFramePr>
            <p:nvPr/>
          </p:nvGraphicFramePr>
          <p:xfrm>
            <a:off x="2139979" y="1906061"/>
            <a:ext cx="6575425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98755200" imgH="10058400" progId="Equation.3">
                    <p:embed/>
                  </p:oleObj>
                </mc:Choice>
                <mc:Fallback>
                  <p:oleObj name="" r:id="rId1" imgW="98755200" imgH="100584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39979" y="1906061"/>
                          <a:ext cx="6575425" cy="669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4" name="Object 6"/>
            <p:cNvGraphicFramePr>
              <a:graphicFrameLocks noChangeAspect="1"/>
            </p:cNvGraphicFramePr>
            <p:nvPr/>
          </p:nvGraphicFramePr>
          <p:xfrm>
            <a:off x="642910" y="2643182"/>
            <a:ext cx="5524500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82905600" imgH="10058400" progId="Equation.3">
                    <p:embed/>
                  </p:oleObj>
                </mc:Choice>
                <mc:Fallback>
                  <p:oleObj name="" r:id="rId3" imgW="82905600" imgH="100584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2910" y="2643182"/>
                          <a:ext cx="5524500" cy="669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5" name="Object 8"/>
            <p:cNvGraphicFramePr>
              <a:graphicFrameLocks noChangeAspect="1"/>
            </p:cNvGraphicFramePr>
            <p:nvPr/>
          </p:nvGraphicFramePr>
          <p:xfrm>
            <a:off x="571472" y="3429000"/>
            <a:ext cx="1687512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25603200" imgH="9753600" progId="Equation.3">
                    <p:embed/>
                  </p:oleObj>
                </mc:Choice>
                <mc:Fallback>
                  <p:oleObj name="" r:id="rId5" imgW="25603200" imgH="97536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1472" y="3429000"/>
                          <a:ext cx="1687512" cy="6477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59" name="Text Box 10"/>
          <p:cNvSpPr txBox="1"/>
          <p:nvPr/>
        </p:nvSpPr>
        <p:spPr>
          <a:xfrm>
            <a:off x="463550" y="5180013"/>
            <a:ext cx="8135938" cy="957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这样与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是最优解的假设矛盾，也就是说没有哪个可行解的价值会大于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，因此解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是最优解。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3733800" y="2724150"/>
            <a:ext cx="457200" cy="7905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381625" y="2733675"/>
            <a:ext cx="457200" cy="7905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7086600" y="2743200"/>
            <a:ext cx="457200" cy="7905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1163638" y="3514725"/>
            <a:ext cx="457200" cy="788988"/>
          </a:xfrm>
          <a:prstGeom prst="roundRect">
            <a:avLst/>
          </a:prstGeom>
          <a:solidFill>
            <a:srgbClr val="FFFF99">
              <a:alpha val="3098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3044825" y="3533775"/>
            <a:ext cx="457200" cy="788988"/>
          </a:xfrm>
          <a:prstGeom prst="roundRect">
            <a:avLst/>
          </a:prstGeom>
          <a:solidFill>
            <a:srgbClr val="FFFF99">
              <a:alpha val="3098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4986338" y="3503613"/>
            <a:ext cx="457200" cy="790575"/>
          </a:xfrm>
          <a:prstGeom prst="roundRect">
            <a:avLst/>
          </a:prstGeom>
          <a:solidFill>
            <a:srgbClr val="FFFF99">
              <a:alpha val="3098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/>
      <p:bldP spid="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Text Box 2"/>
          <p:cNvSpPr txBox="1"/>
          <p:nvPr/>
        </p:nvSpPr>
        <p:spPr>
          <a:xfrm>
            <a:off x="500063" y="1357313"/>
            <a:ext cx="8064500" cy="10080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算法分析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排序的时间复杂性为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O(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log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while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循环的时间为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O(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，所以本算法的时间复杂度为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O(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log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WordArt 5"/>
          <p:cNvSpPr>
            <a:spLocks noTextEdit="1"/>
          </p:cNvSpPr>
          <p:nvPr/>
        </p:nvSpPr>
        <p:spPr>
          <a:xfrm>
            <a:off x="2209800" y="30480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3600" b="1"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bg2"/>
                    </a:gs>
                    <a:gs pos="100000">
                      <a:srgbClr val="666666"/>
                    </a:gs>
                  </a:gsLst>
                  <a:lin ang="0" scaled="1"/>
                  <a:tileRect/>
                </a:gradFill>
                <a:effectLst>
                  <a:outerShdw dist="71842" dir="2699999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Thank You !</a:t>
            </a:r>
            <a:endParaRPr lang="zh-CN" altLang="en-US" sz="3600" b="1"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bg2"/>
                  </a:gs>
                  <a:gs pos="100000">
                    <a:srgbClr val="666666"/>
                  </a:gs>
                </a:gsLst>
                <a:lin ang="0" scaled="1"/>
                <a:tileRect/>
              </a:gradFill>
              <a:effectLst>
                <a:outerShdw dist="71842" dir="2699999" algn="ctr" rotWithShape="0">
                  <a:schemeClr val="tx1">
                    <a:alpha val="5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Text Box 2"/>
          <p:cNvSpPr txBox="1"/>
          <p:nvPr/>
        </p:nvSpPr>
        <p:spPr>
          <a:xfrm>
            <a:off x="431800" y="1382713"/>
            <a:ext cx="8280400" cy="4092575"/>
          </a:xfrm>
          <a:prstGeom prst="rect">
            <a:avLst/>
          </a:prstGeom>
          <a:noFill/>
          <a:ln w="9525">
            <a:noFill/>
          </a:ln>
        </p:spPr>
        <p:txBody>
          <a:bodyPr lIns="144000" tIns="180000" bIns="216000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　　贪心法从问题的某一个初始解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{}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出发，采用逐步构造最优解的方法向给定的目标前进，每一步决策产生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元组解（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）的一个分量。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　　贪心法每一步上用作决策依据的选择准则被称为</a:t>
            </a:r>
            <a:r>
              <a:rPr lang="zh-CN" altLang="en-US" sz="2000" b="1" u="sng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最优量度标准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（或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贪心准则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），也就是说，在选择解分量的过程中，添加新的解分量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后，形成的部分解（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b="1" u="sng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不违反可行解约束条件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　　每一次贪心选择都将所求问题简化为规模更小的子问题，并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期望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通过每次所做的局部最优选择产生出一个全局最优解。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charRg st="7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charRg st="168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304800" y="517525"/>
            <a:ext cx="6553200" cy="519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7.1.2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贪心法求解的问题应具有的性质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2603500" cy="3698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1. </a:t>
            </a:r>
            <a:r>
              <a:rPr kumimoji="0" lang="zh-CN" altLang="en-US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贪心选择性质</a:t>
            </a:r>
            <a:endParaRPr kumimoji="0" lang="zh-CN" altLang="en-US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02756" name="Text Box 4"/>
          <p:cNvSpPr txBox="1"/>
          <p:nvPr/>
        </p:nvSpPr>
        <p:spPr>
          <a:xfrm>
            <a:off x="755650" y="2000250"/>
            <a:ext cx="7777163" cy="2038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贪心选择性质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是指所求问题的整体最优解可以通过一系列局部最优的选择，即贪心选择来达到。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也就是说，贪心法仅在当前状态下做出最好选择，即局部最优选择，然后再去求解做出这个选择后产生的相应子问题的解。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charRg st="4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395288" y="1381125"/>
            <a:ext cx="296227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kumimoji="0" lang="zh-CN" altLang="en-US" kern="1200" cap="none" spc="0" normalizeH="0" baseline="0" noProof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最优子结构性质</a:t>
            </a:r>
            <a:endParaRPr kumimoji="0" lang="zh-CN" altLang="en-US" kern="1200" cap="none" spc="0" normalizeH="0" baseline="0" noProof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9459" name="Text Box 3"/>
          <p:cNvSpPr txBox="1"/>
          <p:nvPr/>
        </p:nvSpPr>
        <p:spPr>
          <a:xfrm>
            <a:off x="395288" y="2209800"/>
            <a:ext cx="7921625" cy="1938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如果一个问题的最优解包含其子问题的最优解，则称此问题具有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最优子结构性质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问题的最优子结构性质是该问题可用</a:t>
            </a:r>
            <a:r>
              <a:rPr lang="zh-CN" altLang="zh-CN" sz="2000" b="1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算法或</a:t>
            </a:r>
            <a:r>
              <a:rPr lang="zh-CN" altLang="zh-CN" sz="2000" b="1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贪心法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求解的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关键特征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4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304800" y="534988"/>
            <a:ext cx="4897438" cy="519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7.1.3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贪心法的一般求解过程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746" name="Text Box 3"/>
          <p:cNvSpPr txBox="1"/>
          <p:nvPr/>
        </p:nvSpPr>
        <p:spPr>
          <a:xfrm>
            <a:off x="395288" y="1176338"/>
            <a:ext cx="5184775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贪心法求解问题的算法框架如下：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304798" y="1733588"/>
            <a:ext cx="8461404" cy="45142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SolutionType Greedy(SType a[],int n)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假设解向量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n-1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类型为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SolutionType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，其分量为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SType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类型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SolutionType x={}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初始时，解向量不包含任何分量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(int i=0;i&lt;n;i++)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执行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步操作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SType 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=Select(a);	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从输入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中选择一个当前最好的分量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if (Feasiable(x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))	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判断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是否包含在当前解中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solution=Union(x,x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);	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分量合并形成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 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return x;			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返回生成的最优解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609600" y="533400"/>
            <a:ext cx="4071938" cy="5222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7.2 </a:t>
            </a: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求解活动安排问题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3794" name="TextBox 4"/>
          <p:cNvSpPr txBox="1"/>
          <p:nvPr/>
        </p:nvSpPr>
        <p:spPr>
          <a:xfrm>
            <a:off x="571500" y="1285875"/>
            <a:ext cx="7929563" cy="3778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【问题描述】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假设有一个需要使用某一资源的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个活动所组成的集合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={1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。该资源任何时刻只能被一个活动所占用，活动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有一个开始时间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和结束时间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），其执行时间为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，假设最早活动执行时间为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一旦某个活动开始执行，中间不能被打断，直到其执行完毕。若活动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和活动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有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≥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或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≥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，则称这两个活动</a:t>
            </a:r>
            <a:r>
              <a:rPr lang="zh-CN" altLang="zh-CN" sz="2000" b="1" u="sng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兼容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设计算法求一种最优活动安排方案，使得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所有安排的活动个数最多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b70310e-04fb-4621-a4ce-dca352bdc618"/>
  <p:tag name="COMMONDATA" val="eyJoZGlkIjoiYWI4YWYzMzJhYzI5MmRjNmIzMTRmZWRhN2M1Mzc3MDYifQ=="/>
</p:tagLst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mple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9316</Words>
  <Application>WPS 演示</Application>
  <PresentationFormat>全屏显示(4:3)</PresentationFormat>
  <Paragraphs>833</Paragraphs>
  <Slides>49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49</vt:i4>
      </vt:variant>
    </vt:vector>
  </HeadingPairs>
  <TitlesOfParts>
    <vt:vector size="82" baseType="lpstr">
      <vt:lpstr>Arial</vt:lpstr>
      <vt:lpstr>宋体</vt:lpstr>
      <vt:lpstr>Wingdings</vt:lpstr>
      <vt:lpstr>Verdana</vt:lpstr>
      <vt:lpstr>等线</vt:lpstr>
      <vt:lpstr>黑体</vt:lpstr>
      <vt:lpstr>微软雅黑</vt:lpstr>
      <vt:lpstr>Times New Roman</vt:lpstr>
      <vt:lpstr>Segoe Print</vt:lpstr>
      <vt:lpstr>Consolas</vt:lpstr>
      <vt:lpstr>楷体</vt:lpstr>
      <vt:lpstr>叶根友毛笔行书2.0版</vt:lpstr>
      <vt:lpstr>Symbol</vt:lpstr>
      <vt:lpstr>Arial Unicode MS</vt:lpstr>
      <vt:lpstr>楷体_GB2312</vt:lpstr>
      <vt:lpstr>新宋体</vt:lpstr>
      <vt:lpstr>Comic Sans MS</vt:lpstr>
      <vt:lpstr>sample</vt:lpstr>
      <vt:lpstr>1_sample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算法设计与分析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DDMM</cp:lastModifiedBy>
  <cp:revision>859</cp:revision>
  <dcterms:created xsi:type="dcterms:W3CDTF">2004-08-26T06:30:00Z</dcterms:created>
  <dcterms:modified xsi:type="dcterms:W3CDTF">2022-10-22T03:04:58Z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CBCF64902B5E492EB1A84DBA4C0C9DA1</vt:lpwstr>
  </property>
  <property fmtid="{D5CDD505-2E9C-101B-9397-08002B2CF9AE}" pid="3" name="KSOProductBuildVer">
    <vt:lpwstr>2052-11.1.0.12598</vt:lpwstr>
  </property>
</Properties>
</file>