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5"/>
  </p:notesMasterIdLst>
  <p:handoutMasterIdLst>
    <p:handoutMasterId r:id="rId39"/>
  </p:handoutMasterIdLst>
  <p:sldIdLst>
    <p:sldId id="256" r:id="rId4"/>
    <p:sldId id="754" r:id="rId6"/>
    <p:sldId id="825" r:id="rId7"/>
    <p:sldId id="826" r:id="rId8"/>
    <p:sldId id="865" r:id="rId9"/>
    <p:sldId id="757" r:id="rId10"/>
    <p:sldId id="758" r:id="rId11"/>
    <p:sldId id="759" r:id="rId12"/>
    <p:sldId id="760" r:id="rId13"/>
    <p:sldId id="789" r:id="rId14"/>
    <p:sldId id="790" r:id="rId15"/>
    <p:sldId id="791" r:id="rId16"/>
    <p:sldId id="792" r:id="rId17"/>
    <p:sldId id="793" r:id="rId18"/>
    <p:sldId id="803" r:id="rId19"/>
    <p:sldId id="804" r:id="rId20"/>
    <p:sldId id="805" r:id="rId21"/>
    <p:sldId id="806" r:id="rId22"/>
    <p:sldId id="807" r:id="rId23"/>
    <p:sldId id="808" r:id="rId24"/>
    <p:sldId id="809" r:id="rId25"/>
    <p:sldId id="810" r:id="rId26"/>
    <p:sldId id="811" r:id="rId27"/>
    <p:sldId id="812" r:id="rId28"/>
    <p:sldId id="813" r:id="rId29"/>
    <p:sldId id="794" r:id="rId30"/>
    <p:sldId id="795" r:id="rId31"/>
    <p:sldId id="796" r:id="rId32"/>
    <p:sldId id="797" r:id="rId33"/>
    <p:sldId id="798" r:id="rId34"/>
    <p:sldId id="799" r:id="rId35"/>
    <p:sldId id="800" r:id="rId36"/>
    <p:sldId id="801" r:id="rId37"/>
    <p:sldId id="276" r:id="rId38"/>
  </p:sldIdLst>
  <p:sldSz cx="9144000" cy="6858000" type="screen4x3"/>
  <p:notesSz cx="7102475" cy="8991600"/>
  <p:custDataLst>
    <p:tags r:id="rId4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" lastIdx="1" clrIdx="0"/>
  <p:cmAuthor id="2" name="作者" initials="作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FAC4BE"/>
    <a:srgbClr val="99FF33"/>
    <a:srgbClr val="0099FF"/>
    <a:srgbClr val="FF9900"/>
    <a:srgbClr val="CCCC00"/>
    <a:srgbClr val="92D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4"/>
    <p:restoredTop sz="83518" autoAdjust="0"/>
  </p:normalViewPr>
  <p:slideViewPr>
    <p:cSldViewPr showGuides="1">
      <p:cViewPr varScale="1">
        <p:scale>
          <a:sx n="56" d="100"/>
          <a:sy n="56" d="100"/>
        </p:scale>
        <p:origin x="1191" y="42"/>
      </p:cViewPr>
      <p:guideLst>
        <p:guide orient="horz" pos="2155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8247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gs" Target="tags/tag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73D931-3E89-43AD-8AA4-0009D4CB136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5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lang="zh-CN" altLang="en-US" sz="1200" strike="noStrike" noProof="1"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b="1" dirty="0">
              <a:ea typeface="等线" panose="02010600030101010101" pitchFamily="2" charset="-122"/>
            </a:endParaRPr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47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68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>
                <a:ea typeface="等线" panose="02010600030101010101" pitchFamily="2" charset="-122"/>
              </a:rPr>
              <a:t>用贪心不行</a:t>
            </a:r>
            <a:r>
              <a:rPr lang="en-US" altLang="zh-CN" dirty="0">
                <a:ea typeface="等线" panose="02010600030101010101" pitchFamily="2" charset="-122"/>
              </a:rPr>
              <a:t>   </a:t>
            </a:r>
            <a:r>
              <a:rPr lang="zh-CN" altLang="en-US" dirty="0">
                <a:ea typeface="等线" panose="02010600030101010101" pitchFamily="2" charset="-122"/>
              </a:rPr>
              <a:t>先选</a:t>
            </a:r>
            <a:r>
              <a:rPr lang="en-US" altLang="zh-CN" dirty="0">
                <a:ea typeface="等线" panose="02010600030101010101" pitchFamily="2" charset="-122"/>
              </a:rPr>
              <a:t>18  </a:t>
            </a:r>
            <a:r>
              <a:rPr lang="zh-CN" altLang="en-US" dirty="0">
                <a:ea typeface="等线" panose="02010600030101010101" pitchFamily="2" charset="-122"/>
              </a:rPr>
              <a:t>再选两个</a:t>
            </a:r>
            <a:r>
              <a:rPr lang="en-US" altLang="zh-CN" dirty="0">
                <a:ea typeface="等线" panose="02010600030101010101" pitchFamily="2" charset="-122"/>
              </a:rPr>
              <a:t>5</a:t>
            </a:r>
            <a:endParaRPr lang="en-US" altLang="zh-CN" dirty="0">
              <a:ea typeface="等线" panose="02010600030101010101" pitchFamily="2" charset="-122"/>
            </a:endParaRPr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>
                <a:ea typeface="等线" panose="02010600030101010101" pitchFamily="2" charset="-122"/>
              </a:rPr>
              <a:t>投资问题的思路去列状态转移方程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zh-CN" dirty="0">
              <a:ea typeface="等线" panose="02010600030101010101" pitchFamily="2" charset="-122"/>
            </a:endParaRPr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96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96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98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80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6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zh-CN" dirty="0">
              <a:ea typeface="等线" panose="02010600030101010101" pitchFamily="2" charset="-122"/>
            </a:endParaRPr>
          </a:p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16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37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活动相同，无需替换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活动不同，必能替换</a:t>
            </a: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  <a:p>
            <a:r>
              <a:rPr lang="zh-CN" altLang="en-US" dirty="0"/>
              <a:t>留出范围更大，不会冲突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>
                <a:ea typeface="等线" panose="02010600030101010101" pitchFamily="2" charset="-122"/>
              </a:rPr>
              <a:t>f</a:t>
            </a:r>
            <a:r>
              <a:rPr lang="zh-CN" altLang="en-US" dirty="0">
                <a:ea typeface="等线" panose="02010600030101010101" pitchFamily="2" charset="-122"/>
              </a:rPr>
              <a:t>（</a:t>
            </a:r>
            <a:r>
              <a:rPr lang="en-US" altLang="zh-CN" dirty="0">
                <a:ea typeface="等线" panose="02010600030101010101" pitchFamily="2" charset="-122"/>
              </a:rPr>
              <a:t>i</a:t>
            </a:r>
            <a:r>
              <a:rPr lang="zh-CN" altLang="en-US" dirty="0">
                <a:ea typeface="等线" panose="02010600030101010101" pitchFamily="2" charset="-122"/>
              </a:rPr>
              <a:t>）</a:t>
            </a:r>
            <a:r>
              <a:rPr lang="en-US" altLang="zh-CN" dirty="0">
                <a:ea typeface="等线" panose="02010600030101010101" pitchFamily="2" charset="-122"/>
              </a:rPr>
              <a:t>+ti&lt;=f(j)  </a:t>
            </a:r>
            <a:r>
              <a:rPr lang="zh-CN" altLang="en-US" dirty="0">
                <a:ea typeface="等线" panose="02010600030101010101" pitchFamily="2" charset="-122"/>
              </a:rPr>
              <a:t>是说下一项活动的开始时间要大于前一项活动的完成时间</a:t>
            </a:r>
            <a:endParaRPr lang="zh-CN" altLang="en-US" dirty="0">
              <a:ea typeface="等线" panose="02010600030101010101" pitchFamily="2" charset="-122"/>
            </a:endParaRPr>
          </a:p>
          <a:p>
            <a:pPr lvl="0"/>
            <a:r>
              <a:rPr lang="zh-CN" altLang="en-US" dirty="0">
                <a:ea typeface="等线" panose="02010600030101010101" pitchFamily="2" charset="-122"/>
              </a:rPr>
              <a:t>首先，定义</a:t>
            </a:r>
            <a:r>
              <a:rPr lang="en-US" altLang="zh-CN" dirty="0">
                <a:ea typeface="等线" panose="02010600030101010101" pitchFamily="2" charset="-122"/>
              </a:rPr>
              <a:t> 4</a:t>
            </a:r>
            <a:r>
              <a:rPr lang="zh-CN" altLang="en-US" dirty="0">
                <a:ea typeface="等线" panose="02010600030101010101" pitchFamily="2" charset="-122"/>
              </a:rPr>
              <a:t>项活动中，延迟量最大的就为整个调度的延迟。</a:t>
            </a:r>
            <a:endParaRPr lang="zh-CN" altLang="en-US" dirty="0">
              <a:ea typeface="等线" panose="02010600030101010101" pitchFamily="2" charset="-122"/>
            </a:endParaRPr>
          </a:p>
          <a:p>
            <a:pPr lvl="0"/>
            <a:r>
              <a:rPr lang="zh-CN" altLang="en-US" dirty="0">
                <a:ea typeface="等线" panose="02010600030101010101" pitchFamily="2" charset="-122"/>
              </a:rPr>
              <a:t>那么，</a:t>
            </a:r>
            <a:r>
              <a:rPr lang="en-US" altLang="zh-CN" dirty="0">
                <a:ea typeface="等线" panose="02010600030101010101" pitchFamily="2" charset="-122"/>
              </a:rPr>
              <a:t>4</a:t>
            </a:r>
            <a:r>
              <a:rPr lang="zh-CN" altLang="en-US" dirty="0">
                <a:ea typeface="等线" panose="02010600030101010101" pitchFamily="2" charset="-122"/>
              </a:rPr>
              <a:t>项活动</a:t>
            </a:r>
            <a:r>
              <a:rPr lang="en-US" altLang="zh-CN" dirty="0">
                <a:ea typeface="等线" panose="02010600030101010101" pitchFamily="2" charset="-122"/>
              </a:rPr>
              <a:t>  </a:t>
            </a:r>
            <a:r>
              <a:rPr lang="zh-CN" altLang="en-US" dirty="0">
                <a:ea typeface="等线" panose="02010600030101010101" pitchFamily="2" charset="-122"/>
              </a:rPr>
              <a:t>可以有多种调度，最大延迟是不一样的，希望找到那个最小延迟调度方案。</a:t>
            </a:r>
            <a:endParaRPr lang="zh-CN" altLang="en-US" dirty="0">
              <a:ea typeface="等线" panose="02010600030101010101" pitchFamily="2" charset="-122"/>
            </a:endParaRPr>
          </a:p>
          <a:p>
            <a:pPr lvl="0"/>
            <a:r>
              <a:rPr lang="zh-CN" altLang="en-US" dirty="0">
                <a:ea typeface="等线" panose="02010600030101010101" pitchFamily="2" charset="-122"/>
              </a:rPr>
              <a:t>就是在所有的调度方案的最大延迟中找最小。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>
                <a:ea typeface="等线" panose="02010600030101010101" pitchFamily="2" charset="-122"/>
              </a:rPr>
              <a:t>T</a:t>
            </a:r>
            <a:r>
              <a:rPr lang="zh-CN" altLang="en-US" dirty="0">
                <a:ea typeface="等线" panose="02010600030101010101" pitchFamily="2" charset="-122"/>
              </a:rPr>
              <a:t>加工时间</a:t>
            </a:r>
            <a:r>
              <a:rPr lang="en-US" altLang="zh-CN" dirty="0">
                <a:ea typeface="等线" panose="02010600030101010101" pitchFamily="2" charset="-122"/>
              </a:rPr>
              <a:t> </a:t>
            </a:r>
            <a:r>
              <a:rPr lang="zh-CN" altLang="en-US" dirty="0">
                <a:ea typeface="等线" panose="02010600030101010101" pitchFamily="2" charset="-122"/>
              </a:rPr>
              <a:t>（耗时）</a:t>
            </a:r>
            <a:r>
              <a:rPr lang="en-US" altLang="zh-CN" dirty="0">
                <a:ea typeface="等线" panose="02010600030101010101" pitchFamily="2" charset="-122"/>
              </a:rPr>
              <a:t> D</a:t>
            </a:r>
            <a:r>
              <a:rPr lang="zh-CN" altLang="en-US" dirty="0">
                <a:ea typeface="等线" panose="02010600030101010101" pitchFamily="2" charset="-122"/>
              </a:rPr>
              <a:t>截止时间（</a:t>
            </a:r>
            <a:r>
              <a:rPr lang="en-US" altLang="zh-CN" dirty="0">
                <a:ea typeface="等线" panose="02010600030101010101" pitchFamily="2" charset="-122"/>
              </a:rPr>
              <a:t>deadline</a:t>
            </a:r>
            <a:r>
              <a:rPr lang="zh-CN" altLang="en-US" dirty="0">
                <a:ea typeface="等线" panose="02010600030101010101" pitchFamily="2" charset="-122"/>
              </a:rPr>
              <a:t>）</a:t>
            </a:r>
            <a:endParaRPr lang="zh-CN" altLang="en-US" dirty="0">
              <a:ea typeface="等线" panose="02010600030101010101" pitchFamily="2" charset="-122"/>
            </a:endParaRPr>
          </a:p>
          <a:p>
            <a:pPr lvl="0"/>
            <a:r>
              <a:rPr lang="zh-CN" altLang="en-US" dirty="0">
                <a:ea typeface="等线" panose="02010600030101010101" pitchFamily="2" charset="-122"/>
              </a:rPr>
              <a:t>调度</a:t>
            </a:r>
            <a:r>
              <a:rPr lang="en-US" altLang="zh-CN" dirty="0">
                <a:ea typeface="等线" panose="02010600030101010101" pitchFamily="2" charset="-122"/>
              </a:rPr>
              <a:t>1</a:t>
            </a:r>
            <a:r>
              <a:rPr lang="zh-CN" altLang="en-US" dirty="0">
                <a:ea typeface="等线" panose="02010600030101010101" pitchFamily="2" charset="-122"/>
              </a:rPr>
              <a:t>：顺序安排</a:t>
            </a:r>
            <a:endParaRPr lang="zh-CN" altLang="en-US" dirty="0">
              <a:ea typeface="等线" panose="02010600030101010101" pitchFamily="2" charset="-122"/>
            </a:endParaRPr>
          </a:p>
          <a:p>
            <a:pPr lvl="0"/>
            <a:r>
              <a:rPr lang="zh-CN" altLang="en-US" dirty="0">
                <a:ea typeface="等线" panose="02010600030101010101" pitchFamily="2" charset="-122"/>
              </a:rPr>
              <a:t>调度</a:t>
            </a:r>
            <a:r>
              <a:rPr lang="en-US" altLang="zh-CN" dirty="0">
                <a:ea typeface="等线" panose="02010600030101010101" pitchFamily="2" charset="-122"/>
              </a:rPr>
              <a:t>2</a:t>
            </a:r>
            <a:r>
              <a:rPr lang="zh-CN" altLang="en-US" dirty="0">
                <a:ea typeface="等线" panose="02010600030101010101" pitchFamily="2" charset="-122"/>
              </a:rPr>
              <a:t>：按截止时间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 fontAlgn="base"/>
            <a:r>
              <a:rPr lang="en-US" altLang="zh-CN" strike="noStrike" noProof="0"/>
              <a:t>Click to edit Master subtitle style</a:t>
            </a:r>
            <a:endParaRPr lang="en-US" altLang="zh-CN" strike="noStrike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/>
              <a:t>Click to edit Master title style</a:t>
            </a:r>
            <a:endParaRPr lang="en-US" altLang="zh-CN" strike="noStrike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92887" y="365125"/>
            <a:ext cx="822463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93502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C054-0E49-451F-A70B-DA8740D48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3BC2-8808-47CA-AECB-D82D984CE7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 fontAlgn="base"/>
            <a:r>
              <a:rPr lang="en-US" altLang="zh-CN" strike="noStrike" noProof="0"/>
              <a:t>Click to edit Master subtitle style</a:t>
            </a:r>
            <a:endParaRPr lang="en-US" altLang="zh-CN" strike="noStrike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/>
              <a:t>Click to edit Master title style</a:t>
            </a:r>
            <a:endParaRPr lang="en-US" altLang="zh-CN" strike="noStrike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1" name="Picture 5" descr="校标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1" name="Picture 5" descr="校标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baike.so.com/doc/6385606-6599259.html" TargetMode="External"/><Relationship Id="rId3" Type="http://schemas.openxmlformats.org/officeDocument/2006/relationships/hyperlink" Target="https://baike.so.com/doc/5344020-5579463.html" TargetMode="External"/><Relationship Id="rId2" Type="http://schemas.openxmlformats.org/officeDocument/2006/relationships/hyperlink" Target="https://baike.so.com/doc/5848504-6061342.html" TargetMode="External"/><Relationship Id="rId1" Type="http://schemas.openxmlformats.org/officeDocument/2006/relationships/hyperlink" Target="https://baike.so.com/doc/2934628-3096512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华北电力大学</a:t>
            </a:r>
            <a:endParaRPr kumimoji="0" lang="zh-CN" altLang="en-US" sz="1800" b="1" i="0" u="none" strike="noStrike" kern="1200" cap="none" spc="0" normalizeH="0" baseline="0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控制与计算机工程学院</a:t>
            </a:r>
            <a:endParaRPr kumimoji="0" lang="zh-CN" altLang="en-US" sz="1800" b="1" i="0" u="none" strike="noStrike" kern="1200" cap="none" spc="0" normalizeH="0" baseline="0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3600" kern="12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算法设计与分析</a:t>
            </a:r>
            <a:endParaRPr lang="en-US" altLang="zh-CN" kern="12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日期占位符 3"/>
          <p:cNvSpPr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www.ncepu.edu.cn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NCEPU               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矩形 5"/>
          <p:cNvSpPr/>
          <p:nvPr/>
        </p:nvSpPr>
        <p:spPr>
          <a:xfrm>
            <a:off x="492125" y="515938"/>
            <a:ext cx="37401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交换论证：正确性证明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00" y="1447800"/>
            <a:ext cx="8153400" cy="4660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证明思路：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分析一般最优解与算法解的区别（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成份、排列顺序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不同）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设计一种转换操作（替换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成份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或交换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次序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），可以在有限步将任意一个普通最优解逐步转换成算法的解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上述每步转换都不降低解的最优性质</a:t>
            </a:r>
            <a:endParaRPr kumimoji="0" lang="zh-CN" altLang="en-US" sz="22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2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贪心算法的解的性质：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没有空闲时间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没有逆序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.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逆序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j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):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 &lt;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且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&gt;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7391400" cy="563563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引理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4" name="日期占位符 3"/>
          <p:cNvSpPr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www.ncepu.edu.cn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NCEPU               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矩形 5"/>
          <p:cNvSpPr/>
          <p:nvPr/>
        </p:nvSpPr>
        <p:spPr>
          <a:xfrm>
            <a:off x="533400" y="1441450"/>
            <a:ext cx="8839200" cy="544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b="1" dirty="0">
                <a:solidFill>
                  <a:srgbClr val="A4001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引理</a:t>
            </a:r>
            <a:r>
              <a:rPr lang="en-US" altLang="zh-CN" sz="2200" b="1" dirty="0">
                <a:solidFill>
                  <a:srgbClr val="A4001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所有没有逆序、没有空闲时间的调度具有相同的最大延迟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2282825"/>
            <a:ext cx="7924800" cy="2576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证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没有逆序，在 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中具有</a:t>
            </a:r>
            <a:r>
              <a:rPr lang="zh-CN" altLang="en-US" sz="2200" u="sng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相同完成时间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的客户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1,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2,…,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ik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连续安排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其开始时刻为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0,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完成这些任务的时刻是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，最大延迟为最后任务延迟 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−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1,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2,…,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ik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的排列次序无关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t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...+ t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5002213"/>
            <a:ext cx="6061075" cy="915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: 圆角 9"/>
          <p:cNvSpPr/>
          <p:nvPr/>
        </p:nvSpPr>
        <p:spPr>
          <a:xfrm>
            <a:off x="4540242" y="3395663"/>
            <a:ext cx="685800" cy="381000"/>
          </a:xfrm>
          <a:prstGeom prst="roundRect">
            <a:avLst/>
          </a:prstGeom>
          <a:solidFill>
            <a:srgbClr val="FAC4BE">
              <a:alpha val="3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4600" y="4389438"/>
            <a:ext cx="4114800" cy="469900"/>
          </a:xfrm>
          <a:prstGeom prst="roundRect">
            <a:avLst/>
          </a:prstGeom>
          <a:solidFill>
            <a:srgbClr val="FAC4BE">
              <a:alpha val="3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ldLvl="0" animBg="1"/>
      <p:bldP spid="11" grpId="0" bldLvl="0" animBg="1"/>
      <p:bldP spid="1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91400" cy="563563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证明要点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2" name="日期占位符 3"/>
          <p:cNvSpPr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www.ncepu.edu.cn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NCEPU               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矩形 5"/>
          <p:cNvSpPr/>
          <p:nvPr/>
        </p:nvSpPr>
        <p:spPr>
          <a:xfrm>
            <a:off x="609600" y="1676400"/>
            <a:ext cx="7848600" cy="1052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从一个没有空闲的最优解出发，逐步转变成没有逆序的解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根据引理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，这个解和算法解具有相同的最大延迟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588" y="2992438"/>
            <a:ext cx="7848600" cy="290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如果一个最优调度存在逆序，那么存在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使得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i,i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+1)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构成一个逆序，称为相邻的逆序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交换相邻逆序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得到的解仍旧最优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每次交换后逆序数减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，至多经过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−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1)/2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次交换得到一个没有逆序的最优调度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等价于算法的解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buClrTx/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55638" y="4062413"/>
            <a:ext cx="6126163" cy="519113"/>
          </a:xfrm>
          <a:prstGeom prst="roundRect">
            <a:avLst/>
          </a:prstGeom>
          <a:solidFill>
            <a:srgbClr val="FAC4BE">
              <a:alpha val="3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  <p:bldP spid="9" grpId="0" bldLvl="0" animBg="1"/>
      <p:bldP spid="9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563563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交换论证：正确性证明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0" name="日期占位符 3"/>
          <p:cNvSpPr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www.ncepu.edu.cn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NCEPU               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00200"/>
            <a:ext cx="3006725" cy="5445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交换相邻逆序仍旧最优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3088" y="2209800"/>
            <a:ext cx="8189912" cy="1052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是一个任意最优解，存在相邻逆序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交换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的顺序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得到解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那么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的最大延迟不超过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的最大延迟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3734" name="矩形 7"/>
          <p:cNvSpPr/>
          <p:nvPr/>
        </p:nvSpPr>
        <p:spPr>
          <a:xfrm>
            <a:off x="609600" y="3438525"/>
            <a:ext cx="8001000" cy="257589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理由：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交换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i, j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与其他客户延迟时间无关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交换后不增加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的延迟，但可能增加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的延迟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调度下的延迟</a:t>
            </a: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小于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调度下的延迟，因此小于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的最大延迟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15313" y="4956175"/>
            <a:ext cx="8001000" cy="1116737"/>
          </a:xfrm>
          <a:prstGeom prst="roundRect">
            <a:avLst/>
          </a:prstGeom>
          <a:solidFill>
            <a:srgbClr val="FAC4BE">
              <a:alpha val="3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038614" y="3419475"/>
            <a:ext cx="2590732" cy="39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i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最优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那么</a:t>
            </a:r>
            <a:r>
              <a:rPr lang="en-US" altLang="zh-CN" sz="1800" b="1" i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仍旧最优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bldLvl="0" animBg="1"/>
      <p:bldP spid="9" grpId="1" bldLvl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日期占位符 3"/>
          <p:cNvSpPr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www.ncepu.edu.cn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NCEPU               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4132263"/>
            <a:ext cx="5181560" cy="206922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delay(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i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200" b="1" i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</a:t>
            </a:r>
            <a:r>
              <a:rPr lang="en-US" altLang="zh-CN" sz="2200" b="1" baseline="-25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－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endParaRPr lang="en-US" altLang="zh-CN" sz="2200" baseline="-25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delay(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i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200" b="1" i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</a:t>
            </a:r>
            <a:r>
              <a:rPr lang="en-US" altLang="zh-CN" sz="2200" b="1" i="1" baseline="-25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－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delay(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delay 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</a:rPr>
              <a:t>≤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7578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993900"/>
            <a:ext cx="7010400" cy="2138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81" name="矩形 9"/>
          <p:cNvSpPr/>
          <p:nvPr/>
        </p:nvSpPr>
        <p:spPr>
          <a:xfrm>
            <a:off x="838200" y="1525588"/>
            <a:ext cx="4532313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的延迟不超过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的延迟 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578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563563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交换论证：正确性证明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3"/>
          <p:cNvSpPr/>
          <p:nvPr/>
        </p:nvSpPr>
        <p:spPr>
          <a:xfrm>
            <a:off x="533400" y="533400"/>
            <a:ext cx="41338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得不到最优解的处理方法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295400"/>
            <a:ext cx="7924800" cy="2817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输入参数分析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考虑输入参数在</a:t>
            </a:r>
            <a:r>
              <a:rPr kumimoji="0" lang="zh-C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什么</a:t>
            </a:r>
            <a:r>
              <a:rPr kumimoji="0" lang="zh-CN" alt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取值范围</a:t>
            </a:r>
            <a:r>
              <a:rPr kumimoji="0" lang="zh-CN" alt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内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使用贪心法可以得到最优解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误差分析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lvl="0" eaLnBrk="0" hangingPunct="0">
              <a:lnSpc>
                <a:spcPct val="150000"/>
              </a:lnSpc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估计贪心法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————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近似算法所得到的解与最优解的</a:t>
            </a:r>
            <a:r>
              <a:rPr kumimoji="0" lang="zh-CN" alt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误差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（对所有的输入实例在最坏情况下误差的上界）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矩形 3"/>
          <p:cNvSpPr/>
          <p:nvPr/>
        </p:nvSpPr>
        <p:spPr>
          <a:xfrm>
            <a:off x="533400" y="533400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找零钱问题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78" name="矩形 4"/>
          <p:cNvSpPr/>
          <p:nvPr/>
        </p:nvSpPr>
        <p:spPr>
          <a:xfrm>
            <a:off x="533400" y="1600200"/>
            <a:ext cx="8229600" cy="1560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问题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设有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种零钱，重量分别为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... 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价值分别为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1,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... 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需要付的总钱数是</a:t>
            </a:r>
            <a:r>
              <a:rPr lang="en-US" altLang="zh-CN" sz="2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不妨设币值和钱数都为正整数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如何付钱使得所付钱的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总重最轻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?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3429000"/>
            <a:ext cx="7086600" cy="769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实例</a:t>
            </a:r>
            <a:endParaRPr lang="zh-CN" altLang="en-US" sz="22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buClrTx/>
              <a:buFontTx/>
            </a:pPr>
            <a:r>
              <a:rPr lang="pl-PL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pl-PL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=1, </a:t>
            </a:r>
            <a:r>
              <a:rPr lang="pl-PL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pl-PL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=5, </a:t>
            </a:r>
            <a:r>
              <a:rPr lang="pl-PL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pl-PL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=14, </a:t>
            </a:r>
            <a:r>
              <a:rPr lang="pl-PL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pl-PL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=18,</a:t>
            </a:r>
            <a:r>
              <a:rPr lang="pl-PL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pl-PL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=1,</a:t>
            </a:r>
            <a:r>
              <a:rPr lang="pl-PL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pl-PL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=1,2,3,4.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=28</a:t>
            </a:r>
            <a:endParaRPr lang="zh-CN" altLang="en-US" sz="2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3113" y="4887913"/>
            <a:ext cx="501332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最优解：</a:t>
            </a:r>
            <a:r>
              <a:rPr lang="en-US" altLang="zh-CN" sz="22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b="1" i="1" baseline="-25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=2,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=0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，总重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矩形 3"/>
          <p:cNvSpPr/>
          <p:nvPr/>
        </p:nvSpPr>
        <p:spPr>
          <a:xfrm>
            <a:off x="609600" y="1676400"/>
            <a:ext cx="1198563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建模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2226" name="矩形 4"/>
          <p:cNvSpPr/>
          <p:nvPr/>
        </p:nvSpPr>
        <p:spPr>
          <a:xfrm>
            <a:off x="533400" y="533400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找零钱问题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矩形 5"/>
          <p:cNvSpPr/>
          <p:nvPr/>
        </p:nvSpPr>
        <p:spPr>
          <a:xfrm>
            <a:off x="609600" y="2341563"/>
            <a:ext cx="7315200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令选用第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种硬币的数目是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1, 2, … 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66" y="3124208"/>
            <a:ext cx="4270335" cy="173391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矩形 4"/>
          <p:cNvSpPr/>
          <p:nvPr/>
        </p:nvSpPr>
        <p:spPr>
          <a:xfrm>
            <a:off x="533400" y="533400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找零钱问题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1600200"/>
            <a:ext cx="3190875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动态规划算法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400" y="2338388"/>
            <a:ext cx="77724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表示用前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种零钱，总钱数为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的最小重量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86" y="3117860"/>
            <a:ext cx="4952908" cy="194308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矩形 4"/>
          <p:cNvSpPr/>
          <p:nvPr/>
        </p:nvSpPr>
        <p:spPr>
          <a:xfrm>
            <a:off x="533400" y="533400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找零钱问题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650" y="2125663"/>
            <a:ext cx="4133850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单位价值重量轻的货币优先，设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6323" name="矩形 2"/>
          <p:cNvSpPr/>
          <p:nvPr/>
        </p:nvSpPr>
        <p:spPr>
          <a:xfrm>
            <a:off x="646113" y="1562100"/>
            <a:ext cx="103187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贪心法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0" y="1951038"/>
            <a:ext cx="2709863" cy="73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3748088"/>
            <a:ext cx="4876800" cy="1878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622300" y="3128963"/>
            <a:ext cx="73787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使用前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种零钱，总钱数为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 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贪心法的总重为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4" name="日期占位符 3"/>
          <p:cNvSpPr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www.ncepu.edu.cn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Font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Ncepu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16" name="Group 76"/>
          <p:cNvGrpSpPr/>
          <p:nvPr/>
        </p:nvGrpSpPr>
        <p:grpSpPr>
          <a:xfrm>
            <a:off x="2286000" y="22860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18" name="AutoShape 78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2212193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 anchorCtr="0"/>
            <a:lstStyle/>
            <a:p>
              <a:pPr>
                <a:buClrTx/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Text Box 79"/>
            <p:cNvSpPr txBox="1"/>
            <p:nvPr/>
          </p:nvSpPr>
          <p:spPr>
            <a:xfrm>
              <a:off x="1680" y="1934"/>
              <a:ext cx="21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buClrTx/>
                <a:buFontTx/>
              </a:pPr>
              <a:r>
                <a:rPr 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最小延迟调度问题</a:t>
              </a:r>
              <a:endParaRPr 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20" name="Text Box 80"/>
            <p:cNvSpPr txBox="1"/>
            <p:nvPr/>
          </p:nvSpPr>
          <p:spPr>
            <a:xfrm>
              <a:off x="1393" y="1886"/>
              <a:ext cx="2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>
                <a:buClrTx/>
                <a:buFontTx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76"/>
          <p:cNvGrpSpPr/>
          <p:nvPr/>
        </p:nvGrpSpPr>
        <p:grpSpPr bwMode="auto">
          <a:xfrm>
            <a:off x="2288796" y="3124993"/>
            <a:ext cx="4724400" cy="685800"/>
            <a:chOff x="1296" y="1824"/>
            <a:chExt cx="2976" cy="4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gray">
            <a:xfrm>
              <a:off x="1463" y="1941"/>
              <a:ext cx="2590" cy="2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找零钱问题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2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322" name="矩形 1"/>
          <p:cNvSpPr/>
          <p:nvPr/>
        </p:nvSpPr>
        <p:spPr>
          <a:xfrm>
            <a:off x="4102100" y="1395413"/>
            <a:ext cx="9398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Greedy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23" name="Group 61"/>
          <p:cNvGrpSpPr/>
          <p:nvPr/>
        </p:nvGrpSpPr>
        <p:grpSpPr>
          <a:xfrm>
            <a:off x="2286000" y="3962400"/>
            <a:ext cx="4724400" cy="685800"/>
            <a:chOff x="1296" y="1824"/>
            <a:chExt cx="2976" cy="432"/>
          </a:xfrm>
        </p:grpSpPr>
        <p:sp>
          <p:nvSpPr>
            <p:cNvPr id="38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5" name="AutoShape 63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2212193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 anchorCtr="0"/>
            <a:lstStyle/>
            <a:p>
              <a:pPr>
                <a:buClrTx/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6" name="Text Box 64"/>
            <p:cNvSpPr txBox="1"/>
            <p:nvPr/>
          </p:nvSpPr>
          <p:spPr>
            <a:xfrm>
              <a:off x="1632" y="1924"/>
              <a:ext cx="21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buClrTx/>
                <a:buFontTx/>
              </a:pP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传统算法</a:t>
              </a:r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vs 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机器学习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27" name="Text Box 65"/>
            <p:cNvSpPr txBox="1"/>
            <p:nvPr/>
          </p:nvSpPr>
          <p:spPr>
            <a:xfrm>
              <a:off x="1394" y="1886"/>
              <a:ext cx="2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>
                <a:buClrTx/>
                <a:buFontTx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矩形 4"/>
          <p:cNvSpPr/>
          <p:nvPr/>
        </p:nvSpPr>
        <p:spPr>
          <a:xfrm>
            <a:off x="539750" y="1111250"/>
            <a:ext cx="31892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4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=1,2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贪心法是最优解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1600200"/>
            <a:ext cx="8751888" cy="10525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 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1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只有一种零钱，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=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2200" dirty="0">
              <a:solidFill>
                <a:srgbClr val="7E7E7E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 </a:t>
            </a:r>
            <a:r>
              <a:rPr lang="pt-BR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2, </a:t>
            </a:r>
            <a:r>
              <a:rPr lang="pt-BR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sz="2200" b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pt-BR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越大，得到的解越好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763" y="2711450"/>
            <a:ext cx="4953000" cy="788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3559175"/>
            <a:ext cx="4724400" cy="260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257800"/>
            <a:ext cx="1709738" cy="1238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: 圆角 9"/>
          <p:cNvSpPr/>
          <p:nvPr/>
        </p:nvSpPr>
        <p:spPr>
          <a:xfrm>
            <a:off x="1295400" y="4114800"/>
            <a:ext cx="2667000" cy="457200"/>
          </a:xfrm>
          <a:prstGeom prst="roundRect">
            <a:avLst/>
          </a:prstGeom>
          <a:solidFill>
            <a:srgbClr val="FAC4BE">
              <a:alpha val="3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066800" y="3657600"/>
            <a:ext cx="4038600" cy="520700"/>
          </a:xfrm>
          <a:prstGeom prst="roundRect">
            <a:avLst/>
          </a:prstGeom>
          <a:solidFill>
            <a:srgbClr val="FAC4BE">
              <a:alpha val="3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ldLvl="0" animBg="1"/>
      <p:bldP spid="10" grpId="1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矩形 3"/>
          <p:cNvSpPr/>
          <p:nvPr/>
        </p:nvSpPr>
        <p:spPr>
          <a:xfrm>
            <a:off x="304800" y="1295400"/>
            <a:ext cx="1312863" cy="5445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判别条件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" y="1981200"/>
            <a:ext cx="8077100" cy="410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定理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】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对每个正整数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，假设对所有非负整数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有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)=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，且存在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δ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满足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k+1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- δ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其中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δ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&lt;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k+1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为正整数，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则下面的命题等价：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G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k+1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 =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k+1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对一切正整数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G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k+1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(pv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 = F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k+1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(pv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；</a:t>
            </a:r>
            <a:endParaRPr kumimoji="0" lang="zh-CN" altLang="en-US" sz="2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(3)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w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k+1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+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l-GR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δ</a:t>
            </a:r>
            <a:r>
              <a:rPr kumimoji="0" lang="el-GR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el-GR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pw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.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对话气泡: 圆角矩形 2"/>
          <p:cNvSpPr/>
          <p:nvPr/>
        </p:nvSpPr>
        <p:spPr>
          <a:xfrm>
            <a:off x="3657624" y="1219258"/>
            <a:ext cx="3536956" cy="544513"/>
          </a:xfrm>
          <a:prstGeom prst="wedgeRoundRectCallout">
            <a:avLst>
              <a:gd name="adj1" fmla="val 45160"/>
              <a:gd name="adj2" fmla="val 120569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贪心法和动态规划算法阿德解时一样最优的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1524000"/>
            <a:ext cx="8534400" cy="4098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根据条件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的等价性，可以对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3, 4, ... 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，依次利用条件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对贪心法是否得到最优解做出判别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验证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次需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时间，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，整个验证时间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baseline="30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时的特殊情况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若条件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成立，显然有条件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成立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反之，若条件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不成立，则条件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不成立，钱数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pv</a:t>
            </a:r>
            <a:r>
              <a:rPr lang="en-US" altLang="zh-CN" sz="2200" b="1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恰好提供了一个贪心法不正确的反例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矩形 4"/>
          <p:cNvSpPr/>
          <p:nvPr/>
        </p:nvSpPr>
        <p:spPr>
          <a:xfrm>
            <a:off x="533400" y="533400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找零钱问题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51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238" y="381000"/>
            <a:ext cx="4322762" cy="108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3827463" y="5497513"/>
            <a:ext cx="45720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贪心法对于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=3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的实例得到最优解</a:t>
            </a:r>
            <a:endParaRPr lang="zh-CN" altLang="en-US" sz="22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495300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097088"/>
            <a:ext cx="35814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19400"/>
            <a:ext cx="4572000" cy="247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矩形 4"/>
          <p:cNvSpPr/>
          <p:nvPr/>
        </p:nvSpPr>
        <p:spPr>
          <a:xfrm>
            <a:off x="533400" y="533400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找零钱问题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56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238" y="381000"/>
            <a:ext cx="4322762" cy="108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3581400" y="5894388"/>
            <a:ext cx="5294313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最优解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x</a:t>
            </a:r>
            <a:r>
              <a:rPr lang="en-US" altLang="zh-CN" sz="2200" baseline="-25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=2,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贪心法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:x</a:t>
            </a:r>
            <a:r>
              <a:rPr lang="en-US" altLang="zh-CN" sz="2200" baseline="-25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=1, x</a:t>
            </a:r>
            <a:r>
              <a:rPr lang="en-US" altLang="zh-CN" sz="2200" baseline="-25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=2</a:t>
            </a:r>
            <a:endParaRPr lang="zh-CN" altLang="en-US" sz="22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452813"/>
            <a:ext cx="4200525" cy="2312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2438"/>
            <a:ext cx="5875338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4670425" y="5395913"/>
            <a:ext cx="236220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=4, 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200" b="1" i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pv</a:t>
            </a:r>
            <a:r>
              <a:rPr lang="en-US" altLang="zh-CN" sz="2200" b="1" baseline="-25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=28,</a:t>
            </a:r>
            <a:endParaRPr lang="zh-CN" altLang="en-US" sz="22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4"/>
          <p:cNvSpPr/>
          <p:nvPr/>
        </p:nvSpPr>
        <p:spPr>
          <a:xfrm>
            <a:off x="533400" y="533400"/>
            <a:ext cx="11144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结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0" name="矩形 1"/>
          <p:cNvSpPr/>
          <p:nvPr/>
        </p:nvSpPr>
        <p:spPr>
          <a:xfrm>
            <a:off x="381000" y="1676400"/>
            <a:ext cx="8382000" cy="270285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贪心策略不一定得到最优解，在这种情况下可以有两种处理方法：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 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参数化分析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：分析参数取什么值可得到最优解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一个参数化分析的例子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找零钱问题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Tx/>
              <a:buFontTx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 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估计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贪心法得到的解在最坏情况下与最优解的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误差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Box 1"/>
          <p:cNvSpPr txBox="1"/>
          <p:nvPr/>
        </p:nvSpPr>
        <p:spPr>
          <a:xfrm>
            <a:off x="642938" y="1235075"/>
            <a:ext cx="5143500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算法导论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p239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带惩罚的任务调度算法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7572375" cy="3735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单处理器上带截止时间和惩罚的单位时间任务调度问题有以下输入：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个单位时间任务的集合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,……,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个整数截止时间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,……,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，每个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满足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1&lt;=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&lt;=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，期望任务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在时间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之前完成。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个非负权重或者惩罚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,……,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，若任务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在时间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之前没有完成，就会受到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</a:t>
            </a:r>
            <a:r>
              <a:rPr lang="en-US" altLang="zh-CN" sz="20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这么多的惩罚，如果任务在截止时间之前完成，则不会受到惩罚。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28688" y="1782763"/>
          <a:ext cx="6096000" cy="111442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688" y="2952750"/>
            <a:ext cx="578643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累计做过作业的时间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（初始化为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6313" y="3800475"/>
          <a:ext cx="6381750" cy="2228850"/>
        </p:xfrm>
        <a:graphic>
          <a:graphicData uri="http://schemas.openxmlformats.org/drawingml/2006/table">
            <a:tbl>
              <a:tblPr/>
              <a:tblGrid>
                <a:gridCol w="798512"/>
                <a:gridCol w="796925"/>
                <a:gridCol w="798513"/>
                <a:gridCol w="796925"/>
                <a:gridCol w="798512"/>
                <a:gridCol w="796925"/>
                <a:gridCol w="798513"/>
                <a:gridCol w="7969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前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sum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3E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flag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F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后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sum</a:t>
                      </a:r>
                      <a:endParaRPr kumimoji="0" lang="zh-CN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0" y="4154488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50" y="565467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6225" y="4154488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6063" y="5654675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9775" y="525462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√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13" y="5654675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125" y="565467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4938" y="5654675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50" y="565467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6563" y="5654675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875" y="4154488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7375" y="4154488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3350" y="4154488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9163" y="4154488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4975" y="4154488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06700" y="525462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√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2038" y="5254625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√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9125" y="525462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4938" y="5254625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21388" y="5254625"/>
            <a:ext cx="3571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√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7200" y="525462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√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5875" y="3328988"/>
            <a:ext cx="45720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&gt;sum 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Wingdings" panose="05000000000000000000" pitchFamily="2" charset="2"/>
              </a:rPr>
              <a:t> 可以做   </a:t>
            </a:r>
            <a:r>
              <a:rPr lang="en-US" altLang="zh-CN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i="1" baseline="-25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≤sum 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Wingdings" panose="05000000000000000000" pitchFamily="2" charset="2"/>
              </a:rPr>
              <a:t> 不能做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286250" y="3657600"/>
            <a:ext cx="1428750" cy="257175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rgbClr val="FF00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3375" y="6359525"/>
            <a:ext cx="192881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=40+30=70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850900" y="1219200"/>
            <a:ext cx="621506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选择方法：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11450" y="1204913"/>
            <a:ext cx="3006725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惩罚越大越优先执行！</a:t>
            </a:r>
            <a:endParaRPr lang="zh-CN" altLang="en-US" sz="2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ldLvl="0" animBg="1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191" y="1143000"/>
            <a:ext cx="7929617" cy="5073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216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solve()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求解问题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memset(flag,0,sizeof(flag));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//flag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数组初始化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sort(A,A+n);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按逾期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惩罚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分递减排序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sum=0;	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累计做过作业的时间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i=0;i&lt;n;i++)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if (A[i].d&gt;sum)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flag[i]=true;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选择做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sum++;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时间加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}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Box 1"/>
          <p:cNvSpPr txBox="1"/>
          <p:nvPr/>
        </p:nvSpPr>
        <p:spPr>
          <a:xfrm>
            <a:off x="714375" y="1295400"/>
            <a:ext cx="407193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Hulu 2013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北京地区校招笔试题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2" name="TextBox 2"/>
          <p:cNvSpPr txBox="1"/>
          <p:nvPr/>
        </p:nvSpPr>
        <p:spPr>
          <a:xfrm>
            <a:off x="714375" y="1928813"/>
            <a:ext cx="8072438" cy="212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hulu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（“葫芦”和“互录）是一家美国的视频网站。该网站由美国国家广播环球公司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(NBC Universal)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和福克斯在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2007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月共同注册成立。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该网站在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1" action="ppaction://hlinkfile"/>
              </a:rPr>
              <a:t>洛杉矶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、纽约、北京均设有办事处。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并于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2007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年十月获得了私人股权投资公司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2" action="ppaction://hlinkfile"/>
              </a:rPr>
              <a:t>普罗维登斯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股本合伙人一亿美元的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3" action="ppaction://hlinkfile"/>
              </a:rPr>
              <a:t>风险投资基金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日微软放弃竞购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Hulu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4" action="ppaction://hlinkfile"/>
              </a:rPr>
              <a:t>雅虎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亿美元胜出。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矩形 4"/>
          <p:cNvSpPr/>
          <p:nvPr/>
        </p:nvSpPr>
        <p:spPr>
          <a:xfrm>
            <a:off x="533400" y="533400"/>
            <a:ext cx="1104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288" y="1212850"/>
            <a:ext cx="8012008" cy="4052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贪心法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是一种解决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最优化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问题的策略。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使用贪心方法需要注意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局部最优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全局最优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的关系，选择当前状态的局部最优并不一定能推导出问题的全局最优。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利用贪心算法求解的问题往往具有两个重要的特性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贪心选择性质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最优子结构性质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28600" y="5160298"/>
            <a:ext cx="8779510" cy="1254125"/>
          </a:xfrm>
          <a:custGeom>
            <a:avLst/>
            <a:gdLst>
              <a:gd name="connisteX0" fmla="*/ 0 w 9727565"/>
              <a:gd name="connsiteY0" fmla="*/ 1703597 h 1703597"/>
              <a:gd name="connisteX1" fmla="*/ 851535 w 9727565"/>
              <a:gd name="connsiteY1" fmla="*/ 1602632 h 1703597"/>
              <a:gd name="connisteX2" fmla="*/ 1378585 w 9727565"/>
              <a:gd name="connsiteY2" fmla="*/ 1472457 h 1703597"/>
              <a:gd name="connisteX3" fmla="*/ 2056765 w 9727565"/>
              <a:gd name="connsiteY3" fmla="*/ 873652 h 1703597"/>
              <a:gd name="connisteX4" fmla="*/ 2417445 w 9727565"/>
              <a:gd name="connsiteY4" fmla="*/ 931437 h 1703597"/>
              <a:gd name="connisteX5" fmla="*/ 2547620 w 9727565"/>
              <a:gd name="connsiteY5" fmla="*/ 1407687 h 1703597"/>
              <a:gd name="connisteX6" fmla="*/ 2727960 w 9727565"/>
              <a:gd name="connsiteY6" fmla="*/ 1573422 h 1703597"/>
              <a:gd name="connisteX7" fmla="*/ 3232785 w 9727565"/>
              <a:gd name="connsiteY7" fmla="*/ 1682007 h 1703597"/>
              <a:gd name="connisteX8" fmla="*/ 4481195 w 9727565"/>
              <a:gd name="connsiteY8" fmla="*/ 1588027 h 1703597"/>
              <a:gd name="connisteX9" fmla="*/ 4864100 w 9727565"/>
              <a:gd name="connsiteY9" fmla="*/ 1097172 h 1703597"/>
              <a:gd name="connisteX10" fmla="*/ 5274945 w 9727565"/>
              <a:gd name="connsiteY10" fmla="*/ 231032 h 1703597"/>
              <a:gd name="connisteX11" fmla="*/ 5563870 w 9727565"/>
              <a:gd name="connsiteY11" fmla="*/ 29102 h 1703597"/>
              <a:gd name="connisteX12" fmla="*/ 6018530 w 9727565"/>
              <a:gd name="connsiteY12" fmla="*/ 592347 h 1703597"/>
              <a:gd name="connisteX13" fmla="*/ 6090285 w 9727565"/>
              <a:gd name="connsiteY13" fmla="*/ 1032402 h 1703597"/>
              <a:gd name="connisteX14" fmla="*/ 6162675 w 9727565"/>
              <a:gd name="connsiteY14" fmla="*/ 1349902 h 1703597"/>
              <a:gd name="connisteX15" fmla="*/ 6328410 w 9727565"/>
              <a:gd name="connsiteY15" fmla="*/ 1501032 h 1703597"/>
              <a:gd name="connisteX16" fmla="*/ 6884035 w 9727565"/>
              <a:gd name="connsiteY16" fmla="*/ 1631207 h 1703597"/>
              <a:gd name="connisteX17" fmla="*/ 7201535 w 9727565"/>
              <a:gd name="connsiteY17" fmla="*/ 1624222 h 1703597"/>
              <a:gd name="connisteX18" fmla="*/ 7447280 w 9727565"/>
              <a:gd name="connsiteY18" fmla="*/ 1616602 h 1703597"/>
              <a:gd name="connisteX19" fmla="*/ 7677785 w 9727565"/>
              <a:gd name="connsiteY19" fmla="*/ 1024782 h 1703597"/>
              <a:gd name="connisteX20" fmla="*/ 8118475 w 9727565"/>
              <a:gd name="connsiteY20" fmla="*/ 989222 h 1703597"/>
              <a:gd name="connisteX21" fmla="*/ 8442960 w 9727565"/>
              <a:gd name="connsiteY21" fmla="*/ 1551832 h 1703597"/>
              <a:gd name="connisteX22" fmla="*/ 9727565 w 9727565"/>
              <a:gd name="connsiteY22" fmla="*/ 1631207 h 17035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9727565" h="1703598">
                <a:moveTo>
                  <a:pt x="0" y="1703598"/>
                </a:moveTo>
                <a:cubicBezTo>
                  <a:pt x="160020" y="1685818"/>
                  <a:pt x="575945" y="1648988"/>
                  <a:pt x="851535" y="1602633"/>
                </a:cubicBezTo>
                <a:cubicBezTo>
                  <a:pt x="1127125" y="1556278"/>
                  <a:pt x="1137285" y="1618508"/>
                  <a:pt x="1378585" y="1472458"/>
                </a:cubicBezTo>
                <a:cubicBezTo>
                  <a:pt x="1619885" y="1326408"/>
                  <a:pt x="1849120" y="981603"/>
                  <a:pt x="2056765" y="873653"/>
                </a:cubicBezTo>
                <a:cubicBezTo>
                  <a:pt x="2264410" y="765703"/>
                  <a:pt x="2319020" y="824758"/>
                  <a:pt x="2417445" y="931438"/>
                </a:cubicBezTo>
                <a:cubicBezTo>
                  <a:pt x="2515870" y="1038118"/>
                  <a:pt x="2485390" y="1279418"/>
                  <a:pt x="2547620" y="1407688"/>
                </a:cubicBezTo>
                <a:cubicBezTo>
                  <a:pt x="2609850" y="1535958"/>
                  <a:pt x="2590800" y="1518813"/>
                  <a:pt x="2727960" y="1573423"/>
                </a:cubicBezTo>
                <a:cubicBezTo>
                  <a:pt x="2865120" y="1628033"/>
                  <a:pt x="2882265" y="1678833"/>
                  <a:pt x="3232785" y="1682008"/>
                </a:cubicBezTo>
                <a:cubicBezTo>
                  <a:pt x="3583305" y="1685183"/>
                  <a:pt x="4154805" y="1704868"/>
                  <a:pt x="4481195" y="1588028"/>
                </a:cubicBezTo>
                <a:cubicBezTo>
                  <a:pt x="4807585" y="1471188"/>
                  <a:pt x="4705350" y="1368318"/>
                  <a:pt x="4864100" y="1097173"/>
                </a:cubicBezTo>
                <a:cubicBezTo>
                  <a:pt x="5022850" y="826028"/>
                  <a:pt x="5135245" y="444393"/>
                  <a:pt x="5274945" y="231033"/>
                </a:cubicBezTo>
                <a:cubicBezTo>
                  <a:pt x="5414645" y="17673"/>
                  <a:pt x="5415280" y="-43287"/>
                  <a:pt x="5563870" y="29103"/>
                </a:cubicBezTo>
                <a:cubicBezTo>
                  <a:pt x="5712460" y="101493"/>
                  <a:pt x="5913120" y="391688"/>
                  <a:pt x="6018530" y="592348"/>
                </a:cubicBezTo>
                <a:cubicBezTo>
                  <a:pt x="6123940" y="793008"/>
                  <a:pt x="6061710" y="880638"/>
                  <a:pt x="6090285" y="1032403"/>
                </a:cubicBezTo>
                <a:cubicBezTo>
                  <a:pt x="6118860" y="1184168"/>
                  <a:pt x="6115050" y="1255923"/>
                  <a:pt x="6162675" y="1349903"/>
                </a:cubicBezTo>
                <a:cubicBezTo>
                  <a:pt x="6210300" y="1443883"/>
                  <a:pt x="6184265" y="1444518"/>
                  <a:pt x="6328410" y="1501033"/>
                </a:cubicBezTo>
                <a:cubicBezTo>
                  <a:pt x="6472555" y="1557548"/>
                  <a:pt x="6709410" y="1606443"/>
                  <a:pt x="6884035" y="1631208"/>
                </a:cubicBezTo>
                <a:cubicBezTo>
                  <a:pt x="7058660" y="1655973"/>
                  <a:pt x="7089140" y="1627398"/>
                  <a:pt x="7201535" y="1624223"/>
                </a:cubicBezTo>
                <a:cubicBezTo>
                  <a:pt x="7313930" y="1621048"/>
                  <a:pt x="7352030" y="1736618"/>
                  <a:pt x="7447280" y="1616603"/>
                </a:cubicBezTo>
                <a:cubicBezTo>
                  <a:pt x="7542530" y="1496588"/>
                  <a:pt x="7543800" y="1150513"/>
                  <a:pt x="7677785" y="1024783"/>
                </a:cubicBezTo>
                <a:cubicBezTo>
                  <a:pt x="7811770" y="899053"/>
                  <a:pt x="7965440" y="883813"/>
                  <a:pt x="8118475" y="989223"/>
                </a:cubicBezTo>
                <a:cubicBezTo>
                  <a:pt x="8271510" y="1094633"/>
                  <a:pt x="8121015" y="1423563"/>
                  <a:pt x="8442960" y="1551833"/>
                </a:cubicBezTo>
                <a:cubicBezTo>
                  <a:pt x="8764905" y="1680103"/>
                  <a:pt x="9477375" y="1626763"/>
                  <a:pt x="9727565" y="1631208"/>
                </a:cubicBezTo>
              </a:path>
            </a:pathLst>
          </a:custGeom>
          <a:solidFill>
            <a:srgbClr val="1E5771"/>
          </a:solidFill>
          <a:ln>
            <a:noFill/>
          </a:ln>
          <a:effectLst>
            <a:glow rad="165100">
              <a:srgbClr val="324C63">
                <a:alpha val="40000"/>
              </a:srgbClr>
            </a:glow>
            <a:outerShdw blurRad="165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zh-CN" strike="noStrike" noProof="1"/>
          </a:p>
        </p:txBody>
      </p:sp>
      <p:grpSp>
        <p:nvGrpSpPr>
          <p:cNvPr id="22" name="组合 21"/>
          <p:cNvGrpSpPr/>
          <p:nvPr/>
        </p:nvGrpSpPr>
        <p:grpSpPr>
          <a:xfrm>
            <a:off x="1165860" y="5983893"/>
            <a:ext cx="300990" cy="323850"/>
            <a:chOff x="3649" y="7560"/>
            <a:chExt cx="525" cy="692"/>
          </a:xfrm>
          <a:effectLst>
            <a:glow rad="63500">
              <a:schemeClr val="accent1">
                <a:satMod val="175000"/>
                <a:alpha val="2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椭圆 11"/>
            <p:cNvSpPr/>
            <p:nvPr/>
          </p:nvSpPr>
          <p:spPr>
            <a:xfrm>
              <a:off x="3762" y="7560"/>
              <a:ext cx="260" cy="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3" name="直接连接符 12"/>
            <p:cNvCxnSpPr>
              <a:stCxn id="12" idx="4"/>
            </p:cNvCxnSpPr>
            <p:nvPr/>
          </p:nvCxnSpPr>
          <p:spPr>
            <a:xfrm>
              <a:off x="3892" y="7780"/>
              <a:ext cx="0" cy="2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接连接符 13"/>
            <p:cNvSpPr/>
            <p:nvPr/>
          </p:nvSpPr>
          <p:spPr>
            <a:xfrm flipV="1">
              <a:off x="3889" y="7780"/>
              <a:ext cx="220" cy="1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直接连接符 15"/>
            <p:cNvSpPr/>
            <p:nvPr/>
          </p:nvSpPr>
          <p:spPr>
            <a:xfrm flipH="1">
              <a:off x="3852" y="8020"/>
              <a:ext cx="40" cy="14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直接连接符 17"/>
            <p:cNvSpPr/>
            <p:nvPr/>
          </p:nvSpPr>
          <p:spPr>
            <a:xfrm flipH="1">
              <a:off x="3649" y="8142"/>
              <a:ext cx="220" cy="11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9" name="直接连接符 18"/>
            <p:cNvSpPr/>
            <p:nvPr/>
          </p:nvSpPr>
          <p:spPr>
            <a:xfrm>
              <a:off x="3875" y="8080"/>
              <a:ext cx="17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0" name="直接连接符 19"/>
            <p:cNvSpPr/>
            <p:nvPr/>
          </p:nvSpPr>
          <p:spPr>
            <a:xfrm>
              <a:off x="4034" y="8078"/>
              <a:ext cx="140" cy="4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1" name="直接连接符 20"/>
            <p:cNvSpPr/>
            <p:nvPr/>
          </p:nvSpPr>
          <p:spPr>
            <a:xfrm flipV="1">
              <a:off x="3887" y="7850"/>
              <a:ext cx="167" cy="5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3" name="矩形 22"/>
          <p:cNvSpPr/>
          <p:nvPr/>
        </p:nvSpPr>
        <p:spPr>
          <a:xfrm>
            <a:off x="1598613" y="5388898"/>
            <a:ext cx="11922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CN" sz="1600" b="1" strike="noStrike" noProof="1">
                <a:solidFill>
                  <a:srgbClr val="000000"/>
                </a:solidFill>
                <a:effectLst/>
                <a:latin typeface="Segoe Print" panose="02000600000000000000" charset="0"/>
                <a:cs typeface="Segoe Print" panose="02000600000000000000" charset="0"/>
              </a:rPr>
              <a:t>local maximal</a:t>
            </a:r>
            <a:endParaRPr lang="en-US" altLang="zh-CN" sz="1600" b="1" strike="noStrike" noProof="1">
              <a:solidFill>
                <a:srgbClr val="000000"/>
              </a:solidFill>
              <a:effectLst/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00938" y="5523836"/>
            <a:ext cx="11922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CN" sz="1600" b="1" strike="noStrike" noProof="1">
                <a:solidFill>
                  <a:srgbClr val="000000"/>
                </a:solidFill>
                <a:effectLst/>
                <a:latin typeface="Segoe Print" panose="02000600000000000000" charset="0"/>
                <a:cs typeface="Segoe Print" panose="02000600000000000000" charset="0"/>
              </a:rPr>
              <a:t>local maximal</a:t>
            </a:r>
            <a:endParaRPr lang="en-US" altLang="zh-CN" sz="1600" b="1" strike="noStrike" noProof="1">
              <a:solidFill>
                <a:srgbClr val="000000"/>
              </a:solidFill>
              <a:effectLst/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29200" y="4715798"/>
            <a:ext cx="11906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CN" sz="1600" b="1" strike="noStrike" noProof="1">
                <a:solidFill>
                  <a:srgbClr val="000000"/>
                </a:solidFill>
                <a:effectLst/>
                <a:latin typeface="Segoe Print" panose="02000600000000000000" charset="0"/>
                <a:cs typeface="Segoe Print" panose="02000600000000000000" charset="0"/>
              </a:rPr>
              <a:t>global maximal</a:t>
            </a:r>
            <a:endParaRPr lang="en-US" altLang="zh-CN" sz="1600" b="1" strike="noStrike" noProof="1">
              <a:solidFill>
                <a:srgbClr val="000000"/>
              </a:solidFill>
              <a:effectLst/>
              <a:latin typeface="Segoe Print" panose="02000600000000000000" charset="0"/>
              <a:cs typeface="Segoe Print" panose="02000600000000000000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2220000">
            <a:off x="1422400" y="5938173"/>
            <a:ext cx="315913" cy="18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任意多边形: 形状 1"/>
          <p:cNvSpPr/>
          <p:nvPr/>
        </p:nvSpPr>
        <p:spPr>
          <a:xfrm>
            <a:off x="5071720" y="4571970"/>
            <a:ext cx="1114424" cy="588328"/>
          </a:xfrm>
          <a:custGeom>
            <a:avLst/>
            <a:gdLst>
              <a:gd name="connsiteX0" fmla="*/ 564409 w 1143053"/>
              <a:gd name="connsiteY0" fmla="*/ 66032 h 787579"/>
              <a:gd name="connsiteX1" fmla="*/ 993034 w 1143053"/>
              <a:gd name="connsiteY1" fmla="*/ 8882 h 787579"/>
              <a:gd name="connsiteX2" fmla="*/ 1007322 w 1143053"/>
              <a:gd name="connsiteY2" fmla="*/ 273201 h 787579"/>
              <a:gd name="connsiteX3" fmla="*/ 1043041 w 1143053"/>
              <a:gd name="connsiteY3" fmla="*/ 344638 h 787579"/>
              <a:gd name="connsiteX4" fmla="*/ 1143053 w 1143053"/>
              <a:gd name="connsiteY4" fmla="*/ 523232 h 787579"/>
              <a:gd name="connsiteX5" fmla="*/ 1043041 w 1143053"/>
              <a:gd name="connsiteY5" fmla="*/ 737544 h 787579"/>
              <a:gd name="connsiteX6" fmla="*/ 764434 w 1143053"/>
              <a:gd name="connsiteY6" fmla="*/ 701826 h 787579"/>
              <a:gd name="connsiteX7" fmla="*/ 278659 w 1143053"/>
              <a:gd name="connsiteY7" fmla="*/ 787551 h 787579"/>
              <a:gd name="connsiteX8" fmla="*/ 121497 w 1143053"/>
              <a:gd name="connsiteY8" fmla="*/ 708969 h 787579"/>
              <a:gd name="connsiteX9" fmla="*/ 53 w 1143053"/>
              <a:gd name="connsiteY9" fmla="*/ 523232 h 787579"/>
              <a:gd name="connsiteX10" fmla="*/ 135784 w 1143053"/>
              <a:gd name="connsiteY10" fmla="*/ 387501 h 787579"/>
              <a:gd name="connsiteX11" fmla="*/ 135784 w 1143053"/>
              <a:gd name="connsiteY11" fmla="*/ 187476 h 787579"/>
              <a:gd name="connsiteX12" fmla="*/ 300091 w 1143053"/>
              <a:gd name="connsiteY12" fmla="*/ 101751 h 787579"/>
              <a:gd name="connsiteX13" fmla="*/ 564409 w 1143053"/>
              <a:gd name="connsiteY13" fmla="*/ 66032 h 78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3053" h="787579">
                <a:moveTo>
                  <a:pt x="564409" y="66032"/>
                </a:moveTo>
                <a:cubicBezTo>
                  <a:pt x="679900" y="50554"/>
                  <a:pt x="919215" y="-25646"/>
                  <a:pt x="993034" y="8882"/>
                </a:cubicBezTo>
                <a:cubicBezTo>
                  <a:pt x="1066853" y="43410"/>
                  <a:pt x="998988" y="217242"/>
                  <a:pt x="1007322" y="273201"/>
                </a:cubicBezTo>
                <a:cubicBezTo>
                  <a:pt x="1015656" y="329160"/>
                  <a:pt x="1020419" y="302966"/>
                  <a:pt x="1043041" y="344638"/>
                </a:cubicBezTo>
                <a:cubicBezTo>
                  <a:pt x="1065663" y="386310"/>
                  <a:pt x="1143053" y="457748"/>
                  <a:pt x="1143053" y="523232"/>
                </a:cubicBezTo>
                <a:cubicBezTo>
                  <a:pt x="1143053" y="588716"/>
                  <a:pt x="1106144" y="707778"/>
                  <a:pt x="1043041" y="737544"/>
                </a:cubicBezTo>
                <a:cubicBezTo>
                  <a:pt x="979938" y="767310"/>
                  <a:pt x="891831" y="693492"/>
                  <a:pt x="764434" y="701826"/>
                </a:cubicBezTo>
                <a:cubicBezTo>
                  <a:pt x="637037" y="710160"/>
                  <a:pt x="385815" y="786361"/>
                  <a:pt x="278659" y="787551"/>
                </a:cubicBezTo>
                <a:cubicBezTo>
                  <a:pt x="171503" y="788741"/>
                  <a:pt x="167931" y="753022"/>
                  <a:pt x="121497" y="708969"/>
                </a:cubicBezTo>
                <a:cubicBezTo>
                  <a:pt x="75063" y="664916"/>
                  <a:pt x="-2328" y="576810"/>
                  <a:pt x="53" y="523232"/>
                </a:cubicBezTo>
                <a:cubicBezTo>
                  <a:pt x="2434" y="469654"/>
                  <a:pt x="113162" y="443460"/>
                  <a:pt x="135784" y="387501"/>
                </a:cubicBezTo>
                <a:cubicBezTo>
                  <a:pt x="158406" y="331542"/>
                  <a:pt x="108400" y="235101"/>
                  <a:pt x="135784" y="187476"/>
                </a:cubicBezTo>
                <a:cubicBezTo>
                  <a:pt x="163168" y="139851"/>
                  <a:pt x="232225" y="121992"/>
                  <a:pt x="300091" y="101751"/>
                </a:cubicBezTo>
                <a:cubicBezTo>
                  <a:pt x="367957" y="81510"/>
                  <a:pt x="448918" y="81510"/>
                  <a:pt x="564409" y="66032"/>
                </a:cubicBezTo>
                <a:close/>
              </a:path>
            </a:pathLst>
          </a:custGeom>
          <a:noFill/>
          <a:ln w="28575">
            <a:solidFill>
              <a:srgbClr val="EA64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26" name="组合 25"/>
          <p:cNvGrpSpPr/>
          <p:nvPr/>
        </p:nvGrpSpPr>
        <p:grpSpPr>
          <a:xfrm>
            <a:off x="6915944" y="3265960"/>
            <a:ext cx="2362200" cy="632754"/>
            <a:chOff x="446936" y="3413760"/>
            <a:chExt cx="2362200" cy="632754"/>
          </a:xfrm>
          <a:effectLst/>
        </p:grpSpPr>
        <p:sp>
          <p:nvSpPr>
            <p:cNvPr id="27" name="圆角矩形 2"/>
            <p:cNvSpPr/>
            <p:nvPr/>
          </p:nvSpPr>
          <p:spPr>
            <a:xfrm>
              <a:off x="446936" y="3478677"/>
              <a:ext cx="2362200" cy="533400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1">
                  <a:solidFill>
                    <a:schemeClr val="tx2">
                      <a:lumMod val="75000"/>
                    </a:schemeClr>
                  </a:solidFill>
                  <a:latin typeface="Segoe Print" panose="02000600000000000000" charset="0"/>
                  <a:ea typeface="微软雅黑" panose="020B0503020204020204" pitchFamily="34" charset="-122"/>
                  <a:cs typeface="Segoe Print" panose="02000600000000000000" charset="0"/>
                </a:rPr>
                <a:t>正确性证明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Segoe Print" panose="02000600000000000000" charset="0"/>
              </a:endParaRPr>
            </a:p>
          </p:txBody>
        </p:sp>
        <p:sp>
          <p:nvSpPr>
            <p:cNvPr id="28" name="任意多边形 1"/>
            <p:cNvSpPr/>
            <p:nvPr/>
          </p:nvSpPr>
          <p:spPr>
            <a:xfrm>
              <a:off x="787121" y="3413760"/>
              <a:ext cx="1752554" cy="632754"/>
            </a:xfrm>
            <a:custGeom>
              <a:avLst/>
              <a:gdLst>
                <a:gd name="connsiteX0" fmla="*/ 330 w 3866"/>
                <a:gd name="connsiteY0" fmla="*/ 25 h 1093"/>
                <a:gd name="connsiteX1" fmla="*/ 179 w 3866"/>
                <a:gd name="connsiteY1" fmla="*/ 353 h 1093"/>
                <a:gd name="connsiteX2" fmla="*/ 116 w 3866"/>
                <a:gd name="connsiteY2" fmla="*/ 1009 h 1093"/>
                <a:gd name="connsiteX3" fmla="*/ 1554 w 3866"/>
                <a:gd name="connsiteY3" fmla="*/ 1072 h 1093"/>
                <a:gd name="connsiteX4" fmla="*/ 2891 w 3866"/>
                <a:gd name="connsiteY4" fmla="*/ 1034 h 1093"/>
                <a:gd name="connsiteX5" fmla="*/ 3711 w 3866"/>
                <a:gd name="connsiteY5" fmla="*/ 668 h 1093"/>
                <a:gd name="connsiteX6" fmla="*/ 3345 w 3866"/>
                <a:gd name="connsiteY6" fmla="*/ 50 h 1093"/>
                <a:gd name="connsiteX7" fmla="*/ 1112 w 3866"/>
                <a:gd name="connsiteY7" fmla="*/ 50 h 1093"/>
                <a:gd name="connsiteX8" fmla="*/ 330 w 3866"/>
                <a:gd name="connsiteY8" fmla="*/ 25 h 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7" h="1093">
                  <a:moveTo>
                    <a:pt x="330" y="25"/>
                  </a:moveTo>
                  <a:cubicBezTo>
                    <a:pt x="143" y="86"/>
                    <a:pt x="222" y="156"/>
                    <a:pt x="179" y="353"/>
                  </a:cubicBezTo>
                  <a:cubicBezTo>
                    <a:pt x="136" y="550"/>
                    <a:pt x="-159" y="865"/>
                    <a:pt x="116" y="1009"/>
                  </a:cubicBezTo>
                  <a:cubicBezTo>
                    <a:pt x="391" y="1153"/>
                    <a:pt x="999" y="1067"/>
                    <a:pt x="1554" y="1072"/>
                  </a:cubicBezTo>
                  <a:cubicBezTo>
                    <a:pt x="2109" y="1077"/>
                    <a:pt x="2167" y="1122"/>
                    <a:pt x="2891" y="1034"/>
                  </a:cubicBezTo>
                  <a:cubicBezTo>
                    <a:pt x="3615" y="946"/>
                    <a:pt x="3620" y="865"/>
                    <a:pt x="3711" y="668"/>
                  </a:cubicBezTo>
                  <a:cubicBezTo>
                    <a:pt x="3802" y="471"/>
                    <a:pt x="4157" y="166"/>
                    <a:pt x="3345" y="50"/>
                  </a:cubicBezTo>
                  <a:cubicBezTo>
                    <a:pt x="2533" y="-66"/>
                    <a:pt x="1715" y="55"/>
                    <a:pt x="1112" y="50"/>
                  </a:cubicBezTo>
                  <a:cubicBezTo>
                    <a:pt x="509" y="45"/>
                    <a:pt x="517" y="-36"/>
                    <a:pt x="330" y="25"/>
                  </a:cubicBezTo>
                  <a:close/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Box 2"/>
          <p:cNvSpPr txBox="1"/>
          <p:nvPr/>
        </p:nvSpPr>
        <p:spPr>
          <a:xfrm>
            <a:off x="381000" y="1071563"/>
            <a:ext cx="8072438" cy="5862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ts val="3000"/>
              </a:lnSpc>
              <a:buClrTx/>
              <a:buFontTx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填空题：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、中序遍历二叉树，结果为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ABCDEFGH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，后序遍历结果为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ABEDCHGF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，先序遍历结果为（  ）。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、对字符串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HELL0_HULU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中的字符进行二进制编码，使得字符串的编码长度尽可能短，最短长度为（  ）。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、对长度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的有序数组进行二分查找，目标等概率出现在数组的每个位置上，则平均比较次数为（  ）。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、一副扑克（去王），每个人随机的摸两张，则至少需要（  ）人摸牌，才能保证有两个人抽到同样的花色。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Tx/>
              <a:buFontTx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令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依次代表扑克牌中的四种花色，随机抽取的两张牌的花色组合有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种，根据抽屉原理，则至少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个人抽时，才能保证有两个人抽到同样的花色。</a:t>
            </a:r>
            <a:endParaRPr lang="zh-CN" altLang="en-US" dirty="0">
              <a:solidFill>
                <a:srgbClr val="00B0F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个小球中有唯一一个球较轻，用天平秤最少称量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次能找出这个较轻的球，写出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的函数表达式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。（  ）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Tx/>
              <a:buFontTx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 …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题）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Box 1"/>
          <p:cNvSpPr txBox="1"/>
          <p:nvPr/>
        </p:nvSpPr>
        <p:spPr>
          <a:xfrm>
            <a:off x="571500" y="1214438"/>
            <a:ext cx="8001000" cy="4606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大题：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个数，找出其中最小的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个数，写出代码，要求最坏情况下的时间复杂度不能高于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log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、写程序输出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皇后问题的所有排列，要求使用非递归的深度优先遍历。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、有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个作业，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，作业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的处理时间为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，产生的效益为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，最后完成期限为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，作业一旦被调度则不能中断，如果作业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前完成，则获得效益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200" i="1" baseline="-25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，否则无效益。给出最大化效益的作业调度算法。</a:t>
            </a:r>
            <a:endParaRPr lang="zh-CN" altLang="en-US" sz="22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8001056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144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&lt;stdio.h&gt;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&lt;algorithm&gt;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MAXN 51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n=3;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t[] = {0,1,4,1};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不用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d[] = {0,5,4,5};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p[] = {0,2,8,6};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Action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t;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处理时间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d;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完成期限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p;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效益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bool operator &lt; (const Action t) const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p&gt;t.p;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按效益递减排序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Action A[MAXN];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bestp=0;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最大的效益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8215370" cy="5867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solve()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sort(A+1,A+n+1);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按效益递减排序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sum=0;	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初始化处理作业的时间为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i=1;i&lt;=n;i++)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A[i].d&gt;sum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bestp+=A[i].p;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累计处理作业的效益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sum+=A[i].t;	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累计处理时间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main()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for (int i=1;i&lt;=n;i++)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产生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数组元素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	A[i].t=t[i];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A[i].d=d[i];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A[i].p=p[i];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solve();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printf("%d\n",bestp);	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14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WordArt 5"/>
          <p:cNvSpPr>
            <a:spLocks noTextEdit="1"/>
          </p:cNvSpPr>
          <p:nvPr/>
        </p:nvSpPr>
        <p:spPr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lnSpcReduction="10000"/>
          </a:bodyPr>
          <a:lstStyle/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bg2"/>
                    </a:gs>
                    <a:gs pos="100000">
                      <a:srgbClr val="666666"/>
                    </a:gs>
                  </a:gsLst>
                  <a:lin ang="0" scaled="1"/>
                  <a:tileRect/>
                </a:gradFill>
                <a:effectLst>
                  <a:outerShdw dist="7184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bg2"/>
                  </a:gs>
                  <a:gs pos="100000">
                    <a:srgbClr val="666666"/>
                  </a:gs>
                </a:gsLst>
                <a:lin ang="0" scaled="1"/>
                <a:tileRect/>
              </a:gradFill>
              <a:effectLst>
                <a:outerShdw dist="7184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矩形 4"/>
          <p:cNvSpPr/>
          <p:nvPr/>
        </p:nvSpPr>
        <p:spPr>
          <a:xfrm>
            <a:off x="533400" y="533400"/>
            <a:ext cx="1104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6" name="矩形 4"/>
          <p:cNvSpPr/>
          <p:nvPr/>
        </p:nvSpPr>
        <p:spPr>
          <a:xfrm>
            <a:off x="514386" y="1295456"/>
            <a:ext cx="7620000" cy="321254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Tx/>
              <a:buFontTx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贪心算法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的三个步骤：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贪心策略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根据贪心策略，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多步决策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得到局部最优解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将局部最优解合并起来就得到全局最优解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495425" y="2010630"/>
            <a:ext cx="1771650" cy="4000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500" b="1" i="0" u="none" strike="noStrike" kern="120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Segoe Print" panose="02000600000000000000" charset="0"/>
              </a:rPr>
              <a:t>任意最优活动集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Segoe Print" panose="02000600000000000000" charset="0"/>
              <a:ea typeface="微软雅黑" panose="020B0503020204020204" pitchFamily="34" charset="-122"/>
              <a:cs typeface="Segoe Print" panose="02000600000000000000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7465" y="1810279"/>
            <a:ext cx="1115989" cy="3540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rlin Sans FB" panose="020E0602020502020306" charset="0"/>
                <a:ea typeface="微软雅黑" panose="020B0503020204020204" pitchFamily="34" charset="-122"/>
                <a:cs typeface="Berlin Sans FB" panose="020E0602020502020306" charset="0"/>
              </a:rPr>
              <a:t>替换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rlin Sans FB" panose="020E0602020502020306" charset="0"/>
              <a:ea typeface="微软雅黑" panose="020B0503020204020204" pitchFamily="34" charset="-122"/>
              <a:cs typeface="Berlin Sans FB" panose="020E0602020502020306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70910" y="2010630"/>
            <a:ext cx="2149079" cy="4000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egoe Print" panose="02000600000000000000" charset="0"/>
                <a:ea typeface="微软雅黑" panose="020B0503020204020204" pitchFamily="34" charset="-122"/>
                <a:cs typeface="Segoe Print" panose="02000600000000000000" charset="0"/>
              </a:rPr>
              <a:t>贪心法获得的最优解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Segoe Print" panose="02000600000000000000" charset="0"/>
              <a:ea typeface="微软雅黑" panose="020B0503020204020204" pitchFamily="34" charset="-122"/>
              <a:cs typeface="Segoe Print" panose="02000600000000000000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420000">
            <a:off x="4053904" y="2222540"/>
            <a:ext cx="559118" cy="32527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任意多边形 1"/>
          <p:cNvSpPr/>
          <p:nvPr/>
        </p:nvSpPr>
        <p:spPr>
          <a:xfrm>
            <a:off x="1494516" y="1936114"/>
            <a:ext cx="1841442" cy="520743"/>
          </a:xfrm>
          <a:custGeom>
            <a:avLst/>
            <a:gdLst>
              <a:gd name="connsiteX0" fmla="*/ 330 w 3866"/>
              <a:gd name="connsiteY0" fmla="*/ 25 h 1093"/>
              <a:gd name="connsiteX1" fmla="*/ 179 w 3866"/>
              <a:gd name="connsiteY1" fmla="*/ 353 h 1093"/>
              <a:gd name="connsiteX2" fmla="*/ 116 w 3866"/>
              <a:gd name="connsiteY2" fmla="*/ 1009 h 1093"/>
              <a:gd name="connsiteX3" fmla="*/ 1554 w 3866"/>
              <a:gd name="connsiteY3" fmla="*/ 1072 h 1093"/>
              <a:gd name="connsiteX4" fmla="*/ 2891 w 3866"/>
              <a:gd name="connsiteY4" fmla="*/ 1034 h 1093"/>
              <a:gd name="connsiteX5" fmla="*/ 3711 w 3866"/>
              <a:gd name="connsiteY5" fmla="*/ 668 h 1093"/>
              <a:gd name="connsiteX6" fmla="*/ 3345 w 3866"/>
              <a:gd name="connsiteY6" fmla="*/ 50 h 1093"/>
              <a:gd name="connsiteX7" fmla="*/ 1112 w 3866"/>
              <a:gd name="connsiteY7" fmla="*/ 50 h 1093"/>
              <a:gd name="connsiteX8" fmla="*/ 330 w 3866"/>
              <a:gd name="connsiteY8" fmla="*/ 25 h 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7" h="1093">
                <a:moveTo>
                  <a:pt x="330" y="25"/>
                </a:moveTo>
                <a:cubicBezTo>
                  <a:pt x="143" y="86"/>
                  <a:pt x="222" y="156"/>
                  <a:pt x="179" y="353"/>
                </a:cubicBezTo>
                <a:cubicBezTo>
                  <a:pt x="136" y="550"/>
                  <a:pt x="-159" y="865"/>
                  <a:pt x="116" y="1009"/>
                </a:cubicBezTo>
                <a:cubicBezTo>
                  <a:pt x="391" y="1153"/>
                  <a:pt x="999" y="1067"/>
                  <a:pt x="1554" y="1072"/>
                </a:cubicBezTo>
                <a:cubicBezTo>
                  <a:pt x="2109" y="1077"/>
                  <a:pt x="2167" y="1122"/>
                  <a:pt x="2891" y="1034"/>
                </a:cubicBezTo>
                <a:cubicBezTo>
                  <a:pt x="3615" y="946"/>
                  <a:pt x="3620" y="865"/>
                  <a:pt x="3711" y="668"/>
                </a:cubicBezTo>
                <a:cubicBezTo>
                  <a:pt x="3802" y="471"/>
                  <a:pt x="4157" y="166"/>
                  <a:pt x="3345" y="50"/>
                </a:cubicBezTo>
                <a:cubicBezTo>
                  <a:pt x="2533" y="-66"/>
                  <a:pt x="1715" y="55"/>
                  <a:pt x="1112" y="50"/>
                </a:cubicBezTo>
                <a:cubicBezTo>
                  <a:pt x="509" y="45"/>
                  <a:pt x="517" y="-36"/>
                  <a:pt x="330" y="25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effectLst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417324" y="1937317"/>
            <a:ext cx="2167033" cy="586811"/>
          </a:xfrm>
          <a:custGeom>
            <a:avLst/>
            <a:gdLst>
              <a:gd name="connsiteX0" fmla="*/ 388 w 4550"/>
              <a:gd name="connsiteY0" fmla="*/ 23 h 1232"/>
              <a:gd name="connsiteX1" fmla="*/ 211 w 4550"/>
              <a:gd name="connsiteY1" fmla="*/ 351 h 1232"/>
              <a:gd name="connsiteX2" fmla="*/ 137 w 4550"/>
              <a:gd name="connsiteY2" fmla="*/ 1007 h 1232"/>
              <a:gd name="connsiteX3" fmla="*/ 1828 w 4550"/>
              <a:gd name="connsiteY3" fmla="*/ 1070 h 1232"/>
              <a:gd name="connsiteX4" fmla="*/ 3321 w 4550"/>
              <a:gd name="connsiteY4" fmla="*/ 1116 h 1232"/>
              <a:gd name="connsiteX5" fmla="*/ 3574 w 4550"/>
              <a:gd name="connsiteY5" fmla="*/ 1217 h 1232"/>
              <a:gd name="connsiteX6" fmla="*/ 4519 w 4550"/>
              <a:gd name="connsiteY6" fmla="*/ 850 h 1232"/>
              <a:gd name="connsiteX7" fmla="*/ 3539 w 4550"/>
              <a:gd name="connsiteY7" fmla="*/ 169 h 1232"/>
              <a:gd name="connsiteX8" fmla="*/ 1308 w 4550"/>
              <a:gd name="connsiteY8" fmla="*/ 48 h 1232"/>
              <a:gd name="connsiteX9" fmla="*/ 388 w 4550"/>
              <a:gd name="connsiteY9" fmla="*/ 23 h 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50" h="1232">
                <a:moveTo>
                  <a:pt x="388" y="23"/>
                </a:moveTo>
                <a:cubicBezTo>
                  <a:pt x="169" y="84"/>
                  <a:pt x="261" y="154"/>
                  <a:pt x="211" y="351"/>
                </a:cubicBezTo>
                <a:cubicBezTo>
                  <a:pt x="160" y="548"/>
                  <a:pt x="-187" y="863"/>
                  <a:pt x="137" y="1007"/>
                </a:cubicBezTo>
                <a:cubicBezTo>
                  <a:pt x="460" y="1151"/>
                  <a:pt x="1175" y="1065"/>
                  <a:pt x="1828" y="1070"/>
                </a:cubicBezTo>
                <a:cubicBezTo>
                  <a:pt x="2481" y="1075"/>
                  <a:pt x="2469" y="1204"/>
                  <a:pt x="3321" y="1116"/>
                </a:cubicBezTo>
                <a:cubicBezTo>
                  <a:pt x="3612" y="1141"/>
                  <a:pt x="3413" y="1278"/>
                  <a:pt x="3574" y="1217"/>
                </a:cubicBezTo>
                <a:cubicBezTo>
                  <a:pt x="3735" y="1156"/>
                  <a:pt x="4525" y="1025"/>
                  <a:pt x="4519" y="850"/>
                </a:cubicBezTo>
                <a:cubicBezTo>
                  <a:pt x="4627" y="653"/>
                  <a:pt x="4494" y="285"/>
                  <a:pt x="3539" y="169"/>
                </a:cubicBezTo>
                <a:cubicBezTo>
                  <a:pt x="2584" y="53"/>
                  <a:pt x="2018" y="53"/>
                  <a:pt x="1308" y="48"/>
                </a:cubicBezTo>
                <a:cubicBezTo>
                  <a:pt x="599" y="43"/>
                  <a:pt x="609" y="-38"/>
                  <a:pt x="388" y="23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effectLst/>
            </a:endParaRPr>
          </a:p>
        </p:txBody>
      </p:sp>
      <p:sp>
        <p:nvSpPr>
          <p:cNvPr id="151" name="任意多边形: 形状 150"/>
          <p:cNvSpPr/>
          <p:nvPr/>
        </p:nvSpPr>
        <p:spPr>
          <a:xfrm>
            <a:off x="152516" y="2600326"/>
            <a:ext cx="4342130" cy="3875865"/>
          </a:xfrm>
          <a:custGeom>
            <a:avLst/>
            <a:gdLst>
              <a:gd name="connsiteX0" fmla="*/ 260362 w 5449338"/>
              <a:gd name="connsiteY0" fmla="*/ 84745 h 4313171"/>
              <a:gd name="connsiteX1" fmla="*/ 1440233 w 5449338"/>
              <a:gd name="connsiteY1" fmla="*/ 25751 h 4313171"/>
              <a:gd name="connsiteX2" fmla="*/ 2170278 w 5449338"/>
              <a:gd name="connsiteY2" fmla="*/ 92119 h 4313171"/>
              <a:gd name="connsiteX3" fmla="*/ 3689362 w 5449338"/>
              <a:gd name="connsiteY3" fmla="*/ 291222 h 4313171"/>
              <a:gd name="connsiteX4" fmla="*/ 4721749 w 5449338"/>
              <a:gd name="connsiteY4" fmla="*/ 165861 h 4313171"/>
              <a:gd name="connsiteX5" fmla="*/ 5046213 w 5449338"/>
              <a:gd name="connsiteY5" fmla="*/ 940151 h 4313171"/>
              <a:gd name="connsiteX6" fmla="*/ 5127330 w 5449338"/>
              <a:gd name="connsiteY6" fmla="*/ 1559583 h 4313171"/>
              <a:gd name="connsiteX7" fmla="*/ 5304310 w 5449338"/>
              <a:gd name="connsiteY7" fmla="*/ 2754203 h 4313171"/>
              <a:gd name="connsiteX8" fmla="*/ 5355930 w 5449338"/>
              <a:gd name="connsiteY8" fmla="*/ 3454751 h 4313171"/>
              <a:gd name="connsiteX9" fmla="*/ 5444420 w 5449338"/>
              <a:gd name="connsiteY9" fmla="*/ 4052061 h 4313171"/>
              <a:gd name="connsiteX10" fmla="*/ 5193697 w 5449338"/>
              <a:gd name="connsiteY10" fmla="*/ 4236416 h 4313171"/>
              <a:gd name="connsiteX11" fmla="*/ 3704110 w 5449338"/>
              <a:gd name="connsiteY11" fmla="*/ 4258538 h 4313171"/>
              <a:gd name="connsiteX12" fmla="*/ 1705704 w 5449338"/>
              <a:gd name="connsiteY12" fmla="*/ 4310158 h 4313171"/>
              <a:gd name="connsiteX13" fmla="*/ 710188 w 5449338"/>
              <a:gd name="connsiteY13" fmla="*/ 4280661 h 4313171"/>
              <a:gd name="connsiteX14" fmla="*/ 17013 w 5449338"/>
              <a:gd name="connsiteY14" fmla="*/ 4066809 h 4313171"/>
              <a:gd name="connsiteX15" fmla="*/ 223491 w 5449338"/>
              <a:gd name="connsiteY15" fmla="*/ 2739454 h 4313171"/>
              <a:gd name="connsiteX16" fmla="*/ 348852 w 5449338"/>
              <a:gd name="connsiteY16" fmla="*/ 1766061 h 4313171"/>
              <a:gd name="connsiteX17" fmla="*/ 186620 w 5449338"/>
              <a:gd name="connsiteY17" fmla="*/ 895906 h 4313171"/>
              <a:gd name="connsiteX18" fmla="*/ 260362 w 5449338"/>
              <a:gd name="connsiteY18" fmla="*/ 84745 h 4313171"/>
              <a:gd name="connsiteX0-1" fmla="*/ 260362 w 5449338"/>
              <a:gd name="connsiteY0-2" fmla="*/ 84745 h 4313171"/>
              <a:gd name="connsiteX1-3" fmla="*/ 1440233 w 5449338"/>
              <a:gd name="connsiteY1-4" fmla="*/ 25751 h 4313171"/>
              <a:gd name="connsiteX2-5" fmla="*/ 2170278 w 5449338"/>
              <a:gd name="connsiteY2-6" fmla="*/ 92119 h 4313171"/>
              <a:gd name="connsiteX3-7" fmla="*/ 3689362 w 5449338"/>
              <a:gd name="connsiteY3-8" fmla="*/ 291222 h 4313171"/>
              <a:gd name="connsiteX4-9" fmla="*/ 4721749 w 5449338"/>
              <a:gd name="connsiteY4-10" fmla="*/ 165861 h 4313171"/>
              <a:gd name="connsiteX5-11" fmla="*/ 5046213 w 5449338"/>
              <a:gd name="connsiteY5-12" fmla="*/ 940151 h 4313171"/>
              <a:gd name="connsiteX6-13" fmla="*/ 4889205 w 5449338"/>
              <a:gd name="connsiteY6-14" fmla="*/ 1626258 h 4313171"/>
              <a:gd name="connsiteX7-15" fmla="*/ 5304310 w 5449338"/>
              <a:gd name="connsiteY7-16" fmla="*/ 2754203 h 4313171"/>
              <a:gd name="connsiteX8-17" fmla="*/ 5355930 w 5449338"/>
              <a:gd name="connsiteY8-18" fmla="*/ 3454751 h 4313171"/>
              <a:gd name="connsiteX9-19" fmla="*/ 5444420 w 5449338"/>
              <a:gd name="connsiteY9-20" fmla="*/ 4052061 h 4313171"/>
              <a:gd name="connsiteX10-21" fmla="*/ 5193697 w 5449338"/>
              <a:gd name="connsiteY10-22" fmla="*/ 4236416 h 4313171"/>
              <a:gd name="connsiteX11-23" fmla="*/ 3704110 w 5449338"/>
              <a:gd name="connsiteY11-24" fmla="*/ 4258538 h 4313171"/>
              <a:gd name="connsiteX12-25" fmla="*/ 1705704 w 5449338"/>
              <a:gd name="connsiteY12-26" fmla="*/ 4310158 h 4313171"/>
              <a:gd name="connsiteX13-27" fmla="*/ 710188 w 5449338"/>
              <a:gd name="connsiteY13-28" fmla="*/ 4280661 h 4313171"/>
              <a:gd name="connsiteX14-29" fmla="*/ 17013 w 5449338"/>
              <a:gd name="connsiteY14-30" fmla="*/ 4066809 h 4313171"/>
              <a:gd name="connsiteX15-31" fmla="*/ 223491 w 5449338"/>
              <a:gd name="connsiteY15-32" fmla="*/ 2739454 h 4313171"/>
              <a:gd name="connsiteX16-33" fmla="*/ 348852 w 5449338"/>
              <a:gd name="connsiteY16-34" fmla="*/ 1766061 h 4313171"/>
              <a:gd name="connsiteX17-35" fmla="*/ 186620 w 5449338"/>
              <a:gd name="connsiteY17-36" fmla="*/ 895906 h 4313171"/>
              <a:gd name="connsiteX18-37" fmla="*/ 260362 w 5449338"/>
              <a:gd name="connsiteY18-38" fmla="*/ 84745 h 4313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</a:cxnLst>
            <a:rect l="l" t="t" r="r" b="b"/>
            <a:pathLst>
              <a:path w="5449338" h="4313171">
                <a:moveTo>
                  <a:pt x="260362" y="84745"/>
                </a:moveTo>
                <a:cubicBezTo>
                  <a:pt x="469298" y="-60281"/>
                  <a:pt x="1121914" y="24522"/>
                  <a:pt x="1440233" y="25751"/>
                </a:cubicBezTo>
                <a:cubicBezTo>
                  <a:pt x="1758552" y="26980"/>
                  <a:pt x="1795423" y="47874"/>
                  <a:pt x="2170278" y="92119"/>
                </a:cubicBezTo>
                <a:cubicBezTo>
                  <a:pt x="2545133" y="136364"/>
                  <a:pt x="3264117" y="278932"/>
                  <a:pt x="3689362" y="291222"/>
                </a:cubicBezTo>
                <a:cubicBezTo>
                  <a:pt x="4114607" y="303512"/>
                  <a:pt x="4495607" y="57706"/>
                  <a:pt x="4721749" y="165861"/>
                </a:cubicBezTo>
                <a:cubicBezTo>
                  <a:pt x="4947891" y="274016"/>
                  <a:pt x="5018304" y="696752"/>
                  <a:pt x="5046213" y="940151"/>
                </a:cubicBezTo>
                <a:cubicBezTo>
                  <a:pt x="5074122" y="1183551"/>
                  <a:pt x="4846189" y="1323916"/>
                  <a:pt x="4889205" y="1626258"/>
                </a:cubicBezTo>
                <a:cubicBezTo>
                  <a:pt x="4932221" y="1928600"/>
                  <a:pt x="5226523" y="2449454"/>
                  <a:pt x="5304310" y="2754203"/>
                </a:cubicBezTo>
                <a:cubicBezTo>
                  <a:pt x="5382098" y="3058952"/>
                  <a:pt x="5332578" y="3238441"/>
                  <a:pt x="5355930" y="3454751"/>
                </a:cubicBezTo>
                <a:cubicBezTo>
                  <a:pt x="5379282" y="3671061"/>
                  <a:pt x="5471459" y="3921784"/>
                  <a:pt x="5444420" y="4052061"/>
                </a:cubicBezTo>
                <a:cubicBezTo>
                  <a:pt x="5417381" y="4182338"/>
                  <a:pt x="5483749" y="4202003"/>
                  <a:pt x="5193697" y="4236416"/>
                </a:cubicBezTo>
                <a:cubicBezTo>
                  <a:pt x="4903645" y="4270829"/>
                  <a:pt x="3704110" y="4258538"/>
                  <a:pt x="3704110" y="4258538"/>
                </a:cubicBezTo>
                <a:lnTo>
                  <a:pt x="1705704" y="4310158"/>
                </a:lnTo>
                <a:cubicBezTo>
                  <a:pt x="1206717" y="4313845"/>
                  <a:pt x="991636" y="4321219"/>
                  <a:pt x="710188" y="4280661"/>
                </a:cubicBezTo>
                <a:cubicBezTo>
                  <a:pt x="428740" y="4240103"/>
                  <a:pt x="98129" y="4323677"/>
                  <a:pt x="17013" y="4066809"/>
                </a:cubicBezTo>
                <a:cubicBezTo>
                  <a:pt x="-64103" y="3809941"/>
                  <a:pt x="168185" y="3122912"/>
                  <a:pt x="223491" y="2739454"/>
                </a:cubicBezTo>
                <a:cubicBezTo>
                  <a:pt x="278797" y="2355996"/>
                  <a:pt x="354997" y="2073319"/>
                  <a:pt x="348852" y="1766061"/>
                </a:cubicBezTo>
                <a:cubicBezTo>
                  <a:pt x="342707" y="1458803"/>
                  <a:pt x="202597" y="1176125"/>
                  <a:pt x="186620" y="895906"/>
                </a:cubicBezTo>
                <a:cubicBezTo>
                  <a:pt x="170643" y="615687"/>
                  <a:pt x="51426" y="229771"/>
                  <a:pt x="260362" y="8474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3098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52" name="组合 151"/>
          <p:cNvGrpSpPr/>
          <p:nvPr/>
        </p:nvGrpSpPr>
        <p:grpSpPr>
          <a:xfrm>
            <a:off x="513295" y="3027089"/>
            <a:ext cx="3945154" cy="3449831"/>
            <a:chOff x="1489889" y="2669831"/>
            <a:chExt cx="3945154" cy="3449831"/>
          </a:xfrm>
        </p:grpSpPr>
        <p:cxnSp>
          <p:nvCxnSpPr>
            <p:cNvPr id="153" name="直接连接符 152"/>
            <p:cNvCxnSpPr/>
            <p:nvPr/>
          </p:nvCxnSpPr>
          <p:spPr>
            <a:xfrm>
              <a:off x="1953648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2167517" y="2672807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2812405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025992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881515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658204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454343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2375515" y="2672807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244605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4515505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4724059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/>
            <p:nvPr/>
          </p:nvCxnSpPr>
          <p:spPr>
            <a:xfrm>
              <a:off x="1726775" y="2830169"/>
              <a:ext cx="658458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2158667" y="3068405"/>
              <a:ext cx="440153" cy="0"/>
            </a:xfrm>
            <a:prstGeom prst="straightConnector1">
              <a:avLst/>
            </a:prstGeom>
            <a:ln w="28575">
              <a:solidFill>
                <a:srgbClr val="99FF33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1509649" y="3306642"/>
              <a:ext cx="1315737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2598820" y="3544878"/>
              <a:ext cx="427172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2174008" y="4086866"/>
              <a:ext cx="1078550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2604720" y="3830762"/>
              <a:ext cx="849624" cy="0"/>
            </a:xfrm>
            <a:prstGeom prst="straightConnector1">
              <a:avLst/>
            </a:prstGeom>
            <a:ln w="28575">
              <a:solidFill>
                <a:srgbClr val="99FF33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/>
            <p:nvPr/>
          </p:nvCxnSpPr>
          <p:spPr>
            <a:xfrm>
              <a:off x="2825386" y="4378706"/>
              <a:ext cx="832818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3243113" y="4616943"/>
              <a:ext cx="638402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243113" y="4855179"/>
              <a:ext cx="842851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1953648" y="5069592"/>
              <a:ext cx="2357399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4108082" y="5343564"/>
              <a:ext cx="630138" cy="0"/>
            </a:xfrm>
            <a:prstGeom prst="straightConnector1">
              <a:avLst/>
            </a:prstGeom>
            <a:ln w="28575">
              <a:solidFill>
                <a:srgbClr val="99FF33"/>
              </a:solidFill>
              <a:headEnd type="arrow" w="med" len="med"/>
              <a:tailEnd type="arrow" w="med" len="med"/>
            </a:ln>
            <a:effectLst>
              <a:glow>
                <a:schemeClr val="bg1">
                  <a:lumMod val="95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512326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1732987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598820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4085964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4311047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4942677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/>
            <p:nvPr/>
          </p:nvCxnSpPr>
          <p:spPr>
            <a:xfrm>
              <a:off x="1489889" y="5702995"/>
              <a:ext cx="3815508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975602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732745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433487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190631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905287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662431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3363173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3120316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3822323" y="5528549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3579466" y="5528549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4280209" y="5528549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4740624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4497768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5198510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4955653" y="5519636"/>
              <a:ext cx="0" cy="183359"/>
            </a:xfrm>
            <a:prstGeom prst="line">
              <a:avLst/>
            </a:prstGeom>
            <a:ln w="19050">
              <a:solidFill>
                <a:srgbClr val="FFFFFF"/>
              </a:solidFill>
            </a:ln>
            <a:effectLst>
              <a:softEdge rad="1270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文本框 38"/>
            <p:cNvSpPr txBox="1"/>
            <p:nvPr/>
          </p:nvSpPr>
          <p:spPr>
            <a:xfrm>
              <a:off x="4229614" y="5553930"/>
              <a:ext cx="1205429" cy="565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en-US" sz="1800" kern="100" dirty="0">
                  <a:solidFill>
                    <a:schemeClr val="tx2">
                      <a:lumMod val="75000"/>
                    </a:schemeClr>
                  </a:solidFill>
                  <a:latin typeface="Comic Sans MS" panose="030F0702030302020204" charset="0"/>
                  <a:ea typeface="楷体" panose="02010609060101010101" pitchFamily="49" charset="-122"/>
                  <a:cs typeface="Consolas" panose="020B0609020204030204" pitchFamily="49" charset="0"/>
                </a:rPr>
                <a:t>时间轴</a:t>
              </a:r>
              <a:endParaRPr lang="en-US" altLang="zh-CN" sz="1800" kern="100" dirty="0">
                <a:solidFill>
                  <a:schemeClr val="tx2">
                    <a:lumMod val="75000"/>
                  </a:schemeClr>
                </a:solidFill>
                <a:latin typeface="Comic Sans MS" panose="030F0702030302020204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88" name="矩形 4"/>
          <p:cNvSpPr/>
          <p:nvPr/>
        </p:nvSpPr>
        <p:spPr>
          <a:xfrm>
            <a:off x="533400" y="533400"/>
            <a:ext cx="1104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任意多边形: 形状 252"/>
          <p:cNvSpPr/>
          <p:nvPr/>
        </p:nvSpPr>
        <p:spPr>
          <a:xfrm>
            <a:off x="4602098" y="2600326"/>
            <a:ext cx="4342130" cy="3875865"/>
          </a:xfrm>
          <a:custGeom>
            <a:avLst/>
            <a:gdLst>
              <a:gd name="connsiteX0" fmla="*/ 260362 w 5449338"/>
              <a:gd name="connsiteY0" fmla="*/ 84745 h 4313171"/>
              <a:gd name="connsiteX1" fmla="*/ 1440233 w 5449338"/>
              <a:gd name="connsiteY1" fmla="*/ 25751 h 4313171"/>
              <a:gd name="connsiteX2" fmla="*/ 2170278 w 5449338"/>
              <a:gd name="connsiteY2" fmla="*/ 92119 h 4313171"/>
              <a:gd name="connsiteX3" fmla="*/ 3689362 w 5449338"/>
              <a:gd name="connsiteY3" fmla="*/ 291222 h 4313171"/>
              <a:gd name="connsiteX4" fmla="*/ 4721749 w 5449338"/>
              <a:gd name="connsiteY4" fmla="*/ 165861 h 4313171"/>
              <a:gd name="connsiteX5" fmla="*/ 5046213 w 5449338"/>
              <a:gd name="connsiteY5" fmla="*/ 940151 h 4313171"/>
              <a:gd name="connsiteX6" fmla="*/ 5127330 w 5449338"/>
              <a:gd name="connsiteY6" fmla="*/ 1559583 h 4313171"/>
              <a:gd name="connsiteX7" fmla="*/ 5304310 w 5449338"/>
              <a:gd name="connsiteY7" fmla="*/ 2754203 h 4313171"/>
              <a:gd name="connsiteX8" fmla="*/ 5355930 w 5449338"/>
              <a:gd name="connsiteY8" fmla="*/ 3454751 h 4313171"/>
              <a:gd name="connsiteX9" fmla="*/ 5444420 w 5449338"/>
              <a:gd name="connsiteY9" fmla="*/ 4052061 h 4313171"/>
              <a:gd name="connsiteX10" fmla="*/ 5193697 w 5449338"/>
              <a:gd name="connsiteY10" fmla="*/ 4236416 h 4313171"/>
              <a:gd name="connsiteX11" fmla="*/ 3704110 w 5449338"/>
              <a:gd name="connsiteY11" fmla="*/ 4258538 h 4313171"/>
              <a:gd name="connsiteX12" fmla="*/ 1705704 w 5449338"/>
              <a:gd name="connsiteY12" fmla="*/ 4310158 h 4313171"/>
              <a:gd name="connsiteX13" fmla="*/ 710188 w 5449338"/>
              <a:gd name="connsiteY13" fmla="*/ 4280661 h 4313171"/>
              <a:gd name="connsiteX14" fmla="*/ 17013 w 5449338"/>
              <a:gd name="connsiteY14" fmla="*/ 4066809 h 4313171"/>
              <a:gd name="connsiteX15" fmla="*/ 223491 w 5449338"/>
              <a:gd name="connsiteY15" fmla="*/ 2739454 h 4313171"/>
              <a:gd name="connsiteX16" fmla="*/ 348852 w 5449338"/>
              <a:gd name="connsiteY16" fmla="*/ 1766061 h 4313171"/>
              <a:gd name="connsiteX17" fmla="*/ 186620 w 5449338"/>
              <a:gd name="connsiteY17" fmla="*/ 895906 h 4313171"/>
              <a:gd name="connsiteX18" fmla="*/ 260362 w 5449338"/>
              <a:gd name="connsiteY18" fmla="*/ 84745 h 4313171"/>
              <a:gd name="connsiteX0-1" fmla="*/ 260362 w 5449338"/>
              <a:gd name="connsiteY0-2" fmla="*/ 84745 h 4313171"/>
              <a:gd name="connsiteX1-3" fmla="*/ 1440233 w 5449338"/>
              <a:gd name="connsiteY1-4" fmla="*/ 25751 h 4313171"/>
              <a:gd name="connsiteX2-5" fmla="*/ 2170278 w 5449338"/>
              <a:gd name="connsiteY2-6" fmla="*/ 92119 h 4313171"/>
              <a:gd name="connsiteX3-7" fmla="*/ 3689362 w 5449338"/>
              <a:gd name="connsiteY3-8" fmla="*/ 291222 h 4313171"/>
              <a:gd name="connsiteX4-9" fmla="*/ 4721749 w 5449338"/>
              <a:gd name="connsiteY4-10" fmla="*/ 165861 h 4313171"/>
              <a:gd name="connsiteX5-11" fmla="*/ 5046213 w 5449338"/>
              <a:gd name="connsiteY5-12" fmla="*/ 940151 h 4313171"/>
              <a:gd name="connsiteX6-13" fmla="*/ 4889205 w 5449338"/>
              <a:gd name="connsiteY6-14" fmla="*/ 1626258 h 4313171"/>
              <a:gd name="connsiteX7-15" fmla="*/ 5304310 w 5449338"/>
              <a:gd name="connsiteY7-16" fmla="*/ 2754203 h 4313171"/>
              <a:gd name="connsiteX8-17" fmla="*/ 5355930 w 5449338"/>
              <a:gd name="connsiteY8-18" fmla="*/ 3454751 h 4313171"/>
              <a:gd name="connsiteX9-19" fmla="*/ 5444420 w 5449338"/>
              <a:gd name="connsiteY9-20" fmla="*/ 4052061 h 4313171"/>
              <a:gd name="connsiteX10-21" fmla="*/ 5193697 w 5449338"/>
              <a:gd name="connsiteY10-22" fmla="*/ 4236416 h 4313171"/>
              <a:gd name="connsiteX11-23" fmla="*/ 3704110 w 5449338"/>
              <a:gd name="connsiteY11-24" fmla="*/ 4258538 h 4313171"/>
              <a:gd name="connsiteX12-25" fmla="*/ 1705704 w 5449338"/>
              <a:gd name="connsiteY12-26" fmla="*/ 4310158 h 4313171"/>
              <a:gd name="connsiteX13-27" fmla="*/ 710188 w 5449338"/>
              <a:gd name="connsiteY13-28" fmla="*/ 4280661 h 4313171"/>
              <a:gd name="connsiteX14-29" fmla="*/ 17013 w 5449338"/>
              <a:gd name="connsiteY14-30" fmla="*/ 4066809 h 4313171"/>
              <a:gd name="connsiteX15-31" fmla="*/ 223491 w 5449338"/>
              <a:gd name="connsiteY15-32" fmla="*/ 2739454 h 4313171"/>
              <a:gd name="connsiteX16-33" fmla="*/ 348852 w 5449338"/>
              <a:gd name="connsiteY16-34" fmla="*/ 1766061 h 4313171"/>
              <a:gd name="connsiteX17-35" fmla="*/ 186620 w 5449338"/>
              <a:gd name="connsiteY17-36" fmla="*/ 895906 h 4313171"/>
              <a:gd name="connsiteX18-37" fmla="*/ 260362 w 5449338"/>
              <a:gd name="connsiteY18-38" fmla="*/ 84745 h 43131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</a:cxnLst>
            <a:rect l="l" t="t" r="r" b="b"/>
            <a:pathLst>
              <a:path w="5449338" h="4313171">
                <a:moveTo>
                  <a:pt x="260362" y="84745"/>
                </a:moveTo>
                <a:cubicBezTo>
                  <a:pt x="469298" y="-60281"/>
                  <a:pt x="1121914" y="24522"/>
                  <a:pt x="1440233" y="25751"/>
                </a:cubicBezTo>
                <a:cubicBezTo>
                  <a:pt x="1758552" y="26980"/>
                  <a:pt x="1795423" y="47874"/>
                  <a:pt x="2170278" y="92119"/>
                </a:cubicBezTo>
                <a:cubicBezTo>
                  <a:pt x="2545133" y="136364"/>
                  <a:pt x="3264117" y="278932"/>
                  <a:pt x="3689362" y="291222"/>
                </a:cubicBezTo>
                <a:cubicBezTo>
                  <a:pt x="4114607" y="303512"/>
                  <a:pt x="4495607" y="57706"/>
                  <a:pt x="4721749" y="165861"/>
                </a:cubicBezTo>
                <a:cubicBezTo>
                  <a:pt x="4947891" y="274016"/>
                  <a:pt x="5018304" y="696752"/>
                  <a:pt x="5046213" y="940151"/>
                </a:cubicBezTo>
                <a:cubicBezTo>
                  <a:pt x="5074122" y="1183551"/>
                  <a:pt x="4846189" y="1323916"/>
                  <a:pt x="4889205" y="1626258"/>
                </a:cubicBezTo>
                <a:cubicBezTo>
                  <a:pt x="4932221" y="1928600"/>
                  <a:pt x="5226523" y="2449454"/>
                  <a:pt x="5304310" y="2754203"/>
                </a:cubicBezTo>
                <a:cubicBezTo>
                  <a:pt x="5382098" y="3058952"/>
                  <a:pt x="5332578" y="3238441"/>
                  <a:pt x="5355930" y="3454751"/>
                </a:cubicBezTo>
                <a:cubicBezTo>
                  <a:pt x="5379282" y="3671061"/>
                  <a:pt x="5471459" y="3921784"/>
                  <a:pt x="5444420" y="4052061"/>
                </a:cubicBezTo>
                <a:cubicBezTo>
                  <a:pt x="5417381" y="4182338"/>
                  <a:pt x="5483749" y="4202003"/>
                  <a:pt x="5193697" y="4236416"/>
                </a:cubicBezTo>
                <a:cubicBezTo>
                  <a:pt x="4903645" y="4270829"/>
                  <a:pt x="3704110" y="4258538"/>
                  <a:pt x="3704110" y="4258538"/>
                </a:cubicBezTo>
                <a:lnTo>
                  <a:pt x="1705704" y="4310158"/>
                </a:lnTo>
                <a:cubicBezTo>
                  <a:pt x="1206717" y="4313845"/>
                  <a:pt x="991636" y="4321219"/>
                  <a:pt x="710188" y="4280661"/>
                </a:cubicBezTo>
                <a:cubicBezTo>
                  <a:pt x="428740" y="4240103"/>
                  <a:pt x="98129" y="4323677"/>
                  <a:pt x="17013" y="4066809"/>
                </a:cubicBezTo>
                <a:cubicBezTo>
                  <a:pt x="-64103" y="3809941"/>
                  <a:pt x="168185" y="3122912"/>
                  <a:pt x="223491" y="2739454"/>
                </a:cubicBezTo>
                <a:cubicBezTo>
                  <a:pt x="278797" y="2355996"/>
                  <a:pt x="354997" y="2073319"/>
                  <a:pt x="348852" y="1766061"/>
                </a:cubicBezTo>
                <a:cubicBezTo>
                  <a:pt x="342707" y="1458803"/>
                  <a:pt x="202597" y="1176125"/>
                  <a:pt x="186620" y="895906"/>
                </a:cubicBezTo>
                <a:cubicBezTo>
                  <a:pt x="170643" y="615687"/>
                  <a:pt x="51426" y="229771"/>
                  <a:pt x="260362" y="8474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3098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54" name="组合 253"/>
          <p:cNvGrpSpPr/>
          <p:nvPr/>
        </p:nvGrpSpPr>
        <p:grpSpPr>
          <a:xfrm>
            <a:off x="4962877" y="3027089"/>
            <a:ext cx="3898429" cy="3436052"/>
            <a:chOff x="1489889" y="2669831"/>
            <a:chExt cx="3898429" cy="3436052"/>
          </a:xfrm>
        </p:grpSpPr>
        <p:cxnSp>
          <p:nvCxnSpPr>
            <p:cNvPr id="255" name="直接连接符 254"/>
            <p:cNvCxnSpPr/>
            <p:nvPr/>
          </p:nvCxnSpPr>
          <p:spPr>
            <a:xfrm>
              <a:off x="1953648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2167517" y="2672807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2812405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025992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3881515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3658204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3454343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2375515" y="2672807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3244605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4515505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4724059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>
              <a:off x="1726775" y="2830169"/>
              <a:ext cx="658458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/>
            <p:cNvCxnSpPr/>
            <p:nvPr/>
          </p:nvCxnSpPr>
          <p:spPr>
            <a:xfrm>
              <a:off x="2158667" y="3068405"/>
              <a:ext cx="440153" cy="0"/>
            </a:xfrm>
            <a:prstGeom prst="straightConnector1">
              <a:avLst/>
            </a:prstGeom>
            <a:ln w="28575">
              <a:solidFill>
                <a:srgbClr val="99FF33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/>
            <p:cNvCxnSpPr/>
            <p:nvPr/>
          </p:nvCxnSpPr>
          <p:spPr>
            <a:xfrm>
              <a:off x="1509649" y="3306642"/>
              <a:ext cx="1315737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/>
            <p:cNvCxnSpPr/>
            <p:nvPr/>
          </p:nvCxnSpPr>
          <p:spPr>
            <a:xfrm>
              <a:off x="2598820" y="3544878"/>
              <a:ext cx="427172" cy="0"/>
            </a:xfrm>
            <a:prstGeom prst="straightConnector1">
              <a:avLst/>
            </a:prstGeom>
            <a:ln w="28575">
              <a:solidFill>
                <a:srgbClr val="99FF33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/>
            <p:nvPr/>
          </p:nvCxnSpPr>
          <p:spPr>
            <a:xfrm>
              <a:off x="2174008" y="4086866"/>
              <a:ext cx="1078550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/>
            <p:nvPr/>
          </p:nvCxnSpPr>
          <p:spPr>
            <a:xfrm>
              <a:off x="2604720" y="3830762"/>
              <a:ext cx="849624" cy="0"/>
            </a:xfrm>
            <a:prstGeom prst="straightConnector1">
              <a:avLst/>
            </a:prstGeom>
            <a:ln w="28575">
              <a:solidFill>
                <a:srgbClr val="99FF33"/>
              </a:solidFill>
              <a:prstDash val="sysDash"/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/>
            <p:cNvCxnSpPr/>
            <p:nvPr/>
          </p:nvCxnSpPr>
          <p:spPr>
            <a:xfrm>
              <a:off x="2825386" y="4378706"/>
              <a:ext cx="832818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/>
            <p:cNvCxnSpPr/>
            <p:nvPr/>
          </p:nvCxnSpPr>
          <p:spPr>
            <a:xfrm>
              <a:off x="3243113" y="4616943"/>
              <a:ext cx="638402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/>
            <p:cNvCxnSpPr/>
            <p:nvPr/>
          </p:nvCxnSpPr>
          <p:spPr>
            <a:xfrm>
              <a:off x="3243113" y="4855179"/>
              <a:ext cx="842851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/>
            <p:cNvCxnSpPr/>
            <p:nvPr/>
          </p:nvCxnSpPr>
          <p:spPr>
            <a:xfrm>
              <a:off x="1953648" y="5069592"/>
              <a:ext cx="2357399" cy="0"/>
            </a:xfrm>
            <a:prstGeom prst="straightConnector1">
              <a:avLst/>
            </a:prstGeom>
            <a:ln w="28575">
              <a:solidFill>
                <a:srgbClr val="616234"/>
              </a:solidFill>
              <a:headEnd type="arrow" w="med" len="med"/>
              <a:tailEnd type="arrow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/>
            <p:cNvCxnSpPr/>
            <p:nvPr/>
          </p:nvCxnSpPr>
          <p:spPr>
            <a:xfrm>
              <a:off x="4108082" y="5343564"/>
              <a:ext cx="630138" cy="0"/>
            </a:xfrm>
            <a:prstGeom prst="straightConnector1">
              <a:avLst/>
            </a:prstGeom>
            <a:ln w="28575">
              <a:solidFill>
                <a:srgbClr val="99FF33"/>
              </a:solidFill>
              <a:headEnd type="arrow" w="med" len="med"/>
              <a:tailEnd type="arrow" w="med" len="med"/>
            </a:ln>
            <a:effectLst>
              <a:glow>
                <a:schemeClr val="bg1">
                  <a:lumMod val="95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512326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1732987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2598820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4085964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4311047" y="2669831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4942677" y="2681493"/>
              <a:ext cx="0" cy="3016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/>
            <p:nvPr/>
          </p:nvCxnSpPr>
          <p:spPr>
            <a:xfrm>
              <a:off x="1489889" y="5702995"/>
              <a:ext cx="3815508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本框 38"/>
            <p:cNvSpPr txBox="1"/>
            <p:nvPr/>
          </p:nvSpPr>
          <p:spPr>
            <a:xfrm>
              <a:off x="4182889" y="5540151"/>
              <a:ext cx="1205429" cy="565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en-US" sz="1800" kern="100" dirty="0">
                  <a:solidFill>
                    <a:schemeClr val="tx2">
                      <a:lumMod val="75000"/>
                    </a:schemeClr>
                  </a:solidFill>
                  <a:latin typeface="Comic Sans MS" panose="030F0702030302020204" charset="0"/>
                  <a:ea typeface="楷体" panose="02010609060101010101" pitchFamily="49" charset="-122"/>
                  <a:cs typeface="Consolas" panose="020B0609020204030204" pitchFamily="49" charset="0"/>
                </a:rPr>
                <a:t>时间轴</a:t>
              </a:r>
              <a:endParaRPr lang="en-US" altLang="zh-CN" sz="1800" kern="100" dirty="0">
                <a:solidFill>
                  <a:schemeClr val="tx2">
                    <a:lumMod val="75000"/>
                  </a:schemeClr>
                </a:solidFill>
                <a:latin typeface="Comic Sans MS" panose="030F0702030302020204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03" name="任意多边形 9"/>
          <p:cNvSpPr/>
          <p:nvPr/>
        </p:nvSpPr>
        <p:spPr>
          <a:xfrm>
            <a:off x="6515933" y="3773927"/>
            <a:ext cx="411480" cy="171450"/>
          </a:xfrm>
          <a:custGeom>
            <a:avLst/>
            <a:gdLst>
              <a:gd name="connisteX0" fmla="*/ 146 w 411626"/>
              <a:gd name="connsiteY0" fmla="*/ 171475 h 171475"/>
              <a:gd name="connisteX1" fmla="*/ 23006 w 411626"/>
              <a:gd name="connsiteY1" fmla="*/ 87655 h 171475"/>
              <a:gd name="connisteX2" fmla="*/ 156356 w 411626"/>
              <a:gd name="connsiteY2" fmla="*/ 68605 h 171475"/>
              <a:gd name="connisteX3" fmla="*/ 213506 w 411626"/>
              <a:gd name="connsiteY3" fmla="*/ 25 h 171475"/>
              <a:gd name="connisteX4" fmla="*/ 243986 w 411626"/>
              <a:gd name="connsiteY4" fmla="*/ 60985 h 171475"/>
              <a:gd name="connisteX5" fmla="*/ 365906 w 411626"/>
              <a:gd name="connsiteY5" fmla="*/ 80035 h 171475"/>
              <a:gd name="connisteX6" fmla="*/ 411626 w 411626"/>
              <a:gd name="connsiteY6" fmla="*/ 171475 h 1714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1627" h="171476">
                <a:moveTo>
                  <a:pt x="147" y="171476"/>
                </a:moveTo>
                <a:cubicBezTo>
                  <a:pt x="2052" y="154966"/>
                  <a:pt x="-8108" y="107976"/>
                  <a:pt x="23007" y="87656"/>
                </a:cubicBezTo>
                <a:cubicBezTo>
                  <a:pt x="54122" y="67336"/>
                  <a:pt x="118257" y="86386"/>
                  <a:pt x="156357" y="68606"/>
                </a:cubicBezTo>
                <a:cubicBezTo>
                  <a:pt x="194457" y="50826"/>
                  <a:pt x="195727" y="1296"/>
                  <a:pt x="213507" y="26"/>
                </a:cubicBezTo>
                <a:cubicBezTo>
                  <a:pt x="231287" y="-1244"/>
                  <a:pt x="213507" y="45111"/>
                  <a:pt x="243987" y="60986"/>
                </a:cubicBezTo>
                <a:cubicBezTo>
                  <a:pt x="274467" y="76861"/>
                  <a:pt x="332252" y="57811"/>
                  <a:pt x="365907" y="80036"/>
                </a:cubicBezTo>
                <a:cubicBezTo>
                  <a:pt x="399562" y="102261"/>
                  <a:pt x="404642" y="153696"/>
                  <a:pt x="411627" y="171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04" name="圆角矩形 39"/>
          <p:cNvSpPr/>
          <p:nvPr/>
        </p:nvSpPr>
        <p:spPr>
          <a:xfrm>
            <a:off x="5847913" y="3734557"/>
            <a:ext cx="1219200" cy="585470"/>
          </a:xfrm>
          <a:prstGeom prst="roundRect">
            <a:avLst/>
          </a:prstGeom>
          <a:solidFill>
            <a:schemeClr val="tx2">
              <a:lumMod val="60000"/>
              <a:lumOff val="40000"/>
              <a:alpha val="16863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5" name="文本框 304"/>
          <p:cNvSpPr txBox="1"/>
          <p:nvPr/>
        </p:nvSpPr>
        <p:spPr>
          <a:xfrm>
            <a:off x="228714" y="1327946"/>
            <a:ext cx="5943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贪心算法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贪心解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不劣于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最优解</a:t>
            </a:r>
            <a:endParaRPr lang="zh-CN" altLang="en-US" sz="2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5" grpId="0" bldLvl="0"/>
      <p:bldP spid="6" grpId="0" bldLvl="0"/>
      <p:bldP spid="2" grpId="0" bldLvl="0" animBg="1"/>
      <p:bldP spid="8" grpId="0" bldLvl="0" animBg="1"/>
      <p:bldP spid="151" grpId="0" animBg="1"/>
      <p:bldP spid="253" grpId="0" animBg="1"/>
      <p:bldP spid="303" grpId="0" animBg="1"/>
      <p:bldP spid="304" grpId="0" animBg="1"/>
      <p:bldP spid="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矩形 3"/>
          <p:cNvSpPr/>
          <p:nvPr/>
        </p:nvSpPr>
        <p:spPr>
          <a:xfrm>
            <a:off x="228600" y="1219200"/>
            <a:ext cx="7924800" cy="2122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问题描述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给定客户集合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，∀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∈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ti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为服务时间，</a:t>
            </a: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为完成时间，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为正整数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一个</a:t>
            </a:r>
            <a:r>
              <a:rPr lang="zh-CN" altLang="en-US" sz="2200" dirty="0">
                <a:solidFill>
                  <a:srgbClr val="C1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调度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为客户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的开始时间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求最大延迟达到最小的调度，即求</a:t>
            </a:r>
            <a:r>
              <a:rPr lang="en-US" altLang="zh-CN" sz="2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使得</a:t>
            </a:r>
            <a:endParaRPr lang="zh-CN" altLang="en-US" sz="2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657600"/>
            <a:ext cx="7162800" cy="138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5" name="矩形 5"/>
          <p:cNvSpPr/>
          <p:nvPr/>
        </p:nvSpPr>
        <p:spPr>
          <a:xfrm>
            <a:off x="457200" y="533400"/>
            <a:ext cx="26463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最小延迟调度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81000" y="5562600"/>
            <a:ext cx="7977188" cy="1143000"/>
            <a:chOff x="381000" y="5562600"/>
            <a:chExt cx="7977147" cy="1143000"/>
          </a:xfrm>
        </p:grpSpPr>
        <p:grpSp>
          <p:nvGrpSpPr>
            <p:cNvPr id="59397" name="组合 10"/>
            <p:cNvGrpSpPr/>
            <p:nvPr/>
          </p:nvGrpSpPr>
          <p:grpSpPr>
            <a:xfrm>
              <a:off x="617551" y="5791200"/>
              <a:ext cx="7740596" cy="228600"/>
              <a:chOff x="617551" y="5791200"/>
              <a:chExt cx="7740596" cy="22860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537" y="5791200"/>
                <a:ext cx="2493949" cy="2286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21011" y="5791200"/>
                <a:ext cx="1122357" cy="2286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51305" y="5791200"/>
                <a:ext cx="2666986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0" lang="zh-CN" alt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926229" y="5791200"/>
                <a:ext cx="1431918" cy="22860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81000" y="6096000"/>
              <a:ext cx="685796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33783" y="6019800"/>
              <a:ext cx="68579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f(i)</a:t>
              </a: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19819" y="6115050"/>
              <a:ext cx="1276343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f(i)+ti</a:t>
              </a: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67372" y="5562600"/>
              <a:ext cx="0" cy="6858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486374" y="6248400"/>
              <a:ext cx="68579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di</a:t>
              </a:r>
              <a:endPara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581400" y="3657600"/>
            <a:ext cx="1905000" cy="609600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矩形 3"/>
          <p:cNvSpPr/>
          <p:nvPr/>
        </p:nvSpPr>
        <p:spPr>
          <a:xfrm>
            <a:off x="228600" y="1219200"/>
            <a:ext cx="8458200" cy="101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sz="2200" b="1" dirty="0">
                <a:solidFill>
                  <a:srgbClr val="C1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实例</a:t>
            </a:r>
            <a:endParaRPr lang="zh-CN" altLang="en-US" sz="2200" b="1" dirty="0">
              <a:solidFill>
                <a:srgbClr val="C1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={1,2,3,4,5},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=&lt;5,8,4,10,3&gt;,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fr-FR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=&lt;10,12,15,11,20&gt;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381250"/>
            <a:ext cx="8305800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dirty="0">
                <a:solidFill>
                  <a:srgbClr val="A6002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调度</a:t>
            </a:r>
            <a:r>
              <a:rPr lang="en-US" altLang="zh-CN" b="1" dirty="0">
                <a:solidFill>
                  <a:srgbClr val="A6002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(1)=0,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(2)=5,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(3)=13,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(4)=17,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(5)=27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ClrTx/>
              <a:buFontTx/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各任务延迟：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0,1,2,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16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,10;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最大延迟：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16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378200"/>
            <a:ext cx="6477000" cy="116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258763" y="4429125"/>
            <a:ext cx="84582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zh-CN" altLang="en-US" sz="2000" strike="noStrike" noProof="1">
                <a:solidFill>
                  <a:srgbClr val="A6002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调度</a:t>
            </a:r>
            <a:r>
              <a:rPr lang="en-US" altLang="zh-CN" sz="2000" b="1" strike="noStrike" noProof="1">
                <a:solidFill>
                  <a:srgbClr val="A6002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lang="en-US" altLang="zh-CN" sz="2000" b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(1)=0,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lang="en-US" altLang="zh-CN" sz="2000" b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(2)=15,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lang="en-US" altLang="zh-CN" sz="2000" b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(3)=23,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lang="en-US" altLang="zh-CN" sz="2000" b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(4)=5,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lang="en-US" altLang="zh-CN" sz="2000" b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(5)=27</a:t>
            </a:r>
            <a:endParaRPr lang="en-US" altLang="zh-CN" sz="2000" b="1" strike="noStrike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zh-CN" altLang="en-US" sz="2000" strike="noStrike" noProof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各任务延迟：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0, 11, </a:t>
            </a:r>
            <a:r>
              <a:rPr lang="en-US" altLang="zh-CN" sz="2000" b="1" strike="noStrike" noProof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12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4, 10; </a:t>
            </a:r>
            <a:r>
              <a:rPr lang="zh-CN" altLang="en-US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最大延迟：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12</a:t>
            </a:r>
            <a:endParaRPr lang="zh-CN" altLang="en-US" sz="2000" strike="noStrike" noProof="1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480050"/>
            <a:ext cx="6324600" cy="99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: 圆角 8"/>
          <p:cNvSpPr/>
          <p:nvPr/>
        </p:nvSpPr>
        <p:spPr>
          <a:xfrm>
            <a:off x="1981200" y="3378200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029200" y="1828800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3657600" y="3378200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438775" y="1825625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430713" y="3363913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857875" y="1820863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324600" y="3429000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286500" y="1817688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086600" y="3421063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6705600" y="1828800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2362200" y="2871470"/>
            <a:ext cx="381000" cy="431800"/>
          </a:xfrm>
          <a:prstGeom prst="roundRect">
            <a:avLst/>
          </a:prstGeom>
          <a:solidFill>
            <a:srgbClr val="FAC4BE">
              <a:alpha val="3411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5"/>
          <p:cNvSpPr/>
          <p:nvPr/>
        </p:nvSpPr>
        <p:spPr>
          <a:xfrm>
            <a:off x="457200" y="533400"/>
            <a:ext cx="26463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最小延迟调度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524000" y="3276600"/>
            <a:ext cx="4572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bldLvl="0" animBg="1"/>
      <p:bldP spid="12" grpId="1" bldLvl="0" animBg="1"/>
      <p:bldP spid="13" grpId="0" animBg="1"/>
      <p:bldP spid="13" grpId="1" animBg="1"/>
      <p:bldP spid="14" grpId="0" bldLvl="0" animBg="1"/>
      <p:bldP spid="14" grpId="1" bldLvl="0" animBg="1"/>
      <p:bldP spid="15" grpId="0" animBg="1"/>
      <p:bldP spid="15" grpId="1" animBg="1"/>
      <p:bldP spid="16" grpId="0" bldLvl="0" animBg="1"/>
      <p:bldP spid="16" grpId="1" bldLvl="0" animBg="1"/>
      <p:bldP spid="17" grpId="0" animBg="1"/>
      <p:bldP spid="17" grpId="1" animBg="1"/>
      <p:bldP spid="18" grpId="0" animBg="1"/>
      <p:bldP spid="18" grpId="1" animBg="1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584" y="1295456"/>
            <a:ext cx="6858000" cy="167424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贪心策略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：按照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从小到大安排任务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（加工时间少的优先）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贪心策略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：按照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−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从小到大安排任务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（差值小的优先）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贪心策略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：按照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从小到大安排任务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（截止时间早的优先）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676" y="3276604"/>
            <a:ext cx="6172200" cy="222823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对某些实例得不到最优解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反例：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=100,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=10,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=10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策略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对某些实例得不到最优解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ClrTx/>
              <a:buFontTx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反例：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=2,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=10,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=10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33400"/>
            <a:ext cx="26463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最小延迟调度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0" y="1295400"/>
            <a:ext cx="8382000" cy="46595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en-US" altLang="zh-CN" sz="2000" strike="noStrike" noProof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【</a:t>
            </a:r>
            <a:r>
              <a:rPr lang="zh-CN" altLang="en-US" sz="2000" strike="noStrike" noProof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算法伪码</a:t>
            </a:r>
            <a:r>
              <a:rPr lang="en-US" altLang="zh-CN" sz="2000" strike="noStrike" noProof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】</a:t>
            </a:r>
            <a:endParaRPr lang="en-US" altLang="zh-CN" sz="2000" b="1" strike="noStrike" noProof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noProof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设计思想：</a:t>
            </a:r>
            <a:r>
              <a:rPr lang="zh-CN" altLang="en-US" sz="2000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按完成时间从早到晚安排任务，没有空闲</a:t>
            </a:r>
            <a:endParaRPr lang="zh-CN" altLang="en-US" sz="2000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zh-CN" altLang="en-US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输入：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T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</a:t>
            </a:r>
            <a:endParaRPr lang="en-US" altLang="zh-CN" sz="2000" b="1" i="1" strike="noStrike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zh-CN" altLang="en-US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输出：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endParaRPr lang="en-US" altLang="zh-CN" sz="2000" b="1" i="1" strike="noStrike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1. </a:t>
            </a:r>
            <a:r>
              <a:rPr lang="zh-CN" altLang="en-US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排序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使得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</a:t>
            </a:r>
            <a:r>
              <a:rPr lang="en-US" altLang="zh-CN" sz="2000" b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lang="en-US" altLang="zh-CN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</a:t>
            </a:r>
            <a:r>
              <a:rPr lang="en-US" altLang="zh-CN" sz="2000" b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…</a:t>
            </a:r>
            <a:r>
              <a:rPr lang="en-US" altLang="zh-CN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</a:t>
            </a:r>
            <a:r>
              <a:rPr lang="en-US" altLang="zh-CN" sz="2000" b="1" i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endParaRPr lang="en-US" altLang="zh-CN" sz="2000" b="1" i="1" strike="noStrike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2.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(1)</a:t>
            </a:r>
            <a:r>
              <a:rPr lang="en-US" altLang="zh-CN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endParaRPr lang="en-US" altLang="zh-CN" sz="2000" b="1" strike="noStrike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3. i</a:t>
            </a:r>
            <a:r>
              <a:rPr lang="en-US" altLang="zh-CN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endParaRPr lang="en-US" altLang="zh-CN" sz="2000" b="1" strike="noStrike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3. while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≤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 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do</a:t>
            </a:r>
            <a:endParaRPr lang="en-US" altLang="zh-CN" sz="2000" b="1" strike="noStrike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4.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-US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−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1)+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t</a:t>
            </a:r>
            <a:r>
              <a:rPr lang="en-US" altLang="zh-CN" sz="2000" b="1" i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-US" sz="2000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−</a:t>
            </a:r>
            <a:r>
              <a:rPr lang="en-US" altLang="zh-CN" sz="2000" b="1" strike="noStrike" baseline="-25000" noProof="1">
                <a:solidFill>
                  <a:srgbClr val="000000"/>
                </a:solidFill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</a:t>
            </a:r>
            <a:r>
              <a:rPr lang="en-US" altLang="zh-CN" sz="2000" strike="noStrike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strike="noStrike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任务</a:t>
            </a:r>
            <a:r>
              <a:rPr lang="en-US" altLang="zh-CN" sz="2000" i="1" strike="noStrike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strike="noStrike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r>
              <a:rPr lang="zh-CN" altLang="en-US" sz="2000" strike="noStrike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结束时刻是任务</a:t>
            </a:r>
            <a:r>
              <a:rPr lang="en-US" altLang="zh-CN" sz="2000" i="1" strike="noStrike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2000" strike="noStrike" noProof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开始时刻</a:t>
            </a:r>
            <a:endParaRPr lang="zh-CN" altLang="en-US" sz="2000" strike="noStrike" noProof="1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buClrTx/>
              <a:buFontTx/>
            </a:pP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5. 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000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←</a:t>
            </a:r>
            <a:r>
              <a:rPr lang="en-US" altLang="zh-CN" sz="2000" b="1" i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2000" b="1" strike="noStrike" noProof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+1</a:t>
            </a:r>
            <a:endParaRPr lang="en-US" altLang="zh-CN" sz="2000" b="1" strike="noStrike" noProof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0852" y="1219603"/>
            <a:ext cx="4883068" cy="544573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贪心策略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：按照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di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从小到大安排任务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457200" y="533400"/>
            <a:ext cx="26463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最小延迟调度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1302076" y="3213179"/>
            <a:ext cx="3034739" cy="380597"/>
          </a:xfrm>
          <a:custGeom>
            <a:avLst/>
            <a:gdLst>
              <a:gd name="connsiteX0" fmla="*/ 125393 w 4539289"/>
              <a:gd name="connsiteY0" fmla="*/ 100861 h 921967"/>
              <a:gd name="connsiteX1" fmla="*/ 9279 w 4539289"/>
              <a:gd name="connsiteY1" fmla="*/ 637889 h 921967"/>
              <a:gd name="connsiteX2" fmla="*/ 277793 w 4539289"/>
              <a:gd name="connsiteY2" fmla="*/ 913661 h 921967"/>
              <a:gd name="connsiteX3" fmla="*/ 1047050 w 4539289"/>
              <a:gd name="connsiteY3" fmla="*/ 855604 h 921967"/>
              <a:gd name="connsiteX4" fmla="*/ 3470936 w 4539289"/>
              <a:gd name="connsiteY4" fmla="*/ 746747 h 921967"/>
              <a:gd name="connsiteX5" fmla="*/ 4378079 w 4539289"/>
              <a:gd name="connsiteY5" fmla="*/ 630632 h 921967"/>
              <a:gd name="connsiteX6" fmla="*/ 4465165 w 4539289"/>
              <a:gd name="connsiteY6" fmla="*/ 50061 h 921967"/>
              <a:gd name="connsiteX7" fmla="*/ 3587050 w 4539289"/>
              <a:gd name="connsiteY7" fmla="*/ 28289 h 921967"/>
              <a:gd name="connsiteX8" fmla="*/ 2571050 w 4539289"/>
              <a:gd name="connsiteY8" fmla="*/ 28289 h 921967"/>
              <a:gd name="connsiteX9" fmla="*/ 1750993 w 4539289"/>
              <a:gd name="connsiteY9" fmla="*/ 50061 h 921967"/>
              <a:gd name="connsiteX10" fmla="*/ 1163165 w 4539289"/>
              <a:gd name="connsiteY10" fmla="*/ 57318 h 921967"/>
              <a:gd name="connsiteX11" fmla="*/ 720479 w 4539289"/>
              <a:gd name="connsiteY11" fmla="*/ 50061 h 921967"/>
              <a:gd name="connsiteX12" fmla="*/ 125393 w 4539289"/>
              <a:gd name="connsiteY12" fmla="*/ 100861 h 921967"/>
              <a:gd name="connsiteX0-1" fmla="*/ 169562 w 4532658"/>
              <a:gd name="connsiteY0-2" fmla="*/ 166175 h 921967"/>
              <a:gd name="connsiteX1-3" fmla="*/ 2648 w 4532658"/>
              <a:gd name="connsiteY1-4" fmla="*/ 637889 h 921967"/>
              <a:gd name="connsiteX2-5" fmla="*/ 271162 w 4532658"/>
              <a:gd name="connsiteY2-6" fmla="*/ 913661 h 921967"/>
              <a:gd name="connsiteX3-7" fmla="*/ 1040419 w 4532658"/>
              <a:gd name="connsiteY3-8" fmla="*/ 855604 h 921967"/>
              <a:gd name="connsiteX4-9" fmla="*/ 3464305 w 4532658"/>
              <a:gd name="connsiteY4-10" fmla="*/ 746747 h 921967"/>
              <a:gd name="connsiteX5-11" fmla="*/ 4371448 w 4532658"/>
              <a:gd name="connsiteY5-12" fmla="*/ 630632 h 921967"/>
              <a:gd name="connsiteX6-13" fmla="*/ 4458534 w 4532658"/>
              <a:gd name="connsiteY6-14" fmla="*/ 50061 h 921967"/>
              <a:gd name="connsiteX7-15" fmla="*/ 3580419 w 4532658"/>
              <a:gd name="connsiteY7-16" fmla="*/ 28289 h 921967"/>
              <a:gd name="connsiteX8-17" fmla="*/ 2564419 w 4532658"/>
              <a:gd name="connsiteY8-18" fmla="*/ 28289 h 921967"/>
              <a:gd name="connsiteX9-19" fmla="*/ 1744362 w 4532658"/>
              <a:gd name="connsiteY9-20" fmla="*/ 50061 h 921967"/>
              <a:gd name="connsiteX10-21" fmla="*/ 1156534 w 4532658"/>
              <a:gd name="connsiteY10-22" fmla="*/ 57318 h 921967"/>
              <a:gd name="connsiteX11-23" fmla="*/ 713848 w 4532658"/>
              <a:gd name="connsiteY11-24" fmla="*/ 50061 h 921967"/>
              <a:gd name="connsiteX12-25" fmla="*/ 169562 w 4532658"/>
              <a:gd name="connsiteY12-26" fmla="*/ 166175 h 921967"/>
              <a:gd name="connsiteX0-27" fmla="*/ 169634 w 4532730"/>
              <a:gd name="connsiteY0-28" fmla="*/ 166175 h 921967"/>
              <a:gd name="connsiteX1-29" fmla="*/ 2720 w 4532730"/>
              <a:gd name="connsiteY1-30" fmla="*/ 637889 h 921967"/>
              <a:gd name="connsiteX2-31" fmla="*/ 271234 w 4532730"/>
              <a:gd name="connsiteY2-32" fmla="*/ 913661 h 921967"/>
              <a:gd name="connsiteX3-33" fmla="*/ 1040491 w 4532730"/>
              <a:gd name="connsiteY3-34" fmla="*/ 855604 h 921967"/>
              <a:gd name="connsiteX4-35" fmla="*/ 3464377 w 4532730"/>
              <a:gd name="connsiteY4-36" fmla="*/ 746747 h 921967"/>
              <a:gd name="connsiteX5-37" fmla="*/ 4371520 w 4532730"/>
              <a:gd name="connsiteY5-38" fmla="*/ 630632 h 921967"/>
              <a:gd name="connsiteX6-39" fmla="*/ 4458606 w 4532730"/>
              <a:gd name="connsiteY6-40" fmla="*/ 50061 h 921967"/>
              <a:gd name="connsiteX7-41" fmla="*/ 3580491 w 4532730"/>
              <a:gd name="connsiteY7-42" fmla="*/ 28289 h 921967"/>
              <a:gd name="connsiteX8-43" fmla="*/ 2564491 w 4532730"/>
              <a:gd name="connsiteY8-44" fmla="*/ 28289 h 921967"/>
              <a:gd name="connsiteX9-45" fmla="*/ 1744434 w 4532730"/>
              <a:gd name="connsiteY9-46" fmla="*/ 50061 h 921967"/>
              <a:gd name="connsiteX10-47" fmla="*/ 1156606 w 4532730"/>
              <a:gd name="connsiteY10-48" fmla="*/ 57318 h 921967"/>
              <a:gd name="connsiteX11-49" fmla="*/ 728434 w 4532730"/>
              <a:gd name="connsiteY11-50" fmla="*/ 57318 h 921967"/>
              <a:gd name="connsiteX12-51" fmla="*/ 169634 w 4532730"/>
              <a:gd name="connsiteY12-52" fmla="*/ 166175 h 921967"/>
              <a:gd name="connsiteX0-53" fmla="*/ 169634 w 4532730"/>
              <a:gd name="connsiteY0-54" fmla="*/ 166175 h 914403"/>
              <a:gd name="connsiteX1-55" fmla="*/ 2720 w 4532730"/>
              <a:gd name="connsiteY1-56" fmla="*/ 637889 h 914403"/>
              <a:gd name="connsiteX2-57" fmla="*/ 271234 w 4532730"/>
              <a:gd name="connsiteY2-58" fmla="*/ 913661 h 914403"/>
              <a:gd name="connsiteX3-59" fmla="*/ 1084034 w 4532730"/>
              <a:gd name="connsiteY3-60" fmla="*/ 724976 h 914403"/>
              <a:gd name="connsiteX4-61" fmla="*/ 3464377 w 4532730"/>
              <a:gd name="connsiteY4-62" fmla="*/ 746747 h 914403"/>
              <a:gd name="connsiteX5-63" fmla="*/ 4371520 w 4532730"/>
              <a:gd name="connsiteY5-64" fmla="*/ 630632 h 914403"/>
              <a:gd name="connsiteX6-65" fmla="*/ 4458606 w 4532730"/>
              <a:gd name="connsiteY6-66" fmla="*/ 50061 h 914403"/>
              <a:gd name="connsiteX7-67" fmla="*/ 3580491 w 4532730"/>
              <a:gd name="connsiteY7-68" fmla="*/ 28289 h 914403"/>
              <a:gd name="connsiteX8-69" fmla="*/ 2564491 w 4532730"/>
              <a:gd name="connsiteY8-70" fmla="*/ 28289 h 914403"/>
              <a:gd name="connsiteX9-71" fmla="*/ 1744434 w 4532730"/>
              <a:gd name="connsiteY9-72" fmla="*/ 50061 h 914403"/>
              <a:gd name="connsiteX10-73" fmla="*/ 1156606 w 4532730"/>
              <a:gd name="connsiteY10-74" fmla="*/ 57318 h 914403"/>
              <a:gd name="connsiteX11-75" fmla="*/ 728434 w 4532730"/>
              <a:gd name="connsiteY11-76" fmla="*/ 57318 h 914403"/>
              <a:gd name="connsiteX12-77" fmla="*/ 169634 w 4532730"/>
              <a:gd name="connsiteY12-78" fmla="*/ 166175 h 914403"/>
              <a:gd name="connsiteX0-79" fmla="*/ 169634 w 4532730"/>
              <a:gd name="connsiteY0-80" fmla="*/ 166175 h 914403"/>
              <a:gd name="connsiteX1-81" fmla="*/ 2720 w 4532730"/>
              <a:gd name="connsiteY1-82" fmla="*/ 637889 h 914403"/>
              <a:gd name="connsiteX2-83" fmla="*/ 271234 w 4532730"/>
              <a:gd name="connsiteY2-84" fmla="*/ 913661 h 914403"/>
              <a:gd name="connsiteX3-85" fmla="*/ 1084034 w 4532730"/>
              <a:gd name="connsiteY3-86" fmla="*/ 724976 h 914403"/>
              <a:gd name="connsiteX4-87" fmla="*/ 3464377 w 4532730"/>
              <a:gd name="connsiteY4-88" fmla="*/ 746747 h 914403"/>
              <a:gd name="connsiteX5-89" fmla="*/ 4371520 w 4532730"/>
              <a:gd name="connsiteY5-90" fmla="*/ 630632 h 914403"/>
              <a:gd name="connsiteX6-91" fmla="*/ 4458606 w 4532730"/>
              <a:gd name="connsiteY6-92" fmla="*/ 50061 h 914403"/>
              <a:gd name="connsiteX7-93" fmla="*/ 3580491 w 4532730"/>
              <a:gd name="connsiteY7-94" fmla="*/ 28289 h 914403"/>
              <a:gd name="connsiteX8-95" fmla="*/ 2564491 w 4532730"/>
              <a:gd name="connsiteY8-96" fmla="*/ 28289 h 914403"/>
              <a:gd name="connsiteX9-97" fmla="*/ 1744434 w 4532730"/>
              <a:gd name="connsiteY9-98" fmla="*/ 50061 h 914403"/>
              <a:gd name="connsiteX10-99" fmla="*/ 1156606 w 4532730"/>
              <a:gd name="connsiteY10-100" fmla="*/ 57318 h 914403"/>
              <a:gd name="connsiteX11-101" fmla="*/ 728434 w 4532730"/>
              <a:gd name="connsiteY11-102" fmla="*/ 57318 h 914403"/>
              <a:gd name="connsiteX12-103" fmla="*/ 169634 w 4532730"/>
              <a:gd name="connsiteY12-104" fmla="*/ 166175 h 914403"/>
              <a:gd name="connsiteX0-105" fmla="*/ 169634 w 4530769"/>
              <a:gd name="connsiteY0-106" fmla="*/ 166175 h 914403"/>
              <a:gd name="connsiteX1-107" fmla="*/ 2720 w 4530769"/>
              <a:gd name="connsiteY1-108" fmla="*/ 637889 h 914403"/>
              <a:gd name="connsiteX2-109" fmla="*/ 271234 w 4530769"/>
              <a:gd name="connsiteY2-110" fmla="*/ 913661 h 914403"/>
              <a:gd name="connsiteX3-111" fmla="*/ 1084034 w 4530769"/>
              <a:gd name="connsiteY3-112" fmla="*/ 724976 h 914403"/>
              <a:gd name="connsiteX4-113" fmla="*/ 3507920 w 4530769"/>
              <a:gd name="connsiteY4-114" fmla="*/ 623376 h 914403"/>
              <a:gd name="connsiteX5-115" fmla="*/ 4371520 w 4530769"/>
              <a:gd name="connsiteY5-116" fmla="*/ 630632 h 914403"/>
              <a:gd name="connsiteX6-117" fmla="*/ 4458606 w 4530769"/>
              <a:gd name="connsiteY6-118" fmla="*/ 50061 h 914403"/>
              <a:gd name="connsiteX7-119" fmla="*/ 3580491 w 4530769"/>
              <a:gd name="connsiteY7-120" fmla="*/ 28289 h 914403"/>
              <a:gd name="connsiteX8-121" fmla="*/ 2564491 w 4530769"/>
              <a:gd name="connsiteY8-122" fmla="*/ 28289 h 914403"/>
              <a:gd name="connsiteX9-123" fmla="*/ 1744434 w 4530769"/>
              <a:gd name="connsiteY9-124" fmla="*/ 50061 h 914403"/>
              <a:gd name="connsiteX10-125" fmla="*/ 1156606 w 4530769"/>
              <a:gd name="connsiteY10-126" fmla="*/ 57318 h 914403"/>
              <a:gd name="connsiteX11-127" fmla="*/ 728434 w 4530769"/>
              <a:gd name="connsiteY11-128" fmla="*/ 57318 h 914403"/>
              <a:gd name="connsiteX12-129" fmla="*/ 169634 w 4530769"/>
              <a:gd name="connsiteY12-130" fmla="*/ 166175 h 914403"/>
              <a:gd name="connsiteX0-131" fmla="*/ 79597 w 4440732"/>
              <a:gd name="connsiteY0-132" fmla="*/ 166175 h 914186"/>
              <a:gd name="connsiteX1-133" fmla="*/ 14283 w 4440732"/>
              <a:gd name="connsiteY1-134" fmla="*/ 652403 h 914186"/>
              <a:gd name="connsiteX2-135" fmla="*/ 181197 w 4440732"/>
              <a:gd name="connsiteY2-136" fmla="*/ 913661 h 914186"/>
              <a:gd name="connsiteX3-137" fmla="*/ 993997 w 4440732"/>
              <a:gd name="connsiteY3-138" fmla="*/ 724976 h 914186"/>
              <a:gd name="connsiteX4-139" fmla="*/ 3417883 w 4440732"/>
              <a:gd name="connsiteY4-140" fmla="*/ 623376 h 914186"/>
              <a:gd name="connsiteX5-141" fmla="*/ 4281483 w 4440732"/>
              <a:gd name="connsiteY5-142" fmla="*/ 630632 h 914186"/>
              <a:gd name="connsiteX6-143" fmla="*/ 4368569 w 4440732"/>
              <a:gd name="connsiteY6-144" fmla="*/ 50061 h 914186"/>
              <a:gd name="connsiteX7-145" fmla="*/ 3490454 w 4440732"/>
              <a:gd name="connsiteY7-146" fmla="*/ 28289 h 914186"/>
              <a:gd name="connsiteX8-147" fmla="*/ 2474454 w 4440732"/>
              <a:gd name="connsiteY8-148" fmla="*/ 28289 h 914186"/>
              <a:gd name="connsiteX9-149" fmla="*/ 1654397 w 4440732"/>
              <a:gd name="connsiteY9-150" fmla="*/ 50061 h 914186"/>
              <a:gd name="connsiteX10-151" fmla="*/ 1066569 w 4440732"/>
              <a:gd name="connsiteY10-152" fmla="*/ 57318 h 914186"/>
              <a:gd name="connsiteX11-153" fmla="*/ 638397 w 4440732"/>
              <a:gd name="connsiteY11-154" fmla="*/ 57318 h 914186"/>
              <a:gd name="connsiteX12-155" fmla="*/ 79597 w 4440732"/>
              <a:gd name="connsiteY12-156" fmla="*/ 166175 h 914186"/>
              <a:gd name="connsiteX0-157" fmla="*/ 68487 w 4451420"/>
              <a:gd name="connsiteY0-158" fmla="*/ 90242 h 914186"/>
              <a:gd name="connsiteX1-159" fmla="*/ 24971 w 4451420"/>
              <a:gd name="connsiteY1-160" fmla="*/ 652403 h 914186"/>
              <a:gd name="connsiteX2-161" fmla="*/ 191885 w 4451420"/>
              <a:gd name="connsiteY2-162" fmla="*/ 913661 h 914186"/>
              <a:gd name="connsiteX3-163" fmla="*/ 1004685 w 4451420"/>
              <a:gd name="connsiteY3-164" fmla="*/ 724976 h 914186"/>
              <a:gd name="connsiteX4-165" fmla="*/ 3428571 w 4451420"/>
              <a:gd name="connsiteY4-166" fmla="*/ 623376 h 914186"/>
              <a:gd name="connsiteX5-167" fmla="*/ 4292171 w 4451420"/>
              <a:gd name="connsiteY5-168" fmla="*/ 630632 h 914186"/>
              <a:gd name="connsiteX6-169" fmla="*/ 4379257 w 4451420"/>
              <a:gd name="connsiteY6-170" fmla="*/ 50061 h 914186"/>
              <a:gd name="connsiteX7-171" fmla="*/ 3501142 w 4451420"/>
              <a:gd name="connsiteY7-172" fmla="*/ 28289 h 914186"/>
              <a:gd name="connsiteX8-173" fmla="*/ 2485142 w 4451420"/>
              <a:gd name="connsiteY8-174" fmla="*/ 28289 h 914186"/>
              <a:gd name="connsiteX9-175" fmla="*/ 1665085 w 4451420"/>
              <a:gd name="connsiteY9-176" fmla="*/ 50061 h 914186"/>
              <a:gd name="connsiteX10-177" fmla="*/ 1077257 w 4451420"/>
              <a:gd name="connsiteY10-178" fmla="*/ 57318 h 914186"/>
              <a:gd name="connsiteX11-179" fmla="*/ 649085 w 4451420"/>
              <a:gd name="connsiteY11-180" fmla="*/ 57318 h 914186"/>
              <a:gd name="connsiteX12-181" fmla="*/ 68487 w 4451420"/>
              <a:gd name="connsiteY12-182" fmla="*/ 90242 h 914186"/>
              <a:gd name="connsiteX0-183" fmla="*/ 68711 w 4451644"/>
              <a:gd name="connsiteY0-184" fmla="*/ 90242 h 914186"/>
              <a:gd name="connsiteX1-185" fmla="*/ 25195 w 4451644"/>
              <a:gd name="connsiteY1-186" fmla="*/ 652403 h 914186"/>
              <a:gd name="connsiteX2-187" fmla="*/ 192109 w 4451644"/>
              <a:gd name="connsiteY2-188" fmla="*/ 913661 h 914186"/>
              <a:gd name="connsiteX3-189" fmla="*/ 1004909 w 4451644"/>
              <a:gd name="connsiteY3-190" fmla="*/ 724976 h 914186"/>
              <a:gd name="connsiteX4-191" fmla="*/ 3428795 w 4451644"/>
              <a:gd name="connsiteY4-192" fmla="*/ 623376 h 914186"/>
              <a:gd name="connsiteX5-193" fmla="*/ 4292395 w 4451644"/>
              <a:gd name="connsiteY5-194" fmla="*/ 630632 h 914186"/>
              <a:gd name="connsiteX6-195" fmla="*/ 4379481 w 4451644"/>
              <a:gd name="connsiteY6-196" fmla="*/ 50061 h 914186"/>
              <a:gd name="connsiteX7-197" fmla="*/ 3501366 w 4451644"/>
              <a:gd name="connsiteY7-198" fmla="*/ 28289 h 914186"/>
              <a:gd name="connsiteX8-199" fmla="*/ 2485366 w 4451644"/>
              <a:gd name="connsiteY8-200" fmla="*/ 28289 h 914186"/>
              <a:gd name="connsiteX9-201" fmla="*/ 1665309 w 4451644"/>
              <a:gd name="connsiteY9-202" fmla="*/ 50061 h 914186"/>
              <a:gd name="connsiteX10-203" fmla="*/ 1077481 w 4451644"/>
              <a:gd name="connsiteY10-204" fmla="*/ 57318 h 914186"/>
              <a:gd name="connsiteX11-205" fmla="*/ 652942 w 4451644"/>
              <a:gd name="connsiteY11-206" fmla="*/ 8185 h 914186"/>
              <a:gd name="connsiteX12-207" fmla="*/ 68711 w 4451644"/>
              <a:gd name="connsiteY12-208" fmla="*/ 90242 h 914186"/>
              <a:gd name="connsiteX0-209" fmla="*/ 68711 w 4451644"/>
              <a:gd name="connsiteY0-210" fmla="*/ 90242 h 914186"/>
              <a:gd name="connsiteX1-211" fmla="*/ 25195 w 4451644"/>
              <a:gd name="connsiteY1-212" fmla="*/ 652403 h 914186"/>
              <a:gd name="connsiteX2-213" fmla="*/ 192109 w 4451644"/>
              <a:gd name="connsiteY2-214" fmla="*/ 913661 h 914186"/>
              <a:gd name="connsiteX3-215" fmla="*/ 1004909 w 4451644"/>
              <a:gd name="connsiteY3-216" fmla="*/ 724976 h 914186"/>
              <a:gd name="connsiteX4-217" fmla="*/ 3428795 w 4451644"/>
              <a:gd name="connsiteY4-218" fmla="*/ 623376 h 914186"/>
              <a:gd name="connsiteX5-219" fmla="*/ 4292395 w 4451644"/>
              <a:gd name="connsiteY5-220" fmla="*/ 630632 h 914186"/>
              <a:gd name="connsiteX6-221" fmla="*/ 4379481 w 4451644"/>
              <a:gd name="connsiteY6-222" fmla="*/ 50061 h 914186"/>
              <a:gd name="connsiteX7-223" fmla="*/ 3501366 w 4451644"/>
              <a:gd name="connsiteY7-224" fmla="*/ 28289 h 914186"/>
              <a:gd name="connsiteX8-225" fmla="*/ 2485366 w 4451644"/>
              <a:gd name="connsiteY8-226" fmla="*/ 28289 h 914186"/>
              <a:gd name="connsiteX9-227" fmla="*/ 1665309 w 4451644"/>
              <a:gd name="connsiteY9-228" fmla="*/ 50061 h 914186"/>
              <a:gd name="connsiteX10-229" fmla="*/ 1106545 w 4451644"/>
              <a:gd name="connsiteY10-230" fmla="*/ 3719 h 914186"/>
              <a:gd name="connsiteX11-231" fmla="*/ 652942 w 4451644"/>
              <a:gd name="connsiteY11-232" fmla="*/ 8185 h 914186"/>
              <a:gd name="connsiteX12-233" fmla="*/ 68711 w 4451644"/>
              <a:gd name="connsiteY12-234" fmla="*/ 90242 h 914186"/>
              <a:gd name="connsiteX0-235" fmla="*/ 68711 w 4451644"/>
              <a:gd name="connsiteY0-236" fmla="*/ 107181 h 931125"/>
              <a:gd name="connsiteX1-237" fmla="*/ 25195 w 4451644"/>
              <a:gd name="connsiteY1-238" fmla="*/ 669342 h 931125"/>
              <a:gd name="connsiteX2-239" fmla="*/ 192109 w 4451644"/>
              <a:gd name="connsiteY2-240" fmla="*/ 930600 h 931125"/>
              <a:gd name="connsiteX3-241" fmla="*/ 1004909 w 4451644"/>
              <a:gd name="connsiteY3-242" fmla="*/ 741915 h 931125"/>
              <a:gd name="connsiteX4-243" fmla="*/ 3428795 w 4451644"/>
              <a:gd name="connsiteY4-244" fmla="*/ 640315 h 931125"/>
              <a:gd name="connsiteX5-245" fmla="*/ 4292395 w 4451644"/>
              <a:gd name="connsiteY5-246" fmla="*/ 647571 h 931125"/>
              <a:gd name="connsiteX6-247" fmla="*/ 4379481 w 4451644"/>
              <a:gd name="connsiteY6-248" fmla="*/ 67000 h 931125"/>
              <a:gd name="connsiteX7-249" fmla="*/ 3501366 w 4451644"/>
              <a:gd name="connsiteY7-250" fmla="*/ 45228 h 931125"/>
              <a:gd name="connsiteX8-251" fmla="*/ 2485366 w 4451644"/>
              <a:gd name="connsiteY8-252" fmla="*/ 45228 h 931125"/>
              <a:gd name="connsiteX9-253" fmla="*/ 1683474 w 4451644"/>
              <a:gd name="connsiteY9-254" fmla="*/ 0 h 931125"/>
              <a:gd name="connsiteX10-255" fmla="*/ 1106545 w 4451644"/>
              <a:gd name="connsiteY10-256" fmla="*/ 20658 h 931125"/>
              <a:gd name="connsiteX11-257" fmla="*/ 652942 w 4451644"/>
              <a:gd name="connsiteY11-258" fmla="*/ 25124 h 931125"/>
              <a:gd name="connsiteX12-259" fmla="*/ 68711 w 4451644"/>
              <a:gd name="connsiteY12-260" fmla="*/ 107181 h 931125"/>
              <a:gd name="connsiteX0-261" fmla="*/ 69634 w 4452567"/>
              <a:gd name="connsiteY0-262" fmla="*/ 107181 h 891050"/>
              <a:gd name="connsiteX1-263" fmla="*/ 26118 w 4452567"/>
              <a:gd name="connsiteY1-264" fmla="*/ 669342 h 891050"/>
              <a:gd name="connsiteX2-265" fmla="*/ 207564 w 4452567"/>
              <a:gd name="connsiteY2-266" fmla="*/ 890400 h 891050"/>
              <a:gd name="connsiteX3-267" fmla="*/ 1005832 w 4452567"/>
              <a:gd name="connsiteY3-268" fmla="*/ 741915 h 891050"/>
              <a:gd name="connsiteX4-269" fmla="*/ 3429718 w 4452567"/>
              <a:gd name="connsiteY4-270" fmla="*/ 640315 h 891050"/>
              <a:gd name="connsiteX5-271" fmla="*/ 4293318 w 4452567"/>
              <a:gd name="connsiteY5-272" fmla="*/ 647571 h 891050"/>
              <a:gd name="connsiteX6-273" fmla="*/ 4380404 w 4452567"/>
              <a:gd name="connsiteY6-274" fmla="*/ 67000 h 891050"/>
              <a:gd name="connsiteX7-275" fmla="*/ 3502289 w 4452567"/>
              <a:gd name="connsiteY7-276" fmla="*/ 45228 h 891050"/>
              <a:gd name="connsiteX8-277" fmla="*/ 2486289 w 4452567"/>
              <a:gd name="connsiteY8-278" fmla="*/ 45228 h 891050"/>
              <a:gd name="connsiteX9-279" fmla="*/ 1684397 w 4452567"/>
              <a:gd name="connsiteY9-280" fmla="*/ 0 h 891050"/>
              <a:gd name="connsiteX10-281" fmla="*/ 1107468 w 4452567"/>
              <a:gd name="connsiteY10-282" fmla="*/ 20658 h 891050"/>
              <a:gd name="connsiteX11-283" fmla="*/ 653865 w 4452567"/>
              <a:gd name="connsiteY11-284" fmla="*/ 25124 h 891050"/>
              <a:gd name="connsiteX12-285" fmla="*/ 69634 w 4452567"/>
              <a:gd name="connsiteY12-286" fmla="*/ 107181 h 891050"/>
              <a:gd name="connsiteX0-1-1" fmla="*/ 86729 w 4469662"/>
              <a:gd name="connsiteY0-2-2" fmla="*/ 107181 h 744860"/>
              <a:gd name="connsiteX1-3-3" fmla="*/ 43213 w 4469662"/>
              <a:gd name="connsiteY1-4-4" fmla="*/ 669342 h 744860"/>
              <a:gd name="connsiteX2-5-5" fmla="*/ 478287 w 4469662"/>
              <a:gd name="connsiteY2-6-6" fmla="*/ 713310 h 744860"/>
              <a:gd name="connsiteX3-7-7" fmla="*/ 1022927 w 4469662"/>
              <a:gd name="connsiteY3-8-8" fmla="*/ 741915 h 744860"/>
              <a:gd name="connsiteX4-9-9" fmla="*/ 3446813 w 4469662"/>
              <a:gd name="connsiteY4-10-10" fmla="*/ 640315 h 744860"/>
              <a:gd name="connsiteX5-11-11" fmla="*/ 4310413 w 4469662"/>
              <a:gd name="connsiteY5-12-12" fmla="*/ 647571 h 744860"/>
              <a:gd name="connsiteX6-13-13" fmla="*/ 4397499 w 4469662"/>
              <a:gd name="connsiteY6-14-14" fmla="*/ 67000 h 744860"/>
              <a:gd name="connsiteX7-15-15" fmla="*/ 3519384 w 4469662"/>
              <a:gd name="connsiteY7-16-16" fmla="*/ 45228 h 744860"/>
              <a:gd name="connsiteX8-17-17" fmla="*/ 2503384 w 4469662"/>
              <a:gd name="connsiteY8-18-18" fmla="*/ 45228 h 744860"/>
              <a:gd name="connsiteX9-19-19" fmla="*/ 1701492 w 4469662"/>
              <a:gd name="connsiteY9-20-20" fmla="*/ 0 h 744860"/>
              <a:gd name="connsiteX10-21-21" fmla="*/ 1124563 w 4469662"/>
              <a:gd name="connsiteY10-22-22" fmla="*/ 20658 h 744860"/>
              <a:gd name="connsiteX11-23-23" fmla="*/ 670960 w 4469662"/>
              <a:gd name="connsiteY11-24-24" fmla="*/ 25124 h 744860"/>
              <a:gd name="connsiteX12-25-25" fmla="*/ 86729 w 4469662"/>
              <a:gd name="connsiteY12-26-26" fmla="*/ 107181 h 744860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  <a:cxn ang="0">
                <a:pos x="connsiteX6-13-13" y="connsiteY6-14-14"/>
              </a:cxn>
              <a:cxn ang="0">
                <a:pos x="connsiteX7-15-15" y="connsiteY7-16-16"/>
              </a:cxn>
              <a:cxn ang="0">
                <a:pos x="connsiteX8-17-17" y="connsiteY8-18-18"/>
              </a:cxn>
              <a:cxn ang="0">
                <a:pos x="connsiteX9-19-19" y="connsiteY9-20-20"/>
              </a:cxn>
              <a:cxn ang="0">
                <a:pos x="connsiteX10-21-21" y="connsiteY10-22-22"/>
              </a:cxn>
              <a:cxn ang="0">
                <a:pos x="connsiteX11-23-23" y="connsiteY11-24-24"/>
              </a:cxn>
              <a:cxn ang="0">
                <a:pos x="connsiteX12-25-25" y="connsiteY12-26-26"/>
              </a:cxn>
            </a:cxnLst>
            <a:rect l="l" t="t" r="r" b="b"/>
            <a:pathLst>
              <a:path w="4469662" h="744860">
                <a:moveTo>
                  <a:pt x="86729" y="107181"/>
                </a:moveTo>
                <a:cubicBezTo>
                  <a:pt x="-17896" y="214551"/>
                  <a:pt x="-22047" y="568321"/>
                  <a:pt x="43213" y="669342"/>
                </a:cubicBezTo>
                <a:cubicBezTo>
                  <a:pt x="108473" y="770363"/>
                  <a:pt x="315001" y="701215"/>
                  <a:pt x="478287" y="713310"/>
                </a:cubicBezTo>
                <a:cubicBezTo>
                  <a:pt x="641573" y="725405"/>
                  <a:pt x="528173" y="754081"/>
                  <a:pt x="1022927" y="741915"/>
                </a:cubicBezTo>
                <a:cubicBezTo>
                  <a:pt x="1517681" y="729749"/>
                  <a:pt x="2653365" y="633058"/>
                  <a:pt x="3446813" y="640315"/>
                </a:cubicBezTo>
                <a:cubicBezTo>
                  <a:pt x="4001985" y="602820"/>
                  <a:pt x="4151965" y="743124"/>
                  <a:pt x="4310413" y="647571"/>
                </a:cubicBezTo>
                <a:cubicBezTo>
                  <a:pt x="4468861" y="552018"/>
                  <a:pt x="4529337" y="167391"/>
                  <a:pt x="4397499" y="67000"/>
                </a:cubicBezTo>
                <a:cubicBezTo>
                  <a:pt x="4265661" y="-33391"/>
                  <a:pt x="3835070" y="48857"/>
                  <a:pt x="3519384" y="45228"/>
                </a:cubicBezTo>
                <a:cubicBezTo>
                  <a:pt x="3203698" y="41599"/>
                  <a:pt x="2806366" y="52766"/>
                  <a:pt x="2503384" y="45228"/>
                </a:cubicBezTo>
                <a:cubicBezTo>
                  <a:pt x="2200402" y="37690"/>
                  <a:pt x="1701492" y="0"/>
                  <a:pt x="1701492" y="0"/>
                </a:cubicBezTo>
                <a:lnTo>
                  <a:pt x="1124563" y="20658"/>
                </a:lnTo>
                <a:cubicBezTo>
                  <a:pt x="952811" y="20658"/>
                  <a:pt x="843932" y="10703"/>
                  <a:pt x="670960" y="25124"/>
                </a:cubicBezTo>
                <a:cubicBezTo>
                  <a:pt x="497988" y="39545"/>
                  <a:pt x="191354" y="-189"/>
                  <a:pt x="86729" y="107181"/>
                </a:cubicBezTo>
                <a:close/>
              </a:path>
            </a:pathLst>
          </a:custGeom>
          <a:solidFill>
            <a:schemeClr val="accent2">
              <a:lumMod val="50000"/>
              <a:alpha val="10196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7" name="任意多边形: 形状 6"/>
          <p:cNvSpPr/>
          <p:nvPr/>
        </p:nvSpPr>
        <p:spPr>
          <a:xfrm>
            <a:off x="1682002" y="2832116"/>
            <a:ext cx="235768" cy="287492"/>
          </a:xfrm>
          <a:custGeom>
            <a:avLst/>
            <a:gdLst>
              <a:gd name="connsiteX0" fmla="*/ 125393 w 4539289"/>
              <a:gd name="connsiteY0" fmla="*/ 100861 h 921967"/>
              <a:gd name="connsiteX1" fmla="*/ 9279 w 4539289"/>
              <a:gd name="connsiteY1" fmla="*/ 637889 h 921967"/>
              <a:gd name="connsiteX2" fmla="*/ 277793 w 4539289"/>
              <a:gd name="connsiteY2" fmla="*/ 913661 h 921967"/>
              <a:gd name="connsiteX3" fmla="*/ 1047050 w 4539289"/>
              <a:gd name="connsiteY3" fmla="*/ 855604 h 921967"/>
              <a:gd name="connsiteX4" fmla="*/ 3470936 w 4539289"/>
              <a:gd name="connsiteY4" fmla="*/ 746747 h 921967"/>
              <a:gd name="connsiteX5" fmla="*/ 4378079 w 4539289"/>
              <a:gd name="connsiteY5" fmla="*/ 630632 h 921967"/>
              <a:gd name="connsiteX6" fmla="*/ 4465165 w 4539289"/>
              <a:gd name="connsiteY6" fmla="*/ 50061 h 921967"/>
              <a:gd name="connsiteX7" fmla="*/ 3587050 w 4539289"/>
              <a:gd name="connsiteY7" fmla="*/ 28289 h 921967"/>
              <a:gd name="connsiteX8" fmla="*/ 2571050 w 4539289"/>
              <a:gd name="connsiteY8" fmla="*/ 28289 h 921967"/>
              <a:gd name="connsiteX9" fmla="*/ 1750993 w 4539289"/>
              <a:gd name="connsiteY9" fmla="*/ 50061 h 921967"/>
              <a:gd name="connsiteX10" fmla="*/ 1163165 w 4539289"/>
              <a:gd name="connsiteY10" fmla="*/ 57318 h 921967"/>
              <a:gd name="connsiteX11" fmla="*/ 720479 w 4539289"/>
              <a:gd name="connsiteY11" fmla="*/ 50061 h 921967"/>
              <a:gd name="connsiteX12" fmla="*/ 125393 w 4539289"/>
              <a:gd name="connsiteY12" fmla="*/ 100861 h 921967"/>
              <a:gd name="connsiteX0-1" fmla="*/ 130460 w 4544356"/>
              <a:gd name="connsiteY0-2" fmla="*/ 100861 h 871731"/>
              <a:gd name="connsiteX1-3" fmla="*/ 14346 w 4544356"/>
              <a:gd name="connsiteY1-4" fmla="*/ 637889 h 871731"/>
              <a:gd name="connsiteX2-5" fmla="*/ 355431 w 4544356"/>
              <a:gd name="connsiteY2-6" fmla="*/ 855604 h 871731"/>
              <a:gd name="connsiteX3-7" fmla="*/ 1052117 w 4544356"/>
              <a:gd name="connsiteY3-8" fmla="*/ 855604 h 871731"/>
              <a:gd name="connsiteX4-9" fmla="*/ 3476003 w 4544356"/>
              <a:gd name="connsiteY4-10" fmla="*/ 746747 h 871731"/>
              <a:gd name="connsiteX5-11" fmla="*/ 4383146 w 4544356"/>
              <a:gd name="connsiteY5-12" fmla="*/ 630632 h 871731"/>
              <a:gd name="connsiteX6-13" fmla="*/ 4470232 w 4544356"/>
              <a:gd name="connsiteY6-14" fmla="*/ 50061 h 871731"/>
              <a:gd name="connsiteX7-15" fmla="*/ 3592117 w 4544356"/>
              <a:gd name="connsiteY7-16" fmla="*/ 28289 h 871731"/>
              <a:gd name="connsiteX8-17" fmla="*/ 2576117 w 4544356"/>
              <a:gd name="connsiteY8-18" fmla="*/ 28289 h 871731"/>
              <a:gd name="connsiteX9-19" fmla="*/ 1756060 w 4544356"/>
              <a:gd name="connsiteY9-20" fmla="*/ 50061 h 871731"/>
              <a:gd name="connsiteX10-21" fmla="*/ 1168232 w 4544356"/>
              <a:gd name="connsiteY10-22" fmla="*/ 57318 h 871731"/>
              <a:gd name="connsiteX11-23" fmla="*/ 725546 w 4544356"/>
              <a:gd name="connsiteY11-24" fmla="*/ 50061 h 871731"/>
              <a:gd name="connsiteX12-25" fmla="*/ 130460 w 4544356"/>
              <a:gd name="connsiteY12-26" fmla="*/ 100861 h 871731"/>
              <a:gd name="connsiteX0-27" fmla="*/ 130460 w 4544356"/>
              <a:gd name="connsiteY0-28" fmla="*/ 100861 h 857093"/>
              <a:gd name="connsiteX1-29" fmla="*/ 14346 w 4544356"/>
              <a:gd name="connsiteY1-30" fmla="*/ 637889 h 857093"/>
              <a:gd name="connsiteX2-31" fmla="*/ 355431 w 4544356"/>
              <a:gd name="connsiteY2-32" fmla="*/ 855604 h 857093"/>
              <a:gd name="connsiteX3-33" fmla="*/ 1131946 w 4544356"/>
              <a:gd name="connsiteY3-34" fmla="*/ 739490 h 857093"/>
              <a:gd name="connsiteX4-35" fmla="*/ 3476003 w 4544356"/>
              <a:gd name="connsiteY4-36" fmla="*/ 746747 h 857093"/>
              <a:gd name="connsiteX5-37" fmla="*/ 4383146 w 4544356"/>
              <a:gd name="connsiteY5-38" fmla="*/ 630632 h 857093"/>
              <a:gd name="connsiteX6-39" fmla="*/ 4470232 w 4544356"/>
              <a:gd name="connsiteY6-40" fmla="*/ 50061 h 857093"/>
              <a:gd name="connsiteX7-41" fmla="*/ 3592117 w 4544356"/>
              <a:gd name="connsiteY7-42" fmla="*/ 28289 h 857093"/>
              <a:gd name="connsiteX8-43" fmla="*/ 2576117 w 4544356"/>
              <a:gd name="connsiteY8-44" fmla="*/ 28289 h 857093"/>
              <a:gd name="connsiteX9-45" fmla="*/ 1756060 w 4544356"/>
              <a:gd name="connsiteY9-46" fmla="*/ 50061 h 857093"/>
              <a:gd name="connsiteX10-47" fmla="*/ 1168232 w 4544356"/>
              <a:gd name="connsiteY10-48" fmla="*/ 57318 h 857093"/>
              <a:gd name="connsiteX11-49" fmla="*/ 725546 w 4544356"/>
              <a:gd name="connsiteY11-50" fmla="*/ 50061 h 857093"/>
              <a:gd name="connsiteX12-51" fmla="*/ 130460 w 4544356"/>
              <a:gd name="connsiteY12-52" fmla="*/ 100861 h 857093"/>
              <a:gd name="connsiteX0-53" fmla="*/ 60210 w 4474106"/>
              <a:gd name="connsiteY0-54" fmla="*/ 100861 h 857093"/>
              <a:gd name="connsiteX1-55" fmla="*/ 45696 w 4474106"/>
              <a:gd name="connsiteY1-56" fmla="*/ 637889 h 857093"/>
              <a:gd name="connsiteX2-57" fmla="*/ 285181 w 4474106"/>
              <a:gd name="connsiteY2-58" fmla="*/ 855604 h 857093"/>
              <a:gd name="connsiteX3-59" fmla="*/ 1061696 w 4474106"/>
              <a:gd name="connsiteY3-60" fmla="*/ 739490 h 857093"/>
              <a:gd name="connsiteX4-61" fmla="*/ 3405753 w 4474106"/>
              <a:gd name="connsiteY4-62" fmla="*/ 746747 h 857093"/>
              <a:gd name="connsiteX5-63" fmla="*/ 4312896 w 4474106"/>
              <a:gd name="connsiteY5-64" fmla="*/ 630632 h 857093"/>
              <a:gd name="connsiteX6-65" fmla="*/ 4399982 w 4474106"/>
              <a:gd name="connsiteY6-66" fmla="*/ 50061 h 857093"/>
              <a:gd name="connsiteX7-67" fmla="*/ 3521867 w 4474106"/>
              <a:gd name="connsiteY7-68" fmla="*/ 28289 h 857093"/>
              <a:gd name="connsiteX8-69" fmla="*/ 2505867 w 4474106"/>
              <a:gd name="connsiteY8-70" fmla="*/ 28289 h 857093"/>
              <a:gd name="connsiteX9-71" fmla="*/ 1685810 w 4474106"/>
              <a:gd name="connsiteY9-72" fmla="*/ 50061 h 857093"/>
              <a:gd name="connsiteX10-73" fmla="*/ 1097982 w 4474106"/>
              <a:gd name="connsiteY10-74" fmla="*/ 57318 h 857093"/>
              <a:gd name="connsiteX11-75" fmla="*/ 655296 w 4474106"/>
              <a:gd name="connsiteY11-76" fmla="*/ 50061 h 857093"/>
              <a:gd name="connsiteX12-77" fmla="*/ 60210 w 4474106"/>
              <a:gd name="connsiteY12-78" fmla="*/ 100861 h 857093"/>
              <a:gd name="connsiteX0-79" fmla="*/ 60210 w 4474106"/>
              <a:gd name="connsiteY0-80" fmla="*/ 100861 h 855604"/>
              <a:gd name="connsiteX1-81" fmla="*/ 45696 w 4474106"/>
              <a:gd name="connsiteY1-82" fmla="*/ 637889 h 855604"/>
              <a:gd name="connsiteX2-83" fmla="*/ 285181 w 4474106"/>
              <a:gd name="connsiteY2-84" fmla="*/ 855604 h 855604"/>
              <a:gd name="connsiteX3-85" fmla="*/ 1141525 w 4474106"/>
              <a:gd name="connsiteY3-86" fmla="*/ 761262 h 855604"/>
              <a:gd name="connsiteX4-87" fmla="*/ 3405753 w 4474106"/>
              <a:gd name="connsiteY4-88" fmla="*/ 746747 h 855604"/>
              <a:gd name="connsiteX5-89" fmla="*/ 4312896 w 4474106"/>
              <a:gd name="connsiteY5-90" fmla="*/ 630632 h 855604"/>
              <a:gd name="connsiteX6-91" fmla="*/ 4399982 w 4474106"/>
              <a:gd name="connsiteY6-92" fmla="*/ 50061 h 855604"/>
              <a:gd name="connsiteX7-93" fmla="*/ 3521867 w 4474106"/>
              <a:gd name="connsiteY7-94" fmla="*/ 28289 h 855604"/>
              <a:gd name="connsiteX8-95" fmla="*/ 2505867 w 4474106"/>
              <a:gd name="connsiteY8-96" fmla="*/ 28289 h 855604"/>
              <a:gd name="connsiteX9-97" fmla="*/ 1685810 w 4474106"/>
              <a:gd name="connsiteY9-98" fmla="*/ 50061 h 855604"/>
              <a:gd name="connsiteX10-99" fmla="*/ 1097982 w 4474106"/>
              <a:gd name="connsiteY10-100" fmla="*/ 57318 h 855604"/>
              <a:gd name="connsiteX11-101" fmla="*/ 655296 w 4474106"/>
              <a:gd name="connsiteY11-102" fmla="*/ 50061 h 855604"/>
              <a:gd name="connsiteX12-103" fmla="*/ 60210 w 4474106"/>
              <a:gd name="connsiteY12-104" fmla="*/ 100861 h 855604"/>
              <a:gd name="connsiteX0-105" fmla="*/ 60210 w 4474106"/>
              <a:gd name="connsiteY0-106" fmla="*/ 102393 h 857136"/>
              <a:gd name="connsiteX1-107" fmla="*/ 45696 w 4474106"/>
              <a:gd name="connsiteY1-108" fmla="*/ 639421 h 857136"/>
              <a:gd name="connsiteX2-109" fmla="*/ 285181 w 4474106"/>
              <a:gd name="connsiteY2-110" fmla="*/ 857136 h 857136"/>
              <a:gd name="connsiteX3-111" fmla="*/ 1141525 w 4474106"/>
              <a:gd name="connsiteY3-112" fmla="*/ 762794 h 857136"/>
              <a:gd name="connsiteX4-113" fmla="*/ 3405753 w 4474106"/>
              <a:gd name="connsiteY4-114" fmla="*/ 748279 h 857136"/>
              <a:gd name="connsiteX5-115" fmla="*/ 4312896 w 4474106"/>
              <a:gd name="connsiteY5-116" fmla="*/ 632164 h 857136"/>
              <a:gd name="connsiteX6-117" fmla="*/ 4399982 w 4474106"/>
              <a:gd name="connsiteY6-118" fmla="*/ 51593 h 857136"/>
              <a:gd name="connsiteX7-119" fmla="*/ 3521867 w 4474106"/>
              <a:gd name="connsiteY7-120" fmla="*/ 29821 h 857136"/>
              <a:gd name="connsiteX8-121" fmla="*/ 2505867 w 4474106"/>
              <a:gd name="connsiteY8-122" fmla="*/ 63092 h 857136"/>
              <a:gd name="connsiteX9-123" fmla="*/ 1685810 w 4474106"/>
              <a:gd name="connsiteY9-124" fmla="*/ 51593 h 857136"/>
              <a:gd name="connsiteX10-125" fmla="*/ 1097982 w 4474106"/>
              <a:gd name="connsiteY10-126" fmla="*/ 58850 h 857136"/>
              <a:gd name="connsiteX11-127" fmla="*/ 655296 w 4474106"/>
              <a:gd name="connsiteY11-128" fmla="*/ 51593 h 857136"/>
              <a:gd name="connsiteX12-129" fmla="*/ 60210 w 4474106"/>
              <a:gd name="connsiteY12-130" fmla="*/ 102393 h 857136"/>
              <a:gd name="connsiteX0-131" fmla="*/ 60210 w 4474716"/>
              <a:gd name="connsiteY0-132" fmla="*/ 91837 h 846580"/>
              <a:gd name="connsiteX1-133" fmla="*/ 45696 w 4474716"/>
              <a:gd name="connsiteY1-134" fmla="*/ 628865 h 846580"/>
              <a:gd name="connsiteX2-135" fmla="*/ 285181 w 4474716"/>
              <a:gd name="connsiteY2-136" fmla="*/ 846580 h 846580"/>
              <a:gd name="connsiteX3-137" fmla="*/ 1141525 w 4474716"/>
              <a:gd name="connsiteY3-138" fmla="*/ 752238 h 846580"/>
              <a:gd name="connsiteX4-139" fmla="*/ 3405753 w 4474716"/>
              <a:gd name="connsiteY4-140" fmla="*/ 737723 h 846580"/>
              <a:gd name="connsiteX5-141" fmla="*/ 4312896 w 4474716"/>
              <a:gd name="connsiteY5-142" fmla="*/ 621608 h 846580"/>
              <a:gd name="connsiteX6-143" fmla="*/ 4399982 w 4474716"/>
              <a:gd name="connsiteY6-144" fmla="*/ 41037 h 846580"/>
              <a:gd name="connsiteX7-145" fmla="*/ 3513478 w 4474716"/>
              <a:gd name="connsiteY7-146" fmla="*/ 48377 h 846580"/>
              <a:gd name="connsiteX8-147" fmla="*/ 2505867 w 4474716"/>
              <a:gd name="connsiteY8-148" fmla="*/ 52536 h 846580"/>
              <a:gd name="connsiteX9-149" fmla="*/ 1685810 w 4474716"/>
              <a:gd name="connsiteY9-150" fmla="*/ 41037 h 846580"/>
              <a:gd name="connsiteX10-151" fmla="*/ 1097982 w 4474716"/>
              <a:gd name="connsiteY10-152" fmla="*/ 48294 h 846580"/>
              <a:gd name="connsiteX11-153" fmla="*/ 655296 w 4474716"/>
              <a:gd name="connsiteY11-154" fmla="*/ 41037 h 846580"/>
              <a:gd name="connsiteX12-155" fmla="*/ 60210 w 4474716"/>
              <a:gd name="connsiteY12-156" fmla="*/ 91837 h 846580"/>
              <a:gd name="connsiteX0-157" fmla="*/ 60210 w 4396635"/>
              <a:gd name="connsiteY0-158" fmla="*/ 60327 h 815070"/>
              <a:gd name="connsiteX1-159" fmla="*/ 45696 w 4396635"/>
              <a:gd name="connsiteY1-160" fmla="*/ 597355 h 815070"/>
              <a:gd name="connsiteX2-161" fmla="*/ 285181 w 4396635"/>
              <a:gd name="connsiteY2-162" fmla="*/ 815070 h 815070"/>
              <a:gd name="connsiteX3-163" fmla="*/ 1141525 w 4396635"/>
              <a:gd name="connsiteY3-164" fmla="*/ 720728 h 815070"/>
              <a:gd name="connsiteX4-165" fmla="*/ 3405753 w 4396635"/>
              <a:gd name="connsiteY4-166" fmla="*/ 706213 h 815070"/>
              <a:gd name="connsiteX5-167" fmla="*/ 4312896 w 4396635"/>
              <a:gd name="connsiteY5-168" fmla="*/ 590098 h 815070"/>
              <a:gd name="connsiteX6-169" fmla="*/ 4265759 w 4396635"/>
              <a:gd name="connsiteY6-170" fmla="*/ 55275 h 815070"/>
              <a:gd name="connsiteX7-171" fmla="*/ 3513478 w 4396635"/>
              <a:gd name="connsiteY7-172" fmla="*/ 16867 h 815070"/>
              <a:gd name="connsiteX8-173" fmla="*/ 2505867 w 4396635"/>
              <a:gd name="connsiteY8-174" fmla="*/ 21026 h 815070"/>
              <a:gd name="connsiteX9-175" fmla="*/ 1685810 w 4396635"/>
              <a:gd name="connsiteY9-176" fmla="*/ 9527 h 815070"/>
              <a:gd name="connsiteX10-177" fmla="*/ 1097982 w 4396635"/>
              <a:gd name="connsiteY10-178" fmla="*/ 16784 h 815070"/>
              <a:gd name="connsiteX11-179" fmla="*/ 655296 w 4396635"/>
              <a:gd name="connsiteY11-180" fmla="*/ 9527 h 815070"/>
              <a:gd name="connsiteX12-181" fmla="*/ 60210 w 4396635"/>
              <a:gd name="connsiteY12-182" fmla="*/ 60327 h 815070"/>
              <a:gd name="connsiteX0-1-1" fmla="*/ 60914 w 4397339"/>
              <a:gd name="connsiteY0-2-2" fmla="*/ 60327 h 742713"/>
              <a:gd name="connsiteX1-3-3" fmla="*/ 46400 w 4397339"/>
              <a:gd name="connsiteY1-4-4" fmla="*/ 597355 h 742713"/>
              <a:gd name="connsiteX2-5-5" fmla="*/ 298765 w 4397339"/>
              <a:gd name="connsiteY2-6-6" fmla="*/ 742713 h 742713"/>
              <a:gd name="connsiteX3-7-7" fmla="*/ 1142229 w 4397339"/>
              <a:gd name="connsiteY3-8-8" fmla="*/ 720728 h 742713"/>
              <a:gd name="connsiteX4-9-9" fmla="*/ 3406457 w 4397339"/>
              <a:gd name="connsiteY4-10-10" fmla="*/ 706213 h 742713"/>
              <a:gd name="connsiteX5-11-11" fmla="*/ 4313600 w 4397339"/>
              <a:gd name="connsiteY5-12-12" fmla="*/ 590098 h 742713"/>
              <a:gd name="connsiteX6-13-13" fmla="*/ 4266463 w 4397339"/>
              <a:gd name="connsiteY6-14-14" fmla="*/ 55275 h 742713"/>
              <a:gd name="connsiteX7-15-15" fmla="*/ 3514182 w 4397339"/>
              <a:gd name="connsiteY7-16-16" fmla="*/ 16867 h 742713"/>
              <a:gd name="connsiteX8-17-17" fmla="*/ 2506571 w 4397339"/>
              <a:gd name="connsiteY8-18-18" fmla="*/ 21026 h 742713"/>
              <a:gd name="connsiteX9-19-19" fmla="*/ 1686514 w 4397339"/>
              <a:gd name="connsiteY9-20-20" fmla="*/ 9527 h 742713"/>
              <a:gd name="connsiteX10-21-21" fmla="*/ 1098686 w 4397339"/>
              <a:gd name="connsiteY10-22-22" fmla="*/ 16784 h 742713"/>
              <a:gd name="connsiteX11-23-23" fmla="*/ 656000 w 4397339"/>
              <a:gd name="connsiteY11-24-24" fmla="*/ 9527 h 742713"/>
              <a:gd name="connsiteX12-25-25" fmla="*/ 60914 w 4397339"/>
              <a:gd name="connsiteY12-26-26" fmla="*/ 60327 h 742713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  <a:cxn ang="0">
                <a:pos x="connsiteX6-13-13" y="connsiteY6-14-14"/>
              </a:cxn>
              <a:cxn ang="0">
                <a:pos x="connsiteX7-15-15" y="connsiteY7-16-16"/>
              </a:cxn>
              <a:cxn ang="0">
                <a:pos x="connsiteX8-17-17" y="connsiteY8-18-18"/>
              </a:cxn>
              <a:cxn ang="0">
                <a:pos x="connsiteX9-19-19" y="connsiteY9-20-20"/>
              </a:cxn>
              <a:cxn ang="0">
                <a:pos x="connsiteX10-21-21" y="connsiteY10-22-22"/>
              </a:cxn>
              <a:cxn ang="0">
                <a:pos x="connsiteX11-23-23" y="connsiteY11-24-24"/>
              </a:cxn>
              <a:cxn ang="0">
                <a:pos x="connsiteX12-25-25" y="connsiteY12-26-26"/>
              </a:cxn>
            </a:cxnLst>
            <a:rect l="l" t="t" r="r" b="b"/>
            <a:pathLst>
              <a:path w="4397339" h="742713">
                <a:moveTo>
                  <a:pt x="60914" y="60327"/>
                </a:moveTo>
                <a:cubicBezTo>
                  <a:pt x="-40686" y="158298"/>
                  <a:pt x="6758" y="483624"/>
                  <a:pt x="46400" y="597355"/>
                </a:cubicBezTo>
                <a:cubicBezTo>
                  <a:pt x="86042" y="711086"/>
                  <a:pt x="116127" y="722151"/>
                  <a:pt x="298765" y="742713"/>
                </a:cubicBezTo>
                <a:lnTo>
                  <a:pt x="1142229" y="720728"/>
                </a:lnTo>
                <a:lnTo>
                  <a:pt x="3406457" y="706213"/>
                </a:lnTo>
                <a:cubicBezTo>
                  <a:pt x="3961629" y="668718"/>
                  <a:pt x="4170266" y="698588"/>
                  <a:pt x="4313600" y="590098"/>
                </a:cubicBezTo>
                <a:cubicBezTo>
                  <a:pt x="4456934" y="481608"/>
                  <a:pt x="4399699" y="150813"/>
                  <a:pt x="4266463" y="55275"/>
                </a:cubicBezTo>
                <a:cubicBezTo>
                  <a:pt x="4133227" y="-40263"/>
                  <a:pt x="3807497" y="22575"/>
                  <a:pt x="3514182" y="16867"/>
                </a:cubicBezTo>
                <a:cubicBezTo>
                  <a:pt x="3220867" y="11159"/>
                  <a:pt x="2842441" y="19640"/>
                  <a:pt x="2506571" y="21026"/>
                </a:cubicBezTo>
                <a:cubicBezTo>
                  <a:pt x="2201960" y="19803"/>
                  <a:pt x="1959866" y="13360"/>
                  <a:pt x="1686514" y="9527"/>
                </a:cubicBezTo>
                <a:lnTo>
                  <a:pt x="1098686" y="16784"/>
                </a:lnTo>
                <a:cubicBezTo>
                  <a:pt x="926934" y="16784"/>
                  <a:pt x="830171" y="4689"/>
                  <a:pt x="656000" y="9527"/>
                </a:cubicBezTo>
                <a:cubicBezTo>
                  <a:pt x="481829" y="14365"/>
                  <a:pt x="162514" y="-37644"/>
                  <a:pt x="60914" y="60327"/>
                </a:cubicBezTo>
                <a:close/>
              </a:path>
            </a:pathLst>
          </a:custGeom>
          <a:solidFill>
            <a:srgbClr val="CC0066">
              <a:alpha val="1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1600278" y="2343178"/>
            <a:ext cx="1219168" cy="352405"/>
          </a:xfrm>
          <a:custGeom>
            <a:avLst/>
            <a:gdLst>
              <a:gd name="connsiteX0" fmla="*/ 125393 w 4539289"/>
              <a:gd name="connsiteY0" fmla="*/ 100861 h 921967"/>
              <a:gd name="connsiteX1" fmla="*/ 9279 w 4539289"/>
              <a:gd name="connsiteY1" fmla="*/ 637889 h 921967"/>
              <a:gd name="connsiteX2" fmla="*/ 277793 w 4539289"/>
              <a:gd name="connsiteY2" fmla="*/ 913661 h 921967"/>
              <a:gd name="connsiteX3" fmla="*/ 1047050 w 4539289"/>
              <a:gd name="connsiteY3" fmla="*/ 855604 h 921967"/>
              <a:gd name="connsiteX4" fmla="*/ 3470936 w 4539289"/>
              <a:gd name="connsiteY4" fmla="*/ 746747 h 921967"/>
              <a:gd name="connsiteX5" fmla="*/ 4378079 w 4539289"/>
              <a:gd name="connsiteY5" fmla="*/ 630632 h 921967"/>
              <a:gd name="connsiteX6" fmla="*/ 4465165 w 4539289"/>
              <a:gd name="connsiteY6" fmla="*/ 50061 h 921967"/>
              <a:gd name="connsiteX7" fmla="*/ 3587050 w 4539289"/>
              <a:gd name="connsiteY7" fmla="*/ 28289 h 921967"/>
              <a:gd name="connsiteX8" fmla="*/ 2571050 w 4539289"/>
              <a:gd name="connsiteY8" fmla="*/ 28289 h 921967"/>
              <a:gd name="connsiteX9" fmla="*/ 1750993 w 4539289"/>
              <a:gd name="connsiteY9" fmla="*/ 50061 h 921967"/>
              <a:gd name="connsiteX10" fmla="*/ 1163165 w 4539289"/>
              <a:gd name="connsiteY10" fmla="*/ 57318 h 921967"/>
              <a:gd name="connsiteX11" fmla="*/ 720479 w 4539289"/>
              <a:gd name="connsiteY11" fmla="*/ 50061 h 921967"/>
              <a:gd name="connsiteX12" fmla="*/ 125393 w 4539289"/>
              <a:gd name="connsiteY12" fmla="*/ 100861 h 921967"/>
              <a:gd name="connsiteX0-1" fmla="*/ 130460 w 4544356"/>
              <a:gd name="connsiteY0-2" fmla="*/ 100861 h 871731"/>
              <a:gd name="connsiteX1-3" fmla="*/ 14346 w 4544356"/>
              <a:gd name="connsiteY1-4" fmla="*/ 637889 h 871731"/>
              <a:gd name="connsiteX2-5" fmla="*/ 355431 w 4544356"/>
              <a:gd name="connsiteY2-6" fmla="*/ 855604 h 871731"/>
              <a:gd name="connsiteX3-7" fmla="*/ 1052117 w 4544356"/>
              <a:gd name="connsiteY3-8" fmla="*/ 855604 h 871731"/>
              <a:gd name="connsiteX4-9" fmla="*/ 3476003 w 4544356"/>
              <a:gd name="connsiteY4-10" fmla="*/ 746747 h 871731"/>
              <a:gd name="connsiteX5-11" fmla="*/ 4383146 w 4544356"/>
              <a:gd name="connsiteY5-12" fmla="*/ 630632 h 871731"/>
              <a:gd name="connsiteX6-13" fmla="*/ 4470232 w 4544356"/>
              <a:gd name="connsiteY6-14" fmla="*/ 50061 h 871731"/>
              <a:gd name="connsiteX7-15" fmla="*/ 3592117 w 4544356"/>
              <a:gd name="connsiteY7-16" fmla="*/ 28289 h 871731"/>
              <a:gd name="connsiteX8-17" fmla="*/ 2576117 w 4544356"/>
              <a:gd name="connsiteY8-18" fmla="*/ 28289 h 871731"/>
              <a:gd name="connsiteX9-19" fmla="*/ 1756060 w 4544356"/>
              <a:gd name="connsiteY9-20" fmla="*/ 50061 h 871731"/>
              <a:gd name="connsiteX10-21" fmla="*/ 1168232 w 4544356"/>
              <a:gd name="connsiteY10-22" fmla="*/ 57318 h 871731"/>
              <a:gd name="connsiteX11-23" fmla="*/ 725546 w 4544356"/>
              <a:gd name="connsiteY11-24" fmla="*/ 50061 h 871731"/>
              <a:gd name="connsiteX12-25" fmla="*/ 130460 w 4544356"/>
              <a:gd name="connsiteY12-26" fmla="*/ 100861 h 871731"/>
              <a:gd name="connsiteX0-27" fmla="*/ 130460 w 4544356"/>
              <a:gd name="connsiteY0-28" fmla="*/ 100861 h 857093"/>
              <a:gd name="connsiteX1-29" fmla="*/ 14346 w 4544356"/>
              <a:gd name="connsiteY1-30" fmla="*/ 637889 h 857093"/>
              <a:gd name="connsiteX2-31" fmla="*/ 355431 w 4544356"/>
              <a:gd name="connsiteY2-32" fmla="*/ 855604 h 857093"/>
              <a:gd name="connsiteX3-33" fmla="*/ 1131946 w 4544356"/>
              <a:gd name="connsiteY3-34" fmla="*/ 739490 h 857093"/>
              <a:gd name="connsiteX4-35" fmla="*/ 3476003 w 4544356"/>
              <a:gd name="connsiteY4-36" fmla="*/ 746747 h 857093"/>
              <a:gd name="connsiteX5-37" fmla="*/ 4383146 w 4544356"/>
              <a:gd name="connsiteY5-38" fmla="*/ 630632 h 857093"/>
              <a:gd name="connsiteX6-39" fmla="*/ 4470232 w 4544356"/>
              <a:gd name="connsiteY6-40" fmla="*/ 50061 h 857093"/>
              <a:gd name="connsiteX7-41" fmla="*/ 3592117 w 4544356"/>
              <a:gd name="connsiteY7-42" fmla="*/ 28289 h 857093"/>
              <a:gd name="connsiteX8-43" fmla="*/ 2576117 w 4544356"/>
              <a:gd name="connsiteY8-44" fmla="*/ 28289 h 857093"/>
              <a:gd name="connsiteX9-45" fmla="*/ 1756060 w 4544356"/>
              <a:gd name="connsiteY9-46" fmla="*/ 50061 h 857093"/>
              <a:gd name="connsiteX10-47" fmla="*/ 1168232 w 4544356"/>
              <a:gd name="connsiteY10-48" fmla="*/ 57318 h 857093"/>
              <a:gd name="connsiteX11-49" fmla="*/ 725546 w 4544356"/>
              <a:gd name="connsiteY11-50" fmla="*/ 50061 h 857093"/>
              <a:gd name="connsiteX12-51" fmla="*/ 130460 w 4544356"/>
              <a:gd name="connsiteY12-52" fmla="*/ 100861 h 857093"/>
              <a:gd name="connsiteX0-53" fmla="*/ 60210 w 4474106"/>
              <a:gd name="connsiteY0-54" fmla="*/ 100861 h 857093"/>
              <a:gd name="connsiteX1-55" fmla="*/ 45696 w 4474106"/>
              <a:gd name="connsiteY1-56" fmla="*/ 637889 h 857093"/>
              <a:gd name="connsiteX2-57" fmla="*/ 285181 w 4474106"/>
              <a:gd name="connsiteY2-58" fmla="*/ 855604 h 857093"/>
              <a:gd name="connsiteX3-59" fmla="*/ 1061696 w 4474106"/>
              <a:gd name="connsiteY3-60" fmla="*/ 739490 h 857093"/>
              <a:gd name="connsiteX4-61" fmla="*/ 3405753 w 4474106"/>
              <a:gd name="connsiteY4-62" fmla="*/ 746747 h 857093"/>
              <a:gd name="connsiteX5-63" fmla="*/ 4312896 w 4474106"/>
              <a:gd name="connsiteY5-64" fmla="*/ 630632 h 857093"/>
              <a:gd name="connsiteX6-65" fmla="*/ 4399982 w 4474106"/>
              <a:gd name="connsiteY6-66" fmla="*/ 50061 h 857093"/>
              <a:gd name="connsiteX7-67" fmla="*/ 3521867 w 4474106"/>
              <a:gd name="connsiteY7-68" fmla="*/ 28289 h 857093"/>
              <a:gd name="connsiteX8-69" fmla="*/ 2505867 w 4474106"/>
              <a:gd name="connsiteY8-70" fmla="*/ 28289 h 857093"/>
              <a:gd name="connsiteX9-71" fmla="*/ 1685810 w 4474106"/>
              <a:gd name="connsiteY9-72" fmla="*/ 50061 h 857093"/>
              <a:gd name="connsiteX10-73" fmla="*/ 1097982 w 4474106"/>
              <a:gd name="connsiteY10-74" fmla="*/ 57318 h 857093"/>
              <a:gd name="connsiteX11-75" fmla="*/ 655296 w 4474106"/>
              <a:gd name="connsiteY11-76" fmla="*/ 50061 h 857093"/>
              <a:gd name="connsiteX12-77" fmla="*/ 60210 w 4474106"/>
              <a:gd name="connsiteY12-78" fmla="*/ 100861 h 857093"/>
              <a:gd name="connsiteX0-79" fmla="*/ 60210 w 4474106"/>
              <a:gd name="connsiteY0-80" fmla="*/ 100861 h 855604"/>
              <a:gd name="connsiteX1-81" fmla="*/ 45696 w 4474106"/>
              <a:gd name="connsiteY1-82" fmla="*/ 637889 h 855604"/>
              <a:gd name="connsiteX2-83" fmla="*/ 285181 w 4474106"/>
              <a:gd name="connsiteY2-84" fmla="*/ 855604 h 855604"/>
              <a:gd name="connsiteX3-85" fmla="*/ 1141525 w 4474106"/>
              <a:gd name="connsiteY3-86" fmla="*/ 761262 h 855604"/>
              <a:gd name="connsiteX4-87" fmla="*/ 3405753 w 4474106"/>
              <a:gd name="connsiteY4-88" fmla="*/ 746747 h 855604"/>
              <a:gd name="connsiteX5-89" fmla="*/ 4312896 w 4474106"/>
              <a:gd name="connsiteY5-90" fmla="*/ 630632 h 855604"/>
              <a:gd name="connsiteX6-91" fmla="*/ 4399982 w 4474106"/>
              <a:gd name="connsiteY6-92" fmla="*/ 50061 h 855604"/>
              <a:gd name="connsiteX7-93" fmla="*/ 3521867 w 4474106"/>
              <a:gd name="connsiteY7-94" fmla="*/ 28289 h 855604"/>
              <a:gd name="connsiteX8-95" fmla="*/ 2505867 w 4474106"/>
              <a:gd name="connsiteY8-96" fmla="*/ 28289 h 855604"/>
              <a:gd name="connsiteX9-97" fmla="*/ 1685810 w 4474106"/>
              <a:gd name="connsiteY9-98" fmla="*/ 50061 h 855604"/>
              <a:gd name="connsiteX10-99" fmla="*/ 1097982 w 4474106"/>
              <a:gd name="connsiteY10-100" fmla="*/ 57318 h 855604"/>
              <a:gd name="connsiteX11-101" fmla="*/ 655296 w 4474106"/>
              <a:gd name="connsiteY11-102" fmla="*/ 50061 h 855604"/>
              <a:gd name="connsiteX12-103" fmla="*/ 60210 w 4474106"/>
              <a:gd name="connsiteY12-104" fmla="*/ 100861 h 855604"/>
              <a:gd name="connsiteX0-105" fmla="*/ 60210 w 4474106"/>
              <a:gd name="connsiteY0-106" fmla="*/ 102393 h 857136"/>
              <a:gd name="connsiteX1-107" fmla="*/ 45696 w 4474106"/>
              <a:gd name="connsiteY1-108" fmla="*/ 639421 h 857136"/>
              <a:gd name="connsiteX2-109" fmla="*/ 285181 w 4474106"/>
              <a:gd name="connsiteY2-110" fmla="*/ 857136 h 857136"/>
              <a:gd name="connsiteX3-111" fmla="*/ 1141525 w 4474106"/>
              <a:gd name="connsiteY3-112" fmla="*/ 762794 h 857136"/>
              <a:gd name="connsiteX4-113" fmla="*/ 3405753 w 4474106"/>
              <a:gd name="connsiteY4-114" fmla="*/ 748279 h 857136"/>
              <a:gd name="connsiteX5-115" fmla="*/ 4312896 w 4474106"/>
              <a:gd name="connsiteY5-116" fmla="*/ 632164 h 857136"/>
              <a:gd name="connsiteX6-117" fmla="*/ 4399982 w 4474106"/>
              <a:gd name="connsiteY6-118" fmla="*/ 51593 h 857136"/>
              <a:gd name="connsiteX7-119" fmla="*/ 3521867 w 4474106"/>
              <a:gd name="connsiteY7-120" fmla="*/ 29821 h 857136"/>
              <a:gd name="connsiteX8-121" fmla="*/ 2505867 w 4474106"/>
              <a:gd name="connsiteY8-122" fmla="*/ 63092 h 857136"/>
              <a:gd name="connsiteX9-123" fmla="*/ 1685810 w 4474106"/>
              <a:gd name="connsiteY9-124" fmla="*/ 51593 h 857136"/>
              <a:gd name="connsiteX10-125" fmla="*/ 1097982 w 4474106"/>
              <a:gd name="connsiteY10-126" fmla="*/ 58850 h 857136"/>
              <a:gd name="connsiteX11-127" fmla="*/ 655296 w 4474106"/>
              <a:gd name="connsiteY11-128" fmla="*/ 51593 h 857136"/>
              <a:gd name="connsiteX12-129" fmla="*/ 60210 w 4474106"/>
              <a:gd name="connsiteY12-130" fmla="*/ 102393 h 857136"/>
              <a:gd name="connsiteX0-131" fmla="*/ 60210 w 4474716"/>
              <a:gd name="connsiteY0-132" fmla="*/ 91837 h 846580"/>
              <a:gd name="connsiteX1-133" fmla="*/ 45696 w 4474716"/>
              <a:gd name="connsiteY1-134" fmla="*/ 628865 h 846580"/>
              <a:gd name="connsiteX2-135" fmla="*/ 285181 w 4474716"/>
              <a:gd name="connsiteY2-136" fmla="*/ 846580 h 846580"/>
              <a:gd name="connsiteX3-137" fmla="*/ 1141525 w 4474716"/>
              <a:gd name="connsiteY3-138" fmla="*/ 752238 h 846580"/>
              <a:gd name="connsiteX4-139" fmla="*/ 3405753 w 4474716"/>
              <a:gd name="connsiteY4-140" fmla="*/ 737723 h 846580"/>
              <a:gd name="connsiteX5-141" fmla="*/ 4312896 w 4474716"/>
              <a:gd name="connsiteY5-142" fmla="*/ 621608 h 846580"/>
              <a:gd name="connsiteX6-143" fmla="*/ 4399982 w 4474716"/>
              <a:gd name="connsiteY6-144" fmla="*/ 41037 h 846580"/>
              <a:gd name="connsiteX7-145" fmla="*/ 3513478 w 4474716"/>
              <a:gd name="connsiteY7-146" fmla="*/ 48377 h 846580"/>
              <a:gd name="connsiteX8-147" fmla="*/ 2505867 w 4474716"/>
              <a:gd name="connsiteY8-148" fmla="*/ 52536 h 846580"/>
              <a:gd name="connsiteX9-149" fmla="*/ 1685810 w 4474716"/>
              <a:gd name="connsiteY9-150" fmla="*/ 41037 h 846580"/>
              <a:gd name="connsiteX10-151" fmla="*/ 1097982 w 4474716"/>
              <a:gd name="connsiteY10-152" fmla="*/ 48294 h 846580"/>
              <a:gd name="connsiteX11-153" fmla="*/ 655296 w 4474716"/>
              <a:gd name="connsiteY11-154" fmla="*/ 41037 h 846580"/>
              <a:gd name="connsiteX12-155" fmla="*/ 60210 w 4474716"/>
              <a:gd name="connsiteY12-156" fmla="*/ 91837 h 846580"/>
              <a:gd name="connsiteX0-157" fmla="*/ 60210 w 4396635"/>
              <a:gd name="connsiteY0-158" fmla="*/ 60327 h 815070"/>
              <a:gd name="connsiteX1-159" fmla="*/ 45696 w 4396635"/>
              <a:gd name="connsiteY1-160" fmla="*/ 597355 h 815070"/>
              <a:gd name="connsiteX2-161" fmla="*/ 285181 w 4396635"/>
              <a:gd name="connsiteY2-162" fmla="*/ 815070 h 815070"/>
              <a:gd name="connsiteX3-163" fmla="*/ 1141525 w 4396635"/>
              <a:gd name="connsiteY3-164" fmla="*/ 720728 h 815070"/>
              <a:gd name="connsiteX4-165" fmla="*/ 3405753 w 4396635"/>
              <a:gd name="connsiteY4-166" fmla="*/ 706213 h 815070"/>
              <a:gd name="connsiteX5-167" fmla="*/ 4312896 w 4396635"/>
              <a:gd name="connsiteY5-168" fmla="*/ 590098 h 815070"/>
              <a:gd name="connsiteX6-169" fmla="*/ 4265759 w 4396635"/>
              <a:gd name="connsiteY6-170" fmla="*/ 55275 h 815070"/>
              <a:gd name="connsiteX7-171" fmla="*/ 3513478 w 4396635"/>
              <a:gd name="connsiteY7-172" fmla="*/ 16867 h 815070"/>
              <a:gd name="connsiteX8-173" fmla="*/ 2505867 w 4396635"/>
              <a:gd name="connsiteY8-174" fmla="*/ 21026 h 815070"/>
              <a:gd name="connsiteX9-175" fmla="*/ 1685810 w 4396635"/>
              <a:gd name="connsiteY9-176" fmla="*/ 9527 h 815070"/>
              <a:gd name="connsiteX10-177" fmla="*/ 1097982 w 4396635"/>
              <a:gd name="connsiteY10-178" fmla="*/ 16784 h 815070"/>
              <a:gd name="connsiteX11-179" fmla="*/ 655296 w 4396635"/>
              <a:gd name="connsiteY11-180" fmla="*/ 9527 h 815070"/>
              <a:gd name="connsiteX12-181" fmla="*/ 60210 w 4396635"/>
              <a:gd name="connsiteY12-182" fmla="*/ 60327 h 815070"/>
              <a:gd name="connsiteX0-1-1" fmla="*/ 60914 w 4397339"/>
              <a:gd name="connsiteY0-2-2" fmla="*/ 60327 h 742713"/>
              <a:gd name="connsiteX1-3-3" fmla="*/ 46400 w 4397339"/>
              <a:gd name="connsiteY1-4-4" fmla="*/ 597355 h 742713"/>
              <a:gd name="connsiteX2-5-5" fmla="*/ 298765 w 4397339"/>
              <a:gd name="connsiteY2-6-6" fmla="*/ 742713 h 742713"/>
              <a:gd name="connsiteX3-7-7" fmla="*/ 1142229 w 4397339"/>
              <a:gd name="connsiteY3-8-8" fmla="*/ 720728 h 742713"/>
              <a:gd name="connsiteX4-9-9" fmla="*/ 3406457 w 4397339"/>
              <a:gd name="connsiteY4-10-10" fmla="*/ 706213 h 742713"/>
              <a:gd name="connsiteX5-11-11" fmla="*/ 4313600 w 4397339"/>
              <a:gd name="connsiteY5-12-12" fmla="*/ 590098 h 742713"/>
              <a:gd name="connsiteX6-13-13" fmla="*/ 4266463 w 4397339"/>
              <a:gd name="connsiteY6-14-14" fmla="*/ 55275 h 742713"/>
              <a:gd name="connsiteX7-15-15" fmla="*/ 3514182 w 4397339"/>
              <a:gd name="connsiteY7-16-16" fmla="*/ 16867 h 742713"/>
              <a:gd name="connsiteX8-17-17" fmla="*/ 2506571 w 4397339"/>
              <a:gd name="connsiteY8-18-18" fmla="*/ 21026 h 742713"/>
              <a:gd name="connsiteX9-19-19" fmla="*/ 1686514 w 4397339"/>
              <a:gd name="connsiteY9-20-20" fmla="*/ 9527 h 742713"/>
              <a:gd name="connsiteX10-21-21" fmla="*/ 1098686 w 4397339"/>
              <a:gd name="connsiteY10-22-22" fmla="*/ 16784 h 742713"/>
              <a:gd name="connsiteX11-23-23" fmla="*/ 656000 w 4397339"/>
              <a:gd name="connsiteY11-24-24" fmla="*/ 9527 h 742713"/>
              <a:gd name="connsiteX12-25-25" fmla="*/ 60914 w 4397339"/>
              <a:gd name="connsiteY12-26-26" fmla="*/ 60327 h 742713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  <a:cxn ang="0">
                <a:pos x="connsiteX6-13-13" y="connsiteY6-14-14"/>
              </a:cxn>
              <a:cxn ang="0">
                <a:pos x="connsiteX7-15-15" y="connsiteY7-16-16"/>
              </a:cxn>
              <a:cxn ang="0">
                <a:pos x="connsiteX8-17-17" y="connsiteY8-18-18"/>
              </a:cxn>
              <a:cxn ang="0">
                <a:pos x="connsiteX9-19-19" y="connsiteY9-20-20"/>
              </a:cxn>
              <a:cxn ang="0">
                <a:pos x="connsiteX10-21-21" y="connsiteY10-22-22"/>
              </a:cxn>
              <a:cxn ang="0">
                <a:pos x="connsiteX11-23-23" y="connsiteY11-24-24"/>
              </a:cxn>
              <a:cxn ang="0">
                <a:pos x="connsiteX12-25-25" y="connsiteY12-26-26"/>
              </a:cxn>
            </a:cxnLst>
            <a:rect l="l" t="t" r="r" b="b"/>
            <a:pathLst>
              <a:path w="4397339" h="742713">
                <a:moveTo>
                  <a:pt x="60914" y="60327"/>
                </a:moveTo>
                <a:cubicBezTo>
                  <a:pt x="-40686" y="158298"/>
                  <a:pt x="6758" y="483624"/>
                  <a:pt x="46400" y="597355"/>
                </a:cubicBezTo>
                <a:cubicBezTo>
                  <a:pt x="86042" y="711086"/>
                  <a:pt x="116127" y="722151"/>
                  <a:pt x="298765" y="742713"/>
                </a:cubicBezTo>
                <a:lnTo>
                  <a:pt x="1142229" y="720728"/>
                </a:lnTo>
                <a:lnTo>
                  <a:pt x="3406457" y="706213"/>
                </a:lnTo>
                <a:cubicBezTo>
                  <a:pt x="3961629" y="668718"/>
                  <a:pt x="4170266" y="698588"/>
                  <a:pt x="4313600" y="590098"/>
                </a:cubicBezTo>
                <a:cubicBezTo>
                  <a:pt x="4456934" y="481608"/>
                  <a:pt x="4399699" y="150813"/>
                  <a:pt x="4266463" y="55275"/>
                </a:cubicBezTo>
                <a:cubicBezTo>
                  <a:pt x="4133227" y="-40263"/>
                  <a:pt x="3807497" y="22575"/>
                  <a:pt x="3514182" y="16867"/>
                </a:cubicBezTo>
                <a:cubicBezTo>
                  <a:pt x="3220867" y="11159"/>
                  <a:pt x="2842441" y="19640"/>
                  <a:pt x="2506571" y="21026"/>
                </a:cubicBezTo>
                <a:cubicBezTo>
                  <a:pt x="2201960" y="19803"/>
                  <a:pt x="1959866" y="13360"/>
                  <a:pt x="1686514" y="9527"/>
                </a:cubicBezTo>
                <a:lnTo>
                  <a:pt x="1098686" y="16784"/>
                </a:lnTo>
                <a:cubicBezTo>
                  <a:pt x="926934" y="16784"/>
                  <a:pt x="830171" y="4689"/>
                  <a:pt x="656000" y="9527"/>
                </a:cubicBezTo>
                <a:cubicBezTo>
                  <a:pt x="481829" y="14365"/>
                  <a:pt x="162514" y="-37644"/>
                  <a:pt x="60914" y="60327"/>
                </a:cubicBezTo>
                <a:close/>
              </a:path>
            </a:pathLst>
          </a:custGeom>
          <a:solidFill>
            <a:srgbClr val="00B0F0">
              <a:alpha val="10196"/>
            </a:srgbClr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914496" y="4536167"/>
            <a:ext cx="2666930" cy="1359693"/>
          </a:xfrm>
          <a:custGeom>
            <a:avLst/>
            <a:gdLst>
              <a:gd name="connsiteX0" fmla="*/ 125393 w 4539289"/>
              <a:gd name="connsiteY0" fmla="*/ 100861 h 921967"/>
              <a:gd name="connsiteX1" fmla="*/ 9279 w 4539289"/>
              <a:gd name="connsiteY1" fmla="*/ 637889 h 921967"/>
              <a:gd name="connsiteX2" fmla="*/ 277793 w 4539289"/>
              <a:gd name="connsiteY2" fmla="*/ 913661 h 921967"/>
              <a:gd name="connsiteX3" fmla="*/ 1047050 w 4539289"/>
              <a:gd name="connsiteY3" fmla="*/ 855604 h 921967"/>
              <a:gd name="connsiteX4" fmla="*/ 3470936 w 4539289"/>
              <a:gd name="connsiteY4" fmla="*/ 746747 h 921967"/>
              <a:gd name="connsiteX5" fmla="*/ 4378079 w 4539289"/>
              <a:gd name="connsiteY5" fmla="*/ 630632 h 921967"/>
              <a:gd name="connsiteX6" fmla="*/ 4465165 w 4539289"/>
              <a:gd name="connsiteY6" fmla="*/ 50061 h 921967"/>
              <a:gd name="connsiteX7" fmla="*/ 3587050 w 4539289"/>
              <a:gd name="connsiteY7" fmla="*/ 28289 h 921967"/>
              <a:gd name="connsiteX8" fmla="*/ 2571050 w 4539289"/>
              <a:gd name="connsiteY8" fmla="*/ 28289 h 921967"/>
              <a:gd name="connsiteX9" fmla="*/ 1750993 w 4539289"/>
              <a:gd name="connsiteY9" fmla="*/ 50061 h 921967"/>
              <a:gd name="connsiteX10" fmla="*/ 1163165 w 4539289"/>
              <a:gd name="connsiteY10" fmla="*/ 57318 h 921967"/>
              <a:gd name="connsiteX11" fmla="*/ 720479 w 4539289"/>
              <a:gd name="connsiteY11" fmla="*/ 50061 h 921967"/>
              <a:gd name="connsiteX12" fmla="*/ 125393 w 4539289"/>
              <a:gd name="connsiteY12" fmla="*/ 100861 h 921967"/>
              <a:gd name="connsiteX0-1" fmla="*/ 130460 w 4544356"/>
              <a:gd name="connsiteY0-2" fmla="*/ 100861 h 871731"/>
              <a:gd name="connsiteX1-3" fmla="*/ 14346 w 4544356"/>
              <a:gd name="connsiteY1-4" fmla="*/ 637889 h 871731"/>
              <a:gd name="connsiteX2-5" fmla="*/ 355431 w 4544356"/>
              <a:gd name="connsiteY2-6" fmla="*/ 855604 h 871731"/>
              <a:gd name="connsiteX3-7" fmla="*/ 1052117 w 4544356"/>
              <a:gd name="connsiteY3-8" fmla="*/ 855604 h 871731"/>
              <a:gd name="connsiteX4-9" fmla="*/ 3476003 w 4544356"/>
              <a:gd name="connsiteY4-10" fmla="*/ 746747 h 871731"/>
              <a:gd name="connsiteX5-11" fmla="*/ 4383146 w 4544356"/>
              <a:gd name="connsiteY5-12" fmla="*/ 630632 h 871731"/>
              <a:gd name="connsiteX6-13" fmla="*/ 4470232 w 4544356"/>
              <a:gd name="connsiteY6-14" fmla="*/ 50061 h 871731"/>
              <a:gd name="connsiteX7-15" fmla="*/ 3592117 w 4544356"/>
              <a:gd name="connsiteY7-16" fmla="*/ 28289 h 871731"/>
              <a:gd name="connsiteX8-17" fmla="*/ 2576117 w 4544356"/>
              <a:gd name="connsiteY8-18" fmla="*/ 28289 h 871731"/>
              <a:gd name="connsiteX9-19" fmla="*/ 1756060 w 4544356"/>
              <a:gd name="connsiteY9-20" fmla="*/ 50061 h 871731"/>
              <a:gd name="connsiteX10-21" fmla="*/ 1168232 w 4544356"/>
              <a:gd name="connsiteY10-22" fmla="*/ 57318 h 871731"/>
              <a:gd name="connsiteX11-23" fmla="*/ 725546 w 4544356"/>
              <a:gd name="connsiteY11-24" fmla="*/ 50061 h 871731"/>
              <a:gd name="connsiteX12-25" fmla="*/ 130460 w 4544356"/>
              <a:gd name="connsiteY12-26" fmla="*/ 100861 h 871731"/>
              <a:gd name="connsiteX0-27" fmla="*/ 130460 w 4544356"/>
              <a:gd name="connsiteY0-28" fmla="*/ 100861 h 857093"/>
              <a:gd name="connsiteX1-29" fmla="*/ 14346 w 4544356"/>
              <a:gd name="connsiteY1-30" fmla="*/ 637889 h 857093"/>
              <a:gd name="connsiteX2-31" fmla="*/ 355431 w 4544356"/>
              <a:gd name="connsiteY2-32" fmla="*/ 855604 h 857093"/>
              <a:gd name="connsiteX3-33" fmla="*/ 1131946 w 4544356"/>
              <a:gd name="connsiteY3-34" fmla="*/ 739490 h 857093"/>
              <a:gd name="connsiteX4-35" fmla="*/ 3476003 w 4544356"/>
              <a:gd name="connsiteY4-36" fmla="*/ 746747 h 857093"/>
              <a:gd name="connsiteX5-37" fmla="*/ 4383146 w 4544356"/>
              <a:gd name="connsiteY5-38" fmla="*/ 630632 h 857093"/>
              <a:gd name="connsiteX6-39" fmla="*/ 4470232 w 4544356"/>
              <a:gd name="connsiteY6-40" fmla="*/ 50061 h 857093"/>
              <a:gd name="connsiteX7-41" fmla="*/ 3592117 w 4544356"/>
              <a:gd name="connsiteY7-42" fmla="*/ 28289 h 857093"/>
              <a:gd name="connsiteX8-43" fmla="*/ 2576117 w 4544356"/>
              <a:gd name="connsiteY8-44" fmla="*/ 28289 h 857093"/>
              <a:gd name="connsiteX9-45" fmla="*/ 1756060 w 4544356"/>
              <a:gd name="connsiteY9-46" fmla="*/ 50061 h 857093"/>
              <a:gd name="connsiteX10-47" fmla="*/ 1168232 w 4544356"/>
              <a:gd name="connsiteY10-48" fmla="*/ 57318 h 857093"/>
              <a:gd name="connsiteX11-49" fmla="*/ 725546 w 4544356"/>
              <a:gd name="connsiteY11-50" fmla="*/ 50061 h 857093"/>
              <a:gd name="connsiteX12-51" fmla="*/ 130460 w 4544356"/>
              <a:gd name="connsiteY12-52" fmla="*/ 100861 h 857093"/>
              <a:gd name="connsiteX0-53" fmla="*/ 60210 w 4474106"/>
              <a:gd name="connsiteY0-54" fmla="*/ 100861 h 857093"/>
              <a:gd name="connsiteX1-55" fmla="*/ 45696 w 4474106"/>
              <a:gd name="connsiteY1-56" fmla="*/ 637889 h 857093"/>
              <a:gd name="connsiteX2-57" fmla="*/ 285181 w 4474106"/>
              <a:gd name="connsiteY2-58" fmla="*/ 855604 h 857093"/>
              <a:gd name="connsiteX3-59" fmla="*/ 1061696 w 4474106"/>
              <a:gd name="connsiteY3-60" fmla="*/ 739490 h 857093"/>
              <a:gd name="connsiteX4-61" fmla="*/ 3405753 w 4474106"/>
              <a:gd name="connsiteY4-62" fmla="*/ 746747 h 857093"/>
              <a:gd name="connsiteX5-63" fmla="*/ 4312896 w 4474106"/>
              <a:gd name="connsiteY5-64" fmla="*/ 630632 h 857093"/>
              <a:gd name="connsiteX6-65" fmla="*/ 4399982 w 4474106"/>
              <a:gd name="connsiteY6-66" fmla="*/ 50061 h 857093"/>
              <a:gd name="connsiteX7-67" fmla="*/ 3521867 w 4474106"/>
              <a:gd name="connsiteY7-68" fmla="*/ 28289 h 857093"/>
              <a:gd name="connsiteX8-69" fmla="*/ 2505867 w 4474106"/>
              <a:gd name="connsiteY8-70" fmla="*/ 28289 h 857093"/>
              <a:gd name="connsiteX9-71" fmla="*/ 1685810 w 4474106"/>
              <a:gd name="connsiteY9-72" fmla="*/ 50061 h 857093"/>
              <a:gd name="connsiteX10-73" fmla="*/ 1097982 w 4474106"/>
              <a:gd name="connsiteY10-74" fmla="*/ 57318 h 857093"/>
              <a:gd name="connsiteX11-75" fmla="*/ 655296 w 4474106"/>
              <a:gd name="connsiteY11-76" fmla="*/ 50061 h 857093"/>
              <a:gd name="connsiteX12-77" fmla="*/ 60210 w 4474106"/>
              <a:gd name="connsiteY12-78" fmla="*/ 100861 h 857093"/>
              <a:gd name="connsiteX0-79" fmla="*/ 60210 w 4474106"/>
              <a:gd name="connsiteY0-80" fmla="*/ 100861 h 855604"/>
              <a:gd name="connsiteX1-81" fmla="*/ 45696 w 4474106"/>
              <a:gd name="connsiteY1-82" fmla="*/ 637889 h 855604"/>
              <a:gd name="connsiteX2-83" fmla="*/ 285181 w 4474106"/>
              <a:gd name="connsiteY2-84" fmla="*/ 855604 h 855604"/>
              <a:gd name="connsiteX3-85" fmla="*/ 1141525 w 4474106"/>
              <a:gd name="connsiteY3-86" fmla="*/ 761262 h 855604"/>
              <a:gd name="connsiteX4-87" fmla="*/ 3405753 w 4474106"/>
              <a:gd name="connsiteY4-88" fmla="*/ 746747 h 855604"/>
              <a:gd name="connsiteX5-89" fmla="*/ 4312896 w 4474106"/>
              <a:gd name="connsiteY5-90" fmla="*/ 630632 h 855604"/>
              <a:gd name="connsiteX6-91" fmla="*/ 4399982 w 4474106"/>
              <a:gd name="connsiteY6-92" fmla="*/ 50061 h 855604"/>
              <a:gd name="connsiteX7-93" fmla="*/ 3521867 w 4474106"/>
              <a:gd name="connsiteY7-94" fmla="*/ 28289 h 855604"/>
              <a:gd name="connsiteX8-95" fmla="*/ 2505867 w 4474106"/>
              <a:gd name="connsiteY8-96" fmla="*/ 28289 h 855604"/>
              <a:gd name="connsiteX9-97" fmla="*/ 1685810 w 4474106"/>
              <a:gd name="connsiteY9-98" fmla="*/ 50061 h 855604"/>
              <a:gd name="connsiteX10-99" fmla="*/ 1097982 w 4474106"/>
              <a:gd name="connsiteY10-100" fmla="*/ 57318 h 855604"/>
              <a:gd name="connsiteX11-101" fmla="*/ 655296 w 4474106"/>
              <a:gd name="connsiteY11-102" fmla="*/ 50061 h 855604"/>
              <a:gd name="connsiteX12-103" fmla="*/ 60210 w 4474106"/>
              <a:gd name="connsiteY12-104" fmla="*/ 100861 h 855604"/>
              <a:gd name="connsiteX0-105" fmla="*/ 60210 w 4474106"/>
              <a:gd name="connsiteY0-106" fmla="*/ 102393 h 857136"/>
              <a:gd name="connsiteX1-107" fmla="*/ 45696 w 4474106"/>
              <a:gd name="connsiteY1-108" fmla="*/ 639421 h 857136"/>
              <a:gd name="connsiteX2-109" fmla="*/ 285181 w 4474106"/>
              <a:gd name="connsiteY2-110" fmla="*/ 857136 h 857136"/>
              <a:gd name="connsiteX3-111" fmla="*/ 1141525 w 4474106"/>
              <a:gd name="connsiteY3-112" fmla="*/ 762794 h 857136"/>
              <a:gd name="connsiteX4-113" fmla="*/ 3405753 w 4474106"/>
              <a:gd name="connsiteY4-114" fmla="*/ 748279 h 857136"/>
              <a:gd name="connsiteX5-115" fmla="*/ 4312896 w 4474106"/>
              <a:gd name="connsiteY5-116" fmla="*/ 632164 h 857136"/>
              <a:gd name="connsiteX6-117" fmla="*/ 4399982 w 4474106"/>
              <a:gd name="connsiteY6-118" fmla="*/ 51593 h 857136"/>
              <a:gd name="connsiteX7-119" fmla="*/ 3521867 w 4474106"/>
              <a:gd name="connsiteY7-120" fmla="*/ 29821 h 857136"/>
              <a:gd name="connsiteX8-121" fmla="*/ 2505867 w 4474106"/>
              <a:gd name="connsiteY8-122" fmla="*/ 63092 h 857136"/>
              <a:gd name="connsiteX9-123" fmla="*/ 1685810 w 4474106"/>
              <a:gd name="connsiteY9-124" fmla="*/ 51593 h 857136"/>
              <a:gd name="connsiteX10-125" fmla="*/ 1097982 w 4474106"/>
              <a:gd name="connsiteY10-126" fmla="*/ 58850 h 857136"/>
              <a:gd name="connsiteX11-127" fmla="*/ 655296 w 4474106"/>
              <a:gd name="connsiteY11-128" fmla="*/ 51593 h 857136"/>
              <a:gd name="connsiteX12-129" fmla="*/ 60210 w 4474106"/>
              <a:gd name="connsiteY12-130" fmla="*/ 102393 h 857136"/>
              <a:gd name="connsiteX0-131" fmla="*/ 60210 w 4474716"/>
              <a:gd name="connsiteY0-132" fmla="*/ 91837 h 846580"/>
              <a:gd name="connsiteX1-133" fmla="*/ 45696 w 4474716"/>
              <a:gd name="connsiteY1-134" fmla="*/ 628865 h 846580"/>
              <a:gd name="connsiteX2-135" fmla="*/ 285181 w 4474716"/>
              <a:gd name="connsiteY2-136" fmla="*/ 846580 h 846580"/>
              <a:gd name="connsiteX3-137" fmla="*/ 1141525 w 4474716"/>
              <a:gd name="connsiteY3-138" fmla="*/ 752238 h 846580"/>
              <a:gd name="connsiteX4-139" fmla="*/ 3405753 w 4474716"/>
              <a:gd name="connsiteY4-140" fmla="*/ 737723 h 846580"/>
              <a:gd name="connsiteX5-141" fmla="*/ 4312896 w 4474716"/>
              <a:gd name="connsiteY5-142" fmla="*/ 621608 h 846580"/>
              <a:gd name="connsiteX6-143" fmla="*/ 4399982 w 4474716"/>
              <a:gd name="connsiteY6-144" fmla="*/ 41037 h 846580"/>
              <a:gd name="connsiteX7-145" fmla="*/ 3513478 w 4474716"/>
              <a:gd name="connsiteY7-146" fmla="*/ 48377 h 846580"/>
              <a:gd name="connsiteX8-147" fmla="*/ 2505867 w 4474716"/>
              <a:gd name="connsiteY8-148" fmla="*/ 52536 h 846580"/>
              <a:gd name="connsiteX9-149" fmla="*/ 1685810 w 4474716"/>
              <a:gd name="connsiteY9-150" fmla="*/ 41037 h 846580"/>
              <a:gd name="connsiteX10-151" fmla="*/ 1097982 w 4474716"/>
              <a:gd name="connsiteY10-152" fmla="*/ 48294 h 846580"/>
              <a:gd name="connsiteX11-153" fmla="*/ 655296 w 4474716"/>
              <a:gd name="connsiteY11-154" fmla="*/ 41037 h 846580"/>
              <a:gd name="connsiteX12-155" fmla="*/ 60210 w 4474716"/>
              <a:gd name="connsiteY12-156" fmla="*/ 91837 h 846580"/>
              <a:gd name="connsiteX0-157" fmla="*/ 60210 w 4396635"/>
              <a:gd name="connsiteY0-158" fmla="*/ 60327 h 815070"/>
              <a:gd name="connsiteX1-159" fmla="*/ 45696 w 4396635"/>
              <a:gd name="connsiteY1-160" fmla="*/ 597355 h 815070"/>
              <a:gd name="connsiteX2-161" fmla="*/ 285181 w 4396635"/>
              <a:gd name="connsiteY2-162" fmla="*/ 815070 h 815070"/>
              <a:gd name="connsiteX3-163" fmla="*/ 1141525 w 4396635"/>
              <a:gd name="connsiteY3-164" fmla="*/ 720728 h 815070"/>
              <a:gd name="connsiteX4-165" fmla="*/ 3405753 w 4396635"/>
              <a:gd name="connsiteY4-166" fmla="*/ 706213 h 815070"/>
              <a:gd name="connsiteX5-167" fmla="*/ 4312896 w 4396635"/>
              <a:gd name="connsiteY5-168" fmla="*/ 590098 h 815070"/>
              <a:gd name="connsiteX6-169" fmla="*/ 4265759 w 4396635"/>
              <a:gd name="connsiteY6-170" fmla="*/ 55275 h 815070"/>
              <a:gd name="connsiteX7-171" fmla="*/ 3513478 w 4396635"/>
              <a:gd name="connsiteY7-172" fmla="*/ 16867 h 815070"/>
              <a:gd name="connsiteX8-173" fmla="*/ 2505867 w 4396635"/>
              <a:gd name="connsiteY8-174" fmla="*/ 21026 h 815070"/>
              <a:gd name="connsiteX9-175" fmla="*/ 1685810 w 4396635"/>
              <a:gd name="connsiteY9-176" fmla="*/ 9527 h 815070"/>
              <a:gd name="connsiteX10-177" fmla="*/ 1097982 w 4396635"/>
              <a:gd name="connsiteY10-178" fmla="*/ 16784 h 815070"/>
              <a:gd name="connsiteX11-179" fmla="*/ 655296 w 4396635"/>
              <a:gd name="connsiteY11-180" fmla="*/ 9527 h 815070"/>
              <a:gd name="connsiteX12-181" fmla="*/ 60210 w 4396635"/>
              <a:gd name="connsiteY12-182" fmla="*/ 60327 h 815070"/>
              <a:gd name="connsiteX0-1-1" fmla="*/ 60914 w 4397339"/>
              <a:gd name="connsiteY0-2-2" fmla="*/ 60327 h 742713"/>
              <a:gd name="connsiteX1-3-3" fmla="*/ 46400 w 4397339"/>
              <a:gd name="connsiteY1-4-4" fmla="*/ 597355 h 742713"/>
              <a:gd name="connsiteX2-5-5" fmla="*/ 298765 w 4397339"/>
              <a:gd name="connsiteY2-6-6" fmla="*/ 742713 h 742713"/>
              <a:gd name="connsiteX3-7-7" fmla="*/ 1142229 w 4397339"/>
              <a:gd name="connsiteY3-8-8" fmla="*/ 720728 h 742713"/>
              <a:gd name="connsiteX4-9-9" fmla="*/ 3406457 w 4397339"/>
              <a:gd name="connsiteY4-10-10" fmla="*/ 706213 h 742713"/>
              <a:gd name="connsiteX5-11-11" fmla="*/ 4313600 w 4397339"/>
              <a:gd name="connsiteY5-12-12" fmla="*/ 590098 h 742713"/>
              <a:gd name="connsiteX6-13-13" fmla="*/ 4266463 w 4397339"/>
              <a:gd name="connsiteY6-14-14" fmla="*/ 55275 h 742713"/>
              <a:gd name="connsiteX7-15-15" fmla="*/ 3514182 w 4397339"/>
              <a:gd name="connsiteY7-16-16" fmla="*/ 16867 h 742713"/>
              <a:gd name="connsiteX8-17-17" fmla="*/ 2506571 w 4397339"/>
              <a:gd name="connsiteY8-18-18" fmla="*/ 21026 h 742713"/>
              <a:gd name="connsiteX9-19-19" fmla="*/ 1686514 w 4397339"/>
              <a:gd name="connsiteY9-20-20" fmla="*/ 9527 h 742713"/>
              <a:gd name="connsiteX10-21-21" fmla="*/ 1098686 w 4397339"/>
              <a:gd name="connsiteY10-22-22" fmla="*/ 16784 h 742713"/>
              <a:gd name="connsiteX11-23-23" fmla="*/ 656000 w 4397339"/>
              <a:gd name="connsiteY11-24-24" fmla="*/ 9527 h 742713"/>
              <a:gd name="connsiteX12-25-25" fmla="*/ 60914 w 4397339"/>
              <a:gd name="connsiteY12-26-26" fmla="*/ 60327 h 742713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  <a:cxn ang="0">
                <a:pos x="connsiteX6-13-13" y="connsiteY6-14-14"/>
              </a:cxn>
              <a:cxn ang="0">
                <a:pos x="connsiteX7-15-15" y="connsiteY7-16-16"/>
              </a:cxn>
              <a:cxn ang="0">
                <a:pos x="connsiteX8-17-17" y="connsiteY8-18-18"/>
              </a:cxn>
              <a:cxn ang="0">
                <a:pos x="connsiteX9-19-19" y="connsiteY9-20-20"/>
              </a:cxn>
              <a:cxn ang="0">
                <a:pos x="connsiteX10-21-21" y="connsiteY10-22-22"/>
              </a:cxn>
              <a:cxn ang="0">
                <a:pos x="connsiteX11-23-23" y="connsiteY11-24-24"/>
              </a:cxn>
              <a:cxn ang="0">
                <a:pos x="connsiteX12-25-25" y="connsiteY12-26-26"/>
              </a:cxn>
            </a:cxnLst>
            <a:rect l="l" t="t" r="r" b="b"/>
            <a:pathLst>
              <a:path w="4397339" h="742713">
                <a:moveTo>
                  <a:pt x="60914" y="60327"/>
                </a:moveTo>
                <a:cubicBezTo>
                  <a:pt x="-40686" y="158298"/>
                  <a:pt x="6758" y="483624"/>
                  <a:pt x="46400" y="597355"/>
                </a:cubicBezTo>
                <a:cubicBezTo>
                  <a:pt x="86042" y="711086"/>
                  <a:pt x="116127" y="722151"/>
                  <a:pt x="298765" y="742713"/>
                </a:cubicBezTo>
                <a:lnTo>
                  <a:pt x="1142229" y="720728"/>
                </a:lnTo>
                <a:lnTo>
                  <a:pt x="3406457" y="706213"/>
                </a:lnTo>
                <a:cubicBezTo>
                  <a:pt x="3961629" y="668718"/>
                  <a:pt x="4170266" y="698588"/>
                  <a:pt x="4313600" y="590098"/>
                </a:cubicBezTo>
                <a:cubicBezTo>
                  <a:pt x="4456934" y="481608"/>
                  <a:pt x="4399699" y="150813"/>
                  <a:pt x="4266463" y="55275"/>
                </a:cubicBezTo>
                <a:cubicBezTo>
                  <a:pt x="4133227" y="-40263"/>
                  <a:pt x="3807497" y="22575"/>
                  <a:pt x="3514182" y="16867"/>
                </a:cubicBezTo>
                <a:cubicBezTo>
                  <a:pt x="3220867" y="11159"/>
                  <a:pt x="2842441" y="19640"/>
                  <a:pt x="2506571" y="21026"/>
                </a:cubicBezTo>
                <a:cubicBezTo>
                  <a:pt x="2201960" y="19803"/>
                  <a:pt x="1959866" y="13360"/>
                  <a:pt x="1686514" y="9527"/>
                </a:cubicBezTo>
                <a:lnTo>
                  <a:pt x="1098686" y="16784"/>
                </a:lnTo>
                <a:cubicBezTo>
                  <a:pt x="926934" y="16784"/>
                  <a:pt x="830171" y="4689"/>
                  <a:pt x="656000" y="9527"/>
                </a:cubicBezTo>
                <a:cubicBezTo>
                  <a:pt x="481829" y="14365"/>
                  <a:pt x="162514" y="-37644"/>
                  <a:pt x="60914" y="60327"/>
                </a:cubicBezTo>
                <a:close/>
              </a:path>
            </a:pathLst>
          </a:custGeom>
          <a:solidFill>
            <a:srgbClr val="CC0066">
              <a:alpha val="10196"/>
            </a:srgbClr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1220470" y="4115435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tags/tag1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PP_MARK_KEY" val="46915251-8681-45d7-9b05-44d53561f979"/>
  <p:tag name="COMMONDATA" val="eyJoZGlkIjoiYWI4YWYzMzJhYzI5MmRjNmIzMTRmZWRhN2M1Mzc3MDYifQ=="/>
</p:tagLst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5129</Words>
  <Application>WPS 演示</Application>
  <PresentationFormat>全屏显示(4:3)</PresentationFormat>
  <Paragraphs>495</Paragraphs>
  <Slides>34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4" baseType="lpstr">
      <vt:lpstr>Arial</vt:lpstr>
      <vt:lpstr>宋体</vt:lpstr>
      <vt:lpstr>Wingdings</vt:lpstr>
      <vt:lpstr>Verdana</vt:lpstr>
      <vt:lpstr>等线</vt:lpstr>
      <vt:lpstr>黑体</vt:lpstr>
      <vt:lpstr>微软雅黑</vt:lpstr>
      <vt:lpstr>Segoe Print</vt:lpstr>
      <vt:lpstr>Berlin Sans FB</vt:lpstr>
      <vt:lpstr>Comic Sans MS</vt:lpstr>
      <vt:lpstr>楷体</vt:lpstr>
      <vt:lpstr>Consolas</vt:lpstr>
      <vt:lpstr>Arial Unicode MS</vt:lpstr>
      <vt:lpstr>Bahnschrift</vt:lpstr>
      <vt:lpstr>-apple-system</vt:lpstr>
      <vt:lpstr>PMingLiU</vt:lpstr>
      <vt:lpstr>PMingLiU-ExtB</vt:lpstr>
      <vt:lpstr>仿宋</vt:lpstr>
      <vt:lpstr>sample</vt:lpstr>
      <vt:lpstr>1_sample</vt:lpstr>
      <vt:lpstr>算法设计与分析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引理</vt:lpstr>
      <vt:lpstr>证明要点</vt:lpstr>
      <vt:lpstr>交换论证：正确性证明</vt:lpstr>
      <vt:lpstr>交换论证：正确性证明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DDMM</cp:lastModifiedBy>
  <cp:revision>945</cp:revision>
  <dcterms:created xsi:type="dcterms:W3CDTF">2004-08-26T06:30:00Z</dcterms:created>
  <dcterms:modified xsi:type="dcterms:W3CDTF">2022-10-22T03:03:39Z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86288946C52D48F0B4752573FEEC094B</vt:lpwstr>
  </property>
  <property fmtid="{D5CDD505-2E9C-101B-9397-08002B2CF9AE}" pid="3" name="KSOProductBuildVer">
    <vt:lpwstr>2052-11.1.0.12598</vt:lpwstr>
  </property>
</Properties>
</file>