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  <p:sldMasterId id="2147483666" r:id="rId4"/>
  </p:sldMasterIdLst>
  <p:notesMasterIdLst>
    <p:notesMasterId r:id="rId6"/>
  </p:notesMasterIdLst>
  <p:handoutMasterIdLst>
    <p:handoutMasterId r:id="rId80"/>
  </p:handoutMasterIdLst>
  <p:sldIdLst>
    <p:sldId id="256" r:id="rId5"/>
    <p:sldId id="365" r:id="rId7"/>
    <p:sldId id="476" r:id="rId8"/>
    <p:sldId id="318" r:id="rId9"/>
    <p:sldId id="259" r:id="rId10"/>
    <p:sldId id="258" r:id="rId11"/>
    <p:sldId id="260" r:id="rId12"/>
    <p:sldId id="480" r:id="rId13"/>
    <p:sldId id="261" r:id="rId14"/>
    <p:sldId id="262" r:id="rId15"/>
    <p:sldId id="47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48" r:id="rId24"/>
    <p:sldId id="481" r:id="rId25"/>
    <p:sldId id="361" r:id="rId26"/>
    <p:sldId id="277" r:id="rId27"/>
    <p:sldId id="278" r:id="rId28"/>
    <p:sldId id="482" r:id="rId29"/>
    <p:sldId id="350" r:id="rId30"/>
    <p:sldId id="351" r:id="rId31"/>
    <p:sldId id="362" r:id="rId32"/>
    <p:sldId id="352" r:id="rId33"/>
    <p:sldId id="363" r:id="rId34"/>
    <p:sldId id="353" r:id="rId35"/>
    <p:sldId id="354" r:id="rId36"/>
    <p:sldId id="355" r:id="rId37"/>
    <p:sldId id="263" r:id="rId38"/>
    <p:sldId id="435" r:id="rId39"/>
    <p:sldId id="264" r:id="rId40"/>
    <p:sldId id="436" r:id="rId41"/>
    <p:sldId id="437" r:id="rId42"/>
    <p:sldId id="265" r:id="rId43"/>
    <p:sldId id="266" r:id="rId44"/>
    <p:sldId id="267" r:id="rId45"/>
    <p:sldId id="346" r:id="rId46"/>
    <p:sldId id="268" r:id="rId47"/>
    <p:sldId id="357" r:id="rId48"/>
    <p:sldId id="358" r:id="rId49"/>
    <p:sldId id="359" r:id="rId50"/>
    <p:sldId id="360" r:id="rId51"/>
    <p:sldId id="279" r:id="rId52"/>
    <p:sldId id="367" r:id="rId53"/>
    <p:sldId id="320" r:id="rId54"/>
    <p:sldId id="321" r:id="rId55"/>
    <p:sldId id="322" r:id="rId56"/>
    <p:sldId id="319" r:id="rId57"/>
    <p:sldId id="280" r:id="rId58"/>
    <p:sldId id="349" r:id="rId59"/>
    <p:sldId id="281" r:id="rId60"/>
    <p:sldId id="282" r:id="rId61"/>
    <p:sldId id="339" r:id="rId62"/>
    <p:sldId id="370" r:id="rId63"/>
    <p:sldId id="283" r:id="rId64"/>
    <p:sldId id="371" r:id="rId65"/>
    <p:sldId id="284" r:id="rId66"/>
    <p:sldId id="285" r:id="rId67"/>
    <p:sldId id="286" r:id="rId68"/>
    <p:sldId id="323" r:id="rId69"/>
    <p:sldId id="287" r:id="rId70"/>
    <p:sldId id="288" r:id="rId71"/>
    <p:sldId id="364" r:id="rId72"/>
    <p:sldId id="324" r:id="rId73"/>
    <p:sldId id="325" r:id="rId74"/>
    <p:sldId id="291" r:id="rId75"/>
    <p:sldId id="292" r:id="rId76"/>
    <p:sldId id="368" r:id="rId77"/>
    <p:sldId id="369" r:id="rId78"/>
    <p:sldId id="276" r:id="rId79"/>
  </p:sldIdLst>
  <p:sldSz cx="9144000" cy="6858000" type="screen4x3"/>
  <p:notesSz cx="7102475" cy="8991600"/>
  <p:custDataLst>
    <p:tags r:id="rId85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00"/>
    <a:srgbClr val="FFCCCC"/>
    <a:srgbClr val="FAC4BE"/>
    <a:srgbClr val="9900FF"/>
    <a:srgbClr val="808000"/>
    <a:srgbClr val="1F6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4"/>
    <p:restoredTop sz="93768"/>
  </p:normalViewPr>
  <p:slideViewPr>
    <p:cSldViewPr showGuides="1">
      <p:cViewPr varScale="1">
        <p:scale>
          <a:sx n="63" d="100"/>
          <a:sy n="63" d="100"/>
        </p:scale>
        <p:origin x="1590" y="51"/>
      </p:cViewPr>
      <p:guideLst>
        <p:guide orient="horz" pos="2160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5" Type="http://schemas.openxmlformats.org/officeDocument/2006/relationships/tags" Target="tags/tag3.xml"/><Relationship Id="rId84" Type="http://schemas.openxmlformats.org/officeDocument/2006/relationships/commentAuthors" Target="commentAuthors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282196-B4E3-4A3A-9080-0F0AA49221F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A4427D-909A-441E-BEAE-4B785DA00A7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7C5F5E-951B-45B5-ABAC-ABFB86D5EB1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baseline="30000" dirty="0">
              <a:ea typeface="等线" panose="02010600030101010101" pitchFamily="2" charset="-122"/>
            </a:endParaRPr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>
                <a:ea typeface="等线" panose="02010600030101010101" pitchFamily="2" charset="-122"/>
              </a:rPr>
              <a:t>分解  和  求解子问题 两部分</a:t>
            </a:r>
            <a:endParaRPr lang="en-US" altLang="zh-CN" dirty="0">
              <a:ea typeface="等线" panose="02010600030101010101" pitchFamily="2" charset="-122"/>
            </a:endParaRPr>
          </a:p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等线" panose="02010600030101010101" pitchFamily="2" charset="-122"/>
              </a:rPr>
            </a:fld>
            <a:endParaRPr lang="zh-CN" altLang="en-US" sz="1200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22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>
                <a:ea typeface="等线" panose="02010600030101010101" pitchFamily="2" charset="-122"/>
              </a:rPr>
              <a:t>ACM—ECNA(1998) East Central North America Regional Contest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22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42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>
                <a:ea typeface="等线" panose="02010600030101010101" pitchFamily="2" charset="-122"/>
              </a:rPr>
              <a:t>数据结构中已经学过，可以不讲细节，简单回顾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45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27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47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88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788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01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901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31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931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52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952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72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>
              <a:lnSpc>
                <a:spcPct val="130000"/>
              </a:lnSpc>
            </a:pP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972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93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993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13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>
              <a:lnSpc>
                <a:spcPct val="135000"/>
              </a:lnSpc>
            </a:pP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013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34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034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>
                <a:solidFill>
                  <a:srgbClr val="800080"/>
                </a:solidFill>
                <a:ea typeface="黑体" panose="02010609060101010101" pitchFamily="49" charset="-122"/>
              </a:rPr>
              <a:t> 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54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054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75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075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16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116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08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208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8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228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49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249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en-US" altLang="zh-CN" dirty="0">
              <a:ea typeface="等线" panose="02010600030101010101" pitchFamily="2" charset="-122"/>
            </a:endParaRPr>
          </a:p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en-US" altLang="zh-CN" dirty="0">
              <a:ea typeface="等线" panose="02010600030101010101" pitchFamily="2" charset="-122"/>
            </a:endParaRPr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等线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6" name="Picture 4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34950"/>
            <a:ext cx="238125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pPr lvl="0" fontAlgn="base"/>
            <a:r>
              <a:rPr lang="en-US" altLang="zh-CN" strike="noStrike" noProof="0"/>
              <a:t>Click to edit Master subtitle style</a:t>
            </a:r>
            <a:endParaRPr lang="en-US" altLang="zh-CN" strike="noStrike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en-US" altLang="zh-CN" strike="noStrike" noProof="0"/>
              <a:t>Click to edit Master title style</a:t>
            </a:r>
            <a:endParaRPr lang="en-US" altLang="zh-CN" strike="noStrike" noProof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A4B5-0F6A-4088-9049-A6CCE868DEF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4" name="Picture 4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34950"/>
            <a:ext cx="238125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pPr lvl="0" fontAlgn="base"/>
            <a:r>
              <a:rPr lang="en-US" altLang="zh-CN" strike="noStrike" noProof="0"/>
              <a:t>Click to edit Master subtitle style</a:t>
            </a:r>
            <a:endParaRPr lang="en-US" altLang="zh-CN" strike="noStrike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en-US" altLang="zh-CN" strike="noStrike" noProof="0"/>
              <a:t>Click to edit Master title style</a:t>
            </a:r>
            <a:endParaRPr lang="en-US" altLang="zh-CN" strike="noStrike" noProof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A4B5-0F6A-4088-9049-A6CCE868DEF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8EF64-6EB8-49F1-A175-6C7E7EC1DEE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DFA897-9E98-49DC-8B29-D243AD3A6D0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40F2-9A8D-4365-9AFC-CBE258BDA46B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BD5862-AED5-4365-B54B-7A27D87D9144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B87A6B-0C1F-4875-9252-A8A9D629B68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3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6516C4-BAAB-4E8A-887D-EC7947BAC4DE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6" name="Picture 4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34950"/>
            <a:ext cx="2381250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pPr lvl="0" fontAlgn="base"/>
            <a:r>
              <a:rPr lang="en-US" altLang="zh-CN" strike="noStrike" noProof="0"/>
              <a:t>Click to edit Master subtitle style</a:t>
            </a:r>
            <a:endParaRPr lang="en-US" altLang="zh-CN" strike="noStrike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en-US" altLang="zh-CN" strike="noStrike" noProof="0"/>
              <a:t>Click to edit Master title style</a:t>
            </a:r>
            <a:endParaRPr lang="en-US" altLang="zh-CN" strike="noStrike" noProof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A4B5-0F6A-4088-9049-A6CCE868DEF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8EF64-6EB8-49F1-A175-6C7E7EC1DEE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DFA897-9E98-49DC-8B29-D243AD3A6D0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8EF64-6EB8-49F1-A175-6C7E7EC1DEE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40F2-9A8D-4365-9AFC-CBE258BDA46B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BD5862-AED5-4365-B54B-7A27D87D9144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B87A6B-0C1F-4875-9252-A8A9D629B68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3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6516C4-BAAB-4E8A-887D-EC7947BAC4DE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C054-0E49-451F-A70B-DA8740D48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3BC2-8808-47CA-AECB-D82D984CE7A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1" y="609600"/>
            <a:ext cx="7886700" cy="55784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92887" y="365125"/>
            <a:ext cx="822463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93502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C054-0E49-451F-A70B-DA8740D48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3BC2-8808-47CA-AECB-D82D984CE7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DFA897-9E98-49DC-8B29-D243AD3A6D0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40F2-9A8D-4365-9AFC-CBE258BDA46B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3259138" y="6542088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BD5862-AED5-4365-B54B-7A27D87D9144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校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B87A6B-0C1F-4875-9252-A8A9D629B681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3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6516C4-BAAB-4E8A-887D-EC7947BAC4DE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C054-0E49-451F-A70B-DA8740D48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3BC2-8808-47CA-AECB-D82D984CE7A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1" y="609600"/>
            <a:ext cx="7886700" cy="55784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92887" y="365125"/>
            <a:ext cx="822463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93502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C054-0E49-451F-A70B-DA8740D48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3BC2-8808-47CA-AECB-D82D984CE7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3.jpeg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10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b="1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BD271D-C107-4916-A99D-9BBA6B57D865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1031" name="Picture 5" descr="校标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type="body"/>
          </p:nvPr>
        </p:nvSpPr>
        <p:spPr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b="1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BD271D-C107-4916-A99D-9BBA6B57D865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2055" name="Picture 5" descr="校标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 b="1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BD271D-C107-4916-A99D-9BBA6B57D865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1031" name="Picture 5" descr="校标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88338" y="6430963"/>
            <a:ext cx="398462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781800" y="269875"/>
            <a:ext cx="2133600" cy="246063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www.ncepu.edu.cn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92738" y="6530975"/>
            <a:ext cx="2895600" cy="2762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NCEPU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.xml"/><Relationship Id="rId7" Type="http://schemas.openxmlformats.org/officeDocument/2006/relationships/image" Target="../media/image10.png"/><Relationship Id="rId6" Type="http://schemas.microsoft.com/office/2007/relationships/hdphoto" Target="../media/image9.wdp"/><Relationship Id="rId5" Type="http://schemas.openxmlformats.org/officeDocument/2006/relationships/image" Target="../media/image8.png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华北电力大学</a:t>
            </a:r>
            <a:endParaRPr kumimoji="0" lang="zh-CN" altLang="en-US" sz="1800" b="1" i="0" u="none" strike="noStrike" kern="1200" cap="none" spc="0" normalizeH="0" baseline="0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800" b="1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控制与计算机工程学院</a:t>
            </a:r>
            <a:endParaRPr kumimoji="0" lang="zh-CN" altLang="en-US" sz="1800" b="1" i="0" u="none" strike="noStrike" kern="1200" cap="none" spc="0" normalizeH="0" baseline="0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算法设计与分析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/>
          <p:cNvSpPr txBox="1"/>
          <p:nvPr/>
        </p:nvSpPr>
        <p:spPr>
          <a:xfrm>
            <a:off x="357188" y="1271588"/>
            <a:ext cx="8501062" cy="14049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anose="020B0609020204030204" pitchFamily="49" charset="0"/>
                <a:ea typeface="楷体" panose="02010609060101010101" pitchFamily="49" charset="-122"/>
              </a:rPr>
              <a:t>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sz="2000" b="1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许多问题可以取 </a:t>
            </a:r>
            <a:r>
              <a:rPr lang="en-US" altLang="zh-CN" sz="2000" b="1" i="1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b="1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</a:t>
            </a:r>
            <a:r>
              <a:rPr lang="zh-CN" altLang="en-US" sz="2000" b="1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，称为</a:t>
            </a:r>
            <a:r>
              <a:rPr lang="zh-CN" altLang="en-US" sz="20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二分法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，如图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所示，这种使子问题规模大致相等的做法是出自一种</a:t>
            </a:r>
            <a:r>
              <a:rPr lang="zh-CN" altLang="en-US" sz="2000" b="1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平衡子问题的思想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，它几乎总是比子问题规模不等的做法要好。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600200" y="2898775"/>
            <a:ext cx="5357813" cy="3409950"/>
            <a:chOff x="1285852" y="2000240"/>
            <a:chExt cx="5357850" cy="3409258"/>
          </a:xfrm>
        </p:grpSpPr>
        <p:sp>
          <p:nvSpPr>
            <p:cNvPr id="5" name="矩形 4"/>
            <p:cNvSpPr/>
            <p:nvPr/>
          </p:nvSpPr>
          <p:spPr>
            <a:xfrm>
              <a:off x="3571868" y="2000240"/>
              <a:ext cx="857256" cy="49996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P(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43108" y="3071586"/>
              <a:ext cx="857256" cy="49996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P(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/2)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7290" y="4142930"/>
              <a:ext cx="857256" cy="49996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P(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/4)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86050" y="4142930"/>
              <a:ext cx="857256" cy="49996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P(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/4)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799" name="TextBox 8"/>
            <p:cNvSpPr txBox="1"/>
            <p:nvPr/>
          </p:nvSpPr>
          <p:spPr>
            <a:xfrm>
              <a:off x="1285852" y="4825417"/>
              <a:ext cx="642942" cy="5840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TextBox 9"/>
            <p:cNvSpPr txBox="1"/>
            <p:nvPr/>
          </p:nvSpPr>
          <p:spPr>
            <a:xfrm>
              <a:off x="2857488" y="4825417"/>
              <a:ext cx="642942" cy="5840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1857417" y="3642924"/>
              <a:ext cx="57138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8" idx="0"/>
            </p:cNvCxnSpPr>
            <p:nvPr/>
          </p:nvCxnSpPr>
          <p:spPr>
            <a:xfrm rot="16200000" flipH="1">
              <a:off x="2678954" y="3607204"/>
              <a:ext cx="57138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143504" y="3071586"/>
              <a:ext cx="857256" cy="49996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P(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/2)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57686" y="4142930"/>
              <a:ext cx="857256" cy="49996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P(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/4)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86446" y="4142930"/>
              <a:ext cx="857256" cy="49996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P(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/4)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06" name="TextBox 20"/>
            <p:cNvSpPr txBox="1"/>
            <p:nvPr/>
          </p:nvSpPr>
          <p:spPr>
            <a:xfrm>
              <a:off x="4286248" y="4825417"/>
              <a:ext cx="642942" cy="5840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TextBox 21"/>
            <p:cNvSpPr txBox="1"/>
            <p:nvPr/>
          </p:nvSpPr>
          <p:spPr>
            <a:xfrm>
              <a:off x="5857884" y="4825417"/>
              <a:ext cx="642942" cy="5840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3" name="直接箭头连接符 22"/>
            <p:cNvCxnSpPr>
              <a:endCxn id="8" idx="0"/>
            </p:cNvCxnSpPr>
            <p:nvPr/>
          </p:nvCxnSpPr>
          <p:spPr>
            <a:xfrm rot="5400000">
              <a:off x="4857813" y="3642924"/>
              <a:ext cx="57138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20" idx="0"/>
            </p:cNvCxnSpPr>
            <p:nvPr/>
          </p:nvCxnSpPr>
          <p:spPr>
            <a:xfrm rot="16200000" flipH="1">
              <a:off x="5679349" y="3607204"/>
              <a:ext cx="57138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20" idx="0"/>
            </p:cNvCxnSpPr>
            <p:nvPr/>
          </p:nvCxnSpPr>
          <p:spPr>
            <a:xfrm rot="10800000" flipV="1">
              <a:off x="3000364" y="2500202"/>
              <a:ext cx="714380" cy="5713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0" idx="0"/>
            </p:cNvCxnSpPr>
            <p:nvPr/>
          </p:nvCxnSpPr>
          <p:spPr>
            <a:xfrm>
              <a:off x="4286248" y="2500202"/>
              <a:ext cx="857256" cy="5713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812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分治法概述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4400" y="1271588"/>
            <a:ext cx="3962400" cy="547688"/>
          </a:xfrm>
          <a:prstGeom prst="rect">
            <a:avLst/>
          </a:prstGeom>
          <a:solidFill>
            <a:srgbClr val="808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5214332" y="2304134"/>
            <a:ext cx="562571" cy="299719"/>
          </a:xfrm>
          <a:prstGeom prst="ellipse">
            <a:avLst/>
          </a:prstGeom>
          <a:solidFill>
            <a:srgbClr val="B93B66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35737" y="2305835"/>
                <a:ext cx="8120690" cy="2997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dirty="0">
                    <a:solidFill>
                      <a:srgbClr val="CCFF33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altLang="zh-CN" sz="21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Divide </a:t>
                </a:r>
                <a:r>
                  <a:rPr lang="en-US" altLang="zh-CN" sz="1800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altLang="zh-CN" sz="1800" b="1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altLang="zh-CN" sz="1650" b="1" dirty="0">
                    <a:solidFill>
                      <a:schemeClr val="tx1">
                        <a:lumMod val="50000"/>
                      </a:schemeClr>
                    </a:solidFill>
                    <a:latin typeface="Segoe Print" panose="02000600000000000000" charset="0"/>
                  </a:rPr>
                  <a:t>break up problem of size n into</a:t>
                </a:r>
                <a:r>
                  <a:rPr lang="en-US" altLang="zh-CN" sz="1650" dirty="0">
                    <a:solidFill>
                      <a:schemeClr val="tx1">
                        <a:lumMod val="50000"/>
                      </a:schemeClr>
                    </a:solidFill>
                    <a:latin typeface="Segoe Print" panose="02000600000000000000" charset="0"/>
                  </a:rPr>
                  <a:t> </a:t>
                </a:r>
                <a:r>
                  <a:rPr lang="en-US" altLang="zh-CN" sz="1650" b="1" dirty="0"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Print" panose="02000600000000000000" charset="0"/>
                  </a:rPr>
                  <a:t>two</a:t>
                </a:r>
                <a:r>
                  <a:rPr lang="en-US" altLang="zh-CN" sz="1650" dirty="0">
                    <a:solidFill>
                      <a:schemeClr val="tx1">
                        <a:lumMod val="50000"/>
                      </a:schemeClr>
                    </a:solidFill>
                    <a:latin typeface="Segoe Print" panose="02000600000000000000" charset="0"/>
                  </a:rPr>
                  <a:t> </a:t>
                </a:r>
                <a:r>
                  <a:rPr lang="en-US" altLang="zh-CN" sz="1650" b="1" dirty="0">
                    <a:solidFill>
                      <a:schemeClr val="tx1">
                        <a:lumMod val="50000"/>
                      </a:schemeClr>
                    </a:solidFill>
                    <a:latin typeface="Segoe Print" panose="02000600000000000000" charset="0"/>
                  </a:rPr>
                  <a:t>equal parts of size</a:t>
                </a:r>
                <a:r>
                  <a:rPr lang="en-US" altLang="zh-CN" sz="1650" dirty="0">
                    <a:solidFill>
                      <a:srgbClr val="FFC000"/>
                    </a:solidFill>
                    <a:latin typeface="Segoe Print" panose="02000600000000000000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5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5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65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165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Print" panose="02000600000000000000" charset="0"/>
                  </a:rPr>
                  <a:t>n </a:t>
                </a:r>
                <a:endParaRPr lang="en-US" altLang="zh-CN" sz="165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anose="02000600000000000000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7" y="2305835"/>
                <a:ext cx="8120690" cy="299719"/>
              </a:xfrm>
              <a:prstGeom prst="rect">
                <a:avLst/>
              </a:prstGeom>
              <a:blipFill rotWithShape="1">
                <a:blip r:embed="rId1"/>
                <a:stretch>
                  <a:fillRect l="-2" t="-16152" r="5" b="-17747"/>
                </a:stretch>
              </a:blip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923961" y="3038972"/>
            <a:ext cx="4294303" cy="299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rgbClr val="C00000"/>
                </a:solidFill>
                <a:latin typeface="Berlin Sans FB" panose="020E0602020502020306" pitchFamily="34" charset="0"/>
              </a:rPr>
              <a:t>Conquer </a:t>
            </a:r>
            <a:r>
              <a:rPr lang="en-US" altLang="zh-CN" sz="1800" dirty="0">
                <a:solidFill>
                  <a:srgbClr val="92D050"/>
                </a:solidFill>
                <a:latin typeface="Berlin Sans FB" panose="020E0602020502020306" pitchFamily="34" charset="0"/>
              </a:rPr>
              <a:t>  </a:t>
            </a:r>
            <a:r>
              <a:rPr lang="en-US" altLang="zh-CN" sz="1650" b="1" dirty="0">
                <a:solidFill>
                  <a:schemeClr val="bg2">
                    <a:lumMod val="10000"/>
                  </a:schemeClr>
                </a:solidFill>
                <a:latin typeface="Segoe Print" panose="02000600000000000000" charset="0"/>
              </a:rPr>
              <a:t>solve two parts recursively</a:t>
            </a:r>
            <a:endParaRPr lang="en-US" altLang="zh-CN" sz="1650" b="1" dirty="0">
              <a:solidFill>
                <a:schemeClr val="bg2">
                  <a:lumMod val="10000"/>
                </a:schemeClr>
              </a:solidFill>
              <a:latin typeface="Segoe Print" panose="02000600000000000000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3961" y="3792815"/>
            <a:ext cx="7632466" cy="39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rgbClr val="C00000"/>
                </a:solidFill>
                <a:latin typeface="Berlin Sans FB" panose="020E0602020502020306" pitchFamily="34" charset="0"/>
              </a:rPr>
              <a:t>Combine</a:t>
            </a:r>
            <a:r>
              <a:rPr lang="en-US" altLang="zh-CN" sz="2100" dirty="0">
                <a:solidFill>
                  <a:srgbClr val="92D050"/>
                </a:solidFill>
                <a:latin typeface="Berlin Sans FB" panose="020E0602020502020306" pitchFamily="34" charset="0"/>
              </a:rPr>
              <a:t> </a:t>
            </a:r>
            <a:r>
              <a:rPr lang="en-US" altLang="zh-CN" sz="1800" dirty="0">
                <a:solidFill>
                  <a:srgbClr val="92D050"/>
                </a:solidFill>
                <a:latin typeface="Berlin Sans FB" panose="020E0602020502020306" pitchFamily="34" charset="0"/>
              </a:rPr>
              <a:t>  </a:t>
            </a:r>
            <a:r>
              <a:rPr lang="en-US" altLang="zh-CN" sz="1650" b="1" dirty="0">
                <a:solidFill>
                  <a:schemeClr val="bg2">
                    <a:lumMod val="10000"/>
                  </a:schemeClr>
                </a:solidFill>
                <a:latin typeface="Segoe Print" panose="02000600000000000000" charset="0"/>
              </a:rPr>
              <a:t>combine two solution into overall solution in linear time </a:t>
            </a:r>
            <a:endParaRPr lang="en-US" altLang="zh-CN" sz="1650" b="1" dirty="0">
              <a:solidFill>
                <a:schemeClr val="bg2">
                  <a:lumMod val="10000"/>
                </a:schemeClr>
              </a:solidFill>
              <a:latin typeface="Segoe Print" panose="02000600000000000000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" y="457305"/>
            <a:ext cx="2336495" cy="63099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4" grpId="0" bldLvl="0" animBg="1"/>
      <p:bldP spid="10" grpId="0" bldLvl="0" animBg="1"/>
      <p:bldP spid="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49" y="1271583"/>
            <a:ext cx="3168455" cy="4616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R="0" algn="ctr" defTabSz="914400" eaLnBrk="0" hangingPunct="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3.2.2 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归并排序</a:t>
            </a:r>
            <a:endParaRPr kumimoji="0" lang="zh-CN" altLang="en-US" sz="2400" kern="1200" cap="none" spc="0" normalizeH="0" baseline="0" noProof="0" dirty="0"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6611" name="Text Box 3"/>
          <p:cNvSpPr txBox="1"/>
          <p:nvPr/>
        </p:nvSpPr>
        <p:spPr>
          <a:xfrm>
            <a:off x="609600" y="2057400"/>
            <a:ext cx="8142288" cy="3270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归并排序的基本思想是：首先将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[0..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看成是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个长度为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的有序表，将相邻的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≥2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）个有序子表成对归并，得到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个长度为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的有序子表；然后再将这些有序子表继续归并，得到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个长度为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的有序子表，如此反复进行下去，最后得到一个长度为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的有序表。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若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，即归并在相邻的两个有序子表中进行的，称为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二路归并排序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。若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，即归并操作在相邻的多个有序子表中进行，则叫多路归并排序。 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105400" y="5119688"/>
          <a:ext cx="320198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1" imgW="16287750" imgH="5724525" progId="Paint.Picture">
                  <p:embed/>
                </p:oleObj>
              </mc:Choice>
              <mc:Fallback>
                <p:oleObj name="" r:id="rId1" imgW="16287750" imgH="57245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5119688"/>
                        <a:ext cx="3201988" cy="1125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47675" y="1228725"/>
            <a:ext cx="4960938" cy="457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0" hangingPunct="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kumimoji="0" lang="zh-CN" altLang="en-US" kern="1200" cap="none" spc="0" normalizeH="0" baseline="0" noProof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自底向上的二路归并排序算法</a:t>
            </a:r>
            <a:endParaRPr kumimoji="0" lang="zh-CN" altLang="en-US" kern="1200" cap="none" spc="0" normalizeH="0" baseline="0" noProof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9938" name="Text Box 3"/>
          <p:cNvSpPr txBox="1"/>
          <p:nvPr/>
        </p:nvSpPr>
        <p:spPr>
          <a:xfrm>
            <a:off x="357188" y="1676400"/>
            <a:ext cx="8135937" cy="962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例如，对于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8}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序列，其排序过程如下图所示，图中方括号内是一个有序子序列。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072188" y="3290888"/>
            <a:ext cx="719137" cy="2705100"/>
            <a:chOff x="6072198" y="2581228"/>
            <a:chExt cx="719138" cy="2705160"/>
          </a:xfrm>
        </p:grpSpPr>
        <p:sp>
          <p:nvSpPr>
            <p:cNvPr id="39940" name="Text Box 6"/>
            <p:cNvSpPr txBox="1"/>
            <p:nvPr/>
          </p:nvSpPr>
          <p:spPr>
            <a:xfrm>
              <a:off x="6072198" y="2581228"/>
              <a:ext cx="71913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底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39941" name="Text Box 7"/>
            <p:cNvSpPr txBox="1"/>
            <p:nvPr/>
          </p:nvSpPr>
          <p:spPr>
            <a:xfrm>
              <a:off x="6072198" y="4886278"/>
              <a:ext cx="71913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顶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39942" name="AutoShape 8"/>
            <p:cNvSpPr/>
            <p:nvPr/>
          </p:nvSpPr>
          <p:spPr>
            <a:xfrm>
              <a:off x="6188110" y="3163835"/>
              <a:ext cx="215900" cy="1655762"/>
            </a:xfrm>
            <a:prstGeom prst="downArrow">
              <a:avLst>
                <a:gd name="adj1" fmla="val 50000"/>
                <a:gd name="adj2" fmla="val 191621"/>
              </a:avLst>
            </a:prstGeom>
            <a:solidFill>
              <a:srgbClr val="C00000"/>
            </a:solidFill>
            <a:ln w="952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/>
            <a:p>
              <a:pPr eaLnBrk="0" hangingPunct="0"/>
              <a:endParaRPr lang="zh-CN" altLang="en-US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071563" y="2852738"/>
            <a:ext cx="4714875" cy="431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1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9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3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57750" y="4424363"/>
            <a:ext cx="857250" cy="431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857750" y="5210175"/>
            <a:ext cx="857250" cy="431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3000" y="3352800"/>
            <a:ext cx="857250" cy="717550"/>
            <a:chOff x="1142976" y="2643182"/>
            <a:chExt cx="857256" cy="717752"/>
          </a:xfrm>
        </p:grpSpPr>
        <p:sp>
          <p:nvSpPr>
            <p:cNvPr id="10" name="圆角矩形 9"/>
            <p:cNvSpPr/>
            <p:nvPr/>
          </p:nvSpPr>
          <p:spPr>
            <a:xfrm>
              <a:off x="1142976" y="2929012"/>
              <a:ext cx="857256" cy="4319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 rot="16200000">
              <a:off x="1481884" y="2375708"/>
              <a:ext cx="179439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71688" y="3352800"/>
            <a:ext cx="857250" cy="717550"/>
            <a:chOff x="2071670" y="2643182"/>
            <a:chExt cx="857256" cy="717752"/>
          </a:xfrm>
        </p:grpSpPr>
        <p:sp>
          <p:nvSpPr>
            <p:cNvPr id="11" name="圆角矩形 10"/>
            <p:cNvSpPr/>
            <p:nvPr/>
          </p:nvSpPr>
          <p:spPr>
            <a:xfrm>
              <a:off x="2071670" y="2929012"/>
              <a:ext cx="857256" cy="4319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左大括号 21"/>
            <p:cNvSpPr/>
            <p:nvPr/>
          </p:nvSpPr>
          <p:spPr>
            <a:xfrm rot="16200000">
              <a:off x="2410577" y="2375708"/>
              <a:ext cx="179439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00375" y="3352800"/>
            <a:ext cx="857250" cy="717550"/>
            <a:chOff x="3000364" y="2643182"/>
            <a:chExt cx="857256" cy="717752"/>
          </a:xfrm>
        </p:grpSpPr>
        <p:sp>
          <p:nvSpPr>
            <p:cNvPr id="12" name="圆角矩形 11"/>
            <p:cNvSpPr/>
            <p:nvPr/>
          </p:nvSpPr>
          <p:spPr>
            <a:xfrm>
              <a:off x="3000364" y="2929012"/>
              <a:ext cx="857256" cy="4319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16200000">
              <a:off x="3339272" y="2375708"/>
              <a:ext cx="179439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29063" y="3352800"/>
            <a:ext cx="857250" cy="717550"/>
            <a:chOff x="3929058" y="2643181"/>
            <a:chExt cx="857256" cy="717753"/>
          </a:xfrm>
        </p:grpSpPr>
        <p:sp>
          <p:nvSpPr>
            <p:cNvPr id="13" name="圆角矩形 12"/>
            <p:cNvSpPr/>
            <p:nvPr/>
          </p:nvSpPr>
          <p:spPr>
            <a:xfrm>
              <a:off x="3929058" y="2929012"/>
              <a:ext cx="857256" cy="4319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左大括号 23"/>
            <p:cNvSpPr/>
            <p:nvPr/>
          </p:nvSpPr>
          <p:spPr>
            <a:xfrm rot="16200000">
              <a:off x="4267965" y="2375707"/>
              <a:ext cx="179439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57750" y="3352800"/>
            <a:ext cx="857250" cy="717550"/>
            <a:chOff x="4857752" y="2643181"/>
            <a:chExt cx="857256" cy="717753"/>
          </a:xfrm>
        </p:grpSpPr>
        <p:sp>
          <p:nvSpPr>
            <p:cNvPr id="14" name="圆角矩形 13"/>
            <p:cNvSpPr/>
            <p:nvPr/>
          </p:nvSpPr>
          <p:spPr>
            <a:xfrm>
              <a:off x="4857752" y="2929012"/>
              <a:ext cx="857256" cy="4319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左大括号 24"/>
            <p:cNvSpPr/>
            <p:nvPr/>
          </p:nvSpPr>
          <p:spPr>
            <a:xfrm rot="16200000">
              <a:off x="5196660" y="2375707"/>
              <a:ext cx="179439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43000" y="4138613"/>
            <a:ext cx="1785938" cy="717550"/>
            <a:chOff x="1142976" y="3429000"/>
            <a:chExt cx="1785950" cy="717752"/>
          </a:xfrm>
        </p:grpSpPr>
        <p:sp>
          <p:nvSpPr>
            <p:cNvPr id="15" name="圆角矩形 14"/>
            <p:cNvSpPr/>
            <p:nvPr/>
          </p:nvSpPr>
          <p:spPr>
            <a:xfrm>
              <a:off x="1142976" y="3714830"/>
              <a:ext cx="1785950" cy="43192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16200000">
              <a:off x="1910512" y="3161526"/>
              <a:ext cx="179437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00375" y="4138613"/>
            <a:ext cx="1714500" cy="717550"/>
            <a:chOff x="3000364" y="3429001"/>
            <a:chExt cx="1714512" cy="717751"/>
          </a:xfrm>
        </p:grpSpPr>
        <p:sp>
          <p:nvSpPr>
            <p:cNvPr id="16" name="圆角矩形 15"/>
            <p:cNvSpPr/>
            <p:nvPr/>
          </p:nvSpPr>
          <p:spPr>
            <a:xfrm>
              <a:off x="3000364" y="3714831"/>
              <a:ext cx="1714512" cy="43192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3839337" y="3161527"/>
              <a:ext cx="179437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43000" y="4957763"/>
            <a:ext cx="3571875" cy="684212"/>
            <a:chOff x="1142976" y="4249132"/>
            <a:chExt cx="3571900" cy="683438"/>
          </a:xfrm>
        </p:grpSpPr>
        <p:sp>
          <p:nvSpPr>
            <p:cNvPr id="19" name="圆角矩形 18"/>
            <p:cNvSpPr/>
            <p:nvPr/>
          </p:nvSpPr>
          <p:spPr>
            <a:xfrm>
              <a:off x="1142976" y="4501258"/>
              <a:ext cx="3571900" cy="4313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16200000">
              <a:off x="2838541" y="3982327"/>
              <a:ext cx="180770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43000" y="5722938"/>
            <a:ext cx="4572000" cy="704850"/>
            <a:chOff x="1142976" y="5013700"/>
            <a:chExt cx="4572032" cy="704688"/>
          </a:xfrm>
        </p:grpSpPr>
        <p:sp>
          <p:nvSpPr>
            <p:cNvPr id="20" name="圆角矩形 19"/>
            <p:cNvSpPr/>
            <p:nvPr/>
          </p:nvSpPr>
          <p:spPr>
            <a:xfrm>
              <a:off x="1142976" y="5286687"/>
              <a:ext cx="4572032" cy="4317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7,8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16200000">
              <a:off x="4683941" y="4746183"/>
              <a:ext cx="179346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973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2"/>
          <p:cNvSpPr txBox="1"/>
          <p:nvPr/>
        </p:nvSpPr>
        <p:spPr>
          <a:xfrm>
            <a:off x="539750" y="1295400"/>
            <a:ext cx="6480175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二路归并排序的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分治策略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如下：</a:t>
            </a:r>
            <a:endParaRPr lang="zh-CN" altLang="en-US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539750" y="1966913"/>
            <a:ext cx="8208963" cy="35956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循环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次，长度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length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依次取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。每次执行以下步骤：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① 分解：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将原序列分解成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length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长度的若干子序列。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② 求解子问题：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将相邻的两个子序列调用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Merge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算法合并成一个有序子序列。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③ 合并：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由于整个序列存放在数组中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中，排序过程是就地进行的，合并步骤不需要执行任何操作。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0963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0" y="214288"/>
            <a:ext cx="8034364" cy="61804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bIns="180000">
            <a:spAutoFit/>
          </a:bodyPr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kern="1200" cap="none" spc="0" normalizeH="0" baseline="0" noProof="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Merge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(int a[]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low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mid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high)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//a[low..mid]</a:t>
            </a:r>
            <a:r>
              <a:rPr kumimoji="0" lang="zh-CN" altLang="en-US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mid+1..high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]→a[low..high]</a:t>
            </a:r>
            <a:endParaRPr kumimoji="0" lang="en-US" altLang="zh-CN" kern="1200" cap="none" spc="0" normalizeH="0" baseline="0" noProof="0" dirty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*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=low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j=mid+1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k=0;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=(int *)malloc((high-low+1)*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(int));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while (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&lt;=mid &amp;&amp; j&lt;=high)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if (a[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]&lt;=a[j])	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子表中的元素放入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[k]=a[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 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++; k++; 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子表中的元素放入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[k]=a[j];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j++; k++; 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20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while (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&lt;=mid)	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子表余下部分复制到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endParaRPr kumimoji="0" lang="en-US" altLang="zh-CN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[k]=a[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++; k++; 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while (j&lt;=high)	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将第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子表余下部分复制到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endParaRPr kumimoji="0" lang="en-US" altLang="zh-CN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[k]=a[j]; j++; k++; 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(k=0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low;i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&lt;=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high;k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++)  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复制回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 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[k];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free(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);	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释放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tmpa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所占内存空间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71422" y="1371600"/>
            <a:ext cx="9001156" cy="39645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08000" tIns="180000" bIns="180000"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MergePass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(int a[]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length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n)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一趟二路归并排序</a:t>
            </a:r>
            <a:endParaRPr kumimoji="0" lang="zh-CN" altLang="en-US" kern="1200" cap="none" spc="0" normalizeH="0" baseline="0" noProof="0" dirty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(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=0;i+2*length-1&lt;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n;i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=i+2*length)   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归并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length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长的两相邻子表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Merge(a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i+length-1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i+2*length-1);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2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(i+length-1&lt;n)	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	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余下两个子表，后者长度小于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length</a:t>
            </a:r>
            <a:endParaRPr kumimoji="0" lang="en-US" altLang="zh-CN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Merge(a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i+length-1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n-1);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归并这两个子表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3010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785786" y="1314431"/>
            <a:ext cx="6983412" cy="23965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MergeSort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(int a[]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n)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二路归并算法</a:t>
            </a:r>
            <a:endParaRPr kumimoji="0" lang="zh-CN" altLang="en-US" kern="1200" cap="none" spc="0" normalizeH="0" baseline="0" noProof="0" dirty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length;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 (length=1;length&lt;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n;length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=2*length)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MergePass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length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n);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4034" name="Text Box 3"/>
          <p:cNvSpPr txBox="1"/>
          <p:nvPr/>
        </p:nvSpPr>
        <p:spPr>
          <a:xfrm>
            <a:off x="357188" y="3886200"/>
            <a:ext cx="8350250" cy="1450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Arial" panose="020B0604020202020204" pitchFamily="34" charset="0"/>
                <a:ea typeface="楷体" panose="02010609060101010101" pitchFamily="49" charset="-122"/>
              </a:rPr>
              <a:t>　　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对于上述二路归并排序算法，当有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个元素时，需要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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趟归并，每一趟归并，其元素比较次数不超过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，元素移动次数都是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，因此归并排序的时间复杂度为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85750" y="1233488"/>
            <a:ext cx="4968875" cy="457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0" hangingPunct="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kumimoji="0" lang="zh-CN" altLang="en-US" kern="1200" cap="none" spc="0" normalizeH="0" baseline="0" noProof="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自顶向下的二路归并排序算法</a:t>
            </a:r>
            <a:endParaRPr kumimoji="0" lang="zh-CN" altLang="en-US" kern="1200" cap="none" spc="0" normalizeH="0" baseline="0" noProof="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5058" name="Text Box 3"/>
          <p:cNvSpPr txBox="1"/>
          <p:nvPr/>
        </p:nvSpPr>
        <p:spPr>
          <a:xfrm>
            <a:off x="306388" y="1981200"/>
            <a:ext cx="8358187" cy="962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例如，对于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8}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序列，说明其自顶向下的二路归并排序的过程。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Rectangle 5"/>
          <p:cNvSpPr/>
          <p:nvPr/>
        </p:nvSpPr>
        <p:spPr>
          <a:xfrm>
            <a:off x="0" y="2566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28813" y="363538"/>
            <a:ext cx="4929188" cy="431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6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928813" y="3756025"/>
            <a:ext cx="857250" cy="696913"/>
            <a:chOff x="1928794" y="3677627"/>
            <a:chExt cx="857256" cy="697945"/>
          </a:xfrm>
        </p:grpSpPr>
        <p:sp>
          <p:nvSpPr>
            <p:cNvPr id="12" name="圆角矩形 11"/>
            <p:cNvSpPr/>
            <p:nvPr/>
          </p:nvSpPr>
          <p:spPr>
            <a:xfrm>
              <a:off x="1928794" y="3943133"/>
              <a:ext cx="857256" cy="4324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2288230" y="3461062"/>
              <a:ext cx="179654" cy="612779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928813" y="4491038"/>
            <a:ext cx="1368425" cy="722312"/>
            <a:chOff x="1928794" y="4413258"/>
            <a:chExt cx="1368000" cy="722627"/>
          </a:xfrm>
        </p:grpSpPr>
        <p:sp>
          <p:nvSpPr>
            <p:cNvPr id="14" name="左大括号 13"/>
            <p:cNvSpPr/>
            <p:nvPr/>
          </p:nvSpPr>
          <p:spPr>
            <a:xfrm rot="16200000">
              <a:off x="2624627" y="4145911"/>
              <a:ext cx="179465" cy="714153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28794" y="4703897"/>
              <a:ext cx="1368000" cy="4319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1, 2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441700" y="3078163"/>
            <a:ext cx="987425" cy="631825"/>
            <a:chOff x="3442054" y="3000373"/>
            <a:chExt cx="987069" cy="631942"/>
          </a:xfrm>
        </p:grpSpPr>
        <p:sp>
          <p:nvSpPr>
            <p:cNvPr id="19" name="圆角矩形 18"/>
            <p:cNvSpPr/>
            <p:nvPr/>
          </p:nvSpPr>
          <p:spPr>
            <a:xfrm>
              <a:off x="3442054" y="3200435"/>
              <a:ext cx="987069" cy="43188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3801444" y="2783806"/>
              <a:ext cx="179420" cy="61255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928813" y="5278438"/>
            <a:ext cx="2500312" cy="657225"/>
            <a:chOff x="1928794" y="5200580"/>
            <a:chExt cx="2500330" cy="657312"/>
          </a:xfrm>
        </p:grpSpPr>
        <p:sp>
          <p:nvSpPr>
            <p:cNvPr id="21" name="左大括号 20"/>
            <p:cNvSpPr/>
            <p:nvPr/>
          </p:nvSpPr>
          <p:spPr>
            <a:xfrm rot="16200000">
              <a:off x="3339285" y="4933092"/>
              <a:ext cx="179411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928794" y="5426035"/>
              <a:ext cx="2500330" cy="43185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5, 7, 10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928813" y="2992438"/>
            <a:ext cx="827087" cy="717550"/>
            <a:chOff x="1928794" y="2914563"/>
            <a:chExt cx="827817" cy="717752"/>
          </a:xfrm>
        </p:grpSpPr>
        <p:sp>
          <p:nvSpPr>
            <p:cNvPr id="9" name="圆角矩形 8"/>
            <p:cNvSpPr/>
            <p:nvPr/>
          </p:nvSpPr>
          <p:spPr>
            <a:xfrm>
              <a:off x="1928794" y="3200393"/>
              <a:ext cx="360680" cy="43192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95931" y="3200393"/>
              <a:ext cx="360680" cy="43192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6" name="直接箭头连接符 25"/>
            <p:cNvCxnSpPr>
              <a:stCxn id="7" idx="2"/>
              <a:endCxn id="9" idx="0"/>
            </p:cNvCxnSpPr>
            <p:nvPr/>
          </p:nvCxnSpPr>
          <p:spPr>
            <a:xfrm flipH="1">
              <a:off x="2108339" y="2914563"/>
              <a:ext cx="249458" cy="2858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>
              <a:off x="2357797" y="2914563"/>
              <a:ext cx="219268" cy="2858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1928813" y="2295525"/>
            <a:ext cx="1357312" cy="696913"/>
            <a:chOff x="1928794" y="2217925"/>
            <a:chExt cx="1357322" cy="696638"/>
          </a:xfrm>
        </p:grpSpPr>
        <p:sp>
          <p:nvSpPr>
            <p:cNvPr id="7" name="圆角矩形 6"/>
            <p:cNvSpPr/>
            <p:nvPr/>
          </p:nvSpPr>
          <p:spPr>
            <a:xfrm>
              <a:off x="1928794" y="2482933"/>
              <a:ext cx="857256" cy="43163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25751" y="2482933"/>
              <a:ext cx="360365" cy="43163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0" name="直接箭头连接符 29"/>
            <p:cNvCxnSpPr>
              <a:stCxn id="5" idx="2"/>
              <a:endCxn id="7" idx="0"/>
            </p:cNvCxnSpPr>
            <p:nvPr/>
          </p:nvCxnSpPr>
          <p:spPr>
            <a:xfrm flipH="1">
              <a:off x="2357422" y="2217925"/>
              <a:ext cx="255589" cy="265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5" idx="2"/>
              <a:endCxn id="8" idx="0"/>
            </p:cNvCxnSpPr>
            <p:nvPr/>
          </p:nvCxnSpPr>
          <p:spPr>
            <a:xfrm>
              <a:off x="2613011" y="2217925"/>
              <a:ext cx="493717" cy="265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928813" y="1503363"/>
            <a:ext cx="2500312" cy="792162"/>
            <a:chOff x="1928794" y="1425759"/>
            <a:chExt cx="2500330" cy="792167"/>
          </a:xfrm>
        </p:grpSpPr>
        <p:sp>
          <p:nvSpPr>
            <p:cNvPr id="5" name="圆角矩形 4"/>
            <p:cNvSpPr/>
            <p:nvPr/>
          </p:nvSpPr>
          <p:spPr>
            <a:xfrm>
              <a:off x="1928794" y="1786123"/>
              <a:ext cx="1368435" cy="4318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28992" y="1786123"/>
              <a:ext cx="1000132" cy="4318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4" name="直接箭头连接符 33"/>
            <p:cNvCxnSpPr>
              <a:stCxn id="3" idx="2"/>
              <a:endCxn id="5" idx="0"/>
            </p:cNvCxnSpPr>
            <p:nvPr/>
          </p:nvCxnSpPr>
          <p:spPr>
            <a:xfrm flipH="1">
              <a:off x="2613011" y="1425759"/>
              <a:ext cx="566742" cy="3603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" idx="2"/>
              <a:endCxn id="6" idx="0"/>
            </p:cNvCxnSpPr>
            <p:nvPr/>
          </p:nvCxnSpPr>
          <p:spPr>
            <a:xfrm>
              <a:off x="3179753" y="1425759"/>
              <a:ext cx="749305" cy="3603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1928813" y="795338"/>
            <a:ext cx="4929187" cy="711200"/>
            <a:chOff x="1928794" y="795535"/>
            <a:chExt cx="4929222" cy="711383"/>
          </a:xfrm>
        </p:grpSpPr>
        <p:sp>
          <p:nvSpPr>
            <p:cNvPr id="3" name="圆角矩形 2"/>
            <p:cNvSpPr/>
            <p:nvPr/>
          </p:nvSpPr>
          <p:spPr>
            <a:xfrm>
              <a:off x="1928794" y="1071831"/>
              <a:ext cx="2500330" cy="43191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572000" y="1075007"/>
              <a:ext cx="2286016" cy="43191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8" name="直接箭头连接符 37"/>
            <p:cNvCxnSpPr>
              <a:stCxn id="2" idx="2"/>
              <a:endCxn id="3" idx="0"/>
            </p:cNvCxnSpPr>
            <p:nvPr/>
          </p:nvCxnSpPr>
          <p:spPr>
            <a:xfrm flipH="1">
              <a:off x="3179753" y="795535"/>
              <a:ext cx="1214446" cy="2762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" idx="2"/>
              <a:endCxn id="4" idx="0"/>
            </p:cNvCxnSpPr>
            <p:nvPr/>
          </p:nvCxnSpPr>
          <p:spPr>
            <a:xfrm>
              <a:off x="4394199" y="795535"/>
              <a:ext cx="1320809" cy="279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5988050" y="3025775"/>
            <a:ext cx="869950" cy="684213"/>
            <a:chOff x="5987697" y="2948121"/>
            <a:chExt cx="870319" cy="684194"/>
          </a:xfrm>
        </p:grpSpPr>
        <p:sp>
          <p:nvSpPr>
            <p:cNvPr id="56" name="圆角矩形 55"/>
            <p:cNvSpPr/>
            <p:nvPr/>
          </p:nvSpPr>
          <p:spPr>
            <a:xfrm>
              <a:off x="5987697" y="3200527"/>
              <a:ext cx="870319" cy="43178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左大括号 56"/>
            <p:cNvSpPr/>
            <p:nvPr/>
          </p:nvSpPr>
          <p:spPr>
            <a:xfrm rot="16200000">
              <a:off x="6346662" y="2732086"/>
              <a:ext cx="179383" cy="611447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4572000" y="3766412"/>
            <a:ext cx="857256" cy="686946"/>
            <a:chOff x="4572000" y="3688626"/>
            <a:chExt cx="857256" cy="686946"/>
          </a:xfrm>
          <a:solidFill>
            <a:schemeClr val="bg1">
              <a:lumMod val="95000"/>
            </a:schemeClr>
          </a:solidFill>
        </p:grpSpPr>
        <p:sp>
          <p:nvSpPr>
            <p:cNvPr id="58" name="圆角矩形 57"/>
            <p:cNvSpPr/>
            <p:nvPr/>
          </p:nvSpPr>
          <p:spPr>
            <a:xfrm>
              <a:off x="4572000" y="3943572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6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9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0" name="左大括号 59"/>
            <p:cNvSpPr/>
            <p:nvPr/>
          </p:nvSpPr>
          <p:spPr>
            <a:xfrm rot="16200000">
              <a:off x="4930876" y="3472626"/>
              <a:ext cx="180000" cy="61200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560888" y="4506913"/>
            <a:ext cx="1296987" cy="722312"/>
            <a:chOff x="4561322" y="4429132"/>
            <a:chExt cx="1296562" cy="722627"/>
          </a:xfrm>
        </p:grpSpPr>
        <p:sp>
          <p:nvSpPr>
            <p:cNvPr id="61" name="左大括号 60"/>
            <p:cNvSpPr/>
            <p:nvPr/>
          </p:nvSpPr>
          <p:spPr>
            <a:xfrm rot="16200000">
              <a:off x="5257141" y="4161791"/>
              <a:ext cx="179465" cy="714141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561322" y="4719771"/>
              <a:ext cx="1296562" cy="4319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4, 6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92638" y="5267325"/>
            <a:ext cx="2336800" cy="657225"/>
            <a:chOff x="4592003" y="5188824"/>
            <a:chExt cx="2337451" cy="657312"/>
          </a:xfrm>
        </p:grpSpPr>
        <p:sp>
          <p:nvSpPr>
            <p:cNvPr id="63" name="左大括号 62"/>
            <p:cNvSpPr/>
            <p:nvPr/>
          </p:nvSpPr>
          <p:spPr>
            <a:xfrm rot="16200000">
              <a:off x="6002903" y="4921242"/>
              <a:ext cx="179412" cy="71457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592003" y="5414279"/>
              <a:ext cx="2337451" cy="43185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6, 8, 9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928813" y="5995988"/>
            <a:ext cx="5000625" cy="709612"/>
            <a:chOff x="1928794" y="5918332"/>
            <a:chExt cx="5000660" cy="709564"/>
          </a:xfrm>
        </p:grpSpPr>
        <p:sp>
          <p:nvSpPr>
            <p:cNvPr id="65" name="左大括号 64"/>
            <p:cNvSpPr/>
            <p:nvPr/>
          </p:nvSpPr>
          <p:spPr>
            <a:xfrm rot="16200000">
              <a:off x="4410872" y="5650826"/>
              <a:ext cx="179375" cy="71438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928794" y="6196125"/>
              <a:ext cx="5000660" cy="4317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3, 4, 5, 6, 7, 8, 9, 10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572000" y="1584325"/>
            <a:ext cx="2286000" cy="711200"/>
            <a:chOff x="4572000" y="1506918"/>
            <a:chExt cx="2286016" cy="711008"/>
          </a:xfrm>
        </p:grpSpPr>
        <p:sp>
          <p:nvSpPr>
            <p:cNvPr id="47" name="圆角矩形 46"/>
            <p:cNvSpPr/>
            <p:nvPr/>
          </p:nvSpPr>
          <p:spPr>
            <a:xfrm>
              <a:off x="4572000" y="1786243"/>
              <a:ext cx="1285884" cy="43168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000760" y="1786243"/>
              <a:ext cx="857256" cy="43168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8" name="直接箭头连接符 67"/>
            <p:cNvCxnSpPr>
              <a:stCxn id="4" idx="2"/>
              <a:endCxn id="47" idx="0"/>
            </p:cNvCxnSpPr>
            <p:nvPr/>
          </p:nvCxnSpPr>
          <p:spPr>
            <a:xfrm flipH="1">
              <a:off x="5214943" y="1506918"/>
              <a:ext cx="500065" cy="2793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" idx="2"/>
              <a:endCxn id="48" idx="0"/>
            </p:cNvCxnSpPr>
            <p:nvPr/>
          </p:nvCxnSpPr>
          <p:spPr>
            <a:xfrm>
              <a:off x="5715008" y="1506918"/>
              <a:ext cx="714380" cy="2793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4572000" y="2295525"/>
            <a:ext cx="1289050" cy="619125"/>
            <a:chOff x="4572000" y="2295681"/>
            <a:chExt cx="1288694" cy="618882"/>
          </a:xfrm>
        </p:grpSpPr>
        <p:sp>
          <p:nvSpPr>
            <p:cNvPr id="49" name="圆角矩形 48"/>
            <p:cNvSpPr/>
            <p:nvPr/>
          </p:nvSpPr>
          <p:spPr>
            <a:xfrm>
              <a:off x="4572000" y="2482932"/>
              <a:ext cx="857013" cy="43163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500432" y="2482932"/>
              <a:ext cx="360262" cy="43163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2" name="直接箭头连接符 71"/>
            <p:cNvCxnSpPr>
              <a:stCxn id="47" idx="2"/>
              <a:endCxn id="49" idx="0"/>
            </p:cNvCxnSpPr>
            <p:nvPr/>
          </p:nvCxnSpPr>
          <p:spPr>
            <a:xfrm flipH="1">
              <a:off x="5000507" y="2295681"/>
              <a:ext cx="214254" cy="187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47" idx="2"/>
              <a:endCxn id="50" idx="0"/>
            </p:cNvCxnSpPr>
            <p:nvPr/>
          </p:nvCxnSpPr>
          <p:spPr>
            <a:xfrm>
              <a:off x="5214760" y="2295681"/>
              <a:ext cx="465009" cy="187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4572000" y="2992438"/>
            <a:ext cx="827088" cy="731837"/>
            <a:chOff x="4572000" y="2914562"/>
            <a:chExt cx="827817" cy="732124"/>
          </a:xfrm>
        </p:grpSpPr>
        <p:sp>
          <p:nvSpPr>
            <p:cNvPr id="53" name="圆角矩形 52"/>
            <p:cNvSpPr/>
            <p:nvPr/>
          </p:nvSpPr>
          <p:spPr>
            <a:xfrm>
              <a:off x="4572000" y="3214717"/>
              <a:ext cx="360681" cy="43196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5039136" y="3214717"/>
              <a:ext cx="360681" cy="43196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6" name="直接箭头连接符 75"/>
            <p:cNvCxnSpPr>
              <a:stCxn id="49" idx="2"/>
              <a:endCxn id="53" idx="0"/>
            </p:cNvCxnSpPr>
            <p:nvPr/>
          </p:nvCxnSpPr>
          <p:spPr>
            <a:xfrm flipH="1">
              <a:off x="4753135" y="2914562"/>
              <a:ext cx="247868" cy="300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49" idx="2"/>
              <a:endCxn id="54" idx="0"/>
            </p:cNvCxnSpPr>
            <p:nvPr/>
          </p:nvCxnSpPr>
          <p:spPr>
            <a:xfrm>
              <a:off x="5001003" y="2914562"/>
              <a:ext cx="219268" cy="300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3459163" y="2295525"/>
            <a:ext cx="969962" cy="619125"/>
            <a:chOff x="3458431" y="2295681"/>
            <a:chExt cx="970693" cy="618882"/>
          </a:xfrm>
        </p:grpSpPr>
        <p:sp>
          <p:nvSpPr>
            <p:cNvPr id="17" name="圆角矩形 16"/>
            <p:cNvSpPr/>
            <p:nvPr/>
          </p:nvSpPr>
          <p:spPr>
            <a:xfrm>
              <a:off x="3458431" y="2482932"/>
              <a:ext cx="360634" cy="43163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925508" y="2482932"/>
              <a:ext cx="503616" cy="43163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0" name="直接箭头连接符 79"/>
            <p:cNvCxnSpPr>
              <a:stCxn id="6" idx="2"/>
              <a:endCxn id="17" idx="0"/>
            </p:cNvCxnSpPr>
            <p:nvPr/>
          </p:nvCxnSpPr>
          <p:spPr>
            <a:xfrm flipH="1">
              <a:off x="3639542" y="2295681"/>
              <a:ext cx="289143" cy="187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6" idx="2"/>
              <a:endCxn id="18" idx="0"/>
            </p:cNvCxnSpPr>
            <p:nvPr/>
          </p:nvCxnSpPr>
          <p:spPr>
            <a:xfrm>
              <a:off x="3928685" y="2295681"/>
              <a:ext cx="249425" cy="187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6000750" y="2295525"/>
            <a:ext cx="857250" cy="619125"/>
            <a:chOff x="6000760" y="2295681"/>
            <a:chExt cx="857256" cy="618882"/>
          </a:xfrm>
        </p:grpSpPr>
        <p:sp>
          <p:nvSpPr>
            <p:cNvPr id="51" name="圆角矩形 50"/>
            <p:cNvSpPr/>
            <p:nvPr/>
          </p:nvSpPr>
          <p:spPr>
            <a:xfrm>
              <a:off x="6000760" y="2482932"/>
              <a:ext cx="360366" cy="43163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497651" y="2482932"/>
              <a:ext cx="360365" cy="43163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4" name="直接箭头连接符 83"/>
            <p:cNvCxnSpPr>
              <a:stCxn id="48" idx="2"/>
              <a:endCxn id="51" idx="0"/>
            </p:cNvCxnSpPr>
            <p:nvPr/>
          </p:nvCxnSpPr>
          <p:spPr>
            <a:xfrm flipH="1">
              <a:off x="6181736" y="2295681"/>
              <a:ext cx="247652" cy="187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  <a:endCxn id="52" idx="0"/>
            </p:cNvCxnSpPr>
            <p:nvPr/>
          </p:nvCxnSpPr>
          <p:spPr>
            <a:xfrm>
              <a:off x="6429388" y="2295681"/>
              <a:ext cx="249240" cy="187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153" name="组合 93"/>
          <p:cNvGrpSpPr/>
          <p:nvPr/>
        </p:nvGrpSpPr>
        <p:grpSpPr>
          <a:xfrm>
            <a:off x="214313" y="2100263"/>
            <a:ext cx="1428750" cy="1185862"/>
            <a:chOff x="7215206" y="1500174"/>
            <a:chExt cx="1428760" cy="1185928"/>
          </a:xfrm>
        </p:grpSpPr>
        <p:cxnSp>
          <p:nvCxnSpPr>
            <p:cNvPr id="88" name="直接箭头连接符 87"/>
            <p:cNvCxnSpPr>
              <a:stCxn id="48" idx="2"/>
              <a:endCxn id="52" idx="0"/>
            </p:cNvCxnSpPr>
            <p:nvPr/>
          </p:nvCxnSpPr>
          <p:spPr>
            <a:xfrm rot="5400000">
              <a:off x="7286632" y="1643060"/>
              <a:ext cx="357208" cy="2143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48" idx="2"/>
              <a:endCxn id="52" idx="0"/>
            </p:cNvCxnSpPr>
            <p:nvPr/>
          </p:nvCxnSpPr>
          <p:spPr>
            <a:xfrm rot="16200000" flipH="1">
              <a:off x="7500946" y="1643059"/>
              <a:ext cx="357208" cy="214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156" name="TextBox 90"/>
            <p:cNvSpPr txBox="1"/>
            <p:nvPr/>
          </p:nvSpPr>
          <p:spPr>
            <a:xfrm>
              <a:off x="7929586" y="1500174"/>
              <a:ext cx="71438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20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分解</a:t>
              </a:r>
              <a:endPara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2" name="左大括号 91"/>
            <p:cNvSpPr/>
            <p:nvPr/>
          </p:nvSpPr>
          <p:spPr>
            <a:xfrm rot="16200000">
              <a:off x="7431894" y="2283661"/>
              <a:ext cx="179397" cy="612779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58" name="TextBox 92"/>
            <p:cNvSpPr txBox="1"/>
            <p:nvPr/>
          </p:nvSpPr>
          <p:spPr>
            <a:xfrm>
              <a:off x="7929586" y="2285992"/>
              <a:ext cx="71438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2000" b="1" dirty="0">
                  <a:solidFill>
                    <a:srgbClr val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合并</a:t>
              </a:r>
              <a:endParaRPr lang="zh-CN" altLang="en-US" sz="20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229475" y="642938"/>
            <a:ext cx="596900" cy="2728912"/>
            <a:chOff x="6444038" y="642918"/>
            <a:chExt cx="596044" cy="2728972"/>
          </a:xfrm>
        </p:grpSpPr>
        <p:sp>
          <p:nvSpPr>
            <p:cNvPr id="46160" name="Text Box 6"/>
            <p:cNvSpPr txBox="1"/>
            <p:nvPr/>
          </p:nvSpPr>
          <p:spPr>
            <a:xfrm>
              <a:off x="6468578" y="2971780"/>
              <a:ext cx="57150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底</a:t>
              </a:r>
              <a:endPara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161" name="Text Box 7"/>
            <p:cNvSpPr txBox="1"/>
            <p:nvPr/>
          </p:nvSpPr>
          <p:spPr>
            <a:xfrm>
              <a:off x="6444038" y="642918"/>
              <a:ext cx="49847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顶</a:t>
              </a:r>
              <a:endPara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162" name="AutoShape 8"/>
            <p:cNvSpPr/>
            <p:nvPr/>
          </p:nvSpPr>
          <p:spPr>
            <a:xfrm>
              <a:off x="6575438" y="1219180"/>
              <a:ext cx="215900" cy="1655763"/>
            </a:xfrm>
            <a:prstGeom prst="downArrow">
              <a:avLst>
                <a:gd name="adj1" fmla="val 50000"/>
                <a:gd name="adj2" fmla="val 191621"/>
              </a:avLst>
            </a:prstGeom>
            <a:solidFill>
              <a:srgbClr val="C00000"/>
            </a:solidFill>
            <a:ln w="9525" cap="flat" cmpd="sng">
              <a:solidFill>
                <a:srgbClr val="CC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lstStyle/>
            <a:p>
              <a:pPr eaLnBrk="0" hangingPunct="0"/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6" name="日期占位符 3"/>
          <p:cNvSpPr>
            <a:spLocks noGrp="1"/>
          </p:cNvSpPr>
          <p:nvPr>
            <p:ph type="dt" sz="half" idx="2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www.ncepu.edu.cn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Ncepu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508" name="Group 61"/>
          <p:cNvGrpSpPr/>
          <p:nvPr/>
        </p:nvGrpSpPr>
        <p:grpSpPr>
          <a:xfrm>
            <a:off x="2286000" y="1371600"/>
            <a:ext cx="4724400" cy="685800"/>
            <a:chOff x="1296" y="1824"/>
            <a:chExt cx="2976" cy="432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0" name="AutoShape 63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2212193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1" name="Text Box 64"/>
            <p:cNvSpPr txBox="1"/>
            <p:nvPr/>
          </p:nvSpPr>
          <p:spPr>
            <a:xfrm>
              <a:off x="1680" y="1934"/>
              <a:ext cx="216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3.1 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分治法概述</a:t>
              </a:r>
              <a:endPara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12" name="Text Box 65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13" name="Group 66"/>
          <p:cNvGrpSpPr/>
          <p:nvPr/>
        </p:nvGrpSpPr>
        <p:grpSpPr>
          <a:xfrm>
            <a:off x="2286000" y="2133600"/>
            <a:ext cx="4724400" cy="820738"/>
            <a:chOff x="1296" y="1824"/>
            <a:chExt cx="2976" cy="517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6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6" name="Text Box 69"/>
            <p:cNvSpPr txBox="1"/>
            <p:nvPr/>
          </p:nvSpPr>
          <p:spPr>
            <a:xfrm>
              <a:off x="1680" y="1934"/>
              <a:ext cx="2160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3.2 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求解排序问题</a:t>
              </a:r>
              <a:endPara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0" hangingPunct="0"/>
              <a:endPara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17" name="Text Box 70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18" name="Group 71"/>
          <p:cNvGrpSpPr/>
          <p:nvPr/>
        </p:nvGrpSpPr>
        <p:grpSpPr>
          <a:xfrm>
            <a:off x="2286000" y="2870200"/>
            <a:ext cx="4724400" cy="685800"/>
            <a:chOff x="1296" y="1808"/>
            <a:chExt cx="2976" cy="432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2" name="AutoShape 73"/>
            <p:cNvSpPr>
              <a:spLocks noChangeArrowheads="1"/>
            </p:cNvSpPr>
            <p:nvPr/>
          </p:nvSpPr>
          <p:spPr bwMode="gray">
            <a:xfrm>
              <a:off x="1296" y="1808"/>
              <a:ext cx="432" cy="432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1" name="Text Box 74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3.3 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求解查找问题</a:t>
              </a:r>
              <a:endPara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22" name="Text Box 75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23" name="Group 76"/>
          <p:cNvGrpSpPr/>
          <p:nvPr/>
        </p:nvGrpSpPr>
        <p:grpSpPr>
          <a:xfrm>
            <a:off x="2286000" y="3733800"/>
            <a:ext cx="47244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5" name="AutoShape 78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2212193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6" name="Text Box 79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3.4 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求解组合问题</a:t>
              </a:r>
              <a:endPara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27" name="Text Box 80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Group 76"/>
          <p:cNvGrpSpPr/>
          <p:nvPr/>
        </p:nvGrpSpPr>
        <p:grpSpPr bwMode="auto">
          <a:xfrm>
            <a:off x="2288796" y="4572000"/>
            <a:ext cx="4724400" cy="685800"/>
            <a:chOff x="1296" y="1824"/>
            <a:chExt cx="2976" cy="4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6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590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3.5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求解大整数乘法和矩阵乘法问题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529" name="Group 76"/>
          <p:cNvGrpSpPr/>
          <p:nvPr/>
        </p:nvGrpSpPr>
        <p:grpSpPr>
          <a:xfrm>
            <a:off x="2287588" y="5410200"/>
            <a:ext cx="4724400" cy="685800"/>
            <a:chOff x="1296" y="1824"/>
            <a:chExt cx="2976" cy="432"/>
          </a:xfrm>
        </p:grpSpPr>
        <p:sp>
          <p:nvSpPr>
            <p:cNvPr id="31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32" name="Text Box 79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3.6 </a:t>
              </a:r>
              <a:r>
                <a:rPr lang="zh-CN" altLang="en-US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并行计算简介</a:t>
              </a:r>
              <a:endPara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33" name="Text Box 80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774400" y="3407829"/>
            <a:ext cx="597922" cy="442205"/>
            <a:chOff x="921320" y="3042425"/>
            <a:chExt cx="797229" cy="589607"/>
          </a:xfrm>
        </p:grpSpPr>
        <p:sp>
          <p:nvSpPr>
            <p:cNvPr id="134" name="圆角矩形 17"/>
            <p:cNvSpPr/>
            <p:nvPr/>
          </p:nvSpPr>
          <p:spPr>
            <a:xfrm>
              <a:off x="921320" y="3042425"/>
              <a:ext cx="797229" cy="589607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矩形: 圆角 149"/>
            <p:cNvSpPr/>
            <p:nvPr/>
          </p:nvSpPr>
          <p:spPr>
            <a:xfrm>
              <a:off x="1115077" y="3115409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5</a:t>
              </a:r>
              <a:endParaRPr lang="zh-CN" altLang="en-US" sz="165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4398" y="2813804"/>
            <a:ext cx="1494999" cy="446933"/>
            <a:chOff x="921318" y="2250391"/>
            <a:chExt cx="1993332" cy="595910"/>
          </a:xfrm>
        </p:grpSpPr>
        <p:sp>
          <p:nvSpPr>
            <p:cNvPr id="129" name="圆角矩形 4"/>
            <p:cNvSpPr/>
            <p:nvPr/>
          </p:nvSpPr>
          <p:spPr>
            <a:xfrm>
              <a:off x="921318" y="2250391"/>
              <a:ext cx="1993332" cy="595910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矩形: 圆角 150"/>
            <p:cNvSpPr/>
            <p:nvPr/>
          </p:nvSpPr>
          <p:spPr>
            <a:xfrm>
              <a:off x="1112836" y="2346236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5</a:t>
              </a:r>
              <a:endParaRPr lang="zh-CN" altLang="en-US" sz="1650" dirty="0"/>
            </a:p>
          </p:txBody>
        </p:sp>
        <p:sp>
          <p:nvSpPr>
            <p:cNvPr id="152" name="矩形: 圆角 151"/>
            <p:cNvSpPr/>
            <p:nvPr/>
          </p:nvSpPr>
          <p:spPr>
            <a:xfrm>
              <a:off x="2259286" y="2346236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2</a:t>
              </a:r>
              <a:endParaRPr lang="zh-CN" altLang="en-US" sz="165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01771" y="2807880"/>
            <a:ext cx="1477364" cy="457103"/>
            <a:chOff x="3224482" y="2242493"/>
            <a:chExt cx="1969818" cy="609470"/>
          </a:xfrm>
        </p:grpSpPr>
        <p:sp>
          <p:nvSpPr>
            <p:cNvPr id="156" name="圆角矩形 4"/>
            <p:cNvSpPr/>
            <p:nvPr/>
          </p:nvSpPr>
          <p:spPr>
            <a:xfrm>
              <a:off x="3224482" y="2242493"/>
              <a:ext cx="1969818" cy="609470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矩形: 圆角 156"/>
            <p:cNvSpPr/>
            <p:nvPr/>
          </p:nvSpPr>
          <p:spPr>
            <a:xfrm>
              <a:off x="3420692" y="2338338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1</a:t>
              </a:r>
              <a:endParaRPr lang="zh-CN" altLang="en-US" sz="1650" dirty="0"/>
            </a:p>
          </p:txBody>
        </p:sp>
        <p:sp>
          <p:nvSpPr>
            <p:cNvPr id="158" name="矩形: 圆角 157"/>
            <p:cNvSpPr/>
            <p:nvPr/>
          </p:nvSpPr>
          <p:spPr>
            <a:xfrm>
              <a:off x="4559522" y="2338338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7</a:t>
              </a:r>
              <a:endParaRPr lang="zh-CN" altLang="en-US" sz="165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74110" y="2825234"/>
            <a:ext cx="1494999" cy="447290"/>
            <a:chOff x="5454267" y="2265631"/>
            <a:chExt cx="1993332" cy="596386"/>
          </a:xfrm>
        </p:grpSpPr>
        <p:sp>
          <p:nvSpPr>
            <p:cNvPr id="160" name="圆角矩形 4"/>
            <p:cNvSpPr/>
            <p:nvPr/>
          </p:nvSpPr>
          <p:spPr>
            <a:xfrm>
              <a:off x="5454267" y="2265631"/>
              <a:ext cx="1993332" cy="596386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矩形: 圆角 160"/>
            <p:cNvSpPr/>
            <p:nvPr/>
          </p:nvSpPr>
          <p:spPr>
            <a:xfrm>
              <a:off x="5661025" y="2361476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6</a:t>
              </a:r>
              <a:endParaRPr lang="zh-CN" altLang="en-US" sz="1650" dirty="0"/>
            </a:p>
          </p:txBody>
        </p:sp>
        <p:sp>
          <p:nvSpPr>
            <p:cNvPr id="162" name="矩形: 圆角 161"/>
            <p:cNvSpPr/>
            <p:nvPr/>
          </p:nvSpPr>
          <p:spPr>
            <a:xfrm>
              <a:off x="6796045" y="2361476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8</a:t>
              </a:r>
              <a:endParaRPr lang="zh-CN" altLang="en-US" sz="165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831501" y="2819310"/>
            <a:ext cx="1557584" cy="442205"/>
            <a:chOff x="7664122" y="2257733"/>
            <a:chExt cx="2076778" cy="589607"/>
          </a:xfrm>
        </p:grpSpPr>
        <p:sp>
          <p:nvSpPr>
            <p:cNvPr id="163" name="圆角矩形 4"/>
            <p:cNvSpPr/>
            <p:nvPr/>
          </p:nvSpPr>
          <p:spPr>
            <a:xfrm>
              <a:off x="7664122" y="2257733"/>
              <a:ext cx="2076778" cy="589607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矩形: 圆角 163"/>
            <p:cNvSpPr/>
            <p:nvPr/>
          </p:nvSpPr>
          <p:spPr>
            <a:xfrm>
              <a:off x="7930781" y="2353578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4</a:t>
              </a:r>
              <a:endParaRPr lang="zh-CN" altLang="en-US" sz="1650" dirty="0"/>
            </a:p>
          </p:txBody>
        </p:sp>
        <p:sp>
          <p:nvSpPr>
            <p:cNvPr id="165" name="矩形: 圆角 164"/>
            <p:cNvSpPr/>
            <p:nvPr/>
          </p:nvSpPr>
          <p:spPr>
            <a:xfrm>
              <a:off x="9092471" y="2353578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3</a:t>
              </a:r>
              <a:endParaRPr lang="zh-CN" altLang="en-US" sz="165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74400" y="1614876"/>
            <a:ext cx="6614685" cy="457103"/>
            <a:chOff x="921320" y="651821"/>
            <a:chExt cx="8819580" cy="609470"/>
          </a:xfrm>
        </p:grpSpPr>
        <p:sp>
          <p:nvSpPr>
            <p:cNvPr id="53" name="圆角矩形 1"/>
            <p:cNvSpPr/>
            <p:nvPr/>
          </p:nvSpPr>
          <p:spPr>
            <a:xfrm>
              <a:off x="921320" y="651821"/>
              <a:ext cx="8819580" cy="609470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矩形: 圆角 141"/>
            <p:cNvSpPr/>
            <p:nvPr/>
          </p:nvSpPr>
          <p:spPr>
            <a:xfrm>
              <a:off x="1115078" y="743775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5</a:t>
              </a:r>
              <a:endParaRPr lang="zh-CN" altLang="en-US" sz="1650" dirty="0"/>
            </a:p>
          </p:txBody>
        </p:sp>
        <p:sp>
          <p:nvSpPr>
            <p:cNvPr id="153" name="矩形: 圆角 152"/>
            <p:cNvSpPr/>
            <p:nvPr/>
          </p:nvSpPr>
          <p:spPr>
            <a:xfrm>
              <a:off x="2258197" y="748990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2</a:t>
              </a:r>
              <a:endParaRPr lang="zh-CN" altLang="en-US" sz="1650" dirty="0"/>
            </a:p>
          </p:txBody>
        </p:sp>
        <p:sp>
          <p:nvSpPr>
            <p:cNvPr id="154" name="矩形: 圆角 153"/>
            <p:cNvSpPr/>
            <p:nvPr/>
          </p:nvSpPr>
          <p:spPr>
            <a:xfrm>
              <a:off x="3425146" y="743775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1</a:t>
              </a:r>
              <a:endParaRPr lang="zh-CN" altLang="en-US" sz="1650" dirty="0"/>
            </a:p>
          </p:txBody>
        </p:sp>
        <p:sp>
          <p:nvSpPr>
            <p:cNvPr id="155" name="矩形: 圆角 154"/>
            <p:cNvSpPr/>
            <p:nvPr/>
          </p:nvSpPr>
          <p:spPr>
            <a:xfrm>
              <a:off x="4557579" y="743775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7</a:t>
              </a:r>
              <a:endParaRPr lang="zh-CN" altLang="en-US" sz="1650" dirty="0"/>
            </a:p>
          </p:txBody>
        </p:sp>
        <p:sp>
          <p:nvSpPr>
            <p:cNvPr id="166" name="矩形: 圆角 165"/>
            <p:cNvSpPr/>
            <p:nvPr/>
          </p:nvSpPr>
          <p:spPr>
            <a:xfrm>
              <a:off x="5656598" y="751395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6</a:t>
              </a:r>
              <a:endParaRPr lang="zh-CN" altLang="en-US" sz="1650" dirty="0"/>
            </a:p>
          </p:txBody>
        </p:sp>
        <p:sp>
          <p:nvSpPr>
            <p:cNvPr id="167" name="矩形: 圆角 166"/>
            <p:cNvSpPr/>
            <p:nvPr/>
          </p:nvSpPr>
          <p:spPr>
            <a:xfrm>
              <a:off x="6792097" y="756610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8</a:t>
              </a:r>
              <a:endParaRPr lang="zh-CN" altLang="en-US" sz="1650" dirty="0"/>
            </a:p>
          </p:txBody>
        </p:sp>
        <p:sp>
          <p:nvSpPr>
            <p:cNvPr id="168" name="矩形: 圆角 167"/>
            <p:cNvSpPr/>
            <p:nvPr/>
          </p:nvSpPr>
          <p:spPr>
            <a:xfrm>
              <a:off x="7932376" y="751395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4</a:t>
              </a:r>
              <a:endParaRPr lang="zh-CN" altLang="en-US" sz="1650" dirty="0"/>
            </a:p>
          </p:txBody>
        </p:sp>
        <p:sp>
          <p:nvSpPr>
            <p:cNvPr id="169" name="矩形: 圆角 168"/>
            <p:cNvSpPr/>
            <p:nvPr/>
          </p:nvSpPr>
          <p:spPr>
            <a:xfrm>
              <a:off x="9091479" y="751395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3</a:t>
              </a:r>
              <a:endParaRPr lang="zh-CN" altLang="en-US" sz="165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656698" y="3414136"/>
            <a:ext cx="597923" cy="442205"/>
            <a:chOff x="2097718" y="3050834"/>
            <a:chExt cx="797230" cy="589607"/>
          </a:xfrm>
        </p:grpSpPr>
        <p:sp>
          <p:nvSpPr>
            <p:cNvPr id="135" name="圆角矩形 17"/>
            <p:cNvSpPr/>
            <p:nvPr/>
          </p:nvSpPr>
          <p:spPr>
            <a:xfrm>
              <a:off x="2097718" y="3050834"/>
              <a:ext cx="797230" cy="589607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矩形: 圆角 169"/>
            <p:cNvSpPr/>
            <p:nvPr/>
          </p:nvSpPr>
          <p:spPr>
            <a:xfrm>
              <a:off x="2258197" y="3125426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2</a:t>
              </a:r>
              <a:endParaRPr lang="zh-CN" altLang="en-US" sz="165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5594" y="2207196"/>
            <a:ext cx="3203541" cy="473802"/>
            <a:chOff x="922912" y="1441581"/>
            <a:chExt cx="4271388" cy="631736"/>
          </a:xfrm>
        </p:grpSpPr>
        <p:sp>
          <p:nvSpPr>
            <p:cNvPr id="82" name="圆角矩形 2"/>
            <p:cNvSpPr/>
            <p:nvPr/>
          </p:nvSpPr>
          <p:spPr>
            <a:xfrm>
              <a:off x="922912" y="1441581"/>
              <a:ext cx="4271388" cy="631736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矩形: 圆角 170"/>
            <p:cNvSpPr/>
            <p:nvPr/>
          </p:nvSpPr>
          <p:spPr>
            <a:xfrm>
              <a:off x="1117021" y="1542438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5</a:t>
              </a:r>
              <a:endParaRPr lang="zh-CN" altLang="en-US" sz="1650" dirty="0"/>
            </a:p>
          </p:txBody>
        </p:sp>
        <p:sp>
          <p:nvSpPr>
            <p:cNvPr id="172" name="矩形: 圆角 171"/>
            <p:cNvSpPr/>
            <p:nvPr/>
          </p:nvSpPr>
          <p:spPr>
            <a:xfrm>
              <a:off x="2252520" y="1547653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2</a:t>
              </a:r>
              <a:endParaRPr lang="zh-CN" altLang="en-US" sz="1650" dirty="0"/>
            </a:p>
          </p:txBody>
        </p:sp>
        <p:sp>
          <p:nvSpPr>
            <p:cNvPr id="173" name="矩形: 圆角 172"/>
            <p:cNvSpPr/>
            <p:nvPr/>
          </p:nvSpPr>
          <p:spPr>
            <a:xfrm>
              <a:off x="3427089" y="1542438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1</a:t>
              </a:r>
              <a:endParaRPr lang="zh-CN" altLang="en-US" sz="1650" dirty="0"/>
            </a:p>
          </p:txBody>
        </p:sp>
        <p:sp>
          <p:nvSpPr>
            <p:cNvPr id="174" name="矩形: 圆角 173"/>
            <p:cNvSpPr/>
            <p:nvPr/>
          </p:nvSpPr>
          <p:spPr>
            <a:xfrm>
              <a:off x="4559522" y="1542438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7</a:t>
              </a:r>
              <a:endParaRPr lang="zh-CN" altLang="en-US" sz="165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75305" y="2209949"/>
            <a:ext cx="3203541" cy="471049"/>
            <a:chOff x="5455860" y="1445251"/>
            <a:chExt cx="4271388" cy="628065"/>
          </a:xfrm>
        </p:grpSpPr>
        <p:sp>
          <p:nvSpPr>
            <p:cNvPr id="175" name="圆角矩形 2"/>
            <p:cNvSpPr/>
            <p:nvPr/>
          </p:nvSpPr>
          <p:spPr>
            <a:xfrm>
              <a:off x="5455860" y="1445251"/>
              <a:ext cx="4271388" cy="628065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矩形: 圆角 175"/>
            <p:cNvSpPr/>
            <p:nvPr/>
          </p:nvSpPr>
          <p:spPr>
            <a:xfrm>
              <a:off x="5657590" y="1546109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6</a:t>
              </a:r>
              <a:endParaRPr lang="zh-CN" altLang="en-US" sz="1650" dirty="0"/>
            </a:p>
          </p:txBody>
        </p:sp>
        <p:sp>
          <p:nvSpPr>
            <p:cNvPr id="177" name="矩形: 圆角 176"/>
            <p:cNvSpPr/>
            <p:nvPr/>
          </p:nvSpPr>
          <p:spPr>
            <a:xfrm>
              <a:off x="6793089" y="1551324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8</a:t>
              </a:r>
              <a:endParaRPr lang="zh-CN" altLang="en-US" sz="1650" dirty="0"/>
            </a:p>
          </p:txBody>
        </p:sp>
        <p:sp>
          <p:nvSpPr>
            <p:cNvPr id="178" name="矩形: 圆角 177"/>
            <p:cNvSpPr/>
            <p:nvPr/>
          </p:nvSpPr>
          <p:spPr>
            <a:xfrm>
              <a:off x="7933368" y="1546109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4</a:t>
              </a:r>
              <a:endParaRPr lang="zh-CN" altLang="en-US" sz="1650" dirty="0"/>
            </a:p>
          </p:txBody>
        </p:sp>
        <p:sp>
          <p:nvSpPr>
            <p:cNvPr id="179" name="矩形: 圆角 178"/>
            <p:cNvSpPr/>
            <p:nvPr/>
          </p:nvSpPr>
          <p:spPr>
            <a:xfrm>
              <a:off x="9092471" y="1546109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3</a:t>
              </a:r>
              <a:endParaRPr lang="zh-CN" altLang="en-US" sz="165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92736" y="5272179"/>
            <a:ext cx="6614685" cy="457103"/>
            <a:chOff x="945768" y="5528225"/>
            <a:chExt cx="8819580" cy="609470"/>
          </a:xfrm>
        </p:grpSpPr>
        <p:sp>
          <p:nvSpPr>
            <p:cNvPr id="249" name="圆角矩形 1"/>
            <p:cNvSpPr/>
            <p:nvPr/>
          </p:nvSpPr>
          <p:spPr>
            <a:xfrm>
              <a:off x="945768" y="5528225"/>
              <a:ext cx="8819580" cy="609470"/>
            </a:xfrm>
            <a:prstGeom prst="roundRect">
              <a:avLst/>
            </a:prstGeom>
            <a:solidFill>
              <a:srgbClr val="F8F8F8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矩形: 圆角 254"/>
            <p:cNvSpPr/>
            <p:nvPr/>
          </p:nvSpPr>
          <p:spPr>
            <a:xfrm>
              <a:off x="1139526" y="5620179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1</a:t>
              </a:r>
              <a:endParaRPr lang="zh-CN" altLang="en-US" sz="1650" dirty="0"/>
            </a:p>
          </p:txBody>
        </p:sp>
        <p:sp>
          <p:nvSpPr>
            <p:cNvPr id="259" name="矩形: 圆角 258"/>
            <p:cNvSpPr/>
            <p:nvPr/>
          </p:nvSpPr>
          <p:spPr>
            <a:xfrm>
              <a:off x="2282645" y="5625394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2</a:t>
              </a:r>
              <a:endParaRPr lang="zh-CN" altLang="en-US" sz="1650" dirty="0"/>
            </a:p>
          </p:txBody>
        </p:sp>
        <p:sp>
          <p:nvSpPr>
            <p:cNvPr id="260" name="矩形: 圆角 259"/>
            <p:cNvSpPr/>
            <p:nvPr/>
          </p:nvSpPr>
          <p:spPr>
            <a:xfrm>
              <a:off x="3449594" y="5620179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3</a:t>
              </a:r>
              <a:endParaRPr lang="zh-CN" altLang="en-US" sz="1650" dirty="0"/>
            </a:p>
          </p:txBody>
        </p:sp>
        <p:sp>
          <p:nvSpPr>
            <p:cNvPr id="261" name="矩形: 圆角 260"/>
            <p:cNvSpPr/>
            <p:nvPr/>
          </p:nvSpPr>
          <p:spPr>
            <a:xfrm>
              <a:off x="4582027" y="5620179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4</a:t>
              </a:r>
              <a:endParaRPr lang="zh-CN" altLang="en-US" sz="1650" dirty="0"/>
            </a:p>
          </p:txBody>
        </p:sp>
        <p:sp>
          <p:nvSpPr>
            <p:cNvPr id="271" name="矩形: 圆角 270"/>
            <p:cNvSpPr/>
            <p:nvPr/>
          </p:nvSpPr>
          <p:spPr>
            <a:xfrm>
              <a:off x="5681046" y="5627799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5</a:t>
              </a:r>
              <a:endParaRPr lang="zh-CN" altLang="en-US" sz="1650" dirty="0"/>
            </a:p>
          </p:txBody>
        </p:sp>
        <p:sp>
          <p:nvSpPr>
            <p:cNvPr id="272" name="矩形: 圆角 271"/>
            <p:cNvSpPr/>
            <p:nvPr/>
          </p:nvSpPr>
          <p:spPr>
            <a:xfrm>
              <a:off x="6816545" y="5633014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6</a:t>
              </a:r>
              <a:endParaRPr lang="zh-CN" altLang="en-US" sz="1650" dirty="0"/>
            </a:p>
          </p:txBody>
        </p:sp>
        <p:sp>
          <p:nvSpPr>
            <p:cNvPr id="273" name="矩形: 圆角 272"/>
            <p:cNvSpPr/>
            <p:nvPr/>
          </p:nvSpPr>
          <p:spPr>
            <a:xfrm>
              <a:off x="7956824" y="5627799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7</a:t>
              </a:r>
              <a:endParaRPr lang="zh-CN" altLang="en-US" sz="1650" dirty="0"/>
            </a:p>
          </p:txBody>
        </p:sp>
        <p:sp>
          <p:nvSpPr>
            <p:cNvPr id="274" name="矩形: 圆角 273"/>
            <p:cNvSpPr/>
            <p:nvPr/>
          </p:nvSpPr>
          <p:spPr>
            <a:xfrm>
              <a:off x="9115927" y="5627799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8</a:t>
              </a:r>
              <a:endParaRPr lang="zh-CN" altLang="en-US" sz="165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93930" y="4664349"/>
            <a:ext cx="3203541" cy="473802"/>
            <a:chOff x="947360" y="4717785"/>
            <a:chExt cx="4271388" cy="631736"/>
          </a:xfrm>
        </p:grpSpPr>
        <p:sp>
          <p:nvSpPr>
            <p:cNvPr id="250" name="圆角矩形 2"/>
            <p:cNvSpPr/>
            <p:nvPr/>
          </p:nvSpPr>
          <p:spPr>
            <a:xfrm>
              <a:off x="947360" y="4717785"/>
              <a:ext cx="4271388" cy="631736"/>
            </a:xfrm>
            <a:prstGeom prst="roundRect">
              <a:avLst/>
            </a:prstGeom>
            <a:solidFill>
              <a:srgbClr val="F8F8F8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矩形: 圆角 275"/>
            <p:cNvSpPr/>
            <p:nvPr/>
          </p:nvSpPr>
          <p:spPr>
            <a:xfrm>
              <a:off x="1141469" y="4818642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1</a:t>
              </a:r>
              <a:endParaRPr lang="zh-CN" altLang="en-US" sz="1650" dirty="0"/>
            </a:p>
          </p:txBody>
        </p:sp>
        <p:sp>
          <p:nvSpPr>
            <p:cNvPr id="277" name="矩形: 圆角 276"/>
            <p:cNvSpPr/>
            <p:nvPr/>
          </p:nvSpPr>
          <p:spPr>
            <a:xfrm>
              <a:off x="2276968" y="4823857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2</a:t>
              </a:r>
              <a:endParaRPr lang="zh-CN" altLang="en-US" sz="1650" dirty="0"/>
            </a:p>
          </p:txBody>
        </p:sp>
        <p:sp>
          <p:nvSpPr>
            <p:cNvPr id="278" name="矩形: 圆角 277"/>
            <p:cNvSpPr/>
            <p:nvPr/>
          </p:nvSpPr>
          <p:spPr>
            <a:xfrm>
              <a:off x="3451537" y="4818642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5</a:t>
              </a:r>
              <a:endParaRPr lang="zh-CN" altLang="en-US" sz="1650" dirty="0"/>
            </a:p>
          </p:txBody>
        </p:sp>
        <p:sp>
          <p:nvSpPr>
            <p:cNvPr id="279" name="矩形: 圆角 278"/>
            <p:cNvSpPr/>
            <p:nvPr/>
          </p:nvSpPr>
          <p:spPr>
            <a:xfrm>
              <a:off x="4583970" y="4818642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7</a:t>
              </a:r>
              <a:endParaRPr lang="zh-CN" altLang="en-US" sz="165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93641" y="4667102"/>
            <a:ext cx="3203541" cy="471049"/>
            <a:chOff x="5480308" y="4721455"/>
            <a:chExt cx="4271388" cy="628065"/>
          </a:xfrm>
        </p:grpSpPr>
        <p:sp>
          <p:nvSpPr>
            <p:cNvPr id="280" name="圆角矩形 2"/>
            <p:cNvSpPr/>
            <p:nvPr/>
          </p:nvSpPr>
          <p:spPr>
            <a:xfrm>
              <a:off x="5480308" y="4721455"/>
              <a:ext cx="4271388" cy="628065"/>
            </a:xfrm>
            <a:prstGeom prst="roundRect">
              <a:avLst/>
            </a:prstGeom>
            <a:solidFill>
              <a:srgbClr val="F8F8F8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矩形: 圆角 280"/>
            <p:cNvSpPr/>
            <p:nvPr/>
          </p:nvSpPr>
          <p:spPr>
            <a:xfrm>
              <a:off x="5682038" y="4822313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3</a:t>
              </a:r>
              <a:endParaRPr lang="zh-CN" altLang="en-US" sz="1650" dirty="0"/>
            </a:p>
          </p:txBody>
        </p:sp>
        <p:sp>
          <p:nvSpPr>
            <p:cNvPr id="282" name="矩形: 圆角 281"/>
            <p:cNvSpPr/>
            <p:nvPr/>
          </p:nvSpPr>
          <p:spPr>
            <a:xfrm>
              <a:off x="6817537" y="4827528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4</a:t>
              </a:r>
              <a:endParaRPr lang="zh-CN" altLang="en-US" sz="1650" dirty="0"/>
            </a:p>
          </p:txBody>
        </p:sp>
        <p:sp>
          <p:nvSpPr>
            <p:cNvPr id="283" name="矩形: 圆角 282"/>
            <p:cNvSpPr/>
            <p:nvPr/>
          </p:nvSpPr>
          <p:spPr>
            <a:xfrm>
              <a:off x="7957816" y="4822313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6</a:t>
              </a:r>
              <a:endParaRPr lang="zh-CN" altLang="en-US" sz="1650" dirty="0"/>
            </a:p>
          </p:txBody>
        </p:sp>
        <p:sp>
          <p:nvSpPr>
            <p:cNvPr id="284" name="矩形: 圆角 283"/>
            <p:cNvSpPr/>
            <p:nvPr/>
          </p:nvSpPr>
          <p:spPr>
            <a:xfrm>
              <a:off x="9116919" y="4822313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8</a:t>
              </a:r>
              <a:endParaRPr lang="zh-CN" altLang="en-US" sz="1650" dirty="0"/>
            </a:p>
          </p:txBody>
        </p:sp>
      </p:grpSp>
      <p:grpSp>
        <p:nvGrpSpPr>
          <p:cNvPr id="39937" name="组合 39936"/>
          <p:cNvGrpSpPr/>
          <p:nvPr/>
        </p:nvGrpSpPr>
        <p:grpSpPr>
          <a:xfrm>
            <a:off x="2501771" y="3414136"/>
            <a:ext cx="597922" cy="442205"/>
            <a:chOff x="3224482" y="3050834"/>
            <a:chExt cx="797229" cy="589607"/>
          </a:xfrm>
        </p:grpSpPr>
        <p:sp>
          <p:nvSpPr>
            <p:cNvPr id="289" name="圆角矩形 17"/>
            <p:cNvSpPr/>
            <p:nvPr/>
          </p:nvSpPr>
          <p:spPr>
            <a:xfrm>
              <a:off x="3224482" y="3050834"/>
              <a:ext cx="797229" cy="589607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矩形: 圆角 290"/>
            <p:cNvSpPr/>
            <p:nvPr/>
          </p:nvSpPr>
          <p:spPr>
            <a:xfrm>
              <a:off x="3418239" y="3123818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1</a:t>
              </a:r>
              <a:endParaRPr lang="zh-CN" altLang="en-US" sz="1650" dirty="0"/>
            </a:p>
          </p:txBody>
        </p:sp>
      </p:grpSp>
      <p:grpSp>
        <p:nvGrpSpPr>
          <p:cNvPr id="39939" name="组合 39938"/>
          <p:cNvGrpSpPr/>
          <p:nvPr/>
        </p:nvGrpSpPr>
        <p:grpSpPr>
          <a:xfrm>
            <a:off x="3384070" y="3420443"/>
            <a:ext cx="597923" cy="442205"/>
            <a:chOff x="4400880" y="3059243"/>
            <a:chExt cx="797230" cy="589607"/>
          </a:xfrm>
        </p:grpSpPr>
        <p:sp>
          <p:nvSpPr>
            <p:cNvPr id="290" name="圆角矩形 17"/>
            <p:cNvSpPr/>
            <p:nvPr/>
          </p:nvSpPr>
          <p:spPr>
            <a:xfrm>
              <a:off x="4400880" y="3059243"/>
              <a:ext cx="797230" cy="589607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2" name="矩形: 圆角 291"/>
            <p:cNvSpPr/>
            <p:nvPr/>
          </p:nvSpPr>
          <p:spPr>
            <a:xfrm>
              <a:off x="4561359" y="3133835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7</a:t>
              </a:r>
              <a:endParaRPr lang="zh-CN" altLang="en-US" sz="1650" dirty="0"/>
            </a:p>
          </p:txBody>
        </p:sp>
      </p:grpSp>
      <p:grpSp>
        <p:nvGrpSpPr>
          <p:cNvPr id="39940" name="组合 39939"/>
          <p:cNvGrpSpPr/>
          <p:nvPr/>
        </p:nvGrpSpPr>
        <p:grpSpPr>
          <a:xfrm>
            <a:off x="4172444" y="3423797"/>
            <a:ext cx="597922" cy="442205"/>
            <a:chOff x="5452046" y="3063716"/>
            <a:chExt cx="797229" cy="589607"/>
          </a:xfrm>
        </p:grpSpPr>
        <p:sp>
          <p:nvSpPr>
            <p:cNvPr id="302" name="圆角矩形 17"/>
            <p:cNvSpPr/>
            <p:nvPr/>
          </p:nvSpPr>
          <p:spPr>
            <a:xfrm>
              <a:off x="5452046" y="3063716"/>
              <a:ext cx="797229" cy="589607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4" name="矩形: 圆角 303"/>
            <p:cNvSpPr/>
            <p:nvPr/>
          </p:nvSpPr>
          <p:spPr>
            <a:xfrm>
              <a:off x="5645803" y="3136700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6</a:t>
              </a:r>
              <a:endParaRPr lang="zh-CN" altLang="en-US" sz="1650" dirty="0"/>
            </a:p>
          </p:txBody>
        </p:sp>
      </p:grpSp>
      <p:grpSp>
        <p:nvGrpSpPr>
          <p:cNvPr id="39941" name="组合 39940"/>
          <p:cNvGrpSpPr/>
          <p:nvPr/>
        </p:nvGrpSpPr>
        <p:grpSpPr>
          <a:xfrm>
            <a:off x="5054743" y="3430104"/>
            <a:ext cx="597923" cy="442205"/>
            <a:chOff x="6628444" y="3072125"/>
            <a:chExt cx="797230" cy="589607"/>
          </a:xfrm>
        </p:grpSpPr>
        <p:sp>
          <p:nvSpPr>
            <p:cNvPr id="303" name="圆角矩形 17"/>
            <p:cNvSpPr/>
            <p:nvPr/>
          </p:nvSpPr>
          <p:spPr>
            <a:xfrm>
              <a:off x="6628444" y="3072125"/>
              <a:ext cx="797230" cy="589607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5" name="矩形: 圆角 304"/>
            <p:cNvSpPr/>
            <p:nvPr/>
          </p:nvSpPr>
          <p:spPr>
            <a:xfrm>
              <a:off x="6788923" y="3146717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8</a:t>
              </a:r>
              <a:endParaRPr lang="zh-CN" altLang="en-US" sz="1650" dirty="0"/>
            </a:p>
          </p:txBody>
        </p:sp>
      </p:grpSp>
      <p:grpSp>
        <p:nvGrpSpPr>
          <p:cNvPr id="39942" name="组合 39941"/>
          <p:cNvGrpSpPr/>
          <p:nvPr/>
        </p:nvGrpSpPr>
        <p:grpSpPr>
          <a:xfrm>
            <a:off x="5899816" y="3430104"/>
            <a:ext cx="597922" cy="442205"/>
            <a:chOff x="7755208" y="3072125"/>
            <a:chExt cx="797229" cy="589607"/>
          </a:xfrm>
        </p:grpSpPr>
        <p:sp>
          <p:nvSpPr>
            <p:cNvPr id="307" name="圆角矩形 17"/>
            <p:cNvSpPr/>
            <p:nvPr/>
          </p:nvSpPr>
          <p:spPr>
            <a:xfrm>
              <a:off x="7755208" y="3072125"/>
              <a:ext cx="797229" cy="589607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" name="矩形: 圆角 308"/>
            <p:cNvSpPr/>
            <p:nvPr/>
          </p:nvSpPr>
          <p:spPr>
            <a:xfrm>
              <a:off x="7948965" y="3145109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4</a:t>
              </a:r>
              <a:endParaRPr lang="zh-CN" altLang="en-US" sz="1650" dirty="0"/>
            </a:p>
          </p:txBody>
        </p:sp>
      </p:grpSp>
      <p:grpSp>
        <p:nvGrpSpPr>
          <p:cNvPr id="39943" name="组合 39942"/>
          <p:cNvGrpSpPr/>
          <p:nvPr/>
        </p:nvGrpSpPr>
        <p:grpSpPr>
          <a:xfrm>
            <a:off x="6782114" y="3436411"/>
            <a:ext cx="597923" cy="442205"/>
            <a:chOff x="8931606" y="3080534"/>
            <a:chExt cx="797230" cy="589607"/>
          </a:xfrm>
        </p:grpSpPr>
        <p:sp>
          <p:nvSpPr>
            <p:cNvPr id="308" name="圆角矩形 17"/>
            <p:cNvSpPr/>
            <p:nvPr/>
          </p:nvSpPr>
          <p:spPr>
            <a:xfrm>
              <a:off x="8931606" y="3080534"/>
              <a:ext cx="797230" cy="589607"/>
            </a:xfrm>
            <a:prstGeom prst="roundRect">
              <a:avLst/>
            </a:prstGeom>
            <a:solidFill>
              <a:srgbClr val="EBEDF3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" name="矩形: 圆角 309"/>
            <p:cNvSpPr/>
            <p:nvPr/>
          </p:nvSpPr>
          <p:spPr>
            <a:xfrm>
              <a:off x="9092085" y="3155126"/>
              <a:ext cx="458723" cy="42867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3</a:t>
              </a:r>
              <a:endParaRPr lang="zh-CN" altLang="en-US" sz="165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925" y="4047771"/>
            <a:ext cx="1494999" cy="446933"/>
            <a:chOff x="947354" y="3895681"/>
            <a:chExt cx="1993332" cy="595910"/>
          </a:xfrm>
        </p:grpSpPr>
        <p:sp>
          <p:nvSpPr>
            <p:cNvPr id="311" name="圆角矩形 4"/>
            <p:cNvSpPr/>
            <p:nvPr/>
          </p:nvSpPr>
          <p:spPr>
            <a:xfrm>
              <a:off x="947354" y="3895681"/>
              <a:ext cx="1993332" cy="595910"/>
            </a:xfrm>
            <a:prstGeom prst="roundRect">
              <a:avLst/>
            </a:prstGeom>
            <a:solidFill>
              <a:srgbClr val="F8F8F8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" name="矩形: 圆角 311"/>
            <p:cNvSpPr/>
            <p:nvPr/>
          </p:nvSpPr>
          <p:spPr>
            <a:xfrm>
              <a:off x="1138872" y="3991526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2</a:t>
              </a:r>
              <a:endParaRPr lang="zh-CN" altLang="en-US" sz="1650" dirty="0"/>
            </a:p>
          </p:txBody>
        </p:sp>
        <p:sp>
          <p:nvSpPr>
            <p:cNvPr id="313" name="矩形: 圆角 312"/>
            <p:cNvSpPr/>
            <p:nvPr/>
          </p:nvSpPr>
          <p:spPr>
            <a:xfrm>
              <a:off x="2285322" y="3991526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5</a:t>
              </a:r>
              <a:endParaRPr lang="zh-CN" altLang="en-US" sz="1650" dirty="0"/>
            </a:p>
          </p:txBody>
        </p:sp>
      </p:grpSp>
      <p:grpSp>
        <p:nvGrpSpPr>
          <p:cNvPr id="39945" name="组合 39944"/>
          <p:cNvGrpSpPr/>
          <p:nvPr/>
        </p:nvGrpSpPr>
        <p:grpSpPr>
          <a:xfrm>
            <a:off x="2521298" y="4041848"/>
            <a:ext cx="1477364" cy="457103"/>
            <a:chOff x="3250518" y="3887783"/>
            <a:chExt cx="1969818" cy="609470"/>
          </a:xfrm>
        </p:grpSpPr>
        <p:sp>
          <p:nvSpPr>
            <p:cNvPr id="314" name="圆角矩形 4"/>
            <p:cNvSpPr/>
            <p:nvPr/>
          </p:nvSpPr>
          <p:spPr>
            <a:xfrm>
              <a:off x="3250518" y="3887783"/>
              <a:ext cx="1969818" cy="609470"/>
            </a:xfrm>
            <a:prstGeom prst="roundRect">
              <a:avLst/>
            </a:prstGeom>
            <a:solidFill>
              <a:srgbClr val="F8F8F8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" name="矩形: 圆角 314"/>
            <p:cNvSpPr/>
            <p:nvPr/>
          </p:nvSpPr>
          <p:spPr>
            <a:xfrm>
              <a:off x="3446728" y="3983628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1</a:t>
              </a:r>
              <a:endParaRPr lang="zh-CN" altLang="en-US" sz="1650" dirty="0"/>
            </a:p>
          </p:txBody>
        </p:sp>
        <p:sp>
          <p:nvSpPr>
            <p:cNvPr id="316" name="矩形: 圆角 315"/>
            <p:cNvSpPr/>
            <p:nvPr/>
          </p:nvSpPr>
          <p:spPr>
            <a:xfrm>
              <a:off x="4585558" y="3983628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7</a:t>
              </a:r>
              <a:endParaRPr lang="zh-CN" altLang="en-US" sz="1650" dirty="0"/>
            </a:p>
          </p:txBody>
        </p:sp>
      </p:grpSp>
      <p:grpSp>
        <p:nvGrpSpPr>
          <p:cNvPr id="39946" name="组合 39945"/>
          <p:cNvGrpSpPr/>
          <p:nvPr/>
        </p:nvGrpSpPr>
        <p:grpSpPr>
          <a:xfrm>
            <a:off x="4193637" y="4059201"/>
            <a:ext cx="1494999" cy="447290"/>
            <a:chOff x="5480303" y="3910921"/>
            <a:chExt cx="1993332" cy="596386"/>
          </a:xfrm>
        </p:grpSpPr>
        <p:sp>
          <p:nvSpPr>
            <p:cNvPr id="317" name="圆角矩形 4"/>
            <p:cNvSpPr/>
            <p:nvPr/>
          </p:nvSpPr>
          <p:spPr>
            <a:xfrm>
              <a:off x="5480303" y="3910921"/>
              <a:ext cx="1993332" cy="596386"/>
            </a:xfrm>
            <a:prstGeom prst="roundRect">
              <a:avLst/>
            </a:prstGeom>
            <a:solidFill>
              <a:srgbClr val="F8F8F8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" name="矩形: 圆角 317"/>
            <p:cNvSpPr/>
            <p:nvPr/>
          </p:nvSpPr>
          <p:spPr>
            <a:xfrm>
              <a:off x="5687061" y="4006766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6</a:t>
              </a:r>
              <a:endParaRPr lang="zh-CN" altLang="en-US" sz="1650" dirty="0"/>
            </a:p>
          </p:txBody>
        </p:sp>
        <p:sp>
          <p:nvSpPr>
            <p:cNvPr id="319" name="矩形: 圆角 318"/>
            <p:cNvSpPr/>
            <p:nvPr/>
          </p:nvSpPr>
          <p:spPr>
            <a:xfrm>
              <a:off x="6822081" y="4006766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8</a:t>
              </a:r>
              <a:endParaRPr lang="zh-CN" altLang="en-US" sz="165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851028" y="4053278"/>
            <a:ext cx="1557584" cy="442205"/>
            <a:chOff x="7690158" y="3903023"/>
            <a:chExt cx="2076778" cy="589607"/>
          </a:xfrm>
        </p:grpSpPr>
        <p:sp>
          <p:nvSpPr>
            <p:cNvPr id="320" name="圆角矩形 4"/>
            <p:cNvSpPr/>
            <p:nvPr/>
          </p:nvSpPr>
          <p:spPr>
            <a:xfrm>
              <a:off x="7690158" y="3903023"/>
              <a:ext cx="2076778" cy="589607"/>
            </a:xfrm>
            <a:prstGeom prst="roundRect">
              <a:avLst/>
            </a:prstGeom>
            <a:solidFill>
              <a:srgbClr val="F8F8F8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矩形: 圆角 320"/>
            <p:cNvSpPr/>
            <p:nvPr/>
          </p:nvSpPr>
          <p:spPr>
            <a:xfrm>
              <a:off x="7956817" y="3998868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3</a:t>
              </a:r>
              <a:endParaRPr lang="zh-CN" altLang="en-US" sz="1650" dirty="0"/>
            </a:p>
          </p:txBody>
        </p:sp>
        <p:sp>
          <p:nvSpPr>
            <p:cNvPr id="322" name="矩形: 圆角 321"/>
            <p:cNvSpPr/>
            <p:nvPr/>
          </p:nvSpPr>
          <p:spPr>
            <a:xfrm>
              <a:off x="9118507" y="3998868"/>
              <a:ext cx="458723" cy="42867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50" dirty="0"/>
                <a:t>4</a:t>
              </a:r>
              <a:endParaRPr lang="zh-CN" altLang="en-US" sz="165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90729" y="2681579"/>
            <a:ext cx="1814513" cy="135219"/>
            <a:chOff x="2371725" y="865049"/>
            <a:chExt cx="2419350" cy="180292"/>
          </a:xfrm>
        </p:grpSpPr>
        <p:cxnSp>
          <p:nvCxnSpPr>
            <p:cNvPr id="16" name="连接符: 曲线 15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连接符: 曲线 342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4" name="组合 343"/>
          <p:cNvGrpSpPr/>
          <p:nvPr/>
        </p:nvGrpSpPr>
        <p:grpSpPr>
          <a:xfrm>
            <a:off x="4856456" y="2681184"/>
            <a:ext cx="1814513" cy="135219"/>
            <a:chOff x="2371725" y="865049"/>
            <a:chExt cx="2419350" cy="180292"/>
          </a:xfrm>
        </p:grpSpPr>
        <p:cxnSp>
          <p:nvCxnSpPr>
            <p:cNvPr id="345" name="连接符: 曲线 344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连接符: 曲线 345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7" name="组合 346"/>
          <p:cNvGrpSpPr/>
          <p:nvPr/>
        </p:nvGrpSpPr>
        <p:grpSpPr>
          <a:xfrm>
            <a:off x="6213343" y="3301709"/>
            <a:ext cx="860697" cy="115798"/>
            <a:chOff x="2371725" y="865049"/>
            <a:chExt cx="2419350" cy="180292"/>
          </a:xfrm>
        </p:grpSpPr>
        <p:cxnSp>
          <p:nvCxnSpPr>
            <p:cNvPr id="348" name="连接符: 曲线 347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连接符: 曲线 348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0" name="组合 349"/>
          <p:cNvGrpSpPr/>
          <p:nvPr/>
        </p:nvGrpSpPr>
        <p:grpSpPr>
          <a:xfrm>
            <a:off x="2809780" y="3290696"/>
            <a:ext cx="860697" cy="115798"/>
            <a:chOff x="2371725" y="865049"/>
            <a:chExt cx="2419350" cy="180292"/>
          </a:xfrm>
        </p:grpSpPr>
        <p:cxnSp>
          <p:nvCxnSpPr>
            <p:cNvPr id="351" name="连接符: 曲线 350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连接符: 曲线 351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组合 352"/>
          <p:cNvGrpSpPr/>
          <p:nvPr/>
        </p:nvGrpSpPr>
        <p:grpSpPr>
          <a:xfrm>
            <a:off x="4495445" y="3301833"/>
            <a:ext cx="860697" cy="115798"/>
            <a:chOff x="2371725" y="865049"/>
            <a:chExt cx="2419350" cy="180292"/>
          </a:xfrm>
        </p:grpSpPr>
        <p:cxnSp>
          <p:nvCxnSpPr>
            <p:cNvPr id="354" name="连接符: 曲线 353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连接符: 曲线 354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6" name="组合 355"/>
          <p:cNvGrpSpPr/>
          <p:nvPr/>
        </p:nvGrpSpPr>
        <p:grpSpPr>
          <a:xfrm>
            <a:off x="1079246" y="3296238"/>
            <a:ext cx="860697" cy="115798"/>
            <a:chOff x="2371725" y="865049"/>
            <a:chExt cx="2419350" cy="180292"/>
          </a:xfrm>
        </p:grpSpPr>
        <p:cxnSp>
          <p:nvCxnSpPr>
            <p:cNvPr id="357" name="连接符: 曲线 356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连接符: 曲线 357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9" name="组合 358"/>
          <p:cNvGrpSpPr/>
          <p:nvPr/>
        </p:nvGrpSpPr>
        <p:grpSpPr>
          <a:xfrm>
            <a:off x="2269397" y="2071604"/>
            <a:ext cx="3608891" cy="154674"/>
            <a:chOff x="2371725" y="865049"/>
            <a:chExt cx="2419350" cy="180292"/>
          </a:xfrm>
        </p:grpSpPr>
        <p:cxnSp>
          <p:nvCxnSpPr>
            <p:cNvPr id="360" name="连接符: 曲线 359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038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曲线 360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98803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2" name="组合 361"/>
          <p:cNvGrpSpPr/>
          <p:nvPr/>
        </p:nvGrpSpPr>
        <p:grpSpPr>
          <a:xfrm rot="10800000">
            <a:off x="1067816" y="3924888"/>
            <a:ext cx="860697" cy="115798"/>
            <a:chOff x="2371725" y="865049"/>
            <a:chExt cx="2419350" cy="180292"/>
          </a:xfrm>
        </p:grpSpPr>
        <p:cxnSp>
          <p:nvCxnSpPr>
            <p:cNvPr id="363" name="连接符: 曲线 362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曲线 363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5" name="组合 364"/>
          <p:cNvGrpSpPr/>
          <p:nvPr/>
        </p:nvGrpSpPr>
        <p:grpSpPr>
          <a:xfrm rot="10800000">
            <a:off x="1488444" y="4516805"/>
            <a:ext cx="1814513" cy="135219"/>
            <a:chOff x="2371725" y="865049"/>
            <a:chExt cx="2419350" cy="180292"/>
          </a:xfrm>
        </p:grpSpPr>
        <p:cxnSp>
          <p:nvCxnSpPr>
            <p:cNvPr id="366" name="连接符: 曲线 365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曲线 366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8" name="组合 367"/>
          <p:cNvGrpSpPr/>
          <p:nvPr/>
        </p:nvGrpSpPr>
        <p:grpSpPr>
          <a:xfrm rot="10800000">
            <a:off x="2264926" y="5125827"/>
            <a:ext cx="3608891" cy="154674"/>
            <a:chOff x="2371725" y="865049"/>
            <a:chExt cx="2419350" cy="180292"/>
          </a:xfrm>
        </p:grpSpPr>
        <p:cxnSp>
          <p:nvCxnSpPr>
            <p:cNvPr id="369" name="连接符: 曲线 368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038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连接符: 曲线 369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98803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1" name="组合 370"/>
          <p:cNvGrpSpPr/>
          <p:nvPr/>
        </p:nvGrpSpPr>
        <p:grpSpPr>
          <a:xfrm rot="10800000">
            <a:off x="2800732" y="3907820"/>
            <a:ext cx="860697" cy="115798"/>
            <a:chOff x="2371725" y="865049"/>
            <a:chExt cx="2419350" cy="180292"/>
          </a:xfrm>
        </p:grpSpPr>
        <p:cxnSp>
          <p:nvCxnSpPr>
            <p:cNvPr id="372" name="连接符: 曲线 371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连接符: 曲线 372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4" name="组合 373"/>
          <p:cNvGrpSpPr/>
          <p:nvPr/>
        </p:nvGrpSpPr>
        <p:grpSpPr>
          <a:xfrm rot="10800000">
            <a:off x="4479671" y="3919173"/>
            <a:ext cx="860697" cy="115798"/>
            <a:chOff x="2371725" y="865049"/>
            <a:chExt cx="2419350" cy="180292"/>
          </a:xfrm>
        </p:grpSpPr>
        <p:cxnSp>
          <p:nvCxnSpPr>
            <p:cNvPr id="375" name="连接符: 曲线 374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连接符: 曲线 375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7" name="组合 376"/>
          <p:cNvGrpSpPr/>
          <p:nvPr/>
        </p:nvGrpSpPr>
        <p:grpSpPr>
          <a:xfrm rot="10800000">
            <a:off x="6212587" y="3902105"/>
            <a:ext cx="860697" cy="115798"/>
            <a:chOff x="2371725" y="865049"/>
            <a:chExt cx="2419350" cy="180292"/>
          </a:xfrm>
        </p:grpSpPr>
        <p:cxnSp>
          <p:nvCxnSpPr>
            <p:cNvPr id="378" name="连接符: 曲线 377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连接符: 曲线 378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0" name="组合 379"/>
          <p:cNvGrpSpPr/>
          <p:nvPr/>
        </p:nvGrpSpPr>
        <p:grpSpPr>
          <a:xfrm rot="10800000">
            <a:off x="4871724" y="4528235"/>
            <a:ext cx="1814513" cy="135219"/>
            <a:chOff x="2371725" y="865049"/>
            <a:chExt cx="2419350" cy="180292"/>
          </a:xfrm>
        </p:grpSpPr>
        <p:cxnSp>
          <p:nvCxnSpPr>
            <p:cNvPr id="381" name="连接符: 曲线 380"/>
            <p:cNvCxnSpPr/>
            <p:nvPr/>
          </p:nvCxnSpPr>
          <p:spPr>
            <a:xfrm rot="10800000" flipV="1">
              <a:off x="2371725" y="865051"/>
              <a:ext cx="1219200" cy="180290"/>
            </a:xfrm>
            <a:prstGeom prst="curvedConnector3">
              <a:avLst>
                <a:gd name="adj1" fmla="val 10234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连接符: 曲线 381"/>
            <p:cNvCxnSpPr/>
            <p:nvPr/>
          </p:nvCxnSpPr>
          <p:spPr>
            <a:xfrm>
              <a:off x="3590925" y="865049"/>
              <a:ext cx="1200150" cy="180292"/>
            </a:xfrm>
            <a:prstGeom prst="curvedConnector3">
              <a:avLst>
                <a:gd name="adj1" fmla="val 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7452551" y="1850620"/>
            <a:ext cx="53380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720079" y="1885439"/>
            <a:ext cx="0" cy="176945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/>
          <p:nvPr/>
        </p:nvCxnSpPr>
        <p:spPr>
          <a:xfrm>
            <a:off x="7452551" y="3669185"/>
            <a:ext cx="53380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/>
          <p:nvPr/>
        </p:nvCxnSpPr>
        <p:spPr>
          <a:xfrm>
            <a:off x="7720079" y="3697760"/>
            <a:ext cx="0" cy="181232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/>
          <p:nvPr/>
        </p:nvCxnSpPr>
        <p:spPr>
          <a:xfrm>
            <a:off x="7452551" y="5510081"/>
            <a:ext cx="53380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765583" y="2049556"/>
            <a:ext cx="738281" cy="1426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无序记录递归分解</a:t>
            </a: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7765583" y="3862814"/>
            <a:ext cx="738281" cy="1426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有序记录逐层归并</a:t>
            </a: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9" name="组合 13"/>
          <p:cNvGrpSpPr/>
          <p:nvPr/>
        </p:nvGrpSpPr>
        <p:grpSpPr>
          <a:xfrm>
            <a:off x="361013" y="1016009"/>
            <a:ext cx="826770" cy="391160"/>
            <a:chOff x="3935374" y="1595267"/>
            <a:chExt cx="3028426" cy="465744"/>
          </a:xfrm>
        </p:grpSpPr>
        <p:pic>
          <p:nvPicPr>
            <p:cNvPr id="180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35374" y="1607742"/>
              <a:ext cx="3028426" cy="4411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1" name="矩形 180"/>
            <p:cNvSpPr/>
            <p:nvPr/>
          </p:nvSpPr>
          <p:spPr>
            <a:xfrm>
              <a:off x="4100372" y="1595267"/>
              <a:ext cx="2493451" cy="4657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950" b="1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" pitchFamily="34" charset="-122"/>
                  <a:ea typeface="思源黑体" pitchFamily="34" charset="-122"/>
                  <a:cs typeface="+mn-ea"/>
                  <a:sym typeface="+mn-lt"/>
                </a:rPr>
                <a:t>示例</a:t>
              </a:r>
              <a:endParaRPr kumimoji="0" lang="zh-CN" altLang="en-US" sz="1950" b="1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" pitchFamily="34" charset="-122"/>
                <a:ea typeface="思源黑体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38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/>
          <p:cNvSpPr txBox="1"/>
          <p:nvPr/>
        </p:nvSpPr>
        <p:spPr>
          <a:xfrm>
            <a:off x="285750" y="1357313"/>
            <a:ext cx="824547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设归并排序的当前区间是</a:t>
            </a:r>
            <a:r>
              <a:rPr lang="en-US" altLang="zh-CN" sz="2000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[low..high]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，则递归归并的两个步骤如下：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57188" y="2192338"/>
            <a:ext cx="8643938" cy="3133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① 分解：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将序列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low..high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一分为二，即求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mid=(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low+high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)/2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；递归地对两个子序列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low..mid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[mid+1..high]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进行继续分解。其终结条件是子序列长度为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（因为一个元素的子表一定是有序表）。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② 求解子问题：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排序两个子序列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low..mid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[mid+1..high]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③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合并：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与分解过程相反，将已排序的两个子序列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low..mid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[mid+1..high]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归并为一个有序序列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low..high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813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/>
          <p:nvPr/>
        </p:nvSpPr>
        <p:spPr>
          <a:xfrm>
            <a:off x="285750" y="1104900"/>
            <a:ext cx="669766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对应的二路归并排序算法如下：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25412" y="1469456"/>
            <a:ext cx="8893175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80000" tIns="180000" bIns="180000"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MergeSort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(int a[]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low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high)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二路归并算法</a:t>
            </a:r>
            <a:endParaRPr kumimoji="0" lang="zh-CN" altLang="en-US" kern="1200" cap="none" spc="0" normalizeH="0" baseline="0" noProof="0" dirty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int mid;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(low&lt;high)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子序列有两个或以上元素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	mid=(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low+high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)/2;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取中间位置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MergeSort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low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mid);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a[low..mid]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子序列排序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MergeSort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mid+1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high);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mid+1..high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子序列排序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Merge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low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mid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high);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将两子序列合并，见前面的算法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9155" name="TextBox 3"/>
          <p:cNvSpPr txBox="1"/>
          <p:nvPr/>
        </p:nvSpPr>
        <p:spPr>
          <a:xfrm>
            <a:off x="306388" y="6096000"/>
            <a:ext cx="43576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递归出口为序列长度为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413" y="3328988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413" y="3935413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413" y="4622800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4" grpId="0" bldLvl="0" animBg="1"/>
      <p:bldP spid="4" grpId="1" animBg="1"/>
      <p:bldP spid="5" grpId="0" bldLvl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/>
          <p:cNvSpPr txBox="1"/>
          <p:nvPr/>
        </p:nvSpPr>
        <p:spPr>
          <a:xfrm>
            <a:off x="323850" y="1377950"/>
            <a:ext cx="8351838" cy="989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算法分析：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MergeSort(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算法的执行时间为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，显然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Merge(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的执行时间为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，所以得到以下递推式：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1143000" y="2614613"/>
            <a:ext cx="5170488" cy="98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)=1			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=1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)=2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/2)+O(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	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&gt;1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0179" name="Text Box 4"/>
          <p:cNvSpPr txBox="1"/>
          <p:nvPr/>
        </p:nvSpPr>
        <p:spPr>
          <a:xfrm>
            <a:off x="755650" y="4114800"/>
            <a:ext cx="604837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容易推出，</a:t>
            </a:r>
            <a:r>
              <a:rPr lang="en-US" altLang="zh-CN" sz="2000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)=O(</a:t>
            </a:r>
            <a:r>
              <a:rPr lang="en-US" altLang="zh-CN" sz="2000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0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80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mergesort(1)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43281" y="751124"/>
            <a:ext cx="6496570" cy="4866345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715000" y="3048000"/>
                <a:ext cx="1366015" cy="3693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0" lang="en-US" altLang="zh-CN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𝐎</m:t>
                          </m:r>
                          <m:r>
                            <a:rPr kumimoji="0" lang="en-US" altLang="zh-CN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𝒏</m:t>
                          </m:r>
                          <m:r>
                            <a:rPr kumimoji="0" lang="en-US" altLang="zh-CN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𝒍𝒐𝒈</m:t>
                          </m:r>
                        </m:e>
                        <m:sub>
                          <m:r>
                            <a:rPr kumimoji="0" lang="en-US" altLang="zh-CN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  <m:sup>
                          <m:r>
                            <a:rPr kumimoji="0" lang="en-US" altLang="zh-CN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𝒏</m:t>
                          </m:r>
                        </m:sup>
                      </m:sSubSup>
                      <m:r>
                        <a:rPr lang="zh-CN" altLang="en-US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）</m:t>
                      </m:r>
                    </m:oMath>
                  </m:oMathPara>
                </a14:m>
                <a:endParaRPr lang="zh-CN" altLang="en-US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MS Mincho" panose="02020609040205080304" charset="-128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048000"/>
                <a:ext cx="1366015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10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52400" y="1219200"/>
            <a:ext cx="4419600" cy="5591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ACM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面试题】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逆序数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排序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。一个序列中的“未排序”的度量是相对于彼此顺序不一致的条目对的数量，例如，在字母序列“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DAABEC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”中，该度量为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，因为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大于右边是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个字母，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大于其右边的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个字母。该度量称为该序列的</a:t>
            </a:r>
            <a:r>
              <a:rPr kumimoji="0" lang="zh-CN" altLang="zh-CN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逆序数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。序列“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AACEDGG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”只有一个逆序对（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），它几乎被排序好了，而序列“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ZWQM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”有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个逆序对，它是未排序的，恰好是反序。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你需要对若干个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DNA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序列（仅包含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个字母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的字符串）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排序。对给定的长度相同的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DNA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串按逆序数排序。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DNA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序列的长度都相同。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6430" y="1143000"/>
            <a:ext cx="4687570" cy="575437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Helvetica Neue"/>
                <a:ea typeface="宋体" panose="02010600030101010101" pitchFamily="2" charset="-122"/>
                <a:cs typeface="+mn-cs"/>
              </a:rPr>
              <a:t>One measure of ``unsortedness'' in a sequence is the number of pairs of entries that are out of order with respect to each other. For instance, in the letter sequence ``DAABEC'', this measure is 5, since D is greater than four letters to its right and E is greater than one letter to its right. This measure is called the number of inversions in the sequence. The sequence ``AACEDGG'' has only one inversion (E and D)---it is nearly sorted---while the sequence ``ZWQM'' has 6 inversions (it is as unsorted as can be---exactly the reverse of sorted). 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Helvetica Neue"/>
                <a:ea typeface="宋体" panose="02010600030101010101" pitchFamily="2" charset="-122"/>
                <a:cs typeface="+mn-cs"/>
              </a:rPr>
              <a:t>You are responsible for cataloguing a sequence of DNA strings (sequences containing only the four letters A, C, G, and T). However, you want to catalog them, not in alphabetical order, but rather in order of ``sortedness'', from ``most sorted'' to ``least sorted''. All the strings are of the same length. 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0" y="609600"/>
            <a:ext cx="1357313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en-US" altLang="zh-CN" b="1" dirty="0">
                <a:solidFill>
                  <a:srgbClr val="FFC000"/>
                </a:solidFill>
                <a:latin typeface="Telex"/>
                <a:ea typeface="宋体" panose="02010600030101010101" pitchFamily="2" charset="-122"/>
              </a:rPr>
              <a:t>DNA Sorting</a:t>
            </a:r>
            <a:endParaRPr lang="en-US" altLang="zh-CN" b="1" dirty="0">
              <a:solidFill>
                <a:srgbClr val="FFC000"/>
              </a:solidFill>
              <a:latin typeface="Telex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295400"/>
            <a:ext cx="8643938" cy="1719263"/>
          </a:xfrm>
          <a:prstGeom prst="rect">
            <a:avLst/>
          </a:prstGeom>
          <a:noFill/>
          <a:ln>
            <a:noFill/>
          </a:ln>
        </p:spPr>
        <p:txBody>
          <a:bodyPr lIns="180000" tIns="108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输入：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第一行包含两个整数：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0&lt;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50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）表示字符串长度，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0&lt;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100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）表示字符串个数。后面是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行，每行包含一个长度为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的字符串。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按其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逆序数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从小到大排序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顺序输出所有字符串。若两个字符串的逆序对个数相同，按原始顺序输出它们。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600" y="3135313"/>
            <a:ext cx="1905000" cy="3228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输入样例：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10 6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AACATGAAGG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TTTTGGCCAA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TTTGGCCAAA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GATCAGATTT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CCCGGGGGGA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ATCGATGCAT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70163" y="3135313"/>
            <a:ext cx="1905000" cy="287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样例输出：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CCCGGGGGGA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AACATGAAGG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GATCAGATTT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ATCGATGCAT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TTTTGGCCAA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TTTGGCCAAA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3886200"/>
            <a:ext cx="1447800" cy="304800"/>
          </a:xfrm>
          <a:prstGeom prst="rect">
            <a:avLst/>
          </a:prstGeom>
          <a:solidFill>
            <a:srgbClr val="FF0000">
              <a:alpha val="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4763" y="4244975"/>
            <a:ext cx="1447800" cy="304800"/>
          </a:xfrm>
          <a:prstGeom prst="rect">
            <a:avLst/>
          </a:prstGeom>
          <a:solidFill>
            <a:srgbClr val="FF0000">
              <a:alpha val="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1999" y="3021451"/>
            <a:ext cx="4572000" cy="175432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Helvetica Neue"/>
                <a:ea typeface="宋体" panose="02010600030101010101" pitchFamily="2" charset="-122"/>
                <a:cs typeface="+mn-cs"/>
              </a:rPr>
              <a:t>Input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Helvetica Neue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Helvetica Neue"/>
                <a:ea typeface="宋体" panose="02010600030101010101" pitchFamily="2" charset="-122"/>
                <a:cs typeface="+mn-cs"/>
              </a:rPr>
              <a:t>The first line contains two integers: a positive integer n (0 &lt; n &lt;= 50) giving the length of the strings; and a positive integer m (0 &lt; m &lt;= 100) giving the number of strings. These are followed by m lines, each containing a string of length n.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0" y="5124270"/>
            <a:ext cx="4572000" cy="120032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Helvetica Neue"/>
                <a:ea typeface="宋体" panose="02010600030101010101" pitchFamily="2" charset="-122"/>
                <a:cs typeface="+mn-cs"/>
              </a:rPr>
              <a:t>Output the list of input strings, arranged from ``most sorted'' to ``least sorted''. Since two strings can be equally sorted, then output them according to the orginal order.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"/>
          <p:cNvSpPr txBox="1"/>
          <p:nvPr/>
        </p:nvSpPr>
        <p:spPr>
          <a:xfrm>
            <a:off x="214313" y="1428750"/>
            <a:ext cx="4286250" cy="428625"/>
          </a:xfrm>
          <a:prstGeom prst="rect">
            <a:avLst/>
          </a:prstGeom>
          <a:noFill/>
          <a:ln w="9525">
            <a:noFill/>
          </a:ln>
        </p:spPr>
        <p:txBody>
          <a:bodyPr tIns="0" bIns="0" anchor="t" anchorCtr="0"/>
          <a:lstStyle/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AAC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TG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GG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→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AAAAACGGGT</a:t>
            </a:r>
            <a:endParaRPr lang="zh-CN" altLang="zh-CN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eaLnBrk="0" hangingPunct="0"/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518319" y="2008981"/>
            <a:ext cx="4286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299" name="TextBox 6"/>
          <p:cNvSpPr txBox="1"/>
          <p:nvPr/>
        </p:nvSpPr>
        <p:spPr>
          <a:xfrm>
            <a:off x="571500" y="2286000"/>
            <a:ext cx="7143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…</a:t>
            </a:r>
            <a:endParaRPr lang="zh-CN" altLang="en-US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55300" name="TextBox 7"/>
          <p:cNvSpPr txBox="1"/>
          <p:nvPr/>
        </p:nvSpPr>
        <p:spPr>
          <a:xfrm>
            <a:off x="1285875" y="3000375"/>
            <a:ext cx="135731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逆序数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649788" y="1404938"/>
            <a:ext cx="3286125" cy="3429000"/>
            <a:chOff x="4643438" y="1214422"/>
            <a:chExt cx="3286148" cy="3429024"/>
          </a:xfrm>
        </p:grpSpPr>
        <p:sp>
          <p:nvSpPr>
            <p:cNvPr id="55302" name="TextBox 8"/>
            <p:cNvSpPr txBox="1"/>
            <p:nvPr/>
          </p:nvSpPr>
          <p:spPr>
            <a:xfrm>
              <a:off x="5500694" y="1643050"/>
              <a:ext cx="1071570" cy="428627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t" anchorCtr="0"/>
            <a:lstStyle/>
            <a:p>
              <a:pPr eaLnBrk="0" hangingPunct="0"/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AACA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5303" name="TextBox 9"/>
            <p:cNvSpPr txBox="1"/>
            <p:nvPr/>
          </p:nvSpPr>
          <p:spPr>
            <a:xfrm>
              <a:off x="4643438" y="1214422"/>
              <a:ext cx="92869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endPara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4" name="TextBox 10"/>
            <p:cNvSpPr txBox="1"/>
            <p:nvPr/>
          </p:nvSpPr>
          <p:spPr>
            <a:xfrm>
              <a:off x="5143504" y="2285992"/>
              <a:ext cx="714380" cy="428627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t" anchorCtr="0"/>
            <a:lstStyle/>
            <a:p>
              <a:pPr eaLnBrk="0" hangingPunct="0"/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AA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5305" name="TextBox 11"/>
            <p:cNvSpPr txBox="1"/>
            <p:nvPr/>
          </p:nvSpPr>
          <p:spPr>
            <a:xfrm>
              <a:off x="6286512" y="2285993"/>
              <a:ext cx="571504" cy="428627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t" anchorCtr="0"/>
            <a:lstStyle/>
            <a:p>
              <a:pPr eaLnBrk="0" hangingPunct="0"/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CA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5306" name="TextBox 12"/>
            <p:cNvSpPr txBox="1"/>
            <p:nvPr/>
          </p:nvSpPr>
          <p:spPr>
            <a:xfrm>
              <a:off x="5086354" y="2928935"/>
              <a:ext cx="714380" cy="428627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t" anchorCtr="0"/>
            <a:lstStyle/>
            <a:p>
              <a:pPr eaLnBrk="0" hangingPunct="0"/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A A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5307" name="TextBox 13"/>
            <p:cNvSpPr txBox="1"/>
            <p:nvPr/>
          </p:nvSpPr>
          <p:spPr>
            <a:xfrm>
              <a:off x="6286512" y="2857497"/>
              <a:ext cx="714380" cy="428627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t" anchorCtr="0"/>
            <a:lstStyle/>
            <a:p>
              <a:pPr eaLnBrk="0" hangingPunct="0"/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C A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5308" name="TextBox 14"/>
            <p:cNvSpPr txBox="1"/>
            <p:nvPr/>
          </p:nvSpPr>
          <p:spPr>
            <a:xfrm>
              <a:off x="5214942" y="3500438"/>
              <a:ext cx="714380" cy="428627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t" anchorCtr="0"/>
            <a:lstStyle/>
            <a:p>
              <a:pPr eaLnBrk="0" hangingPunct="0"/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AA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5309" name="TextBox 15"/>
            <p:cNvSpPr txBox="1"/>
            <p:nvPr/>
          </p:nvSpPr>
          <p:spPr>
            <a:xfrm>
              <a:off x="6357950" y="3490914"/>
              <a:ext cx="714380" cy="428627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t" anchorCtr="0"/>
            <a:lstStyle/>
            <a:p>
              <a:pPr eaLnBrk="0" hangingPunct="0"/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AC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55310" name="TextBox 16"/>
            <p:cNvSpPr txBox="1"/>
            <p:nvPr/>
          </p:nvSpPr>
          <p:spPr>
            <a:xfrm>
              <a:off x="7000892" y="3457518"/>
              <a:ext cx="92869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sz="200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1</a:t>
              </a:r>
              <a:endPara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箭头连接符 18"/>
            <p:cNvCxnSpPr>
              <a:endCxn id="55304" idx="0"/>
            </p:cNvCxnSpPr>
            <p:nvPr/>
          </p:nvCxnSpPr>
          <p:spPr>
            <a:xfrm rot="5400000">
              <a:off x="5429257" y="2071677"/>
              <a:ext cx="285752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55304" idx="0"/>
            </p:cNvCxnSpPr>
            <p:nvPr/>
          </p:nvCxnSpPr>
          <p:spPr>
            <a:xfrm rot="16200000" flipH="1">
              <a:off x="6179352" y="2035957"/>
              <a:ext cx="285752" cy="2143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55304" idx="0"/>
            </p:cNvCxnSpPr>
            <p:nvPr/>
          </p:nvCxnSpPr>
          <p:spPr>
            <a:xfrm rot="5400000">
              <a:off x="5274470" y="2678898"/>
              <a:ext cx="142876" cy="214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55304" idx="0"/>
            </p:cNvCxnSpPr>
            <p:nvPr/>
          </p:nvCxnSpPr>
          <p:spPr>
            <a:xfrm rot="16200000" flipH="1">
              <a:off x="5500694" y="2705094"/>
              <a:ext cx="123826" cy="161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55304" idx="0"/>
            </p:cNvCxnSpPr>
            <p:nvPr/>
          </p:nvCxnSpPr>
          <p:spPr>
            <a:xfrm rot="5400000">
              <a:off x="6417478" y="2645561"/>
              <a:ext cx="142876" cy="214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55304" idx="0"/>
            </p:cNvCxnSpPr>
            <p:nvPr/>
          </p:nvCxnSpPr>
          <p:spPr>
            <a:xfrm rot="16200000" flipH="1">
              <a:off x="6643702" y="2671757"/>
              <a:ext cx="123826" cy="1619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右大括号 30"/>
            <p:cNvSpPr/>
            <p:nvPr/>
          </p:nvSpPr>
          <p:spPr>
            <a:xfrm rot="5400000">
              <a:off x="5395121" y="3120227"/>
              <a:ext cx="142876" cy="503241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右大括号 31"/>
            <p:cNvSpPr/>
            <p:nvPr/>
          </p:nvSpPr>
          <p:spPr>
            <a:xfrm rot="5400000">
              <a:off x="6576230" y="3096414"/>
              <a:ext cx="142876" cy="503241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右大括号 32"/>
            <p:cNvSpPr/>
            <p:nvPr/>
          </p:nvSpPr>
          <p:spPr>
            <a:xfrm rot="5400000">
              <a:off x="5966628" y="3391693"/>
              <a:ext cx="142876" cy="121762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0" name="TextBox 33"/>
            <p:cNvSpPr txBox="1"/>
            <p:nvPr/>
          </p:nvSpPr>
          <p:spPr>
            <a:xfrm>
              <a:off x="5572132" y="4214819"/>
              <a:ext cx="1071570" cy="428627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t" anchorCtr="0"/>
            <a:lstStyle/>
            <a:p>
              <a:pPr eaLnBrk="0" hangingPunct="0"/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AAAC</a:t>
              </a:r>
              <a:endParaRPr lang="zh-CN" altLang="en-US" dirty="0"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5532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720" y="214287"/>
            <a:ext cx="8429684" cy="6432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MAXN 55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MAXM 105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/*****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求字符串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的逆序数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***************/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 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全局变量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累计逆序数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Merge(char a[],int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low,int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high)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两个相邻有序段归并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=low;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j=mid+1;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k=0;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char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=(char *)malloc((high-low+1)*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(int));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&lt;=mid &amp;&amp; j&lt;=high) 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二路归并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if(a[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]&gt;a[j])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[k++]=a[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j++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+=mid-i+1;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[k++]=a[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&lt;=mid)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[k++]=a[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while(j&lt;=high)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[k++]=a[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j++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for(int k1=0;k1&lt;k;k1++)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[0..k-1]=&gt;a[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low..high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a[low+k1]=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[k1];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free(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85813" y="2014538"/>
            <a:ext cx="7215187" cy="1727200"/>
            <a:chOff x="785786" y="1142984"/>
            <a:chExt cx="7215238" cy="1726654"/>
          </a:xfrm>
        </p:grpSpPr>
        <p:sp>
          <p:nvSpPr>
            <p:cNvPr id="2" name="矩形 1"/>
            <p:cNvSpPr/>
            <p:nvPr/>
          </p:nvSpPr>
          <p:spPr>
            <a:xfrm>
              <a:off x="785786" y="2357037"/>
              <a:ext cx="3143272" cy="4999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[low] … 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 … 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[mid] 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47" name="TextBox 2"/>
            <p:cNvSpPr txBox="1"/>
            <p:nvPr/>
          </p:nvSpPr>
          <p:spPr>
            <a:xfrm>
              <a:off x="1142976" y="1142984"/>
              <a:ext cx="185738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i="1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a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[low..mid]</a:t>
              </a:r>
              <a:endPara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357686" y="2369733"/>
              <a:ext cx="3643338" cy="4999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[mid+1] … 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 … 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[high] 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49" name="TextBox 4"/>
            <p:cNvSpPr txBox="1"/>
            <p:nvPr/>
          </p:nvSpPr>
          <p:spPr>
            <a:xfrm>
              <a:off x="5000628" y="1142984"/>
              <a:ext cx="200978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i="1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a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[mid+1..high]</a:t>
              </a:r>
              <a:endPara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57438" y="3800475"/>
            <a:ext cx="4071937" cy="928688"/>
            <a:chOff x="2357422" y="2928934"/>
            <a:chExt cx="4071966" cy="928694"/>
          </a:xfrm>
        </p:grpSpPr>
        <p:sp>
          <p:nvSpPr>
            <p:cNvPr id="6" name="右中括号 5"/>
            <p:cNvSpPr/>
            <p:nvPr/>
          </p:nvSpPr>
          <p:spPr>
            <a:xfrm rot="5400000">
              <a:off x="4036215" y="1250141"/>
              <a:ext cx="357190" cy="3714776"/>
            </a:xfrm>
            <a:prstGeom prst="rightBracket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52" name="TextBox 6"/>
            <p:cNvSpPr txBox="1"/>
            <p:nvPr/>
          </p:nvSpPr>
          <p:spPr>
            <a:xfrm>
              <a:off x="2357422" y="3457518"/>
              <a:ext cx="407196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若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a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[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]&gt;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a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[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j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] 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sym typeface="Wingdings" panose="05000000000000000000" pitchFamily="2" charset="2"/>
                </a:rPr>
                <a:t>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sym typeface="Wingdings" panose="05000000000000000000" pitchFamily="2" charset="2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ans+=mid-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+1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28813" y="2644775"/>
            <a:ext cx="2000250" cy="512763"/>
            <a:chOff x="1928794" y="1773784"/>
            <a:chExt cx="2000264" cy="512208"/>
          </a:xfrm>
        </p:grpSpPr>
        <p:sp>
          <p:nvSpPr>
            <p:cNvPr id="8" name="左大括号 7"/>
            <p:cNvSpPr/>
            <p:nvPr/>
          </p:nvSpPr>
          <p:spPr>
            <a:xfrm rot="5400000">
              <a:off x="2821843" y="1464531"/>
              <a:ext cx="142720" cy="1500199"/>
            </a:xfrm>
            <a:prstGeom prst="leftBrace">
              <a:avLst/>
            </a:prstGeom>
            <a:ln w="19050"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55" name="TextBox 8"/>
            <p:cNvSpPr txBox="1"/>
            <p:nvPr/>
          </p:nvSpPr>
          <p:spPr>
            <a:xfrm>
              <a:off x="1928794" y="1773784"/>
              <a:ext cx="200026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i="1" dirty="0">
                  <a:latin typeface="Consolas" panose="020B0609020204030204" pitchFamily="49" charset="0"/>
                  <a:ea typeface="仿宋" panose="02010609060101010101" pitchFamily="49" charset="-122"/>
                </a:rPr>
                <a:t>a</a:t>
              </a:r>
              <a:r>
                <a:rPr lang="en-US" altLang="zh-CN" dirty="0">
                  <a:latin typeface="Consolas" panose="020B0609020204030204" pitchFamily="49" charset="0"/>
                  <a:ea typeface="仿宋" panose="02010609060101010101" pitchFamily="49" charset="-122"/>
                </a:rPr>
                <a:t>[</a:t>
              </a:r>
              <a:r>
                <a:rPr lang="en-US" altLang="zh-CN" i="1" dirty="0">
                  <a:latin typeface="Consolas" panose="020B0609020204030204" pitchFamily="49" charset="0"/>
                  <a:ea typeface="仿宋" panose="02010609060101010101" pitchFamily="49" charset="-122"/>
                </a:rPr>
                <a:t>i</a:t>
              </a:r>
              <a:r>
                <a:rPr lang="en-US" altLang="zh-CN" dirty="0">
                  <a:latin typeface="Consolas" panose="020B0609020204030204" pitchFamily="49" charset="0"/>
                  <a:ea typeface="仿宋" panose="02010609060101010101" pitchFamily="49" charset="-122"/>
                </a:rPr>
                <a:t>..mid]&gt;</a:t>
              </a:r>
              <a:r>
                <a:rPr lang="en-US" altLang="zh-CN" i="1" dirty="0">
                  <a:latin typeface="Consolas" panose="020B0609020204030204" pitchFamily="49" charset="0"/>
                  <a:ea typeface="仿宋" panose="02010609060101010101" pitchFamily="49" charset="-122"/>
                </a:rPr>
                <a:t>a</a:t>
              </a:r>
              <a:r>
                <a:rPr lang="en-US" altLang="zh-CN" dirty="0">
                  <a:latin typeface="Consolas" panose="020B0609020204030204" pitchFamily="49" charset="0"/>
                  <a:ea typeface="仿宋" panose="02010609060101010101" pitchFamily="49" charset="-122"/>
                </a:rPr>
                <a:t>[</a:t>
              </a:r>
              <a:r>
                <a:rPr lang="en-US" altLang="zh-CN" i="1" dirty="0">
                  <a:latin typeface="Consolas" panose="020B0609020204030204" pitchFamily="49" charset="0"/>
                  <a:ea typeface="仿宋" panose="02010609060101010101" pitchFamily="49" charset="-122"/>
                </a:rPr>
                <a:t>j</a:t>
              </a:r>
              <a:r>
                <a:rPr lang="en-US" altLang="zh-CN" dirty="0">
                  <a:latin typeface="Consolas" panose="020B0609020204030204" pitchFamily="49" charset="0"/>
                  <a:ea typeface="仿宋" panose="02010609060101010101" pitchFamily="49" charset="-122"/>
                </a:rPr>
                <a:t>]</a:t>
              </a:r>
              <a:endParaRPr lang="zh-CN" altLang="en-US" dirty="0">
                <a:latin typeface="Consolas" panose="020B0609020204030204" pitchFamily="49" charset="0"/>
                <a:ea typeface="仿宋" panose="02010609060101010101" pitchFamily="49" charset="-122"/>
              </a:endParaRPr>
            </a:p>
          </p:txBody>
        </p:sp>
      </p:grpSp>
      <p:sp>
        <p:nvSpPr>
          <p:cNvPr id="57356" name="TextBox 9"/>
          <p:cNvSpPr txBox="1"/>
          <p:nvPr/>
        </p:nvSpPr>
        <p:spPr>
          <a:xfrm>
            <a:off x="500063" y="1371600"/>
            <a:ext cx="1928812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逆序数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ans=0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7357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27" y="2448084"/>
            <a:ext cx="1478128" cy="1478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1270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54" y="2864002"/>
            <a:ext cx="424348" cy="4243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3696" y="3191713"/>
            <a:ext cx="302551" cy="1759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40" y="2448084"/>
            <a:ext cx="1749035" cy="17490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3067" y="3193925"/>
            <a:ext cx="338852" cy="1970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32" y="3288350"/>
            <a:ext cx="424348" cy="4243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54" y="2861792"/>
            <a:ext cx="424348" cy="4243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54" y="3288350"/>
            <a:ext cx="424348" cy="42434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8" name="任意多边形: 形状 27"/>
          <p:cNvSpPr/>
          <p:nvPr/>
        </p:nvSpPr>
        <p:spPr>
          <a:xfrm>
            <a:off x="2249954" y="3950758"/>
            <a:ext cx="4272244" cy="843420"/>
          </a:xfrm>
          <a:custGeom>
            <a:avLst/>
            <a:gdLst>
              <a:gd name="connsiteX0" fmla="*/ 5688000 w 5696325"/>
              <a:gd name="connsiteY0" fmla="*/ 0 h 1124560"/>
              <a:gd name="connsiteX1" fmla="*/ 5464800 w 5696325"/>
              <a:gd name="connsiteY1" fmla="*/ 684000 h 1124560"/>
              <a:gd name="connsiteX2" fmla="*/ 4147200 w 5696325"/>
              <a:gd name="connsiteY2" fmla="*/ 1116000 h 1124560"/>
              <a:gd name="connsiteX3" fmla="*/ 3024000 w 5696325"/>
              <a:gd name="connsiteY3" fmla="*/ 957600 h 1124560"/>
              <a:gd name="connsiteX4" fmla="*/ 2275200 w 5696325"/>
              <a:gd name="connsiteY4" fmla="*/ 784800 h 1124560"/>
              <a:gd name="connsiteX5" fmla="*/ 892800 w 5696325"/>
              <a:gd name="connsiteY5" fmla="*/ 763200 h 1124560"/>
              <a:gd name="connsiteX6" fmla="*/ 345600 w 5696325"/>
              <a:gd name="connsiteY6" fmla="*/ 655200 h 1124560"/>
              <a:gd name="connsiteX7" fmla="*/ 0 w 5696325"/>
              <a:gd name="connsiteY7" fmla="*/ 187200 h 11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96325" h="1124560">
                <a:moveTo>
                  <a:pt x="5688000" y="0"/>
                </a:moveTo>
                <a:cubicBezTo>
                  <a:pt x="5704800" y="249000"/>
                  <a:pt x="5721600" y="498000"/>
                  <a:pt x="5464800" y="684000"/>
                </a:cubicBezTo>
                <a:cubicBezTo>
                  <a:pt x="5208000" y="870000"/>
                  <a:pt x="4554000" y="1070400"/>
                  <a:pt x="4147200" y="1116000"/>
                </a:cubicBezTo>
                <a:cubicBezTo>
                  <a:pt x="3740400" y="1161600"/>
                  <a:pt x="3336000" y="1012800"/>
                  <a:pt x="3024000" y="957600"/>
                </a:cubicBezTo>
                <a:cubicBezTo>
                  <a:pt x="2712000" y="902400"/>
                  <a:pt x="2630400" y="817200"/>
                  <a:pt x="2275200" y="784800"/>
                </a:cubicBezTo>
                <a:cubicBezTo>
                  <a:pt x="1920000" y="752400"/>
                  <a:pt x="1214400" y="784800"/>
                  <a:pt x="892800" y="763200"/>
                </a:cubicBezTo>
                <a:cubicBezTo>
                  <a:pt x="571200" y="741600"/>
                  <a:pt x="494400" y="751200"/>
                  <a:pt x="345600" y="655200"/>
                </a:cubicBezTo>
                <a:cubicBezTo>
                  <a:pt x="196800" y="559200"/>
                  <a:pt x="98400" y="373200"/>
                  <a:pt x="0" y="187200"/>
                </a:cubicBezTo>
              </a:path>
            </a:pathLst>
          </a:custGeom>
          <a:noFill/>
          <a:ln w="28575">
            <a:solidFill>
              <a:srgbClr val="CCFF33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95400"/>
            <a:ext cx="8286808" cy="4373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Merge_sort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(char a[],int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low,int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high)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递归二路归并排序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if(low&lt;high)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int mid=(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low+high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)/2;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Merge_sort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a,low,mid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Merge_sort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(a,mid+1,high);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Merge(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a,low,mid,high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Inversion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(char a[],int n)	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二路归并法求字符串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的逆序数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Merge_sort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(a,0,n-1);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/*************************************/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8370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63" y="1214438"/>
            <a:ext cx="8429625" cy="3133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16000" tIns="180000" rIns="216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 struct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的逆序数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存放字符串的下标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声明数组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的元素类型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定义排序关系函数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bool operator()(const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s,const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&amp;t) const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return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 }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指定按逆序数递增排序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9394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38" y="1173163"/>
            <a:ext cx="8286750" cy="5632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i,n,m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char str[MAXM][MAXN];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b[MAXM];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memset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(b,0,sizeof(b));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char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[MAXN];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scanf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d%d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",&amp;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n,&amp;m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=0;i&lt;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个字符串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scanf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s",str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=0;i&lt;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求所有字符串的逆序数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strcpy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tmp,str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由于保存原序列不变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临时复制到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b[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].v=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Inversion(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tmp,n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的逆序对个数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b[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记录原来的下标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stable_sort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b,b+m,Cmp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());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采用稳定的排序算法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=0;i&lt;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			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输出结果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("%s\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n",str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[b[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0;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0418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 descr="纸莎草纸"/>
          <p:cNvSpPr txBox="1">
            <a:spLocks noChangeArrowheads="1"/>
          </p:cNvSpPr>
          <p:nvPr/>
        </p:nvSpPr>
        <p:spPr bwMode="auto">
          <a:xfrm>
            <a:off x="539750" y="1444647"/>
            <a:ext cx="3032118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R="0" algn="ctr" defTabSz="914400" eaLnBrk="0" hangingPunct="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3.2.1 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快速排序</a:t>
            </a:r>
            <a:endParaRPr kumimoji="0" lang="zh-CN" altLang="en-US" sz="2400" kern="1200" cap="none" spc="0" normalizeH="0" baseline="0" noProof="0" dirty="0"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1442" name="Text Box 4"/>
          <p:cNvSpPr txBox="1"/>
          <p:nvPr/>
        </p:nvSpPr>
        <p:spPr>
          <a:xfrm>
            <a:off x="412750" y="2051050"/>
            <a:ext cx="7848600" cy="337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基本思想：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在待排序的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个元素中任取一个元素（通常取第一个元素）作为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基准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，把该元素放入最终位置后（归位），整个数据序列被基准分割成两个子序列，所有小于基准的元素放置在前子序列中，所有大于基准的元素放置在后子序列中，并把基准排在这两个子序列的中间，这个过程称作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然后对两个子序列分别重复上述过程，直至每个子序列内只有一个记录或空为止。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68580" tIns="34290" rIns="68580" bIns="34290" numCol="1" anchor="t" anchorCtr="0" compatLnSpc="1"/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选一个</a:t>
            </a:r>
            <a:r>
              <a:rPr kumimoji="0" lang="zh-CN" altLang="en-US" sz="195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枢轴</a:t>
            </a: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en-US" altLang="zh-CN" sz="19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通过一趟排序将待排序记录</a:t>
            </a:r>
            <a:r>
              <a:rPr kumimoji="0" lang="zh-CN" altLang="en-US" sz="195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分割</a:t>
            </a: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成独立的两部分。</a:t>
            </a:r>
            <a:endParaRPr kumimoji="0" lang="en-US" altLang="zh-CN" sz="19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95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无序区</a:t>
            </a:r>
            <a:r>
              <a:rPr kumimoji="0" lang="en-US" altLang="zh-CN" sz="195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记录的</a:t>
            </a: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关键码</a:t>
            </a: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均</a:t>
            </a:r>
            <a:r>
              <a:rPr kumimoji="0" lang="en-US" altLang="zh-CN" sz="195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&lt;=</a:t>
            </a: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枢轴</a:t>
            </a:r>
            <a:endParaRPr kumimoji="0" lang="en-US" altLang="zh-CN" sz="1950" b="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95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无序区</a:t>
            </a:r>
            <a:r>
              <a:rPr kumimoji="0" lang="en-US" altLang="zh-CN" sz="195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记录的</a:t>
            </a: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关键码</a:t>
            </a: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均</a:t>
            </a:r>
            <a:r>
              <a:rPr kumimoji="0" lang="en-US" altLang="zh-CN" sz="195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&gt;=</a:t>
            </a: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枢轴</a:t>
            </a:r>
            <a:endParaRPr kumimoji="0" lang="en-US" altLang="zh-CN" sz="195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9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分别对这两部分重复上述方法，直到整个序列有序。</a:t>
            </a:r>
            <a:endParaRPr kumimoji="0" lang="zh-CN" altLang="en-US" sz="19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1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349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2175" y="4146550"/>
            <a:ext cx="3794125" cy="1912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/>
          <p:nvPr/>
        </p:nvSpPr>
        <p:spPr>
          <a:xfrm>
            <a:off x="0" y="3981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8" name="Rectangle 4"/>
          <p:cNvSpPr/>
          <p:nvPr/>
        </p:nvSpPr>
        <p:spPr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5539" name="组合 16"/>
          <p:cNvGrpSpPr/>
          <p:nvPr/>
        </p:nvGrpSpPr>
        <p:grpSpPr>
          <a:xfrm>
            <a:off x="1285875" y="1349375"/>
            <a:ext cx="4857750" cy="2513013"/>
            <a:chOff x="1285852" y="130710"/>
            <a:chExt cx="4857784" cy="2512472"/>
          </a:xfrm>
        </p:grpSpPr>
        <p:sp>
          <p:nvSpPr>
            <p:cNvPr id="6" name="矩形 5"/>
            <p:cNvSpPr/>
            <p:nvPr/>
          </p:nvSpPr>
          <p:spPr>
            <a:xfrm>
              <a:off x="1285852" y="571940"/>
              <a:ext cx="4857784" cy="57137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+1]   … … …   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541" name="TextBox 6"/>
            <p:cNvSpPr txBox="1"/>
            <p:nvPr/>
          </p:nvSpPr>
          <p:spPr>
            <a:xfrm>
              <a:off x="1500166" y="130710"/>
              <a:ext cx="92869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500431" y="1286161"/>
              <a:ext cx="285752" cy="57137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85852" y="2071805"/>
              <a:ext cx="2071703" cy="57137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 …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i-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1]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2095612"/>
              <a:ext cx="571504" cy="54757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[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s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]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71935" y="2071805"/>
              <a:ext cx="2071701" cy="57137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+1] …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546" name="TextBox 11"/>
            <p:cNvSpPr txBox="1"/>
            <p:nvPr/>
          </p:nvSpPr>
          <p:spPr>
            <a:xfrm>
              <a:off x="1500166" y="1630908"/>
              <a:ext cx="107157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无序区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5547" name="TextBox 12"/>
            <p:cNvSpPr txBox="1"/>
            <p:nvPr/>
          </p:nvSpPr>
          <p:spPr>
            <a:xfrm>
              <a:off x="5072066" y="1643050"/>
              <a:ext cx="107157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无序区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5548" name="TextBox 13"/>
            <p:cNvSpPr txBox="1"/>
            <p:nvPr/>
          </p:nvSpPr>
          <p:spPr>
            <a:xfrm>
              <a:off x="3786182" y="1314378"/>
              <a:ext cx="78581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划分</a:t>
              </a:r>
              <a:endParaRPr lang="zh-CN" altLang="en-US" sz="20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375" y="3648075"/>
            <a:ext cx="7715250" cy="2752725"/>
            <a:chOff x="714348" y="2428868"/>
            <a:chExt cx="7715304" cy="2753019"/>
          </a:xfrm>
        </p:grpSpPr>
        <p:sp>
          <p:nvSpPr>
            <p:cNvPr id="15" name="TextBox 14"/>
            <p:cNvSpPr txBox="1"/>
            <p:nvPr/>
          </p:nvSpPr>
          <p:spPr>
            <a:xfrm>
              <a:off x="928663" y="3571990"/>
              <a:ext cx="7500989" cy="16098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tIns="180000" bIns="180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)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≡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不做任何事情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		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当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..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中长度小于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)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≡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Partition(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,s,</a:t>
              </a:r>
              <a:r>
                <a:rPr kumimoji="0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);	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其他情况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           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(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,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,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-1);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           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(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,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+1,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楷体" panose="02010609060101010101" pitchFamily="49" charset="-122"/>
                  <a:cs typeface="+mn-cs"/>
                </a:rPr>
                <a:t>);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左弧形箭头 15"/>
            <p:cNvSpPr/>
            <p:nvPr/>
          </p:nvSpPr>
          <p:spPr>
            <a:xfrm>
              <a:off x="714348" y="2428868"/>
              <a:ext cx="428628" cy="1000232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5552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0" y="1603375"/>
            <a:ext cx="1897063" cy="2374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6773863" y="4135438"/>
            <a:ext cx="1552575" cy="29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350" b="1" i="0" u="none" strike="noStrike" kern="1200" cap="none" spc="0" normalizeH="0" baseline="0" noProof="1">
                <a:solidFill>
                  <a:srgbClr val="544E52"/>
                </a:solidFill>
                <a:latin typeface="Open Sans" panose="020B0606030504020204" pitchFamily="34" charset="0"/>
                <a:ea typeface="+mn-ea"/>
                <a:cs typeface="+mn-cs"/>
              </a:rPr>
              <a:t>Tony Hoare</a:t>
            </a:r>
            <a:endParaRPr kumimoji="0" lang="zh-CN" altLang="en-US" sz="135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816225" y="2830513"/>
            <a:ext cx="569913" cy="301625"/>
            <a:chOff x="2559049" y="2019300"/>
            <a:chExt cx="760575" cy="402364"/>
          </a:xfrm>
        </p:grpSpPr>
        <p:sp>
          <p:nvSpPr>
            <p:cNvPr id="33" name="箭头: 下 32"/>
            <p:cNvSpPr/>
            <p:nvPr/>
          </p:nvSpPr>
          <p:spPr>
            <a:xfrm rot="10800000">
              <a:off x="2559049" y="2019300"/>
              <a:ext cx="120676" cy="30414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2559049" y="2085833"/>
              <a:ext cx="760575" cy="3358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low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89750" y="2847975"/>
            <a:ext cx="760413" cy="315913"/>
            <a:chOff x="2482530" y="2019300"/>
            <a:chExt cx="1012826" cy="420821"/>
          </a:xfrm>
        </p:grpSpPr>
        <p:sp>
          <p:nvSpPr>
            <p:cNvPr id="36" name="箭头: 下 35"/>
            <p:cNvSpPr/>
            <p:nvPr/>
          </p:nvSpPr>
          <p:spPr>
            <a:xfrm rot="10800000">
              <a:off x="2558730" y="2019300"/>
              <a:ext cx="120650" cy="30489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2482530" y="2103465"/>
              <a:ext cx="1012826" cy="3366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high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993900" y="1808163"/>
            <a:ext cx="5380038" cy="919162"/>
            <a:chOff x="2307512" y="1368068"/>
            <a:chExt cx="7172912" cy="1224613"/>
          </a:xfrm>
        </p:grpSpPr>
        <p:sp>
          <p:nvSpPr>
            <p:cNvPr id="14" name="矩形 13"/>
            <p:cNvSpPr/>
            <p:nvPr/>
          </p:nvSpPr>
          <p:spPr>
            <a:xfrm>
              <a:off x="2307512" y="1368068"/>
              <a:ext cx="984331" cy="4446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99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L.r[0]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9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grpSp>
          <p:nvGrpSpPr>
            <p:cNvPr id="67593" name="组合 41"/>
            <p:cNvGrpSpPr/>
            <p:nvPr/>
          </p:nvGrpSpPr>
          <p:grpSpPr>
            <a:xfrm>
              <a:off x="2418646" y="1950681"/>
              <a:ext cx="7061778" cy="642000"/>
              <a:chOff x="2418646" y="1950681"/>
              <a:chExt cx="7061778" cy="642000"/>
            </a:xfrm>
          </p:grpSpPr>
          <p:sp>
            <p:nvSpPr>
              <p:cNvPr id="22" name="矩形: 圆角 21"/>
              <p:cNvSpPr/>
              <p:nvPr/>
            </p:nvSpPr>
            <p:spPr>
              <a:xfrm>
                <a:off x="2418646" y="1950886"/>
                <a:ext cx="760474" cy="64157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矩形: 圆角 22"/>
              <p:cNvSpPr/>
              <p:nvPr/>
            </p:nvSpPr>
            <p:spPr>
              <a:xfrm>
                <a:off x="3206110" y="1950886"/>
                <a:ext cx="762062" cy="64157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1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70</a:t>
                </a: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矩形: 圆角 23"/>
              <p:cNvSpPr/>
              <p:nvPr/>
            </p:nvSpPr>
            <p:spPr>
              <a:xfrm>
                <a:off x="3995162" y="1950886"/>
                <a:ext cx="760475" cy="64157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1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73</a:t>
                </a: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矩形: 圆角 24"/>
              <p:cNvSpPr/>
              <p:nvPr/>
            </p:nvSpPr>
            <p:spPr>
              <a:xfrm>
                <a:off x="4755494" y="1950681"/>
                <a:ext cx="784077" cy="6420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1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70*</a:t>
                </a: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>
                <a:off x="5566916" y="1950886"/>
                <a:ext cx="760475" cy="64157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1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23</a:t>
                </a: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矩形: 圆角 26"/>
              <p:cNvSpPr/>
              <p:nvPr/>
            </p:nvSpPr>
            <p:spPr>
              <a:xfrm>
                <a:off x="6355968" y="1950886"/>
                <a:ext cx="760474" cy="64157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1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93</a:t>
                </a: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矩形: 圆角 27"/>
              <p:cNvSpPr/>
              <p:nvPr/>
            </p:nvSpPr>
            <p:spPr>
              <a:xfrm>
                <a:off x="7143433" y="1950886"/>
                <a:ext cx="760474" cy="64157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1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18</a:t>
                </a: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矩形: 圆角 28"/>
              <p:cNvSpPr/>
              <p:nvPr/>
            </p:nvSpPr>
            <p:spPr>
              <a:xfrm>
                <a:off x="7930897" y="1950886"/>
                <a:ext cx="762062" cy="64157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1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11</a:t>
                </a: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8719949" y="1950886"/>
                <a:ext cx="760475" cy="64157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1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68</a:t>
                </a: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290254" y="1455411"/>
              <a:ext cx="6075860" cy="3207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 </a:t>
              </a: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1         2          3        4         5          6         7         8</a:t>
              </a: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1" name="矩形: 圆角 40"/>
          <p:cNvSpPr/>
          <p:nvPr/>
        </p:nvSpPr>
        <p:spPr>
          <a:xfrm>
            <a:off x="2076450" y="2246313"/>
            <a:ext cx="569913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70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2668588" y="2244725"/>
            <a:ext cx="571500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2668588" y="2246313"/>
            <a:ext cx="571500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68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6802438" y="2244725"/>
            <a:ext cx="571500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419475" y="2830513"/>
            <a:ext cx="569913" cy="301625"/>
            <a:chOff x="2559049" y="2019300"/>
            <a:chExt cx="760575" cy="402364"/>
          </a:xfrm>
        </p:grpSpPr>
        <p:sp>
          <p:nvSpPr>
            <p:cNvPr id="63" name="箭头: 下 62"/>
            <p:cNvSpPr/>
            <p:nvPr/>
          </p:nvSpPr>
          <p:spPr>
            <a:xfrm rot="10800000">
              <a:off x="2559049" y="2019300"/>
              <a:ext cx="120676" cy="30414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4" name="矩形: 圆角 63"/>
            <p:cNvSpPr/>
            <p:nvPr/>
          </p:nvSpPr>
          <p:spPr>
            <a:xfrm>
              <a:off x="2559049" y="2085833"/>
              <a:ext cx="760575" cy="3358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low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65" name="矩形: 圆角 64"/>
          <p:cNvSpPr/>
          <p:nvPr/>
        </p:nvSpPr>
        <p:spPr>
          <a:xfrm>
            <a:off x="6802438" y="2244725"/>
            <a:ext cx="569913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73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3259138" y="2244725"/>
            <a:ext cx="571500" cy="4794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288088" y="2847975"/>
            <a:ext cx="758825" cy="315913"/>
            <a:chOff x="2482530" y="2019300"/>
            <a:chExt cx="1012826" cy="420821"/>
          </a:xfrm>
        </p:grpSpPr>
        <p:sp>
          <p:nvSpPr>
            <p:cNvPr id="68" name="箭头: 下 67"/>
            <p:cNvSpPr/>
            <p:nvPr/>
          </p:nvSpPr>
          <p:spPr>
            <a:xfrm rot="10800000">
              <a:off x="2558730" y="2019300"/>
              <a:ext cx="120650" cy="30489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9" name="矩形: 圆角 68"/>
            <p:cNvSpPr/>
            <p:nvPr/>
          </p:nvSpPr>
          <p:spPr>
            <a:xfrm>
              <a:off x="2482530" y="2103465"/>
              <a:ext cx="1012826" cy="3366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high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70" name="矩形: 圆角 69"/>
          <p:cNvSpPr/>
          <p:nvPr/>
        </p:nvSpPr>
        <p:spPr>
          <a:xfrm>
            <a:off x="6211888" y="2244725"/>
            <a:ext cx="571500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1" name="矩形: 圆角 70"/>
          <p:cNvSpPr/>
          <p:nvPr/>
        </p:nvSpPr>
        <p:spPr>
          <a:xfrm>
            <a:off x="3259138" y="2241550"/>
            <a:ext cx="571500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11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021138" y="2830513"/>
            <a:ext cx="571500" cy="301625"/>
            <a:chOff x="2559049" y="2019300"/>
            <a:chExt cx="760575" cy="402364"/>
          </a:xfrm>
        </p:grpSpPr>
        <p:sp>
          <p:nvSpPr>
            <p:cNvPr id="73" name="箭头: 下 72"/>
            <p:cNvSpPr/>
            <p:nvPr/>
          </p:nvSpPr>
          <p:spPr>
            <a:xfrm rot="10800000">
              <a:off x="2559049" y="2019300"/>
              <a:ext cx="120676" cy="30414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74" name="矩形: 圆角 73"/>
            <p:cNvSpPr/>
            <p:nvPr/>
          </p:nvSpPr>
          <p:spPr>
            <a:xfrm>
              <a:off x="2559049" y="2085833"/>
              <a:ext cx="760575" cy="3358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low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637088" y="2830513"/>
            <a:ext cx="571500" cy="301625"/>
            <a:chOff x="2559049" y="2019300"/>
            <a:chExt cx="760575" cy="402364"/>
          </a:xfrm>
        </p:grpSpPr>
        <p:sp>
          <p:nvSpPr>
            <p:cNvPr id="76" name="箭头: 下 75"/>
            <p:cNvSpPr/>
            <p:nvPr/>
          </p:nvSpPr>
          <p:spPr>
            <a:xfrm rot="10800000">
              <a:off x="2559049" y="2019300"/>
              <a:ext cx="120676" cy="30414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77" name="矩形: 圆角 76"/>
            <p:cNvSpPr/>
            <p:nvPr/>
          </p:nvSpPr>
          <p:spPr>
            <a:xfrm>
              <a:off x="2559049" y="2085833"/>
              <a:ext cx="760575" cy="3358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low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26050" y="2838450"/>
            <a:ext cx="569913" cy="303213"/>
            <a:chOff x="2559049" y="2019300"/>
            <a:chExt cx="760575" cy="402364"/>
          </a:xfrm>
        </p:grpSpPr>
        <p:sp>
          <p:nvSpPr>
            <p:cNvPr id="79" name="箭头: 下 78"/>
            <p:cNvSpPr/>
            <p:nvPr/>
          </p:nvSpPr>
          <p:spPr>
            <a:xfrm rot="10800000">
              <a:off x="2559049" y="2019300"/>
              <a:ext cx="120676" cy="30414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0" name="矩形: 圆角 79"/>
            <p:cNvSpPr/>
            <p:nvPr/>
          </p:nvSpPr>
          <p:spPr>
            <a:xfrm>
              <a:off x="2559049" y="2085833"/>
              <a:ext cx="760575" cy="3358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low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81" name="矩形: 圆角 80"/>
          <p:cNvSpPr/>
          <p:nvPr/>
        </p:nvSpPr>
        <p:spPr>
          <a:xfrm>
            <a:off x="5029200" y="2249488"/>
            <a:ext cx="569913" cy="482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" name="矩形: 圆角 81"/>
          <p:cNvSpPr/>
          <p:nvPr/>
        </p:nvSpPr>
        <p:spPr>
          <a:xfrm>
            <a:off x="6211888" y="2246313"/>
            <a:ext cx="571500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93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675313" y="2836863"/>
            <a:ext cx="760412" cy="314325"/>
            <a:chOff x="2482530" y="2019300"/>
            <a:chExt cx="1012826" cy="420821"/>
          </a:xfrm>
        </p:grpSpPr>
        <p:sp>
          <p:nvSpPr>
            <p:cNvPr id="84" name="箭头: 下 83"/>
            <p:cNvSpPr/>
            <p:nvPr/>
          </p:nvSpPr>
          <p:spPr>
            <a:xfrm rot="10800000">
              <a:off x="2558730" y="2019300"/>
              <a:ext cx="120650" cy="30489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5" name="矩形: 圆角 84"/>
            <p:cNvSpPr/>
            <p:nvPr/>
          </p:nvSpPr>
          <p:spPr>
            <a:xfrm>
              <a:off x="2482530" y="2103465"/>
              <a:ext cx="1012826" cy="3366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high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86" name="矩形: 圆角 85"/>
          <p:cNvSpPr/>
          <p:nvPr/>
        </p:nvSpPr>
        <p:spPr>
          <a:xfrm>
            <a:off x="5618163" y="2244725"/>
            <a:ext cx="571500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矩形: 圆角 87"/>
          <p:cNvSpPr/>
          <p:nvPr/>
        </p:nvSpPr>
        <p:spPr>
          <a:xfrm>
            <a:off x="5030788" y="2246313"/>
            <a:ext cx="569913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18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5732463" y="3227388"/>
            <a:ext cx="571500" cy="301625"/>
            <a:chOff x="2559049" y="2019300"/>
            <a:chExt cx="760575" cy="402364"/>
          </a:xfrm>
        </p:grpSpPr>
        <p:sp>
          <p:nvSpPr>
            <p:cNvPr id="90" name="箭头: 下 89"/>
            <p:cNvSpPr/>
            <p:nvPr/>
          </p:nvSpPr>
          <p:spPr>
            <a:xfrm rot="10800000">
              <a:off x="2559049" y="2019300"/>
              <a:ext cx="120424" cy="304149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91" name="矩形: 圆角 90"/>
            <p:cNvSpPr/>
            <p:nvPr/>
          </p:nvSpPr>
          <p:spPr>
            <a:xfrm>
              <a:off x="2559049" y="2085833"/>
              <a:ext cx="760575" cy="33583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low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92" name="矩形: 圆角 91"/>
          <p:cNvSpPr/>
          <p:nvPr/>
        </p:nvSpPr>
        <p:spPr>
          <a:xfrm>
            <a:off x="5619750" y="2243138"/>
            <a:ext cx="571500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70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矩形: 圆角 92"/>
          <p:cNvSpPr/>
          <p:nvPr/>
        </p:nvSpPr>
        <p:spPr>
          <a:xfrm>
            <a:off x="2076450" y="2243138"/>
            <a:ext cx="569913" cy="4810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59" grpId="0" bldLvl="0" animBg="1"/>
      <p:bldP spid="60" grpId="0" bldLvl="0" animBg="1"/>
      <p:bldP spid="61" grpId="0" bldLvl="0" animBg="1"/>
      <p:bldP spid="65" grpId="0" bldLvl="0" animBg="1"/>
      <p:bldP spid="66" grpId="0" bldLvl="0" animBg="1"/>
      <p:bldP spid="70" grpId="0" bldLvl="0" animBg="1"/>
      <p:bldP spid="71" grpId="0" bldLvl="0" animBg="1"/>
      <p:bldP spid="81" grpId="0" bldLvl="0" animBg="1"/>
      <p:bldP spid="82" grpId="0" bldLvl="0" animBg="1"/>
      <p:bldP spid="86" grpId="0" bldLvl="0" animBg="1"/>
      <p:bldP spid="88" grpId="0" bldLvl="0" animBg="1"/>
      <p:bldP spid="92" grpId="0" bldLvl="0" animBg="1"/>
      <p:bldP spid="9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689600" y="3178175"/>
            <a:ext cx="747713" cy="982663"/>
            <a:chOff x="7587170" y="2859539"/>
            <a:chExt cx="994569" cy="1311505"/>
          </a:xfrm>
        </p:grpSpPr>
        <p:sp>
          <p:nvSpPr>
            <p:cNvPr id="32" name="流程图: 数据 31"/>
            <p:cNvSpPr/>
            <p:nvPr/>
          </p:nvSpPr>
          <p:spPr>
            <a:xfrm>
              <a:off x="7587170" y="3786802"/>
              <a:ext cx="994569" cy="384242"/>
            </a:xfrm>
            <a:prstGeom prst="flowChartInputOutput">
              <a:avLst/>
            </a:prstGeom>
            <a:blipFill>
              <a:blip r:embed="rId1"/>
              <a:tile tx="0" ty="0" sx="100000" sy="100000" flip="none" algn="tl"/>
            </a:blip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7825105" y="2859539"/>
              <a:ext cx="532975" cy="1227352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73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19338" y="3532188"/>
            <a:ext cx="1951037" cy="628650"/>
            <a:chOff x="3093073" y="3330799"/>
            <a:chExt cx="2601843" cy="840244"/>
          </a:xfrm>
        </p:grpSpPr>
        <p:sp>
          <p:nvSpPr>
            <p:cNvPr id="33" name="流程图: 数据 32"/>
            <p:cNvSpPr/>
            <p:nvPr/>
          </p:nvSpPr>
          <p:spPr>
            <a:xfrm>
              <a:off x="3093073" y="3786659"/>
              <a:ext cx="2601843" cy="384384"/>
            </a:xfrm>
            <a:prstGeom prst="flowChartInputOutput">
              <a:avLst/>
            </a:prstGeom>
            <a:blipFill>
              <a:blip r:embed="rId1"/>
              <a:tile tx="0" ty="0" sx="100000" sy="100000" flip="none" algn="tl"/>
            </a:blip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4820227" y="3330799"/>
              <a:ext cx="533386" cy="756060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23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4094759" y="3507108"/>
              <a:ext cx="533386" cy="579752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11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8" name="AutoShape 8"/>
            <p:cNvSpPr>
              <a:spLocks noChangeArrowheads="1"/>
            </p:cNvSpPr>
            <p:nvPr/>
          </p:nvSpPr>
          <p:spPr bwMode="auto">
            <a:xfrm>
              <a:off x="3380403" y="3432454"/>
              <a:ext cx="533386" cy="654405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18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19338" y="1763713"/>
            <a:ext cx="3305175" cy="819150"/>
            <a:chOff x="3093073" y="916553"/>
            <a:chExt cx="4406174" cy="1092598"/>
          </a:xfrm>
        </p:grpSpPr>
        <p:sp>
          <p:nvSpPr>
            <p:cNvPr id="22" name="流程图: 数据 21"/>
            <p:cNvSpPr/>
            <p:nvPr/>
          </p:nvSpPr>
          <p:spPr>
            <a:xfrm>
              <a:off x="3093073" y="1624836"/>
              <a:ext cx="4406174" cy="384315"/>
            </a:xfrm>
            <a:prstGeom prst="flowChartInputOutput">
              <a:avLst/>
            </a:prstGeom>
            <a:blipFill>
              <a:blip r:embed="rId1"/>
              <a:tile tx="0" ty="0" sx="100000" sy="100000" flip="none" algn="tl"/>
            </a:blip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5578688" y="1159530"/>
              <a:ext cx="533312" cy="755925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23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4859670" y="916553"/>
              <a:ext cx="533312" cy="998902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70</a:t>
              </a:r>
              <a:r>
                <a:rPr kumimoji="1" lang="zh-CN" altLang="en-US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*</a:t>
              </a:r>
              <a:endParaRPr kumimoji="1" lang="zh-CN" altLang="en-US" sz="19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6296120" y="1261167"/>
              <a:ext cx="533312" cy="654288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18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4140650" y="1335806"/>
              <a:ext cx="533312" cy="579649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11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420044" y="1000722"/>
              <a:ext cx="533312" cy="914733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68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276850" y="1763713"/>
            <a:ext cx="400050" cy="752475"/>
          </a:xfrm>
          <a:prstGeom prst="can">
            <a:avLst>
              <a:gd name="adj" fmla="val 35417"/>
            </a:avLst>
          </a:prstGeom>
          <a:solidFill>
            <a:srgbClr val="744452"/>
          </a:solidFill>
          <a:ln w="9525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70</a:t>
            </a:r>
            <a:endParaRPr kumimoji="1" lang="en-US" altLang="zh-CN" sz="19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38800" y="1216025"/>
            <a:ext cx="1268413" cy="1368425"/>
            <a:chOff x="7518478" y="184150"/>
            <a:chExt cx="1690187" cy="1825001"/>
          </a:xfrm>
        </p:grpSpPr>
        <p:sp>
          <p:nvSpPr>
            <p:cNvPr id="23" name="流程图: 数据 22"/>
            <p:cNvSpPr/>
            <p:nvPr/>
          </p:nvSpPr>
          <p:spPr>
            <a:xfrm>
              <a:off x="7518478" y="1624773"/>
              <a:ext cx="1690187" cy="384378"/>
            </a:xfrm>
            <a:prstGeom prst="flowChartInputOutput">
              <a:avLst/>
            </a:prstGeom>
            <a:blipFill>
              <a:blip r:embed="rId1"/>
              <a:tile tx="0" ty="0" sx="100000" sy="100000" flip="none" algn="tl"/>
            </a:blip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8500850" y="684476"/>
              <a:ext cx="533242" cy="1226198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73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7766055" y="184150"/>
              <a:ext cx="533242" cy="1726524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93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4154488" y="3411538"/>
            <a:ext cx="400050" cy="685800"/>
          </a:xfrm>
          <a:prstGeom prst="can">
            <a:avLst>
              <a:gd name="adj" fmla="val 35417"/>
            </a:avLst>
          </a:prstGeom>
          <a:solidFill>
            <a:srgbClr val="744452"/>
          </a:solidFill>
          <a:ln w="9525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68</a:t>
            </a:r>
            <a:endParaRPr kumimoji="1" lang="en-US" altLang="zh-CN" sz="19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24375" y="3351213"/>
            <a:ext cx="746125" cy="809625"/>
            <a:chOff x="6033109" y="3089442"/>
            <a:chExt cx="994569" cy="1081601"/>
          </a:xfrm>
        </p:grpSpPr>
        <p:sp>
          <p:nvSpPr>
            <p:cNvPr id="34" name="流程图: 数据 33"/>
            <p:cNvSpPr/>
            <p:nvPr/>
          </p:nvSpPr>
          <p:spPr>
            <a:xfrm>
              <a:off x="6033109" y="3786686"/>
              <a:ext cx="994569" cy="384357"/>
            </a:xfrm>
            <a:prstGeom prst="flowChartInputOutput">
              <a:avLst/>
            </a:prstGeom>
            <a:blipFill>
              <a:blip r:embed="rId1"/>
              <a:tile tx="0" ty="0" sx="100000" sy="100000" flip="none" algn="tl"/>
            </a:blip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auto">
            <a:xfrm>
              <a:off x="6263113" y="3089442"/>
              <a:ext cx="534560" cy="999012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70</a:t>
              </a:r>
              <a:r>
                <a:rPr kumimoji="1" lang="zh-CN" altLang="en-US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*</a:t>
              </a:r>
              <a:endParaRPr kumimoji="1" lang="zh-CN" altLang="en-US" sz="19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256213" y="3349625"/>
            <a:ext cx="400050" cy="750888"/>
          </a:xfrm>
          <a:prstGeom prst="can">
            <a:avLst>
              <a:gd name="adj" fmla="val 3541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70</a:t>
            </a:r>
            <a:endParaRPr kumimoji="1" lang="en-US" altLang="zh-CN" sz="19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6372225" y="2801938"/>
            <a:ext cx="400050" cy="1295400"/>
          </a:xfrm>
          <a:prstGeom prst="can">
            <a:avLst>
              <a:gd name="adj" fmla="val 35417"/>
            </a:avLst>
          </a:prstGeom>
          <a:solidFill>
            <a:srgbClr val="744452"/>
          </a:solidFill>
          <a:ln w="9525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93</a:t>
            </a:r>
            <a:endParaRPr kumimoji="1" lang="en-US" altLang="zh-CN" sz="19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430588" y="5045075"/>
            <a:ext cx="744537" cy="649288"/>
            <a:chOff x="4573562" y="5501141"/>
            <a:chExt cx="994569" cy="866835"/>
          </a:xfrm>
        </p:grpSpPr>
        <p:sp>
          <p:nvSpPr>
            <p:cNvPr id="35" name="流程图: 数据 34"/>
            <p:cNvSpPr/>
            <p:nvPr/>
          </p:nvSpPr>
          <p:spPr>
            <a:xfrm>
              <a:off x="4573562" y="5983774"/>
              <a:ext cx="994569" cy="384202"/>
            </a:xfrm>
            <a:prstGeom prst="flowChartInputOutput">
              <a:avLst/>
            </a:prstGeom>
            <a:blipFill>
              <a:blip r:embed="rId1"/>
              <a:tile tx="0" ty="0" sx="100000" sy="100000" flip="none" algn="tl"/>
            </a:blip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" name="AutoShape 8"/>
            <p:cNvSpPr>
              <a:spLocks noChangeArrowheads="1"/>
            </p:cNvSpPr>
            <p:nvPr/>
          </p:nvSpPr>
          <p:spPr bwMode="auto">
            <a:xfrm>
              <a:off x="4819821" y="5501141"/>
              <a:ext cx="533826" cy="755702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23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30450" y="5176838"/>
            <a:ext cx="746125" cy="517525"/>
            <a:chOff x="3106769" y="5677694"/>
            <a:chExt cx="994569" cy="689148"/>
          </a:xfrm>
        </p:grpSpPr>
        <p:sp>
          <p:nvSpPr>
            <p:cNvPr id="37" name="流程图: 数据 36"/>
            <p:cNvSpPr/>
            <p:nvPr/>
          </p:nvSpPr>
          <p:spPr>
            <a:xfrm>
              <a:off x="3106769" y="5982571"/>
              <a:ext cx="994569" cy="384271"/>
            </a:xfrm>
            <a:prstGeom prst="flowChartInputOutput">
              <a:avLst/>
            </a:prstGeom>
            <a:blipFill>
              <a:blip r:embed="rId1"/>
              <a:tile tx="0" ty="0" sx="100000" sy="100000" flip="none" algn="tl"/>
            </a:blip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" name="AutoShape 8"/>
            <p:cNvSpPr>
              <a:spLocks noChangeArrowheads="1"/>
            </p:cNvSpPr>
            <p:nvPr/>
          </p:nvSpPr>
          <p:spPr bwMode="auto">
            <a:xfrm>
              <a:off x="3376429" y="5677694"/>
              <a:ext cx="532975" cy="579583"/>
            </a:xfrm>
            <a:prstGeom prst="can">
              <a:avLst>
                <a:gd name="adj" fmla="val 35417"/>
              </a:avLst>
            </a:prstGeom>
            <a:solidFill>
              <a:srgbClr val="E8D3D7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11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42" name="AutoShape 8"/>
          <p:cNvSpPr>
            <a:spLocks noChangeArrowheads="1"/>
          </p:cNvSpPr>
          <p:nvPr/>
        </p:nvSpPr>
        <p:spPr bwMode="auto">
          <a:xfrm>
            <a:off x="3071813" y="5121275"/>
            <a:ext cx="400050" cy="490538"/>
          </a:xfrm>
          <a:prstGeom prst="can">
            <a:avLst>
              <a:gd name="adj" fmla="val 35417"/>
            </a:avLst>
          </a:prstGeom>
          <a:solidFill>
            <a:srgbClr val="744452"/>
          </a:solidFill>
          <a:ln w="9525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r>
            <a:endParaRPr kumimoji="1" lang="en-US" altLang="zh-CN" sz="19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154488" y="4316413"/>
            <a:ext cx="2617787" cy="1296987"/>
            <a:chOff x="5538933" y="4529591"/>
            <a:chExt cx="3490140" cy="1730147"/>
          </a:xfrm>
        </p:grpSpPr>
        <p:sp>
          <p:nvSpPr>
            <p:cNvPr id="38" name="AutoShape 8"/>
            <p:cNvSpPr>
              <a:spLocks noChangeArrowheads="1"/>
            </p:cNvSpPr>
            <p:nvPr/>
          </p:nvSpPr>
          <p:spPr bwMode="auto">
            <a:xfrm>
              <a:off x="5538933" y="5342284"/>
              <a:ext cx="533282" cy="914280"/>
            </a:xfrm>
            <a:prstGeom prst="can">
              <a:avLst>
                <a:gd name="adj" fmla="val 35417"/>
              </a:avLst>
            </a:prstGeom>
            <a:solidFill>
              <a:srgbClr val="993366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68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auto">
            <a:xfrm>
              <a:off x="6264260" y="5259745"/>
              <a:ext cx="533282" cy="998405"/>
            </a:xfrm>
            <a:prstGeom prst="can">
              <a:avLst>
                <a:gd name="adj" fmla="val 35417"/>
              </a:avLst>
            </a:prstGeom>
            <a:solidFill>
              <a:srgbClr val="993366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70</a:t>
              </a:r>
              <a:r>
                <a:rPr kumimoji="1" lang="zh-CN" altLang="en-US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*</a:t>
              </a:r>
              <a:endParaRPr kumimoji="1" lang="zh-CN" altLang="en-US" sz="19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43" name="AutoShape 8"/>
            <p:cNvSpPr>
              <a:spLocks noChangeArrowheads="1"/>
            </p:cNvSpPr>
            <p:nvPr/>
          </p:nvSpPr>
          <p:spPr bwMode="auto">
            <a:xfrm>
              <a:off x="7008633" y="5258157"/>
              <a:ext cx="533282" cy="1001581"/>
            </a:xfrm>
            <a:prstGeom prst="can">
              <a:avLst>
                <a:gd name="adj" fmla="val 35417"/>
              </a:avLst>
            </a:prstGeom>
            <a:solidFill>
              <a:srgbClr val="993366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70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8495791" y="4529591"/>
              <a:ext cx="533282" cy="1726972"/>
            </a:xfrm>
            <a:prstGeom prst="can">
              <a:avLst>
                <a:gd name="adj" fmla="val 35417"/>
              </a:avLst>
            </a:prstGeom>
            <a:solidFill>
              <a:srgbClr val="993366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93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7824427" y="5029587"/>
              <a:ext cx="534869" cy="1226976"/>
            </a:xfrm>
            <a:prstGeom prst="can">
              <a:avLst>
                <a:gd name="adj" fmla="val 35417"/>
              </a:avLst>
            </a:prstGeom>
            <a:solidFill>
              <a:srgbClr val="993366"/>
            </a:solidFill>
            <a:ln w="9525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9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73</a:t>
              </a:r>
              <a:endParaRPr kumimoji="1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7904" name="文本框 46"/>
          <p:cNvSpPr txBox="1"/>
          <p:nvPr/>
        </p:nvSpPr>
        <p:spPr>
          <a:xfrm>
            <a:off x="149225" y="1373188"/>
            <a:ext cx="4572000" cy="392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50" b="0" i="0" u="none" strike="noStrike" kern="1200" cap="none" spc="0" normalizeH="0" baseline="0" noProof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序列 </a:t>
            </a:r>
            <a:r>
              <a:rPr kumimoji="0" lang="en-US" altLang="zh-CN" sz="1950" b="0" i="0" u="none" strike="noStrike" kern="1200" cap="none" spc="0" normalizeH="0" baseline="0" noProof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{70,73,70*,23,93,18,11,68}</a:t>
            </a:r>
            <a:endParaRPr kumimoji="0" lang="en-US" altLang="zh-CN" sz="1950" b="0" i="0" u="none" strike="noStrike" kern="1200" cap="none" spc="0" normalizeH="0" baseline="0" noProof="1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4" grpId="0" bldLvl="0" animBg="1"/>
      <p:bldP spid="29" grpId="0" bldLvl="0" animBg="1"/>
      <p:bldP spid="30" grpId="0" bldLvl="0" animBg="1"/>
      <p:bldP spid="42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2"/>
          <p:cNvSpPr txBox="1"/>
          <p:nvPr/>
        </p:nvSpPr>
        <p:spPr>
          <a:xfrm>
            <a:off x="582613" y="1371600"/>
            <a:ext cx="1819275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分治策略：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579438" y="1928813"/>
            <a:ext cx="8064500" cy="2987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08000" bIns="108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① 分解：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将原序列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..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分解成两个子序列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..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+1..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，其中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为划分的基准位置。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② 求解子问题：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若子序列的长度为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或为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，则它是有序的，直接返回；否则递归地求解各个子问题。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③ 合并：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由于整个序列存放在数组中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中，排序过程是就地进行的，合并步骤不需要执行任何操作。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1683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2"/>
          <p:cNvSpPr txBox="1"/>
          <p:nvPr/>
        </p:nvSpPr>
        <p:spPr>
          <a:xfrm>
            <a:off x="385763" y="1193800"/>
            <a:ext cx="8229600" cy="962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例如，对于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8}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序列，其快速排序过程如下图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0" name="Rectangle 5"/>
          <p:cNvSpPr/>
          <p:nvPr/>
        </p:nvSpPr>
        <p:spPr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0188" y="1828800"/>
            <a:ext cx="4000500" cy="500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5, 1, 7, 10, 6, 9, 4, 3, 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500188" y="2328863"/>
            <a:ext cx="4143375" cy="892175"/>
            <a:chOff x="1500166" y="2000240"/>
            <a:chExt cx="4143404" cy="891844"/>
          </a:xfrm>
        </p:grpSpPr>
        <p:sp>
          <p:nvSpPr>
            <p:cNvPr id="7" name="矩形 6"/>
            <p:cNvSpPr/>
            <p:nvPr/>
          </p:nvSpPr>
          <p:spPr>
            <a:xfrm>
              <a:off x="1500166" y="2392207"/>
              <a:ext cx="428628" cy="49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2392207"/>
              <a:ext cx="428628" cy="4998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00363" y="2392207"/>
              <a:ext cx="2643207" cy="4998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,7,10,6,9,4,3,8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1" name="直接连接符 10"/>
            <p:cNvCxnSpPr>
              <a:endCxn id="7" idx="0"/>
            </p:cNvCxnSpPr>
            <p:nvPr/>
          </p:nvCxnSpPr>
          <p:spPr>
            <a:xfrm rot="10800000" flipV="1">
              <a:off x="1714479" y="2000240"/>
              <a:ext cx="500067" cy="3919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7"/>
            </p:cNvCxnSpPr>
            <p:nvPr/>
          </p:nvCxnSpPr>
          <p:spPr>
            <a:xfrm rot="5400000">
              <a:off x="2521817" y="2058096"/>
              <a:ext cx="464964" cy="3492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0"/>
            </p:cNvCxnSpPr>
            <p:nvPr/>
          </p:nvCxnSpPr>
          <p:spPr>
            <a:xfrm>
              <a:off x="3857619" y="2000240"/>
              <a:ext cx="465141" cy="3919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2357438" y="3221038"/>
            <a:ext cx="3929062" cy="990600"/>
            <a:chOff x="2357422" y="2661869"/>
            <a:chExt cx="3929090" cy="1098749"/>
          </a:xfrm>
        </p:grpSpPr>
        <p:sp>
          <p:nvSpPr>
            <p:cNvPr id="16" name="矩形 15"/>
            <p:cNvSpPr/>
            <p:nvPr/>
          </p:nvSpPr>
          <p:spPr>
            <a:xfrm>
              <a:off x="2357422" y="3260546"/>
              <a:ext cx="785818" cy="500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3,4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8992" y="3260546"/>
              <a:ext cx="428628" cy="50007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14810" y="3260546"/>
              <a:ext cx="2071702" cy="500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,9,10,7,8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2" name="直接连接符 21"/>
            <p:cNvCxnSpPr>
              <a:endCxn id="9" idx="0"/>
            </p:cNvCxnSpPr>
            <p:nvPr/>
          </p:nvCxnSpPr>
          <p:spPr>
            <a:xfrm flipH="1">
              <a:off x="2897176" y="2661869"/>
              <a:ext cx="785818" cy="5986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2"/>
              <a:endCxn id="17" idx="7"/>
            </p:cNvCxnSpPr>
            <p:nvPr/>
          </p:nvCxnSpPr>
          <p:spPr>
            <a:xfrm flipH="1">
              <a:off x="3794119" y="2693564"/>
              <a:ext cx="528642" cy="639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9" idx="2"/>
              <a:endCxn id="18" idx="0"/>
            </p:cNvCxnSpPr>
            <p:nvPr/>
          </p:nvCxnSpPr>
          <p:spPr>
            <a:xfrm>
              <a:off x="4821240" y="2693564"/>
              <a:ext cx="430215" cy="5669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2071688" y="4211638"/>
            <a:ext cx="1428750" cy="674687"/>
            <a:chOff x="2071670" y="3883322"/>
            <a:chExt cx="1428760" cy="674392"/>
          </a:xfrm>
        </p:grpSpPr>
        <p:sp>
          <p:nvSpPr>
            <p:cNvPr id="28" name="矩形 27"/>
            <p:cNvSpPr/>
            <p:nvPr/>
          </p:nvSpPr>
          <p:spPr>
            <a:xfrm>
              <a:off x="2714611" y="4057871"/>
              <a:ext cx="785819" cy="499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071670" y="4057871"/>
              <a:ext cx="428628" cy="49984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9" idx="2"/>
              <a:endCxn id="18" idx="0"/>
            </p:cNvCxnSpPr>
            <p:nvPr/>
          </p:nvCxnSpPr>
          <p:spPr>
            <a:xfrm flipH="1">
              <a:off x="2425684" y="3883322"/>
              <a:ext cx="153989" cy="2221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9" idx="2"/>
              <a:endCxn id="28" idx="0"/>
            </p:cNvCxnSpPr>
            <p:nvPr/>
          </p:nvCxnSpPr>
          <p:spPr>
            <a:xfrm>
              <a:off x="2954326" y="3883322"/>
              <a:ext cx="153988" cy="174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572000" y="4211638"/>
            <a:ext cx="2143125" cy="669925"/>
            <a:chOff x="4572000" y="3837355"/>
            <a:chExt cx="2143140" cy="720359"/>
          </a:xfrm>
        </p:grpSpPr>
        <p:sp>
          <p:nvSpPr>
            <p:cNvPr id="34" name="矩形 33"/>
            <p:cNvSpPr/>
            <p:nvPr/>
          </p:nvSpPr>
          <p:spPr>
            <a:xfrm>
              <a:off x="5214943" y="4057559"/>
              <a:ext cx="1500197" cy="5001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,10,7,8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572000" y="4057559"/>
              <a:ext cx="428628" cy="50015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7" name="直接连接符 36"/>
            <p:cNvCxnSpPr>
              <a:stCxn id="18" idx="2"/>
              <a:endCxn id="35" idx="7"/>
            </p:cNvCxnSpPr>
            <p:nvPr/>
          </p:nvCxnSpPr>
          <p:spPr>
            <a:xfrm flipH="1">
              <a:off x="4937128" y="3837355"/>
              <a:ext cx="314327" cy="2936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8" idx="2"/>
              <a:endCxn id="34" idx="0"/>
            </p:cNvCxnSpPr>
            <p:nvPr/>
          </p:nvCxnSpPr>
          <p:spPr>
            <a:xfrm>
              <a:off x="5761046" y="3837355"/>
              <a:ext cx="204788" cy="2202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643438" y="4881563"/>
            <a:ext cx="2571750" cy="966787"/>
            <a:chOff x="4643438" y="4435067"/>
            <a:chExt cx="2571768" cy="967117"/>
          </a:xfrm>
        </p:grpSpPr>
        <p:sp>
          <p:nvSpPr>
            <p:cNvPr id="40" name="矩形 39"/>
            <p:cNvSpPr/>
            <p:nvPr/>
          </p:nvSpPr>
          <p:spPr>
            <a:xfrm>
              <a:off x="4643438" y="4901951"/>
              <a:ext cx="785817" cy="500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7,8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715007" y="4901951"/>
              <a:ext cx="428628" cy="50023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826" y="4901951"/>
              <a:ext cx="714380" cy="500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4" name="直接连接符 43"/>
            <p:cNvCxnSpPr>
              <a:stCxn id="18" idx="2"/>
              <a:endCxn id="40" idx="0"/>
            </p:cNvCxnSpPr>
            <p:nvPr/>
          </p:nvCxnSpPr>
          <p:spPr>
            <a:xfrm flipH="1">
              <a:off x="5037141" y="4435067"/>
              <a:ext cx="428628" cy="4668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4" idx="2"/>
              <a:endCxn id="41" idx="0"/>
            </p:cNvCxnSpPr>
            <p:nvPr/>
          </p:nvCxnSpPr>
          <p:spPr>
            <a:xfrm flipH="1">
              <a:off x="5929322" y="4435067"/>
              <a:ext cx="36512" cy="4668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4" idx="2"/>
              <a:endCxn id="42" idx="0"/>
            </p:cNvCxnSpPr>
            <p:nvPr/>
          </p:nvCxnSpPr>
          <p:spPr>
            <a:xfrm>
              <a:off x="6429387" y="4435067"/>
              <a:ext cx="428628" cy="4668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50" y="5848350"/>
            <a:ext cx="1500188" cy="682625"/>
            <a:chOff x="4286248" y="5519741"/>
            <a:chExt cx="1500198" cy="682555"/>
          </a:xfrm>
        </p:grpSpPr>
        <p:sp>
          <p:nvSpPr>
            <p:cNvPr id="52" name="椭圆 51"/>
            <p:cNvSpPr/>
            <p:nvPr/>
          </p:nvSpPr>
          <p:spPr>
            <a:xfrm>
              <a:off x="4286248" y="5702285"/>
              <a:ext cx="428628" cy="500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072066" y="5702285"/>
              <a:ext cx="714380" cy="500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" name="直接连接符 54"/>
            <p:cNvCxnSpPr>
              <a:stCxn id="34" idx="2"/>
              <a:endCxn id="52" idx="7"/>
            </p:cNvCxnSpPr>
            <p:nvPr/>
          </p:nvCxnSpPr>
          <p:spPr>
            <a:xfrm flipH="1">
              <a:off x="4651375" y="5519741"/>
              <a:ext cx="169864" cy="2555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34" idx="2"/>
              <a:endCxn id="53" idx="0"/>
            </p:cNvCxnSpPr>
            <p:nvPr/>
          </p:nvCxnSpPr>
          <p:spPr>
            <a:xfrm>
              <a:off x="5214942" y="5519741"/>
              <a:ext cx="214313" cy="1825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768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7"/>
          <p:cNvSpPr txBox="1"/>
          <p:nvPr/>
        </p:nvSpPr>
        <p:spPr>
          <a:xfrm>
            <a:off x="539750" y="2024063"/>
            <a:ext cx="8064500" cy="25003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对于一个规模为</a:t>
            </a:r>
            <a:r>
              <a:rPr lang="en-US" altLang="zh-CN" sz="2000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的问题：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若该问题可以容易地解决（比如说规模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较小）则直接解决，否则将其分解为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个规模较小的子问题，这些子问题互相独立且与原问题形式相同，递归地解这些子问题，然后将各子问题的解合并得到原问题的解。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这种算法设计策略叫做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分治法（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divide-and-conquer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4" descr="纸莎草纸"/>
          <p:cNvSpPr txBox="1">
            <a:spLocks noChangeArrowheads="1"/>
          </p:cNvSpPr>
          <p:nvPr/>
        </p:nvSpPr>
        <p:spPr bwMode="auto">
          <a:xfrm>
            <a:off x="415253" y="1488763"/>
            <a:ext cx="4500596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3.1.1 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分治法的设计思想</a:t>
            </a:r>
            <a:endParaRPr kumimoji="0" lang="zh-CN" altLang="en-US" sz="2400" kern="1200" cap="none" spc="0" normalizeH="0" baseline="0" noProof="0" dirty="0"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555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分治法概述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209800" y="4632325"/>
          <a:ext cx="412432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010150" imgH="2228850" progId="Paint.Picture">
                  <p:embed/>
                </p:oleObj>
              </mc:Choice>
              <mc:Fallback>
                <p:oleObj name="" r:id="rId1" imgW="5010150" imgH="22288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4632325"/>
                        <a:ext cx="4124325" cy="18351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2"/>
          <p:cNvSpPr txBox="1"/>
          <p:nvPr/>
        </p:nvSpPr>
        <p:spPr>
          <a:xfrm>
            <a:off x="304800" y="1169988"/>
            <a:ext cx="24638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快速排序算法：</a:t>
            </a:r>
            <a:endParaRPr lang="zh-CN" altLang="en-US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20116" cy="44457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180000" tIns="144000" bIns="144000">
            <a:spAutoFit/>
          </a:bodyPr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kern="1200" cap="none" spc="0" normalizeH="0" baseline="0" noProof="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Partition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a[]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s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t)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划分算法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int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=s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j=t;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=a[s];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用序列的第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个记录作为基准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(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!=j)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从序列两端交替向中间扫描，直至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=j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为止     </a:t>
            </a:r>
            <a:endParaRPr kumimoji="0" lang="en-US" altLang="zh-CN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 while (j&gt;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&amp;&amp; a[j]&gt;=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　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j--; 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从右向左扫描，找第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个关键字小于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a[j]</a:t>
            </a:r>
            <a:endParaRPr kumimoji="0" lang="en-US" altLang="zh-CN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]=a[j];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a[j]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前移到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的位置</a:t>
            </a:r>
            <a:endParaRPr kumimoji="0" lang="zh-CN" altLang="en-US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(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&lt;j &amp;&amp; 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]&lt;=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　　　　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++;   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从左向右扫描，找第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个关键字大于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endParaRPr kumimoji="0" lang="en-US" altLang="zh-CN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a[j]=a[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后移到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a[j]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的位置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kumimoji="0" lang="en-US" altLang="zh-CN" kern="1200" cap="none" spc="0" normalizeH="0" baseline="0" noProof="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kern="1200" cap="none" spc="0" normalizeH="0" baseline="0" noProof="0" dirty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5779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23850" y="1871601"/>
            <a:ext cx="7820050" cy="3614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180000" tIns="144000" bIns="144000"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QuickSort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a[]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s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t)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a[s..t]</a:t>
            </a:r>
            <a:r>
              <a:rPr kumimoji="0" lang="zh-CN" altLang="en-US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元素序列进行递增排序</a:t>
            </a:r>
            <a:endParaRPr kumimoji="0" lang="zh-CN" altLang="en-US" kern="1200" cap="none" spc="0" normalizeH="0" baseline="0" noProof="0" dirty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(s&lt;t)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序列内至少存在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个元素的情况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int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=Partition(a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t);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QuickSort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i-1);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对左子序列递归排序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QuickSort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t);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1F63AD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对右子序列递归排序</a:t>
            </a:r>
            <a:endParaRPr kumimoji="0" lang="zh-CN" altLang="en-US" kern="1200" cap="none" spc="0" normalizeH="0" baseline="0" noProof="0" dirty="0">
              <a:solidFill>
                <a:srgbClr val="1F63AD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6802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803" name="Text Box 2"/>
          <p:cNvSpPr txBox="1"/>
          <p:nvPr/>
        </p:nvSpPr>
        <p:spPr>
          <a:xfrm>
            <a:off x="304800" y="1169988"/>
            <a:ext cx="2463800" cy="430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快速排序算法：</a:t>
            </a:r>
            <a:endParaRPr lang="zh-CN" altLang="en-US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32325" y="3267075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7813" y="3851275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4" grpId="0" bldLvl="0" animBg="1"/>
      <p:bldP spid="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/>
          <p:nvPr/>
        </p:nvSpPr>
        <p:spPr>
          <a:xfrm>
            <a:off x="257175" y="1128713"/>
            <a:ext cx="8510588" cy="5216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快速排序的时间主要耗费在划分操作上，对长度为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的区间进行划分，共需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次关键字的比较，时间复杂度为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对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个记录进行快速排序的过程构成一棵递归树，在这样的递归树中，每一层至多对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个记录进行划分，所花时间为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当初始排序数据正序或反序时，此时的递归树高度为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，快速排序呈现最坏情况，即最坏情况下的时间复杂度为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当初始排序数据</a:t>
            </a:r>
            <a:r>
              <a:rPr lang="zh-CN" altLang="en-US" sz="200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随机分布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，使每次分成的两个子区间中的记录个数大致相等，此时的递归树高度为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，快速排序呈现最好情况，即最好情况下的时间复杂度为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。快速排序算法的平均时间复杂度也是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6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2348428"/>
            <a:ext cx="7848600" cy="35230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   已知由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≥2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）个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正整数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构成的集合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A={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0≤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），将其划分为两个不相交的子集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，元素个数分别是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A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中元素之和分别为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。设计一个尽可能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高效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的划分算法，满足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最小且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|S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-S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最大。要求：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）给出算法的基本设计思想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）根据设计思想，采用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C++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描述算法，关键之处给出注释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）说明你所设计算法的时间复杂度和空间复杂度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9874" name="TextBox 3"/>
          <p:cNvSpPr txBox="1"/>
          <p:nvPr/>
        </p:nvSpPr>
        <p:spPr>
          <a:xfrm>
            <a:off x="1601788" y="1541463"/>
            <a:ext cx="500062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2016</a:t>
            </a: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年全国计算机学科专业考研题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79875" name="组合 4"/>
          <p:cNvGrpSpPr/>
          <p:nvPr/>
        </p:nvGrpSpPr>
        <p:grpSpPr>
          <a:xfrm>
            <a:off x="533400" y="1346200"/>
            <a:ext cx="800100" cy="785813"/>
            <a:chOff x="5691204" y="3835411"/>
            <a:chExt cx="1238250" cy="1236663"/>
          </a:xfrm>
        </p:grpSpPr>
        <p:grpSp>
          <p:nvGrpSpPr>
            <p:cNvPr id="79876" name="Group 19"/>
            <p:cNvGrpSpPr/>
            <p:nvPr/>
          </p:nvGrpSpPr>
          <p:grpSpPr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79877" name="Oval 20"/>
              <p:cNvSpPr/>
              <p:nvPr/>
            </p:nvSpPr>
            <p:spPr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0" hangingPunct="0"/>
                <a:endParaRPr lang="zh-CN" altLang="zh-CN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878" name="Oval 21"/>
              <p:cNvSpPr/>
              <p:nvPr/>
            </p:nvSpPr>
            <p:spPr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hlink">
                    <a:alpha val="70195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0" hangingPunct="0"/>
                <a:endParaRPr lang="zh-CN" altLang="zh-CN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879" name="Oval 22"/>
              <p:cNvSpPr/>
              <p:nvPr/>
            </p:nvSpPr>
            <p:spPr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hlink">
                    <a:alpha val="30196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0" hangingPunct="0"/>
                <a:endParaRPr lang="zh-CN" altLang="zh-CN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880" name="Text Box 23"/>
            <p:cNvSpPr txBox="1"/>
            <p:nvPr/>
          </p:nvSpPr>
          <p:spPr>
            <a:xfrm>
              <a:off x="5762641" y="4214818"/>
              <a:ext cx="1082674" cy="4617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88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2667000" y="3579813"/>
            <a:ext cx="4214813" cy="1501775"/>
            <a:chOff x="2714612" y="3426741"/>
            <a:chExt cx="4214842" cy="1502457"/>
          </a:xfrm>
        </p:grpSpPr>
        <p:sp>
          <p:nvSpPr>
            <p:cNvPr id="5" name="下箭头 4"/>
            <p:cNvSpPr/>
            <p:nvPr/>
          </p:nvSpPr>
          <p:spPr bwMode="auto">
            <a:xfrm>
              <a:off x="3786182" y="3426741"/>
              <a:ext cx="285752" cy="786169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899" name="TextBox 5"/>
            <p:cNvSpPr txBox="1"/>
            <p:nvPr/>
          </p:nvSpPr>
          <p:spPr>
            <a:xfrm>
              <a:off x="4143372" y="3569617"/>
              <a:ext cx="278608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查找第</a:t>
              </a:r>
              <a:r>
                <a:rPr lang="en-US" altLang="zh-CN" sz="2000" i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/2</a:t>
              </a: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小的元素</a:t>
              </a:r>
              <a:endPara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900" name="TextBox 6"/>
            <p:cNvSpPr txBox="1"/>
            <p:nvPr/>
          </p:nvSpPr>
          <p:spPr>
            <a:xfrm>
              <a:off x="2714612" y="4498311"/>
              <a:ext cx="2428892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/>
              <a:r>
                <a:rPr lang="zh-CN" altLang="en-US" sz="22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递归快速排序</a:t>
              </a:r>
              <a:endPara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0901" name="TextBox 7"/>
          <p:cNvSpPr txBox="1"/>
          <p:nvPr/>
        </p:nvSpPr>
        <p:spPr>
          <a:xfrm>
            <a:off x="381000" y="1295400"/>
            <a:ext cx="78581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 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思路：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递增排序，前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/2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个元素放在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中，其他放在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中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10"/>
          <p:cNvGrpSpPr/>
          <p:nvPr/>
        </p:nvGrpSpPr>
        <p:grpSpPr>
          <a:xfrm>
            <a:off x="1309688" y="1938338"/>
            <a:ext cx="5857875" cy="1357312"/>
            <a:chOff x="1357290" y="1785926"/>
            <a:chExt cx="5857916" cy="1357322"/>
          </a:xfrm>
        </p:grpSpPr>
        <p:sp>
          <p:nvSpPr>
            <p:cNvPr id="80903" name="TextBox 3"/>
            <p:cNvSpPr txBox="1"/>
            <p:nvPr/>
          </p:nvSpPr>
          <p:spPr>
            <a:xfrm>
              <a:off x="1357290" y="2743138"/>
              <a:ext cx="585791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将最小的</a:t>
              </a: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</a:t>
              </a:r>
              <a:r>
                <a:rPr lang="en-US" altLang="zh-CN" sz="2000" i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/2</a:t>
              </a: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个元素放在</a:t>
              </a:r>
              <a:r>
                <a:rPr lang="en-US" altLang="zh-CN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中，其他放在</a:t>
              </a:r>
              <a:r>
                <a:rPr lang="en-US" altLang="zh-CN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中</a:t>
              </a:r>
              <a:endPara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下箭头 8"/>
            <p:cNvSpPr/>
            <p:nvPr/>
          </p:nvSpPr>
          <p:spPr bwMode="auto">
            <a:xfrm>
              <a:off x="3811582" y="1785926"/>
              <a:ext cx="285752" cy="78581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80905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117" y="1314971"/>
            <a:ext cx="8358246" cy="493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Partition(int a[],int low,int high)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以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a[low]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为基准划分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i=low,j=high;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povit=a[low];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(i&lt;j)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 while (i&lt;j &amp;&amp; a[j]&gt;=povit)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j--;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a[i]=a[j];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while (i&lt;j &amp;&amp; a[i]&lt;=povit)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i++;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a[j]=a[i];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+mn-cs"/>
              </a:rPr>
              <a:t> a[i]=povit;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+mn-cs"/>
              </a:rPr>
              <a:t>   return i;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81922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求解排序问题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896" y="152400"/>
            <a:ext cx="8204433" cy="5830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Solution(int a[],int n)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low=0,high=n-1;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bool flag=true;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(flag)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Partition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a,low,high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==n/2-1)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基准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n/2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flag=false;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 if (n/2-1&gt;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在右区间查找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low=i+1;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high=i-1;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63AD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在左区间查找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F63AD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s1=0,s2=0;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=0;i&lt;n/2;i++)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s1+=a[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j=n/2;j&lt;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s2+=a[j];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s2-s1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63" y="6143625"/>
            <a:ext cx="2357437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时间复杂度为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O(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00030" y="1533532"/>
            <a:ext cx="492922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R="0" algn="ctr" defTabSz="914400" eaLnBrk="0" hangingPunct="0"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3.3.1 </a:t>
            </a:r>
            <a:r>
              <a:rPr kumimoji="0" lang="zh-CN" altLang="zh-CN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查找最大和次大元素</a:t>
            </a:r>
            <a:endParaRPr kumimoji="0" lang="zh-CN" altLang="zh-CN" sz="2400" kern="1200" cap="none" spc="0" normalizeH="0" baseline="0" noProof="0" dirty="0"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3970" name="Text Box 4"/>
          <p:cNvSpPr txBox="1"/>
          <p:nvPr/>
        </p:nvSpPr>
        <p:spPr>
          <a:xfrm>
            <a:off x="714375" y="2390775"/>
            <a:ext cx="8064500" cy="1450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【问题描述】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对于给定的含有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元素的无序序列，求这个序列中</a:t>
            </a:r>
            <a:r>
              <a:rPr lang="zh-CN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次大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2000" b="1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两个不同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的元素。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2, 5, 1, 4, 6, 3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次大元素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97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994" name="TextBox 1"/>
          <p:cNvSpPr txBox="1"/>
          <p:nvPr/>
        </p:nvSpPr>
        <p:spPr>
          <a:xfrm>
            <a:off x="179388" y="1173163"/>
            <a:ext cx="8785225" cy="1458912"/>
          </a:xfrm>
          <a:prstGeom prst="rect">
            <a:avLst/>
          </a:prstGeom>
          <a:noFill/>
          <a:ln w="9525">
            <a:noFill/>
          </a:ln>
        </p:spPr>
        <p:txBody>
          <a:bodyPr tIns="144000" bIns="144000" anchor="t" anchorCtr="0">
            <a:spAutoFit/>
          </a:bodyPr>
          <a:lstStyle/>
          <a:p>
            <a:pPr eaLnBrk="0" hangingPunct="0">
              <a:lnSpc>
                <a:spcPts val="32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【问题求解】</a:t>
            </a:r>
            <a:r>
              <a:rPr lang="zh-CN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对于无序序列</a:t>
            </a:r>
            <a:r>
              <a:rPr lang="en-US" altLang="zh-CN" sz="22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[low..high]</a:t>
            </a:r>
            <a:r>
              <a:rPr lang="zh-CN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中，采用分治法求最大元素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max1</a:t>
            </a:r>
            <a:r>
              <a:rPr lang="zh-CN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和次大元素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max2</a:t>
            </a:r>
            <a:r>
              <a:rPr lang="zh-CN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的过程如下：</a:t>
            </a:r>
            <a:endParaRPr lang="zh-CN" altLang="zh-CN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ts val="32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995" name="矩形 3"/>
          <p:cNvSpPr/>
          <p:nvPr/>
        </p:nvSpPr>
        <p:spPr>
          <a:xfrm>
            <a:off x="1371600" y="2813050"/>
            <a:ext cx="14652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a[low..high]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1799" y="2828448"/>
            <a:ext cx="719137" cy="287337"/>
          </a:xfrm>
          <a:prstGeom prst="rightArrow">
            <a:avLst>
              <a:gd name="adj1" fmla="val 50000"/>
              <a:gd name="adj2" fmla="val 6256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044123" y="2838198"/>
            <a:ext cx="719137" cy="287337"/>
          </a:xfrm>
          <a:prstGeom prst="rightArrow">
            <a:avLst>
              <a:gd name="adj1" fmla="val 50000"/>
              <a:gd name="adj2" fmla="val 6256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98899" y="2667000"/>
            <a:ext cx="937260" cy="610235"/>
          </a:xfrm>
          <a:prstGeom prst="roundRect">
            <a:avLst/>
          </a:prstGeom>
          <a:solidFill>
            <a:srgbClr val="FFCCCC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算法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9" name="矩形 10"/>
          <p:cNvSpPr/>
          <p:nvPr/>
        </p:nvSpPr>
        <p:spPr>
          <a:xfrm>
            <a:off x="6096000" y="2781300"/>
            <a:ext cx="16383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max2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363" y="3622675"/>
            <a:ext cx="8423275" cy="2143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ts val="32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[low..high]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中只有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元素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max1=a[low]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max2=-INF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∞）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（要求它们是不同的元素）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2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[low..high]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中只有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两个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元素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max1=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{a[low]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a[high]}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max2=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{a[low]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a[high]}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2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[low..high]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中有两个以上元素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分治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018" name="TextBox 1"/>
          <p:cNvSpPr txBox="1"/>
          <p:nvPr/>
        </p:nvSpPr>
        <p:spPr>
          <a:xfrm>
            <a:off x="179388" y="1173163"/>
            <a:ext cx="8785225" cy="1057275"/>
          </a:xfrm>
          <a:prstGeom prst="rect">
            <a:avLst/>
          </a:prstGeom>
          <a:noFill/>
          <a:ln w="9525">
            <a:noFill/>
          </a:ln>
        </p:spPr>
        <p:txBody>
          <a:bodyPr tIns="144000" bIns="144000" anchor="t" anchorCtr="0">
            <a:spAutoFit/>
          </a:bodyPr>
          <a:lstStyle/>
          <a:p>
            <a:pPr eaLnBrk="0" hangingPunct="0">
              <a:lnSpc>
                <a:spcPts val="32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【问题求解】</a:t>
            </a:r>
            <a:r>
              <a:rPr lang="zh-CN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对于无序序列</a:t>
            </a:r>
            <a:r>
              <a:rPr lang="en-US" altLang="zh-CN" sz="22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[low..high]</a:t>
            </a:r>
            <a:r>
              <a:rPr lang="zh-CN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中，采用分治法求最大元素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max1</a:t>
            </a:r>
            <a:r>
              <a:rPr lang="zh-CN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和次大元素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max2</a:t>
            </a:r>
            <a:r>
              <a:rPr lang="zh-CN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的过程如下：</a:t>
            </a:r>
            <a:endParaRPr lang="zh-CN" altLang="zh-CN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750" y="2362200"/>
            <a:ext cx="8064500" cy="29162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08000" bIns="108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分解：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按中间位置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mid=(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low+high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)/2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划分为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low..mid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a[mid+1..high]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左右两个区间（注意左区间包含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a[mid]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求解子问题：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求出左区间最大元素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lmax1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和次大元素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lmax2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，求出右区间最大元素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rmax1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和次大元素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rmax2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 合并：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lmax1&gt;rmax1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max1=lmax1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max2=MAX{lmax2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rmax1}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max1=rmax1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max2=MAX{lmax1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rmax2}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 descr="纸莎草纸"/>
          <p:cNvSpPr txBox="1">
            <a:spLocks noChangeArrowheads="1"/>
          </p:cNvSpPr>
          <p:nvPr/>
        </p:nvSpPr>
        <p:spPr bwMode="auto">
          <a:xfrm>
            <a:off x="394239" y="1386334"/>
            <a:ext cx="453548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R="0" defTabSz="914400" eaLnBrk="0" hangingPunct="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3.1.2 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分治法的求解过程</a:t>
            </a:r>
            <a:endParaRPr kumimoji="0" lang="zh-CN" altLang="en-US" sz="2400" kern="1200" cap="none" spc="0" normalizeH="0" baseline="0" noProof="0" dirty="0"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650" name="Text Box 3"/>
          <p:cNvSpPr txBox="1"/>
          <p:nvPr/>
        </p:nvSpPr>
        <p:spPr>
          <a:xfrm>
            <a:off x="357188" y="2133600"/>
            <a:ext cx="8208962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分治法通常采用递归算法设计技术，在每一层递归上都有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个步骤：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39750" y="2909888"/>
            <a:ext cx="7920038" cy="26717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① 分解：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将原问题分解为若干个规模较小，相互独立，与原问题形式相同的子问题。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② 求解子问题：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若子问题规模较小而容易被解决则直接求解，否则递归地求解各个子问题。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③ 合并：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将各个子问题的解合并为原问题的解。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652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分治法概述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30" y="2480403"/>
            <a:ext cx="2209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u="sng" dirty="0">
                <a:solidFill>
                  <a:srgbClr val="0000FF"/>
                </a:solidFill>
                <a:latin typeface="Berlin Sans FB" panose="020E0602020502020306" pitchFamily="34" charset="0"/>
                <a:cs typeface="Comic Sans MS" panose="030F0702030302020204" charset="0"/>
              </a:rPr>
              <a:t>Divide and Conquer</a:t>
            </a:r>
            <a:endParaRPr lang="en-US" altLang="zh-CN" sz="1800" u="sng" dirty="0">
              <a:solidFill>
                <a:srgbClr val="0000FF"/>
              </a:solidFill>
              <a:latin typeface="Berlin Sans FB" panose="020E0602020502020306" pitchFamily="34" charset="0"/>
              <a:ea typeface="华文新魏" panose="02010800040101010101" charset="-122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720" y="357165"/>
            <a:ext cx="8429684" cy="6180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solve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(int a[],int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low,int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high,int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&amp;max1,int &amp;max2)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if (low==high)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区间只有一个元素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	max1=a[low];	max2=-INF;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else if (low==high-1)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区间只有两个元素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	max1=max(a[low],a[high]); max2=min(a[low],a[high]);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else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区间有两个以上元素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{	int mid=(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low+high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)/2;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int lmax1,lmax2;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solve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(a,low,mid,lmax1,lmax2);	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左区间求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lmax1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lmax2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int rmax1,rmax2;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solve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(a,mid+1,high,rmax1,rmax2);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右区间求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lmax1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lmax2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if (lmax1&gt;rmax1)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{   max1=lmax1;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max2=max(lmax2,rmax1);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//lmax2,rmax1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中求次大元素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else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{   max1=rmax1;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max2=max(lmax1,rmax2);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//lmax1,rmax2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中求次大元素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50" y="2152650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50" y="2941638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50" y="4203700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77000" y="990600"/>
            <a:ext cx="16002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4" grpId="0" bldLvl="0" animBg="1"/>
      <p:bldP spid="4" grpId="1" animBg="1"/>
      <p:bldP spid="5" grpId="0" bldLvl="0" animBg="1"/>
      <p:bldP spid="5" grpId="1" animBg="1"/>
      <p:bldP spid="6" grpId="0" animBg="1"/>
      <p:bldP spid="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431800" y="1524000"/>
            <a:ext cx="7643813" cy="2374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【算法分析】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solve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pt-BR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max1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max2)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调用，其比较次数的递推式为：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   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(1)=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(2)=1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   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)=2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/2)+1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合并的时间为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nsolas" panose="020B0609020204030204" pitchFamily="49" charset="0"/>
              </a:rPr>
              <a:t>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(1)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可以推导出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Consolas" panose="020B0609020204030204" pitchFamily="49" charset="0"/>
              </a:rPr>
              <a:t>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8066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142844" y="1219200"/>
            <a:ext cx="342902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R="0" algn="ctr" defTabSz="914400" eaLnBrk="0" hangingPunct="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3.3.2 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折半查找</a:t>
            </a:r>
            <a:endParaRPr kumimoji="0" lang="zh-CN" altLang="en-US" sz="2400" kern="1200" cap="none" spc="0" normalizeH="0" baseline="0" noProof="0" dirty="0"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42875" y="1697038"/>
            <a:ext cx="8786813" cy="43735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bIns="144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基本思路：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设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[low..high]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是当前的查找区间，首先确定该区间的中点位置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mid=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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low+high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)/2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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；然后将待查的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值与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[mid].key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比较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）若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==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[mid]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，则查找成功并返回该元素的物理下标；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）若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[mid]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，则由表的有序性可知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[mid..high]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均大于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，因此若表中存在关键字等于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的元素，则该元素必定位于左子表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[low..mid-1]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中，故新的查找区间是左子表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[low..mid-1]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）若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[mid]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，则要查找的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必在位于右子表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[mid+1..high]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中，即新的查找区间是右子表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mid+1..high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下一次查找是针对新的查找区间进行的。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909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380999" y="1524000"/>
            <a:ext cx="8248678" cy="50074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80000" tIns="180000" bIns="180000">
            <a:spAutoFit/>
          </a:bodyPr>
          <a:lstStyle/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BinSearch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(int a[]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low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high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k) 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拆半查找算法</a:t>
            </a:r>
            <a:endParaRPr kumimoji="0" lang="zh-CN" altLang="en-US" kern="1200" cap="none" spc="0" normalizeH="0" baseline="0" noProof="0" dirty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mid;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(low&lt;=high)	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当前区间存在元素时</a:t>
            </a:r>
            <a:endParaRPr kumimoji="0" lang="zh-CN" altLang="en-US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	mid=(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low+high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)/2;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求查找区间的中间位置</a:t>
            </a:r>
            <a:endParaRPr kumimoji="0" lang="zh-CN" altLang="en-US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(a[mid]==k)	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找到后返回其物理下标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mid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mid;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(a[mid]&gt;k)	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a[mid]&gt;k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</a:t>
            </a:r>
            <a:endParaRPr kumimoji="0" lang="zh-CN" altLang="en-US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BinSearch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low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mid-1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k);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		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a[mid]&lt;k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</a:t>
            </a:r>
            <a:endParaRPr kumimoji="0" lang="zh-CN" altLang="en-US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BinSearch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mid+1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high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k);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 return -1;	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若当前查找区间没有元素时返回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ts val="26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1138" name="Text Box 3"/>
          <p:cNvSpPr txBox="1"/>
          <p:nvPr/>
        </p:nvSpPr>
        <p:spPr>
          <a:xfrm>
            <a:off x="468313" y="1127125"/>
            <a:ext cx="25908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算法实现：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1139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1525" y="2968625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21525" y="4619625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4" grpId="0" bldLvl="0" animBg="1"/>
      <p:bldP spid="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Box 1"/>
          <p:cNvSpPr txBox="1"/>
          <p:nvPr/>
        </p:nvSpPr>
        <p:spPr>
          <a:xfrm>
            <a:off x="533400" y="1524000"/>
            <a:ext cx="38576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折半查找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−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你真的会了吗？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063750"/>
            <a:ext cx="7215188" cy="167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当有序数组中存在相同元素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时，如何查找最左边的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x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？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当有序数组中存在相同元素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时，如何查找最右边的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当有序数组中存在相同元素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时，如何求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的个数 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2163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2"/>
          <p:cNvSpPr txBox="1"/>
          <p:nvPr/>
        </p:nvSpPr>
        <p:spPr>
          <a:xfrm>
            <a:off x="395288" y="1214438"/>
            <a:ext cx="8137525" cy="1450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算法分析：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折半查找算法的主要时间花费在元素比较上，对于含有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个元素的有序表，采用折半查找时最坏情况下的元素比较次数为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，则有：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571500" y="2774558"/>
            <a:ext cx="3817127" cy="1188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80000" tIns="144000" bIns="180000">
            <a:spAutoFit/>
          </a:bodyPr>
          <a:lstStyle/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C(</a:t>
            </a:r>
            <a:r>
              <a:rPr kumimoji="0" lang="en-US" altLang="zh-CN" sz="2000" i="1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)=1			</a:t>
            </a:r>
            <a:r>
              <a:rPr kumimoji="0" lang="zh-CN" altLang="en-US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sz="2000" i="1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=1</a:t>
            </a:r>
            <a:endParaRPr kumimoji="0" lang="en-US" altLang="zh-CN" sz="2000" kern="1200" cap="none" spc="0" normalizeH="0" baseline="0" noProof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C(</a:t>
            </a:r>
            <a:r>
              <a:rPr kumimoji="0" lang="en-US" altLang="zh-CN" sz="2000" i="1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)≤</a:t>
            </a:r>
            <a:r>
              <a:rPr kumimoji="0" lang="en-US" altLang="zh-CN" sz="2000" kern="1200" cap="none" spc="0" normalizeH="0" baseline="0" noProof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1+C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</a:t>
            </a:r>
            <a:r>
              <a:rPr kumimoji="0" lang="en-US" altLang="zh-CN" sz="2000" i="1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/2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</a:t>
            </a:r>
            <a:r>
              <a:rPr kumimoji="0" lang="en-US" altLang="zh-CN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	</a:t>
            </a:r>
            <a:r>
              <a:rPr kumimoji="0" lang="zh-CN" altLang="en-US" sz="2000" kern="1200" cap="none" spc="0" normalizeH="0" baseline="0" noProof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sz="2000" i="1" kern="1200" cap="none" spc="0" normalizeH="0" baseline="0" noProof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≥2</a:t>
            </a:r>
            <a:endParaRPr kumimoji="0" lang="en-US" altLang="zh-CN" sz="2000" kern="1200" cap="none" spc="0" normalizeH="0" baseline="0" noProof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4211" name="Text Box 4"/>
          <p:cNvSpPr txBox="1"/>
          <p:nvPr/>
        </p:nvSpPr>
        <p:spPr>
          <a:xfrm>
            <a:off x="571500" y="4071938"/>
            <a:ext cx="8280400" cy="14239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由此得到</a:t>
            </a:r>
            <a:r>
              <a:rPr lang="zh-CN" altLang="pt-BR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pt-BR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C(</a:t>
            </a:r>
            <a:r>
              <a:rPr lang="pt-BR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pt-BR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)≤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lang="pt-BR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pt-BR" altLang="zh-CN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pt-BR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</a:t>
            </a:r>
            <a:r>
              <a:rPr lang="pt-BR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  <a:endParaRPr lang="pt-BR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折半查找的主要时间花在元素比较上，所以算法的时间复杂度为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O(log</a:t>
            </a:r>
            <a:r>
              <a:rPr lang="en-US" altLang="zh-CN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12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2315" y="2391609"/>
            <a:ext cx="3860185" cy="207478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 descr="纸莎草纸"/>
          <p:cNvSpPr txBox="1">
            <a:spLocks noChangeArrowheads="1"/>
          </p:cNvSpPr>
          <p:nvPr/>
        </p:nvSpPr>
        <p:spPr bwMode="auto">
          <a:xfrm>
            <a:off x="395286" y="1367135"/>
            <a:ext cx="567690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R="0" algn="ctr" defTabSz="914400" eaLnBrk="0" hangingPunct="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3.3.3 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寻找一个序列中第</a:t>
            </a:r>
            <a:r>
              <a:rPr kumimoji="0" lang="en-US" altLang="zh-CN" sz="2400" i="1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小元素</a:t>
            </a:r>
            <a:endParaRPr kumimoji="0" lang="zh-CN" altLang="en-US" sz="2400" kern="1200" cap="none" spc="0" normalizeH="0" baseline="0" noProof="0" dirty="0"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6258" name="Text Box 3"/>
          <p:cNvSpPr txBox="1"/>
          <p:nvPr/>
        </p:nvSpPr>
        <p:spPr>
          <a:xfrm>
            <a:off x="228600" y="1893888"/>
            <a:ext cx="7991475" cy="1006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对于给定的含有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元素的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无序序列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，求这个序列中第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1≤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）小的元素。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6" name="Text Box 4"/>
          <p:cNvSpPr txBox="1"/>
          <p:nvPr/>
        </p:nvSpPr>
        <p:spPr>
          <a:xfrm>
            <a:off x="255588" y="3068638"/>
            <a:ext cx="7993062" cy="1604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问题求解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假设无序序列存放在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[0..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中，若将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递增排序，则第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小的元素为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60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/>
          <p:nvPr/>
        </p:nvSpPr>
        <p:spPr>
          <a:xfrm>
            <a:off x="0" y="1295400"/>
            <a:ext cx="9144000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spcBef>
                <a:spcPct val="20000"/>
              </a:spcBef>
            </a:pP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求一组数的第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小的数。  </a:t>
            </a:r>
            <a:endParaRPr lang="zh-CN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06" name="Rectangle 3"/>
          <p:cNvSpPr/>
          <p:nvPr/>
        </p:nvSpPr>
        <p:spPr>
          <a:xfrm>
            <a:off x="352425" y="1905000"/>
            <a:ext cx="4038600" cy="3259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main( )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 n;    float  min2;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input(n);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 (i=0;i&lt;n-1;i=i+1)  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input(a[i]);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min2=second(n);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print(min2);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}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8307" name="矩形 1"/>
          <p:cNvSpPr/>
          <p:nvPr/>
        </p:nvSpPr>
        <p:spPr>
          <a:xfrm>
            <a:off x="4572000" y="1905000"/>
            <a:ext cx="4419600" cy="20589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second（int n）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float  min2,min1;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two(0,n-1, min2, min1);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  min2;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8308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/>
          <p:nvPr/>
        </p:nvSpPr>
        <p:spPr>
          <a:xfrm>
            <a:off x="266700" y="1193800"/>
            <a:ext cx="8610600" cy="563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defTabSz="193675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</a:t>
            </a: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wo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  i, int j，float  &amp;fmin2, float &amp;fmin1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 float  lmin2,lmin1,rmin2,rmin1;      int mid;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if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i=j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fmin2=fmin1=a[i]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else if (i=j-1)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if(a[i]&lt;a[j])    { fmin2=a[j]；fmin1=a[i];}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     else        {fmin2=a[i];  fmin1=a[j];}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else  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{mid=(i+j)/2;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          </a:t>
            </a: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two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i，mid，lmin2，lmin1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b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          two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mid+1，j，rmin2，rmin1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br>
              <a:rPr lang="zh-CN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           if (lmin1&lt;rmin1)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if (lmin2&lt;rmin1)  { fmin1=lmin1;fmin2=lmin2;}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 else   {fmin1=lmin1; fmin2=rmin1;}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else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if ( rmin2&lt;lmin1)  { fmin1=rmin1;fmin2=rmin2;}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  else           {fmin1=rmin1; fmin2=lmin1;}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193675"/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0354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ext Box 2"/>
          <p:cNvSpPr txBox="1"/>
          <p:nvPr/>
        </p:nvSpPr>
        <p:spPr>
          <a:xfrm>
            <a:off x="214313" y="1514475"/>
            <a:ext cx="8785225" cy="1227138"/>
          </a:xfrm>
          <a:prstGeom prst="rect">
            <a:avLst/>
          </a:prstGeom>
          <a:noFill/>
          <a:ln w="9525">
            <a:noFill/>
          </a:ln>
        </p:spPr>
        <p:txBody>
          <a:bodyPr tIns="108000" bIns="180000"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对于序列</a:t>
            </a:r>
            <a:r>
              <a:rPr lang="en-US" altLang="zh-CN" sz="22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2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</a:t>
            </a:r>
            <a:r>
              <a:rPr lang="en-US" altLang="zh-CN" sz="22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，在其中查找第</a:t>
            </a:r>
            <a:r>
              <a:rPr lang="en-US" altLang="zh-CN" sz="2200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小元素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的过程如下：</a:t>
            </a:r>
            <a:endParaRPr lang="zh-CN" altLang="en-US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将</a:t>
            </a:r>
            <a:r>
              <a:rPr lang="en-US" altLang="zh-CN" sz="22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[s]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作为基准划分，其对应下标为</a:t>
            </a:r>
            <a:r>
              <a:rPr lang="en-US" altLang="zh-CN" sz="22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2" name="TextBox 2"/>
          <p:cNvSpPr txBox="1"/>
          <p:nvPr/>
        </p:nvSpPr>
        <p:spPr>
          <a:xfrm>
            <a:off x="4902200" y="1219200"/>
            <a:ext cx="242887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该元素的下标为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-1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572125" y="1560513"/>
            <a:ext cx="0" cy="250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404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405" name="组合 16"/>
          <p:cNvGrpSpPr/>
          <p:nvPr/>
        </p:nvGrpSpPr>
        <p:grpSpPr>
          <a:xfrm>
            <a:off x="1981200" y="2860675"/>
            <a:ext cx="4857750" cy="2513013"/>
            <a:chOff x="1285852" y="130710"/>
            <a:chExt cx="4857784" cy="2512472"/>
          </a:xfrm>
        </p:grpSpPr>
        <p:sp>
          <p:nvSpPr>
            <p:cNvPr id="9" name="矩形 8"/>
            <p:cNvSpPr/>
            <p:nvPr/>
          </p:nvSpPr>
          <p:spPr>
            <a:xfrm>
              <a:off x="1285852" y="571940"/>
              <a:ext cx="4857784" cy="57137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+1]   … … …   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07" name="TextBox 6"/>
            <p:cNvSpPr txBox="1"/>
            <p:nvPr/>
          </p:nvSpPr>
          <p:spPr>
            <a:xfrm>
              <a:off x="1500166" y="130710"/>
              <a:ext cx="92869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下箭头 7"/>
            <p:cNvSpPr/>
            <p:nvPr/>
          </p:nvSpPr>
          <p:spPr>
            <a:xfrm>
              <a:off x="3500431" y="1286161"/>
              <a:ext cx="285752" cy="57137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852" y="2071805"/>
              <a:ext cx="2071703" cy="57137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 …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i-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1]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428992" y="2095612"/>
              <a:ext cx="571504" cy="54757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a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[</a:t>
              </a: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s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]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71935" y="2071805"/>
              <a:ext cx="2071701" cy="57137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+1] …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2" name="TextBox 11"/>
            <p:cNvSpPr txBox="1"/>
            <p:nvPr/>
          </p:nvSpPr>
          <p:spPr>
            <a:xfrm>
              <a:off x="1500166" y="1630908"/>
              <a:ext cx="107157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无序区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2413" name="TextBox 12"/>
            <p:cNvSpPr txBox="1"/>
            <p:nvPr/>
          </p:nvSpPr>
          <p:spPr>
            <a:xfrm>
              <a:off x="5072066" y="1643050"/>
              <a:ext cx="107157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无序区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2414" name="TextBox 13"/>
            <p:cNvSpPr txBox="1"/>
            <p:nvPr/>
          </p:nvSpPr>
          <p:spPr>
            <a:xfrm>
              <a:off x="3786182" y="1314378"/>
              <a:ext cx="78581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2000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划分</a:t>
              </a:r>
              <a:endParaRPr lang="zh-CN" altLang="en-US" sz="20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5"/>
          <p:cNvSpPr txBox="1"/>
          <p:nvPr/>
        </p:nvSpPr>
        <p:spPr>
          <a:xfrm>
            <a:off x="500063" y="1357313"/>
            <a:ext cx="7848600" cy="536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分治法所能解决的问题一般具有以下几个特征：</a:t>
            </a:r>
            <a:endParaRPr lang="zh-CN" altLang="en-US" sz="2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23850" y="2205038"/>
            <a:ext cx="8424863" cy="26717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）该问题的规模缩小到一定的程度就可以容易地解决。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）该问题可以分解为若干个规模较小的相同问题。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）利用该问题分解出的子问题的解可以合并为该问题的解。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）该问题所分解出的各个子问题是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相互独立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的，即子问题之间不包含公共的子问题。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603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分治法概述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 Box 2"/>
          <p:cNvSpPr txBox="1"/>
          <p:nvPr/>
        </p:nvSpPr>
        <p:spPr>
          <a:xfrm>
            <a:off x="730250" y="1498600"/>
            <a:ext cx="8785225" cy="719138"/>
          </a:xfrm>
          <a:prstGeom prst="rect">
            <a:avLst/>
          </a:prstGeom>
          <a:noFill/>
          <a:ln w="9525">
            <a:noFill/>
          </a:ln>
        </p:spPr>
        <p:txBody>
          <a:bodyPr tIns="108000" bIns="180000"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种情况：</a:t>
            </a:r>
            <a:endParaRPr lang="zh-CN" altLang="en-US" sz="2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250" y="3395663"/>
            <a:ext cx="7643813" cy="26717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-1=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即为第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小的元素，返回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-1&lt;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，第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小的元素应在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..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子序列中，递归在该子序列中求解并返回其结果。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-1&gt;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，第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小的元素应在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+1..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子序列中，递归在该子序列中求解并返回其结果。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445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4452" name="组合 16"/>
          <p:cNvGrpSpPr/>
          <p:nvPr/>
        </p:nvGrpSpPr>
        <p:grpSpPr>
          <a:xfrm>
            <a:off x="2532063" y="1219200"/>
            <a:ext cx="4038600" cy="2055813"/>
            <a:chOff x="1285852" y="130710"/>
            <a:chExt cx="4857786" cy="2512472"/>
          </a:xfrm>
        </p:grpSpPr>
        <p:sp>
          <p:nvSpPr>
            <p:cNvPr id="9" name="矩形 8"/>
            <p:cNvSpPr/>
            <p:nvPr/>
          </p:nvSpPr>
          <p:spPr>
            <a:xfrm>
              <a:off x="1285852" y="571121"/>
              <a:ext cx="4857786" cy="57233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en-US" altLang="zh-CN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+1]   … … …    </a:t>
              </a:r>
              <a:r>
                <a:rPr kumimoji="0" lang="en-US" altLang="zh-CN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54" name="TextBox 6"/>
            <p:cNvSpPr txBox="1"/>
            <p:nvPr/>
          </p:nvSpPr>
          <p:spPr>
            <a:xfrm>
              <a:off x="1500167" y="130710"/>
              <a:ext cx="928695" cy="2769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12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下箭头 7"/>
            <p:cNvSpPr/>
            <p:nvPr/>
          </p:nvSpPr>
          <p:spPr>
            <a:xfrm>
              <a:off x="3500880" y="1287029"/>
              <a:ext cx="284516" cy="57039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852" y="2070842"/>
              <a:ext cx="2071815" cy="5723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 … </a:t>
              </a: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i-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1]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428319" y="2096065"/>
              <a:ext cx="572852" cy="54711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a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[</a:t>
              </a: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s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]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71822" y="2070842"/>
              <a:ext cx="2071816" cy="5723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+1] … </a:t>
              </a: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+mn-cs"/>
                </a:rPr>
                <a:t>]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59" name="TextBox 11"/>
            <p:cNvSpPr txBox="1"/>
            <p:nvPr/>
          </p:nvSpPr>
          <p:spPr>
            <a:xfrm>
              <a:off x="1500167" y="1630908"/>
              <a:ext cx="1071571" cy="2769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1200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无序区</a:t>
              </a:r>
              <a:r>
                <a:rPr lang="en-US" altLang="zh-CN" sz="1200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4460" name="TextBox 12"/>
            <p:cNvSpPr txBox="1"/>
            <p:nvPr/>
          </p:nvSpPr>
          <p:spPr>
            <a:xfrm>
              <a:off x="5072067" y="1643050"/>
              <a:ext cx="1071571" cy="2769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1200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无序区</a:t>
              </a:r>
              <a:r>
                <a:rPr lang="en-US" altLang="zh-CN" sz="1200" dirty="0">
                  <a:solidFill>
                    <a:srgbClr val="0000FF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2</a:t>
              </a:r>
              <a:endParaRPr lang="zh-CN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4461" name="TextBox 13"/>
            <p:cNvSpPr txBox="1"/>
            <p:nvPr/>
          </p:nvSpPr>
          <p:spPr>
            <a:xfrm>
              <a:off x="3786182" y="1314378"/>
              <a:ext cx="785819" cy="2769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1200" dirty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划分</a:t>
              </a:r>
              <a:endParaRPr lang="zh-CN" altLang="en-US" sz="12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498" name="Text Box 2"/>
          <p:cNvSpPr txBox="1"/>
          <p:nvPr/>
        </p:nvSpPr>
        <p:spPr>
          <a:xfrm>
            <a:off x="395288" y="0"/>
            <a:ext cx="25908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算法实现：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228918" y="477836"/>
            <a:ext cx="8748712" cy="5903494"/>
          </a:xfrm>
          <a:prstGeom prst="rect">
            <a:avLst/>
          </a:prstGeom>
          <a:solidFill>
            <a:schemeClr val="accent5">
              <a:lumMod val="20000"/>
              <a:lumOff val="80000"/>
              <a:alpha val="36000"/>
            </a:scheme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QuickSelect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(int a[]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s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t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k)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a[s..t]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序列中找第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小的元素</a:t>
            </a:r>
            <a:endParaRPr kumimoji="0" lang="zh-CN" altLang="en-US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=s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j=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t,tmp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(s&lt;t)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=a[s];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while (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!=j) 		 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从区间两端交替向中间扫描，直至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=j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为止</a:t>
            </a:r>
            <a:endParaRPr kumimoji="0" lang="zh-CN" altLang="en-US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while (j&gt;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&amp;&amp; a[j]&gt;=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j--;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]=a[j];	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a[j]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前移到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的位置</a:t>
            </a:r>
            <a:endParaRPr kumimoji="0" lang="zh-CN" altLang="en-US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while (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&lt;j &amp;&amp; 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]&lt;=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++;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a[j]=a[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	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后移到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a[j]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的位置</a:t>
            </a:r>
            <a:endParaRPr kumimoji="0" lang="zh-CN" altLang="en-US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</a:t>
            </a:r>
            <a:r>
              <a:rPr kumimoji="0" lang="en-US" altLang="zh-CN" kern="1200" cap="none" spc="0" normalizeH="0" baseline="0" noProof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tmp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              //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基准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20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(k-1==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return a[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 if (k-1&lt;</a:t>
            </a:r>
            <a:r>
              <a:rPr kumimoji="0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 return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QuickSelect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i-1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k);	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在左区间中递归查找</a:t>
            </a:r>
            <a:endParaRPr kumimoji="0" lang="zh-CN" altLang="en-US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 return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QuickSelect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i+1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k);			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在右区间中递归查找</a:t>
            </a:r>
            <a:endParaRPr kumimoji="0" lang="zh-CN" altLang="en-US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 if (s==t &amp;&amp; s==k-1)	//</a:t>
            </a: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区间内只有一个元素且为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a[k-1]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a[k-1];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00"/>
              </a:solidFill>
              <a:effectLst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/>
          <p:nvPr/>
        </p:nvSpPr>
        <p:spPr>
          <a:xfrm>
            <a:off x="357188" y="1208088"/>
            <a:ext cx="8280400" cy="3768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600"/>
              </a:spcBef>
            </a:pPr>
            <a:r>
              <a:rPr lang="zh-CN" altLang="pt-BR" sz="2200" dirty="0">
                <a:latin typeface="Arial" panose="020B0604020202020204" pitchFamily="34" charset="0"/>
                <a:ea typeface="楷体" panose="02010609060101010101" pitchFamily="49" charset="-122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pt-BR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pt-BR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pt-BR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QuickSelect(</a:t>
            </a:r>
            <a:r>
              <a:rPr lang="pt-BR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pt-BR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pt-BR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pt-BR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pt-BR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pt-BR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pt-BR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pt-BR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pt-BR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pt-BR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设序列</a:t>
            </a:r>
            <a:r>
              <a:rPr lang="pt-BR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pt-BR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中含有</a:t>
            </a:r>
            <a:r>
              <a:rPr lang="pt-BR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pt-BR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pt-BR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其比较次数的递推式为：</a:t>
            </a:r>
            <a:endParaRPr lang="zh-CN" altLang="en-US" i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ts val="600"/>
              </a:spcBef>
            </a:pPr>
            <a:r>
              <a:rPr lang="zh-CN" altLang="en-US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/2)+O(</a:t>
            </a:r>
            <a:r>
              <a:rPr lang="en-US" altLang="zh-CN" i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dirty="0">
              <a:solidFill>
                <a:srgbClr val="99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可以推导出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)=O(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，这是最好的情况，即每次划分的基准恰好是中位数，将一个序列划分为长度大致相等的两个子序列。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在最坏情况下，每次划分的基准恰好是序列中的最大值或最小值，则处理区间只比上一次减少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个元素，此时比较次数为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在平均情况下该算法的时间复杂度为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46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 descr="纸莎草纸"/>
          <p:cNvSpPr txBox="1">
            <a:spLocks noChangeArrowheads="1"/>
          </p:cNvSpPr>
          <p:nvPr/>
        </p:nvSpPr>
        <p:spPr bwMode="auto">
          <a:xfrm>
            <a:off x="397553" y="1422547"/>
            <a:ext cx="667545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R="0" algn="ctr" defTabSz="914400" eaLnBrk="0" hangingPunct="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3.3.4 </a:t>
            </a:r>
            <a:r>
              <a:rPr kumimoji="0" lang="zh-CN" altLang="en-US" sz="2400" kern="1200" cap="none" spc="0" normalizeH="0" baseline="0" noProof="0" dirty="0"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寻找两个等长有序序列的中位数</a:t>
            </a:r>
            <a:endParaRPr kumimoji="0" lang="zh-CN" altLang="en-US" sz="2400" kern="1200" cap="none" spc="0" normalizeH="0" baseline="0" noProof="0" dirty="0"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9570" name="Text Box 3"/>
          <p:cNvSpPr txBox="1"/>
          <p:nvPr/>
        </p:nvSpPr>
        <p:spPr>
          <a:xfrm>
            <a:off x="304800" y="2209800"/>
            <a:ext cx="8305800" cy="1604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Arial" panose="020B0604020202020204" pitchFamily="34" charset="0"/>
                <a:ea typeface="楷体" panose="02010609060101010101" pitchFamily="49" charset="-122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对于一个长度为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的有序序列（假设均为升序序列）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a[0..n-1]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，处于中间位置的元素称为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的中位数。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设计一个算法求给定的两个有序序列的中位数。 　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57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3"/>
          <p:cNvSpPr txBox="1"/>
          <p:nvPr/>
        </p:nvSpPr>
        <p:spPr>
          <a:xfrm>
            <a:off x="611188" y="1412875"/>
            <a:ext cx="7921625" cy="48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两个等长有序序列的中位数。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5" name="Text Box 4"/>
          <p:cNvSpPr txBox="1"/>
          <p:nvPr/>
        </p:nvSpPr>
        <p:spPr>
          <a:xfrm>
            <a:off x="914400" y="2362200"/>
            <a:ext cx="338137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=(11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19)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4756" name="Text Box 5"/>
          <p:cNvSpPr txBox="1"/>
          <p:nvPr/>
        </p:nvSpPr>
        <p:spPr>
          <a:xfrm>
            <a:off x="4422775" y="2362200"/>
            <a:ext cx="319722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=(2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20)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3863975" y="2938463"/>
            <a:ext cx="288925" cy="431800"/>
          </a:xfrm>
          <a:prstGeom prst="downArrow">
            <a:avLst>
              <a:gd name="adj1" fmla="val 50000"/>
              <a:gd name="adj2" fmla="val 3736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8" name="Text Box 7"/>
          <p:cNvSpPr txBox="1"/>
          <p:nvPr/>
        </p:nvSpPr>
        <p:spPr>
          <a:xfrm>
            <a:off x="1728788" y="3579813"/>
            <a:ext cx="542925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c=(2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20)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0598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74756" grpId="0"/>
      <p:bldP spid="179206" grpId="0" animBg="1"/>
      <p:bldP spid="7475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68313" y="1143000"/>
            <a:ext cx="8135938" cy="1984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问题求解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对于含有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个元素的有序序列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..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，当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奇数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时，中位数是出现在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)/2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处；当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偶数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时，中位数下标有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)/2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（下中位）和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)/2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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+1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（上中位）两个。为了简单，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仅考虑中位数为</a:t>
            </a:r>
            <a:r>
              <a:rPr kumimoji="0" lang="en-US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m=</a:t>
            </a:r>
            <a:r>
              <a:rPr kumimoji="0" lang="en-US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</a:t>
            </a:r>
            <a:r>
              <a:rPr kumimoji="0" lang="en-US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s+t</a:t>
            </a:r>
            <a:r>
              <a:rPr kumimoji="0" lang="en-US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)/2</a:t>
            </a:r>
            <a:r>
              <a:rPr kumimoji="0" lang="en-US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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2642" name="Text Box 3"/>
          <p:cNvSpPr txBox="1"/>
          <p:nvPr/>
        </p:nvSpPr>
        <p:spPr>
          <a:xfrm>
            <a:off x="1428750" y="3613150"/>
            <a:ext cx="337026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=(11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19)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2643" name="Text Box 4"/>
          <p:cNvSpPr txBox="1"/>
          <p:nvPr/>
        </p:nvSpPr>
        <p:spPr>
          <a:xfrm>
            <a:off x="4676775" y="3613150"/>
            <a:ext cx="4002088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=(2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8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20)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2644" name="Text Box 7"/>
          <p:cNvSpPr txBox="1"/>
          <p:nvPr/>
        </p:nvSpPr>
        <p:spPr>
          <a:xfrm>
            <a:off x="1879600" y="3240088"/>
            <a:ext cx="28575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rgbClr val="0066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2645" name="Text Box 8"/>
          <p:cNvSpPr txBox="1"/>
          <p:nvPr/>
        </p:nvSpPr>
        <p:spPr>
          <a:xfrm>
            <a:off x="5026025" y="3217863"/>
            <a:ext cx="268922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rgbClr val="0066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00188" y="4164013"/>
            <a:ext cx="6162675" cy="2005012"/>
            <a:chOff x="1500166" y="3281516"/>
            <a:chExt cx="6162701" cy="2004872"/>
          </a:xfrm>
        </p:grpSpPr>
        <p:sp>
          <p:nvSpPr>
            <p:cNvPr id="178181" name="AutoShape 5"/>
            <p:cNvSpPr>
              <a:spLocks noChangeArrowheads="1"/>
            </p:cNvSpPr>
            <p:nvPr/>
          </p:nvSpPr>
          <p:spPr bwMode="auto">
            <a:xfrm>
              <a:off x="4357678" y="3281516"/>
              <a:ext cx="288926" cy="504790"/>
            </a:xfrm>
            <a:prstGeom prst="downArrow">
              <a:avLst>
                <a:gd name="adj1" fmla="val 50000"/>
                <a:gd name="adj2" fmla="val 4368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8" name="Text Box 6"/>
            <p:cNvSpPr txBox="1"/>
            <p:nvPr/>
          </p:nvSpPr>
          <p:spPr>
            <a:xfrm>
              <a:off x="1500166" y="4170516"/>
              <a:ext cx="616270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c=(2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 4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 6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 8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11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12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15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17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19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20)</a:t>
              </a:r>
              <a:endPara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49" name="Text Box 9"/>
            <p:cNvSpPr txBox="1"/>
            <p:nvPr/>
          </p:nvSpPr>
          <p:spPr>
            <a:xfrm>
              <a:off x="1909608" y="3857778"/>
              <a:ext cx="544847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66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0</a:t>
              </a:r>
              <a:r>
                <a:rPr lang="zh-CN" altLang="en-US" sz="2000" dirty="0">
                  <a:solidFill>
                    <a:srgbClr val="0066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　 </a:t>
              </a:r>
              <a:r>
                <a:rPr lang="en-US" altLang="zh-CN" sz="2000" dirty="0">
                  <a:solidFill>
                    <a:srgbClr val="0066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solidFill>
                    <a:srgbClr val="0066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　 </a:t>
              </a:r>
              <a:r>
                <a:rPr lang="en-US" altLang="zh-CN" sz="2000" dirty="0">
                  <a:solidFill>
                    <a:srgbClr val="0066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2</a:t>
              </a:r>
              <a:r>
                <a:rPr lang="zh-CN" altLang="en-US" sz="2000" dirty="0">
                  <a:solidFill>
                    <a:srgbClr val="0066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　 </a:t>
              </a:r>
              <a:r>
                <a:rPr lang="en-US" altLang="zh-CN" sz="2000" dirty="0">
                  <a:solidFill>
                    <a:srgbClr val="0066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3</a:t>
              </a:r>
              <a:r>
                <a:rPr lang="zh-CN" altLang="en-US" sz="2000" dirty="0">
                  <a:solidFill>
                    <a:srgbClr val="0066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　 </a:t>
              </a:r>
              <a:r>
                <a:rPr lang="en-US" altLang="zh-CN" sz="2000" dirty="0">
                  <a:solidFill>
                    <a:srgbClr val="0066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4   5   6   7   8   9</a:t>
              </a:r>
              <a:endPara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12650" name="Text Box 10"/>
            <p:cNvSpPr txBox="1"/>
            <p:nvPr/>
          </p:nvSpPr>
          <p:spPr>
            <a:xfrm>
              <a:off x="3214678" y="4886278"/>
              <a:ext cx="250033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m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= 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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+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)/2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=4</a:t>
              </a:r>
              <a:endPara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2651" name="Line 11"/>
            <p:cNvSpPr/>
            <p:nvPr/>
          </p:nvSpPr>
          <p:spPr>
            <a:xfrm flipV="1">
              <a:off x="4286248" y="4578503"/>
              <a:ext cx="0" cy="287338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7" name="组合 16"/>
          <p:cNvGrpSpPr/>
          <p:nvPr/>
        </p:nvGrpSpPr>
        <p:grpSpPr>
          <a:xfrm>
            <a:off x="5286375" y="4025900"/>
            <a:ext cx="2403475" cy="573088"/>
            <a:chOff x="5286380" y="3143248"/>
            <a:chExt cx="2403840" cy="573303"/>
          </a:xfrm>
        </p:grpSpPr>
        <p:sp>
          <p:nvSpPr>
            <p:cNvPr id="112653" name="Text Box 12"/>
            <p:cNvSpPr txBox="1"/>
            <p:nvPr/>
          </p:nvSpPr>
          <p:spPr>
            <a:xfrm>
              <a:off x="5286380" y="3316441"/>
              <a:ext cx="240384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m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= 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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+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)/2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=2</a:t>
              </a:r>
              <a:endPara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2654" name="Line 13"/>
            <p:cNvSpPr/>
            <p:nvPr/>
          </p:nvSpPr>
          <p:spPr>
            <a:xfrm flipV="1">
              <a:off x="6286512" y="3143248"/>
              <a:ext cx="0" cy="287337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6" name="组合 15"/>
          <p:cNvGrpSpPr/>
          <p:nvPr/>
        </p:nvGrpSpPr>
        <p:grpSpPr>
          <a:xfrm>
            <a:off x="2000250" y="4016375"/>
            <a:ext cx="2373313" cy="582613"/>
            <a:chOff x="2000232" y="3134377"/>
            <a:chExt cx="2373315" cy="582174"/>
          </a:xfrm>
        </p:grpSpPr>
        <p:sp>
          <p:nvSpPr>
            <p:cNvPr id="112656" name="Text Box 14"/>
            <p:cNvSpPr txBox="1"/>
            <p:nvPr/>
          </p:nvSpPr>
          <p:spPr>
            <a:xfrm>
              <a:off x="2000232" y="3316441"/>
              <a:ext cx="2373315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m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= 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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s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+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)/2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=2</a:t>
              </a:r>
              <a:endPara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2657" name="Line 15"/>
            <p:cNvSpPr/>
            <p:nvPr/>
          </p:nvSpPr>
          <p:spPr>
            <a:xfrm flipV="1">
              <a:off x="2979966" y="3134377"/>
              <a:ext cx="0" cy="287337"/>
            </a:xfrm>
            <a:prstGeom prst="line">
              <a:avLst/>
            </a:prstGeom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12658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2"/>
          <p:cNvSpPr txBox="1"/>
          <p:nvPr/>
        </p:nvSpPr>
        <p:spPr>
          <a:xfrm>
            <a:off x="422275" y="1403350"/>
            <a:ext cx="8496300" cy="4302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zh-CN" altLang="en-US" sz="22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二分法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求含有</a:t>
            </a:r>
            <a:r>
              <a:rPr lang="en-US" altLang="zh-CN" sz="22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个有序元素的序列</a:t>
            </a:r>
            <a:r>
              <a:rPr lang="en-US" altLang="zh-CN" sz="22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2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的中位数的过程如下：</a:t>
            </a:r>
            <a:endParaRPr lang="zh-CN" altLang="en-US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71750" y="3048000"/>
            <a:ext cx="1000125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8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86313" y="3048000"/>
            <a:ext cx="1000125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8" name="TextBox 5"/>
          <p:cNvSpPr txBox="1"/>
          <p:nvPr/>
        </p:nvSpPr>
        <p:spPr>
          <a:xfrm>
            <a:off x="4143375" y="4262438"/>
            <a:ext cx="42862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113668" idx="0"/>
          </p:cNvCxnSpPr>
          <p:nvPr/>
        </p:nvCxnSpPr>
        <p:spPr>
          <a:xfrm rot="5400000" flipH="1" flipV="1">
            <a:off x="4536281" y="3440906"/>
            <a:ext cx="642938" cy="100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13668" idx="0"/>
          </p:cNvCxnSpPr>
          <p:nvPr/>
        </p:nvCxnSpPr>
        <p:spPr>
          <a:xfrm rot="16200000" flipV="1">
            <a:off x="3357563" y="3262313"/>
            <a:ext cx="642938" cy="1357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671" name="TextBox 8"/>
          <p:cNvSpPr txBox="1"/>
          <p:nvPr/>
        </p:nvSpPr>
        <p:spPr>
          <a:xfrm>
            <a:off x="500063" y="2081213"/>
            <a:ext cx="3214687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，较小者为中位数。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672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ext Box 2"/>
          <p:cNvSpPr txBox="1"/>
          <p:nvPr/>
        </p:nvSpPr>
        <p:spPr>
          <a:xfrm>
            <a:off x="381000" y="1374775"/>
            <a:ext cx="3071813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其他又分为</a:t>
            </a:r>
            <a:r>
              <a:rPr lang="en-US" altLang="zh-CN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种情况。</a:t>
            </a:r>
            <a:endParaRPr lang="zh-CN" altLang="en-US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690" name="Text Box 3"/>
          <p:cNvSpPr txBox="1"/>
          <p:nvPr/>
        </p:nvSpPr>
        <p:spPr>
          <a:xfrm>
            <a:off x="406400" y="1933575"/>
            <a:ext cx="8529638" cy="962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分别求出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的中位数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[m1]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[m2]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① 若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[m1]==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[m2]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[m1]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[m2]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即为所求中位数，算法结束。 　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63" y="3429000"/>
            <a:ext cx="2357438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9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8" y="3429000"/>
            <a:ext cx="2357438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10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3" name="TextBox 5"/>
          <p:cNvSpPr txBox="1"/>
          <p:nvPr/>
        </p:nvSpPr>
        <p:spPr>
          <a:xfrm>
            <a:off x="4143375" y="4643438"/>
            <a:ext cx="42862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114693" idx="0"/>
          </p:cNvCxnSpPr>
          <p:nvPr/>
        </p:nvCxnSpPr>
        <p:spPr>
          <a:xfrm rot="5400000" flipH="1" flipV="1">
            <a:off x="4536281" y="3821906"/>
            <a:ext cx="642938" cy="100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14693" idx="0"/>
          </p:cNvCxnSpPr>
          <p:nvPr/>
        </p:nvCxnSpPr>
        <p:spPr>
          <a:xfrm rot="16200000" flipV="1">
            <a:off x="3357563" y="3643313"/>
            <a:ext cx="642938" cy="1357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696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 Box 3"/>
          <p:cNvSpPr txBox="1"/>
          <p:nvPr/>
        </p:nvSpPr>
        <p:spPr>
          <a:xfrm>
            <a:off x="468313" y="1341438"/>
            <a:ext cx="8280400" cy="957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若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[m1]&lt;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[m2]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，则舍弃序列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中前半部分（较小的一半），同时舍弃序列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中后半部分（较大的一半）要求舍弃的长度相等。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63" y="2786063"/>
            <a:ext cx="2357438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9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8" y="2786063"/>
            <a:ext cx="2357438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10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14563" y="4071938"/>
            <a:ext cx="1357313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9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86313" y="4071938"/>
            <a:ext cx="1285875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500" y="3571875"/>
            <a:ext cx="214313" cy="5000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9" name="TextBox 8"/>
          <p:cNvSpPr txBox="1"/>
          <p:nvPr/>
        </p:nvSpPr>
        <p:spPr>
          <a:xfrm>
            <a:off x="4071938" y="5395913"/>
            <a:ext cx="42862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115719" idx="0"/>
          </p:cNvCxnSpPr>
          <p:nvPr/>
        </p:nvCxnSpPr>
        <p:spPr>
          <a:xfrm rot="5400000" flipH="1" flipV="1">
            <a:off x="4464844" y="4574381"/>
            <a:ext cx="642938" cy="100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15719" idx="0"/>
          </p:cNvCxnSpPr>
          <p:nvPr/>
        </p:nvCxnSpPr>
        <p:spPr>
          <a:xfrm rot="16200000" flipV="1">
            <a:off x="3286125" y="4395788"/>
            <a:ext cx="642938" cy="1357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722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6357938" y="3929063"/>
            <a:ext cx="492125" cy="1000125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继续求</a:t>
            </a:r>
            <a:endParaRPr kumimoji="0" lang="zh-CN" altLang="en-US" sz="2000" kern="1200" cap="none" spc="300" normalizeH="0" baseline="0" noProof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ext Box 3"/>
          <p:cNvSpPr txBox="1"/>
          <p:nvPr/>
        </p:nvSpPr>
        <p:spPr>
          <a:xfrm>
            <a:off x="468313" y="1143000"/>
            <a:ext cx="8280400" cy="1246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若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[m1]&gt;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[m2]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，则舍弃序列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中后半部分（较大的</a:t>
            </a:r>
            <a:r>
              <a:rPr lang="zh-CN" altLang="en-US" sz="20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一半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），同时舍弃序列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中前半部分（较小的</a:t>
            </a:r>
            <a:r>
              <a:rPr lang="zh-CN" altLang="en-US" sz="20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一半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），要求舍弃的长度相等。舍弃一半即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/2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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63" y="2786063"/>
            <a:ext cx="2357438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9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8" y="2786063"/>
            <a:ext cx="2357438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10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14563" y="4071938"/>
            <a:ext cx="1357313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9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86313" y="4071938"/>
            <a:ext cx="1428750" cy="5715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10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500" y="3571875"/>
            <a:ext cx="214313" cy="5000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3" name="TextBox 8"/>
          <p:cNvSpPr txBox="1"/>
          <p:nvPr/>
        </p:nvSpPr>
        <p:spPr>
          <a:xfrm>
            <a:off x="4071938" y="5395913"/>
            <a:ext cx="42862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116743" idx="0"/>
          </p:cNvCxnSpPr>
          <p:nvPr/>
        </p:nvCxnSpPr>
        <p:spPr>
          <a:xfrm rot="5400000" flipH="1" flipV="1">
            <a:off x="4464844" y="4574381"/>
            <a:ext cx="642938" cy="100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16743" idx="0"/>
          </p:cNvCxnSpPr>
          <p:nvPr/>
        </p:nvCxnSpPr>
        <p:spPr>
          <a:xfrm rot="16200000" flipV="1">
            <a:off x="3286125" y="4395788"/>
            <a:ext cx="642938" cy="1357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7938" y="3929063"/>
            <a:ext cx="492125" cy="1000125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继续求</a:t>
            </a:r>
            <a:endParaRPr kumimoji="0" lang="zh-CN" altLang="en-US" sz="2000" kern="1200" cap="none" spc="300" normalizeH="0" baseline="0" noProof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6747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/>
          <p:cNvSpPr txBox="1"/>
          <p:nvPr/>
        </p:nvSpPr>
        <p:spPr>
          <a:xfrm>
            <a:off x="427038" y="1401763"/>
            <a:ext cx="4746625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分治法的一般的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算法设计框架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如下：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8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分治法概述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749" y="2106492"/>
            <a:ext cx="7032646" cy="3207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divide-and-conquer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(P)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if |P|≤n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return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adhoc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(P);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问题的规模缩小到一定程度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divide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into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kumimoji="0" lang="en-US" altLang="zh-CN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for i←1 to k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		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循环处理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←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divide-and-conquer(P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递归解决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</a:t>
            </a:r>
            <a:endParaRPr kumimoji="0" lang="en-US" altLang="zh-CN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merge(y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kumimoji="0" lang="en-US" altLang="zh-CN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合并子问题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1396" y="2738181"/>
            <a:ext cx="1600200" cy="381000"/>
          </a:xfrm>
          <a:prstGeom prst="rect">
            <a:avLst/>
          </a:prstGeom>
          <a:solidFill>
            <a:srgbClr val="2A799C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E9E8F6"/>
                </a:solidFill>
                <a:latin typeface="Comic Sans MS" panose="030F0702030302020204" charset="0"/>
              </a:rPr>
              <a:t>base case</a:t>
            </a:r>
            <a:endParaRPr lang="en-US" altLang="zh-CN" sz="2000" dirty="0">
              <a:solidFill>
                <a:srgbClr val="E9E8F6"/>
              </a:solidFill>
              <a:latin typeface="Comic Sans MS" panose="030F0702030302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5377" y="3205996"/>
            <a:ext cx="1372235" cy="381000"/>
          </a:xfrm>
          <a:prstGeom prst="rect">
            <a:avLst/>
          </a:prstGeom>
          <a:solidFill>
            <a:srgbClr val="E9E8F6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</a:rPr>
              <a:t>Divide</a:t>
            </a:r>
            <a:endParaRPr lang="en-US" altLang="zh-CN" sz="2000" dirty="0">
              <a:solidFill>
                <a:schemeClr val="tx1"/>
              </a:solidFill>
              <a:latin typeface="Comic Sans MS" panose="030F070203030202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5378" y="4025863"/>
            <a:ext cx="1372235" cy="381000"/>
          </a:xfrm>
          <a:prstGeom prst="rect">
            <a:avLst/>
          </a:prstGeom>
          <a:solidFill>
            <a:srgbClr val="E9E8F6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</a:rPr>
              <a:t>Conquer</a:t>
            </a:r>
            <a:endParaRPr lang="en-US" altLang="zh-CN" sz="2000" dirty="0">
              <a:solidFill>
                <a:schemeClr val="tx1"/>
              </a:solidFill>
              <a:latin typeface="Comic Sans MS" panose="030F070203030202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5377" y="4493678"/>
            <a:ext cx="1372235" cy="381000"/>
          </a:xfrm>
          <a:prstGeom prst="rect">
            <a:avLst/>
          </a:prstGeom>
          <a:solidFill>
            <a:srgbClr val="E9E8F6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</a:rPr>
              <a:t>Combine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华文新魏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6950" y="3205996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拆分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92280" y="4025863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92280" y="4479204"/>
            <a:ext cx="9906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76950" y="2738181"/>
            <a:ext cx="16002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13" grpId="0" animBg="1"/>
      <p:bldP spid="13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457199" y="255654"/>
            <a:ext cx="8107387" cy="63466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midnum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(int a[]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s1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t1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b[]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s2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t2)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求两个有序序列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s1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..</a:t>
            </a:r>
            <a:r>
              <a:rPr kumimoji="0" lang="en-US" altLang="zh-CN" kern="1200" cap="none" spc="0" normalizeH="0" baseline="0" noProof="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t1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b[</a:t>
            </a:r>
            <a:r>
              <a:rPr kumimoji="0" lang="en-US" altLang="zh-CN" kern="1200" cap="none" spc="0" normalizeH="0" baseline="0" noProof="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s2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..</a:t>
            </a:r>
            <a:r>
              <a:rPr kumimoji="0" lang="en-US" altLang="zh-CN" kern="1200" cap="none" spc="0" normalizeH="0" baseline="0" noProof="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t2</a:t>
            </a:r>
            <a:r>
              <a:rPr kumimoji="0" lang="en-US" altLang="zh-CN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kern="1200" cap="none" spc="0" normalizeH="0" baseline="0" noProof="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的中位数</a:t>
            </a:r>
            <a:endParaRPr kumimoji="0" lang="zh-CN" altLang="en-US" kern="1200" cap="none" spc="0" normalizeH="0" baseline="0" noProof="0" dirty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m1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m2;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(s1==t1 &amp;&amp; s2==t2)     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两序列只有一个元素时返回较小者</a:t>
            </a:r>
            <a:endParaRPr kumimoji="0" lang="zh-CN" altLang="en-US" kern="1200" cap="none" spc="0" normalizeH="0" baseline="0" noProof="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a[</a:t>
            </a:r>
            <a:r>
              <a:rPr kumimoji="0" lang="en-US" altLang="zh-CN" kern="1200" cap="none" spc="0" normalizeH="0" baseline="0" noProof="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s1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]&lt;b[</a:t>
            </a:r>
            <a:r>
              <a:rPr kumimoji="0" lang="en-US" altLang="zh-CN" kern="1200" cap="none" spc="0" normalizeH="0" baseline="0" noProof="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s2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]?a[</a:t>
            </a:r>
            <a:r>
              <a:rPr kumimoji="0" lang="en-US" altLang="zh-CN" kern="1200" cap="none" spc="0" normalizeH="0" baseline="0" noProof="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s1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]:b[</a:t>
            </a:r>
            <a:r>
              <a:rPr kumimoji="0" lang="en-US" altLang="zh-CN" kern="1200" cap="none" spc="0" normalizeH="0" baseline="0" noProof="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s2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m1=(s1+t1)/2;		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的中位数</a:t>
            </a:r>
            <a:endParaRPr kumimoji="0" lang="zh-CN" altLang="en-US" kern="1200" cap="none" spc="0" normalizeH="0" baseline="0" noProof="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m2=(s2+t2)/2;		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的中位数</a:t>
            </a:r>
            <a:endParaRPr kumimoji="0" lang="zh-CN" altLang="en-US" kern="1200" cap="none" spc="0" normalizeH="0" baseline="0" noProof="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(a[m1]==b[m2])	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两中位数相等时返回该中位数</a:t>
            </a:r>
            <a:endParaRPr kumimoji="0" lang="zh-CN" altLang="en-US" kern="1200" cap="none" spc="0" normalizeH="0" baseline="0" noProof="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　　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a[</a:t>
            </a:r>
            <a:r>
              <a:rPr kumimoji="0" lang="en-US" altLang="zh-CN" kern="1200" cap="none" spc="0" normalizeH="0" baseline="0" noProof="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m1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(a[m1]&lt;b[m2])	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m1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]&lt;b[</a:t>
            </a:r>
            <a:r>
              <a:rPr kumimoji="0" lang="en-US" altLang="zh-CN" kern="1200" cap="none" spc="0" normalizeH="0" baseline="0" noProof="0" dirty="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m2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</a:t>
            </a:r>
            <a:endParaRPr kumimoji="0" lang="zh-CN" altLang="en-US" kern="1200" cap="none" spc="0" normalizeH="0" baseline="0" noProof="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 </a:t>
            </a:r>
            <a:r>
              <a:rPr kumimoji="0" lang="en-US" altLang="zh-CN" kern="1200" cap="none" spc="0" normalizeH="0" baseline="0" noProof="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postpart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(s1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t1);	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//a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取后半部分</a:t>
            </a:r>
            <a:endParaRPr kumimoji="0" lang="zh-CN" altLang="en-US" kern="1200" cap="none" spc="0" normalizeH="0" baseline="0" noProof="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     </a:t>
            </a:r>
            <a:r>
              <a:rPr kumimoji="0" lang="en-US" altLang="zh-CN" kern="1200" cap="none" spc="0" normalizeH="0" baseline="0" noProof="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prepart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(s2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t2);	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//b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取前半部分</a:t>
            </a:r>
            <a:endParaRPr kumimoji="0" lang="zh-CN" altLang="en-US" kern="1200" cap="none" spc="0" normalizeH="0" baseline="0" noProof="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　　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midnum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s1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t1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s2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t2);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  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			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</a:t>
            </a:r>
            <a:r>
              <a:rPr kumimoji="0" lang="en-US" altLang="zh-CN" kern="1200" cap="none" spc="0" normalizeH="0" baseline="0" noProof="0" dirty="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m1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]&gt;b[</a:t>
            </a:r>
            <a:r>
              <a:rPr kumimoji="0" lang="en-US" altLang="zh-CN" kern="1200" cap="none" spc="0" normalizeH="0" baseline="0" noProof="0" dirty="0" err="1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m2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</a:t>
            </a:r>
            <a:endParaRPr kumimoji="0" lang="zh-CN" altLang="en-US" kern="1200" cap="none" spc="0" normalizeH="0" baseline="0" noProof="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  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</a:t>
            </a:r>
            <a:r>
              <a:rPr kumimoji="0" lang="en-US" altLang="zh-CN" kern="1200" cap="none" spc="0" normalizeH="0" baseline="0" noProof="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prepart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(s1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t1);	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//a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取前半部分</a:t>
            </a:r>
            <a:endParaRPr kumimoji="0" lang="zh-CN" altLang="en-US" kern="1200" cap="none" spc="0" normalizeH="0" baseline="0" noProof="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      </a:t>
            </a:r>
            <a:r>
              <a:rPr kumimoji="0" lang="en-US" altLang="zh-CN" kern="1200" cap="none" spc="0" normalizeH="0" baseline="0" noProof="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postpart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(s2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t2);	</a:t>
            </a:r>
            <a:r>
              <a:rPr kumimoji="0" lang="en-US" altLang="zh-CN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//b</a:t>
            </a:r>
            <a:r>
              <a:rPr kumimoji="0" lang="zh-CN" altLang="en-US" kern="1200" cap="none" spc="0" normalizeH="0" baseline="0" noProof="0" dirty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取后半部分</a:t>
            </a:r>
            <a:endParaRPr kumimoji="0" lang="zh-CN" altLang="en-US" kern="1200" cap="none" spc="0" normalizeH="0" baseline="0" noProof="0" dirty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   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kumimoji="0" lang="en-US" altLang="zh-CN" kern="1200" cap="none" spc="0" normalizeH="0" baseline="0" noProof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midnum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s1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t1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s2</a:t>
            </a: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t2);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   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9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kumimoji="0" lang="en-US" altLang="zh-CN" kern="1200" cap="none" spc="0" normalizeH="0" baseline="0" noProof="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2"/>
          <p:cNvSpPr txBox="1"/>
          <p:nvPr/>
        </p:nvSpPr>
        <p:spPr>
          <a:xfrm>
            <a:off x="395288" y="1201738"/>
            <a:ext cx="7993062" cy="1450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pt-BR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对于含有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pt-BR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个元素的有序序列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pt-BR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，设</a:t>
            </a:r>
            <a:r>
              <a:rPr lang="zh-CN" altLang="pt-BR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midnum(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zh-CN" altLang="pt-BR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中位数的执行时间为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，显然有以下递归式：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142976" y="2988275"/>
            <a:ext cx="4813309" cy="11069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216000" tIns="180000" bIns="180000">
            <a:spAutoFit/>
          </a:bodyPr>
          <a:lstStyle/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defRPr/>
            </a:pPr>
            <a:r>
              <a:rPr kumimoji="0" lang="en-US" altLang="zh-CN" sz="2000" i="1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i="1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)=1			</a:t>
            </a:r>
            <a:r>
              <a:rPr kumimoji="0" lang="zh-CN" altLang="en-US" sz="2000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sz="2000" i="1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=1</a:t>
            </a:r>
            <a:endParaRPr kumimoji="0" lang="en-US" altLang="zh-CN" sz="2000" i="1" kern="1200" cap="none" spc="0" normalizeH="0" baseline="0" noProof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R="0" defTabSz="914400" eaLnBrk="0" hangingPunct="0">
              <a:lnSpc>
                <a:spcPct val="130000"/>
              </a:lnSpc>
              <a:buClrTx/>
              <a:buSzTx/>
              <a:buFontTx/>
              <a:defRPr/>
            </a:pPr>
            <a:r>
              <a:rPr kumimoji="0" lang="en-US" altLang="zh-CN" sz="2000" i="1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i="1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kumimoji="0" lang="en-US" altLang="zh-CN" sz="2000" i="1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en-US" altLang="zh-CN" sz="2000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2000" i="1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/2)+1		</a:t>
            </a:r>
            <a:r>
              <a:rPr kumimoji="0" lang="zh-CN" altLang="en-US" sz="2000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kumimoji="0" lang="en-US" altLang="zh-CN" sz="2000" i="1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2000" kern="1200" cap="none" spc="0" normalizeH="0" baseline="0" noProof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&gt;1</a:t>
            </a:r>
            <a:endParaRPr kumimoji="0" lang="en-US" altLang="zh-CN" sz="2000" kern="1200" cap="none" spc="0" normalizeH="0" baseline="0" noProof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8787" name="Text Box 4"/>
          <p:cNvSpPr txBox="1"/>
          <p:nvPr/>
        </p:nvSpPr>
        <p:spPr>
          <a:xfrm>
            <a:off x="971550" y="4629150"/>
            <a:ext cx="360045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容易推出，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)=O(log</a:t>
            </a:r>
            <a:r>
              <a:rPr lang="en-US" altLang="zh-CN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788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求解查找问题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矩形 3"/>
          <p:cNvSpPr/>
          <p:nvPr/>
        </p:nvSpPr>
        <p:spPr>
          <a:xfrm>
            <a:off x="258763" y="1335088"/>
            <a:ext cx="419893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超大规模集成电路（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VLSI layout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763" y="1952625"/>
            <a:ext cx="8458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假设电路是二叉树，现有个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个叶结点的完全二叉树，寻找网格空间最小的方法。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其他应用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9425" y="2538413"/>
            <a:ext cx="5697538" cy="348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813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8" y="2454275"/>
            <a:ext cx="2203450" cy="1443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814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4191000"/>
            <a:ext cx="1911350" cy="1679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矩形 3"/>
          <p:cNvSpPr/>
          <p:nvPr/>
        </p:nvSpPr>
        <p:spPr>
          <a:xfrm>
            <a:off x="258763" y="1335088"/>
            <a:ext cx="419893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超大规模集成电路（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VLSI layout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763" y="1952625"/>
            <a:ext cx="347503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改变布局，充分利用空白区域。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59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其他应用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186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2438400"/>
            <a:ext cx="5384800" cy="3633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WordArt 5"/>
          <p:cNvSpPr>
            <a:spLocks noTextEdit="1"/>
          </p:cNvSpPr>
          <p:nvPr/>
        </p:nvSpPr>
        <p:spPr>
          <a:xfrm>
            <a:off x="2209800" y="3048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 lnSpcReduction="10000"/>
          </a:bodyPr>
          <a:lstStyle/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bg2"/>
                    </a:gs>
                    <a:gs pos="100000">
                      <a:srgbClr val="666666"/>
                    </a:gs>
                  </a:gsLst>
                  <a:lin ang="0" scaled="1"/>
                  <a:tileRect/>
                </a:gradFill>
                <a:effectLst>
                  <a:outerShdw dist="7184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bg2"/>
                  </a:gs>
                  <a:gs pos="100000">
                    <a:srgbClr val="666666"/>
                  </a:gs>
                </a:gsLst>
                <a:lin ang="0" scaled="1"/>
                <a:tileRect/>
              </a:gradFill>
              <a:effectLst>
                <a:outerShdw dist="7184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分治法概述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2"/>
          <p:cNvSpPr txBox="1"/>
          <p:nvPr/>
        </p:nvSpPr>
        <p:spPr>
          <a:xfrm>
            <a:off x="250825" y="1778000"/>
            <a:ext cx="8618538" cy="290766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一个分治法将规模为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的问题分成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个规模为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／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的子问题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去解。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假设：</a:t>
            </a: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问题规模为足够小时可直接得解，耗费时间为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g(n)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2.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将原问题分解为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个子问题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3.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merge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个子问题的解合并为原问题的解需用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f(n)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个单位时间。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T(n)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表示该分治法解规模为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|P|=n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的问题所需的计算时间，则</a:t>
            </a:r>
            <a:r>
              <a:rPr lang="zh-CN" altLang="en-US" sz="2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Rectangle 3"/>
          <p:cNvSpPr/>
          <p:nvPr/>
        </p:nvSpPr>
        <p:spPr>
          <a:xfrm>
            <a:off x="0" y="4213225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2400" dirty="0"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416175" y="4952683"/>
          <a:ext cx="42878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1" imgW="2209800" imgH="457200" progId="Equation.3">
                  <p:embed/>
                </p:oleObj>
              </mc:Choice>
              <mc:Fallback>
                <p:oleObj name="" r:id="rId1" imgW="22098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6175" y="4952683"/>
                        <a:ext cx="4287838" cy="889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2">
                            <a:lumMod val="75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6"/>
          <p:cNvSpPr/>
          <p:nvPr/>
        </p:nvSpPr>
        <p:spPr>
          <a:xfrm>
            <a:off x="0" y="4208463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2400" dirty="0"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62000" y="1319213"/>
            <a:ext cx="540067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分治法的复杂性分析</a:t>
            </a:r>
            <a:endParaRPr kumimoji="0" lang="zh-CN" altLang="en-US" sz="2400" b="0" i="0" u="none" strike="noStrike" kern="1200" cap="none" spc="0" normalizeH="0" baseline="0" noProof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28625" y="1214438"/>
            <a:ext cx="8208963" cy="3675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根据分治法的分割原则，原问题应该分为多少个子问题才较适宜？各个子问题的规模应该怎样才为适当？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这些问题很难予以肯定的回答。但人们从大量实践中发现，在用分治法设计算法时，最好使子问题的规模大致相同。换句话说，将一个问题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分成大小相等的</a:t>
            </a:r>
            <a:r>
              <a:rPr kumimoji="0" lang="en-US" altLang="zh-CN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个子问题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的处理方法是行之有效的。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　　当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=1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时称为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减治法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。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1746" name="Rectangle 2"/>
          <p:cNvSpPr txBox="1"/>
          <p:nvPr/>
        </p:nvSpPr>
        <p:spPr>
          <a:xfrm>
            <a:off x="406400" y="5334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分治法概述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74474"/>
  <p:tag name="KSO_WM_SPECIAL_SOURCE" val="bdnull"/>
</p:tagLst>
</file>

<file path=ppt/tags/tag3.xml><?xml version="1.0" encoding="utf-8"?>
<p:tagLst xmlns:p="http://schemas.openxmlformats.org/presentationml/2006/main">
  <p:tag name="KSO_WPP_MARK_KEY" val="25b40225-cb8f-49b3-8c5f-b8266e33b640"/>
  <p:tag name="COMMONDATA" val="eyJoZGlkIjoiYWI4YWYzMzJhYzI5MmRjNmIzMTRmZWRhN2M1Mzc3MDYifQ=="/>
</p:tagLst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mple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17019</Words>
  <Application>WPS 演示</Application>
  <PresentationFormat>全屏显示(4:3)</PresentationFormat>
  <Paragraphs>1305</Paragraphs>
  <Slides>74</Slides>
  <Notes>35</Notes>
  <HiddenSlides>4</HiddenSlides>
  <MMClips>1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74</vt:i4>
      </vt:variant>
    </vt:vector>
  </HeadingPairs>
  <TitlesOfParts>
    <vt:vector size="108" baseType="lpstr">
      <vt:lpstr>Arial</vt:lpstr>
      <vt:lpstr>宋体</vt:lpstr>
      <vt:lpstr>Wingdings</vt:lpstr>
      <vt:lpstr>Verdana</vt:lpstr>
      <vt:lpstr>黑体</vt:lpstr>
      <vt:lpstr>等线</vt:lpstr>
      <vt:lpstr>Consolas</vt:lpstr>
      <vt:lpstr>仿宋</vt:lpstr>
      <vt:lpstr>Berlin Sans FB</vt:lpstr>
      <vt:lpstr>Comic Sans MS</vt:lpstr>
      <vt:lpstr>华文新魏</vt:lpstr>
      <vt:lpstr>微软雅黑</vt:lpstr>
      <vt:lpstr>Garamond</vt:lpstr>
      <vt:lpstr>楷体</vt:lpstr>
      <vt:lpstr>Arial Unicode MS</vt:lpstr>
      <vt:lpstr>Segoe Print</vt:lpstr>
      <vt:lpstr>Cambria Math</vt:lpstr>
      <vt:lpstr>Symbol</vt:lpstr>
      <vt:lpstr>思源黑体</vt:lpstr>
      <vt:lpstr>楷体_GB2312</vt:lpstr>
      <vt:lpstr>MS Mincho</vt:lpstr>
      <vt:lpstr>Helvetica Neue</vt:lpstr>
      <vt:lpstr>Telex</vt:lpstr>
      <vt:lpstr>Calibri</vt:lpstr>
      <vt:lpstr>Open Sans</vt:lpstr>
      <vt:lpstr>Times New Roman</vt:lpstr>
      <vt:lpstr>新宋体</vt:lpstr>
      <vt:lpstr>Yu Gothic UI</vt:lpstr>
      <vt:lpstr>sample</vt:lpstr>
      <vt:lpstr>1_sample</vt:lpstr>
      <vt:lpstr>2_sample</vt:lpstr>
      <vt:lpstr>Paint.Picture</vt:lpstr>
      <vt:lpstr>Equation.3</vt:lpstr>
      <vt:lpstr>Paint.Picture</vt:lpstr>
      <vt:lpstr>算法设计与分析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DDMM</cp:lastModifiedBy>
  <cp:revision>321</cp:revision>
  <dcterms:created xsi:type="dcterms:W3CDTF">2004-08-26T06:30:00Z</dcterms:created>
  <dcterms:modified xsi:type="dcterms:W3CDTF">2022-10-22T02:00:28Z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A33E0BF91E15488F85541B99CBC6701A</vt:lpwstr>
  </property>
</Properties>
</file>