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2"/>
  </p:handoutMasterIdLst>
  <p:sldIdLst>
    <p:sldId id="256" r:id="rId3"/>
    <p:sldId id="365" r:id="rId5"/>
    <p:sldId id="375" r:id="rId6"/>
    <p:sldId id="293" r:id="rId7"/>
    <p:sldId id="294" r:id="rId8"/>
    <p:sldId id="382" r:id="rId9"/>
    <p:sldId id="295" r:id="rId10"/>
    <p:sldId id="296" r:id="rId11"/>
    <p:sldId id="367" r:id="rId12"/>
    <p:sldId id="298" r:id="rId13"/>
    <p:sldId id="299" r:id="rId14"/>
    <p:sldId id="300" r:id="rId15"/>
    <p:sldId id="452" r:id="rId16"/>
    <p:sldId id="374" r:id="rId17"/>
    <p:sldId id="326" r:id="rId18"/>
    <p:sldId id="370" r:id="rId19"/>
    <p:sldId id="383" r:id="rId20"/>
    <p:sldId id="419" r:id="rId21"/>
    <p:sldId id="420" r:id="rId22"/>
    <p:sldId id="421" r:id="rId23"/>
    <p:sldId id="422" r:id="rId24"/>
    <p:sldId id="423" r:id="rId25"/>
    <p:sldId id="425" r:id="rId26"/>
    <p:sldId id="327" r:id="rId27"/>
    <p:sldId id="373" r:id="rId28"/>
    <p:sldId id="342" r:id="rId29"/>
    <p:sldId id="328" r:id="rId30"/>
    <p:sldId id="364" r:id="rId31"/>
    <p:sldId id="329" r:id="rId32"/>
    <p:sldId id="368" r:id="rId33"/>
    <p:sldId id="330" r:id="rId34"/>
    <p:sldId id="366" r:id="rId35"/>
    <p:sldId id="331" r:id="rId36"/>
    <p:sldId id="332" r:id="rId37"/>
    <p:sldId id="333" r:id="rId38"/>
    <p:sldId id="334" r:id="rId39"/>
    <p:sldId id="343" r:id="rId40"/>
    <p:sldId id="335" r:id="rId41"/>
    <p:sldId id="336" r:id="rId42"/>
    <p:sldId id="376" r:id="rId43"/>
    <p:sldId id="337" r:id="rId44"/>
    <p:sldId id="384" r:id="rId45"/>
    <p:sldId id="302" r:id="rId46"/>
    <p:sldId id="303" r:id="rId47"/>
    <p:sldId id="378" r:id="rId48"/>
    <p:sldId id="379" r:id="rId49"/>
    <p:sldId id="394" r:id="rId50"/>
    <p:sldId id="276" r:id="rId51"/>
  </p:sldIdLst>
  <p:sldSz cx="9144000" cy="6858000" type="screen4x3"/>
  <p:notesSz cx="7102475" cy="8991600"/>
  <p:custDataLst>
    <p:tags r:id="rId57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mbert" initials="L" lastIdx="1" clrIdx="0"/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ECD882"/>
    <a:srgbClr val="669900"/>
    <a:srgbClr val="009900"/>
    <a:srgbClr val="CC00FF"/>
    <a:srgbClr val="CCCC00"/>
    <a:srgbClr val="FAC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97"/>
    <p:restoredTop sz="75075"/>
  </p:normalViewPr>
  <p:slideViewPr>
    <p:cSldViewPr>
      <p:cViewPr varScale="1">
        <p:scale>
          <a:sx n="51" d="100"/>
          <a:sy n="51" d="100"/>
        </p:scale>
        <p:origin x="1923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7" Type="http://schemas.openxmlformats.org/officeDocument/2006/relationships/tags" Target="tags/tag2.xml"/><Relationship Id="rId56" Type="http://schemas.openxmlformats.org/officeDocument/2006/relationships/commentAuthors" Target="commentAuthors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handoutMaster" Target="handoutMasters/handoutMaster1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4B3192-4AB7-46FE-8599-225CE4DFC0BB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A7CB04-A554-4FC9-AF1E-22ABDD168DB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1123950"/>
            <a:ext cx="4048125" cy="3035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327525"/>
            <a:ext cx="5683250" cy="35401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540750"/>
            <a:ext cx="3078163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E2A4FFD-0117-47A8-851B-74E3D3764EC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122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ea typeface="等线" panose="02010600030101010101" pitchFamily="2" charset="-122"/>
              </a:rPr>
            </a:fld>
            <a:endParaRPr lang="zh-CN" altLang="en-US" sz="1200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358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ea typeface="等线" panose="02010600030101010101" pitchFamily="2" charset="-122"/>
              </a:rPr>
            </a:fld>
            <a:endParaRPr lang="zh-CN" altLang="en-US" sz="1200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378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ea typeface="等线" panose="02010600030101010101" pitchFamily="2" charset="-122"/>
              </a:rPr>
            </a:fld>
            <a:endParaRPr lang="zh-CN" altLang="en-US" sz="1200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Creation of defective box</a:t>
            </a:r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440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ea typeface="等线" panose="02010600030101010101" pitchFamily="2" charset="-122"/>
              </a:rPr>
            </a:fld>
            <a:endParaRPr lang="zh-CN" altLang="en-US" sz="1200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b="1" dirty="0">
              <a:ea typeface="等线" panose="02010600030101010101" pitchFamily="2" charset="-122"/>
            </a:endParaRPr>
          </a:p>
        </p:txBody>
      </p:sp>
      <p:sp>
        <p:nvSpPr>
          <p:cNvPr id="399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ea typeface="等线" panose="02010600030101010101" pitchFamily="2" charset="-122"/>
              </a:rPr>
            </a:fld>
            <a:endParaRPr lang="zh-CN" altLang="en-US" sz="1200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en-US" altLang="zh-CN" dirty="0">
              <a:ea typeface="等线" panose="02010600030101010101" pitchFamily="2" charset="-122"/>
            </a:endParaRPr>
          </a:p>
        </p:txBody>
      </p:sp>
      <p:sp>
        <p:nvSpPr>
          <p:cNvPr id="419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ea typeface="等线" panose="02010600030101010101" pitchFamily="2" charset="-122"/>
              </a:rPr>
            </a:fld>
            <a:endParaRPr lang="zh-CN" altLang="en-US" sz="1200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440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ea typeface="等线" panose="02010600030101010101" pitchFamily="2" charset="-122"/>
              </a:rPr>
            </a:fld>
            <a:endParaRPr lang="zh-CN" altLang="en-US" sz="1200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460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ea typeface="等线" panose="02010600030101010101" pitchFamily="2" charset="-122"/>
              </a:rPr>
            </a:fld>
            <a:endParaRPr lang="zh-CN" altLang="en-US" sz="1200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ea typeface="等线" panose="02010600030101010101" pitchFamily="2" charset="-122"/>
              </a:rPr>
            </a:fld>
            <a:endParaRPr lang="zh-CN" altLang="en-US" sz="1200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512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ea typeface="等线" panose="02010600030101010101" pitchFamily="2" charset="-122"/>
              </a:rPr>
            </a:fld>
            <a:endParaRPr lang="zh-CN" altLang="en-US" sz="1200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143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ea typeface="等线" panose="02010600030101010101" pitchFamily="2" charset="-122"/>
              </a:rPr>
            </a:fld>
            <a:endParaRPr lang="zh-CN" altLang="en-US" sz="1200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553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ea typeface="等线" panose="02010600030101010101" pitchFamily="2" charset="-122"/>
              </a:rPr>
            </a:fld>
            <a:endParaRPr lang="zh-CN" altLang="en-US" sz="1200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573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ea typeface="等线" panose="02010600030101010101" pitchFamily="2" charset="-122"/>
              </a:rPr>
            </a:fld>
            <a:endParaRPr lang="zh-CN" altLang="en-US" sz="1200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593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ea typeface="等线" panose="02010600030101010101" pitchFamily="2" charset="-122"/>
              </a:rPr>
            </a:fld>
            <a:endParaRPr lang="zh-CN" altLang="en-US" sz="1200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614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ea typeface="等线" panose="02010600030101010101" pitchFamily="2" charset="-122"/>
              </a:rPr>
            </a:fld>
            <a:endParaRPr lang="zh-CN" altLang="en-US" sz="1200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675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ea typeface="等线" panose="02010600030101010101" pitchFamily="2" charset="-122"/>
              </a:rPr>
            </a:fld>
            <a:endParaRPr lang="zh-CN" altLang="en-US" sz="1200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696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ea typeface="等线" panose="02010600030101010101" pitchFamily="2" charset="-122"/>
              </a:rPr>
            </a:fld>
            <a:endParaRPr lang="zh-CN" altLang="en-US" sz="1200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baseline="30000" dirty="0">
              <a:ea typeface="等线" panose="02010600030101010101" pitchFamily="2" charset="-122"/>
            </a:endParaRPr>
          </a:p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716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ea typeface="等线" panose="02010600030101010101" pitchFamily="2" charset="-122"/>
              </a:rPr>
            </a:fld>
            <a:endParaRPr lang="zh-CN" altLang="en-US" sz="1200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747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ea typeface="等线" panose="02010600030101010101" pitchFamily="2" charset="-122"/>
              </a:rPr>
            </a:fld>
            <a:endParaRPr lang="zh-CN" altLang="en-US" sz="1200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en-US" altLang="zh-CN" dirty="0">
              <a:ea typeface="等线" panose="02010600030101010101" pitchFamily="2" charset="-122"/>
            </a:endParaRPr>
          </a:p>
        </p:txBody>
      </p:sp>
      <p:sp>
        <p:nvSpPr>
          <p:cNvPr id="778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ea typeface="等线" panose="02010600030101010101" pitchFamily="2" charset="-122"/>
              </a:rPr>
            </a:fld>
            <a:endParaRPr lang="zh-CN" altLang="en-US" sz="1200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163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ea typeface="等线" panose="02010600030101010101" pitchFamily="2" charset="-122"/>
              </a:rPr>
            </a:fld>
            <a:endParaRPr lang="zh-CN" altLang="en-US" sz="1200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ea typeface="等线" panose="02010600030101010101" pitchFamily="2" charset="-122"/>
              </a:rPr>
            </a:fld>
            <a:endParaRPr lang="zh-CN" altLang="en-US" sz="1200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204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ea typeface="等线" panose="02010600030101010101" pitchFamily="2" charset="-122"/>
              </a:rPr>
            </a:fld>
            <a:endParaRPr lang="zh-CN" altLang="en-US" sz="1200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225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ea typeface="等线" panose="02010600030101010101" pitchFamily="2" charset="-122"/>
              </a:rPr>
            </a:fld>
            <a:endParaRPr lang="zh-CN" altLang="en-US" sz="1200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256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ea typeface="等线" panose="02010600030101010101" pitchFamily="2" charset="-122"/>
              </a:rPr>
            </a:fld>
            <a:endParaRPr lang="zh-CN" altLang="en-US" sz="1200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317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ea typeface="等线" panose="02010600030101010101" pitchFamily="2" charset="-122"/>
              </a:rPr>
            </a:fld>
            <a:endParaRPr lang="zh-CN" altLang="en-US" sz="1200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337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ea typeface="等线" panose="02010600030101010101" pitchFamily="2" charset="-122"/>
              </a:rPr>
            </a:fld>
            <a:endParaRPr lang="zh-CN" altLang="en-US" sz="1200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7"/>
          <p:cNvSpPr>
            <a:spLocks noChangeArrowheads="1"/>
          </p:cNvSpPr>
          <p:nvPr/>
        </p:nvSpPr>
        <p:spPr bwMode="gray">
          <a:xfrm>
            <a:off x="0" y="2971800"/>
            <a:ext cx="9144000" cy="9144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2549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gray">
          <a:xfrm>
            <a:off x="0" y="2895600"/>
            <a:ext cx="8229600" cy="9144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52" name="Picture 4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000" y="234950"/>
            <a:ext cx="2381250" cy="714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905000" y="5410200"/>
            <a:ext cx="5181600" cy="533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600"/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altLang="zh-CN" noProof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0"/>
            <a:ext cx="7924800" cy="685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altLang="zh-CN" noProof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8100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ctr">
              <a:defRPr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286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ctr"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FDA6F6-DD7C-44F5-B026-04A12D7767FD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校标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8338" y="6430963"/>
            <a:ext cx="398462" cy="427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3259138" y="6542088"/>
            <a:ext cx="2133600" cy="254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A74F25-9ECF-4F02-A045-1875C80FD71E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校标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8338" y="6430963"/>
            <a:ext cx="398462" cy="427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3259138" y="6542088"/>
            <a:ext cx="2133600" cy="254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B3C441-F6E2-4EBC-ABDE-38EAE3E10D4E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8263"/>
            <a:ext cx="4038600" cy="5092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8263"/>
            <a:ext cx="4038600" cy="5092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54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F538C0D-28EA-490D-9F7C-DB6537AF6530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校标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8338" y="6430963"/>
            <a:ext cx="398462" cy="427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3259138" y="6542088"/>
            <a:ext cx="2133600" cy="254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7A4AAD3-C737-4E63-997D-2109A0A79AE5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 descr="校标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8338" y="6430963"/>
            <a:ext cx="398462" cy="427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47688"/>
            <a:ext cx="73914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338263"/>
            <a:ext cx="8229600" cy="50927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54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C75607-C772-43A8-BF30-B0ED7715EDB8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23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3505200" y="6553200"/>
            <a:ext cx="2133600" cy="254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80D30A-3089-40F6-9272-46430EEC366D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533400"/>
            <a:ext cx="9144000" cy="6858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2549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0" y="457200"/>
            <a:ext cx="8229600" cy="6858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3"/>
          <p:cNvSpPr>
            <a:spLocks noGrp="1"/>
          </p:cNvSpPr>
          <p:nvPr>
            <p:ph type="body" idx="1"/>
          </p:nvPr>
        </p:nvSpPr>
        <p:spPr>
          <a:xfrm>
            <a:off x="457200" y="1338263"/>
            <a:ext cx="8229600" cy="50927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000" b="1"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7A012A-8F5D-4232-8BCA-736F7366918C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38200" y="547688"/>
            <a:ext cx="7391400" cy="5635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pic>
        <p:nvPicPr>
          <p:cNvPr id="1031" name="Picture 5" descr="校标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288338" y="6430963"/>
            <a:ext cx="398462" cy="427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jpeg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buSzTx/>
            </a:pPr>
            <a:r>
              <a:rPr lang="zh-CN" altLang="en-US" sz="1800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华北电力大学</a:t>
            </a:r>
            <a:endParaRPr lang="zh-CN" altLang="en-US" sz="1800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buSzTx/>
            </a:pPr>
            <a:r>
              <a:rPr lang="zh-CN" altLang="en-US" sz="1800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控制与计算机工程学院</a:t>
            </a:r>
            <a:endParaRPr lang="zh-CN" altLang="en-US" sz="1800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267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>
              <a:buClrTx/>
              <a:buSzTx/>
              <a:buFontTx/>
            </a:pPr>
            <a:r>
              <a:rPr lang="zh-CN" altLang="en-US" sz="3600" kern="12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算法设计与分析</a:t>
            </a:r>
            <a:endParaRPr lang="en-US" altLang="zh-CN" kern="1200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785812" y="1239372"/>
            <a:ext cx="7572375" cy="5328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long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maxSubSum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(int a[]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left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right)	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a[left..high]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序列中最大连续子序列和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long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maxLeftSum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maxRightSum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long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maxLeftBorderSum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leftBorderSum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long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maxRightBorderSum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rightBorderSum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left==right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		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子序列只有一个元素时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(a[left]&gt;0) 	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该元素大于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时返回它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　　　　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return a[left];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　　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else			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该元素小于或等于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时返回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　　　　　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return 0;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……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04813" y="549275"/>
            <a:ext cx="3429000" cy="5219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3.4</a:t>
            </a: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求解组合问题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4015" y="5449570"/>
            <a:ext cx="1600200" cy="381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递归出口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04813" y="549275"/>
            <a:ext cx="3429000" cy="5238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3.4</a:t>
            </a:r>
            <a:r>
              <a:rPr kumimoji="0" lang="pt-BR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求解组合问题</a:t>
            </a:r>
            <a:endParaRPr kumimoji="0" lang="zh-CN" altLang="zh-CN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叶根友毛笔行书2.0版" pitchFamily="2" charset="-122"/>
              <a:cs typeface="Consolas" panose="020B0609020204030204" pitchFamily="49" charset="0"/>
            </a:endParaRPr>
          </a:p>
        </p:txBody>
      </p:sp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178563" y="228600"/>
            <a:ext cx="8786874" cy="6246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144000" bIns="1440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……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int mid=(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left+right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)/2;			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求中间位置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maxLeftSum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maxSubSum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(a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left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mid);	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求左边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maxRightSum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maxSubSum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(a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mid+1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right);	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求右边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maxLeftBorderSum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leftBorderSum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=0;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for 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mid;i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left;i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--)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求出以左边加上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a[mid]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元素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leftBorderSum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+=a[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];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构成的序列的最大和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 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leftBorderSum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maxLeftBorderSum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　　　　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maxLeftBorderSum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leftBorderSum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maxRightBorderSum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rightBorderSum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=0;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for (j=mid+1;j&lt;=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right;j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++)	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a[mid]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右边元素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rightBorderSum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+=a[j];  	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构成的序列的最大和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rightBorderSum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maxRightBorderSum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　　　　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maxRightBorderSum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rightBorderSum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return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max3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maxLeftSum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maxRightSum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maxLeftBorderSum+maxRightBorderSum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62400" y="533400"/>
            <a:ext cx="990600" cy="381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拆分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08165" y="1168400"/>
            <a:ext cx="990600" cy="381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求解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69125" y="3238500"/>
            <a:ext cx="990600" cy="381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合并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 bldLvl="0" animBg="1"/>
      <p:bldP spid="4" grpId="1" animBg="1"/>
      <p:bldP spid="5" grpId="0" bldLvl="0" animBg="1"/>
      <p:bldP spid="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95288" y="1285875"/>
            <a:ext cx="8353425" cy="1450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【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算法分析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】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设求解序列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a[0..n-1]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最大连续子序列和的执行时间为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T(n)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，第（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）、（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）两种情况的执行时间为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T(n/2)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，第（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）种情况的执行时间为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Consolas" panose="020B0609020204030204" pitchFamily="49" charset="0"/>
              </a:rPr>
              <a:t>O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(n)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，所以得到以下递推式：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64867" name="Text Box 3"/>
          <p:cNvSpPr txBox="1">
            <a:spLocks noChangeArrowheads="1"/>
          </p:cNvSpPr>
          <p:nvPr/>
        </p:nvSpPr>
        <p:spPr bwMode="auto">
          <a:xfrm>
            <a:off x="971550" y="3071810"/>
            <a:ext cx="4529143" cy="9258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0" tIns="108000" bIns="108000">
            <a:spAutoFit/>
          </a:bodyPr>
          <a:lstStyle/>
          <a:p>
            <a:pPr marR="0" defTabSz="914400">
              <a:lnSpc>
                <a:spcPct val="120000"/>
              </a:lnSpc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T(n)=1	</a:t>
            </a:r>
            <a:r>
              <a:rPr kumimoji="0" lang="en-US" altLang="zh-CN" sz="2000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</a:t>
            </a:r>
            <a:r>
              <a:rPr kumimoji="0" lang="zh-CN" altLang="en-US" sz="2000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当</a:t>
            </a:r>
            <a:r>
              <a:rPr kumimoji="0" lang="en-US" altLang="zh-CN" sz="2000" i="1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=1</a:t>
            </a:r>
            <a:endParaRPr kumimoji="0" lang="en-US" altLang="zh-CN" sz="2000" i="1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R="0" defTabSz="914400">
              <a:lnSpc>
                <a:spcPct val="120000"/>
              </a:lnSpc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T(n)=2T(n/2)+n</a:t>
            </a:r>
            <a:r>
              <a:rPr kumimoji="0" lang="en-US" altLang="zh-CN" sz="2000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kumimoji="0" lang="zh-CN" altLang="en-US" sz="2000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当</a:t>
            </a:r>
            <a:r>
              <a:rPr kumimoji="0" lang="en-US" altLang="zh-CN" sz="2000" i="1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&gt;1</a:t>
            </a:r>
            <a:endParaRPr kumimoji="0" lang="en-US" altLang="zh-CN" sz="2000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9702" name="Text Box 4"/>
          <p:cNvSpPr txBox="1"/>
          <p:nvPr/>
        </p:nvSpPr>
        <p:spPr>
          <a:xfrm>
            <a:off x="1042988" y="4222750"/>
            <a:ext cx="6192837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容易推出，</a:t>
            </a:r>
            <a:r>
              <a:rPr lang="en-US" altLang="zh-CN" sz="2000" b="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T</a:t>
            </a:r>
            <a:r>
              <a:rPr lang="en-US" altLang="zh-CN" sz="2000" b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(</a:t>
            </a:r>
            <a:r>
              <a:rPr lang="en-US" altLang="zh-CN" sz="2000" b="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n</a:t>
            </a:r>
            <a:r>
              <a:rPr lang="en-US" altLang="zh-CN" sz="2000" b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)=O(</a:t>
            </a:r>
            <a:r>
              <a:rPr lang="en-US" altLang="zh-CN" sz="2000" b="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n</a:t>
            </a:r>
            <a:r>
              <a:rPr lang="en-US" altLang="zh-CN" sz="2000" b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log</a:t>
            </a:r>
            <a:r>
              <a:rPr lang="en-US" altLang="zh-CN" sz="2000" b="0" baseline="-25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2</a:t>
            </a:r>
            <a:r>
              <a:rPr lang="en-US" altLang="zh-CN" sz="2000" b="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n</a:t>
            </a:r>
            <a:r>
              <a:rPr lang="en-US" altLang="zh-CN" sz="2000" b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)</a:t>
            </a:r>
            <a:r>
              <a:rPr lang="zh-CN" alt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。</a:t>
            </a:r>
            <a:endParaRPr lang="zh-CN" altLang="en-US" sz="2000" b="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404813" y="549275"/>
            <a:ext cx="3429000" cy="5219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3.4</a:t>
            </a: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求解组合问题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/>
          <p:nvPr>
            <p:custDataLst>
              <p:tags r:id="rId1"/>
            </p:custDataLst>
          </p:nvPr>
        </p:nvGraphicFramePr>
        <p:xfrm>
          <a:off x="1143000" y="228600"/>
          <a:ext cx="6630035" cy="3684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2" imgW="6624955" imgH="3681095" progId="Paint.Picture">
                  <p:embed/>
                </p:oleObj>
              </mc:Choice>
              <mc:Fallback>
                <p:oleObj name="" r:id="rId2" imgW="6624955" imgH="368109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43000" y="228600"/>
                        <a:ext cx="6630035" cy="3684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1958340" y="4267200"/>
          <a:ext cx="4999355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4" imgW="4995545" imgH="1938020" progId="Paint.Picture">
                  <p:embed/>
                </p:oleObj>
              </mc:Choice>
              <mc:Fallback>
                <p:oleObj name="" r:id="rId4" imgW="4995545" imgH="193802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8340" y="4267200"/>
                        <a:ext cx="4999355" cy="193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/>
          <p:nvPr/>
        </p:nvSpPr>
        <p:spPr>
          <a:xfrm>
            <a:off x="395288" y="1285875"/>
            <a:ext cx="8353425" cy="22209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200" b="0" dirty="0">
                <a:latin typeface="Consolas" panose="020B0609020204030204" pitchFamily="49" charset="0"/>
                <a:ea typeface="楷体" panose="02010609060101010101" pitchFamily="49" charset="-122"/>
              </a:rPr>
              <a:t>　　</a:t>
            </a:r>
            <a:r>
              <a:rPr lang="en-US" altLang="zh-CN" sz="22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2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思考题</a:t>
            </a:r>
            <a:r>
              <a:rPr lang="en-US" altLang="zh-CN" sz="22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给定一个有</a:t>
            </a:r>
            <a:r>
              <a:rPr lang="en-US" altLang="zh-CN" sz="2000" b="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b="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≥1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）个整数的序列，要求求出其中最大连续子序列的</a:t>
            </a: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积，问能否采用上述求最大连续子序列和的方法？</a:t>
            </a:r>
            <a:endParaRPr lang="en-US" altLang="zh-CN" sz="20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A.</a:t>
            </a: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能</a:t>
            </a:r>
            <a:endParaRPr lang="en-US" altLang="zh-CN" sz="20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B.</a:t>
            </a: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不能</a:t>
            </a:r>
            <a:endParaRPr lang="zh-CN" altLang="en-US" sz="20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404813" y="549275"/>
            <a:ext cx="3429000" cy="5219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3.4</a:t>
            </a: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求解组合问题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0724" name="Text Box 2"/>
          <p:cNvSpPr txBox="1"/>
          <p:nvPr/>
        </p:nvSpPr>
        <p:spPr>
          <a:xfrm>
            <a:off x="304800" y="3709988"/>
            <a:ext cx="8353425" cy="536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200" b="0" dirty="0">
                <a:latin typeface="Consolas" panose="020B0609020204030204" pitchFamily="49" charset="0"/>
                <a:ea typeface="楷体" panose="02010609060101010101" pitchFamily="49" charset="-122"/>
              </a:rPr>
              <a:t>　　</a:t>
            </a:r>
            <a:r>
              <a:rPr lang="en-US" altLang="zh-CN" sz="22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2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en-US" altLang="zh-CN" sz="22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不可以！</a:t>
            </a:r>
            <a:endParaRPr lang="zh-CN" altLang="en-US" sz="20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66800" y="4467225"/>
            <a:ext cx="2884488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zh-CN" altLang="en-US" sz="18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例如 </a:t>
            </a:r>
            <a:r>
              <a:rPr lang="en-US" altLang="zh-CN" sz="1800" b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a[0..5]={-2,3,2,4,1,-5}</a:t>
            </a:r>
            <a:endParaRPr lang="zh-CN" altLang="en-US" sz="1800" b="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4800" y="2522538"/>
            <a:ext cx="4338638" cy="3448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  <p:bldP spid="30724" grpId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219200"/>
            <a:ext cx="4429156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800" b="0" i="0" u="none" strike="noStrike" kern="1200" cap="none" spc="0" normalizeH="0" baseline="0" noProof="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3.4.2 </a:t>
            </a:r>
            <a:r>
              <a:rPr kumimoji="0" lang="zh-CN" altLang="zh-CN" sz="2800" b="0" i="0" u="none" strike="noStrike" kern="1200" cap="none" spc="0" normalizeH="0" baseline="0" noProof="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求解棋盘覆盖问题</a:t>
            </a:r>
            <a:endParaRPr kumimoji="0" lang="zh-CN" altLang="zh-CN" sz="2800" b="0" i="0" u="none" strike="noStrike" kern="1200" cap="none" spc="0" normalizeH="0" baseline="0" noProof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2771" name="TextBox 2"/>
          <p:cNvSpPr txBox="1"/>
          <p:nvPr/>
        </p:nvSpPr>
        <p:spPr>
          <a:xfrm>
            <a:off x="685800" y="2057400"/>
            <a:ext cx="7643813" cy="23749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2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【问题描述】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有一个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000" b="0" baseline="30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000" b="0" baseline="30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k&gt;0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）的棋盘，恰好有一个方格与其他方格不同，称之为特殊方格。</a:t>
            </a:r>
            <a:endParaRPr lang="en-US" altLang="zh-CN" sz="20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现在要用如</a:t>
            </a: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型骨牌覆盖除了特殊方格外的其他全部方格，骨牌可以任意旋转，并且任何两个骨牌不能重叠。请给出一种覆盖方法。</a:t>
            </a:r>
            <a:endParaRPr lang="zh-CN" altLang="zh-CN" sz="20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4580" name="图片 3" descr="http://115.28.138.223/RequireFile.do?fid=DNHB9nN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5938" y="4589463"/>
            <a:ext cx="1143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3"/>
          <p:cNvSpPr txBox="1"/>
          <p:nvPr/>
        </p:nvSpPr>
        <p:spPr>
          <a:xfrm>
            <a:off x="404813" y="549275"/>
            <a:ext cx="3429000" cy="5238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3.4</a:t>
            </a: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求解组合问题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叶根友毛笔行书2.0版" pitchFamily="2" charset="-122"/>
              <a:cs typeface="Consolas" panose="020B0609020204030204" pitchFamily="49" charset="0"/>
            </a:endParaRPr>
          </a:p>
        </p:txBody>
      </p:sp>
      <p:pic>
        <p:nvPicPr>
          <p:cNvPr id="6" name="图片 3" descr="http://115.28.138.223/RequireFile.do?fid=DNHB9nN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238" y="4527550"/>
            <a:ext cx="1071562" cy="114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3" descr="http://115.28.138.223/RequireFile.do?fid=DNHB9nN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938" y="4567238"/>
            <a:ext cx="1143000" cy="10715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3" descr="http://115.28.138.223/RequireFile.do?fid=DNHB9nN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263" y="4527550"/>
            <a:ext cx="1071562" cy="1143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219200"/>
            <a:ext cx="4429156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800" b="0" i="0" u="none" strike="noStrike" kern="1200" cap="none" spc="0" normalizeH="0" baseline="0" noProof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3.4.2 </a:t>
            </a:r>
            <a:r>
              <a:rPr kumimoji="0" lang="zh-CN" altLang="zh-CN" sz="2800" b="0" i="0" u="none" strike="noStrike" kern="1200" cap="none" spc="0" normalizeH="0" baseline="0" noProof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求解棋盘覆盖问题</a:t>
            </a:r>
            <a:endParaRPr kumimoji="0" lang="zh-CN" altLang="zh-CN" sz="2800" b="0" i="0" u="none" strike="noStrike" kern="1200" cap="none" spc="0" normalizeH="0" baseline="0" noProof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4819" name="TextBox 2"/>
          <p:cNvSpPr txBox="1"/>
          <p:nvPr/>
        </p:nvSpPr>
        <p:spPr>
          <a:xfrm>
            <a:off x="685800" y="1844675"/>
            <a:ext cx="7643813" cy="536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2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【问题描述】</a:t>
            </a:r>
            <a:r>
              <a:rPr lang="zh-CN" altLang="en-US" sz="22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残缺棋盘</a:t>
            </a:r>
            <a:endParaRPr lang="zh-CN" altLang="zh-CN" sz="20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404813" y="549275"/>
            <a:ext cx="3429000" cy="5238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3.4</a:t>
            </a: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求解组合问题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叶根友毛笔行书2.0版" pitchFamily="2" charset="-122"/>
              <a:cs typeface="Consolas" panose="020B0609020204030204" pitchFamily="49" charset="0"/>
            </a:endParaRPr>
          </a:p>
        </p:txBody>
      </p:sp>
      <p:pic>
        <p:nvPicPr>
          <p:cNvPr id="9" name="Picture 3" descr="未命名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3538" y="2778125"/>
            <a:ext cx="1143000" cy="879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4" descr="未命名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01938"/>
            <a:ext cx="1066800" cy="8207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5" descr="未命名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663" y="2768600"/>
            <a:ext cx="1143000" cy="879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6" descr="未命名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2743200"/>
            <a:ext cx="1143000" cy="879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/>
        </p:nvSpPr>
        <p:spPr>
          <a:xfrm>
            <a:off x="1066800" y="3811588"/>
            <a:ext cx="73914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ClrTx/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①</a:t>
            </a:r>
            <a:r>
              <a:rPr lang="zh-CN" altLang="en-US" sz="18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号             ②号              ③号              ④号</a:t>
            </a:r>
            <a:endParaRPr lang="zh-CN" altLang="en-US" sz="18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/>
          <p:nvPr/>
        </p:nvSpPr>
        <p:spPr>
          <a:xfrm>
            <a:off x="358775" y="1219200"/>
            <a:ext cx="8642350" cy="541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Consolas" panose="020B0609020204030204" pitchFamily="49" charset="0"/>
                <a:ea typeface="楷体" panose="02010609060101010101" pitchFamily="49" charset="-122"/>
              </a:rPr>
              <a:t>    </a:t>
            </a:r>
            <a:r>
              <a:rPr lang="zh-CN" altLang="zh-CN" sz="22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【问题求解】</a:t>
            </a:r>
            <a:endParaRPr lang="zh-CN" altLang="zh-CN" sz="20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04813" y="549275"/>
            <a:ext cx="3429000" cy="5238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3.4</a:t>
            </a:r>
            <a:r>
              <a:rPr kumimoji="0" lang="pt-BR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求解组合问题</a:t>
            </a:r>
            <a:endParaRPr kumimoji="0" lang="zh-CN" altLang="zh-CN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叶根友毛笔行书2.0版" pitchFamily="2" charset="-122"/>
              <a:cs typeface="Consolas" panose="020B0609020204030204" pitchFamily="49" charset="0"/>
            </a:endParaRPr>
          </a:p>
        </p:txBody>
      </p:sp>
      <p:sp>
        <p:nvSpPr>
          <p:cNvPr id="8" name="Text Box 2"/>
          <p:cNvSpPr txBox="1"/>
          <p:nvPr/>
        </p:nvSpPr>
        <p:spPr>
          <a:xfrm>
            <a:off x="1127125" y="1906588"/>
            <a:ext cx="7635875" cy="19383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457200" lvl="0" indent="-457200">
              <a:spcBef>
                <a:spcPct val="0"/>
              </a:spcBef>
              <a:buClr>
                <a:srgbClr val="C00000"/>
              </a:buClr>
              <a:buSzPct val="70000"/>
              <a:buChar char="Ø"/>
            </a:pPr>
            <a:r>
              <a:rPr lang="zh-CN" altLang="en-US" sz="20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拆分 </a:t>
            </a:r>
            <a:endParaRPr lang="en-US" altLang="zh-CN" sz="2000" b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00150" lvl="1" indent="-457200">
              <a:spcBef>
                <a:spcPct val="0"/>
              </a:spcBef>
              <a:buClr>
                <a:srgbClr val="7030A0"/>
              </a:buClr>
              <a:buSzPct val="70000"/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拆分大棋盘变为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块小棋盘</a:t>
            </a:r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0" indent="-457200">
              <a:spcBef>
                <a:spcPct val="0"/>
              </a:spcBef>
              <a:buClr>
                <a:srgbClr val="C00000"/>
              </a:buClr>
              <a:buSzPct val="70000"/>
              <a:buChar char="Ø"/>
            </a:pPr>
            <a:r>
              <a:rPr lang="zh-CN" altLang="en-US" sz="20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  </a:t>
            </a:r>
            <a:endParaRPr lang="en-US" altLang="zh-CN" sz="2000" b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00150" lvl="1" indent="-457200">
              <a:spcBef>
                <a:spcPct val="0"/>
              </a:spcBef>
              <a:buClr>
                <a:srgbClr val="7030A0"/>
              </a:buClr>
              <a:buSzPct val="70000"/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将每个棋盘块处理成有特殊方格的相似棋盘，分别求解</a:t>
            </a:r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0" indent="-457200">
              <a:spcBef>
                <a:spcPct val="0"/>
              </a:spcBef>
              <a:buClr>
                <a:srgbClr val="C00000"/>
              </a:buClr>
              <a:buSzPct val="70000"/>
              <a:buChar char="Ø"/>
            </a:pPr>
            <a:r>
              <a:rPr lang="zh-CN" altLang="en-US" sz="20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合并  </a:t>
            </a:r>
            <a:endParaRPr lang="en-US" altLang="zh-CN" sz="2000" b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00150" lvl="1" indent="-457200">
              <a:spcBef>
                <a:spcPct val="0"/>
              </a:spcBef>
              <a:buClr>
                <a:srgbClr val="7030A0"/>
              </a:buClr>
              <a:buSzPct val="70000"/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求解过程即形成了原问题的解</a:t>
            </a:r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550" y="4395788"/>
            <a:ext cx="1839913" cy="17668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263" y="4352925"/>
            <a:ext cx="1895475" cy="1838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413" y="4343400"/>
            <a:ext cx="1893887" cy="1838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948611" y="1649696"/>
            <a:ext cx="1500188" cy="1500664"/>
            <a:chOff x="10905" y="4680"/>
            <a:chExt cx="3150" cy="3151"/>
          </a:xfrm>
          <a:noFill/>
        </p:grpSpPr>
        <p:sp>
          <p:nvSpPr>
            <p:cNvPr id="5" name="矩形 4"/>
            <p:cNvSpPr/>
            <p:nvPr/>
          </p:nvSpPr>
          <p:spPr>
            <a:xfrm>
              <a:off x="10905" y="4680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692" y="4680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480" y="4680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267" y="4680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0905" y="5468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1692" y="5468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2480" y="5468"/>
              <a:ext cx="788" cy="7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3267" y="5468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0905" y="6255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692" y="6255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2480" y="6255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3267" y="6255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0905" y="7043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1692" y="7043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480" y="7043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3267" y="7043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8424" y="1649696"/>
            <a:ext cx="1500188" cy="1500664"/>
            <a:chOff x="10905" y="4680"/>
            <a:chExt cx="3150" cy="3151"/>
          </a:xfrm>
          <a:noFill/>
        </p:grpSpPr>
        <p:sp>
          <p:nvSpPr>
            <p:cNvPr id="22" name="矩形 21"/>
            <p:cNvSpPr/>
            <p:nvPr/>
          </p:nvSpPr>
          <p:spPr>
            <a:xfrm>
              <a:off x="10905" y="4680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692" y="4680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2480" y="4680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3267" y="4680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905" y="5468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1692" y="5468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2480" y="5468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3267" y="5468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0905" y="6255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692" y="6255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2480" y="6255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3267" y="6255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0905" y="7043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1692" y="7043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2480" y="7043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3267" y="7043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48424" y="3149884"/>
            <a:ext cx="1500188" cy="1500664"/>
            <a:chOff x="10905" y="4680"/>
            <a:chExt cx="3150" cy="3151"/>
          </a:xfrm>
          <a:noFill/>
        </p:grpSpPr>
        <p:sp>
          <p:nvSpPr>
            <p:cNvPr id="39" name="矩形 38"/>
            <p:cNvSpPr/>
            <p:nvPr/>
          </p:nvSpPr>
          <p:spPr>
            <a:xfrm>
              <a:off x="10905" y="4680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692" y="4680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2480" y="4680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3267" y="4680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0905" y="5468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1692" y="5468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2480" y="5468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3267" y="5468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0905" y="6255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1692" y="6255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2480" y="6255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3267" y="6255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0905" y="7043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1692" y="7043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2480" y="7043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3267" y="7043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948611" y="3149645"/>
            <a:ext cx="1500188" cy="1500664"/>
            <a:chOff x="10905" y="4680"/>
            <a:chExt cx="3150" cy="3151"/>
          </a:xfrm>
          <a:noFill/>
        </p:grpSpPr>
        <p:sp>
          <p:nvSpPr>
            <p:cNvPr id="56" name="矩形 55"/>
            <p:cNvSpPr/>
            <p:nvPr/>
          </p:nvSpPr>
          <p:spPr>
            <a:xfrm>
              <a:off x="10905" y="4680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11692" y="4680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12480" y="4680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3267" y="4680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10905" y="5468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1692" y="5468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2480" y="5468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13267" y="5468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0905" y="6255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1692" y="6255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2480" y="6255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3267" y="6255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10905" y="7043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11692" y="7043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12480" y="7043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3267" y="7043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34607" y="1649696"/>
            <a:ext cx="375285" cy="3752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09415" y="1649696"/>
            <a:ext cx="375285" cy="3752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34607" y="2024981"/>
            <a:ext cx="375285" cy="3752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09415" y="2024981"/>
            <a:ext cx="375285" cy="3752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984700" y="1649696"/>
            <a:ext cx="750094" cy="750570"/>
            <a:chOff x="6646267" y="1056595"/>
            <a:chExt cx="1000125" cy="1000760"/>
          </a:xfrm>
        </p:grpSpPr>
        <p:sp>
          <p:nvSpPr>
            <p:cNvPr id="7" name="矩形 6"/>
            <p:cNvSpPr/>
            <p:nvPr/>
          </p:nvSpPr>
          <p:spPr>
            <a:xfrm>
              <a:off x="6646267" y="1056595"/>
              <a:ext cx="500380" cy="50038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146012" y="1056595"/>
              <a:ext cx="500380" cy="50038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646267" y="1556975"/>
              <a:ext cx="500380" cy="5003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146012" y="1556975"/>
              <a:ext cx="500380" cy="50038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4234607" y="2399790"/>
            <a:ext cx="375285" cy="3752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09415" y="2399790"/>
            <a:ext cx="375285" cy="3752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84700" y="2399790"/>
            <a:ext cx="375285" cy="3752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59509" y="2399790"/>
            <a:ext cx="375285" cy="3752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34607" y="2775075"/>
            <a:ext cx="375285" cy="3752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609415" y="2775075"/>
            <a:ext cx="375285" cy="3752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84700" y="2775075"/>
            <a:ext cx="375285" cy="3752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359509" y="2775075"/>
            <a:ext cx="375285" cy="3752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48424" y="1649696"/>
            <a:ext cx="1500188" cy="1500664"/>
            <a:chOff x="10905" y="4680"/>
            <a:chExt cx="3150" cy="3151"/>
          </a:xfrm>
          <a:noFill/>
        </p:grpSpPr>
        <p:sp>
          <p:nvSpPr>
            <p:cNvPr id="22" name="矩形 21"/>
            <p:cNvSpPr/>
            <p:nvPr/>
          </p:nvSpPr>
          <p:spPr>
            <a:xfrm>
              <a:off x="10905" y="4680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692" y="4680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2480" y="4680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3267" y="4680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905" y="5468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1692" y="5468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2480" y="5468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3267" y="5468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0905" y="6255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692" y="6255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2480" y="6255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3267" y="6255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0905" y="7043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1692" y="7043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2480" y="7043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3267" y="7043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48424" y="3149884"/>
            <a:ext cx="1500188" cy="1500664"/>
            <a:chOff x="10905" y="4680"/>
            <a:chExt cx="3150" cy="3151"/>
          </a:xfrm>
          <a:noFill/>
        </p:grpSpPr>
        <p:sp>
          <p:nvSpPr>
            <p:cNvPr id="39" name="矩形 38"/>
            <p:cNvSpPr/>
            <p:nvPr/>
          </p:nvSpPr>
          <p:spPr>
            <a:xfrm>
              <a:off x="10905" y="4680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692" y="4680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2480" y="4680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3267" y="4680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0905" y="5468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1692" y="5468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2480" y="5468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3267" y="5468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0905" y="6255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1692" y="6255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2480" y="6255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3267" y="6255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0905" y="7043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1692" y="7043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2480" y="7043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3267" y="7043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948611" y="3149645"/>
            <a:ext cx="1500188" cy="1500664"/>
            <a:chOff x="10905" y="4680"/>
            <a:chExt cx="3150" cy="3151"/>
          </a:xfrm>
          <a:noFill/>
        </p:grpSpPr>
        <p:sp>
          <p:nvSpPr>
            <p:cNvPr id="56" name="矩形 55"/>
            <p:cNvSpPr/>
            <p:nvPr/>
          </p:nvSpPr>
          <p:spPr>
            <a:xfrm>
              <a:off x="10905" y="4680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11692" y="4680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12480" y="4680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3267" y="4680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10905" y="5468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1692" y="5468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2480" y="5468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13267" y="5468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0905" y="6255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1692" y="6255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2480" y="6255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3267" y="6255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10905" y="7043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11692" y="7043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12480" y="7043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3267" y="7043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33333E-6 L 0.18047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主要内容</a:t>
            </a:r>
            <a:endParaRPr lang="en-US" altLang="zh-CN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5" name="日期占位符 3"/>
          <p:cNvSpPr txBox="1">
            <a:spLocks noGrp="1"/>
          </p:cNvSpPr>
          <p:nvPr>
            <p:ph type="dt" sz="half" idx="2"/>
          </p:nvPr>
        </p:nvSpPr>
        <p:spPr>
          <a:noFill/>
          <a:ln>
            <a:noFill/>
          </a:ln>
        </p:spPr>
        <p:txBody>
          <a:bodyPr/>
          <a:lstStyle/>
          <a:p>
            <a:pPr marL="0" indent="0" algn="r">
              <a:spcBef>
                <a:spcPct val="0"/>
              </a:spcBef>
              <a:buClrTx/>
              <a:buFontTx/>
              <a:buNone/>
            </a:pPr>
            <a:r>
              <a:rPr lang="en-US" altLang="zh-CN" sz="1200" b="0" kern="120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www.ncepu.edu.cn</a:t>
            </a:r>
            <a:endParaRPr lang="en-US" altLang="zh-CN" sz="1200" b="0" kern="120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6" name="页脚占位符 4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lstStyle/>
          <a:p>
            <a:pPr marL="0" indent="0" algn="r">
              <a:spcBef>
                <a:spcPct val="0"/>
              </a:spcBef>
              <a:buClrTx/>
              <a:buFontTx/>
              <a:buNone/>
            </a:pPr>
            <a:r>
              <a:rPr lang="en-US" altLang="zh-CN" sz="1200" b="0" kern="120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Ncepu</a:t>
            </a:r>
            <a:endParaRPr lang="en-US" altLang="zh-CN" sz="1200" b="0" kern="120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3317" name="Group 76"/>
          <p:cNvGrpSpPr/>
          <p:nvPr/>
        </p:nvGrpSpPr>
        <p:grpSpPr>
          <a:xfrm>
            <a:off x="2286000" y="2362200"/>
            <a:ext cx="4724400" cy="685800"/>
            <a:chOff x="1296" y="1824"/>
            <a:chExt cx="2976" cy="432"/>
          </a:xfrm>
        </p:grpSpPr>
        <p:sp>
          <p:nvSpPr>
            <p:cNvPr id="89165" name="AutoShape 7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26" name="AutoShape 78"/>
            <p:cNvSpPr/>
            <p:nvPr/>
          </p:nvSpPr>
          <p:spPr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63500" dir="2212193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27" name="Text Box 79"/>
            <p:cNvSpPr txBox="1"/>
            <p:nvPr/>
          </p:nvSpPr>
          <p:spPr>
            <a:xfrm>
              <a:off x="1680" y="1934"/>
              <a:ext cx="21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3.4 </a:t>
              </a:r>
              <a:r>
                <a:rPr lang="zh-CN" altLang="en-US" sz="18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求解组合问题</a:t>
              </a:r>
              <a:endParaRPr lang="zh-CN" altLang="en-US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328" name="Text Box 80"/>
            <p:cNvSpPr txBox="1"/>
            <p:nvPr/>
          </p:nvSpPr>
          <p:spPr>
            <a:xfrm>
              <a:off x="1393" y="1886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 sz="2400" b="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5" name="Group 76"/>
          <p:cNvGrpSpPr/>
          <p:nvPr/>
        </p:nvGrpSpPr>
        <p:grpSpPr bwMode="auto">
          <a:xfrm>
            <a:off x="2288796" y="3200400"/>
            <a:ext cx="4724400" cy="685800"/>
            <a:chOff x="1296" y="1824"/>
            <a:chExt cx="2976" cy="43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6" name="AutoShape 7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12700" algn="ctr">
              <a:solidFill>
                <a:schemeClr val="bg1"/>
              </a:solidFill>
              <a:rou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AutoShape 7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Text Box 79"/>
            <p:cNvSpPr txBox="1">
              <a:spLocks noChangeArrowheads="1"/>
            </p:cNvSpPr>
            <p:nvPr/>
          </p:nvSpPr>
          <p:spPr bwMode="gray">
            <a:xfrm>
              <a:off x="1680" y="1934"/>
              <a:ext cx="2590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3.5 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求解大整数乘法和矩阵乘法问题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" name="Text Box 8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3319" name="Group 76"/>
          <p:cNvGrpSpPr/>
          <p:nvPr/>
        </p:nvGrpSpPr>
        <p:grpSpPr>
          <a:xfrm>
            <a:off x="2287588" y="4038600"/>
            <a:ext cx="4724400" cy="685800"/>
            <a:chOff x="1296" y="1824"/>
            <a:chExt cx="2976" cy="432"/>
          </a:xfrm>
        </p:grpSpPr>
        <p:sp>
          <p:nvSpPr>
            <p:cNvPr id="31" name="AutoShape 7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2700" algn="ctr">
              <a:solidFill>
                <a:schemeClr val="bg1"/>
              </a:solidFill>
              <a:rou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AutoShape 7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2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23" name="Text Box 79"/>
            <p:cNvSpPr txBox="1"/>
            <p:nvPr/>
          </p:nvSpPr>
          <p:spPr>
            <a:xfrm>
              <a:off x="1680" y="1934"/>
              <a:ext cx="21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3.6 </a:t>
              </a:r>
              <a:r>
                <a:rPr lang="zh-CN" altLang="en-US" sz="18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并行计算简介</a:t>
              </a:r>
              <a:endParaRPr lang="zh-CN" altLang="en-US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324" name="Text Box 80"/>
            <p:cNvSpPr txBox="1"/>
            <p:nvPr/>
          </p:nvSpPr>
          <p:spPr>
            <a:xfrm>
              <a:off x="1393" y="1886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endParaRPr lang="en-US" altLang="zh-CN" sz="2400" b="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320" name="矩形 1"/>
          <p:cNvSpPr/>
          <p:nvPr/>
        </p:nvSpPr>
        <p:spPr>
          <a:xfrm>
            <a:off x="3155950" y="1522413"/>
            <a:ext cx="32004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Divide and Conquer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34607" y="1649696"/>
            <a:ext cx="375285" cy="3752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09415" y="1649696"/>
            <a:ext cx="375285" cy="3752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34607" y="2024981"/>
            <a:ext cx="375285" cy="3752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09415" y="2024981"/>
            <a:ext cx="375285" cy="3752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34607" y="2399790"/>
            <a:ext cx="375285" cy="3752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09415" y="2399790"/>
            <a:ext cx="375285" cy="3752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84700" y="2399790"/>
            <a:ext cx="375285" cy="3752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59509" y="2399790"/>
            <a:ext cx="375285" cy="3752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34607" y="2775075"/>
            <a:ext cx="375285" cy="3752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609415" y="2775075"/>
            <a:ext cx="375285" cy="3752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84700" y="2775075"/>
            <a:ext cx="375285" cy="3752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359509" y="2775075"/>
            <a:ext cx="375285" cy="3752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48424" y="1649696"/>
            <a:ext cx="1500188" cy="1500664"/>
            <a:chOff x="10905" y="4680"/>
            <a:chExt cx="3150" cy="3151"/>
          </a:xfrm>
          <a:noFill/>
        </p:grpSpPr>
        <p:sp>
          <p:nvSpPr>
            <p:cNvPr id="22" name="矩形 21"/>
            <p:cNvSpPr/>
            <p:nvPr/>
          </p:nvSpPr>
          <p:spPr>
            <a:xfrm>
              <a:off x="10905" y="4680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692" y="4680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2480" y="4680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3267" y="4680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905" y="5468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1692" y="5468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2480" y="5468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3267" y="5468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0905" y="6255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692" y="6255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2480" y="6255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3267" y="6255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0905" y="7043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1692" y="7043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2480" y="7043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3267" y="7043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48424" y="3149884"/>
            <a:ext cx="1500188" cy="1500664"/>
            <a:chOff x="10905" y="4680"/>
            <a:chExt cx="3150" cy="3151"/>
          </a:xfrm>
          <a:noFill/>
        </p:grpSpPr>
        <p:sp>
          <p:nvSpPr>
            <p:cNvPr id="39" name="矩形 38"/>
            <p:cNvSpPr/>
            <p:nvPr/>
          </p:nvSpPr>
          <p:spPr>
            <a:xfrm>
              <a:off x="10905" y="4680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692" y="4680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2480" y="4680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3267" y="4680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0905" y="5468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1692" y="5468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2480" y="5468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3267" y="5468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0905" y="6255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1692" y="6255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2480" y="6255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3267" y="6255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0905" y="7043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1692" y="7043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2480" y="7043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3267" y="7043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948611" y="3149645"/>
            <a:ext cx="1500188" cy="1500664"/>
            <a:chOff x="10905" y="4680"/>
            <a:chExt cx="3150" cy="3151"/>
          </a:xfrm>
          <a:noFill/>
        </p:grpSpPr>
        <p:sp>
          <p:nvSpPr>
            <p:cNvPr id="56" name="矩形 55"/>
            <p:cNvSpPr/>
            <p:nvPr/>
          </p:nvSpPr>
          <p:spPr>
            <a:xfrm>
              <a:off x="10905" y="4680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11692" y="4680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12480" y="4680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3267" y="4680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10905" y="5468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1692" y="5468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2480" y="5468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13267" y="5468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0905" y="6255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1692" y="6255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2480" y="6255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3267" y="6255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10905" y="7043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11692" y="7043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12480" y="7043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3267" y="7043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4609415" y="2024981"/>
            <a:ext cx="375047" cy="37504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609415" y="2400028"/>
            <a:ext cx="375047" cy="37504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984463" y="2400028"/>
            <a:ext cx="375047" cy="37504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6635452" y="1648804"/>
            <a:ext cx="750094" cy="750570"/>
            <a:chOff x="6646267" y="1056595"/>
            <a:chExt cx="1000125" cy="1000760"/>
          </a:xfrm>
        </p:grpSpPr>
        <p:sp>
          <p:nvSpPr>
            <p:cNvPr id="84" name="矩形 83"/>
            <p:cNvSpPr/>
            <p:nvPr/>
          </p:nvSpPr>
          <p:spPr>
            <a:xfrm>
              <a:off x="6646267" y="1056595"/>
              <a:ext cx="500380" cy="50038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7146012" y="1056595"/>
              <a:ext cx="500380" cy="50038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6646267" y="1556975"/>
              <a:ext cx="500380" cy="5003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7146012" y="1556975"/>
              <a:ext cx="500380" cy="50038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ldLvl="0" animBg="1"/>
      <p:bldP spid="78" grpId="0" bldLvl="0" animBg="1"/>
      <p:bldP spid="79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34607" y="1649696"/>
            <a:ext cx="375285" cy="3752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09415" y="1649696"/>
            <a:ext cx="375285" cy="3752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34607" y="2024981"/>
            <a:ext cx="375285" cy="3752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09415" y="2024981"/>
            <a:ext cx="375285" cy="3752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34607" y="2399790"/>
            <a:ext cx="375285" cy="3752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09415" y="2399790"/>
            <a:ext cx="375285" cy="3752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84700" y="2399790"/>
            <a:ext cx="375285" cy="3752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59509" y="2399790"/>
            <a:ext cx="375285" cy="3752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34607" y="2775075"/>
            <a:ext cx="375285" cy="3752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609415" y="2775075"/>
            <a:ext cx="375285" cy="3752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84700" y="2775075"/>
            <a:ext cx="375285" cy="3752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359509" y="2775075"/>
            <a:ext cx="375285" cy="3752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48424" y="1649696"/>
            <a:ext cx="1500188" cy="1500664"/>
            <a:chOff x="10905" y="4680"/>
            <a:chExt cx="3150" cy="3151"/>
          </a:xfrm>
          <a:noFill/>
        </p:grpSpPr>
        <p:sp>
          <p:nvSpPr>
            <p:cNvPr id="22" name="矩形 21"/>
            <p:cNvSpPr/>
            <p:nvPr/>
          </p:nvSpPr>
          <p:spPr>
            <a:xfrm>
              <a:off x="10905" y="4680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692" y="4680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2480" y="4680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3267" y="4680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905" y="5468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1692" y="5468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2480" y="5468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3267" y="5468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0905" y="6255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692" y="6255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2480" y="6255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3267" y="6255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0905" y="7043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1692" y="7043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2480" y="7043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3267" y="7043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48424" y="3149884"/>
            <a:ext cx="1500188" cy="1500664"/>
            <a:chOff x="10905" y="4680"/>
            <a:chExt cx="3150" cy="3151"/>
          </a:xfrm>
          <a:noFill/>
        </p:grpSpPr>
        <p:sp>
          <p:nvSpPr>
            <p:cNvPr id="39" name="矩形 38"/>
            <p:cNvSpPr/>
            <p:nvPr/>
          </p:nvSpPr>
          <p:spPr>
            <a:xfrm>
              <a:off x="10905" y="4680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692" y="4680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2480" y="4680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3267" y="4680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0905" y="5468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1692" y="5468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2480" y="5468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3267" y="5468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0905" y="6255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1692" y="6255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2480" y="6255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3267" y="6255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0905" y="7043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1692" y="7043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2480" y="7043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3267" y="7043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948611" y="3149645"/>
            <a:ext cx="1500188" cy="1500664"/>
            <a:chOff x="10905" y="4680"/>
            <a:chExt cx="3150" cy="3151"/>
          </a:xfrm>
          <a:noFill/>
        </p:grpSpPr>
        <p:sp>
          <p:nvSpPr>
            <p:cNvPr id="56" name="矩形 55"/>
            <p:cNvSpPr/>
            <p:nvPr/>
          </p:nvSpPr>
          <p:spPr>
            <a:xfrm>
              <a:off x="10905" y="4680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11692" y="4680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12480" y="4680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3267" y="4680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10905" y="5468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1692" y="5468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2480" y="5468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13267" y="5468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0905" y="6255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1692" y="6255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2480" y="6255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3267" y="6255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10905" y="7043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11692" y="7043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12480" y="7043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3267" y="7043"/>
              <a:ext cx="788" cy="7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4609415" y="2024981"/>
            <a:ext cx="375047" cy="37504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609415" y="2400028"/>
            <a:ext cx="375047" cy="37504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984463" y="2400028"/>
            <a:ext cx="375047" cy="37504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565734" y="2775314"/>
            <a:ext cx="375047" cy="37504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565734" y="3150360"/>
            <a:ext cx="375047" cy="37504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940781" y="3150360"/>
            <a:ext cx="375047" cy="37504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6635452" y="1648804"/>
            <a:ext cx="750094" cy="750570"/>
            <a:chOff x="6646267" y="1056595"/>
            <a:chExt cx="1000125" cy="1000760"/>
          </a:xfrm>
        </p:grpSpPr>
        <p:sp>
          <p:nvSpPr>
            <p:cNvPr id="84" name="矩形 83"/>
            <p:cNvSpPr/>
            <p:nvPr/>
          </p:nvSpPr>
          <p:spPr>
            <a:xfrm>
              <a:off x="6646267" y="1056595"/>
              <a:ext cx="500380" cy="50038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7146012" y="1056595"/>
              <a:ext cx="500380" cy="50038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6646267" y="1556975"/>
              <a:ext cx="500380" cy="5003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7146012" y="1556975"/>
              <a:ext cx="500380" cy="50038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4234607" y="3906083"/>
            <a:ext cx="750094" cy="750094"/>
            <a:chOff x="5895855" y="4135869"/>
            <a:chExt cx="1000125" cy="1000125"/>
          </a:xfrm>
          <a:solidFill>
            <a:srgbClr val="92D050"/>
          </a:solidFill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8" name="矩形 87"/>
            <p:cNvSpPr/>
            <p:nvPr/>
          </p:nvSpPr>
          <p:spPr>
            <a:xfrm>
              <a:off x="5895855" y="4135869"/>
              <a:ext cx="500063" cy="500062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5895855" y="4635931"/>
              <a:ext cx="500063" cy="500063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6395918" y="4635931"/>
              <a:ext cx="500062" cy="500063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 rot="5400000">
            <a:off x="5334655" y="3879294"/>
            <a:ext cx="750094" cy="750094"/>
            <a:chOff x="5895855" y="4135869"/>
            <a:chExt cx="1000125" cy="1000125"/>
          </a:xfrm>
          <a:solidFill>
            <a:srgbClr val="92D050"/>
          </a:solidFill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2" name="矩形 91"/>
            <p:cNvSpPr/>
            <p:nvPr/>
          </p:nvSpPr>
          <p:spPr>
            <a:xfrm>
              <a:off x="5895855" y="4135869"/>
              <a:ext cx="500063" cy="500062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5895855" y="4635931"/>
              <a:ext cx="500063" cy="500063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6395918" y="4635931"/>
              <a:ext cx="500062" cy="500063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 rot="10800000">
            <a:off x="6534893" y="3879295"/>
            <a:ext cx="750094" cy="750094"/>
            <a:chOff x="5895855" y="4135869"/>
            <a:chExt cx="1000125" cy="1000125"/>
          </a:xfrm>
          <a:solidFill>
            <a:srgbClr val="92D050"/>
          </a:solidFill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6" name="矩形 95"/>
            <p:cNvSpPr/>
            <p:nvPr/>
          </p:nvSpPr>
          <p:spPr>
            <a:xfrm>
              <a:off x="5895855" y="4135869"/>
              <a:ext cx="500063" cy="500062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895855" y="4635931"/>
              <a:ext cx="500063" cy="500063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6395918" y="4635931"/>
              <a:ext cx="500062" cy="500063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 rot="16200000">
            <a:off x="7660034" y="3879295"/>
            <a:ext cx="750094" cy="750094"/>
            <a:chOff x="5895855" y="4135869"/>
            <a:chExt cx="1000125" cy="1000125"/>
          </a:xfrm>
          <a:solidFill>
            <a:srgbClr val="92D050"/>
          </a:solidFill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0" name="矩形 99"/>
            <p:cNvSpPr/>
            <p:nvPr/>
          </p:nvSpPr>
          <p:spPr>
            <a:xfrm>
              <a:off x="5895855" y="4135869"/>
              <a:ext cx="500063" cy="500062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5895855" y="4635931"/>
              <a:ext cx="500063" cy="500063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6395918" y="4635931"/>
              <a:ext cx="500062" cy="500063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513159" y="4421708"/>
            <a:ext cx="1639490" cy="402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charset="0"/>
              </a:rPr>
              <a:t>Triomino</a:t>
            </a:r>
            <a:endParaRPr lang="zh-CN" altLang="en-US" sz="15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84673" y="5562893"/>
            <a:ext cx="7725455" cy="3932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charset="0"/>
              </a:rPr>
              <a:t>Any 8 × 8 detective chessboard can be covered with twenty-one </a:t>
            </a:r>
            <a:r>
              <a:rPr lang="en-US" altLang="zh-CN" sz="2200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charset="0"/>
              </a:rPr>
              <a:t>triominoes</a:t>
            </a:r>
            <a:endParaRPr lang="en-US" altLang="zh-CN" sz="2200" dirty="0" err="1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charset="0"/>
            </a:endParaRPr>
          </a:p>
        </p:txBody>
      </p:sp>
      <p:cxnSp>
        <p:nvCxnSpPr>
          <p:cNvPr id="141" name="AutoShape 82"/>
          <p:cNvCxnSpPr/>
          <p:nvPr/>
        </p:nvCxnSpPr>
        <p:spPr>
          <a:xfrm rot="5400000">
            <a:off x="1936909" y="2844641"/>
            <a:ext cx="340519" cy="208598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/>
            </a:solidFill>
            <a:prstDash val="sysDot"/>
            <a:headEnd type="none" w="sm" len="sm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animBg="1"/>
      <p:bldP spid="81" grpId="0" bldLvl="0" animBg="1"/>
      <p:bldP spid="82" grpId="0" bldLvl="0" animBg="1"/>
      <p:bldP spid="2" grpId="0" bldLvl="0" animBg="1"/>
      <p:bldP spid="103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906429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 Absolutely, it is possible to cover all non-defective squares.</a:t>
            </a:r>
            <a:endParaRPr lang="zh-CN" altLang="en-US" sz="200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charset="0"/>
              <a:cs typeface="Comic Sans MS" panose="030F070203030202020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 As the size of the chessboard is n x n and n=2</a:t>
            </a:r>
            <a:r>
              <a:rPr lang="zh-CN" altLang="en-US" sz="2000" baseline="3000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Comic Sans MS" panose="030F0702030302020204" charset="0"/>
                <a:cs typeface="Comic Sans MS" panose="030F0702030302020204" charset="0"/>
              </a:rPr>
              <a:t>k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 </a:t>
            </a:r>
            <a:endParaRPr lang="zh-CN" altLang="en-US" sz="200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charset="0"/>
              <a:cs typeface="Comic Sans MS" panose="030F070203030202020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 Total no. of squares =2</a:t>
            </a:r>
            <a:r>
              <a:rPr lang="zh-CN" altLang="en-US" sz="2000" baseline="3000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Comic Sans MS" panose="030F0702030302020204" charset="0"/>
                <a:cs typeface="Comic Sans MS" panose="030F0702030302020204" charset="0"/>
              </a:rPr>
              <a:t>k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 x2</a:t>
            </a:r>
            <a:r>
              <a:rPr lang="zh-CN" altLang="en-US" sz="2000" baseline="3000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Comic Sans MS" panose="030F0702030302020204" charset="0"/>
                <a:cs typeface="Comic Sans MS" panose="030F0702030302020204" charset="0"/>
              </a:rPr>
              <a:t>k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 =2</a:t>
            </a:r>
            <a:r>
              <a:rPr lang="zh-CN" altLang="en-US" sz="2000" baseline="3000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Comic Sans MS" panose="030F0702030302020204" charset="0"/>
                <a:cs typeface="Comic Sans MS" panose="030F0702030302020204" charset="0"/>
              </a:rPr>
              <a:t>2k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 </a:t>
            </a:r>
            <a:endParaRPr lang="zh-CN" altLang="en-US" sz="200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charset="0"/>
              <a:cs typeface="Comic Sans MS" panose="030F070203030202020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 No. of non-defective squares = 2</a:t>
            </a:r>
            <a:r>
              <a:rPr lang="zh-CN" altLang="en-US" sz="2000" baseline="3000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Comic Sans MS" panose="030F0702030302020204" charset="0"/>
                <a:cs typeface="Comic Sans MS" panose="030F0702030302020204" charset="0"/>
              </a:rPr>
              <a:t>2k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Comic Sans MS" panose="030F0702030302020204" charset="0"/>
                <a:cs typeface="Comic Sans MS" panose="030F0702030302020204" charset="0"/>
              </a:rPr>
              <a:t>-1</a:t>
            </a:r>
            <a:r>
              <a:rPr lang="zh-CN" altLang="en-US" sz="2000" baseline="3000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Comic Sans MS" panose="030F0702030302020204" charset="0"/>
                <a:cs typeface="Comic Sans MS" panose="030F0702030302020204" charset="0"/>
              </a:rPr>
              <a:t> </a:t>
            </a:r>
            <a:endParaRPr lang="zh-CN" altLang="en-US" sz="200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charset="0"/>
              <a:cs typeface="Comic Sans MS" panose="030F070203030202020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 Now, for the value of K,2</a:t>
            </a:r>
            <a:r>
              <a:rPr lang="zh-CN" altLang="en-US" sz="2000" baseline="3000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Comic Sans MS" panose="030F0702030302020204" charset="0"/>
                <a:cs typeface="Comic Sans MS" panose="030F0702030302020204" charset="0"/>
              </a:rPr>
              <a:t>2k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-1 is divisible by 3. </a:t>
            </a:r>
            <a:endParaRPr lang="zh-CN" altLang="en-US" sz="200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charset="0"/>
              <a:cs typeface="Comic Sans MS" panose="030F070203030202020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 For E.g. K=1 , 2</a:t>
            </a:r>
            <a:r>
              <a:rPr lang="zh-CN" altLang="en-US" sz="2000" baseline="3000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Comic Sans MS" panose="030F0702030302020204" charset="0"/>
                <a:cs typeface="Comic Sans MS" panose="030F0702030302020204" charset="0"/>
              </a:rPr>
              <a:t>2(1)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-1 =3 is divisible by 3. </a:t>
            </a:r>
            <a:endParaRPr lang="zh-CN" altLang="en-US" sz="200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charset="0"/>
              <a:cs typeface="Comic Sans MS" panose="030F070203030202020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 K=2, 2</a:t>
            </a:r>
            <a:r>
              <a:rPr lang="zh-CN" altLang="en-US" sz="2000" baseline="3000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Comic Sans MS" panose="030F0702030302020204" charset="0"/>
                <a:cs typeface="Comic Sans MS" panose="030F0702030302020204" charset="0"/>
              </a:rPr>
              <a:t>2(2)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 -1 =15 is divisible by 3.</a:t>
            </a:r>
            <a:endParaRPr lang="zh-CN" altLang="en-US" sz="200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29890" y="1250156"/>
            <a:ext cx="3527584" cy="391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950" b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charset="0"/>
                <a:cs typeface="Arial Rounded MT Bold" panose="020F0704030504030204" charset="0"/>
              </a:rPr>
              <a:t>Is it possible to solve this?</a:t>
            </a:r>
            <a:endParaRPr lang="zh-CN" altLang="en-US" sz="1950" b="1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7279" y="1316231"/>
            <a:ext cx="1017985" cy="59880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50" i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k</a:t>
            </a:r>
            <a:r>
              <a:rPr lang="en-US" altLang="zh-CN" sz="165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=3</a:t>
            </a:r>
            <a:r>
              <a:rPr lang="zh-CN" altLang="en-US" sz="165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，</a:t>
            </a:r>
            <a:r>
              <a:rPr lang="en-US" altLang="zh-CN" sz="1650" i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</a:t>
            </a:r>
            <a:r>
              <a:rPr lang="en-US" altLang="zh-CN" sz="165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=2</a:t>
            </a:r>
            <a:r>
              <a:rPr lang="en-US" altLang="zh-CN" sz="1650" baseline="30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r>
              <a:rPr lang="en-US" altLang="zh-CN" sz="165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=8</a:t>
            </a:r>
            <a:endParaRPr lang="en-US" altLang="zh-CN" sz="165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23061" y="2173482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98107" y="2173482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73154" y="2173482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48201" y="2173482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23248" y="2173482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98295" y="2173482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73342" y="2173482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48388" y="2173482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23061" y="2548529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98107" y="2548529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73154" y="2548529"/>
            <a:ext cx="375047" cy="375047"/>
          </a:xfrm>
          <a:prstGeom prst="rect">
            <a:avLst/>
          </a:prstGeom>
          <a:pattFill prst="pct50">
            <a:fgClr>
              <a:srgbClr val="00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48201" y="2548529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23248" y="2548529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98295" y="2548529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773342" y="2548529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148388" y="2548529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523061" y="2923576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898107" y="2923576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273154" y="2923576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648201" y="2923576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023248" y="2923576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398295" y="2923576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73342" y="2923576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148388" y="2923576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23061" y="3298623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98107" y="3298623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73154" y="3298623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648201" y="3298623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023248" y="3298623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98295" y="3298623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773342" y="3298623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148388" y="3298623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523061" y="3673670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898107" y="3673670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273154" y="3673670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648201" y="3673670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23248" y="3673670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398295" y="3673670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773342" y="3673670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148388" y="3673670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523061" y="4048717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898107" y="4048717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273154" y="4048717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648201" y="4048717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023248" y="4048717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398295" y="4048717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773342" y="4048717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148388" y="4048717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523061" y="4423763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898107" y="4423763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273154" y="4423763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48201" y="4423763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023248" y="4423763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398295" y="4423763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773342" y="4423763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148388" y="4423763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23061" y="4798811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898107" y="4798811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273154" y="4798811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648201" y="4798811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023248" y="4798811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398295" y="4798811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773342" y="4798811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148388" y="4798811"/>
            <a:ext cx="375047" cy="37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Harlow Solid Italic" panose="04030604020F02020D02" pitchFamily="82" charset="0"/>
              <a:ea typeface="宋体" panose="02010600030101010101" pitchFamily="2" charset="-122"/>
            </a:endParaRPr>
          </a:p>
        </p:txBody>
      </p:sp>
      <p:grpSp>
        <p:nvGrpSpPr>
          <p:cNvPr id="237" name="组合 236"/>
          <p:cNvGrpSpPr/>
          <p:nvPr/>
        </p:nvGrpSpPr>
        <p:grpSpPr>
          <a:xfrm>
            <a:off x="3523061" y="2173482"/>
            <a:ext cx="750094" cy="750094"/>
            <a:chOff x="5072066" y="1357298"/>
            <a:chExt cx="1000132" cy="1000132"/>
          </a:xfrm>
        </p:grpSpPr>
        <p:sp>
          <p:nvSpPr>
            <p:cNvPr id="238" name="矩形 237"/>
            <p:cNvSpPr/>
            <p:nvPr/>
          </p:nvSpPr>
          <p:spPr>
            <a:xfrm>
              <a:off x="5072066" y="1357298"/>
              <a:ext cx="500065" cy="500067"/>
            </a:xfrm>
            <a:prstGeom prst="rect">
              <a:avLst/>
            </a:prstGeom>
            <a:blipFill>
              <a:blip r:embed="rId1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>
                  <a:solidFill>
                    <a:srgbClr val="000000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3</a:t>
              </a:r>
              <a:endParaRPr lang="zh-CN" altLang="en-US" sz="1200">
                <a:solidFill>
                  <a:srgbClr val="000000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  <p:sp>
          <p:nvSpPr>
            <p:cNvPr id="239" name="矩形 238"/>
            <p:cNvSpPr/>
            <p:nvPr/>
          </p:nvSpPr>
          <p:spPr>
            <a:xfrm>
              <a:off x="5572131" y="1357298"/>
              <a:ext cx="500067" cy="500067"/>
            </a:xfrm>
            <a:prstGeom prst="rect">
              <a:avLst/>
            </a:prstGeom>
            <a:blipFill>
              <a:blip r:embed="rId1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3</a:t>
              </a:r>
              <a:endParaRPr lang="zh-CN" altLang="en-US" sz="1200" dirty="0">
                <a:solidFill>
                  <a:srgbClr val="000000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  <p:sp>
          <p:nvSpPr>
            <p:cNvPr id="240" name="矩形 239"/>
            <p:cNvSpPr/>
            <p:nvPr/>
          </p:nvSpPr>
          <p:spPr>
            <a:xfrm>
              <a:off x="5072066" y="1857365"/>
              <a:ext cx="500065" cy="500065"/>
            </a:xfrm>
            <a:prstGeom prst="rect">
              <a:avLst/>
            </a:prstGeom>
            <a:blipFill>
              <a:blip r:embed="rId1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>
                  <a:solidFill>
                    <a:srgbClr val="000000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3</a:t>
              </a:r>
              <a:endParaRPr lang="zh-CN" altLang="en-US" sz="1200">
                <a:solidFill>
                  <a:srgbClr val="000000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41" name="组合 240"/>
          <p:cNvGrpSpPr/>
          <p:nvPr/>
        </p:nvGrpSpPr>
        <p:grpSpPr bwMode="auto">
          <a:xfrm>
            <a:off x="4273154" y="2173482"/>
            <a:ext cx="750094" cy="750094"/>
            <a:chOff x="6072198" y="1357298"/>
            <a:chExt cx="1000132" cy="1000132"/>
          </a:xfrm>
          <a:solidFill>
            <a:srgbClr val="CCCCFF"/>
          </a:solidFill>
        </p:grpSpPr>
        <p:sp>
          <p:nvSpPr>
            <p:cNvPr id="242" name="矩形 241"/>
            <p:cNvSpPr/>
            <p:nvPr/>
          </p:nvSpPr>
          <p:spPr>
            <a:xfrm>
              <a:off x="6072198" y="1357298"/>
              <a:ext cx="500065" cy="500067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4</a:t>
              </a:r>
              <a:endParaRPr lang="zh-CN" altLang="en-US" sz="1200" dirty="0">
                <a:solidFill>
                  <a:srgbClr val="000000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  <p:sp>
          <p:nvSpPr>
            <p:cNvPr id="243" name="矩形 242"/>
            <p:cNvSpPr/>
            <p:nvPr/>
          </p:nvSpPr>
          <p:spPr>
            <a:xfrm>
              <a:off x="6572263" y="1357298"/>
              <a:ext cx="500067" cy="500067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4</a:t>
              </a:r>
              <a:endParaRPr lang="zh-CN" altLang="en-US" sz="1200" dirty="0">
                <a:solidFill>
                  <a:srgbClr val="000000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6572263" y="1857365"/>
              <a:ext cx="500067" cy="500065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4</a:t>
              </a:r>
              <a:endParaRPr lang="zh-CN" altLang="en-US" sz="1200" dirty="0">
                <a:solidFill>
                  <a:srgbClr val="000000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45" name="组合 244"/>
          <p:cNvGrpSpPr/>
          <p:nvPr/>
        </p:nvGrpSpPr>
        <p:grpSpPr bwMode="auto">
          <a:xfrm>
            <a:off x="5023248" y="2173482"/>
            <a:ext cx="750094" cy="750094"/>
            <a:chOff x="7072330" y="1357298"/>
            <a:chExt cx="1000132" cy="100013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46" name="矩形 245"/>
            <p:cNvSpPr/>
            <p:nvPr/>
          </p:nvSpPr>
          <p:spPr>
            <a:xfrm>
              <a:off x="7072330" y="1357298"/>
              <a:ext cx="500065" cy="500067"/>
            </a:xfrm>
            <a:prstGeom prst="rect">
              <a:avLst/>
            </a:prstGeom>
            <a:blipFill>
              <a:blip r:embed="rId1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8</a:t>
              </a:r>
              <a:endParaRPr lang="zh-CN" altLang="en-US" sz="1200" dirty="0">
                <a:solidFill>
                  <a:srgbClr val="000000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  <p:sp>
          <p:nvSpPr>
            <p:cNvPr id="247" name="矩形 246"/>
            <p:cNvSpPr/>
            <p:nvPr/>
          </p:nvSpPr>
          <p:spPr>
            <a:xfrm>
              <a:off x="7572395" y="1357298"/>
              <a:ext cx="500067" cy="500067"/>
            </a:xfrm>
            <a:prstGeom prst="rect">
              <a:avLst/>
            </a:prstGeom>
            <a:blipFill>
              <a:blip r:embed="rId1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8</a:t>
              </a:r>
              <a:endParaRPr lang="zh-CN" altLang="en-US" sz="1200" dirty="0">
                <a:solidFill>
                  <a:srgbClr val="000000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  <p:sp>
          <p:nvSpPr>
            <p:cNvPr id="248" name="矩形 247"/>
            <p:cNvSpPr/>
            <p:nvPr/>
          </p:nvSpPr>
          <p:spPr>
            <a:xfrm>
              <a:off x="7072330" y="1857365"/>
              <a:ext cx="500065" cy="500065"/>
            </a:xfrm>
            <a:prstGeom prst="rect">
              <a:avLst/>
            </a:prstGeom>
            <a:blipFill>
              <a:blip r:embed="rId1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>
                  <a:solidFill>
                    <a:srgbClr val="000000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8</a:t>
              </a:r>
              <a:endParaRPr lang="zh-CN" altLang="en-US" sz="1200">
                <a:solidFill>
                  <a:srgbClr val="000000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49" name="组合 248"/>
          <p:cNvGrpSpPr/>
          <p:nvPr/>
        </p:nvGrpSpPr>
        <p:grpSpPr bwMode="auto">
          <a:xfrm>
            <a:off x="5773342" y="2173304"/>
            <a:ext cx="750094" cy="750094"/>
            <a:chOff x="8072462" y="1357298"/>
            <a:chExt cx="1000132" cy="1000132"/>
          </a:xfrm>
          <a:solidFill>
            <a:srgbClr val="FFFFCC"/>
          </a:solidFill>
        </p:grpSpPr>
        <p:sp>
          <p:nvSpPr>
            <p:cNvPr id="250" name="矩形 249"/>
            <p:cNvSpPr/>
            <p:nvPr/>
          </p:nvSpPr>
          <p:spPr>
            <a:xfrm>
              <a:off x="8072462" y="1357298"/>
              <a:ext cx="500065" cy="500067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9</a:t>
              </a:r>
              <a:endParaRPr lang="zh-CN" altLang="en-US" sz="1200" dirty="0">
                <a:solidFill>
                  <a:srgbClr val="000000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  <p:sp>
          <p:nvSpPr>
            <p:cNvPr id="251" name="矩形 250"/>
            <p:cNvSpPr/>
            <p:nvPr/>
          </p:nvSpPr>
          <p:spPr>
            <a:xfrm>
              <a:off x="8572527" y="1357298"/>
              <a:ext cx="500067" cy="500067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>
                  <a:solidFill>
                    <a:srgbClr val="000000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9</a:t>
              </a:r>
              <a:endParaRPr lang="zh-CN" altLang="en-US" sz="1200">
                <a:solidFill>
                  <a:srgbClr val="000000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  <p:sp>
          <p:nvSpPr>
            <p:cNvPr id="252" name="矩形 251"/>
            <p:cNvSpPr/>
            <p:nvPr/>
          </p:nvSpPr>
          <p:spPr>
            <a:xfrm>
              <a:off x="8572527" y="1857365"/>
              <a:ext cx="500067" cy="500065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>
                  <a:solidFill>
                    <a:srgbClr val="000000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9</a:t>
              </a:r>
              <a:endParaRPr lang="zh-CN" altLang="en-US" sz="1200">
                <a:solidFill>
                  <a:srgbClr val="000000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53" name="组合 252"/>
          <p:cNvGrpSpPr/>
          <p:nvPr/>
        </p:nvGrpSpPr>
        <p:grpSpPr bwMode="auto">
          <a:xfrm>
            <a:off x="3898107" y="2548529"/>
            <a:ext cx="750094" cy="750094"/>
            <a:chOff x="5572132" y="1857364"/>
            <a:chExt cx="1000132" cy="1000132"/>
          </a:xfrm>
          <a:solidFill>
            <a:schemeClr val="bg1">
              <a:lumMod val="95000"/>
            </a:schemeClr>
          </a:solidFill>
        </p:grpSpPr>
        <p:sp>
          <p:nvSpPr>
            <p:cNvPr id="254" name="矩形 253"/>
            <p:cNvSpPr/>
            <p:nvPr/>
          </p:nvSpPr>
          <p:spPr>
            <a:xfrm>
              <a:off x="5572132" y="1857364"/>
              <a:ext cx="500067" cy="500065"/>
            </a:xfrm>
            <a:prstGeom prst="rect">
              <a:avLst/>
            </a:prstGeom>
            <a:pattFill prst="pct75">
              <a:fgClr>
                <a:schemeClr val="tx2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>
                  <a:solidFill>
                    <a:schemeClr val="bg1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2</a:t>
              </a:r>
              <a:endParaRPr lang="zh-CN" altLang="en-US" sz="1200">
                <a:solidFill>
                  <a:schemeClr val="bg1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  <p:sp>
          <p:nvSpPr>
            <p:cNvPr id="255" name="矩形 254"/>
            <p:cNvSpPr/>
            <p:nvPr/>
          </p:nvSpPr>
          <p:spPr>
            <a:xfrm>
              <a:off x="5572132" y="2357429"/>
              <a:ext cx="500067" cy="500067"/>
            </a:xfrm>
            <a:prstGeom prst="rect">
              <a:avLst/>
            </a:prstGeom>
            <a:pattFill prst="pct75">
              <a:fgClr>
                <a:schemeClr val="tx2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>
                  <a:solidFill>
                    <a:schemeClr val="bg1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2</a:t>
              </a:r>
              <a:endParaRPr lang="zh-CN" altLang="en-US" sz="1200">
                <a:solidFill>
                  <a:schemeClr val="bg1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  <p:sp>
          <p:nvSpPr>
            <p:cNvPr id="256" name="矩形 255"/>
            <p:cNvSpPr/>
            <p:nvPr/>
          </p:nvSpPr>
          <p:spPr>
            <a:xfrm>
              <a:off x="6072199" y="2357429"/>
              <a:ext cx="500065" cy="500067"/>
            </a:xfrm>
            <a:prstGeom prst="rect">
              <a:avLst/>
            </a:prstGeom>
            <a:pattFill prst="pct75">
              <a:fgClr>
                <a:schemeClr val="tx2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>
                  <a:solidFill>
                    <a:schemeClr val="bg1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2</a:t>
              </a:r>
              <a:endParaRPr lang="zh-CN" altLang="en-US" sz="1200">
                <a:solidFill>
                  <a:schemeClr val="bg1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57" name="组合 256"/>
          <p:cNvGrpSpPr/>
          <p:nvPr/>
        </p:nvGrpSpPr>
        <p:grpSpPr bwMode="auto">
          <a:xfrm>
            <a:off x="5398295" y="2548529"/>
            <a:ext cx="750094" cy="750094"/>
            <a:chOff x="7572396" y="1857364"/>
            <a:chExt cx="1000132" cy="1000132"/>
          </a:xfrm>
          <a:solidFill>
            <a:schemeClr val="bg1">
              <a:lumMod val="95000"/>
            </a:schemeClr>
          </a:solidFill>
        </p:grpSpPr>
        <p:sp>
          <p:nvSpPr>
            <p:cNvPr id="258" name="矩形 257"/>
            <p:cNvSpPr/>
            <p:nvPr/>
          </p:nvSpPr>
          <p:spPr>
            <a:xfrm>
              <a:off x="7572396" y="1857364"/>
              <a:ext cx="500067" cy="500065"/>
            </a:xfrm>
            <a:prstGeom prst="rect">
              <a:avLst/>
            </a:prstGeom>
            <a:pattFill prst="pct75">
              <a:fgClr>
                <a:schemeClr val="tx2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dirty="0">
                  <a:solidFill>
                    <a:schemeClr val="bg1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7</a:t>
              </a:r>
              <a:endParaRPr lang="zh-CN" altLang="en-US" sz="1200" dirty="0">
                <a:solidFill>
                  <a:schemeClr val="bg1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  <p:sp>
          <p:nvSpPr>
            <p:cNvPr id="259" name="矩形 258"/>
            <p:cNvSpPr/>
            <p:nvPr/>
          </p:nvSpPr>
          <p:spPr>
            <a:xfrm>
              <a:off x="8072463" y="1857364"/>
              <a:ext cx="500065" cy="500065"/>
            </a:xfrm>
            <a:prstGeom prst="rect">
              <a:avLst/>
            </a:prstGeom>
            <a:pattFill prst="pct75">
              <a:fgClr>
                <a:schemeClr val="tx2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dirty="0">
                  <a:solidFill>
                    <a:schemeClr val="bg1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7</a:t>
              </a:r>
              <a:endParaRPr lang="zh-CN" altLang="en-US" sz="1200" dirty="0">
                <a:solidFill>
                  <a:schemeClr val="bg1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  <p:sp>
          <p:nvSpPr>
            <p:cNvPr id="260" name="矩形 259"/>
            <p:cNvSpPr/>
            <p:nvPr/>
          </p:nvSpPr>
          <p:spPr>
            <a:xfrm>
              <a:off x="8072463" y="2357429"/>
              <a:ext cx="500065" cy="500067"/>
            </a:xfrm>
            <a:prstGeom prst="rect">
              <a:avLst/>
            </a:prstGeom>
            <a:pattFill prst="pct75">
              <a:fgClr>
                <a:schemeClr val="tx2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dirty="0">
                  <a:solidFill>
                    <a:schemeClr val="bg1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7</a:t>
              </a:r>
              <a:endParaRPr lang="zh-CN" altLang="en-US" sz="1200" dirty="0">
                <a:solidFill>
                  <a:schemeClr val="bg1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61" name="组合 260"/>
          <p:cNvGrpSpPr/>
          <p:nvPr/>
        </p:nvGrpSpPr>
        <p:grpSpPr bwMode="auto">
          <a:xfrm>
            <a:off x="3523061" y="2923576"/>
            <a:ext cx="750094" cy="750094"/>
            <a:chOff x="5072066" y="2357430"/>
            <a:chExt cx="1000132" cy="1000132"/>
          </a:xfrm>
          <a:solidFill>
            <a:srgbClr val="FFFFCC"/>
          </a:solidFill>
        </p:grpSpPr>
        <p:sp>
          <p:nvSpPr>
            <p:cNvPr id="262" name="矩形 261"/>
            <p:cNvSpPr/>
            <p:nvPr/>
          </p:nvSpPr>
          <p:spPr>
            <a:xfrm>
              <a:off x="5072066" y="2357430"/>
              <a:ext cx="500065" cy="500067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5</a:t>
              </a:r>
              <a:endParaRPr lang="zh-CN" altLang="en-US" sz="1200" dirty="0">
                <a:solidFill>
                  <a:srgbClr val="000000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  <p:sp>
          <p:nvSpPr>
            <p:cNvPr id="263" name="矩形 262"/>
            <p:cNvSpPr/>
            <p:nvPr/>
          </p:nvSpPr>
          <p:spPr>
            <a:xfrm>
              <a:off x="5072066" y="2857497"/>
              <a:ext cx="500065" cy="500065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5</a:t>
              </a:r>
              <a:endParaRPr lang="zh-CN" altLang="en-US" sz="1200" dirty="0">
                <a:solidFill>
                  <a:srgbClr val="000000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  <p:sp>
          <p:nvSpPr>
            <p:cNvPr id="264" name="矩形 263"/>
            <p:cNvSpPr/>
            <p:nvPr/>
          </p:nvSpPr>
          <p:spPr>
            <a:xfrm>
              <a:off x="5572131" y="2857497"/>
              <a:ext cx="500067" cy="500065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5</a:t>
              </a:r>
              <a:endParaRPr lang="zh-CN" altLang="en-US" sz="1200" dirty="0">
                <a:solidFill>
                  <a:srgbClr val="000000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65" name="组合 264"/>
          <p:cNvGrpSpPr/>
          <p:nvPr/>
        </p:nvGrpSpPr>
        <p:grpSpPr bwMode="auto">
          <a:xfrm>
            <a:off x="4273154" y="2923576"/>
            <a:ext cx="750094" cy="750094"/>
            <a:chOff x="6072198" y="2357430"/>
            <a:chExt cx="1000132" cy="1000132"/>
          </a:xfrm>
          <a:solidFill>
            <a:srgbClr val="F68A7E"/>
          </a:solidFill>
        </p:grpSpPr>
        <p:sp>
          <p:nvSpPr>
            <p:cNvPr id="266" name="矩形 265"/>
            <p:cNvSpPr/>
            <p:nvPr/>
          </p:nvSpPr>
          <p:spPr>
            <a:xfrm>
              <a:off x="6572263" y="2357430"/>
              <a:ext cx="500067" cy="500067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6</a:t>
              </a:r>
              <a:endParaRPr lang="zh-CN" altLang="en-US" sz="1200" dirty="0">
                <a:solidFill>
                  <a:srgbClr val="000000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  <p:sp>
          <p:nvSpPr>
            <p:cNvPr id="267" name="矩形 266"/>
            <p:cNvSpPr/>
            <p:nvPr/>
          </p:nvSpPr>
          <p:spPr>
            <a:xfrm>
              <a:off x="6072198" y="2857497"/>
              <a:ext cx="500065" cy="500065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>
                  <a:solidFill>
                    <a:srgbClr val="000000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6</a:t>
              </a:r>
              <a:endParaRPr lang="zh-CN" altLang="en-US" sz="1200">
                <a:solidFill>
                  <a:srgbClr val="000000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  <p:sp>
          <p:nvSpPr>
            <p:cNvPr id="268" name="矩形 267"/>
            <p:cNvSpPr/>
            <p:nvPr/>
          </p:nvSpPr>
          <p:spPr>
            <a:xfrm>
              <a:off x="6572263" y="2857497"/>
              <a:ext cx="500067" cy="500065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6</a:t>
              </a:r>
              <a:endParaRPr lang="zh-CN" altLang="en-US" sz="1200" dirty="0">
                <a:solidFill>
                  <a:srgbClr val="000000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69" name="组合 268"/>
          <p:cNvGrpSpPr/>
          <p:nvPr/>
        </p:nvGrpSpPr>
        <p:grpSpPr bwMode="auto">
          <a:xfrm>
            <a:off x="5023248" y="2923576"/>
            <a:ext cx="750094" cy="750094"/>
            <a:chOff x="7072330" y="2357430"/>
            <a:chExt cx="1000132" cy="100013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70" name="矩形 269"/>
            <p:cNvSpPr/>
            <p:nvPr/>
          </p:nvSpPr>
          <p:spPr>
            <a:xfrm>
              <a:off x="7072330" y="2357430"/>
              <a:ext cx="500065" cy="500067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10</a:t>
              </a:r>
              <a:endParaRPr lang="zh-CN" altLang="en-US" sz="1200" dirty="0">
                <a:solidFill>
                  <a:srgbClr val="000000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  <p:sp>
          <p:nvSpPr>
            <p:cNvPr id="271" name="矩形 270"/>
            <p:cNvSpPr/>
            <p:nvPr/>
          </p:nvSpPr>
          <p:spPr>
            <a:xfrm>
              <a:off x="7572395" y="2357430"/>
              <a:ext cx="500067" cy="500067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10</a:t>
              </a:r>
              <a:endParaRPr lang="zh-CN" altLang="en-US" sz="1200" dirty="0">
                <a:solidFill>
                  <a:srgbClr val="000000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>
              <a:off x="7572395" y="2857497"/>
              <a:ext cx="500067" cy="500065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10</a:t>
              </a:r>
              <a:endParaRPr lang="zh-CN" altLang="en-US" sz="1200" dirty="0">
                <a:solidFill>
                  <a:srgbClr val="000000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73" name="组合 272"/>
          <p:cNvGrpSpPr/>
          <p:nvPr/>
        </p:nvGrpSpPr>
        <p:grpSpPr bwMode="auto">
          <a:xfrm>
            <a:off x="5773342" y="2923576"/>
            <a:ext cx="750094" cy="750094"/>
            <a:chOff x="8072462" y="2357430"/>
            <a:chExt cx="1000132" cy="1000132"/>
          </a:xfrm>
          <a:solidFill>
            <a:srgbClr val="CCCCFF"/>
          </a:solidFill>
        </p:grpSpPr>
        <p:sp>
          <p:nvSpPr>
            <p:cNvPr id="274" name="矩形 273"/>
            <p:cNvSpPr/>
            <p:nvPr/>
          </p:nvSpPr>
          <p:spPr>
            <a:xfrm>
              <a:off x="8572527" y="2357430"/>
              <a:ext cx="500067" cy="500067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>
                  <a:solidFill>
                    <a:srgbClr val="000000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11</a:t>
              </a:r>
              <a:endParaRPr lang="zh-CN" altLang="en-US" sz="1200">
                <a:solidFill>
                  <a:srgbClr val="000000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  <p:sp>
          <p:nvSpPr>
            <p:cNvPr id="275" name="矩形 274"/>
            <p:cNvSpPr/>
            <p:nvPr/>
          </p:nvSpPr>
          <p:spPr>
            <a:xfrm>
              <a:off x="8072462" y="2857497"/>
              <a:ext cx="500065" cy="500065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>
                  <a:solidFill>
                    <a:srgbClr val="000000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11</a:t>
              </a:r>
              <a:endParaRPr lang="zh-CN" altLang="en-US" sz="1200">
                <a:solidFill>
                  <a:srgbClr val="000000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  <p:sp>
          <p:nvSpPr>
            <p:cNvPr id="276" name="矩形 275"/>
            <p:cNvSpPr/>
            <p:nvPr/>
          </p:nvSpPr>
          <p:spPr>
            <a:xfrm>
              <a:off x="8572527" y="2857497"/>
              <a:ext cx="500067" cy="500065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>
                  <a:solidFill>
                    <a:srgbClr val="000000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11</a:t>
              </a:r>
              <a:endParaRPr lang="zh-CN" altLang="en-US" sz="1200">
                <a:solidFill>
                  <a:srgbClr val="000000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77" name="组合 276"/>
          <p:cNvGrpSpPr/>
          <p:nvPr/>
        </p:nvGrpSpPr>
        <p:grpSpPr bwMode="auto">
          <a:xfrm>
            <a:off x="4648201" y="3298623"/>
            <a:ext cx="750094" cy="750094"/>
            <a:chOff x="6572264" y="2857496"/>
            <a:chExt cx="1000132" cy="1000132"/>
          </a:xfrm>
          <a:solidFill>
            <a:srgbClr val="CCCC00"/>
          </a:solidFill>
        </p:grpSpPr>
        <p:sp>
          <p:nvSpPr>
            <p:cNvPr id="278" name="矩形 277"/>
            <p:cNvSpPr/>
            <p:nvPr/>
          </p:nvSpPr>
          <p:spPr>
            <a:xfrm>
              <a:off x="7072331" y="2857496"/>
              <a:ext cx="500065" cy="500065"/>
            </a:xfrm>
            <a:prstGeom prst="rect">
              <a:avLst/>
            </a:prstGeom>
            <a:pattFill prst="pct75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>
                  <a:solidFill>
                    <a:schemeClr val="bg1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1</a:t>
              </a:r>
              <a:endParaRPr lang="zh-CN" altLang="en-US" sz="1200" b="1">
                <a:solidFill>
                  <a:schemeClr val="bg1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  <p:sp>
          <p:nvSpPr>
            <p:cNvPr id="279" name="矩形 278"/>
            <p:cNvSpPr/>
            <p:nvPr/>
          </p:nvSpPr>
          <p:spPr>
            <a:xfrm>
              <a:off x="6572264" y="3357561"/>
              <a:ext cx="500067" cy="500067"/>
            </a:xfrm>
            <a:prstGeom prst="rect">
              <a:avLst/>
            </a:prstGeom>
            <a:pattFill prst="pct75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>
                  <a:solidFill>
                    <a:schemeClr val="bg1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1</a:t>
              </a:r>
              <a:endParaRPr lang="zh-CN" altLang="en-US" sz="1200" b="1">
                <a:solidFill>
                  <a:schemeClr val="bg1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  <p:sp>
          <p:nvSpPr>
            <p:cNvPr id="280" name="矩形 279"/>
            <p:cNvSpPr/>
            <p:nvPr/>
          </p:nvSpPr>
          <p:spPr>
            <a:xfrm>
              <a:off x="7072331" y="3357561"/>
              <a:ext cx="500065" cy="500067"/>
            </a:xfrm>
            <a:prstGeom prst="rect">
              <a:avLst/>
            </a:prstGeom>
            <a:pattFill prst="pct75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>
                  <a:solidFill>
                    <a:schemeClr val="bg1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1</a:t>
              </a:r>
              <a:endParaRPr lang="zh-CN" altLang="en-US" sz="1200" b="1">
                <a:solidFill>
                  <a:schemeClr val="bg1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81" name="组合 280"/>
          <p:cNvGrpSpPr/>
          <p:nvPr/>
        </p:nvGrpSpPr>
        <p:grpSpPr bwMode="auto">
          <a:xfrm>
            <a:off x="3523061" y="3673670"/>
            <a:ext cx="750094" cy="750094"/>
            <a:chOff x="5072066" y="3357562"/>
            <a:chExt cx="1000132" cy="1000132"/>
          </a:xfrm>
          <a:solidFill>
            <a:srgbClr val="9966FF">
              <a:alpha val="32157"/>
            </a:srgbClr>
          </a:solidFill>
        </p:grpSpPr>
        <p:sp>
          <p:nvSpPr>
            <p:cNvPr id="282" name="矩形 281"/>
            <p:cNvSpPr/>
            <p:nvPr/>
          </p:nvSpPr>
          <p:spPr>
            <a:xfrm>
              <a:off x="5072066" y="3357562"/>
              <a:ext cx="500065" cy="500067"/>
            </a:xfrm>
            <a:prstGeom prst="rect">
              <a:avLst/>
            </a:prstGeom>
            <a:blipFill>
              <a:blip r:embed="rId1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13</a:t>
              </a:r>
              <a:endParaRPr lang="zh-CN" altLang="en-US" sz="1200" dirty="0">
                <a:solidFill>
                  <a:srgbClr val="000000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  <p:sp>
          <p:nvSpPr>
            <p:cNvPr id="283" name="矩形 282"/>
            <p:cNvSpPr/>
            <p:nvPr/>
          </p:nvSpPr>
          <p:spPr>
            <a:xfrm>
              <a:off x="5572131" y="3357562"/>
              <a:ext cx="500067" cy="500067"/>
            </a:xfrm>
            <a:prstGeom prst="rect">
              <a:avLst/>
            </a:prstGeom>
            <a:blipFill>
              <a:blip r:embed="rId1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13</a:t>
              </a:r>
              <a:endParaRPr lang="zh-CN" altLang="en-US" sz="1200" dirty="0">
                <a:solidFill>
                  <a:srgbClr val="000000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  <p:sp>
          <p:nvSpPr>
            <p:cNvPr id="284" name="矩形 283"/>
            <p:cNvSpPr/>
            <p:nvPr/>
          </p:nvSpPr>
          <p:spPr>
            <a:xfrm>
              <a:off x="5072066" y="3857629"/>
              <a:ext cx="500065" cy="500065"/>
            </a:xfrm>
            <a:prstGeom prst="rect">
              <a:avLst/>
            </a:prstGeom>
            <a:blipFill>
              <a:blip r:embed="rId1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13</a:t>
              </a:r>
              <a:endParaRPr lang="zh-CN" altLang="en-US" sz="1200" dirty="0">
                <a:solidFill>
                  <a:srgbClr val="000000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85" name="组合 284"/>
          <p:cNvGrpSpPr/>
          <p:nvPr/>
        </p:nvGrpSpPr>
        <p:grpSpPr bwMode="auto">
          <a:xfrm>
            <a:off x="4273154" y="3673491"/>
            <a:ext cx="750094" cy="750094"/>
            <a:chOff x="6072198" y="3357562"/>
            <a:chExt cx="1000132" cy="1000132"/>
          </a:xfrm>
          <a:solidFill>
            <a:srgbClr val="666633">
              <a:alpha val="47059"/>
            </a:srgbClr>
          </a:solidFill>
        </p:grpSpPr>
        <p:sp>
          <p:nvSpPr>
            <p:cNvPr id="286" name="矩形 285"/>
            <p:cNvSpPr/>
            <p:nvPr/>
          </p:nvSpPr>
          <p:spPr>
            <a:xfrm>
              <a:off x="6072198" y="3357562"/>
              <a:ext cx="500065" cy="500067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14</a:t>
              </a:r>
              <a:endParaRPr lang="zh-CN" altLang="en-US" sz="1200" dirty="0">
                <a:solidFill>
                  <a:srgbClr val="000000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  <p:sp>
          <p:nvSpPr>
            <p:cNvPr id="287" name="矩形 286"/>
            <p:cNvSpPr/>
            <p:nvPr/>
          </p:nvSpPr>
          <p:spPr>
            <a:xfrm>
              <a:off x="6072198" y="3857629"/>
              <a:ext cx="500065" cy="500065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14</a:t>
              </a:r>
              <a:endParaRPr lang="zh-CN" altLang="en-US" sz="1200" dirty="0">
                <a:solidFill>
                  <a:srgbClr val="000000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  <p:sp>
          <p:nvSpPr>
            <p:cNvPr id="288" name="矩形 287"/>
            <p:cNvSpPr/>
            <p:nvPr/>
          </p:nvSpPr>
          <p:spPr>
            <a:xfrm>
              <a:off x="6572263" y="3857629"/>
              <a:ext cx="500067" cy="500065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>
                  <a:solidFill>
                    <a:srgbClr val="000000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14</a:t>
              </a:r>
              <a:endParaRPr lang="zh-CN" altLang="en-US" sz="1200">
                <a:solidFill>
                  <a:srgbClr val="000000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89" name="组合 288"/>
          <p:cNvGrpSpPr/>
          <p:nvPr/>
        </p:nvGrpSpPr>
        <p:grpSpPr bwMode="auto">
          <a:xfrm>
            <a:off x="5023248" y="3673670"/>
            <a:ext cx="750094" cy="750094"/>
            <a:chOff x="7072330" y="3357562"/>
            <a:chExt cx="1000132" cy="1000132"/>
          </a:xfrm>
          <a:solidFill>
            <a:srgbClr val="FFFF66">
              <a:alpha val="43137"/>
            </a:srgbClr>
          </a:solidFill>
        </p:grpSpPr>
        <p:sp>
          <p:nvSpPr>
            <p:cNvPr id="290" name="矩形 289"/>
            <p:cNvSpPr/>
            <p:nvPr/>
          </p:nvSpPr>
          <p:spPr>
            <a:xfrm>
              <a:off x="7572395" y="3357562"/>
              <a:ext cx="500067" cy="500067"/>
            </a:xfrm>
            <a:prstGeom prst="rect">
              <a:avLst/>
            </a:prstGeom>
            <a:blipFill>
              <a:blip r:embed="rId1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18</a:t>
              </a:r>
              <a:endParaRPr lang="zh-CN" altLang="en-US" sz="1200" dirty="0">
                <a:solidFill>
                  <a:srgbClr val="000000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  <p:sp>
          <p:nvSpPr>
            <p:cNvPr id="291" name="矩形 290"/>
            <p:cNvSpPr/>
            <p:nvPr/>
          </p:nvSpPr>
          <p:spPr>
            <a:xfrm>
              <a:off x="7072330" y="3857629"/>
              <a:ext cx="500065" cy="500065"/>
            </a:xfrm>
            <a:prstGeom prst="rect">
              <a:avLst/>
            </a:prstGeom>
            <a:blipFill>
              <a:blip r:embed="rId1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18</a:t>
              </a:r>
              <a:endParaRPr lang="zh-CN" altLang="en-US" sz="1200" dirty="0">
                <a:solidFill>
                  <a:srgbClr val="000000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7572395" y="3857629"/>
              <a:ext cx="500067" cy="500065"/>
            </a:xfrm>
            <a:prstGeom prst="rect">
              <a:avLst/>
            </a:prstGeom>
            <a:blipFill>
              <a:blip r:embed="rId1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18</a:t>
              </a:r>
              <a:endParaRPr lang="zh-CN" altLang="en-US" sz="1200" dirty="0">
                <a:solidFill>
                  <a:srgbClr val="000000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3" name="组合 292"/>
          <p:cNvGrpSpPr/>
          <p:nvPr/>
        </p:nvGrpSpPr>
        <p:grpSpPr bwMode="auto">
          <a:xfrm>
            <a:off x="5773342" y="3673670"/>
            <a:ext cx="750094" cy="750094"/>
            <a:chOff x="8072462" y="3357562"/>
            <a:chExt cx="1000132" cy="1000132"/>
          </a:xfrm>
          <a:solidFill>
            <a:srgbClr val="CC0000">
              <a:alpha val="36863"/>
            </a:srgbClr>
          </a:solidFill>
        </p:grpSpPr>
        <p:sp>
          <p:nvSpPr>
            <p:cNvPr id="294" name="矩形 293"/>
            <p:cNvSpPr/>
            <p:nvPr/>
          </p:nvSpPr>
          <p:spPr>
            <a:xfrm>
              <a:off x="8072462" y="3357562"/>
              <a:ext cx="500065" cy="500067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19</a:t>
              </a:r>
              <a:endParaRPr lang="zh-CN" altLang="en-US" sz="1200" dirty="0">
                <a:solidFill>
                  <a:srgbClr val="000000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  <p:sp>
          <p:nvSpPr>
            <p:cNvPr id="295" name="矩形 294"/>
            <p:cNvSpPr/>
            <p:nvPr/>
          </p:nvSpPr>
          <p:spPr>
            <a:xfrm>
              <a:off x="8572527" y="3357562"/>
              <a:ext cx="500067" cy="500067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19</a:t>
              </a:r>
              <a:endParaRPr lang="zh-CN" altLang="en-US" sz="1200" dirty="0">
                <a:solidFill>
                  <a:srgbClr val="000000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  <p:sp>
          <p:nvSpPr>
            <p:cNvPr id="296" name="矩形 295"/>
            <p:cNvSpPr/>
            <p:nvPr/>
          </p:nvSpPr>
          <p:spPr>
            <a:xfrm>
              <a:off x="8572527" y="3857629"/>
              <a:ext cx="500067" cy="500065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19</a:t>
              </a:r>
              <a:endParaRPr lang="zh-CN" altLang="en-US" sz="1200" dirty="0">
                <a:solidFill>
                  <a:srgbClr val="000000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7" name="组合 296"/>
          <p:cNvGrpSpPr/>
          <p:nvPr/>
        </p:nvGrpSpPr>
        <p:grpSpPr bwMode="auto">
          <a:xfrm>
            <a:off x="3898107" y="4048717"/>
            <a:ext cx="750094" cy="750094"/>
            <a:chOff x="5572132" y="3857628"/>
            <a:chExt cx="1000132" cy="1000132"/>
          </a:xfrm>
          <a:solidFill>
            <a:schemeClr val="bg1">
              <a:lumMod val="95000"/>
            </a:schemeClr>
          </a:solidFill>
        </p:grpSpPr>
        <p:sp>
          <p:nvSpPr>
            <p:cNvPr id="298" name="矩形 297"/>
            <p:cNvSpPr/>
            <p:nvPr/>
          </p:nvSpPr>
          <p:spPr>
            <a:xfrm>
              <a:off x="5572132" y="3857628"/>
              <a:ext cx="500067" cy="500065"/>
            </a:xfrm>
            <a:prstGeom prst="rect">
              <a:avLst/>
            </a:prstGeom>
            <a:pattFill prst="pct75">
              <a:fgClr>
                <a:schemeClr val="tx2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dirty="0">
                  <a:solidFill>
                    <a:schemeClr val="bg1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12</a:t>
              </a:r>
              <a:endParaRPr lang="zh-CN" altLang="en-US" sz="1200" dirty="0">
                <a:solidFill>
                  <a:schemeClr val="bg1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  <p:sp>
          <p:nvSpPr>
            <p:cNvPr id="299" name="矩形 298"/>
            <p:cNvSpPr/>
            <p:nvPr/>
          </p:nvSpPr>
          <p:spPr>
            <a:xfrm>
              <a:off x="5572132" y="4357693"/>
              <a:ext cx="500067" cy="500067"/>
            </a:xfrm>
            <a:prstGeom prst="rect">
              <a:avLst/>
            </a:prstGeom>
            <a:pattFill prst="pct75">
              <a:fgClr>
                <a:schemeClr val="tx2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dirty="0">
                  <a:solidFill>
                    <a:schemeClr val="bg1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12</a:t>
              </a:r>
              <a:endParaRPr lang="zh-CN" altLang="en-US" sz="1200" dirty="0">
                <a:solidFill>
                  <a:schemeClr val="bg1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  <p:sp>
          <p:nvSpPr>
            <p:cNvPr id="300" name="矩形 299"/>
            <p:cNvSpPr/>
            <p:nvPr/>
          </p:nvSpPr>
          <p:spPr>
            <a:xfrm>
              <a:off x="6072199" y="4357693"/>
              <a:ext cx="500065" cy="500067"/>
            </a:xfrm>
            <a:prstGeom prst="rect">
              <a:avLst/>
            </a:prstGeom>
            <a:pattFill prst="pct75">
              <a:fgClr>
                <a:schemeClr val="tx2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dirty="0">
                  <a:solidFill>
                    <a:schemeClr val="bg1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12</a:t>
              </a:r>
              <a:endParaRPr lang="zh-CN" altLang="en-US" sz="1200" dirty="0">
                <a:solidFill>
                  <a:schemeClr val="bg1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01" name="组合 300"/>
          <p:cNvGrpSpPr/>
          <p:nvPr/>
        </p:nvGrpSpPr>
        <p:grpSpPr bwMode="auto">
          <a:xfrm>
            <a:off x="5398295" y="4048717"/>
            <a:ext cx="750094" cy="750094"/>
            <a:chOff x="7572396" y="3857628"/>
            <a:chExt cx="1000132" cy="1000132"/>
          </a:xfrm>
          <a:solidFill>
            <a:schemeClr val="bg1">
              <a:lumMod val="95000"/>
            </a:schemeClr>
          </a:solidFill>
        </p:grpSpPr>
        <p:sp>
          <p:nvSpPr>
            <p:cNvPr id="302" name="矩形 301"/>
            <p:cNvSpPr/>
            <p:nvPr/>
          </p:nvSpPr>
          <p:spPr>
            <a:xfrm>
              <a:off x="8072463" y="3857628"/>
              <a:ext cx="500065" cy="500065"/>
            </a:xfrm>
            <a:prstGeom prst="rect">
              <a:avLst/>
            </a:prstGeom>
            <a:pattFill prst="pct75">
              <a:fgClr>
                <a:schemeClr val="tx2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dirty="0">
                  <a:solidFill>
                    <a:schemeClr val="bg1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17</a:t>
              </a:r>
              <a:endParaRPr lang="zh-CN" altLang="en-US" sz="1200" dirty="0">
                <a:solidFill>
                  <a:schemeClr val="bg1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  <p:sp>
          <p:nvSpPr>
            <p:cNvPr id="303" name="矩形 302"/>
            <p:cNvSpPr/>
            <p:nvPr/>
          </p:nvSpPr>
          <p:spPr>
            <a:xfrm>
              <a:off x="7572396" y="4357693"/>
              <a:ext cx="500067" cy="500067"/>
            </a:xfrm>
            <a:prstGeom prst="rect">
              <a:avLst/>
            </a:prstGeom>
            <a:pattFill prst="pct75">
              <a:fgClr>
                <a:schemeClr val="tx2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dirty="0">
                  <a:solidFill>
                    <a:schemeClr val="bg1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17</a:t>
              </a:r>
              <a:endParaRPr lang="zh-CN" altLang="en-US" sz="1200" dirty="0">
                <a:solidFill>
                  <a:schemeClr val="bg1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  <p:sp>
          <p:nvSpPr>
            <p:cNvPr id="304" name="矩形 303"/>
            <p:cNvSpPr/>
            <p:nvPr/>
          </p:nvSpPr>
          <p:spPr>
            <a:xfrm>
              <a:off x="8072463" y="4357693"/>
              <a:ext cx="500065" cy="500067"/>
            </a:xfrm>
            <a:prstGeom prst="rect">
              <a:avLst/>
            </a:prstGeom>
            <a:pattFill prst="pct75">
              <a:fgClr>
                <a:schemeClr val="tx2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dirty="0">
                  <a:solidFill>
                    <a:schemeClr val="bg1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17</a:t>
              </a:r>
              <a:endParaRPr lang="zh-CN" altLang="en-US" sz="1200" dirty="0">
                <a:solidFill>
                  <a:schemeClr val="bg1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05" name="组合 304"/>
          <p:cNvGrpSpPr/>
          <p:nvPr/>
        </p:nvGrpSpPr>
        <p:grpSpPr bwMode="auto">
          <a:xfrm>
            <a:off x="3523061" y="4423763"/>
            <a:ext cx="750094" cy="750094"/>
            <a:chOff x="5072066" y="4357694"/>
            <a:chExt cx="1000132" cy="1000132"/>
          </a:xfrm>
          <a:solidFill>
            <a:srgbClr val="0066FF">
              <a:alpha val="54902"/>
            </a:srgbClr>
          </a:solidFill>
        </p:grpSpPr>
        <p:sp>
          <p:nvSpPr>
            <p:cNvPr id="306" name="矩形 305"/>
            <p:cNvSpPr/>
            <p:nvPr/>
          </p:nvSpPr>
          <p:spPr>
            <a:xfrm>
              <a:off x="5072066" y="4357694"/>
              <a:ext cx="500065" cy="500067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>
                  <a:solidFill>
                    <a:srgbClr val="000000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15</a:t>
              </a:r>
              <a:endParaRPr lang="zh-CN" altLang="en-US" sz="1200">
                <a:solidFill>
                  <a:srgbClr val="000000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  <p:sp>
          <p:nvSpPr>
            <p:cNvPr id="307" name="矩形 306"/>
            <p:cNvSpPr/>
            <p:nvPr/>
          </p:nvSpPr>
          <p:spPr>
            <a:xfrm>
              <a:off x="5072066" y="4857761"/>
              <a:ext cx="500065" cy="500065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>
                  <a:solidFill>
                    <a:srgbClr val="000000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15</a:t>
              </a:r>
              <a:endParaRPr lang="zh-CN" altLang="en-US" sz="1200">
                <a:solidFill>
                  <a:srgbClr val="000000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  <p:sp>
          <p:nvSpPr>
            <p:cNvPr id="308" name="矩形 307"/>
            <p:cNvSpPr/>
            <p:nvPr/>
          </p:nvSpPr>
          <p:spPr>
            <a:xfrm>
              <a:off x="5572131" y="4857761"/>
              <a:ext cx="500067" cy="500065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15</a:t>
              </a:r>
              <a:endParaRPr lang="zh-CN" altLang="en-US" sz="1200" dirty="0">
                <a:solidFill>
                  <a:srgbClr val="000000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09" name="组合 308"/>
          <p:cNvGrpSpPr/>
          <p:nvPr/>
        </p:nvGrpSpPr>
        <p:grpSpPr bwMode="auto">
          <a:xfrm>
            <a:off x="4273154" y="4423763"/>
            <a:ext cx="750094" cy="750094"/>
            <a:chOff x="6072198" y="4357694"/>
            <a:chExt cx="1000132" cy="1000132"/>
          </a:xfrm>
          <a:solidFill>
            <a:srgbClr val="FDBB4E">
              <a:alpha val="58824"/>
            </a:srgbClr>
          </a:solidFill>
        </p:grpSpPr>
        <p:sp>
          <p:nvSpPr>
            <p:cNvPr id="310" name="矩形 309"/>
            <p:cNvSpPr/>
            <p:nvPr/>
          </p:nvSpPr>
          <p:spPr>
            <a:xfrm>
              <a:off x="6572263" y="4357694"/>
              <a:ext cx="500067" cy="500067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16</a:t>
              </a:r>
              <a:endParaRPr lang="zh-CN" altLang="en-US" sz="1200" dirty="0">
                <a:solidFill>
                  <a:srgbClr val="000000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  <p:sp>
          <p:nvSpPr>
            <p:cNvPr id="311" name="矩形 310"/>
            <p:cNvSpPr/>
            <p:nvPr/>
          </p:nvSpPr>
          <p:spPr>
            <a:xfrm>
              <a:off x="6072198" y="4857761"/>
              <a:ext cx="500065" cy="500065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>
                  <a:solidFill>
                    <a:srgbClr val="000000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16</a:t>
              </a:r>
              <a:endParaRPr lang="zh-CN" altLang="en-US" sz="1200">
                <a:solidFill>
                  <a:srgbClr val="000000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  <p:sp>
          <p:nvSpPr>
            <p:cNvPr id="312" name="矩形 311"/>
            <p:cNvSpPr/>
            <p:nvPr/>
          </p:nvSpPr>
          <p:spPr>
            <a:xfrm>
              <a:off x="6572263" y="4857761"/>
              <a:ext cx="500067" cy="500065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16</a:t>
              </a:r>
              <a:endParaRPr lang="zh-CN" altLang="en-US" sz="1200" dirty="0">
                <a:solidFill>
                  <a:srgbClr val="000000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13" name="组合 312"/>
          <p:cNvGrpSpPr/>
          <p:nvPr/>
        </p:nvGrpSpPr>
        <p:grpSpPr bwMode="auto">
          <a:xfrm>
            <a:off x="5023248" y="4423763"/>
            <a:ext cx="750094" cy="750094"/>
            <a:chOff x="7072330" y="4357694"/>
            <a:chExt cx="1000132" cy="1000132"/>
          </a:xfrm>
          <a:solidFill>
            <a:srgbClr val="666633">
              <a:alpha val="40000"/>
            </a:srgbClr>
          </a:solidFill>
        </p:grpSpPr>
        <p:sp>
          <p:nvSpPr>
            <p:cNvPr id="314" name="矩形 313"/>
            <p:cNvSpPr/>
            <p:nvPr/>
          </p:nvSpPr>
          <p:spPr>
            <a:xfrm>
              <a:off x="7072330" y="4357694"/>
              <a:ext cx="500065" cy="500067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20</a:t>
              </a:r>
              <a:endParaRPr lang="zh-CN" altLang="en-US" sz="1200" dirty="0">
                <a:solidFill>
                  <a:srgbClr val="000000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  <p:sp>
          <p:nvSpPr>
            <p:cNvPr id="315" name="矩形 314"/>
            <p:cNvSpPr/>
            <p:nvPr/>
          </p:nvSpPr>
          <p:spPr>
            <a:xfrm>
              <a:off x="7072330" y="4857761"/>
              <a:ext cx="500065" cy="500065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>
                  <a:solidFill>
                    <a:srgbClr val="000000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20</a:t>
              </a:r>
              <a:endParaRPr lang="zh-CN" altLang="en-US" sz="1200">
                <a:solidFill>
                  <a:srgbClr val="000000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  <p:sp>
          <p:nvSpPr>
            <p:cNvPr id="316" name="矩形 315"/>
            <p:cNvSpPr/>
            <p:nvPr/>
          </p:nvSpPr>
          <p:spPr>
            <a:xfrm>
              <a:off x="7572395" y="4857761"/>
              <a:ext cx="500067" cy="500065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>
                  <a:solidFill>
                    <a:srgbClr val="000000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20</a:t>
              </a:r>
              <a:endParaRPr lang="zh-CN" altLang="en-US" sz="1200">
                <a:solidFill>
                  <a:srgbClr val="000000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17" name="组合 316"/>
          <p:cNvGrpSpPr/>
          <p:nvPr/>
        </p:nvGrpSpPr>
        <p:grpSpPr bwMode="auto">
          <a:xfrm>
            <a:off x="5773342" y="4423763"/>
            <a:ext cx="750094" cy="750094"/>
            <a:chOff x="8072462" y="4357694"/>
            <a:chExt cx="1000132" cy="1000132"/>
          </a:xfrm>
          <a:solidFill>
            <a:srgbClr val="FF9900">
              <a:alpha val="58824"/>
            </a:srgbClr>
          </a:solidFill>
        </p:grpSpPr>
        <p:sp>
          <p:nvSpPr>
            <p:cNvPr id="318" name="矩形 317"/>
            <p:cNvSpPr/>
            <p:nvPr/>
          </p:nvSpPr>
          <p:spPr>
            <a:xfrm>
              <a:off x="8572527" y="4357694"/>
              <a:ext cx="500067" cy="500067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21</a:t>
              </a:r>
              <a:endParaRPr lang="zh-CN" altLang="en-US" sz="1200" dirty="0">
                <a:solidFill>
                  <a:srgbClr val="000000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  <p:sp>
          <p:nvSpPr>
            <p:cNvPr id="319" name="矩形 318"/>
            <p:cNvSpPr/>
            <p:nvPr/>
          </p:nvSpPr>
          <p:spPr>
            <a:xfrm>
              <a:off x="8072462" y="4857761"/>
              <a:ext cx="500065" cy="500065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>
                  <a:solidFill>
                    <a:srgbClr val="000000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21</a:t>
              </a:r>
              <a:endParaRPr lang="zh-CN" altLang="en-US" sz="1200">
                <a:solidFill>
                  <a:srgbClr val="000000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  <p:sp>
          <p:nvSpPr>
            <p:cNvPr id="320" name="矩形 319"/>
            <p:cNvSpPr/>
            <p:nvPr/>
          </p:nvSpPr>
          <p:spPr>
            <a:xfrm>
              <a:off x="8572527" y="4857761"/>
              <a:ext cx="500067" cy="500065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Harlow Solid Italic" panose="04030604020F02020D02" pitchFamily="82" charset="0"/>
                  <a:ea typeface="宋体" panose="02010600030101010101" pitchFamily="2" charset="-122"/>
                </a:rPr>
                <a:t>21</a:t>
              </a:r>
              <a:endParaRPr lang="zh-CN" altLang="en-US" sz="1200" dirty="0">
                <a:solidFill>
                  <a:srgbClr val="000000"/>
                </a:solidFill>
                <a:latin typeface="Harlow Solid Italic" panose="04030604020F02020D02" pitchFamily="82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152" name="直接连接符 151"/>
          <p:cNvCxnSpPr/>
          <p:nvPr/>
        </p:nvCxnSpPr>
        <p:spPr>
          <a:xfrm>
            <a:off x="2505075" y="3668906"/>
            <a:ext cx="4929188" cy="1191"/>
          </a:xfrm>
          <a:prstGeom prst="line">
            <a:avLst/>
          </a:prstGeom>
          <a:ln w="28575">
            <a:solidFill>
              <a:srgbClr val="EA6441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 rot="5400000">
            <a:off x="3013473" y="3583181"/>
            <a:ext cx="4018360" cy="1191"/>
          </a:xfrm>
          <a:prstGeom prst="line">
            <a:avLst/>
          </a:prstGeom>
          <a:ln w="28575">
            <a:solidFill>
              <a:srgbClr val="EA6441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1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8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2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9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6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3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7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4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91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8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12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19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6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33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"/>
          <p:cNvSpPr txBox="1"/>
          <p:nvPr/>
        </p:nvSpPr>
        <p:spPr>
          <a:xfrm>
            <a:off x="404813" y="549275"/>
            <a:ext cx="3429000" cy="5238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3.4</a:t>
            </a: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求解组合问题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叶根友毛笔行书2.0版" pitchFamily="2" charset="-122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4313" y="146050"/>
            <a:ext cx="8643938" cy="2909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en-US" altLang="zh-CN" sz="2200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kumimoji="0" lang="zh-CN" altLang="zh-CN" sz="2200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【问题求解】</a:t>
            </a:r>
            <a:r>
              <a:rPr kumimoji="0" lang="zh-CN" altLang="zh-CN" sz="2000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棋盘中的方格数</a:t>
            </a: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=2</a:t>
            </a:r>
            <a:r>
              <a:rPr kumimoji="0" lang="en-US" altLang="zh-CN" sz="2000" kern="1200" cap="none" spc="0" normalizeH="0" baseline="3000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kumimoji="0" lang="zh-CN" altLang="zh-CN" sz="2000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×</a:t>
            </a: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kumimoji="0" lang="en-US" altLang="zh-CN" sz="2000" kern="1200" cap="none" spc="0" normalizeH="0" baseline="3000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=4</a:t>
            </a:r>
            <a:r>
              <a:rPr kumimoji="0" lang="en-US" altLang="zh-CN" sz="2000" kern="1200" cap="none" spc="0" normalizeH="0" baseline="3000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kumimoji="0" lang="zh-CN" altLang="zh-CN" sz="2000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，覆盖使用的</a:t>
            </a: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L</a:t>
            </a:r>
            <a:r>
              <a:rPr kumimoji="0" lang="zh-CN" altLang="zh-CN" sz="2000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型骨牌个数</a:t>
            </a: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=(4</a:t>
            </a:r>
            <a:r>
              <a:rPr kumimoji="0" lang="en-US" altLang="zh-CN" sz="2000" kern="1200" cap="none" spc="0" normalizeH="0" baseline="3000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-1)/3</a:t>
            </a:r>
            <a:r>
              <a:rPr kumimoji="0" lang="zh-CN" altLang="zh-CN" sz="2000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。</a:t>
            </a:r>
            <a:endParaRPr kumimoji="0" lang="en-US" altLang="zh-CN" sz="2000" kern="1200" cap="none" spc="0" normalizeH="0" baseline="0" noProof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kumimoji="0" lang="zh-CN" altLang="zh-CN" sz="2000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采用的方法是：将棋盘划分为</a:t>
            </a: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kumimoji="0" lang="zh-CN" altLang="zh-CN" sz="2000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个大小相同</a:t>
            </a: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kumimoji="0" lang="zh-CN" altLang="zh-CN" sz="2000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个象限，根据特殊方格的位置</a:t>
            </a:r>
            <a:r>
              <a:rPr kumimoji="0" lang="zh-CN" altLang="zh-CN" sz="2000" kern="1200" cap="none" spc="0" normalizeH="0" baseline="0" noProof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kumimoji="0" lang="en-US" altLang="zh-CN" sz="2000" kern="1200" cap="none" spc="0" normalizeH="0" baseline="0" noProof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dr</a:t>
            </a:r>
            <a:r>
              <a:rPr kumimoji="0" lang="zh-CN" altLang="zh-CN" sz="2000" kern="1200" cap="none" spc="0" normalizeH="0" baseline="0" noProof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sz="2000" kern="1200" cap="none" spc="0" normalizeH="0" baseline="0" noProof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dc</a:t>
            </a:r>
            <a:r>
              <a:rPr kumimoji="0" lang="zh-CN" altLang="zh-CN" sz="2000" kern="1200" cap="none" spc="0" normalizeH="0" baseline="0" noProof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），</a:t>
            </a:r>
            <a:r>
              <a:rPr kumimoji="0" lang="zh-CN" altLang="zh-CN" sz="2000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在中间位置放置一个合适的</a:t>
            </a: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L</a:t>
            </a:r>
            <a:r>
              <a:rPr kumimoji="0" lang="zh-CN" altLang="zh-CN" sz="2000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型骨牌。</a:t>
            </a:r>
            <a:endParaRPr kumimoji="0" lang="en-US" altLang="zh-CN" sz="2000" kern="1200" cap="none" spc="0" normalizeH="0" baseline="0" noProof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kumimoji="0" lang="zh-CN" altLang="zh-CN" sz="2000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例如，如</a:t>
            </a:r>
            <a:r>
              <a:rPr kumimoji="0" lang="zh-CN" altLang="en-US" sz="2000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下</a:t>
            </a:r>
            <a:r>
              <a:rPr kumimoji="0" lang="zh-CN" altLang="zh-CN" sz="2000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图所示，特殊方格在左上角象限中，在中间放置一个覆盖其他</a:t>
            </a: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kumimoji="0" lang="zh-CN" altLang="zh-CN" sz="2000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个象限中各一个方格的</a:t>
            </a: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L</a:t>
            </a:r>
            <a:r>
              <a:rPr kumimoji="0" lang="zh-CN" altLang="zh-CN" sz="2000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型骨牌。</a:t>
            </a:r>
            <a:endParaRPr kumimoji="0" lang="zh-CN" altLang="zh-CN" sz="2000" kern="1200" cap="none" spc="0" normalizeH="0" baseline="0" noProof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38" y="5857875"/>
            <a:ext cx="2571750" cy="4302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zh-CN" altLang="en-US" sz="22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其他情况类似</a:t>
            </a:r>
            <a:endParaRPr lang="zh-CN" altLang="en-US" sz="22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09700" y="3357563"/>
            <a:ext cx="6591300" cy="2185987"/>
            <a:chOff x="1552564" y="3357562"/>
            <a:chExt cx="6591336" cy="2186060"/>
          </a:xfrm>
        </p:grpSpPr>
        <p:pic>
          <p:nvPicPr>
            <p:cNvPr id="38918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00430" y="3357562"/>
              <a:ext cx="1590675" cy="162877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8919" name="TextBox 3"/>
            <p:cNvSpPr txBox="1"/>
            <p:nvPr/>
          </p:nvSpPr>
          <p:spPr>
            <a:xfrm>
              <a:off x="2928926" y="5143512"/>
              <a:ext cx="2928958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zh-CN" altLang="zh-CN" sz="2000" b="0" dirty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</a:rPr>
                <a:t>特殊方格在左上角象限</a:t>
              </a:r>
              <a:endParaRPr lang="zh-CN" alt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3143248" y="3786201"/>
              <a:ext cx="571503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921" name="TextBox 7"/>
            <p:cNvSpPr txBox="1"/>
            <p:nvPr/>
          </p:nvSpPr>
          <p:spPr>
            <a:xfrm>
              <a:off x="1552564" y="3541482"/>
              <a:ext cx="1590675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zh-CN" altLang="zh-CN" sz="2000" b="0" dirty="0">
                  <a:solidFill>
                    <a:srgbClr val="C00000"/>
                  </a:solidFill>
                  <a:latin typeface="Consolas" panose="020B0609020204030204" pitchFamily="49" charset="0"/>
                  <a:ea typeface="楷体" panose="02010609060101010101" pitchFamily="49" charset="-122"/>
                </a:rPr>
                <a:t>（</a:t>
              </a:r>
              <a:r>
                <a:rPr lang="en-US" altLang="zh-CN" sz="2000" b="0" dirty="0">
                  <a:solidFill>
                    <a:srgbClr val="C00000"/>
                  </a:solidFill>
                  <a:latin typeface="Consolas" panose="020B0609020204030204" pitchFamily="49" charset="0"/>
                  <a:ea typeface="楷体" panose="02010609060101010101" pitchFamily="49" charset="-122"/>
                </a:rPr>
                <a:t>dr</a:t>
              </a:r>
              <a:r>
                <a:rPr lang="zh-CN" altLang="zh-CN" sz="2000" b="0" dirty="0">
                  <a:solidFill>
                    <a:srgbClr val="C00000"/>
                  </a:solidFill>
                  <a:latin typeface="Consolas" panose="020B0609020204030204" pitchFamily="49" charset="0"/>
                  <a:ea typeface="楷体" panose="02010609060101010101" pitchFamily="49" charset="-122"/>
                </a:rPr>
                <a:t>，</a:t>
              </a:r>
              <a:r>
                <a:rPr lang="en-US" altLang="zh-CN" sz="2000" b="0" dirty="0">
                  <a:solidFill>
                    <a:srgbClr val="C00000"/>
                  </a:solidFill>
                  <a:latin typeface="Consolas" panose="020B0609020204030204" pitchFamily="49" charset="0"/>
                  <a:ea typeface="楷体" panose="02010609060101010101" pitchFamily="49" charset="-122"/>
                </a:rPr>
                <a:t>dc</a:t>
              </a:r>
              <a:r>
                <a:rPr lang="zh-CN" altLang="zh-CN" sz="2000" b="0" dirty="0">
                  <a:solidFill>
                    <a:srgbClr val="C00000"/>
                  </a:solidFill>
                  <a:latin typeface="Consolas" panose="020B0609020204030204" pitchFamily="49" charset="0"/>
                  <a:ea typeface="楷体" panose="02010609060101010101" pitchFamily="49" charset="-122"/>
                </a:rPr>
                <a:t>）</a:t>
              </a:r>
              <a:endParaRPr lang="zh-CN" altLang="en-US" sz="2000" b="0" dirty="0">
                <a:latin typeface="Consolas" panose="020B0609020204030204" pitchFamily="49" charset="0"/>
                <a:ea typeface="楷体" panose="02010609060101010101" pitchFamily="49" charset="-122"/>
              </a:endParaRPr>
            </a:p>
          </p:txBody>
        </p:sp>
        <p:sp>
          <p:nvSpPr>
            <p:cNvPr id="38922" name="TextBox 8"/>
            <p:cNvSpPr txBox="1"/>
            <p:nvPr/>
          </p:nvSpPr>
          <p:spPr>
            <a:xfrm>
              <a:off x="5643570" y="3714752"/>
              <a:ext cx="250033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zh-CN" altLang="zh-CN" sz="2000" b="0" dirty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</a:rPr>
                <a:t>放置一个</a:t>
              </a:r>
              <a:r>
                <a:rPr lang="en-US" altLang="zh-CN" sz="2000" b="0" dirty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</a:rPr>
                <a:t>L</a:t>
              </a:r>
              <a:r>
                <a:rPr lang="zh-CN" altLang="zh-CN" sz="2000" b="0" dirty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</a:rPr>
                <a:t>型骨牌</a:t>
              </a:r>
              <a:endParaRPr lang="zh-CN" altLang="en-US" sz="2000" b="0" dirty="0">
                <a:latin typeface="Consolas" panose="020B0609020204030204" pitchFamily="49" charset="0"/>
                <a:ea typeface="楷体" panose="02010609060101010101" pitchFamily="49" charset="-122"/>
              </a:endParaRPr>
            </a:p>
          </p:txBody>
        </p:sp>
        <p:cxnSp>
          <p:nvCxnSpPr>
            <p:cNvPr id="11" name="直接箭头连接符 10"/>
            <p:cNvCxnSpPr>
              <a:stCxn id="38922" idx="1"/>
            </p:cNvCxnSpPr>
            <p:nvPr/>
          </p:nvCxnSpPr>
          <p:spPr>
            <a:xfrm rot="10800000" flipV="1">
              <a:off x="4572005" y="3914793"/>
              <a:ext cx="1071569" cy="1571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924" name="TextBox 11"/>
            <p:cNvSpPr txBox="1"/>
            <p:nvPr/>
          </p:nvSpPr>
          <p:spPr>
            <a:xfrm>
              <a:off x="5643570" y="4357694"/>
              <a:ext cx="142876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zh-CN" altLang="zh-CN" sz="2000" b="0" dirty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</a:rPr>
                <a:t>中间位置</a:t>
              </a:r>
              <a:endParaRPr lang="zh-CN" altLang="en-US" sz="2000" b="0" dirty="0">
                <a:latin typeface="Consolas" panose="020B0609020204030204" pitchFamily="49" charset="0"/>
                <a:ea typeface="楷体" panose="02010609060101010101" pitchFamily="49" charset="-122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 rot="10800000">
              <a:off x="4286254" y="4214841"/>
              <a:ext cx="1357320" cy="3571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"/>
          <p:cNvSpPr txBox="1"/>
          <p:nvPr/>
        </p:nvSpPr>
        <p:spPr>
          <a:xfrm>
            <a:off x="404813" y="549275"/>
            <a:ext cx="3429000" cy="5219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3.4</a:t>
            </a: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求解组合问题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pic>
        <p:nvPicPr>
          <p:cNvPr id="17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1295400"/>
            <a:ext cx="1709738" cy="15763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" name="Picture 2"/>
          <p:cNvPicPr>
            <a:picLocks noChangeAspect="1"/>
          </p:cNvPicPr>
          <p:nvPr/>
        </p:nvPicPr>
        <p:blipFill>
          <a:blip r:embed="rId2"/>
          <a:srcRect b="2609"/>
          <a:stretch>
            <a:fillRect/>
          </a:stretch>
        </p:blipFill>
        <p:spPr>
          <a:xfrm>
            <a:off x="4419600" y="1289050"/>
            <a:ext cx="1757363" cy="1581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" name="Picture 4" descr="未命名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350" y="3105150"/>
            <a:ext cx="1543050" cy="11890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" name="Picture 5" descr="未命名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105150"/>
            <a:ext cx="1554163" cy="12001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1" name="Group 9"/>
          <p:cNvGrpSpPr/>
          <p:nvPr/>
        </p:nvGrpSpPr>
        <p:grpSpPr>
          <a:xfrm>
            <a:off x="1203325" y="4692650"/>
            <a:ext cx="6430963" cy="2165350"/>
            <a:chOff x="624" y="2208"/>
            <a:chExt cx="4051" cy="1364"/>
          </a:xfrm>
        </p:grpSpPr>
        <p:pic>
          <p:nvPicPr>
            <p:cNvPr id="40968" name="Picture 4" descr="未命名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4" y="2208"/>
              <a:ext cx="972" cy="75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0969" name="Picture 5" descr="未命名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60" y="2208"/>
              <a:ext cx="972" cy="75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0970" name="Picture 6" descr="未命名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96" y="2208"/>
              <a:ext cx="979" cy="74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0971" name="Rectangle 7"/>
            <p:cNvSpPr/>
            <p:nvPr/>
          </p:nvSpPr>
          <p:spPr>
            <a:xfrm>
              <a:off x="1248" y="3168"/>
              <a:ext cx="2736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dirty="0">
                  <a:solidFill>
                    <a:srgbClr val="000000"/>
                  </a:solidFill>
                  <a:latin typeface="宋体" panose="02010600030101010101" pitchFamily="2" charset="-122"/>
                  <a:ea typeface="黑体" panose="02010609060101010101" pitchFamily="49" charset="-122"/>
                </a:rPr>
                <a:t>其它</a:t>
              </a:r>
              <a:r>
                <a:rPr lang="en-US" altLang="zh-CN" sz="1800" dirty="0">
                  <a:solidFill>
                    <a:srgbClr val="000000"/>
                  </a:solidFill>
                  <a:latin typeface="宋体" panose="02010600030101010101" pitchFamily="2" charset="-122"/>
                  <a:ea typeface="黑体" panose="02010609060101010101" pitchFamily="49" charset="-122"/>
                </a:rPr>
                <a:t>4*4</a:t>
              </a:r>
              <a:r>
                <a:rPr lang="zh-CN" altLang="en-US" sz="1800" dirty="0">
                  <a:solidFill>
                    <a:srgbClr val="000000"/>
                  </a:solidFill>
                  <a:latin typeface="宋体" panose="02010600030101010101" pitchFamily="2" charset="-122"/>
                  <a:ea typeface="黑体" panose="02010609060101010101" pitchFamily="49" charset="-122"/>
                </a:rPr>
                <a:t>的残缺棋盘</a:t>
              </a:r>
              <a:endParaRPr lang="zh-CN" altLang="en-US" sz="1800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endParaRPr>
            </a:p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zh-CN" sz="1800" dirty="0">
                <a:latin typeface="Garamond" panose="02020404030301010803" pitchFamily="18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Box 3"/>
          <p:cNvSpPr txBox="1"/>
          <p:nvPr/>
        </p:nvSpPr>
        <p:spPr>
          <a:xfrm>
            <a:off x="404813" y="549275"/>
            <a:ext cx="3429000" cy="5219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3.4</a:t>
            </a: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求解组合问题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8688" y="1155700"/>
            <a:ext cx="1357313" cy="7699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k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=3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=2</a:t>
            </a:r>
            <a:r>
              <a:rPr kumimoji="0" lang="en-US" altLang="zh-CN" sz="2200" b="0" i="0" u="none" strike="noStrike" kern="1200" cap="none" spc="0" normalizeH="0" baseline="30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=8</a:t>
            </a: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43063" y="2298700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43125" y="2298700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3188" y="2298700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43250" y="2298700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43313" y="2298700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43375" y="2298700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43438" y="2298700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43500" y="2298700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43063" y="2798763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3125" y="2798763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43188" y="2798763"/>
            <a:ext cx="500063" cy="500063"/>
          </a:xfrm>
          <a:prstGeom prst="rect">
            <a:avLst/>
          </a:prstGeom>
          <a:pattFill prst="pct75">
            <a:fgClr>
              <a:srgbClr val="00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43250" y="2798763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43313" y="2798763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43375" y="2798763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43438" y="2798763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43500" y="2798763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43063" y="3298825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3125" y="3298825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43188" y="3298825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43250" y="3298825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43313" y="3298825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43375" y="3298825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643438" y="3298825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143500" y="3298825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643063" y="3798888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143125" y="3798888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43188" y="3798888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143250" y="3798888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643313" y="3798888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43375" y="3798888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43438" y="3798888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143500" y="3798888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643063" y="4298950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143125" y="4298950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43188" y="4298950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143250" y="4298950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643313" y="4298950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43375" y="4298950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643438" y="4298950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143500" y="4298950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643063" y="4799013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143125" y="4799013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643188" y="4799013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143250" y="4799013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643313" y="4799013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143375" y="4799013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643438" y="4799013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143500" y="4799013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643063" y="5299075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143125" y="5299075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643188" y="5299075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143250" y="5299075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643313" y="5299075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143375" y="5299075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3438" y="5299075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143500" y="5299075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643063" y="5799138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143125" y="5799138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643188" y="5799138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143250" y="5799138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643313" y="5799138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143375" y="5799138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643438" y="5799138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143500" y="5799138"/>
            <a:ext cx="500063" cy="50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37" name="组合 236"/>
          <p:cNvGrpSpPr/>
          <p:nvPr/>
        </p:nvGrpSpPr>
        <p:grpSpPr>
          <a:xfrm>
            <a:off x="1643063" y="2298700"/>
            <a:ext cx="1000125" cy="1000125"/>
            <a:chOff x="5072066" y="1357298"/>
            <a:chExt cx="1000132" cy="1000132"/>
          </a:xfrm>
        </p:grpSpPr>
        <p:sp>
          <p:nvSpPr>
            <p:cNvPr id="238" name="矩形 237"/>
            <p:cNvSpPr/>
            <p:nvPr/>
          </p:nvSpPr>
          <p:spPr>
            <a:xfrm>
              <a:off x="5072066" y="1357298"/>
              <a:ext cx="500065" cy="5000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9" name="矩形 238"/>
            <p:cNvSpPr/>
            <p:nvPr/>
          </p:nvSpPr>
          <p:spPr>
            <a:xfrm>
              <a:off x="5572131" y="1357298"/>
              <a:ext cx="500067" cy="5000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0" name="矩形 239"/>
            <p:cNvSpPr/>
            <p:nvPr/>
          </p:nvSpPr>
          <p:spPr>
            <a:xfrm>
              <a:off x="5072066" y="1857365"/>
              <a:ext cx="500065" cy="5000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41" name="组合 240"/>
          <p:cNvGrpSpPr/>
          <p:nvPr/>
        </p:nvGrpSpPr>
        <p:grpSpPr bwMode="auto">
          <a:xfrm>
            <a:off x="2643188" y="2298700"/>
            <a:ext cx="1000125" cy="1000125"/>
            <a:chOff x="6072198" y="1357298"/>
            <a:chExt cx="1000132" cy="1000132"/>
          </a:xfrm>
          <a:solidFill>
            <a:srgbClr val="CCCCFF"/>
          </a:solidFill>
        </p:grpSpPr>
        <p:sp>
          <p:nvSpPr>
            <p:cNvPr id="242" name="矩形 241"/>
            <p:cNvSpPr/>
            <p:nvPr/>
          </p:nvSpPr>
          <p:spPr>
            <a:xfrm>
              <a:off x="6072198" y="1357298"/>
              <a:ext cx="500065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3" name="矩形 242"/>
            <p:cNvSpPr/>
            <p:nvPr/>
          </p:nvSpPr>
          <p:spPr>
            <a:xfrm>
              <a:off x="6572263" y="1357298"/>
              <a:ext cx="500067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6572263" y="1857365"/>
              <a:ext cx="500067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45" name="组合 244"/>
          <p:cNvGrpSpPr/>
          <p:nvPr/>
        </p:nvGrpSpPr>
        <p:grpSpPr bwMode="auto">
          <a:xfrm>
            <a:off x="3643313" y="2298700"/>
            <a:ext cx="1000125" cy="1000125"/>
            <a:chOff x="7072330" y="1357298"/>
            <a:chExt cx="1000132" cy="100013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46" name="矩形 245"/>
            <p:cNvSpPr/>
            <p:nvPr/>
          </p:nvSpPr>
          <p:spPr>
            <a:xfrm>
              <a:off x="7072330" y="1357298"/>
              <a:ext cx="500065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7" name="矩形 246"/>
            <p:cNvSpPr/>
            <p:nvPr/>
          </p:nvSpPr>
          <p:spPr>
            <a:xfrm>
              <a:off x="7572395" y="1357298"/>
              <a:ext cx="500067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8" name="矩形 247"/>
            <p:cNvSpPr/>
            <p:nvPr/>
          </p:nvSpPr>
          <p:spPr>
            <a:xfrm>
              <a:off x="7072330" y="1857365"/>
              <a:ext cx="500065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49" name="组合 248"/>
          <p:cNvGrpSpPr/>
          <p:nvPr/>
        </p:nvGrpSpPr>
        <p:grpSpPr bwMode="auto">
          <a:xfrm>
            <a:off x="4643438" y="2298462"/>
            <a:ext cx="1000125" cy="1000125"/>
            <a:chOff x="8072462" y="1357298"/>
            <a:chExt cx="1000132" cy="1000132"/>
          </a:xfrm>
          <a:solidFill>
            <a:srgbClr val="FFFFCC"/>
          </a:solidFill>
        </p:grpSpPr>
        <p:sp>
          <p:nvSpPr>
            <p:cNvPr id="250" name="矩形 249"/>
            <p:cNvSpPr/>
            <p:nvPr/>
          </p:nvSpPr>
          <p:spPr>
            <a:xfrm>
              <a:off x="8072462" y="1357298"/>
              <a:ext cx="500065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9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1" name="矩形 250"/>
            <p:cNvSpPr/>
            <p:nvPr/>
          </p:nvSpPr>
          <p:spPr>
            <a:xfrm>
              <a:off x="8572527" y="1357298"/>
              <a:ext cx="500067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9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2" name="矩形 251"/>
            <p:cNvSpPr/>
            <p:nvPr/>
          </p:nvSpPr>
          <p:spPr>
            <a:xfrm>
              <a:off x="8572527" y="1857365"/>
              <a:ext cx="500067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9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53" name="组合 252"/>
          <p:cNvGrpSpPr/>
          <p:nvPr/>
        </p:nvGrpSpPr>
        <p:grpSpPr bwMode="auto">
          <a:xfrm>
            <a:off x="2143125" y="2798763"/>
            <a:ext cx="1000125" cy="1000125"/>
            <a:chOff x="5572132" y="1857364"/>
            <a:chExt cx="1000132" cy="1000132"/>
          </a:xfrm>
          <a:solidFill>
            <a:schemeClr val="bg1">
              <a:lumMod val="95000"/>
            </a:schemeClr>
          </a:solidFill>
        </p:grpSpPr>
        <p:sp>
          <p:nvSpPr>
            <p:cNvPr id="254" name="矩形 253"/>
            <p:cNvSpPr/>
            <p:nvPr/>
          </p:nvSpPr>
          <p:spPr>
            <a:xfrm>
              <a:off x="5572132" y="1857364"/>
              <a:ext cx="500067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5" name="矩形 254"/>
            <p:cNvSpPr/>
            <p:nvPr/>
          </p:nvSpPr>
          <p:spPr>
            <a:xfrm>
              <a:off x="5572132" y="2357429"/>
              <a:ext cx="500067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" name="矩形 255"/>
            <p:cNvSpPr/>
            <p:nvPr/>
          </p:nvSpPr>
          <p:spPr>
            <a:xfrm>
              <a:off x="6072199" y="2357429"/>
              <a:ext cx="500065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57" name="组合 256"/>
          <p:cNvGrpSpPr/>
          <p:nvPr/>
        </p:nvGrpSpPr>
        <p:grpSpPr bwMode="auto">
          <a:xfrm>
            <a:off x="4143375" y="2798763"/>
            <a:ext cx="1000125" cy="1000125"/>
            <a:chOff x="7572396" y="1857364"/>
            <a:chExt cx="1000132" cy="1000132"/>
          </a:xfrm>
          <a:solidFill>
            <a:schemeClr val="bg1">
              <a:lumMod val="95000"/>
            </a:schemeClr>
          </a:solidFill>
        </p:grpSpPr>
        <p:sp>
          <p:nvSpPr>
            <p:cNvPr id="258" name="矩形 257"/>
            <p:cNvSpPr/>
            <p:nvPr/>
          </p:nvSpPr>
          <p:spPr>
            <a:xfrm>
              <a:off x="7572396" y="1857364"/>
              <a:ext cx="500067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9" name="矩形 258"/>
            <p:cNvSpPr/>
            <p:nvPr/>
          </p:nvSpPr>
          <p:spPr>
            <a:xfrm>
              <a:off x="8072463" y="1857364"/>
              <a:ext cx="500065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0" name="矩形 259"/>
            <p:cNvSpPr/>
            <p:nvPr/>
          </p:nvSpPr>
          <p:spPr>
            <a:xfrm>
              <a:off x="8072463" y="2357429"/>
              <a:ext cx="500065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61" name="组合 260"/>
          <p:cNvGrpSpPr/>
          <p:nvPr/>
        </p:nvGrpSpPr>
        <p:grpSpPr bwMode="auto">
          <a:xfrm>
            <a:off x="1643063" y="3298825"/>
            <a:ext cx="1000125" cy="1000125"/>
            <a:chOff x="5072066" y="2357430"/>
            <a:chExt cx="1000132" cy="1000132"/>
          </a:xfrm>
          <a:solidFill>
            <a:srgbClr val="FFFFCC"/>
          </a:solidFill>
        </p:grpSpPr>
        <p:sp>
          <p:nvSpPr>
            <p:cNvPr id="262" name="矩形 261"/>
            <p:cNvSpPr/>
            <p:nvPr/>
          </p:nvSpPr>
          <p:spPr>
            <a:xfrm>
              <a:off x="5072066" y="2357430"/>
              <a:ext cx="500065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3" name="矩形 262"/>
            <p:cNvSpPr/>
            <p:nvPr/>
          </p:nvSpPr>
          <p:spPr>
            <a:xfrm>
              <a:off x="5072066" y="2857497"/>
              <a:ext cx="500065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4" name="矩形 263"/>
            <p:cNvSpPr/>
            <p:nvPr/>
          </p:nvSpPr>
          <p:spPr>
            <a:xfrm>
              <a:off x="5572131" y="2857497"/>
              <a:ext cx="500067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65" name="组合 264"/>
          <p:cNvGrpSpPr/>
          <p:nvPr/>
        </p:nvGrpSpPr>
        <p:grpSpPr bwMode="auto">
          <a:xfrm>
            <a:off x="2643188" y="3298825"/>
            <a:ext cx="1000125" cy="1000125"/>
            <a:chOff x="6072198" y="2357430"/>
            <a:chExt cx="1000132" cy="1000132"/>
          </a:xfrm>
          <a:solidFill>
            <a:srgbClr val="F68A7E"/>
          </a:solidFill>
        </p:grpSpPr>
        <p:sp>
          <p:nvSpPr>
            <p:cNvPr id="266" name="矩形 265"/>
            <p:cNvSpPr/>
            <p:nvPr/>
          </p:nvSpPr>
          <p:spPr>
            <a:xfrm>
              <a:off x="6572263" y="2357430"/>
              <a:ext cx="500067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7" name="矩形 266"/>
            <p:cNvSpPr/>
            <p:nvPr/>
          </p:nvSpPr>
          <p:spPr>
            <a:xfrm>
              <a:off x="6072198" y="2857497"/>
              <a:ext cx="500065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8" name="矩形 267"/>
            <p:cNvSpPr/>
            <p:nvPr/>
          </p:nvSpPr>
          <p:spPr>
            <a:xfrm>
              <a:off x="6572263" y="2857497"/>
              <a:ext cx="500067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69" name="组合 268"/>
          <p:cNvGrpSpPr/>
          <p:nvPr/>
        </p:nvGrpSpPr>
        <p:grpSpPr bwMode="auto">
          <a:xfrm>
            <a:off x="3643313" y="3298825"/>
            <a:ext cx="1000125" cy="1000125"/>
            <a:chOff x="7072330" y="2357430"/>
            <a:chExt cx="1000132" cy="100013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70" name="矩形 269"/>
            <p:cNvSpPr/>
            <p:nvPr/>
          </p:nvSpPr>
          <p:spPr>
            <a:xfrm>
              <a:off x="7072330" y="2357430"/>
              <a:ext cx="500065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10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1" name="矩形 270"/>
            <p:cNvSpPr/>
            <p:nvPr/>
          </p:nvSpPr>
          <p:spPr>
            <a:xfrm>
              <a:off x="7572395" y="2357430"/>
              <a:ext cx="500067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10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>
              <a:off x="7572395" y="2857497"/>
              <a:ext cx="500067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10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73" name="组合 272"/>
          <p:cNvGrpSpPr/>
          <p:nvPr/>
        </p:nvGrpSpPr>
        <p:grpSpPr bwMode="auto">
          <a:xfrm>
            <a:off x="4643438" y="3298825"/>
            <a:ext cx="1000125" cy="1000125"/>
            <a:chOff x="8072462" y="2357430"/>
            <a:chExt cx="1000132" cy="1000132"/>
          </a:xfrm>
          <a:solidFill>
            <a:srgbClr val="CCCCFF"/>
          </a:solidFill>
        </p:grpSpPr>
        <p:sp>
          <p:nvSpPr>
            <p:cNvPr id="274" name="矩形 273"/>
            <p:cNvSpPr/>
            <p:nvPr/>
          </p:nvSpPr>
          <p:spPr>
            <a:xfrm>
              <a:off x="8572527" y="2357430"/>
              <a:ext cx="500067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11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5" name="矩形 274"/>
            <p:cNvSpPr/>
            <p:nvPr/>
          </p:nvSpPr>
          <p:spPr>
            <a:xfrm>
              <a:off x="8072462" y="2857497"/>
              <a:ext cx="500065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11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6" name="矩形 275"/>
            <p:cNvSpPr/>
            <p:nvPr/>
          </p:nvSpPr>
          <p:spPr>
            <a:xfrm>
              <a:off x="8572527" y="2857497"/>
              <a:ext cx="500067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11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77" name="组合 276"/>
          <p:cNvGrpSpPr/>
          <p:nvPr/>
        </p:nvGrpSpPr>
        <p:grpSpPr bwMode="auto">
          <a:xfrm>
            <a:off x="3143250" y="3798888"/>
            <a:ext cx="1000125" cy="1000125"/>
            <a:chOff x="6572264" y="2857496"/>
            <a:chExt cx="1000132" cy="1000132"/>
          </a:xfrm>
          <a:solidFill>
            <a:srgbClr val="CCCC00"/>
          </a:solidFill>
        </p:grpSpPr>
        <p:sp>
          <p:nvSpPr>
            <p:cNvPr id="278" name="矩形 277"/>
            <p:cNvSpPr/>
            <p:nvPr/>
          </p:nvSpPr>
          <p:spPr>
            <a:xfrm>
              <a:off x="7072331" y="2857496"/>
              <a:ext cx="500065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9" name="矩形 278"/>
            <p:cNvSpPr/>
            <p:nvPr/>
          </p:nvSpPr>
          <p:spPr>
            <a:xfrm>
              <a:off x="6572264" y="3357561"/>
              <a:ext cx="500067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0" name="矩形 279"/>
            <p:cNvSpPr/>
            <p:nvPr/>
          </p:nvSpPr>
          <p:spPr>
            <a:xfrm>
              <a:off x="7072331" y="3357561"/>
              <a:ext cx="500065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1" name="组合 280"/>
          <p:cNvGrpSpPr/>
          <p:nvPr/>
        </p:nvGrpSpPr>
        <p:grpSpPr bwMode="auto">
          <a:xfrm>
            <a:off x="1643063" y="4298950"/>
            <a:ext cx="1000125" cy="1000125"/>
            <a:chOff x="5072066" y="3357562"/>
            <a:chExt cx="1000132" cy="1000132"/>
          </a:xfrm>
          <a:solidFill>
            <a:srgbClr val="9966FF">
              <a:alpha val="32157"/>
            </a:srgbClr>
          </a:solidFill>
        </p:grpSpPr>
        <p:sp>
          <p:nvSpPr>
            <p:cNvPr id="282" name="矩形 281"/>
            <p:cNvSpPr/>
            <p:nvPr/>
          </p:nvSpPr>
          <p:spPr>
            <a:xfrm>
              <a:off x="5072066" y="3357562"/>
              <a:ext cx="500065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13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3" name="矩形 282"/>
            <p:cNvSpPr/>
            <p:nvPr/>
          </p:nvSpPr>
          <p:spPr>
            <a:xfrm>
              <a:off x="5572131" y="3357562"/>
              <a:ext cx="500067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13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4" name="矩形 283"/>
            <p:cNvSpPr/>
            <p:nvPr/>
          </p:nvSpPr>
          <p:spPr>
            <a:xfrm>
              <a:off x="5072066" y="3857629"/>
              <a:ext cx="500065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13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5" name="组合 284"/>
          <p:cNvGrpSpPr/>
          <p:nvPr/>
        </p:nvGrpSpPr>
        <p:grpSpPr bwMode="auto">
          <a:xfrm>
            <a:off x="2643188" y="4298712"/>
            <a:ext cx="1000125" cy="1000125"/>
            <a:chOff x="6072198" y="3357562"/>
            <a:chExt cx="1000132" cy="1000132"/>
          </a:xfrm>
          <a:solidFill>
            <a:srgbClr val="666633">
              <a:alpha val="47059"/>
            </a:srgbClr>
          </a:solidFill>
        </p:grpSpPr>
        <p:sp>
          <p:nvSpPr>
            <p:cNvPr id="286" name="矩形 285"/>
            <p:cNvSpPr/>
            <p:nvPr/>
          </p:nvSpPr>
          <p:spPr>
            <a:xfrm>
              <a:off x="6072198" y="3357562"/>
              <a:ext cx="500065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14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" name="矩形 286"/>
            <p:cNvSpPr/>
            <p:nvPr/>
          </p:nvSpPr>
          <p:spPr>
            <a:xfrm>
              <a:off x="6072198" y="3857629"/>
              <a:ext cx="500065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14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8" name="矩形 287"/>
            <p:cNvSpPr/>
            <p:nvPr/>
          </p:nvSpPr>
          <p:spPr>
            <a:xfrm>
              <a:off x="6572263" y="3857629"/>
              <a:ext cx="500067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14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9" name="组合 288"/>
          <p:cNvGrpSpPr/>
          <p:nvPr/>
        </p:nvGrpSpPr>
        <p:grpSpPr bwMode="auto">
          <a:xfrm>
            <a:off x="3643313" y="4298950"/>
            <a:ext cx="1000125" cy="1000125"/>
            <a:chOff x="7072330" y="3357562"/>
            <a:chExt cx="1000132" cy="1000132"/>
          </a:xfrm>
          <a:solidFill>
            <a:srgbClr val="FFFF66">
              <a:alpha val="43137"/>
            </a:srgbClr>
          </a:solidFill>
        </p:grpSpPr>
        <p:sp>
          <p:nvSpPr>
            <p:cNvPr id="290" name="矩形 289"/>
            <p:cNvSpPr/>
            <p:nvPr/>
          </p:nvSpPr>
          <p:spPr>
            <a:xfrm>
              <a:off x="7572395" y="3357562"/>
              <a:ext cx="500067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18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1" name="矩形 290"/>
            <p:cNvSpPr/>
            <p:nvPr/>
          </p:nvSpPr>
          <p:spPr>
            <a:xfrm>
              <a:off x="7072330" y="3857629"/>
              <a:ext cx="500065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18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7572395" y="3857629"/>
              <a:ext cx="500067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18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93" name="组合 292"/>
          <p:cNvGrpSpPr/>
          <p:nvPr/>
        </p:nvGrpSpPr>
        <p:grpSpPr bwMode="auto">
          <a:xfrm>
            <a:off x="4643438" y="4298950"/>
            <a:ext cx="1000125" cy="1000125"/>
            <a:chOff x="8072462" y="3357562"/>
            <a:chExt cx="1000132" cy="1000132"/>
          </a:xfrm>
          <a:solidFill>
            <a:srgbClr val="CC0000">
              <a:alpha val="36863"/>
            </a:srgbClr>
          </a:solidFill>
        </p:grpSpPr>
        <p:sp>
          <p:nvSpPr>
            <p:cNvPr id="294" name="矩形 293"/>
            <p:cNvSpPr/>
            <p:nvPr/>
          </p:nvSpPr>
          <p:spPr>
            <a:xfrm>
              <a:off x="8072462" y="3357562"/>
              <a:ext cx="500065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19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5" name="矩形 294"/>
            <p:cNvSpPr/>
            <p:nvPr/>
          </p:nvSpPr>
          <p:spPr>
            <a:xfrm>
              <a:off x="8572527" y="3357562"/>
              <a:ext cx="500067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19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6" name="矩形 295"/>
            <p:cNvSpPr/>
            <p:nvPr/>
          </p:nvSpPr>
          <p:spPr>
            <a:xfrm>
              <a:off x="8572527" y="3857629"/>
              <a:ext cx="500067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19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97" name="组合 296"/>
          <p:cNvGrpSpPr/>
          <p:nvPr/>
        </p:nvGrpSpPr>
        <p:grpSpPr bwMode="auto">
          <a:xfrm>
            <a:off x="2143125" y="4799013"/>
            <a:ext cx="1000125" cy="1000125"/>
            <a:chOff x="5572132" y="3857628"/>
            <a:chExt cx="1000132" cy="1000132"/>
          </a:xfrm>
          <a:solidFill>
            <a:schemeClr val="bg1">
              <a:lumMod val="95000"/>
            </a:schemeClr>
          </a:solidFill>
        </p:grpSpPr>
        <p:sp>
          <p:nvSpPr>
            <p:cNvPr id="298" name="矩形 297"/>
            <p:cNvSpPr/>
            <p:nvPr/>
          </p:nvSpPr>
          <p:spPr>
            <a:xfrm>
              <a:off x="5572132" y="3857628"/>
              <a:ext cx="500067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12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9" name="矩形 298"/>
            <p:cNvSpPr/>
            <p:nvPr/>
          </p:nvSpPr>
          <p:spPr>
            <a:xfrm>
              <a:off x="5572132" y="4357693"/>
              <a:ext cx="500067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12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0" name="矩形 299"/>
            <p:cNvSpPr/>
            <p:nvPr/>
          </p:nvSpPr>
          <p:spPr>
            <a:xfrm>
              <a:off x="6072199" y="4357693"/>
              <a:ext cx="500065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12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01" name="组合 300"/>
          <p:cNvGrpSpPr/>
          <p:nvPr/>
        </p:nvGrpSpPr>
        <p:grpSpPr bwMode="auto">
          <a:xfrm>
            <a:off x="4143375" y="4799013"/>
            <a:ext cx="1000125" cy="1000125"/>
            <a:chOff x="7572396" y="3857628"/>
            <a:chExt cx="1000132" cy="1000132"/>
          </a:xfrm>
          <a:solidFill>
            <a:schemeClr val="bg1">
              <a:lumMod val="95000"/>
            </a:schemeClr>
          </a:solidFill>
        </p:grpSpPr>
        <p:sp>
          <p:nvSpPr>
            <p:cNvPr id="302" name="矩形 301"/>
            <p:cNvSpPr/>
            <p:nvPr/>
          </p:nvSpPr>
          <p:spPr>
            <a:xfrm>
              <a:off x="8072463" y="3857628"/>
              <a:ext cx="500065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17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3" name="矩形 302"/>
            <p:cNvSpPr/>
            <p:nvPr/>
          </p:nvSpPr>
          <p:spPr>
            <a:xfrm>
              <a:off x="7572396" y="4357693"/>
              <a:ext cx="500067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17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4" name="矩形 303"/>
            <p:cNvSpPr/>
            <p:nvPr/>
          </p:nvSpPr>
          <p:spPr>
            <a:xfrm>
              <a:off x="8072463" y="4357693"/>
              <a:ext cx="500065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17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05" name="组合 304"/>
          <p:cNvGrpSpPr/>
          <p:nvPr/>
        </p:nvGrpSpPr>
        <p:grpSpPr bwMode="auto">
          <a:xfrm>
            <a:off x="1643063" y="5299075"/>
            <a:ext cx="1000125" cy="1000125"/>
            <a:chOff x="5072066" y="4357694"/>
            <a:chExt cx="1000132" cy="1000132"/>
          </a:xfrm>
          <a:solidFill>
            <a:srgbClr val="0066FF">
              <a:alpha val="54902"/>
            </a:srgbClr>
          </a:solidFill>
        </p:grpSpPr>
        <p:sp>
          <p:nvSpPr>
            <p:cNvPr id="306" name="矩形 305"/>
            <p:cNvSpPr/>
            <p:nvPr/>
          </p:nvSpPr>
          <p:spPr>
            <a:xfrm>
              <a:off x="5072066" y="4357694"/>
              <a:ext cx="500065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15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" name="矩形 306"/>
            <p:cNvSpPr/>
            <p:nvPr/>
          </p:nvSpPr>
          <p:spPr>
            <a:xfrm>
              <a:off x="5072066" y="4857761"/>
              <a:ext cx="500065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15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8" name="矩形 307"/>
            <p:cNvSpPr/>
            <p:nvPr/>
          </p:nvSpPr>
          <p:spPr>
            <a:xfrm>
              <a:off x="5572131" y="4857761"/>
              <a:ext cx="500067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15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09" name="组合 308"/>
          <p:cNvGrpSpPr/>
          <p:nvPr/>
        </p:nvGrpSpPr>
        <p:grpSpPr bwMode="auto">
          <a:xfrm>
            <a:off x="2643188" y="5299075"/>
            <a:ext cx="1000125" cy="1000125"/>
            <a:chOff x="6072198" y="4357694"/>
            <a:chExt cx="1000132" cy="1000132"/>
          </a:xfrm>
          <a:solidFill>
            <a:srgbClr val="FDBB4E">
              <a:alpha val="58824"/>
            </a:srgbClr>
          </a:solidFill>
        </p:grpSpPr>
        <p:sp>
          <p:nvSpPr>
            <p:cNvPr id="310" name="矩形 309"/>
            <p:cNvSpPr/>
            <p:nvPr/>
          </p:nvSpPr>
          <p:spPr>
            <a:xfrm>
              <a:off x="6572263" y="4357694"/>
              <a:ext cx="500067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1" name="矩形 310"/>
            <p:cNvSpPr/>
            <p:nvPr/>
          </p:nvSpPr>
          <p:spPr>
            <a:xfrm>
              <a:off x="6072198" y="4857761"/>
              <a:ext cx="500065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2" name="矩形 311"/>
            <p:cNvSpPr/>
            <p:nvPr/>
          </p:nvSpPr>
          <p:spPr>
            <a:xfrm>
              <a:off x="6572263" y="4857761"/>
              <a:ext cx="500067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3" name="组合 312"/>
          <p:cNvGrpSpPr/>
          <p:nvPr/>
        </p:nvGrpSpPr>
        <p:grpSpPr bwMode="auto">
          <a:xfrm>
            <a:off x="3643313" y="5299075"/>
            <a:ext cx="1000125" cy="1000125"/>
            <a:chOff x="7072330" y="4357694"/>
            <a:chExt cx="1000132" cy="1000132"/>
          </a:xfrm>
          <a:solidFill>
            <a:srgbClr val="666633">
              <a:alpha val="40000"/>
            </a:srgbClr>
          </a:solidFill>
        </p:grpSpPr>
        <p:sp>
          <p:nvSpPr>
            <p:cNvPr id="314" name="矩形 313"/>
            <p:cNvSpPr/>
            <p:nvPr/>
          </p:nvSpPr>
          <p:spPr>
            <a:xfrm>
              <a:off x="7072330" y="4357694"/>
              <a:ext cx="500065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20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5" name="矩形 314"/>
            <p:cNvSpPr/>
            <p:nvPr/>
          </p:nvSpPr>
          <p:spPr>
            <a:xfrm>
              <a:off x="7072330" y="4857761"/>
              <a:ext cx="500065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20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6" name="矩形 315"/>
            <p:cNvSpPr/>
            <p:nvPr/>
          </p:nvSpPr>
          <p:spPr>
            <a:xfrm>
              <a:off x="7572395" y="4857761"/>
              <a:ext cx="500067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20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7" name="组合 316"/>
          <p:cNvGrpSpPr/>
          <p:nvPr/>
        </p:nvGrpSpPr>
        <p:grpSpPr bwMode="auto">
          <a:xfrm>
            <a:off x="4643438" y="5299075"/>
            <a:ext cx="1000125" cy="1000125"/>
            <a:chOff x="8072462" y="4357694"/>
            <a:chExt cx="1000132" cy="1000132"/>
          </a:xfrm>
          <a:solidFill>
            <a:srgbClr val="FF9900">
              <a:alpha val="58824"/>
            </a:srgbClr>
          </a:solidFill>
        </p:grpSpPr>
        <p:sp>
          <p:nvSpPr>
            <p:cNvPr id="318" name="矩形 317"/>
            <p:cNvSpPr/>
            <p:nvPr/>
          </p:nvSpPr>
          <p:spPr>
            <a:xfrm>
              <a:off x="8572527" y="4357694"/>
              <a:ext cx="500067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21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9" name="矩形 318"/>
            <p:cNvSpPr/>
            <p:nvPr/>
          </p:nvSpPr>
          <p:spPr>
            <a:xfrm>
              <a:off x="8072462" y="4857761"/>
              <a:ext cx="500065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21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0" name="矩形 319"/>
            <p:cNvSpPr/>
            <p:nvPr/>
          </p:nvSpPr>
          <p:spPr>
            <a:xfrm>
              <a:off x="8572527" y="4857761"/>
              <a:ext cx="500067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21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1" name="右弧形箭头 150"/>
          <p:cNvSpPr/>
          <p:nvPr/>
        </p:nvSpPr>
        <p:spPr>
          <a:xfrm>
            <a:off x="2500313" y="1370013"/>
            <a:ext cx="285750" cy="64293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52" name="直接连接符 151"/>
          <p:cNvCxnSpPr/>
          <p:nvPr/>
        </p:nvCxnSpPr>
        <p:spPr>
          <a:xfrm>
            <a:off x="285750" y="4292600"/>
            <a:ext cx="6572250" cy="158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 rot="5400000">
            <a:off x="963613" y="4178300"/>
            <a:ext cx="5357813" cy="158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100" name="TextBox 153"/>
          <p:cNvSpPr txBox="1"/>
          <p:nvPr/>
        </p:nvSpPr>
        <p:spPr>
          <a:xfrm>
            <a:off x="357188" y="2513013"/>
            <a:ext cx="1000125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zh-CN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左上角象限</a:t>
            </a:r>
            <a:endParaRPr lang="zh-CN" altLang="en-US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101" name="TextBox 154"/>
          <p:cNvSpPr txBox="1"/>
          <p:nvPr/>
        </p:nvSpPr>
        <p:spPr>
          <a:xfrm>
            <a:off x="6000750" y="2513013"/>
            <a:ext cx="1000125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zh-CN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右上角象限</a:t>
            </a:r>
            <a:endParaRPr lang="zh-CN" altLang="en-US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102" name="TextBox 155"/>
          <p:cNvSpPr txBox="1"/>
          <p:nvPr/>
        </p:nvSpPr>
        <p:spPr>
          <a:xfrm>
            <a:off x="6000750" y="5299075"/>
            <a:ext cx="11430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zh-CN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右下角象限</a:t>
            </a:r>
            <a:endParaRPr lang="zh-CN" altLang="en-US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103" name="TextBox 156"/>
          <p:cNvSpPr txBox="1"/>
          <p:nvPr/>
        </p:nvSpPr>
        <p:spPr>
          <a:xfrm>
            <a:off x="357188" y="5299075"/>
            <a:ext cx="11430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zh-CN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左下角象限</a:t>
            </a:r>
            <a:endParaRPr lang="zh-CN" altLang="en-US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50" y="1219200"/>
            <a:ext cx="8572500" cy="1733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lnSpc>
                <a:spcPts val="32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zh-CN" altLang="zh-CN" sz="20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</a:t>
            </a:r>
            <a:r>
              <a:rPr lang="zh-CN" altLang="zh-CN" sz="20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tc</a:t>
            </a:r>
            <a:r>
              <a:rPr lang="zh-CN" altLang="zh-CN" sz="20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表示一个象限左上角方格的坐标，</a:t>
            </a:r>
            <a:r>
              <a:rPr lang="zh-CN" altLang="zh-CN" sz="20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dr</a:t>
            </a:r>
            <a:r>
              <a:rPr lang="zh-CN" altLang="zh-CN" sz="20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dc</a:t>
            </a:r>
            <a:r>
              <a:rPr lang="zh-CN" altLang="zh-CN" sz="20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是特殊方格所在的坐标，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size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是棋盘的行数和列数。</a:t>
            </a:r>
            <a:endParaRPr lang="en-US" altLang="zh-CN" sz="20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lnSpc>
                <a:spcPts val="32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用二维数组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board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存放覆盖方案，用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tile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全局变量表示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型骨牌的编号（从整数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开始），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board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个相同的整数表示一个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型骨牌。</a:t>
            </a:r>
            <a:endParaRPr lang="zh-CN" altLang="zh-CN" sz="20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52975" y="3703638"/>
            <a:ext cx="1857375" cy="1785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10163" y="4060825"/>
            <a:ext cx="357188" cy="3571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681538" y="3632200"/>
            <a:ext cx="142875" cy="142875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6" name="TextBox 6"/>
          <p:cNvSpPr txBox="1"/>
          <p:nvPr/>
        </p:nvSpPr>
        <p:spPr>
          <a:xfrm>
            <a:off x="4110038" y="3190875"/>
            <a:ext cx="1214437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(tr,tc)</a:t>
            </a:r>
            <a:endParaRPr lang="zh-CN" altLang="en-US" sz="1800" b="0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30727" name="TextBox 7"/>
          <p:cNvSpPr txBox="1"/>
          <p:nvPr/>
        </p:nvSpPr>
        <p:spPr>
          <a:xfrm>
            <a:off x="6824663" y="3833813"/>
            <a:ext cx="1214437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(dr,dc)</a:t>
            </a:r>
            <a:endParaRPr lang="zh-CN" altLang="en-US" sz="1800" b="0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5519738" y="4060825"/>
            <a:ext cx="1357313" cy="142875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左大括号 10"/>
          <p:cNvSpPr/>
          <p:nvPr/>
        </p:nvSpPr>
        <p:spPr>
          <a:xfrm>
            <a:off x="4467225" y="3775075"/>
            <a:ext cx="214313" cy="1643063"/>
          </a:xfrm>
          <a:prstGeom prst="leftBrace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30" name="TextBox 11"/>
          <p:cNvSpPr txBox="1"/>
          <p:nvPr/>
        </p:nvSpPr>
        <p:spPr>
          <a:xfrm>
            <a:off x="4181475" y="4405313"/>
            <a:ext cx="28575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zh-CN" sz="1800" b="0" i="1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</a:t>
            </a:r>
            <a:endParaRPr lang="zh-CN" altLang="en-US" sz="1800" b="0" i="1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30731" name="TextBox 12"/>
          <p:cNvSpPr txBox="1"/>
          <p:nvPr/>
        </p:nvSpPr>
        <p:spPr>
          <a:xfrm>
            <a:off x="5538788" y="3048000"/>
            <a:ext cx="28575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zh-CN" sz="1800" b="0" i="1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</a:t>
            </a:r>
            <a:endParaRPr lang="zh-CN" altLang="en-US" sz="1800" b="0" i="1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4" name="左大括号 13"/>
          <p:cNvSpPr/>
          <p:nvPr/>
        </p:nvSpPr>
        <p:spPr>
          <a:xfrm rot="5400000">
            <a:off x="5610225" y="2703513"/>
            <a:ext cx="214313" cy="1643063"/>
          </a:xfrm>
          <a:prstGeom prst="leftBrace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33" name="TextBox 14"/>
          <p:cNvSpPr txBox="1"/>
          <p:nvPr/>
        </p:nvSpPr>
        <p:spPr>
          <a:xfrm>
            <a:off x="1752600" y="3182938"/>
            <a:ext cx="2428875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左上角（行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列）</a:t>
            </a:r>
            <a:r>
              <a:rPr lang="zh-CN" altLang="en-US" sz="2000" b="0" dirty="0">
                <a:solidFill>
                  <a:srgbClr val="FF00F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</a:t>
            </a:r>
            <a:endParaRPr lang="zh-CN" altLang="en-US" sz="2000" b="0" dirty="0">
              <a:solidFill>
                <a:srgbClr val="FF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" name="TextBox 3"/>
          <p:cNvSpPr txBox="1"/>
          <p:nvPr/>
        </p:nvSpPr>
        <p:spPr>
          <a:xfrm>
            <a:off x="404813" y="549275"/>
            <a:ext cx="3429000" cy="5219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3.4</a:t>
            </a: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求解组合问题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pic>
        <p:nvPicPr>
          <p:cNvPr id="15" name="Picture 3" descr="未命名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5178425"/>
            <a:ext cx="1543050" cy="1200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Picture 4" descr="未命名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695700"/>
            <a:ext cx="1554163" cy="1200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30726" grpId="0"/>
      <p:bldP spid="30727" grpId="0"/>
      <p:bldP spid="11" grpId="0" animBg="1"/>
      <p:bldP spid="30730" grpId="0"/>
      <p:bldP spid="30731" grpId="0"/>
      <p:bldP spid="14" grpId="0" animBg="1"/>
      <p:bldP spid="307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88" y="1714500"/>
            <a:ext cx="7643813" cy="28559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#include&lt;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stdio.h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#define MAX 1025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问题表示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k;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棋盘大小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x,y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特殊方格的位置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求解问题表示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board[MAX][MAX];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tile=1;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4813" y="549275"/>
            <a:ext cx="3429000" cy="5219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3.4</a:t>
            </a: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求解组合问题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3"/>
          <p:cNvSpPr txBox="1"/>
          <p:nvPr/>
        </p:nvSpPr>
        <p:spPr>
          <a:xfrm>
            <a:off x="404813" y="549275"/>
            <a:ext cx="3429000" cy="5238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3.4</a:t>
            </a: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求解组合问题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叶根友毛笔行书2.0版" pitchFamily="2" charset="-122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875" y="142935"/>
            <a:ext cx="8858280" cy="3964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ChessBoard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(int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tr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tc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dr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dc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size)</a:t>
            </a:r>
            <a:endParaRPr kumimoji="0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 if(size==1) return;		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递归出口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int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tile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++;			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取一个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型骨，其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牌号为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tile</a:t>
            </a:r>
            <a:endParaRPr kumimoji="0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D60093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int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=size/2;			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分割棋盘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考虑左上角象限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if(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tr+s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&amp;&amp;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tc+s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		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特殊方格在此象限中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ChessBoard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tr,tc,dr,dc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else				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此象限中无特殊方格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{	board[tr+s-1][tc+s-1]=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	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号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型骨牌覆盖右下角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ChessBoard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tr,tc,tr+s-1,tc+s-1,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	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	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将右下角作为特殊方格继续处理该象限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}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133600" y="4086225"/>
            <a:ext cx="2500313" cy="2441575"/>
            <a:chOff x="428596" y="4214818"/>
            <a:chExt cx="2500330" cy="2441034"/>
          </a:xfrm>
        </p:grpSpPr>
        <p:sp>
          <p:nvSpPr>
            <p:cNvPr id="48182" name="TextBox 10"/>
            <p:cNvSpPr txBox="1"/>
            <p:nvPr/>
          </p:nvSpPr>
          <p:spPr>
            <a:xfrm>
              <a:off x="1857356" y="4214818"/>
              <a:ext cx="28575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i="1" dirty="0">
                  <a:latin typeface="Consolas" panose="020B0609020204030204" pitchFamily="49" charset="0"/>
                  <a:ea typeface="宋体" panose="02010600030101010101" pitchFamily="2" charset="-122"/>
                </a:rPr>
                <a:t>s</a:t>
              </a:r>
              <a:endParaRPr lang="zh-CN" altLang="en-US" sz="1800" b="0" i="1" dirty="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071538" y="4870311"/>
              <a:ext cx="1857388" cy="178554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428728" y="5227419"/>
              <a:ext cx="357190" cy="357109"/>
            </a:xfrm>
            <a:prstGeom prst="rect">
              <a:avLst/>
            </a:prstGeom>
            <a:pattFill prst="pct75">
              <a:fgClr>
                <a:srgbClr val="00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000100" y="4798889"/>
              <a:ext cx="142876" cy="142843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86" name="TextBox 5"/>
            <p:cNvSpPr txBox="1"/>
            <p:nvPr/>
          </p:nvSpPr>
          <p:spPr>
            <a:xfrm>
              <a:off x="428596" y="4357694"/>
              <a:ext cx="121444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latin typeface="Consolas" panose="020B0609020204030204" pitchFamily="49" charset="0"/>
                  <a:ea typeface="宋体" panose="02010600030101010101" pitchFamily="2" charset="-122"/>
                </a:rPr>
                <a:t>(tr,tc)</a:t>
              </a:r>
              <a:endParaRPr lang="zh-CN" altLang="en-US" sz="1800" b="0" dirty="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8187" name="TextBox 6"/>
            <p:cNvSpPr txBox="1"/>
            <p:nvPr/>
          </p:nvSpPr>
          <p:spPr>
            <a:xfrm>
              <a:off x="1714480" y="5202808"/>
              <a:ext cx="1071570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(dr,dc)</a:t>
              </a:r>
              <a:endParaRPr lang="zh-CN" altLang="en-US" sz="1800" b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9" name="左大括号 8"/>
            <p:cNvSpPr/>
            <p:nvPr/>
          </p:nvSpPr>
          <p:spPr>
            <a:xfrm>
              <a:off x="785786" y="4941732"/>
              <a:ext cx="214313" cy="1642699"/>
            </a:xfrm>
            <a:prstGeom prst="leftBrace">
              <a:avLst/>
            </a:prstGeom>
            <a:ln w="1270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89" name="TextBox 9"/>
            <p:cNvSpPr txBox="1"/>
            <p:nvPr/>
          </p:nvSpPr>
          <p:spPr>
            <a:xfrm>
              <a:off x="500034" y="5572140"/>
              <a:ext cx="28575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i="1" dirty="0">
                  <a:latin typeface="Consolas" panose="020B0609020204030204" pitchFamily="49" charset="0"/>
                  <a:ea typeface="宋体" panose="02010600030101010101" pitchFamily="2" charset="-122"/>
                </a:rPr>
                <a:t>s</a:t>
              </a:r>
              <a:endParaRPr lang="zh-CN" altLang="en-US" sz="1800" b="0" i="1" dirty="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2" name="左大括号 11"/>
            <p:cNvSpPr/>
            <p:nvPr/>
          </p:nvSpPr>
          <p:spPr>
            <a:xfrm rot="5400000">
              <a:off x="1928819" y="3870220"/>
              <a:ext cx="214265" cy="1643073"/>
            </a:xfrm>
            <a:prstGeom prst="leftBrace">
              <a:avLst/>
            </a:prstGeom>
            <a:ln w="1270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719638" y="4057650"/>
            <a:ext cx="4576762" cy="2495550"/>
            <a:chOff x="4214810" y="4214818"/>
            <a:chExt cx="4576794" cy="2495235"/>
          </a:xfrm>
        </p:grpSpPr>
        <p:grpSp>
          <p:nvGrpSpPr>
            <p:cNvPr id="48172" name="组合 13"/>
            <p:cNvGrpSpPr/>
            <p:nvPr/>
          </p:nvGrpSpPr>
          <p:grpSpPr>
            <a:xfrm>
              <a:off x="4214810" y="4357694"/>
              <a:ext cx="4576794" cy="2352359"/>
              <a:chOff x="428596" y="4357694"/>
              <a:chExt cx="4576794" cy="2352359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071537" y="4870373"/>
                <a:ext cx="1857388" cy="178571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562211" y="6294181"/>
                <a:ext cx="357189" cy="357143"/>
              </a:xfrm>
              <a:prstGeom prst="rect">
                <a:avLst/>
              </a:prstGeom>
              <a:pattFill prst="pct90">
                <a:fgClr>
                  <a:srgbClr val="00B0F0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000100" y="4798944"/>
                <a:ext cx="142876" cy="142857"/>
              </a:xfrm>
              <a:prstGeom prst="ellipse">
                <a:avLst/>
              </a:prstGeom>
              <a:solidFill>
                <a:srgbClr val="00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177" name="TextBox 17"/>
              <p:cNvSpPr txBox="1"/>
              <p:nvPr/>
            </p:nvSpPr>
            <p:spPr>
              <a:xfrm>
                <a:off x="428596" y="4357694"/>
                <a:ext cx="1214446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(tr,tc)</a:t>
                </a:r>
                <a:endParaRPr lang="zh-CN" altLang="en-US" sz="1800" b="0" dirty="0">
                  <a:latin typeface="Consolas" panose="020B06090202040302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78" name="TextBox 18"/>
              <p:cNvSpPr txBox="1"/>
              <p:nvPr/>
            </p:nvSpPr>
            <p:spPr>
              <a:xfrm>
                <a:off x="2862250" y="6340721"/>
                <a:ext cx="2143140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rgbClr val="0000FF"/>
                    </a:solidFill>
                    <a:latin typeface="Consolas" panose="020B0609020204030204" pitchFamily="49" charset="0"/>
                    <a:ea typeface="宋体" panose="02010600030101010101" pitchFamily="2" charset="-122"/>
                  </a:rPr>
                  <a:t>(tr+s-1,tc+s-1)</a:t>
                </a:r>
                <a:endParaRPr lang="zh-CN" altLang="en-US" sz="1800" b="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" name="左大括号 19"/>
              <p:cNvSpPr/>
              <p:nvPr/>
            </p:nvSpPr>
            <p:spPr>
              <a:xfrm>
                <a:off x="785785" y="4941801"/>
                <a:ext cx="214314" cy="1642856"/>
              </a:xfrm>
              <a:prstGeom prst="leftBrace">
                <a:avLst/>
              </a:prstGeom>
              <a:ln w="12700"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180" name="TextBox 20"/>
              <p:cNvSpPr txBox="1"/>
              <p:nvPr/>
            </p:nvSpPr>
            <p:spPr>
              <a:xfrm>
                <a:off x="500034" y="5572140"/>
                <a:ext cx="285752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i="1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s</a:t>
                </a:r>
                <a:endParaRPr lang="zh-CN" altLang="en-US" sz="1800" b="0" i="1" dirty="0">
                  <a:latin typeface="Consolas" panose="020B06090202040302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左大括号 21"/>
              <p:cNvSpPr/>
              <p:nvPr/>
            </p:nvSpPr>
            <p:spPr>
              <a:xfrm rot="5400000">
                <a:off x="1928810" y="3870264"/>
                <a:ext cx="214285" cy="1643074"/>
              </a:xfrm>
              <a:prstGeom prst="leftBrace">
                <a:avLst/>
              </a:prstGeom>
              <a:ln w="12700"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8173" name="TextBox 22"/>
            <p:cNvSpPr txBox="1"/>
            <p:nvPr/>
          </p:nvSpPr>
          <p:spPr>
            <a:xfrm>
              <a:off x="5674816" y="4214818"/>
              <a:ext cx="28575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i="1" dirty="0">
                  <a:latin typeface="Consolas" panose="020B0609020204030204" pitchFamily="49" charset="0"/>
                  <a:ea typeface="宋体" panose="02010600030101010101" pitchFamily="2" charset="-122"/>
                </a:rPr>
                <a:t>s</a:t>
              </a:r>
              <a:endParaRPr lang="zh-CN" altLang="en-US" sz="1800" b="0" i="1" dirty="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-76200" y="4267200"/>
            <a:ext cx="2357438" cy="2203450"/>
            <a:chOff x="500032" y="4225822"/>
            <a:chExt cx="2357456" cy="2203574"/>
          </a:xfrm>
        </p:grpSpPr>
        <p:sp>
          <p:nvSpPr>
            <p:cNvPr id="26" name="矩形 25"/>
            <p:cNvSpPr/>
            <p:nvPr/>
          </p:nvSpPr>
          <p:spPr>
            <a:xfrm>
              <a:off x="1142975" y="4714800"/>
              <a:ext cx="857257" cy="8572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68" name="TextBox 30"/>
            <p:cNvSpPr txBox="1"/>
            <p:nvPr/>
          </p:nvSpPr>
          <p:spPr>
            <a:xfrm>
              <a:off x="500032" y="4225822"/>
              <a:ext cx="1214447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latin typeface="Consolas" panose="020B0609020204030204" pitchFamily="49" charset="0"/>
                  <a:ea typeface="宋体" panose="02010600030101010101" pitchFamily="2" charset="-122"/>
                </a:rPr>
                <a:t>(tr,tc)</a:t>
              </a:r>
              <a:endParaRPr lang="zh-CN" altLang="en-US" sz="1800" b="0" dirty="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142975" y="5572098"/>
              <a:ext cx="857257" cy="8572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000231" y="4714800"/>
              <a:ext cx="857257" cy="8572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000231" y="5572098"/>
              <a:ext cx="857257" cy="8572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3979863" y="2801938"/>
            <a:ext cx="180975" cy="265113"/>
          </a:xfrm>
          <a:prstGeom prst="rect">
            <a:avLst/>
          </a:prstGeom>
          <a:solidFill>
            <a:srgbClr val="D60093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284288" y="871538"/>
            <a:ext cx="180975" cy="265113"/>
          </a:xfrm>
          <a:prstGeom prst="rect">
            <a:avLst/>
          </a:prstGeom>
          <a:solidFill>
            <a:srgbClr val="D60093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097338" y="2257425"/>
            <a:ext cx="180975" cy="265113"/>
          </a:xfrm>
          <a:prstGeom prst="rect">
            <a:avLst/>
          </a:prstGeom>
          <a:solidFill>
            <a:srgbClr val="FFFF00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295400" y="1157288"/>
            <a:ext cx="180975" cy="265113"/>
          </a:xfrm>
          <a:prstGeom prst="rect">
            <a:avLst/>
          </a:prstGeom>
          <a:solidFill>
            <a:srgbClr val="FFFF00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19475" y="6553200"/>
            <a:ext cx="42862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if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813425" y="6543675"/>
            <a:ext cx="877888" cy="314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else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57200" y="5019675"/>
            <a:ext cx="1108075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待查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象限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140075" y="5576888"/>
            <a:ext cx="1108075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待查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象限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697538" y="5456238"/>
            <a:ext cx="1109663" cy="401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待查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象限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65200" y="2230438"/>
            <a:ext cx="3735388" cy="292100"/>
          </a:xfrm>
          <a:prstGeom prst="rect">
            <a:avLst/>
          </a:prstGeom>
          <a:solidFill>
            <a:srgbClr val="C00000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965200" y="2757488"/>
            <a:ext cx="4373563" cy="587375"/>
          </a:xfrm>
          <a:prstGeom prst="rect">
            <a:avLst/>
          </a:prstGeom>
          <a:solidFill>
            <a:srgbClr val="C00000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374775" y="5556250"/>
            <a:ext cx="90488" cy="104775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990600" y="2236788"/>
            <a:ext cx="25717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/>
          <p:cNvSpPr/>
          <p:nvPr/>
        </p:nvSpPr>
        <p:spPr bwMode="auto">
          <a:xfrm>
            <a:off x="533400" y="4733925"/>
            <a:ext cx="95250" cy="904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2276475" y="301625"/>
            <a:ext cx="4657725" cy="285750"/>
          </a:xfrm>
          <a:prstGeom prst="rect">
            <a:avLst/>
          </a:prstGeom>
          <a:solidFill>
            <a:srgbClr val="C00000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5641975" y="1279525"/>
            <a:ext cx="1546225" cy="1520825"/>
            <a:chOff x="6629106" y="3866331"/>
            <a:chExt cx="2004953" cy="2001543"/>
          </a:xfrm>
        </p:grpSpPr>
        <p:grpSp>
          <p:nvGrpSpPr>
            <p:cNvPr id="73" name="组合 30"/>
            <p:cNvGrpSpPr/>
            <p:nvPr/>
          </p:nvGrpSpPr>
          <p:grpSpPr bwMode="auto">
            <a:xfrm>
              <a:off x="6629400" y="3867150"/>
              <a:ext cx="1003212" cy="1004827"/>
              <a:chOff x="4286248" y="1500174"/>
              <a:chExt cx="1003219" cy="1004834"/>
            </a:xfrm>
            <a:solidFill>
              <a:srgbClr val="CCCCFF"/>
            </a:solidFill>
          </p:grpSpPr>
          <p:sp>
            <p:nvSpPr>
              <p:cNvPr id="91" name="矩形 90"/>
              <p:cNvSpPr/>
              <p:nvPr/>
            </p:nvSpPr>
            <p:spPr>
              <a:xfrm>
                <a:off x="4789401" y="2004941"/>
                <a:ext cx="500066" cy="500067"/>
              </a:xfrm>
              <a:prstGeom prst="rect">
                <a:avLst/>
              </a:prstGeom>
              <a:pattFill prst="pct90">
                <a:fgClr>
                  <a:srgbClr val="00B0F0"/>
                </a:fgClr>
                <a:bgClr>
                  <a:schemeClr val="bg1"/>
                </a:bgClr>
              </a:patt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4286248" y="1500174"/>
                <a:ext cx="500067" cy="5000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4786315" y="1500174"/>
                <a:ext cx="500065" cy="5000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4286248" y="2000239"/>
                <a:ext cx="500067" cy="50006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4" name="组合 31"/>
            <p:cNvGrpSpPr/>
            <p:nvPr/>
          </p:nvGrpSpPr>
          <p:grpSpPr bwMode="auto">
            <a:xfrm>
              <a:off x="6629402" y="3866331"/>
              <a:ext cx="2004657" cy="2001069"/>
              <a:chOff x="4286248" y="1499355"/>
              <a:chExt cx="2004670" cy="2001083"/>
            </a:xfrm>
            <a:solidFill>
              <a:srgbClr val="CCCCFF"/>
            </a:solidFill>
          </p:grpSpPr>
          <p:sp>
            <p:nvSpPr>
              <p:cNvPr id="85" name="矩形 84"/>
              <p:cNvSpPr/>
              <p:nvPr/>
            </p:nvSpPr>
            <p:spPr>
              <a:xfrm>
                <a:off x="5286379" y="2003036"/>
                <a:ext cx="500065" cy="500065"/>
              </a:xfrm>
              <a:prstGeom prst="rect">
                <a:avLst/>
              </a:prstGeom>
              <a:pattFill prst="pct90">
                <a:fgClr>
                  <a:srgbClr val="00B0F0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5790850" y="1499355"/>
                <a:ext cx="500068" cy="50006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4786315" y="3000371"/>
                <a:ext cx="500065" cy="50006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4286248" y="2500306"/>
                <a:ext cx="500067" cy="5000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5" name="组合 32"/>
            <p:cNvGrpSpPr/>
            <p:nvPr/>
          </p:nvGrpSpPr>
          <p:grpSpPr bwMode="auto">
            <a:xfrm>
              <a:off x="6629106" y="3867149"/>
              <a:ext cx="2000542" cy="2000725"/>
              <a:chOff x="3285823" y="2500306"/>
              <a:chExt cx="2000557" cy="2000740"/>
            </a:xfrm>
            <a:solidFill>
              <a:srgbClr val="CCCCFF"/>
            </a:solidFill>
          </p:grpSpPr>
          <p:sp>
            <p:nvSpPr>
              <p:cNvPr id="81" name="矩形 80"/>
              <p:cNvSpPr/>
              <p:nvPr/>
            </p:nvSpPr>
            <p:spPr>
              <a:xfrm>
                <a:off x="3285823" y="4000980"/>
                <a:ext cx="500064" cy="500066"/>
              </a:xfrm>
              <a:prstGeom prst="rect">
                <a:avLst/>
              </a:prstGeom>
              <a:pattFill prst="pct70">
                <a:fgClr>
                  <a:srgbClr val="000000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3786181" y="3505837"/>
                <a:ext cx="500067" cy="50006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4786315" y="3000371"/>
                <a:ext cx="500065" cy="50006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4286248" y="2500306"/>
                <a:ext cx="500067" cy="5000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6" name="组合 37"/>
            <p:cNvGrpSpPr/>
            <p:nvPr/>
          </p:nvGrpSpPr>
          <p:grpSpPr bwMode="auto">
            <a:xfrm>
              <a:off x="7629525" y="4867275"/>
              <a:ext cx="1000125" cy="1000125"/>
              <a:chOff x="4286248" y="1500174"/>
              <a:chExt cx="1000132" cy="1000132"/>
            </a:xfrm>
            <a:solidFill>
              <a:srgbClr val="CCCCFF"/>
            </a:solidFill>
          </p:grpSpPr>
          <p:sp>
            <p:nvSpPr>
              <p:cNvPr id="77" name="矩形 76"/>
              <p:cNvSpPr/>
              <p:nvPr/>
            </p:nvSpPr>
            <p:spPr>
              <a:xfrm>
                <a:off x="4786314" y="1500174"/>
                <a:ext cx="500065" cy="5000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4286248" y="2000239"/>
                <a:ext cx="500067" cy="50006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4786315" y="2000239"/>
                <a:ext cx="500065" cy="50006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4286248" y="1500174"/>
                <a:ext cx="500067" cy="500065"/>
              </a:xfrm>
              <a:prstGeom prst="rect">
                <a:avLst/>
              </a:prstGeom>
              <a:pattFill prst="pct90">
                <a:fgClr>
                  <a:srgbClr val="00B0F0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93" name="组合 92"/>
          <p:cNvGrpSpPr/>
          <p:nvPr/>
        </p:nvGrpSpPr>
        <p:grpSpPr>
          <a:xfrm>
            <a:off x="6491288" y="2860675"/>
            <a:ext cx="1544637" cy="1522413"/>
            <a:chOff x="6629400" y="3863755"/>
            <a:chExt cx="2001874" cy="2004397"/>
          </a:xfrm>
        </p:grpSpPr>
        <p:grpSp>
          <p:nvGrpSpPr>
            <p:cNvPr id="94" name="组合 30"/>
            <p:cNvGrpSpPr/>
            <p:nvPr/>
          </p:nvGrpSpPr>
          <p:grpSpPr bwMode="auto">
            <a:xfrm>
              <a:off x="6629400" y="3867150"/>
              <a:ext cx="1004248" cy="1001623"/>
              <a:chOff x="4286248" y="1500174"/>
              <a:chExt cx="1004255" cy="1001630"/>
            </a:xfrm>
            <a:solidFill>
              <a:srgbClr val="CCCCFF"/>
            </a:solidFill>
          </p:grpSpPr>
          <p:sp>
            <p:nvSpPr>
              <p:cNvPr id="112" name="矩形 111"/>
              <p:cNvSpPr/>
              <p:nvPr/>
            </p:nvSpPr>
            <p:spPr>
              <a:xfrm>
                <a:off x="4790438" y="2001738"/>
                <a:ext cx="500065" cy="500066"/>
              </a:xfrm>
              <a:prstGeom prst="rect">
                <a:avLst/>
              </a:prstGeom>
              <a:pattFill prst="pct90">
                <a:fgClr>
                  <a:srgbClr val="00B0F0"/>
                </a:fgClr>
                <a:bgClr>
                  <a:schemeClr val="bg1"/>
                </a:bgClr>
              </a:patt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4786315" y="1500174"/>
                <a:ext cx="500065" cy="5000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4286248" y="2000239"/>
                <a:ext cx="500067" cy="50006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4286248" y="1500174"/>
                <a:ext cx="500067" cy="5000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5" name="组合 31"/>
            <p:cNvGrpSpPr/>
            <p:nvPr/>
          </p:nvGrpSpPr>
          <p:grpSpPr bwMode="auto">
            <a:xfrm>
              <a:off x="6629400" y="4867275"/>
              <a:ext cx="1000125" cy="1000125"/>
              <a:chOff x="4286248" y="2500306"/>
              <a:chExt cx="1000132" cy="1000132"/>
            </a:xfrm>
            <a:solidFill>
              <a:srgbClr val="CCCCFF"/>
            </a:solidFill>
          </p:grpSpPr>
          <p:sp>
            <p:nvSpPr>
              <p:cNvPr id="106" name="矩形 105"/>
              <p:cNvSpPr/>
              <p:nvPr/>
            </p:nvSpPr>
            <p:spPr>
              <a:xfrm>
                <a:off x="4786315" y="2500306"/>
                <a:ext cx="500065" cy="500065"/>
              </a:xfrm>
              <a:prstGeom prst="rect">
                <a:avLst/>
              </a:prstGeom>
              <a:pattFill prst="pct90">
                <a:fgClr>
                  <a:srgbClr val="00B0F0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4286248" y="3000371"/>
                <a:ext cx="500067" cy="50006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4786315" y="3000371"/>
                <a:ext cx="500065" cy="50006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4286248" y="2500306"/>
                <a:ext cx="500067" cy="5000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6" name="组合 32"/>
            <p:cNvGrpSpPr/>
            <p:nvPr/>
          </p:nvGrpSpPr>
          <p:grpSpPr bwMode="auto">
            <a:xfrm>
              <a:off x="7629525" y="3867150"/>
              <a:ext cx="1000509" cy="2001002"/>
              <a:chOff x="4286248" y="2500306"/>
              <a:chExt cx="1000516" cy="2001016"/>
            </a:xfrm>
            <a:solidFill>
              <a:srgbClr val="CCCCFF"/>
            </a:solidFill>
          </p:grpSpPr>
          <p:sp>
            <p:nvSpPr>
              <p:cNvPr id="102" name="矩形 101"/>
              <p:cNvSpPr/>
              <p:nvPr/>
            </p:nvSpPr>
            <p:spPr>
              <a:xfrm>
                <a:off x="4786699" y="4001257"/>
                <a:ext cx="500065" cy="500065"/>
              </a:xfrm>
              <a:prstGeom prst="rect">
                <a:avLst/>
              </a:prstGeom>
              <a:pattFill prst="pct70">
                <a:fgClr>
                  <a:srgbClr val="000000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4286248" y="3504682"/>
                <a:ext cx="500068" cy="50006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4786315" y="3000371"/>
                <a:ext cx="500065" cy="50006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4286248" y="2500306"/>
                <a:ext cx="500067" cy="5000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7" name="组合 37"/>
            <p:cNvGrpSpPr/>
            <p:nvPr/>
          </p:nvGrpSpPr>
          <p:grpSpPr bwMode="auto">
            <a:xfrm>
              <a:off x="7629535" y="3863755"/>
              <a:ext cx="1001739" cy="2003645"/>
              <a:chOff x="4286248" y="496647"/>
              <a:chExt cx="1001744" cy="2003659"/>
            </a:xfrm>
            <a:solidFill>
              <a:srgbClr val="CCCCFF"/>
            </a:solidFill>
          </p:grpSpPr>
          <p:sp>
            <p:nvSpPr>
              <p:cNvPr id="98" name="矩形 97"/>
              <p:cNvSpPr/>
              <p:nvPr/>
            </p:nvSpPr>
            <p:spPr>
              <a:xfrm>
                <a:off x="4786315" y="1500174"/>
                <a:ext cx="500065" cy="5000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4286248" y="2000239"/>
                <a:ext cx="500067" cy="50006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4787927" y="496647"/>
                <a:ext cx="500065" cy="50006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4288334" y="1001131"/>
                <a:ext cx="500066" cy="500064"/>
              </a:xfrm>
              <a:prstGeom prst="rect">
                <a:avLst/>
              </a:prstGeom>
              <a:pattFill prst="pct90">
                <a:fgClr>
                  <a:srgbClr val="00B0F0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7224713" y="1276350"/>
            <a:ext cx="1543050" cy="1520825"/>
            <a:chOff x="6629400" y="3867150"/>
            <a:chExt cx="2000250" cy="2000250"/>
          </a:xfrm>
        </p:grpSpPr>
        <p:grpSp>
          <p:nvGrpSpPr>
            <p:cNvPr id="40" name="组合 30"/>
            <p:cNvGrpSpPr/>
            <p:nvPr/>
          </p:nvGrpSpPr>
          <p:grpSpPr bwMode="auto">
            <a:xfrm>
              <a:off x="6629400" y="3867150"/>
              <a:ext cx="1000125" cy="1003261"/>
              <a:chOff x="4286248" y="1500174"/>
              <a:chExt cx="1000132" cy="1003268"/>
            </a:xfrm>
            <a:solidFill>
              <a:srgbClr val="CCCCFF"/>
            </a:solidFill>
          </p:grpSpPr>
          <p:sp>
            <p:nvSpPr>
              <p:cNvPr id="43" name="矩形 42"/>
              <p:cNvSpPr/>
              <p:nvPr/>
            </p:nvSpPr>
            <p:spPr>
              <a:xfrm>
                <a:off x="4786315" y="2003375"/>
                <a:ext cx="500065" cy="500067"/>
              </a:xfrm>
              <a:prstGeom prst="rect">
                <a:avLst/>
              </a:prstGeom>
              <a:pattFill prst="pct90">
                <a:fgClr>
                  <a:srgbClr val="00B0F0"/>
                </a:fgClr>
                <a:bgClr>
                  <a:schemeClr val="bg1"/>
                </a:bgClr>
              </a:patt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4286248" y="1500174"/>
                <a:ext cx="500067" cy="5000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4786315" y="1500174"/>
                <a:ext cx="500065" cy="5000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4286248" y="2000239"/>
                <a:ext cx="500067" cy="50006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5" name="组合 31"/>
            <p:cNvGrpSpPr/>
            <p:nvPr/>
          </p:nvGrpSpPr>
          <p:grpSpPr bwMode="auto">
            <a:xfrm>
              <a:off x="6629400" y="4867275"/>
              <a:ext cx="1000125" cy="1000125"/>
              <a:chOff x="4286248" y="2500306"/>
              <a:chExt cx="1000132" cy="1000132"/>
            </a:xfrm>
            <a:solidFill>
              <a:srgbClr val="CCCCFF"/>
            </a:solidFill>
          </p:grpSpPr>
          <p:sp>
            <p:nvSpPr>
              <p:cNvPr id="46" name="矩形 45"/>
              <p:cNvSpPr/>
              <p:nvPr/>
            </p:nvSpPr>
            <p:spPr>
              <a:xfrm>
                <a:off x="4786315" y="2500306"/>
                <a:ext cx="500065" cy="500065"/>
              </a:xfrm>
              <a:prstGeom prst="rect">
                <a:avLst/>
              </a:prstGeom>
              <a:pattFill prst="pct90">
                <a:fgClr>
                  <a:srgbClr val="00B0F0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4286248" y="3000371"/>
                <a:ext cx="500067" cy="50006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4786315" y="3000371"/>
                <a:ext cx="500065" cy="50006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4286248" y="2500306"/>
                <a:ext cx="500067" cy="5000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0" name="组合 32"/>
            <p:cNvGrpSpPr/>
            <p:nvPr/>
          </p:nvGrpSpPr>
          <p:grpSpPr bwMode="auto">
            <a:xfrm>
              <a:off x="7629525" y="3867150"/>
              <a:ext cx="1000125" cy="1000125"/>
              <a:chOff x="4286248" y="2500306"/>
              <a:chExt cx="1000132" cy="1000132"/>
            </a:xfrm>
            <a:solidFill>
              <a:srgbClr val="CCCCFF"/>
            </a:solidFill>
          </p:grpSpPr>
          <p:sp>
            <p:nvSpPr>
              <p:cNvPr id="51" name="矩形 50"/>
              <p:cNvSpPr/>
              <p:nvPr/>
            </p:nvSpPr>
            <p:spPr>
              <a:xfrm>
                <a:off x="4786315" y="2500306"/>
                <a:ext cx="500065" cy="500065"/>
              </a:xfrm>
              <a:prstGeom prst="rect">
                <a:avLst/>
              </a:prstGeom>
              <a:pattFill prst="pct70">
                <a:fgClr>
                  <a:srgbClr val="000000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4286248" y="3000371"/>
                <a:ext cx="500067" cy="50006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4786315" y="3000371"/>
                <a:ext cx="500065" cy="50006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4286248" y="2500306"/>
                <a:ext cx="500067" cy="5000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5" name="组合 37"/>
            <p:cNvGrpSpPr/>
            <p:nvPr/>
          </p:nvGrpSpPr>
          <p:grpSpPr bwMode="auto">
            <a:xfrm>
              <a:off x="7629525" y="4867275"/>
              <a:ext cx="1000125" cy="1000125"/>
              <a:chOff x="4286248" y="1500174"/>
              <a:chExt cx="1000132" cy="1000132"/>
            </a:xfrm>
            <a:solidFill>
              <a:srgbClr val="CCCCFF"/>
            </a:solidFill>
          </p:grpSpPr>
          <p:sp>
            <p:nvSpPr>
              <p:cNvPr id="56" name="矩形 55"/>
              <p:cNvSpPr/>
              <p:nvPr/>
            </p:nvSpPr>
            <p:spPr>
              <a:xfrm>
                <a:off x="4786315" y="1500174"/>
                <a:ext cx="500065" cy="5000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4286248" y="2000239"/>
                <a:ext cx="500067" cy="50006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4786315" y="2000239"/>
                <a:ext cx="500065" cy="50006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4286248" y="1500174"/>
                <a:ext cx="500067" cy="500065"/>
              </a:xfrm>
              <a:prstGeom prst="rect">
                <a:avLst/>
              </a:prstGeom>
              <a:pattFill prst="pct90">
                <a:fgClr>
                  <a:srgbClr val="00B0F0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2" grpId="0" animBg="1"/>
      <p:bldP spid="33" grpId="0" animBg="1"/>
      <p:bldP spid="38" grpId="0" animBg="1"/>
      <p:bldP spid="8" grpId="0"/>
      <p:bldP spid="60" grpId="0"/>
      <p:bldP spid="61" grpId="0"/>
      <p:bldP spid="62" grpId="0"/>
      <p:bldP spid="63" grpId="0"/>
      <p:bldP spid="10" grpId="0" animBg="1"/>
      <p:bldP spid="64" grpId="0" animBg="1"/>
      <p:bldP spid="11" grpId="0" animBg="1"/>
      <p:bldP spid="68" grpId="0" animBg="1"/>
      <p:bldP spid="7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404813" y="549275"/>
            <a:ext cx="3429000" cy="5219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算法框架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27651" name="组合 23564"/>
          <p:cNvGrpSpPr/>
          <p:nvPr/>
        </p:nvGrpSpPr>
        <p:grpSpPr>
          <a:xfrm>
            <a:off x="1676400" y="1250950"/>
            <a:ext cx="6515100" cy="5057775"/>
            <a:chOff x="1638300" y="1304925"/>
            <a:chExt cx="6515100" cy="5057775"/>
          </a:xfrm>
        </p:grpSpPr>
        <p:sp>
          <p:nvSpPr>
            <p:cNvPr id="7" name="矩形: 圆角 6"/>
            <p:cNvSpPr/>
            <p:nvPr/>
          </p:nvSpPr>
          <p:spPr>
            <a:xfrm>
              <a:off x="3633788" y="1304925"/>
              <a:ext cx="981075" cy="457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rPr>
                <a:t>原始问题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9" name="直接箭头连接符 8"/>
            <p:cNvCxnSpPr>
              <a:stCxn id="7" idx="2"/>
              <a:endCxn id="10" idx="0"/>
            </p:cNvCxnSpPr>
            <p:nvPr/>
          </p:nvCxnSpPr>
          <p:spPr>
            <a:xfrm flipH="1">
              <a:off x="4124325" y="1762125"/>
              <a:ext cx="0" cy="295275"/>
            </a:xfrm>
            <a:prstGeom prst="straightConnector1">
              <a:avLst/>
            </a:prstGeom>
            <a:ln w="28575">
              <a:solidFill>
                <a:srgbClr val="000000"/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3476625" y="2057400"/>
              <a:ext cx="1295400" cy="457200"/>
            </a:xfrm>
            <a:prstGeom prst="ellipse">
              <a:avLst/>
            </a:prstGeom>
            <a:solidFill>
              <a:srgbClr val="CCCC00">
                <a:alpha val="41176"/>
              </a:srgb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rPr>
                <a:t>问题分解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981200" y="2819400"/>
              <a:ext cx="981075" cy="457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rPr>
                <a:t>子问题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矩形: 圆角 15"/>
            <p:cNvSpPr/>
            <p:nvPr/>
          </p:nvSpPr>
          <p:spPr>
            <a:xfrm>
              <a:off x="3648075" y="2809875"/>
              <a:ext cx="981075" cy="457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rPr>
                <a:t>子问题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矩形: 圆角 16"/>
            <p:cNvSpPr/>
            <p:nvPr/>
          </p:nvSpPr>
          <p:spPr>
            <a:xfrm>
              <a:off x="5724525" y="2819400"/>
              <a:ext cx="981075" cy="457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rPr>
                <a:t>子问题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638300" y="3581400"/>
              <a:ext cx="1600200" cy="457200"/>
            </a:xfrm>
            <a:prstGeom prst="ellipse">
              <a:avLst/>
            </a:prstGeom>
            <a:solidFill>
              <a:srgbClr val="CCCC00">
                <a:alpha val="41176"/>
              </a:srgb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rPr>
                <a:t>求解子问题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H="1">
              <a:off x="2438400" y="3286125"/>
              <a:ext cx="0" cy="295275"/>
            </a:xfrm>
            <a:prstGeom prst="straightConnector1">
              <a:avLst/>
            </a:prstGeom>
            <a:ln w="28575">
              <a:solidFill>
                <a:srgbClr val="000000"/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>
              <a:off x="4114800" y="3286125"/>
              <a:ext cx="0" cy="295275"/>
            </a:xfrm>
            <a:prstGeom prst="straightConnector1">
              <a:avLst/>
            </a:prstGeom>
            <a:ln w="28575">
              <a:solidFill>
                <a:srgbClr val="000000"/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flipH="1">
              <a:off x="6172200" y="3286125"/>
              <a:ext cx="0" cy="295275"/>
            </a:xfrm>
            <a:prstGeom prst="straightConnector1">
              <a:avLst/>
            </a:prstGeom>
            <a:ln w="28575">
              <a:solidFill>
                <a:srgbClr val="000000"/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4133850" y="2514600"/>
              <a:ext cx="0" cy="301625"/>
            </a:xfrm>
            <a:prstGeom prst="straightConnector1">
              <a:avLst/>
            </a:prstGeom>
            <a:ln w="28575">
              <a:solidFill>
                <a:srgbClr val="000000"/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0" idx="3"/>
            </p:cNvCxnSpPr>
            <p:nvPr/>
          </p:nvCxnSpPr>
          <p:spPr>
            <a:xfrm flipH="1">
              <a:off x="2590800" y="2447925"/>
              <a:ext cx="1076325" cy="361950"/>
            </a:xfrm>
            <a:prstGeom prst="straightConnector1">
              <a:avLst/>
            </a:prstGeom>
            <a:ln w="28575">
              <a:solidFill>
                <a:srgbClr val="000000"/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0" idx="5"/>
              <a:endCxn id="17" idx="0"/>
            </p:cNvCxnSpPr>
            <p:nvPr/>
          </p:nvCxnSpPr>
          <p:spPr>
            <a:xfrm>
              <a:off x="4581525" y="2447925"/>
              <a:ext cx="1633538" cy="371475"/>
            </a:xfrm>
            <a:prstGeom prst="straightConnector1">
              <a:avLst/>
            </a:prstGeom>
            <a:ln w="28575">
              <a:solidFill>
                <a:srgbClr val="000000"/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flipH="1">
              <a:off x="2438400" y="4048125"/>
              <a:ext cx="0" cy="295275"/>
            </a:xfrm>
            <a:prstGeom prst="straightConnector1">
              <a:avLst/>
            </a:prstGeom>
            <a:ln w="28575">
              <a:solidFill>
                <a:srgbClr val="000000"/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H="1">
              <a:off x="4114800" y="4048125"/>
              <a:ext cx="0" cy="295275"/>
            </a:xfrm>
            <a:prstGeom prst="straightConnector1">
              <a:avLst/>
            </a:prstGeom>
            <a:ln w="28575">
              <a:solidFill>
                <a:srgbClr val="000000"/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flipH="1">
              <a:off x="6172200" y="4048125"/>
              <a:ext cx="0" cy="295275"/>
            </a:xfrm>
            <a:prstGeom prst="straightConnector1">
              <a:avLst/>
            </a:prstGeom>
            <a:ln w="28575">
              <a:solidFill>
                <a:srgbClr val="000000"/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: 圆角 38"/>
            <p:cNvSpPr/>
            <p:nvPr/>
          </p:nvSpPr>
          <p:spPr>
            <a:xfrm>
              <a:off x="1952625" y="4343400"/>
              <a:ext cx="981075" cy="457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rPr>
                <a:t>子问题解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矩形: 圆角 39"/>
            <p:cNvSpPr/>
            <p:nvPr/>
          </p:nvSpPr>
          <p:spPr>
            <a:xfrm>
              <a:off x="3619500" y="4333875"/>
              <a:ext cx="981075" cy="457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rPr>
                <a:t>子问题解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矩形: 圆角 40"/>
            <p:cNvSpPr/>
            <p:nvPr/>
          </p:nvSpPr>
          <p:spPr>
            <a:xfrm>
              <a:off x="5695950" y="4343400"/>
              <a:ext cx="981075" cy="457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rPr>
                <a:t>子问题解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4949825" y="2286000"/>
              <a:ext cx="1527175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6276975" y="2047875"/>
              <a:ext cx="981075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rPr>
                <a:t>拆分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7000875" y="3800475"/>
              <a:ext cx="36195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>
              <a:off x="7172325" y="3571875"/>
              <a:ext cx="981075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rPr>
                <a:t>求解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5102225" y="5572125"/>
              <a:ext cx="1527175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/>
            <p:cNvSpPr/>
            <p:nvPr/>
          </p:nvSpPr>
          <p:spPr>
            <a:xfrm>
              <a:off x="6429375" y="5334000"/>
              <a:ext cx="981075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rPr>
                <a:t>合并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54" name="直接箭头连接符 53"/>
            <p:cNvCxnSpPr>
              <a:stCxn id="39" idx="2"/>
              <a:endCxn id="69" idx="2"/>
            </p:cNvCxnSpPr>
            <p:nvPr/>
          </p:nvCxnSpPr>
          <p:spPr>
            <a:xfrm>
              <a:off x="2443163" y="4800600"/>
              <a:ext cx="966787" cy="600075"/>
            </a:xfrm>
            <a:prstGeom prst="straightConnector1">
              <a:avLst/>
            </a:prstGeom>
            <a:ln w="28575">
              <a:solidFill>
                <a:srgbClr val="000000"/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40" idx="2"/>
              <a:endCxn id="69" idx="0"/>
            </p:cNvCxnSpPr>
            <p:nvPr/>
          </p:nvCxnSpPr>
          <p:spPr>
            <a:xfrm>
              <a:off x="4110038" y="4791075"/>
              <a:ext cx="9525" cy="409575"/>
            </a:xfrm>
            <a:prstGeom prst="straightConnector1">
              <a:avLst/>
            </a:prstGeom>
            <a:ln w="28575">
              <a:solidFill>
                <a:srgbClr val="000000"/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41" idx="2"/>
              <a:endCxn id="69" idx="6"/>
            </p:cNvCxnSpPr>
            <p:nvPr/>
          </p:nvCxnSpPr>
          <p:spPr>
            <a:xfrm flipH="1">
              <a:off x="4829175" y="4800600"/>
              <a:ext cx="1357313" cy="600075"/>
            </a:xfrm>
            <a:prstGeom prst="straightConnector1">
              <a:avLst/>
            </a:prstGeom>
            <a:ln w="28575">
              <a:solidFill>
                <a:srgbClr val="000000"/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椭圆 68"/>
            <p:cNvSpPr/>
            <p:nvPr/>
          </p:nvSpPr>
          <p:spPr>
            <a:xfrm>
              <a:off x="3409950" y="5200650"/>
              <a:ext cx="1419225" cy="400050"/>
            </a:xfrm>
            <a:prstGeom prst="ellipse">
              <a:avLst/>
            </a:prstGeom>
            <a:solidFill>
              <a:srgbClr val="CCCC00">
                <a:alpha val="41176"/>
              </a:srgb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rPr>
                <a:t>合并子解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75" name="直接箭头连接符 74"/>
            <p:cNvCxnSpPr/>
            <p:nvPr/>
          </p:nvCxnSpPr>
          <p:spPr>
            <a:xfrm>
              <a:off x="4114800" y="5638800"/>
              <a:ext cx="0" cy="304800"/>
            </a:xfrm>
            <a:prstGeom prst="straightConnector1">
              <a:avLst/>
            </a:prstGeom>
            <a:ln w="28575">
              <a:solidFill>
                <a:srgbClr val="000000"/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矩形: 圆角 77"/>
            <p:cNvSpPr/>
            <p:nvPr/>
          </p:nvSpPr>
          <p:spPr>
            <a:xfrm>
              <a:off x="3440113" y="5943600"/>
              <a:ext cx="1347787" cy="419100"/>
            </a:xfrm>
            <a:prstGeom prst="round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rPr>
                <a:t>原始问题的解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64" name="矩形 23563"/>
            <p:cNvSpPr/>
            <p:nvPr/>
          </p:nvSpPr>
          <p:spPr>
            <a:xfrm>
              <a:off x="4892675" y="2886075"/>
              <a:ext cx="612775" cy="4667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rPr>
                <a:t>…</a:t>
              </a:r>
              <a:endParaRPr kumimoji="0" lang="zh-CN" altLang="en-US" sz="44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895850" y="3619500"/>
              <a:ext cx="612775" cy="4667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rPr>
                <a:t>…</a:t>
              </a:r>
              <a:endParaRPr kumimoji="0" lang="zh-CN" altLang="en-US" sz="44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886325" y="4410075"/>
              <a:ext cx="612775" cy="4667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rPr>
                <a:t>…</a:t>
              </a:r>
              <a:endParaRPr kumimoji="0" lang="zh-CN" altLang="en-US" sz="44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3295650" y="3581400"/>
              <a:ext cx="1600200" cy="457200"/>
            </a:xfrm>
            <a:prstGeom prst="ellipse">
              <a:avLst/>
            </a:prstGeom>
            <a:solidFill>
              <a:srgbClr val="CCCC00">
                <a:alpha val="41176"/>
              </a:srgb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rPr>
                <a:t>求解子问题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5372100" y="3562350"/>
              <a:ext cx="1600200" cy="457200"/>
            </a:xfrm>
            <a:prstGeom prst="ellipse">
              <a:avLst/>
            </a:prstGeom>
            <a:solidFill>
              <a:srgbClr val="CCCC00">
                <a:alpha val="41176"/>
              </a:srgb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rPr>
                <a:t>求解子问题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98" y="1219200"/>
            <a:ext cx="8858280" cy="257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考虑右上角象限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if(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tr+s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&amp;&amp; dc&gt;=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tc+s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  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ChessBoard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tr,tc+s,dr,dc,s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		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特殊方格在此象限中 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else					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此象限中无特殊方格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{	board[tr+s-1][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tc+s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]=t;		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号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型骨牌覆盖左下角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ChessBoard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(tr,tc+s,tr+s-1,tc+s,s);  	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	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将左下角作为特殊方格继续处理该象限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}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50181" name="组合 13"/>
          <p:cNvGrpSpPr/>
          <p:nvPr/>
        </p:nvGrpSpPr>
        <p:grpSpPr>
          <a:xfrm>
            <a:off x="142875" y="4262438"/>
            <a:ext cx="2714625" cy="1849437"/>
            <a:chOff x="142844" y="4580430"/>
            <a:chExt cx="2714644" cy="1848966"/>
          </a:xfrm>
        </p:grpSpPr>
        <p:sp>
          <p:nvSpPr>
            <p:cNvPr id="15" name="矩形 14"/>
            <p:cNvSpPr/>
            <p:nvPr/>
          </p:nvSpPr>
          <p:spPr>
            <a:xfrm>
              <a:off x="1142976" y="4715333"/>
              <a:ext cx="857256" cy="857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212" name="TextBox 15"/>
            <p:cNvSpPr txBox="1"/>
            <p:nvPr/>
          </p:nvSpPr>
          <p:spPr>
            <a:xfrm>
              <a:off x="142844" y="4580430"/>
              <a:ext cx="121444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latin typeface="Consolas" panose="020B0609020204030204" pitchFamily="49" charset="0"/>
                  <a:ea typeface="宋体" panose="02010600030101010101" pitchFamily="2" charset="-122"/>
                </a:rPr>
                <a:t>(tr,tc)</a:t>
              </a:r>
              <a:endParaRPr lang="zh-CN" altLang="en-US" sz="1800" b="0" dirty="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142976" y="5572364"/>
              <a:ext cx="857256" cy="857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00232" y="4715333"/>
              <a:ext cx="857256" cy="8570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000232" y="5572364"/>
              <a:ext cx="857256" cy="857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286125" y="3749675"/>
            <a:ext cx="2500313" cy="2441575"/>
            <a:chOff x="428595" y="4214818"/>
            <a:chExt cx="2500331" cy="2441034"/>
          </a:xfrm>
        </p:grpSpPr>
        <p:sp>
          <p:nvSpPr>
            <p:cNvPr id="50202" name="TextBox 20"/>
            <p:cNvSpPr txBox="1"/>
            <p:nvPr/>
          </p:nvSpPr>
          <p:spPr>
            <a:xfrm>
              <a:off x="1897548" y="4214818"/>
              <a:ext cx="28575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i="1" dirty="0">
                  <a:latin typeface="Consolas" panose="020B0609020204030204" pitchFamily="49" charset="0"/>
                  <a:ea typeface="宋体" panose="02010600030101010101" pitchFamily="2" charset="-122"/>
                </a:rPr>
                <a:t>s</a:t>
              </a:r>
              <a:endParaRPr lang="zh-CN" altLang="en-US" sz="1800" b="0" i="1" dirty="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071538" y="4870311"/>
              <a:ext cx="1857388" cy="178554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428727" y="5227419"/>
              <a:ext cx="357191" cy="3571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1000099" y="4798889"/>
              <a:ext cx="142876" cy="142843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206" name="TextBox 24"/>
            <p:cNvSpPr txBox="1"/>
            <p:nvPr/>
          </p:nvSpPr>
          <p:spPr>
            <a:xfrm>
              <a:off x="428595" y="4357694"/>
              <a:ext cx="1451059" cy="3692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latin typeface="Consolas" panose="020B0609020204030204" pitchFamily="49" charset="0"/>
                  <a:ea typeface="宋体" panose="02010600030101010101" pitchFamily="2" charset="-122"/>
                </a:rPr>
                <a:t>(tr,tc+s)</a:t>
              </a:r>
              <a:endParaRPr lang="zh-CN" altLang="en-US" sz="1800" b="0" dirty="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0207" name="TextBox 25"/>
            <p:cNvSpPr txBox="1"/>
            <p:nvPr/>
          </p:nvSpPr>
          <p:spPr>
            <a:xfrm>
              <a:off x="1714480" y="5202808"/>
              <a:ext cx="1071570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(dr,dc)</a:t>
              </a:r>
              <a:endParaRPr lang="zh-CN" altLang="en-US" sz="1800" b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7" name="左大括号 26"/>
            <p:cNvSpPr/>
            <p:nvPr/>
          </p:nvSpPr>
          <p:spPr>
            <a:xfrm>
              <a:off x="785786" y="4941732"/>
              <a:ext cx="214314" cy="1642699"/>
            </a:xfrm>
            <a:prstGeom prst="leftBrace">
              <a:avLst/>
            </a:prstGeom>
            <a:ln w="1270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209" name="TextBox 27"/>
            <p:cNvSpPr txBox="1"/>
            <p:nvPr/>
          </p:nvSpPr>
          <p:spPr>
            <a:xfrm>
              <a:off x="500034" y="5572140"/>
              <a:ext cx="28575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i="1" dirty="0">
                  <a:latin typeface="Consolas" panose="020B0609020204030204" pitchFamily="49" charset="0"/>
                  <a:ea typeface="宋体" panose="02010600030101010101" pitchFamily="2" charset="-122"/>
                </a:rPr>
                <a:t>s</a:t>
              </a:r>
              <a:endParaRPr lang="zh-CN" altLang="en-US" sz="1800" b="0" i="1" dirty="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9" name="左大括号 28"/>
            <p:cNvSpPr/>
            <p:nvPr/>
          </p:nvSpPr>
          <p:spPr>
            <a:xfrm rot="5400000">
              <a:off x="1928819" y="3870219"/>
              <a:ext cx="214265" cy="1643074"/>
            </a:xfrm>
            <a:prstGeom prst="leftBrace">
              <a:avLst/>
            </a:prstGeom>
            <a:ln w="1270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284538" y="3749675"/>
            <a:ext cx="3143250" cy="2441575"/>
            <a:chOff x="4214810" y="4214818"/>
            <a:chExt cx="3143272" cy="2441034"/>
          </a:xfrm>
        </p:grpSpPr>
        <p:grpSp>
          <p:nvGrpSpPr>
            <p:cNvPr id="50192" name="组合 13"/>
            <p:cNvGrpSpPr/>
            <p:nvPr/>
          </p:nvGrpSpPr>
          <p:grpSpPr>
            <a:xfrm>
              <a:off x="4214810" y="4357693"/>
              <a:ext cx="3143272" cy="2298159"/>
              <a:chOff x="428596" y="4357693"/>
              <a:chExt cx="3143272" cy="2298159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071537" y="4870310"/>
                <a:ext cx="1857388" cy="178554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071537" y="6295570"/>
                <a:ext cx="357191" cy="3571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000100" y="4798888"/>
                <a:ext cx="142876" cy="142843"/>
              </a:xfrm>
              <a:prstGeom prst="ellipse">
                <a:avLst/>
              </a:prstGeom>
              <a:solidFill>
                <a:srgbClr val="00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197" name="TextBox 8"/>
              <p:cNvSpPr txBox="1"/>
              <p:nvPr/>
            </p:nvSpPr>
            <p:spPr>
              <a:xfrm>
                <a:off x="428596" y="4357693"/>
                <a:ext cx="1451060" cy="369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(tr,tc+s)</a:t>
                </a:r>
                <a:endParaRPr lang="zh-CN" altLang="en-US" sz="1800" b="0" dirty="0">
                  <a:latin typeface="Consolas" panose="020B06090202040302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198" name="TextBox 9"/>
              <p:cNvSpPr txBox="1"/>
              <p:nvPr/>
            </p:nvSpPr>
            <p:spPr>
              <a:xfrm>
                <a:off x="1428728" y="6264330"/>
                <a:ext cx="2143140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rgbClr val="0000FF"/>
                    </a:solidFill>
                    <a:latin typeface="Consolas" panose="020B0609020204030204" pitchFamily="49" charset="0"/>
                    <a:ea typeface="宋体" panose="02010600030101010101" pitchFamily="2" charset="-122"/>
                  </a:rPr>
                  <a:t>(tr+s-1,tc+s)</a:t>
                </a:r>
                <a:endParaRPr lang="zh-CN" altLang="en-US" sz="1800" b="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左大括号 10"/>
              <p:cNvSpPr/>
              <p:nvPr/>
            </p:nvSpPr>
            <p:spPr>
              <a:xfrm>
                <a:off x="785785" y="4941732"/>
                <a:ext cx="214315" cy="1642699"/>
              </a:xfrm>
              <a:prstGeom prst="leftBrace">
                <a:avLst/>
              </a:prstGeom>
              <a:ln w="12700"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200" name="TextBox 11"/>
              <p:cNvSpPr txBox="1"/>
              <p:nvPr/>
            </p:nvSpPr>
            <p:spPr>
              <a:xfrm>
                <a:off x="500034" y="5572140"/>
                <a:ext cx="285752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i="1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s</a:t>
                </a:r>
                <a:endParaRPr lang="zh-CN" altLang="en-US" sz="1800" b="0" i="1" dirty="0">
                  <a:latin typeface="Consolas" panose="020B06090202040302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左大括号 12"/>
              <p:cNvSpPr/>
              <p:nvPr/>
            </p:nvSpPr>
            <p:spPr>
              <a:xfrm rot="5400000">
                <a:off x="1928819" y="3870218"/>
                <a:ext cx="214265" cy="1643075"/>
              </a:xfrm>
              <a:prstGeom prst="leftBrace">
                <a:avLst/>
              </a:prstGeom>
              <a:ln w="12700"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193" name="TextBox 4"/>
            <p:cNvSpPr txBox="1"/>
            <p:nvPr/>
          </p:nvSpPr>
          <p:spPr>
            <a:xfrm>
              <a:off x="5674816" y="4214818"/>
              <a:ext cx="28575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i="1" dirty="0">
                  <a:latin typeface="Consolas" panose="020B0609020204030204" pitchFamily="49" charset="0"/>
                  <a:ea typeface="宋体" panose="02010600030101010101" pitchFamily="2" charset="-122"/>
                </a:rPr>
                <a:t>s</a:t>
              </a:r>
              <a:endParaRPr lang="zh-CN" altLang="en-US" sz="1800" b="0" i="1" dirty="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</p:grpSp>
      <p:sp>
        <p:nvSpPr>
          <p:cNvPr id="30" name="TextBox 3"/>
          <p:cNvSpPr txBox="1"/>
          <p:nvPr/>
        </p:nvSpPr>
        <p:spPr>
          <a:xfrm>
            <a:off x="404813" y="549275"/>
            <a:ext cx="3429000" cy="5219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3.4</a:t>
            </a: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求解组合问题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421563" y="138113"/>
            <a:ext cx="1543050" cy="1520825"/>
            <a:chOff x="6629388" y="3867150"/>
            <a:chExt cx="2000262" cy="2000250"/>
          </a:xfrm>
        </p:grpSpPr>
        <p:grpSp>
          <p:nvGrpSpPr>
            <p:cNvPr id="32" name="组合 30"/>
            <p:cNvGrpSpPr/>
            <p:nvPr/>
          </p:nvGrpSpPr>
          <p:grpSpPr bwMode="auto">
            <a:xfrm>
              <a:off x="6629388" y="3867150"/>
              <a:ext cx="1505256" cy="1000125"/>
              <a:chOff x="4286248" y="1500174"/>
              <a:chExt cx="1505272" cy="1000132"/>
            </a:xfrm>
            <a:solidFill>
              <a:srgbClr val="CCCCFF"/>
            </a:solidFill>
          </p:grpSpPr>
          <p:sp>
            <p:nvSpPr>
              <p:cNvPr id="49" name="矩形 48"/>
              <p:cNvSpPr/>
              <p:nvPr/>
            </p:nvSpPr>
            <p:spPr>
              <a:xfrm>
                <a:off x="4286248" y="2000239"/>
                <a:ext cx="500067" cy="50006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5291455" y="2000239"/>
                <a:ext cx="500065" cy="500067"/>
              </a:xfrm>
              <a:prstGeom prst="rect">
                <a:avLst/>
              </a:prstGeom>
              <a:pattFill prst="pct90">
                <a:fgClr>
                  <a:srgbClr val="00B0F0"/>
                </a:fgClr>
                <a:bgClr>
                  <a:schemeClr val="bg1"/>
                </a:bgClr>
              </a:patt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4286248" y="1500174"/>
                <a:ext cx="500067" cy="500065"/>
              </a:xfrm>
              <a:prstGeom prst="rect">
                <a:avLst/>
              </a:prstGeom>
              <a:pattFill prst="pct80">
                <a:fgClr>
                  <a:srgbClr val="000000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4786315" y="1500174"/>
                <a:ext cx="500065" cy="5000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3" name="组合 31"/>
            <p:cNvGrpSpPr/>
            <p:nvPr/>
          </p:nvGrpSpPr>
          <p:grpSpPr bwMode="auto">
            <a:xfrm>
              <a:off x="6629400" y="4867275"/>
              <a:ext cx="1000125" cy="1000125"/>
              <a:chOff x="4286248" y="2500306"/>
              <a:chExt cx="1000132" cy="1000132"/>
            </a:xfrm>
            <a:solidFill>
              <a:srgbClr val="CCCCFF"/>
            </a:solidFill>
          </p:grpSpPr>
          <p:sp>
            <p:nvSpPr>
              <p:cNvPr id="44" name="矩形 43"/>
              <p:cNvSpPr/>
              <p:nvPr/>
            </p:nvSpPr>
            <p:spPr>
              <a:xfrm>
                <a:off x="4786315" y="2500306"/>
                <a:ext cx="500065" cy="500065"/>
              </a:xfrm>
              <a:prstGeom prst="rect">
                <a:avLst/>
              </a:prstGeom>
              <a:pattFill prst="pct90">
                <a:fgClr>
                  <a:srgbClr val="00B0F0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286248" y="3000371"/>
                <a:ext cx="500067" cy="50006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4786315" y="3000371"/>
                <a:ext cx="500065" cy="50006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4286248" y="2500306"/>
                <a:ext cx="500067" cy="5000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4" name="组合 32"/>
            <p:cNvGrpSpPr/>
            <p:nvPr/>
          </p:nvGrpSpPr>
          <p:grpSpPr bwMode="auto">
            <a:xfrm>
              <a:off x="7133441" y="3867150"/>
              <a:ext cx="1496207" cy="1000125"/>
              <a:chOff x="3790163" y="2500306"/>
              <a:chExt cx="1496217" cy="1000132"/>
            </a:xfrm>
            <a:solidFill>
              <a:srgbClr val="CCCCFF"/>
            </a:solidFill>
          </p:grpSpPr>
          <p:sp>
            <p:nvSpPr>
              <p:cNvPr id="41" name="矩形 40"/>
              <p:cNvSpPr/>
              <p:nvPr/>
            </p:nvSpPr>
            <p:spPr>
              <a:xfrm>
                <a:off x="3790163" y="3000371"/>
                <a:ext cx="500068" cy="50006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4786315" y="3000371"/>
                <a:ext cx="500065" cy="50006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4286248" y="2500306"/>
                <a:ext cx="500067" cy="5000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5" name="组合 37"/>
            <p:cNvGrpSpPr/>
            <p:nvPr/>
          </p:nvGrpSpPr>
          <p:grpSpPr bwMode="auto">
            <a:xfrm>
              <a:off x="7629525" y="4867275"/>
              <a:ext cx="1000125" cy="1000125"/>
              <a:chOff x="4286248" y="1500174"/>
              <a:chExt cx="1000132" cy="1000132"/>
            </a:xfrm>
            <a:solidFill>
              <a:srgbClr val="CCCCFF"/>
            </a:solidFill>
          </p:grpSpPr>
          <p:sp>
            <p:nvSpPr>
              <p:cNvPr id="36" name="矩形 35"/>
              <p:cNvSpPr/>
              <p:nvPr/>
            </p:nvSpPr>
            <p:spPr>
              <a:xfrm>
                <a:off x="4786315" y="1500174"/>
                <a:ext cx="500065" cy="5000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286248" y="2000239"/>
                <a:ext cx="500067" cy="50006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4786315" y="2000239"/>
                <a:ext cx="500065" cy="50006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286248" y="1500174"/>
                <a:ext cx="500067" cy="500065"/>
              </a:xfrm>
              <a:prstGeom prst="rect">
                <a:avLst/>
              </a:prstGeom>
              <a:pattFill prst="pct90">
                <a:fgClr>
                  <a:srgbClr val="00B0F0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52" name="矩形 51"/>
          <p:cNvSpPr/>
          <p:nvPr/>
        </p:nvSpPr>
        <p:spPr bwMode="auto">
          <a:xfrm>
            <a:off x="8580438" y="136525"/>
            <a:ext cx="385763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椭圆 53"/>
          <p:cNvSpPr/>
          <p:nvPr/>
        </p:nvSpPr>
        <p:spPr bwMode="auto">
          <a:xfrm>
            <a:off x="1079500" y="4343400"/>
            <a:ext cx="95250" cy="904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189017"/>
            <a:ext cx="8215370" cy="257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处理左下角象限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if(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tr+s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&amp;&amp; dc&lt;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tc+s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		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特殊方格在此象限中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ChessBoard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tr+s,tc,dr,dc,s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  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else				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此象限中无特殊方格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{   board[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tr+s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][tc+s-1]=t;  	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号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型骨牌覆盖右上角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ChessBoard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(tr+s,tc,tr+s,tc+s-1,s);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	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将右上角作为特殊方格继续处理该象限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}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52229" name="组合 2"/>
          <p:cNvGrpSpPr/>
          <p:nvPr/>
        </p:nvGrpSpPr>
        <p:grpSpPr>
          <a:xfrm>
            <a:off x="2071688" y="4191000"/>
            <a:ext cx="2714625" cy="1849438"/>
            <a:chOff x="142844" y="4580430"/>
            <a:chExt cx="2714644" cy="1848966"/>
          </a:xfrm>
        </p:grpSpPr>
        <p:sp>
          <p:nvSpPr>
            <p:cNvPr id="4" name="矩形 3"/>
            <p:cNvSpPr/>
            <p:nvPr/>
          </p:nvSpPr>
          <p:spPr>
            <a:xfrm>
              <a:off x="1142976" y="4715334"/>
              <a:ext cx="857256" cy="8570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32" name="TextBox 4"/>
            <p:cNvSpPr txBox="1"/>
            <p:nvPr/>
          </p:nvSpPr>
          <p:spPr>
            <a:xfrm>
              <a:off x="142844" y="4580430"/>
              <a:ext cx="121444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latin typeface="Consolas" panose="020B0609020204030204" pitchFamily="49" charset="0"/>
                  <a:ea typeface="宋体" panose="02010600030101010101" pitchFamily="2" charset="-122"/>
                </a:rPr>
                <a:t>(tr,tc)</a:t>
              </a:r>
              <a:endParaRPr lang="zh-CN" altLang="en-US" sz="1800" b="0" dirty="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42976" y="5572365"/>
              <a:ext cx="857256" cy="857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000232" y="4715334"/>
              <a:ext cx="857256" cy="8570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000232" y="5572365"/>
              <a:ext cx="857256" cy="8570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TextBox 3"/>
          <p:cNvSpPr txBox="1"/>
          <p:nvPr/>
        </p:nvSpPr>
        <p:spPr>
          <a:xfrm>
            <a:off x="404813" y="549275"/>
            <a:ext cx="3429000" cy="5219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3.4</a:t>
            </a: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求解组合问题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189017"/>
            <a:ext cx="8215370" cy="28565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处理右下角象限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if(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tr+s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&amp;&amp; dc&gt;=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tc+s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		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特殊方格在此象限中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ChessBoard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tr+s,tc+s,dr,dc,s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 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else				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此象限中无特殊方格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{	board[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tr+s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tc+s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]=t;  	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号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型骨牌覆盖左上角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ChessBoard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tr+s,tc+s,tr+s,tc+s,s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  	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	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将左上角作为特殊方格继续处理该象限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}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53253" name="组合 2"/>
          <p:cNvGrpSpPr/>
          <p:nvPr/>
        </p:nvGrpSpPr>
        <p:grpSpPr>
          <a:xfrm>
            <a:off x="2071688" y="4475163"/>
            <a:ext cx="2714625" cy="1849437"/>
            <a:chOff x="142844" y="4580430"/>
            <a:chExt cx="2714644" cy="1848966"/>
          </a:xfrm>
        </p:grpSpPr>
        <p:sp>
          <p:nvSpPr>
            <p:cNvPr id="4" name="矩形 3"/>
            <p:cNvSpPr/>
            <p:nvPr/>
          </p:nvSpPr>
          <p:spPr>
            <a:xfrm>
              <a:off x="1142976" y="4715333"/>
              <a:ext cx="857256" cy="857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56" name="TextBox 4"/>
            <p:cNvSpPr txBox="1"/>
            <p:nvPr/>
          </p:nvSpPr>
          <p:spPr>
            <a:xfrm>
              <a:off x="142844" y="4580430"/>
              <a:ext cx="121444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latin typeface="Consolas" panose="020B0609020204030204" pitchFamily="49" charset="0"/>
                  <a:ea typeface="宋体" panose="02010600030101010101" pitchFamily="2" charset="-122"/>
                </a:rPr>
                <a:t>(tr,tc)</a:t>
              </a:r>
              <a:endParaRPr lang="zh-CN" altLang="en-US" sz="1800" b="0" dirty="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42976" y="5572364"/>
              <a:ext cx="857256" cy="857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000232" y="4715333"/>
              <a:ext cx="857256" cy="857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000232" y="5572364"/>
              <a:ext cx="857256" cy="8570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TextBox 3"/>
          <p:cNvSpPr txBox="1"/>
          <p:nvPr/>
        </p:nvSpPr>
        <p:spPr>
          <a:xfrm>
            <a:off x="404813" y="549275"/>
            <a:ext cx="3429000" cy="5219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3.4</a:t>
            </a: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求解组合问题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1219200"/>
            <a:ext cx="1357313" cy="7699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k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=3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=2</a:t>
            </a:r>
            <a:r>
              <a:rPr kumimoji="0" lang="en-US" altLang="zh-CN" sz="2200" b="0" i="0" u="none" strike="noStrike" kern="1200" cap="none" spc="0" normalizeH="0" baseline="30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=8</a:t>
            </a: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881188" y="2147888"/>
          <a:ext cx="4976816" cy="4071938"/>
        </p:xfrm>
        <a:graphic>
          <a:graphicData uri="http://schemas.openxmlformats.org/drawingml/2006/table">
            <a:tbl>
              <a:tblPr/>
              <a:tblGrid>
                <a:gridCol w="622102"/>
                <a:gridCol w="622102"/>
                <a:gridCol w="622102"/>
                <a:gridCol w="622102"/>
                <a:gridCol w="622102"/>
                <a:gridCol w="622102"/>
                <a:gridCol w="622102"/>
                <a:gridCol w="622102"/>
              </a:tblGrid>
              <a:tr h="50899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4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4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8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8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0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7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7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10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10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7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11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10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11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11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13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13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14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18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19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19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13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12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14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14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18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18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17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19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15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12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12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16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20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17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17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21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15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15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16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16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20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20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21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21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右弧形箭头 3"/>
          <p:cNvSpPr/>
          <p:nvPr/>
        </p:nvSpPr>
        <p:spPr>
          <a:xfrm>
            <a:off x="2643188" y="1433513"/>
            <a:ext cx="285750" cy="64293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000125" y="4187825"/>
            <a:ext cx="6572250" cy="1588"/>
          </a:xfrm>
          <a:prstGeom prst="line">
            <a:avLst/>
          </a:prstGeom>
          <a:ln>
            <a:solidFill>
              <a:srgbClr val="99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5400000">
            <a:off x="1692275" y="3973513"/>
            <a:ext cx="5357813" cy="1588"/>
          </a:xfrm>
          <a:prstGeom prst="line">
            <a:avLst/>
          </a:prstGeom>
          <a:ln>
            <a:solidFill>
              <a:srgbClr val="99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3"/>
          <p:cNvSpPr txBox="1"/>
          <p:nvPr/>
        </p:nvSpPr>
        <p:spPr>
          <a:xfrm>
            <a:off x="404813" y="549275"/>
            <a:ext cx="3429000" cy="5219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3.4</a:t>
            </a: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求解组合问题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219200"/>
            <a:ext cx="5357813" cy="52387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3.4.3 </a:t>
            </a:r>
            <a:r>
              <a:rPr kumimoji="0" lang="zh-CN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求解循环日程安排问题</a:t>
            </a:r>
            <a:endParaRPr kumimoji="0" lang="zh-CN" altLang="zh-CN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6323" name="TextBox 2"/>
          <p:cNvSpPr txBox="1"/>
          <p:nvPr/>
        </p:nvSpPr>
        <p:spPr>
          <a:xfrm>
            <a:off x="304800" y="2205038"/>
            <a:ext cx="7500938" cy="24463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   </a:t>
            </a:r>
            <a:r>
              <a:rPr lang="zh-CN" altLang="zh-CN" sz="22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【问题描述】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设有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n=2</a:t>
            </a:r>
            <a:r>
              <a:rPr lang="en-US" altLang="zh-CN" sz="2000" b="0" baseline="30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个选手要进行网球循环赛，要求设计一个满足以下要求的比赛日程表：</a:t>
            </a:r>
            <a:endParaRPr lang="zh-CN" altLang="zh-CN" sz="20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）每个选手必须与其他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个选手各赛一次。</a:t>
            </a:r>
            <a:endParaRPr lang="zh-CN" altLang="zh-CN" sz="20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）每个选手一天只能赛一次。</a:t>
            </a:r>
            <a:endParaRPr lang="zh-CN" altLang="zh-CN" sz="20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）循环赛在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天之内结束。</a:t>
            </a:r>
            <a:endParaRPr lang="zh-CN" altLang="zh-CN" sz="20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4813" y="549275"/>
            <a:ext cx="3429000" cy="5219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3.4</a:t>
            </a: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求解组合问题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Box 1"/>
          <p:cNvSpPr txBox="1"/>
          <p:nvPr/>
        </p:nvSpPr>
        <p:spPr>
          <a:xfrm>
            <a:off x="423863" y="1447800"/>
            <a:ext cx="8001000" cy="1450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2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【问题求解】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按问题要求可将比赛日程表设计成一个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列的二维表，其中第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行、第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列表示和第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个选手在第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天比赛的选手。</a:t>
            </a:r>
            <a:endParaRPr lang="zh-CN" altLang="zh-CN" sz="20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假设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位选手被顺序编号为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、…、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000" b="0" baseline="30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  <a:endParaRPr lang="zh-CN" altLang="zh-CN" sz="20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04813" y="549275"/>
            <a:ext cx="3429000" cy="5219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3.4</a:t>
            </a: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求解组合问题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4" name="Group 6"/>
          <p:cNvGrpSpPr/>
          <p:nvPr/>
        </p:nvGrpSpPr>
        <p:grpSpPr>
          <a:xfrm>
            <a:off x="2133600" y="2895600"/>
            <a:ext cx="4679950" cy="3284538"/>
            <a:chOff x="930" y="1888"/>
            <a:chExt cx="4127" cy="2241"/>
          </a:xfrm>
        </p:grpSpPr>
        <p:sp>
          <p:nvSpPr>
            <p:cNvPr id="58575" name="Rectangle 7"/>
            <p:cNvSpPr/>
            <p:nvPr/>
          </p:nvSpPr>
          <p:spPr>
            <a:xfrm>
              <a:off x="4541" y="3880"/>
              <a:ext cx="516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76" name="Rectangle 8"/>
            <p:cNvSpPr/>
            <p:nvPr/>
          </p:nvSpPr>
          <p:spPr>
            <a:xfrm>
              <a:off x="4025" y="3880"/>
              <a:ext cx="516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77" name="Rectangle 9"/>
            <p:cNvSpPr/>
            <p:nvPr/>
          </p:nvSpPr>
          <p:spPr>
            <a:xfrm>
              <a:off x="3509" y="3880"/>
              <a:ext cx="516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78" name="Rectangle 10"/>
            <p:cNvSpPr/>
            <p:nvPr/>
          </p:nvSpPr>
          <p:spPr>
            <a:xfrm>
              <a:off x="2994" y="3880"/>
              <a:ext cx="515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79" name="Rectangle 11"/>
            <p:cNvSpPr/>
            <p:nvPr/>
          </p:nvSpPr>
          <p:spPr>
            <a:xfrm>
              <a:off x="2478" y="3880"/>
              <a:ext cx="516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80" name="Rectangle 12"/>
            <p:cNvSpPr/>
            <p:nvPr/>
          </p:nvSpPr>
          <p:spPr>
            <a:xfrm>
              <a:off x="1962" y="3880"/>
              <a:ext cx="516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81" name="Rectangle 13"/>
            <p:cNvSpPr/>
            <p:nvPr/>
          </p:nvSpPr>
          <p:spPr>
            <a:xfrm>
              <a:off x="1446" y="3880"/>
              <a:ext cx="516" cy="249"/>
            </a:xfrm>
            <a:prstGeom prst="rect">
              <a:avLst/>
            </a:prstGeom>
            <a:solidFill>
              <a:srgbClr val="FFB1B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82" name="Rectangle 14"/>
            <p:cNvSpPr/>
            <p:nvPr/>
          </p:nvSpPr>
          <p:spPr>
            <a:xfrm>
              <a:off x="930" y="3880"/>
              <a:ext cx="516" cy="249"/>
            </a:xfrm>
            <a:prstGeom prst="rect">
              <a:avLst/>
            </a:prstGeom>
            <a:solidFill>
              <a:srgbClr val="FFB1B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8#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83" name="Rectangle 15"/>
            <p:cNvSpPr/>
            <p:nvPr/>
          </p:nvSpPr>
          <p:spPr>
            <a:xfrm>
              <a:off x="4541" y="3631"/>
              <a:ext cx="516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84" name="Rectangle 16"/>
            <p:cNvSpPr/>
            <p:nvPr/>
          </p:nvSpPr>
          <p:spPr>
            <a:xfrm>
              <a:off x="4025" y="3631"/>
              <a:ext cx="516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85" name="Rectangle 17"/>
            <p:cNvSpPr/>
            <p:nvPr/>
          </p:nvSpPr>
          <p:spPr>
            <a:xfrm>
              <a:off x="3509" y="3631"/>
              <a:ext cx="516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86" name="Rectangle 18"/>
            <p:cNvSpPr/>
            <p:nvPr/>
          </p:nvSpPr>
          <p:spPr>
            <a:xfrm>
              <a:off x="2994" y="3631"/>
              <a:ext cx="515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87" name="Rectangle 19"/>
            <p:cNvSpPr/>
            <p:nvPr/>
          </p:nvSpPr>
          <p:spPr>
            <a:xfrm>
              <a:off x="2478" y="3631"/>
              <a:ext cx="516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88" name="Rectangle 20"/>
            <p:cNvSpPr/>
            <p:nvPr/>
          </p:nvSpPr>
          <p:spPr>
            <a:xfrm>
              <a:off x="1962" y="3631"/>
              <a:ext cx="516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89" name="Rectangle 21"/>
            <p:cNvSpPr/>
            <p:nvPr/>
          </p:nvSpPr>
          <p:spPr>
            <a:xfrm>
              <a:off x="1446" y="3631"/>
              <a:ext cx="516" cy="249"/>
            </a:xfrm>
            <a:prstGeom prst="rect">
              <a:avLst/>
            </a:prstGeom>
            <a:solidFill>
              <a:srgbClr val="FFB1B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90" name="Rectangle 22"/>
            <p:cNvSpPr/>
            <p:nvPr/>
          </p:nvSpPr>
          <p:spPr>
            <a:xfrm>
              <a:off x="930" y="3631"/>
              <a:ext cx="516" cy="249"/>
            </a:xfrm>
            <a:prstGeom prst="rect">
              <a:avLst/>
            </a:prstGeom>
            <a:solidFill>
              <a:srgbClr val="FFB1B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7#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91" name="Rectangle 23"/>
            <p:cNvSpPr/>
            <p:nvPr/>
          </p:nvSpPr>
          <p:spPr>
            <a:xfrm>
              <a:off x="4541" y="3382"/>
              <a:ext cx="516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92" name="Rectangle 24"/>
            <p:cNvSpPr/>
            <p:nvPr/>
          </p:nvSpPr>
          <p:spPr>
            <a:xfrm>
              <a:off x="4025" y="3382"/>
              <a:ext cx="516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93" name="Rectangle 25"/>
            <p:cNvSpPr/>
            <p:nvPr/>
          </p:nvSpPr>
          <p:spPr>
            <a:xfrm>
              <a:off x="3509" y="3382"/>
              <a:ext cx="516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94" name="Rectangle 26"/>
            <p:cNvSpPr/>
            <p:nvPr/>
          </p:nvSpPr>
          <p:spPr>
            <a:xfrm>
              <a:off x="2994" y="3382"/>
              <a:ext cx="515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95" name="Rectangle 27"/>
            <p:cNvSpPr/>
            <p:nvPr/>
          </p:nvSpPr>
          <p:spPr>
            <a:xfrm>
              <a:off x="2478" y="3382"/>
              <a:ext cx="516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96" name="Rectangle 28"/>
            <p:cNvSpPr/>
            <p:nvPr/>
          </p:nvSpPr>
          <p:spPr>
            <a:xfrm>
              <a:off x="1962" y="3382"/>
              <a:ext cx="516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97" name="Rectangle 29"/>
            <p:cNvSpPr/>
            <p:nvPr/>
          </p:nvSpPr>
          <p:spPr>
            <a:xfrm>
              <a:off x="1446" y="3382"/>
              <a:ext cx="516" cy="249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98" name="Rectangle 30"/>
            <p:cNvSpPr/>
            <p:nvPr/>
          </p:nvSpPr>
          <p:spPr>
            <a:xfrm>
              <a:off x="930" y="3382"/>
              <a:ext cx="516" cy="249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6#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99" name="Rectangle 31"/>
            <p:cNvSpPr/>
            <p:nvPr/>
          </p:nvSpPr>
          <p:spPr>
            <a:xfrm>
              <a:off x="4541" y="3133"/>
              <a:ext cx="516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600" name="Rectangle 32"/>
            <p:cNvSpPr/>
            <p:nvPr/>
          </p:nvSpPr>
          <p:spPr>
            <a:xfrm>
              <a:off x="4025" y="3133"/>
              <a:ext cx="516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601" name="Rectangle 33"/>
            <p:cNvSpPr/>
            <p:nvPr/>
          </p:nvSpPr>
          <p:spPr>
            <a:xfrm>
              <a:off x="3509" y="3133"/>
              <a:ext cx="516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602" name="Rectangle 34"/>
            <p:cNvSpPr/>
            <p:nvPr/>
          </p:nvSpPr>
          <p:spPr>
            <a:xfrm>
              <a:off x="2994" y="3133"/>
              <a:ext cx="515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603" name="Rectangle 35"/>
            <p:cNvSpPr/>
            <p:nvPr/>
          </p:nvSpPr>
          <p:spPr>
            <a:xfrm>
              <a:off x="2478" y="3133"/>
              <a:ext cx="516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604" name="Rectangle 36"/>
            <p:cNvSpPr/>
            <p:nvPr/>
          </p:nvSpPr>
          <p:spPr>
            <a:xfrm>
              <a:off x="1962" y="3133"/>
              <a:ext cx="516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605" name="Rectangle 37"/>
            <p:cNvSpPr/>
            <p:nvPr/>
          </p:nvSpPr>
          <p:spPr>
            <a:xfrm>
              <a:off x="1446" y="3133"/>
              <a:ext cx="516" cy="249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606" name="Rectangle 38"/>
            <p:cNvSpPr/>
            <p:nvPr/>
          </p:nvSpPr>
          <p:spPr>
            <a:xfrm>
              <a:off x="930" y="3133"/>
              <a:ext cx="516" cy="249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5#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607" name="Rectangle 39"/>
            <p:cNvSpPr/>
            <p:nvPr/>
          </p:nvSpPr>
          <p:spPr>
            <a:xfrm>
              <a:off x="4541" y="2884"/>
              <a:ext cx="516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608" name="Rectangle 40"/>
            <p:cNvSpPr/>
            <p:nvPr/>
          </p:nvSpPr>
          <p:spPr>
            <a:xfrm>
              <a:off x="4025" y="2884"/>
              <a:ext cx="516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609" name="Rectangle 41"/>
            <p:cNvSpPr/>
            <p:nvPr/>
          </p:nvSpPr>
          <p:spPr>
            <a:xfrm>
              <a:off x="3509" y="2884"/>
              <a:ext cx="516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610" name="Rectangle 42"/>
            <p:cNvSpPr/>
            <p:nvPr/>
          </p:nvSpPr>
          <p:spPr>
            <a:xfrm>
              <a:off x="2994" y="2884"/>
              <a:ext cx="515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611" name="Rectangle 43"/>
            <p:cNvSpPr/>
            <p:nvPr/>
          </p:nvSpPr>
          <p:spPr>
            <a:xfrm>
              <a:off x="2478" y="2884"/>
              <a:ext cx="516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612" name="Rectangle 44"/>
            <p:cNvSpPr/>
            <p:nvPr/>
          </p:nvSpPr>
          <p:spPr>
            <a:xfrm>
              <a:off x="1962" y="2884"/>
              <a:ext cx="516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613" name="Rectangle 45"/>
            <p:cNvSpPr/>
            <p:nvPr/>
          </p:nvSpPr>
          <p:spPr>
            <a:xfrm>
              <a:off x="1446" y="2884"/>
              <a:ext cx="516" cy="249"/>
            </a:xfrm>
            <a:prstGeom prst="rect">
              <a:avLst/>
            </a:prstGeom>
            <a:solidFill>
              <a:srgbClr val="FFB1B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614" name="Rectangle 46"/>
            <p:cNvSpPr/>
            <p:nvPr/>
          </p:nvSpPr>
          <p:spPr>
            <a:xfrm>
              <a:off x="930" y="2884"/>
              <a:ext cx="516" cy="249"/>
            </a:xfrm>
            <a:prstGeom prst="rect">
              <a:avLst/>
            </a:prstGeom>
            <a:solidFill>
              <a:srgbClr val="FFB1B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4#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615" name="Rectangle 47"/>
            <p:cNvSpPr/>
            <p:nvPr/>
          </p:nvSpPr>
          <p:spPr>
            <a:xfrm>
              <a:off x="4541" y="2635"/>
              <a:ext cx="516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616" name="Rectangle 48"/>
            <p:cNvSpPr/>
            <p:nvPr/>
          </p:nvSpPr>
          <p:spPr>
            <a:xfrm>
              <a:off x="4025" y="2635"/>
              <a:ext cx="516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617" name="Rectangle 49"/>
            <p:cNvSpPr/>
            <p:nvPr/>
          </p:nvSpPr>
          <p:spPr>
            <a:xfrm>
              <a:off x="3509" y="2635"/>
              <a:ext cx="516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618" name="Rectangle 50"/>
            <p:cNvSpPr/>
            <p:nvPr/>
          </p:nvSpPr>
          <p:spPr>
            <a:xfrm>
              <a:off x="2994" y="2635"/>
              <a:ext cx="515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619" name="Rectangle 51"/>
            <p:cNvSpPr/>
            <p:nvPr/>
          </p:nvSpPr>
          <p:spPr>
            <a:xfrm>
              <a:off x="2478" y="2635"/>
              <a:ext cx="516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620" name="Rectangle 52"/>
            <p:cNvSpPr/>
            <p:nvPr/>
          </p:nvSpPr>
          <p:spPr>
            <a:xfrm>
              <a:off x="1962" y="2635"/>
              <a:ext cx="516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621" name="Rectangle 53"/>
            <p:cNvSpPr/>
            <p:nvPr/>
          </p:nvSpPr>
          <p:spPr>
            <a:xfrm>
              <a:off x="1446" y="2635"/>
              <a:ext cx="516" cy="249"/>
            </a:xfrm>
            <a:prstGeom prst="rect">
              <a:avLst/>
            </a:prstGeom>
            <a:solidFill>
              <a:srgbClr val="FFB1B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622" name="Rectangle 54"/>
            <p:cNvSpPr/>
            <p:nvPr/>
          </p:nvSpPr>
          <p:spPr>
            <a:xfrm>
              <a:off x="930" y="2635"/>
              <a:ext cx="516" cy="249"/>
            </a:xfrm>
            <a:prstGeom prst="rect">
              <a:avLst/>
            </a:prstGeom>
            <a:solidFill>
              <a:srgbClr val="FFB1B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3#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623" name="Rectangle 55"/>
            <p:cNvSpPr/>
            <p:nvPr/>
          </p:nvSpPr>
          <p:spPr>
            <a:xfrm>
              <a:off x="4541" y="2386"/>
              <a:ext cx="516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624" name="Rectangle 56"/>
            <p:cNvSpPr/>
            <p:nvPr/>
          </p:nvSpPr>
          <p:spPr>
            <a:xfrm>
              <a:off x="4025" y="2386"/>
              <a:ext cx="516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625" name="Rectangle 57"/>
            <p:cNvSpPr/>
            <p:nvPr/>
          </p:nvSpPr>
          <p:spPr>
            <a:xfrm>
              <a:off x="3509" y="2386"/>
              <a:ext cx="516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626" name="Rectangle 58"/>
            <p:cNvSpPr/>
            <p:nvPr/>
          </p:nvSpPr>
          <p:spPr>
            <a:xfrm>
              <a:off x="2994" y="2386"/>
              <a:ext cx="515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627" name="Rectangle 59"/>
            <p:cNvSpPr/>
            <p:nvPr/>
          </p:nvSpPr>
          <p:spPr>
            <a:xfrm>
              <a:off x="2478" y="2386"/>
              <a:ext cx="516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628" name="Rectangle 60"/>
            <p:cNvSpPr/>
            <p:nvPr/>
          </p:nvSpPr>
          <p:spPr>
            <a:xfrm>
              <a:off x="1962" y="2386"/>
              <a:ext cx="516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629" name="Rectangle 61"/>
            <p:cNvSpPr/>
            <p:nvPr/>
          </p:nvSpPr>
          <p:spPr>
            <a:xfrm>
              <a:off x="1446" y="2386"/>
              <a:ext cx="516" cy="249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630" name="Rectangle 62"/>
            <p:cNvSpPr/>
            <p:nvPr/>
          </p:nvSpPr>
          <p:spPr>
            <a:xfrm>
              <a:off x="930" y="2386"/>
              <a:ext cx="516" cy="249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2#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631" name="Rectangle 63"/>
            <p:cNvSpPr/>
            <p:nvPr/>
          </p:nvSpPr>
          <p:spPr>
            <a:xfrm>
              <a:off x="4541" y="2137"/>
              <a:ext cx="516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632" name="Rectangle 64"/>
            <p:cNvSpPr/>
            <p:nvPr/>
          </p:nvSpPr>
          <p:spPr>
            <a:xfrm>
              <a:off x="4025" y="2137"/>
              <a:ext cx="516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633" name="Rectangle 65"/>
            <p:cNvSpPr/>
            <p:nvPr/>
          </p:nvSpPr>
          <p:spPr>
            <a:xfrm>
              <a:off x="3509" y="2137"/>
              <a:ext cx="516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634" name="Rectangle 66"/>
            <p:cNvSpPr/>
            <p:nvPr/>
          </p:nvSpPr>
          <p:spPr>
            <a:xfrm>
              <a:off x="2994" y="2137"/>
              <a:ext cx="515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635" name="Rectangle 67"/>
            <p:cNvSpPr/>
            <p:nvPr/>
          </p:nvSpPr>
          <p:spPr>
            <a:xfrm>
              <a:off x="2478" y="2137"/>
              <a:ext cx="516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636" name="Rectangle 68"/>
            <p:cNvSpPr/>
            <p:nvPr/>
          </p:nvSpPr>
          <p:spPr>
            <a:xfrm>
              <a:off x="1962" y="2137"/>
              <a:ext cx="516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637" name="Rectangle 69"/>
            <p:cNvSpPr/>
            <p:nvPr/>
          </p:nvSpPr>
          <p:spPr>
            <a:xfrm>
              <a:off x="1446" y="2137"/>
              <a:ext cx="516" cy="249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638" name="Rectangle 70"/>
            <p:cNvSpPr/>
            <p:nvPr/>
          </p:nvSpPr>
          <p:spPr>
            <a:xfrm>
              <a:off x="930" y="2137"/>
              <a:ext cx="516" cy="249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1#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639" name="Rectangle 71"/>
            <p:cNvSpPr/>
            <p:nvPr/>
          </p:nvSpPr>
          <p:spPr>
            <a:xfrm>
              <a:off x="4541" y="1888"/>
              <a:ext cx="516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b="0" dirty="0"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  <a:endPara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640" name="Rectangle 72"/>
            <p:cNvSpPr/>
            <p:nvPr/>
          </p:nvSpPr>
          <p:spPr>
            <a:xfrm>
              <a:off x="4025" y="1888"/>
              <a:ext cx="516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b="0" dirty="0"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endPara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641" name="Rectangle 73"/>
            <p:cNvSpPr/>
            <p:nvPr/>
          </p:nvSpPr>
          <p:spPr>
            <a:xfrm>
              <a:off x="3509" y="1888"/>
              <a:ext cx="516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b="0" dirty="0"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642" name="Rectangle 74"/>
            <p:cNvSpPr/>
            <p:nvPr/>
          </p:nvSpPr>
          <p:spPr>
            <a:xfrm>
              <a:off x="2994" y="1888"/>
              <a:ext cx="515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b="0" dirty="0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643" name="Rectangle 75"/>
            <p:cNvSpPr/>
            <p:nvPr/>
          </p:nvSpPr>
          <p:spPr>
            <a:xfrm>
              <a:off x="2478" y="1888"/>
              <a:ext cx="516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b="0" dirty="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644" name="Rectangle 76"/>
            <p:cNvSpPr/>
            <p:nvPr/>
          </p:nvSpPr>
          <p:spPr>
            <a:xfrm>
              <a:off x="1962" y="1888"/>
              <a:ext cx="516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b="0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645" name="Rectangle 77"/>
            <p:cNvSpPr/>
            <p:nvPr/>
          </p:nvSpPr>
          <p:spPr>
            <a:xfrm>
              <a:off x="1446" y="1888"/>
              <a:ext cx="516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b="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646" name="Rectangle 78"/>
            <p:cNvSpPr/>
            <p:nvPr/>
          </p:nvSpPr>
          <p:spPr>
            <a:xfrm>
              <a:off x="930" y="1888"/>
              <a:ext cx="516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647" name="Line 79"/>
            <p:cNvSpPr/>
            <p:nvPr/>
          </p:nvSpPr>
          <p:spPr>
            <a:xfrm>
              <a:off x="930" y="1888"/>
              <a:ext cx="516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8648" name="Line 80"/>
            <p:cNvSpPr/>
            <p:nvPr/>
          </p:nvSpPr>
          <p:spPr>
            <a:xfrm>
              <a:off x="930" y="2386"/>
              <a:ext cx="4127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649" name="Line 81"/>
            <p:cNvSpPr/>
            <p:nvPr/>
          </p:nvSpPr>
          <p:spPr>
            <a:xfrm>
              <a:off x="930" y="2635"/>
              <a:ext cx="4127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650" name="Line 82"/>
            <p:cNvSpPr/>
            <p:nvPr/>
          </p:nvSpPr>
          <p:spPr>
            <a:xfrm>
              <a:off x="930" y="2884"/>
              <a:ext cx="4127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651" name="Line 83"/>
            <p:cNvSpPr/>
            <p:nvPr/>
          </p:nvSpPr>
          <p:spPr>
            <a:xfrm>
              <a:off x="930" y="3133"/>
              <a:ext cx="4127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652" name="Line 84"/>
            <p:cNvSpPr/>
            <p:nvPr/>
          </p:nvSpPr>
          <p:spPr>
            <a:xfrm>
              <a:off x="930" y="3382"/>
              <a:ext cx="4127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653" name="Line 85"/>
            <p:cNvSpPr/>
            <p:nvPr/>
          </p:nvSpPr>
          <p:spPr>
            <a:xfrm>
              <a:off x="930" y="3631"/>
              <a:ext cx="4127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654" name="Line 86"/>
            <p:cNvSpPr/>
            <p:nvPr/>
          </p:nvSpPr>
          <p:spPr>
            <a:xfrm>
              <a:off x="930" y="4129"/>
              <a:ext cx="4127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655" name="Line 87"/>
            <p:cNvSpPr/>
            <p:nvPr/>
          </p:nvSpPr>
          <p:spPr>
            <a:xfrm>
              <a:off x="1446" y="1888"/>
              <a:ext cx="516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8656" name="Line 88"/>
            <p:cNvSpPr/>
            <p:nvPr/>
          </p:nvSpPr>
          <p:spPr>
            <a:xfrm>
              <a:off x="930" y="2137"/>
              <a:ext cx="0" cy="1992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657" name="Line 89"/>
            <p:cNvSpPr/>
            <p:nvPr/>
          </p:nvSpPr>
          <p:spPr>
            <a:xfrm>
              <a:off x="1962" y="1888"/>
              <a:ext cx="516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8658" name="Line 90"/>
            <p:cNvSpPr/>
            <p:nvPr/>
          </p:nvSpPr>
          <p:spPr>
            <a:xfrm>
              <a:off x="1446" y="2137"/>
              <a:ext cx="0" cy="19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659" name="Line 91"/>
            <p:cNvSpPr/>
            <p:nvPr/>
          </p:nvSpPr>
          <p:spPr>
            <a:xfrm>
              <a:off x="2478" y="1888"/>
              <a:ext cx="516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8660" name="Line 92"/>
            <p:cNvSpPr/>
            <p:nvPr/>
          </p:nvSpPr>
          <p:spPr>
            <a:xfrm>
              <a:off x="1962" y="2137"/>
              <a:ext cx="0" cy="19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661" name="Line 93"/>
            <p:cNvSpPr/>
            <p:nvPr/>
          </p:nvSpPr>
          <p:spPr>
            <a:xfrm>
              <a:off x="2994" y="1888"/>
              <a:ext cx="515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8662" name="Line 94"/>
            <p:cNvSpPr/>
            <p:nvPr/>
          </p:nvSpPr>
          <p:spPr>
            <a:xfrm>
              <a:off x="2478" y="2137"/>
              <a:ext cx="0" cy="19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663" name="Line 95"/>
            <p:cNvSpPr/>
            <p:nvPr/>
          </p:nvSpPr>
          <p:spPr>
            <a:xfrm>
              <a:off x="3509" y="1888"/>
              <a:ext cx="516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8664" name="Line 96"/>
            <p:cNvSpPr/>
            <p:nvPr/>
          </p:nvSpPr>
          <p:spPr>
            <a:xfrm>
              <a:off x="2994" y="2137"/>
              <a:ext cx="0" cy="19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665" name="Line 97"/>
            <p:cNvSpPr/>
            <p:nvPr/>
          </p:nvSpPr>
          <p:spPr>
            <a:xfrm>
              <a:off x="4025" y="1888"/>
              <a:ext cx="516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8666" name="Line 98"/>
            <p:cNvSpPr/>
            <p:nvPr/>
          </p:nvSpPr>
          <p:spPr>
            <a:xfrm>
              <a:off x="3509" y="2137"/>
              <a:ext cx="0" cy="19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667" name="Line 99"/>
            <p:cNvSpPr/>
            <p:nvPr/>
          </p:nvSpPr>
          <p:spPr>
            <a:xfrm>
              <a:off x="4541" y="1888"/>
              <a:ext cx="516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8668" name="Line 100"/>
            <p:cNvSpPr/>
            <p:nvPr/>
          </p:nvSpPr>
          <p:spPr>
            <a:xfrm>
              <a:off x="4025" y="2137"/>
              <a:ext cx="0" cy="19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669" name="Line 101"/>
            <p:cNvSpPr/>
            <p:nvPr/>
          </p:nvSpPr>
          <p:spPr>
            <a:xfrm>
              <a:off x="4541" y="2137"/>
              <a:ext cx="0" cy="19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670" name="Line 102"/>
            <p:cNvSpPr/>
            <p:nvPr/>
          </p:nvSpPr>
          <p:spPr>
            <a:xfrm>
              <a:off x="5057" y="2137"/>
              <a:ext cx="0" cy="1992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671" name="Line 103"/>
            <p:cNvSpPr/>
            <p:nvPr/>
          </p:nvSpPr>
          <p:spPr>
            <a:xfrm>
              <a:off x="930" y="2137"/>
              <a:ext cx="4127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672" name="Line 104"/>
            <p:cNvSpPr/>
            <p:nvPr/>
          </p:nvSpPr>
          <p:spPr>
            <a:xfrm>
              <a:off x="930" y="1888"/>
              <a:ext cx="0" cy="249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8673" name="Line 105"/>
            <p:cNvSpPr/>
            <p:nvPr/>
          </p:nvSpPr>
          <p:spPr>
            <a:xfrm>
              <a:off x="5057" y="1888"/>
              <a:ext cx="0" cy="249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8674" name="Line 106"/>
            <p:cNvSpPr/>
            <p:nvPr/>
          </p:nvSpPr>
          <p:spPr>
            <a:xfrm>
              <a:off x="930" y="3880"/>
              <a:ext cx="4127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05" name="Group 107"/>
          <p:cNvGrpSpPr/>
          <p:nvPr/>
        </p:nvGrpSpPr>
        <p:grpSpPr>
          <a:xfrm>
            <a:off x="2133600" y="2895600"/>
            <a:ext cx="4679950" cy="3284538"/>
            <a:chOff x="930" y="1888"/>
            <a:chExt cx="4132" cy="2241"/>
          </a:xfrm>
        </p:grpSpPr>
        <p:sp>
          <p:nvSpPr>
            <p:cNvPr id="58475" name="Rectangle 108"/>
            <p:cNvSpPr/>
            <p:nvPr/>
          </p:nvSpPr>
          <p:spPr>
            <a:xfrm>
              <a:off x="4546" y="3880"/>
              <a:ext cx="516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76" name="Rectangle 109"/>
            <p:cNvSpPr/>
            <p:nvPr/>
          </p:nvSpPr>
          <p:spPr>
            <a:xfrm>
              <a:off x="4029" y="3880"/>
              <a:ext cx="517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77" name="Rectangle 110"/>
            <p:cNvSpPr/>
            <p:nvPr/>
          </p:nvSpPr>
          <p:spPr>
            <a:xfrm>
              <a:off x="3513" y="3880"/>
              <a:ext cx="516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78" name="Rectangle 111"/>
            <p:cNvSpPr/>
            <p:nvPr/>
          </p:nvSpPr>
          <p:spPr>
            <a:xfrm>
              <a:off x="2996" y="3880"/>
              <a:ext cx="517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79" name="Rectangle 112"/>
            <p:cNvSpPr/>
            <p:nvPr/>
          </p:nvSpPr>
          <p:spPr>
            <a:xfrm>
              <a:off x="2480" y="3880"/>
              <a:ext cx="516" cy="249"/>
            </a:xfrm>
            <a:prstGeom prst="rect">
              <a:avLst/>
            </a:prstGeom>
            <a:solidFill>
              <a:srgbClr val="FFB1B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80" name="Rectangle 113"/>
            <p:cNvSpPr/>
            <p:nvPr/>
          </p:nvSpPr>
          <p:spPr>
            <a:xfrm>
              <a:off x="1963" y="3880"/>
              <a:ext cx="517" cy="249"/>
            </a:xfrm>
            <a:prstGeom prst="rect">
              <a:avLst/>
            </a:prstGeom>
            <a:solidFill>
              <a:srgbClr val="FFB1B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81" name="Rectangle 114"/>
            <p:cNvSpPr/>
            <p:nvPr/>
          </p:nvSpPr>
          <p:spPr>
            <a:xfrm>
              <a:off x="1447" y="3880"/>
              <a:ext cx="516" cy="249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82" name="Rectangle 115"/>
            <p:cNvSpPr/>
            <p:nvPr/>
          </p:nvSpPr>
          <p:spPr>
            <a:xfrm>
              <a:off x="930" y="3880"/>
              <a:ext cx="517" cy="249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8#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83" name="Rectangle 116"/>
            <p:cNvSpPr/>
            <p:nvPr/>
          </p:nvSpPr>
          <p:spPr>
            <a:xfrm>
              <a:off x="4546" y="3631"/>
              <a:ext cx="516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84" name="Rectangle 117"/>
            <p:cNvSpPr/>
            <p:nvPr/>
          </p:nvSpPr>
          <p:spPr>
            <a:xfrm>
              <a:off x="4029" y="3631"/>
              <a:ext cx="517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85" name="Rectangle 118"/>
            <p:cNvSpPr/>
            <p:nvPr/>
          </p:nvSpPr>
          <p:spPr>
            <a:xfrm>
              <a:off x="3513" y="3631"/>
              <a:ext cx="516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86" name="Rectangle 119"/>
            <p:cNvSpPr/>
            <p:nvPr/>
          </p:nvSpPr>
          <p:spPr>
            <a:xfrm>
              <a:off x="2996" y="3631"/>
              <a:ext cx="517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87" name="Rectangle 120"/>
            <p:cNvSpPr/>
            <p:nvPr/>
          </p:nvSpPr>
          <p:spPr>
            <a:xfrm>
              <a:off x="2480" y="3631"/>
              <a:ext cx="516" cy="249"/>
            </a:xfrm>
            <a:prstGeom prst="rect">
              <a:avLst/>
            </a:prstGeom>
            <a:solidFill>
              <a:srgbClr val="FFB1B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88" name="Rectangle 121"/>
            <p:cNvSpPr/>
            <p:nvPr/>
          </p:nvSpPr>
          <p:spPr>
            <a:xfrm>
              <a:off x="1963" y="3631"/>
              <a:ext cx="517" cy="249"/>
            </a:xfrm>
            <a:prstGeom prst="rect">
              <a:avLst/>
            </a:prstGeom>
            <a:solidFill>
              <a:srgbClr val="FFB1B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89" name="Rectangle 122"/>
            <p:cNvSpPr/>
            <p:nvPr/>
          </p:nvSpPr>
          <p:spPr>
            <a:xfrm>
              <a:off x="1447" y="3631"/>
              <a:ext cx="516" cy="249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90" name="Rectangle 123"/>
            <p:cNvSpPr/>
            <p:nvPr/>
          </p:nvSpPr>
          <p:spPr>
            <a:xfrm>
              <a:off x="930" y="3631"/>
              <a:ext cx="517" cy="249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7#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91" name="Rectangle 124"/>
            <p:cNvSpPr/>
            <p:nvPr/>
          </p:nvSpPr>
          <p:spPr>
            <a:xfrm>
              <a:off x="4546" y="3382"/>
              <a:ext cx="516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92" name="Rectangle 125"/>
            <p:cNvSpPr/>
            <p:nvPr/>
          </p:nvSpPr>
          <p:spPr>
            <a:xfrm>
              <a:off x="4029" y="3382"/>
              <a:ext cx="517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93" name="Rectangle 126"/>
            <p:cNvSpPr/>
            <p:nvPr/>
          </p:nvSpPr>
          <p:spPr>
            <a:xfrm>
              <a:off x="3513" y="3382"/>
              <a:ext cx="516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94" name="Rectangle 127"/>
            <p:cNvSpPr/>
            <p:nvPr/>
          </p:nvSpPr>
          <p:spPr>
            <a:xfrm>
              <a:off x="2996" y="3382"/>
              <a:ext cx="517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95" name="Rectangle 128"/>
            <p:cNvSpPr/>
            <p:nvPr/>
          </p:nvSpPr>
          <p:spPr>
            <a:xfrm>
              <a:off x="2480" y="3382"/>
              <a:ext cx="516" cy="249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96" name="Rectangle 129"/>
            <p:cNvSpPr/>
            <p:nvPr/>
          </p:nvSpPr>
          <p:spPr>
            <a:xfrm>
              <a:off x="1963" y="3382"/>
              <a:ext cx="517" cy="249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97" name="Rectangle 130"/>
            <p:cNvSpPr/>
            <p:nvPr/>
          </p:nvSpPr>
          <p:spPr>
            <a:xfrm>
              <a:off x="1447" y="3382"/>
              <a:ext cx="516" cy="249"/>
            </a:xfrm>
            <a:prstGeom prst="rect">
              <a:avLst/>
            </a:prstGeom>
            <a:solidFill>
              <a:srgbClr val="FFB1B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98" name="Rectangle 131"/>
            <p:cNvSpPr/>
            <p:nvPr/>
          </p:nvSpPr>
          <p:spPr>
            <a:xfrm>
              <a:off x="930" y="3382"/>
              <a:ext cx="517" cy="249"/>
            </a:xfrm>
            <a:prstGeom prst="rect">
              <a:avLst/>
            </a:prstGeom>
            <a:solidFill>
              <a:srgbClr val="FFB1B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6#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99" name="Rectangle 132"/>
            <p:cNvSpPr/>
            <p:nvPr/>
          </p:nvSpPr>
          <p:spPr>
            <a:xfrm>
              <a:off x="4546" y="3133"/>
              <a:ext cx="516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00" name="Rectangle 133"/>
            <p:cNvSpPr/>
            <p:nvPr/>
          </p:nvSpPr>
          <p:spPr>
            <a:xfrm>
              <a:off x="4029" y="3133"/>
              <a:ext cx="517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01" name="Rectangle 134"/>
            <p:cNvSpPr/>
            <p:nvPr/>
          </p:nvSpPr>
          <p:spPr>
            <a:xfrm>
              <a:off x="3513" y="3133"/>
              <a:ext cx="516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02" name="Rectangle 135"/>
            <p:cNvSpPr/>
            <p:nvPr/>
          </p:nvSpPr>
          <p:spPr>
            <a:xfrm>
              <a:off x="2996" y="3133"/>
              <a:ext cx="517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03" name="Rectangle 136"/>
            <p:cNvSpPr/>
            <p:nvPr/>
          </p:nvSpPr>
          <p:spPr>
            <a:xfrm>
              <a:off x="2480" y="3133"/>
              <a:ext cx="516" cy="249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04" name="Rectangle 137"/>
            <p:cNvSpPr/>
            <p:nvPr/>
          </p:nvSpPr>
          <p:spPr>
            <a:xfrm>
              <a:off x="1963" y="3133"/>
              <a:ext cx="517" cy="249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05" name="Rectangle 138"/>
            <p:cNvSpPr/>
            <p:nvPr/>
          </p:nvSpPr>
          <p:spPr>
            <a:xfrm>
              <a:off x="1447" y="3133"/>
              <a:ext cx="516" cy="249"/>
            </a:xfrm>
            <a:prstGeom prst="rect">
              <a:avLst/>
            </a:prstGeom>
            <a:solidFill>
              <a:srgbClr val="FFB1B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06" name="Rectangle 139"/>
            <p:cNvSpPr/>
            <p:nvPr/>
          </p:nvSpPr>
          <p:spPr>
            <a:xfrm>
              <a:off x="930" y="3133"/>
              <a:ext cx="517" cy="249"/>
            </a:xfrm>
            <a:prstGeom prst="rect">
              <a:avLst/>
            </a:prstGeom>
            <a:solidFill>
              <a:srgbClr val="FFB1B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5#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07" name="Rectangle 140"/>
            <p:cNvSpPr/>
            <p:nvPr/>
          </p:nvSpPr>
          <p:spPr>
            <a:xfrm>
              <a:off x="4546" y="2884"/>
              <a:ext cx="516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08" name="Rectangle 141"/>
            <p:cNvSpPr/>
            <p:nvPr/>
          </p:nvSpPr>
          <p:spPr>
            <a:xfrm>
              <a:off x="4029" y="2884"/>
              <a:ext cx="517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09" name="Rectangle 142"/>
            <p:cNvSpPr/>
            <p:nvPr/>
          </p:nvSpPr>
          <p:spPr>
            <a:xfrm>
              <a:off x="3513" y="2884"/>
              <a:ext cx="516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10" name="Rectangle 143"/>
            <p:cNvSpPr/>
            <p:nvPr/>
          </p:nvSpPr>
          <p:spPr>
            <a:xfrm>
              <a:off x="2996" y="2884"/>
              <a:ext cx="517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11" name="Rectangle 144"/>
            <p:cNvSpPr/>
            <p:nvPr/>
          </p:nvSpPr>
          <p:spPr>
            <a:xfrm>
              <a:off x="2480" y="2884"/>
              <a:ext cx="516" cy="249"/>
            </a:xfrm>
            <a:prstGeom prst="rect">
              <a:avLst/>
            </a:prstGeom>
            <a:solidFill>
              <a:srgbClr val="FF9933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12" name="Rectangle 145"/>
            <p:cNvSpPr/>
            <p:nvPr/>
          </p:nvSpPr>
          <p:spPr>
            <a:xfrm>
              <a:off x="1963" y="2884"/>
              <a:ext cx="517" cy="249"/>
            </a:xfrm>
            <a:prstGeom prst="rect">
              <a:avLst/>
            </a:prstGeom>
            <a:solidFill>
              <a:srgbClr val="FF9933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13" name="Rectangle 146"/>
            <p:cNvSpPr/>
            <p:nvPr/>
          </p:nvSpPr>
          <p:spPr>
            <a:xfrm>
              <a:off x="1447" y="2884"/>
              <a:ext cx="516" cy="249"/>
            </a:xfrm>
            <a:prstGeom prst="rect">
              <a:avLst/>
            </a:prstGeom>
            <a:solidFill>
              <a:srgbClr val="ECD882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14" name="Rectangle 147"/>
            <p:cNvSpPr/>
            <p:nvPr/>
          </p:nvSpPr>
          <p:spPr>
            <a:xfrm>
              <a:off x="930" y="2884"/>
              <a:ext cx="517" cy="249"/>
            </a:xfrm>
            <a:prstGeom prst="rect">
              <a:avLst/>
            </a:prstGeom>
            <a:solidFill>
              <a:srgbClr val="ECD882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4#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15" name="Rectangle 148"/>
            <p:cNvSpPr/>
            <p:nvPr/>
          </p:nvSpPr>
          <p:spPr>
            <a:xfrm>
              <a:off x="4546" y="2635"/>
              <a:ext cx="516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16" name="Rectangle 149"/>
            <p:cNvSpPr/>
            <p:nvPr/>
          </p:nvSpPr>
          <p:spPr>
            <a:xfrm>
              <a:off x="4029" y="2635"/>
              <a:ext cx="517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17" name="Rectangle 150"/>
            <p:cNvSpPr/>
            <p:nvPr/>
          </p:nvSpPr>
          <p:spPr>
            <a:xfrm>
              <a:off x="3513" y="2635"/>
              <a:ext cx="516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18" name="Rectangle 151"/>
            <p:cNvSpPr/>
            <p:nvPr/>
          </p:nvSpPr>
          <p:spPr>
            <a:xfrm>
              <a:off x="2996" y="2635"/>
              <a:ext cx="517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19" name="Rectangle 152"/>
            <p:cNvSpPr/>
            <p:nvPr/>
          </p:nvSpPr>
          <p:spPr>
            <a:xfrm>
              <a:off x="2480" y="2635"/>
              <a:ext cx="516" cy="249"/>
            </a:xfrm>
            <a:prstGeom prst="rect">
              <a:avLst/>
            </a:prstGeom>
            <a:solidFill>
              <a:srgbClr val="FF9933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20" name="Rectangle 153"/>
            <p:cNvSpPr/>
            <p:nvPr/>
          </p:nvSpPr>
          <p:spPr>
            <a:xfrm>
              <a:off x="1963" y="2635"/>
              <a:ext cx="517" cy="249"/>
            </a:xfrm>
            <a:prstGeom prst="rect">
              <a:avLst/>
            </a:prstGeom>
            <a:solidFill>
              <a:srgbClr val="FF9933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21" name="Rectangle 154"/>
            <p:cNvSpPr/>
            <p:nvPr/>
          </p:nvSpPr>
          <p:spPr>
            <a:xfrm>
              <a:off x="1447" y="2635"/>
              <a:ext cx="516" cy="249"/>
            </a:xfrm>
            <a:prstGeom prst="rect">
              <a:avLst/>
            </a:prstGeom>
            <a:solidFill>
              <a:srgbClr val="ECD882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22" name="Rectangle 155"/>
            <p:cNvSpPr/>
            <p:nvPr/>
          </p:nvSpPr>
          <p:spPr>
            <a:xfrm>
              <a:off x="930" y="2635"/>
              <a:ext cx="517" cy="249"/>
            </a:xfrm>
            <a:prstGeom prst="rect">
              <a:avLst/>
            </a:prstGeom>
            <a:solidFill>
              <a:srgbClr val="ECD882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3#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23" name="Rectangle 156"/>
            <p:cNvSpPr/>
            <p:nvPr/>
          </p:nvSpPr>
          <p:spPr>
            <a:xfrm>
              <a:off x="4546" y="2386"/>
              <a:ext cx="516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24" name="Rectangle 157"/>
            <p:cNvSpPr/>
            <p:nvPr/>
          </p:nvSpPr>
          <p:spPr>
            <a:xfrm>
              <a:off x="4029" y="2386"/>
              <a:ext cx="517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25" name="Rectangle 158"/>
            <p:cNvSpPr/>
            <p:nvPr/>
          </p:nvSpPr>
          <p:spPr>
            <a:xfrm>
              <a:off x="3513" y="2386"/>
              <a:ext cx="516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26" name="Rectangle 159"/>
            <p:cNvSpPr/>
            <p:nvPr/>
          </p:nvSpPr>
          <p:spPr>
            <a:xfrm>
              <a:off x="2996" y="2386"/>
              <a:ext cx="517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27" name="Rectangle 160"/>
            <p:cNvSpPr/>
            <p:nvPr/>
          </p:nvSpPr>
          <p:spPr>
            <a:xfrm>
              <a:off x="2480" y="2386"/>
              <a:ext cx="516" cy="249"/>
            </a:xfrm>
            <a:prstGeom prst="rect">
              <a:avLst/>
            </a:prstGeom>
            <a:solidFill>
              <a:srgbClr val="ECD882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28" name="Rectangle 161"/>
            <p:cNvSpPr/>
            <p:nvPr/>
          </p:nvSpPr>
          <p:spPr>
            <a:xfrm>
              <a:off x="1963" y="2386"/>
              <a:ext cx="517" cy="249"/>
            </a:xfrm>
            <a:prstGeom prst="rect">
              <a:avLst/>
            </a:prstGeom>
            <a:solidFill>
              <a:srgbClr val="ECD882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29" name="Rectangle 162"/>
            <p:cNvSpPr/>
            <p:nvPr/>
          </p:nvSpPr>
          <p:spPr>
            <a:xfrm>
              <a:off x="1447" y="2386"/>
              <a:ext cx="516" cy="249"/>
            </a:xfrm>
            <a:prstGeom prst="rect">
              <a:avLst/>
            </a:prstGeom>
            <a:solidFill>
              <a:srgbClr val="FF9933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30" name="Rectangle 163"/>
            <p:cNvSpPr/>
            <p:nvPr/>
          </p:nvSpPr>
          <p:spPr>
            <a:xfrm>
              <a:off x="930" y="2386"/>
              <a:ext cx="517" cy="249"/>
            </a:xfrm>
            <a:prstGeom prst="rect">
              <a:avLst/>
            </a:prstGeom>
            <a:solidFill>
              <a:srgbClr val="FF9933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2#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31" name="Rectangle 164"/>
            <p:cNvSpPr/>
            <p:nvPr/>
          </p:nvSpPr>
          <p:spPr>
            <a:xfrm>
              <a:off x="4546" y="2137"/>
              <a:ext cx="516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32" name="Rectangle 165"/>
            <p:cNvSpPr/>
            <p:nvPr/>
          </p:nvSpPr>
          <p:spPr>
            <a:xfrm>
              <a:off x="4029" y="2137"/>
              <a:ext cx="517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33" name="Rectangle 166"/>
            <p:cNvSpPr/>
            <p:nvPr/>
          </p:nvSpPr>
          <p:spPr>
            <a:xfrm>
              <a:off x="3513" y="2137"/>
              <a:ext cx="516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34" name="Rectangle 167"/>
            <p:cNvSpPr/>
            <p:nvPr/>
          </p:nvSpPr>
          <p:spPr>
            <a:xfrm>
              <a:off x="2996" y="2137"/>
              <a:ext cx="517" cy="2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35" name="Rectangle 168"/>
            <p:cNvSpPr/>
            <p:nvPr/>
          </p:nvSpPr>
          <p:spPr>
            <a:xfrm>
              <a:off x="2480" y="2137"/>
              <a:ext cx="516" cy="249"/>
            </a:xfrm>
            <a:prstGeom prst="rect">
              <a:avLst/>
            </a:prstGeom>
            <a:solidFill>
              <a:srgbClr val="ECD882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36" name="Rectangle 169"/>
            <p:cNvSpPr/>
            <p:nvPr/>
          </p:nvSpPr>
          <p:spPr>
            <a:xfrm>
              <a:off x="1963" y="2137"/>
              <a:ext cx="517" cy="249"/>
            </a:xfrm>
            <a:prstGeom prst="rect">
              <a:avLst/>
            </a:prstGeom>
            <a:solidFill>
              <a:srgbClr val="ECD882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37" name="Rectangle 170"/>
            <p:cNvSpPr/>
            <p:nvPr/>
          </p:nvSpPr>
          <p:spPr>
            <a:xfrm>
              <a:off x="1447" y="2137"/>
              <a:ext cx="516" cy="249"/>
            </a:xfrm>
            <a:prstGeom prst="rect">
              <a:avLst/>
            </a:prstGeom>
            <a:solidFill>
              <a:srgbClr val="FF9933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38" name="Rectangle 171"/>
            <p:cNvSpPr/>
            <p:nvPr/>
          </p:nvSpPr>
          <p:spPr>
            <a:xfrm>
              <a:off x="930" y="2137"/>
              <a:ext cx="517" cy="249"/>
            </a:xfrm>
            <a:prstGeom prst="rect">
              <a:avLst/>
            </a:prstGeom>
            <a:solidFill>
              <a:srgbClr val="FF9933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1#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39" name="Rectangle 172"/>
            <p:cNvSpPr/>
            <p:nvPr/>
          </p:nvSpPr>
          <p:spPr>
            <a:xfrm>
              <a:off x="4546" y="1888"/>
              <a:ext cx="516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b="0" dirty="0"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  <a:endPara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40" name="Rectangle 173"/>
            <p:cNvSpPr/>
            <p:nvPr/>
          </p:nvSpPr>
          <p:spPr>
            <a:xfrm>
              <a:off x="4029" y="1888"/>
              <a:ext cx="517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b="0" dirty="0"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endPara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41" name="Rectangle 174"/>
            <p:cNvSpPr/>
            <p:nvPr/>
          </p:nvSpPr>
          <p:spPr>
            <a:xfrm>
              <a:off x="3513" y="1888"/>
              <a:ext cx="516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b="0" dirty="0"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42" name="Rectangle 175"/>
            <p:cNvSpPr/>
            <p:nvPr/>
          </p:nvSpPr>
          <p:spPr>
            <a:xfrm>
              <a:off x="2996" y="1888"/>
              <a:ext cx="517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b="0" dirty="0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43" name="Rectangle 176"/>
            <p:cNvSpPr/>
            <p:nvPr/>
          </p:nvSpPr>
          <p:spPr>
            <a:xfrm>
              <a:off x="2480" y="1888"/>
              <a:ext cx="516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b="0" dirty="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44" name="Rectangle 177"/>
            <p:cNvSpPr/>
            <p:nvPr/>
          </p:nvSpPr>
          <p:spPr>
            <a:xfrm>
              <a:off x="1963" y="1888"/>
              <a:ext cx="517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b="0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45" name="Rectangle 178"/>
            <p:cNvSpPr/>
            <p:nvPr/>
          </p:nvSpPr>
          <p:spPr>
            <a:xfrm>
              <a:off x="1447" y="1888"/>
              <a:ext cx="516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b="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46" name="Rectangle 179"/>
            <p:cNvSpPr/>
            <p:nvPr/>
          </p:nvSpPr>
          <p:spPr>
            <a:xfrm>
              <a:off x="930" y="1888"/>
              <a:ext cx="517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547" name="Line 180"/>
            <p:cNvSpPr/>
            <p:nvPr/>
          </p:nvSpPr>
          <p:spPr>
            <a:xfrm>
              <a:off x="930" y="1888"/>
              <a:ext cx="517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8548" name="Line 181"/>
            <p:cNvSpPr/>
            <p:nvPr/>
          </p:nvSpPr>
          <p:spPr>
            <a:xfrm>
              <a:off x="930" y="2386"/>
              <a:ext cx="413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549" name="Line 182"/>
            <p:cNvSpPr/>
            <p:nvPr/>
          </p:nvSpPr>
          <p:spPr>
            <a:xfrm>
              <a:off x="930" y="2635"/>
              <a:ext cx="413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550" name="Line 183"/>
            <p:cNvSpPr/>
            <p:nvPr/>
          </p:nvSpPr>
          <p:spPr>
            <a:xfrm>
              <a:off x="930" y="2884"/>
              <a:ext cx="413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551" name="Line 184"/>
            <p:cNvSpPr/>
            <p:nvPr/>
          </p:nvSpPr>
          <p:spPr>
            <a:xfrm>
              <a:off x="930" y="3133"/>
              <a:ext cx="413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552" name="Line 185"/>
            <p:cNvSpPr/>
            <p:nvPr/>
          </p:nvSpPr>
          <p:spPr>
            <a:xfrm>
              <a:off x="930" y="3382"/>
              <a:ext cx="413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553" name="Line 186"/>
            <p:cNvSpPr/>
            <p:nvPr/>
          </p:nvSpPr>
          <p:spPr>
            <a:xfrm>
              <a:off x="930" y="3631"/>
              <a:ext cx="413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554" name="Line 187"/>
            <p:cNvSpPr/>
            <p:nvPr/>
          </p:nvSpPr>
          <p:spPr>
            <a:xfrm>
              <a:off x="930" y="4129"/>
              <a:ext cx="4132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555" name="Line 188"/>
            <p:cNvSpPr/>
            <p:nvPr/>
          </p:nvSpPr>
          <p:spPr>
            <a:xfrm>
              <a:off x="1447" y="1888"/>
              <a:ext cx="516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8556" name="Line 189"/>
            <p:cNvSpPr/>
            <p:nvPr/>
          </p:nvSpPr>
          <p:spPr>
            <a:xfrm>
              <a:off x="930" y="2137"/>
              <a:ext cx="0" cy="1992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557" name="Line 190"/>
            <p:cNvSpPr/>
            <p:nvPr/>
          </p:nvSpPr>
          <p:spPr>
            <a:xfrm>
              <a:off x="1963" y="1888"/>
              <a:ext cx="517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8558" name="Line 191"/>
            <p:cNvSpPr/>
            <p:nvPr/>
          </p:nvSpPr>
          <p:spPr>
            <a:xfrm>
              <a:off x="1447" y="2137"/>
              <a:ext cx="0" cy="19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559" name="Line 192"/>
            <p:cNvSpPr/>
            <p:nvPr/>
          </p:nvSpPr>
          <p:spPr>
            <a:xfrm>
              <a:off x="2480" y="1888"/>
              <a:ext cx="516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8560" name="Line 193"/>
            <p:cNvSpPr/>
            <p:nvPr/>
          </p:nvSpPr>
          <p:spPr>
            <a:xfrm>
              <a:off x="1963" y="2137"/>
              <a:ext cx="0" cy="19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561" name="Line 194"/>
            <p:cNvSpPr/>
            <p:nvPr/>
          </p:nvSpPr>
          <p:spPr>
            <a:xfrm>
              <a:off x="2996" y="1888"/>
              <a:ext cx="517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8562" name="Line 195"/>
            <p:cNvSpPr/>
            <p:nvPr/>
          </p:nvSpPr>
          <p:spPr>
            <a:xfrm>
              <a:off x="2480" y="2137"/>
              <a:ext cx="0" cy="19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563" name="Line 196"/>
            <p:cNvSpPr/>
            <p:nvPr/>
          </p:nvSpPr>
          <p:spPr>
            <a:xfrm>
              <a:off x="3513" y="1888"/>
              <a:ext cx="516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8564" name="Line 197"/>
            <p:cNvSpPr/>
            <p:nvPr/>
          </p:nvSpPr>
          <p:spPr>
            <a:xfrm>
              <a:off x="2996" y="2137"/>
              <a:ext cx="0" cy="19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565" name="Line 198"/>
            <p:cNvSpPr/>
            <p:nvPr/>
          </p:nvSpPr>
          <p:spPr>
            <a:xfrm>
              <a:off x="4029" y="1888"/>
              <a:ext cx="517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8566" name="Line 199"/>
            <p:cNvSpPr/>
            <p:nvPr/>
          </p:nvSpPr>
          <p:spPr>
            <a:xfrm>
              <a:off x="3513" y="2137"/>
              <a:ext cx="0" cy="19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567" name="Line 200"/>
            <p:cNvSpPr/>
            <p:nvPr/>
          </p:nvSpPr>
          <p:spPr>
            <a:xfrm>
              <a:off x="4546" y="1888"/>
              <a:ext cx="516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8568" name="Line 201"/>
            <p:cNvSpPr/>
            <p:nvPr/>
          </p:nvSpPr>
          <p:spPr>
            <a:xfrm>
              <a:off x="4029" y="2137"/>
              <a:ext cx="0" cy="19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569" name="Line 202"/>
            <p:cNvSpPr/>
            <p:nvPr/>
          </p:nvSpPr>
          <p:spPr>
            <a:xfrm>
              <a:off x="4546" y="2137"/>
              <a:ext cx="0" cy="19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570" name="Line 203"/>
            <p:cNvSpPr/>
            <p:nvPr/>
          </p:nvSpPr>
          <p:spPr>
            <a:xfrm>
              <a:off x="5062" y="2137"/>
              <a:ext cx="0" cy="1992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571" name="Line 204"/>
            <p:cNvSpPr/>
            <p:nvPr/>
          </p:nvSpPr>
          <p:spPr>
            <a:xfrm>
              <a:off x="930" y="2137"/>
              <a:ext cx="4132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572" name="Line 205"/>
            <p:cNvSpPr/>
            <p:nvPr/>
          </p:nvSpPr>
          <p:spPr>
            <a:xfrm>
              <a:off x="930" y="1888"/>
              <a:ext cx="0" cy="249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8573" name="Line 206"/>
            <p:cNvSpPr/>
            <p:nvPr/>
          </p:nvSpPr>
          <p:spPr>
            <a:xfrm>
              <a:off x="5062" y="1888"/>
              <a:ext cx="0" cy="249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8574" name="Line 207"/>
            <p:cNvSpPr/>
            <p:nvPr/>
          </p:nvSpPr>
          <p:spPr>
            <a:xfrm>
              <a:off x="930" y="3880"/>
              <a:ext cx="413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06" name="Group 208"/>
          <p:cNvGrpSpPr/>
          <p:nvPr/>
        </p:nvGrpSpPr>
        <p:grpSpPr>
          <a:xfrm>
            <a:off x="2133600" y="2895600"/>
            <a:ext cx="4679950" cy="3284538"/>
            <a:chOff x="930" y="1873"/>
            <a:chExt cx="4127" cy="2264"/>
          </a:xfrm>
        </p:grpSpPr>
        <p:sp>
          <p:nvSpPr>
            <p:cNvPr id="207" name="Rectangle 209"/>
            <p:cNvSpPr>
              <a:spLocks noChangeArrowheads="1"/>
            </p:cNvSpPr>
            <p:nvPr/>
          </p:nvSpPr>
          <p:spPr bwMode="auto">
            <a:xfrm>
              <a:off x="4540" y="3888"/>
              <a:ext cx="517" cy="2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8" name="Rectangle 210"/>
            <p:cNvSpPr>
              <a:spLocks noChangeArrowheads="1"/>
            </p:cNvSpPr>
            <p:nvPr/>
          </p:nvSpPr>
          <p:spPr bwMode="auto">
            <a:xfrm>
              <a:off x="4025" y="3888"/>
              <a:ext cx="515" cy="2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9" name="Rectangle 211"/>
            <p:cNvSpPr>
              <a:spLocks noChangeArrowheads="1"/>
            </p:cNvSpPr>
            <p:nvPr/>
          </p:nvSpPr>
          <p:spPr bwMode="auto">
            <a:xfrm>
              <a:off x="3509" y="3888"/>
              <a:ext cx="518" cy="2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0" name="Rectangle 212"/>
            <p:cNvSpPr>
              <a:spLocks noChangeArrowheads="1"/>
            </p:cNvSpPr>
            <p:nvPr/>
          </p:nvSpPr>
          <p:spPr bwMode="auto">
            <a:xfrm>
              <a:off x="2994" y="3888"/>
              <a:ext cx="515" cy="2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379" name="Rectangle 213"/>
            <p:cNvSpPr/>
            <p:nvPr/>
          </p:nvSpPr>
          <p:spPr>
            <a:xfrm>
              <a:off x="2478" y="3888"/>
              <a:ext cx="516" cy="249"/>
            </a:xfrm>
            <a:prstGeom prst="rect">
              <a:avLst/>
            </a:prstGeom>
            <a:solidFill>
              <a:srgbClr val="FFCC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80" name="Rectangle 214"/>
            <p:cNvSpPr/>
            <p:nvPr/>
          </p:nvSpPr>
          <p:spPr>
            <a:xfrm>
              <a:off x="1962" y="3888"/>
              <a:ext cx="516" cy="249"/>
            </a:xfrm>
            <a:prstGeom prst="rect">
              <a:avLst/>
            </a:prstGeom>
            <a:solidFill>
              <a:srgbClr val="FFCC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81" name="Rectangle 215"/>
            <p:cNvSpPr/>
            <p:nvPr/>
          </p:nvSpPr>
          <p:spPr>
            <a:xfrm>
              <a:off x="1446" y="3888"/>
              <a:ext cx="516" cy="249"/>
            </a:xfrm>
            <a:prstGeom prst="rect">
              <a:avLst/>
            </a:prstGeom>
            <a:solidFill>
              <a:srgbClr val="FFCC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82" name="Rectangle 216"/>
            <p:cNvSpPr/>
            <p:nvPr/>
          </p:nvSpPr>
          <p:spPr>
            <a:xfrm>
              <a:off x="930" y="3888"/>
              <a:ext cx="516" cy="249"/>
            </a:xfrm>
            <a:prstGeom prst="rect">
              <a:avLst/>
            </a:prstGeom>
            <a:solidFill>
              <a:srgbClr val="FFCC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8#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" name="Rectangle 217"/>
            <p:cNvSpPr>
              <a:spLocks noChangeArrowheads="1"/>
            </p:cNvSpPr>
            <p:nvPr/>
          </p:nvSpPr>
          <p:spPr bwMode="auto">
            <a:xfrm>
              <a:off x="4540" y="3639"/>
              <a:ext cx="517" cy="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6" name="Rectangle 218"/>
            <p:cNvSpPr>
              <a:spLocks noChangeArrowheads="1"/>
            </p:cNvSpPr>
            <p:nvPr/>
          </p:nvSpPr>
          <p:spPr bwMode="auto">
            <a:xfrm>
              <a:off x="4025" y="3639"/>
              <a:ext cx="515" cy="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7" name="Rectangle 219"/>
            <p:cNvSpPr>
              <a:spLocks noChangeArrowheads="1"/>
            </p:cNvSpPr>
            <p:nvPr/>
          </p:nvSpPr>
          <p:spPr bwMode="auto">
            <a:xfrm>
              <a:off x="3509" y="3639"/>
              <a:ext cx="518" cy="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8" name="Rectangle 220"/>
            <p:cNvSpPr>
              <a:spLocks noChangeArrowheads="1"/>
            </p:cNvSpPr>
            <p:nvPr/>
          </p:nvSpPr>
          <p:spPr bwMode="auto">
            <a:xfrm>
              <a:off x="2994" y="3639"/>
              <a:ext cx="515" cy="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387" name="Rectangle 221"/>
            <p:cNvSpPr/>
            <p:nvPr/>
          </p:nvSpPr>
          <p:spPr>
            <a:xfrm>
              <a:off x="2478" y="3639"/>
              <a:ext cx="516" cy="249"/>
            </a:xfrm>
            <a:prstGeom prst="rect">
              <a:avLst/>
            </a:prstGeom>
            <a:solidFill>
              <a:srgbClr val="FFCC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88" name="Rectangle 222"/>
            <p:cNvSpPr/>
            <p:nvPr/>
          </p:nvSpPr>
          <p:spPr>
            <a:xfrm>
              <a:off x="1962" y="3639"/>
              <a:ext cx="516" cy="249"/>
            </a:xfrm>
            <a:prstGeom prst="rect">
              <a:avLst/>
            </a:prstGeom>
            <a:solidFill>
              <a:srgbClr val="FFCC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89" name="Rectangle 223"/>
            <p:cNvSpPr/>
            <p:nvPr/>
          </p:nvSpPr>
          <p:spPr>
            <a:xfrm>
              <a:off x="1446" y="3639"/>
              <a:ext cx="516" cy="249"/>
            </a:xfrm>
            <a:prstGeom prst="rect">
              <a:avLst/>
            </a:prstGeom>
            <a:solidFill>
              <a:srgbClr val="FFCC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90" name="Rectangle 224"/>
            <p:cNvSpPr/>
            <p:nvPr/>
          </p:nvSpPr>
          <p:spPr>
            <a:xfrm>
              <a:off x="930" y="3639"/>
              <a:ext cx="516" cy="249"/>
            </a:xfrm>
            <a:prstGeom prst="rect">
              <a:avLst/>
            </a:prstGeom>
            <a:solidFill>
              <a:srgbClr val="FFCC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7#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3" name="Rectangle 225"/>
            <p:cNvSpPr>
              <a:spLocks noChangeArrowheads="1"/>
            </p:cNvSpPr>
            <p:nvPr/>
          </p:nvSpPr>
          <p:spPr bwMode="auto">
            <a:xfrm>
              <a:off x="4540" y="3390"/>
              <a:ext cx="517" cy="2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4" name="Rectangle 226"/>
            <p:cNvSpPr>
              <a:spLocks noChangeArrowheads="1"/>
            </p:cNvSpPr>
            <p:nvPr/>
          </p:nvSpPr>
          <p:spPr bwMode="auto">
            <a:xfrm>
              <a:off x="4025" y="3390"/>
              <a:ext cx="515" cy="2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" name="Rectangle 227"/>
            <p:cNvSpPr>
              <a:spLocks noChangeArrowheads="1"/>
            </p:cNvSpPr>
            <p:nvPr/>
          </p:nvSpPr>
          <p:spPr bwMode="auto">
            <a:xfrm>
              <a:off x="3509" y="3390"/>
              <a:ext cx="518" cy="2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6" name="Rectangle 228"/>
            <p:cNvSpPr>
              <a:spLocks noChangeArrowheads="1"/>
            </p:cNvSpPr>
            <p:nvPr/>
          </p:nvSpPr>
          <p:spPr bwMode="auto">
            <a:xfrm>
              <a:off x="2994" y="3390"/>
              <a:ext cx="515" cy="2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395" name="Rectangle 229"/>
            <p:cNvSpPr/>
            <p:nvPr/>
          </p:nvSpPr>
          <p:spPr>
            <a:xfrm>
              <a:off x="2478" y="3390"/>
              <a:ext cx="516" cy="249"/>
            </a:xfrm>
            <a:prstGeom prst="rect">
              <a:avLst/>
            </a:prstGeom>
            <a:solidFill>
              <a:srgbClr val="FFCC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96" name="Rectangle 230"/>
            <p:cNvSpPr/>
            <p:nvPr/>
          </p:nvSpPr>
          <p:spPr>
            <a:xfrm>
              <a:off x="1962" y="3390"/>
              <a:ext cx="516" cy="249"/>
            </a:xfrm>
            <a:prstGeom prst="rect">
              <a:avLst/>
            </a:prstGeom>
            <a:solidFill>
              <a:srgbClr val="FFCC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97" name="Rectangle 231"/>
            <p:cNvSpPr/>
            <p:nvPr/>
          </p:nvSpPr>
          <p:spPr>
            <a:xfrm>
              <a:off x="1446" y="3390"/>
              <a:ext cx="516" cy="249"/>
            </a:xfrm>
            <a:prstGeom prst="rect">
              <a:avLst/>
            </a:prstGeom>
            <a:solidFill>
              <a:srgbClr val="FFCC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98" name="Rectangle 232"/>
            <p:cNvSpPr/>
            <p:nvPr/>
          </p:nvSpPr>
          <p:spPr>
            <a:xfrm>
              <a:off x="930" y="3390"/>
              <a:ext cx="516" cy="249"/>
            </a:xfrm>
            <a:prstGeom prst="rect">
              <a:avLst/>
            </a:prstGeom>
            <a:solidFill>
              <a:srgbClr val="FFCC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6#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1" name="Rectangle 233"/>
            <p:cNvSpPr>
              <a:spLocks noChangeArrowheads="1"/>
            </p:cNvSpPr>
            <p:nvPr/>
          </p:nvSpPr>
          <p:spPr bwMode="auto">
            <a:xfrm>
              <a:off x="4540" y="3141"/>
              <a:ext cx="517" cy="2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2" name="Rectangle 234"/>
            <p:cNvSpPr>
              <a:spLocks noChangeArrowheads="1"/>
            </p:cNvSpPr>
            <p:nvPr/>
          </p:nvSpPr>
          <p:spPr bwMode="auto">
            <a:xfrm>
              <a:off x="4025" y="3141"/>
              <a:ext cx="515" cy="2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3" name="Rectangle 235"/>
            <p:cNvSpPr>
              <a:spLocks noChangeArrowheads="1"/>
            </p:cNvSpPr>
            <p:nvPr/>
          </p:nvSpPr>
          <p:spPr bwMode="auto">
            <a:xfrm>
              <a:off x="3509" y="3141"/>
              <a:ext cx="518" cy="2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4" name="Rectangle 236"/>
            <p:cNvSpPr>
              <a:spLocks noChangeArrowheads="1"/>
            </p:cNvSpPr>
            <p:nvPr/>
          </p:nvSpPr>
          <p:spPr bwMode="auto">
            <a:xfrm>
              <a:off x="2994" y="3141"/>
              <a:ext cx="515" cy="2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403" name="Rectangle 237"/>
            <p:cNvSpPr/>
            <p:nvPr/>
          </p:nvSpPr>
          <p:spPr>
            <a:xfrm>
              <a:off x="2478" y="3141"/>
              <a:ext cx="516" cy="249"/>
            </a:xfrm>
            <a:prstGeom prst="rect">
              <a:avLst/>
            </a:prstGeom>
            <a:solidFill>
              <a:srgbClr val="FFCC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04" name="Rectangle 238"/>
            <p:cNvSpPr/>
            <p:nvPr/>
          </p:nvSpPr>
          <p:spPr>
            <a:xfrm>
              <a:off x="1962" y="3141"/>
              <a:ext cx="516" cy="249"/>
            </a:xfrm>
            <a:prstGeom prst="rect">
              <a:avLst/>
            </a:prstGeom>
            <a:solidFill>
              <a:srgbClr val="FFCC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05" name="Rectangle 239"/>
            <p:cNvSpPr/>
            <p:nvPr/>
          </p:nvSpPr>
          <p:spPr>
            <a:xfrm>
              <a:off x="1446" y="3141"/>
              <a:ext cx="516" cy="249"/>
            </a:xfrm>
            <a:prstGeom prst="rect">
              <a:avLst/>
            </a:prstGeom>
            <a:solidFill>
              <a:srgbClr val="FFCC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06" name="Rectangle 240"/>
            <p:cNvSpPr/>
            <p:nvPr/>
          </p:nvSpPr>
          <p:spPr>
            <a:xfrm>
              <a:off x="930" y="3141"/>
              <a:ext cx="516" cy="249"/>
            </a:xfrm>
            <a:prstGeom prst="rect">
              <a:avLst/>
            </a:prstGeom>
            <a:solidFill>
              <a:srgbClr val="FFCC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5#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07" name="Rectangle 241"/>
            <p:cNvSpPr/>
            <p:nvPr/>
          </p:nvSpPr>
          <p:spPr>
            <a:xfrm>
              <a:off x="4541" y="2892"/>
              <a:ext cx="516" cy="249"/>
            </a:xfrm>
            <a:prstGeom prst="rect">
              <a:avLst/>
            </a:prstGeom>
            <a:solidFill>
              <a:srgbClr val="FFCC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08" name="Rectangle 242"/>
            <p:cNvSpPr/>
            <p:nvPr/>
          </p:nvSpPr>
          <p:spPr>
            <a:xfrm>
              <a:off x="4025" y="2892"/>
              <a:ext cx="516" cy="249"/>
            </a:xfrm>
            <a:prstGeom prst="rect">
              <a:avLst/>
            </a:prstGeom>
            <a:solidFill>
              <a:srgbClr val="FFCC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09" name="Rectangle 243"/>
            <p:cNvSpPr/>
            <p:nvPr/>
          </p:nvSpPr>
          <p:spPr>
            <a:xfrm>
              <a:off x="3509" y="2892"/>
              <a:ext cx="516" cy="249"/>
            </a:xfrm>
            <a:prstGeom prst="rect">
              <a:avLst/>
            </a:prstGeom>
            <a:solidFill>
              <a:srgbClr val="FFCC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10" name="Rectangle 244"/>
            <p:cNvSpPr/>
            <p:nvPr/>
          </p:nvSpPr>
          <p:spPr>
            <a:xfrm>
              <a:off x="2994" y="2892"/>
              <a:ext cx="515" cy="249"/>
            </a:xfrm>
            <a:prstGeom prst="rect">
              <a:avLst/>
            </a:prstGeom>
            <a:solidFill>
              <a:srgbClr val="FFCC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11" name="Rectangle 245"/>
            <p:cNvSpPr/>
            <p:nvPr/>
          </p:nvSpPr>
          <p:spPr>
            <a:xfrm>
              <a:off x="2478" y="2892"/>
              <a:ext cx="516" cy="249"/>
            </a:xfrm>
            <a:prstGeom prst="rect">
              <a:avLst/>
            </a:prstGeom>
            <a:solidFill>
              <a:srgbClr val="FF9933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12" name="Rectangle 246"/>
            <p:cNvSpPr/>
            <p:nvPr/>
          </p:nvSpPr>
          <p:spPr>
            <a:xfrm>
              <a:off x="1962" y="2892"/>
              <a:ext cx="516" cy="249"/>
            </a:xfrm>
            <a:prstGeom prst="rect">
              <a:avLst/>
            </a:prstGeom>
            <a:solidFill>
              <a:srgbClr val="FF9933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13" name="Rectangle 247"/>
            <p:cNvSpPr/>
            <p:nvPr/>
          </p:nvSpPr>
          <p:spPr>
            <a:xfrm>
              <a:off x="1446" y="2892"/>
              <a:ext cx="516" cy="249"/>
            </a:xfrm>
            <a:prstGeom prst="rect">
              <a:avLst/>
            </a:prstGeom>
            <a:solidFill>
              <a:srgbClr val="ECD882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14" name="Rectangle 248"/>
            <p:cNvSpPr/>
            <p:nvPr/>
          </p:nvSpPr>
          <p:spPr>
            <a:xfrm>
              <a:off x="930" y="2892"/>
              <a:ext cx="516" cy="249"/>
            </a:xfrm>
            <a:prstGeom prst="rect">
              <a:avLst/>
            </a:prstGeom>
            <a:solidFill>
              <a:srgbClr val="ECD882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4#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15" name="Rectangle 249"/>
            <p:cNvSpPr/>
            <p:nvPr/>
          </p:nvSpPr>
          <p:spPr>
            <a:xfrm>
              <a:off x="4541" y="2643"/>
              <a:ext cx="516" cy="249"/>
            </a:xfrm>
            <a:prstGeom prst="rect">
              <a:avLst/>
            </a:prstGeom>
            <a:solidFill>
              <a:srgbClr val="FFCC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16" name="Rectangle 250"/>
            <p:cNvSpPr/>
            <p:nvPr/>
          </p:nvSpPr>
          <p:spPr>
            <a:xfrm>
              <a:off x="4025" y="2643"/>
              <a:ext cx="516" cy="249"/>
            </a:xfrm>
            <a:prstGeom prst="rect">
              <a:avLst/>
            </a:prstGeom>
            <a:solidFill>
              <a:srgbClr val="FFCC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17" name="Rectangle 251"/>
            <p:cNvSpPr/>
            <p:nvPr/>
          </p:nvSpPr>
          <p:spPr>
            <a:xfrm>
              <a:off x="3509" y="2643"/>
              <a:ext cx="516" cy="249"/>
            </a:xfrm>
            <a:prstGeom prst="rect">
              <a:avLst/>
            </a:prstGeom>
            <a:solidFill>
              <a:srgbClr val="FFCC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18" name="Rectangle 252"/>
            <p:cNvSpPr/>
            <p:nvPr/>
          </p:nvSpPr>
          <p:spPr>
            <a:xfrm>
              <a:off x="2994" y="2643"/>
              <a:ext cx="515" cy="249"/>
            </a:xfrm>
            <a:prstGeom prst="rect">
              <a:avLst/>
            </a:prstGeom>
            <a:solidFill>
              <a:srgbClr val="FFCC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19" name="Rectangle 253"/>
            <p:cNvSpPr/>
            <p:nvPr/>
          </p:nvSpPr>
          <p:spPr>
            <a:xfrm>
              <a:off x="2478" y="2643"/>
              <a:ext cx="516" cy="249"/>
            </a:xfrm>
            <a:prstGeom prst="rect">
              <a:avLst/>
            </a:prstGeom>
            <a:solidFill>
              <a:srgbClr val="FF9933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20" name="Rectangle 254"/>
            <p:cNvSpPr/>
            <p:nvPr/>
          </p:nvSpPr>
          <p:spPr>
            <a:xfrm>
              <a:off x="1962" y="2643"/>
              <a:ext cx="516" cy="249"/>
            </a:xfrm>
            <a:prstGeom prst="rect">
              <a:avLst/>
            </a:prstGeom>
            <a:solidFill>
              <a:srgbClr val="FF9933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21" name="Rectangle 255"/>
            <p:cNvSpPr/>
            <p:nvPr/>
          </p:nvSpPr>
          <p:spPr>
            <a:xfrm>
              <a:off x="1446" y="2643"/>
              <a:ext cx="516" cy="249"/>
            </a:xfrm>
            <a:prstGeom prst="rect">
              <a:avLst/>
            </a:prstGeom>
            <a:solidFill>
              <a:srgbClr val="ECD882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22" name="Rectangle 256"/>
            <p:cNvSpPr/>
            <p:nvPr/>
          </p:nvSpPr>
          <p:spPr>
            <a:xfrm>
              <a:off x="930" y="2643"/>
              <a:ext cx="516" cy="249"/>
            </a:xfrm>
            <a:prstGeom prst="rect">
              <a:avLst/>
            </a:prstGeom>
            <a:solidFill>
              <a:srgbClr val="ECD882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3#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23" name="Rectangle 257"/>
            <p:cNvSpPr/>
            <p:nvPr/>
          </p:nvSpPr>
          <p:spPr>
            <a:xfrm>
              <a:off x="4541" y="2394"/>
              <a:ext cx="516" cy="249"/>
            </a:xfrm>
            <a:prstGeom prst="rect">
              <a:avLst/>
            </a:prstGeom>
            <a:solidFill>
              <a:srgbClr val="FFCC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24" name="Rectangle 258"/>
            <p:cNvSpPr/>
            <p:nvPr/>
          </p:nvSpPr>
          <p:spPr>
            <a:xfrm>
              <a:off x="4025" y="2394"/>
              <a:ext cx="516" cy="249"/>
            </a:xfrm>
            <a:prstGeom prst="rect">
              <a:avLst/>
            </a:prstGeom>
            <a:solidFill>
              <a:srgbClr val="FFCC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25" name="Rectangle 259"/>
            <p:cNvSpPr/>
            <p:nvPr/>
          </p:nvSpPr>
          <p:spPr>
            <a:xfrm>
              <a:off x="3509" y="2394"/>
              <a:ext cx="516" cy="249"/>
            </a:xfrm>
            <a:prstGeom prst="rect">
              <a:avLst/>
            </a:prstGeom>
            <a:solidFill>
              <a:srgbClr val="FFCC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26" name="Rectangle 260"/>
            <p:cNvSpPr/>
            <p:nvPr/>
          </p:nvSpPr>
          <p:spPr>
            <a:xfrm>
              <a:off x="2994" y="2394"/>
              <a:ext cx="515" cy="249"/>
            </a:xfrm>
            <a:prstGeom prst="rect">
              <a:avLst/>
            </a:prstGeom>
            <a:solidFill>
              <a:srgbClr val="FFCC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27" name="Rectangle 261"/>
            <p:cNvSpPr/>
            <p:nvPr/>
          </p:nvSpPr>
          <p:spPr>
            <a:xfrm>
              <a:off x="2478" y="2394"/>
              <a:ext cx="516" cy="249"/>
            </a:xfrm>
            <a:prstGeom prst="rect">
              <a:avLst/>
            </a:prstGeom>
            <a:solidFill>
              <a:srgbClr val="ECD882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28" name="Rectangle 262"/>
            <p:cNvSpPr/>
            <p:nvPr/>
          </p:nvSpPr>
          <p:spPr>
            <a:xfrm>
              <a:off x="1962" y="2394"/>
              <a:ext cx="516" cy="249"/>
            </a:xfrm>
            <a:prstGeom prst="rect">
              <a:avLst/>
            </a:prstGeom>
            <a:solidFill>
              <a:srgbClr val="ECD882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29" name="Rectangle 263"/>
            <p:cNvSpPr/>
            <p:nvPr/>
          </p:nvSpPr>
          <p:spPr>
            <a:xfrm>
              <a:off x="1446" y="2394"/>
              <a:ext cx="516" cy="249"/>
            </a:xfrm>
            <a:prstGeom prst="rect">
              <a:avLst/>
            </a:prstGeom>
            <a:solidFill>
              <a:srgbClr val="FF9933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30" name="Rectangle 264"/>
            <p:cNvSpPr/>
            <p:nvPr/>
          </p:nvSpPr>
          <p:spPr>
            <a:xfrm>
              <a:off x="930" y="2394"/>
              <a:ext cx="516" cy="249"/>
            </a:xfrm>
            <a:prstGeom prst="rect">
              <a:avLst/>
            </a:prstGeom>
            <a:solidFill>
              <a:srgbClr val="FF9933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2#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31" name="Rectangle 265"/>
            <p:cNvSpPr/>
            <p:nvPr/>
          </p:nvSpPr>
          <p:spPr>
            <a:xfrm>
              <a:off x="4541" y="2145"/>
              <a:ext cx="516" cy="249"/>
            </a:xfrm>
            <a:prstGeom prst="rect">
              <a:avLst/>
            </a:prstGeom>
            <a:solidFill>
              <a:srgbClr val="FFCC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32" name="Rectangle 266"/>
            <p:cNvSpPr/>
            <p:nvPr/>
          </p:nvSpPr>
          <p:spPr>
            <a:xfrm>
              <a:off x="4025" y="2145"/>
              <a:ext cx="516" cy="249"/>
            </a:xfrm>
            <a:prstGeom prst="rect">
              <a:avLst/>
            </a:prstGeom>
            <a:solidFill>
              <a:srgbClr val="FFCC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33" name="Rectangle 267"/>
            <p:cNvSpPr/>
            <p:nvPr/>
          </p:nvSpPr>
          <p:spPr>
            <a:xfrm>
              <a:off x="3509" y="2145"/>
              <a:ext cx="516" cy="249"/>
            </a:xfrm>
            <a:prstGeom prst="rect">
              <a:avLst/>
            </a:prstGeom>
            <a:solidFill>
              <a:srgbClr val="FFCC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34" name="Rectangle 268"/>
            <p:cNvSpPr/>
            <p:nvPr/>
          </p:nvSpPr>
          <p:spPr>
            <a:xfrm>
              <a:off x="2994" y="2145"/>
              <a:ext cx="515" cy="249"/>
            </a:xfrm>
            <a:prstGeom prst="rect">
              <a:avLst/>
            </a:prstGeom>
            <a:solidFill>
              <a:srgbClr val="FFCC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35" name="Rectangle 269"/>
            <p:cNvSpPr/>
            <p:nvPr/>
          </p:nvSpPr>
          <p:spPr>
            <a:xfrm>
              <a:off x="2478" y="2145"/>
              <a:ext cx="516" cy="249"/>
            </a:xfrm>
            <a:prstGeom prst="rect">
              <a:avLst/>
            </a:prstGeom>
            <a:solidFill>
              <a:srgbClr val="ECD882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36" name="Rectangle 270"/>
            <p:cNvSpPr/>
            <p:nvPr/>
          </p:nvSpPr>
          <p:spPr>
            <a:xfrm>
              <a:off x="1962" y="2145"/>
              <a:ext cx="516" cy="249"/>
            </a:xfrm>
            <a:prstGeom prst="rect">
              <a:avLst/>
            </a:prstGeom>
            <a:solidFill>
              <a:srgbClr val="ECD882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37" name="Rectangle 271"/>
            <p:cNvSpPr/>
            <p:nvPr/>
          </p:nvSpPr>
          <p:spPr>
            <a:xfrm>
              <a:off x="1446" y="2145"/>
              <a:ext cx="516" cy="249"/>
            </a:xfrm>
            <a:prstGeom prst="rect">
              <a:avLst/>
            </a:prstGeom>
            <a:solidFill>
              <a:srgbClr val="FF9933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38" name="Rectangle 272"/>
            <p:cNvSpPr/>
            <p:nvPr/>
          </p:nvSpPr>
          <p:spPr>
            <a:xfrm>
              <a:off x="930" y="2145"/>
              <a:ext cx="516" cy="249"/>
            </a:xfrm>
            <a:prstGeom prst="rect">
              <a:avLst/>
            </a:prstGeom>
            <a:solidFill>
              <a:srgbClr val="FF9933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1#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39" name="Rectangle 273"/>
            <p:cNvSpPr/>
            <p:nvPr/>
          </p:nvSpPr>
          <p:spPr>
            <a:xfrm>
              <a:off x="4541" y="1873"/>
              <a:ext cx="516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b="0" dirty="0"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  <a:endPara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40" name="Rectangle 274"/>
            <p:cNvSpPr/>
            <p:nvPr/>
          </p:nvSpPr>
          <p:spPr>
            <a:xfrm>
              <a:off x="4025" y="1873"/>
              <a:ext cx="516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b="0" dirty="0"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endPara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41" name="Rectangle 275"/>
            <p:cNvSpPr/>
            <p:nvPr/>
          </p:nvSpPr>
          <p:spPr>
            <a:xfrm>
              <a:off x="3509" y="1873"/>
              <a:ext cx="516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b="0" dirty="0"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42" name="Rectangle 276"/>
            <p:cNvSpPr/>
            <p:nvPr/>
          </p:nvSpPr>
          <p:spPr>
            <a:xfrm>
              <a:off x="2994" y="1873"/>
              <a:ext cx="515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b="0" dirty="0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43" name="Rectangle 277"/>
            <p:cNvSpPr/>
            <p:nvPr/>
          </p:nvSpPr>
          <p:spPr>
            <a:xfrm>
              <a:off x="2478" y="1873"/>
              <a:ext cx="516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b="0" dirty="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44" name="Rectangle 278"/>
            <p:cNvSpPr/>
            <p:nvPr/>
          </p:nvSpPr>
          <p:spPr>
            <a:xfrm>
              <a:off x="1962" y="1873"/>
              <a:ext cx="516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b="0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45" name="Rectangle 279"/>
            <p:cNvSpPr/>
            <p:nvPr/>
          </p:nvSpPr>
          <p:spPr>
            <a:xfrm>
              <a:off x="1446" y="1873"/>
              <a:ext cx="516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en-US" altLang="zh-CN" sz="2000" b="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46" name="Rectangle 280"/>
            <p:cNvSpPr/>
            <p:nvPr/>
          </p:nvSpPr>
          <p:spPr>
            <a:xfrm>
              <a:off x="930" y="1873"/>
              <a:ext cx="516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20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47" name="Line 281"/>
            <p:cNvSpPr/>
            <p:nvPr/>
          </p:nvSpPr>
          <p:spPr>
            <a:xfrm>
              <a:off x="930" y="1873"/>
              <a:ext cx="516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8448" name="Line 282"/>
            <p:cNvSpPr/>
            <p:nvPr/>
          </p:nvSpPr>
          <p:spPr>
            <a:xfrm>
              <a:off x="930" y="2394"/>
              <a:ext cx="4127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449" name="Line 283"/>
            <p:cNvSpPr/>
            <p:nvPr/>
          </p:nvSpPr>
          <p:spPr>
            <a:xfrm>
              <a:off x="930" y="2643"/>
              <a:ext cx="4127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450" name="Line 284"/>
            <p:cNvSpPr/>
            <p:nvPr/>
          </p:nvSpPr>
          <p:spPr>
            <a:xfrm>
              <a:off x="930" y="2892"/>
              <a:ext cx="4127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451" name="Line 285"/>
            <p:cNvSpPr/>
            <p:nvPr/>
          </p:nvSpPr>
          <p:spPr>
            <a:xfrm>
              <a:off x="930" y="3141"/>
              <a:ext cx="4127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452" name="Line 286"/>
            <p:cNvSpPr/>
            <p:nvPr/>
          </p:nvSpPr>
          <p:spPr>
            <a:xfrm>
              <a:off x="930" y="3390"/>
              <a:ext cx="4127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453" name="Line 287"/>
            <p:cNvSpPr/>
            <p:nvPr/>
          </p:nvSpPr>
          <p:spPr>
            <a:xfrm>
              <a:off x="930" y="3639"/>
              <a:ext cx="4127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454" name="Line 288"/>
            <p:cNvSpPr/>
            <p:nvPr/>
          </p:nvSpPr>
          <p:spPr>
            <a:xfrm>
              <a:off x="930" y="4137"/>
              <a:ext cx="4127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455" name="Line 289"/>
            <p:cNvSpPr/>
            <p:nvPr/>
          </p:nvSpPr>
          <p:spPr>
            <a:xfrm>
              <a:off x="1446" y="1873"/>
              <a:ext cx="516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8456" name="Line 290"/>
            <p:cNvSpPr/>
            <p:nvPr/>
          </p:nvSpPr>
          <p:spPr>
            <a:xfrm>
              <a:off x="930" y="2145"/>
              <a:ext cx="0" cy="1992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457" name="Line 291"/>
            <p:cNvSpPr/>
            <p:nvPr/>
          </p:nvSpPr>
          <p:spPr>
            <a:xfrm>
              <a:off x="1962" y="1873"/>
              <a:ext cx="516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8458" name="Line 292"/>
            <p:cNvSpPr/>
            <p:nvPr/>
          </p:nvSpPr>
          <p:spPr>
            <a:xfrm>
              <a:off x="1446" y="2145"/>
              <a:ext cx="0" cy="19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459" name="Line 293"/>
            <p:cNvSpPr/>
            <p:nvPr/>
          </p:nvSpPr>
          <p:spPr>
            <a:xfrm>
              <a:off x="2478" y="1873"/>
              <a:ext cx="516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8460" name="Line 294"/>
            <p:cNvSpPr/>
            <p:nvPr/>
          </p:nvSpPr>
          <p:spPr>
            <a:xfrm>
              <a:off x="1962" y="2145"/>
              <a:ext cx="0" cy="19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461" name="Line 295"/>
            <p:cNvSpPr/>
            <p:nvPr/>
          </p:nvSpPr>
          <p:spPr>
            <a:xfrm>
              <a:off x="2994" y="1873"/>
              <a:ext cx="515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8462" name="Line 296"/>
            <p:cNvSpPr/>
            <p:nvPr/>
          </p:nvSpPr>
          <p:spPr>
            <a:xfrm>
              <a:off x="2478" y="2145"/>
              <a:ext cx="0" cy="19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463" name="Line 297"/>
            <p:cNvSpPr/>
            <p:nvPr/>
          </p:nvSpPr>
          <p:spPr>
            <a:xfrm>
              <a:off x="3509" y="1873"/>
              <a:ext cx="516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8464" name="Line 298"/>
            <p:cNvSpPr/>
            <p:nvPr/>
          </p:nvSpPr>
          <p:spPr>
            <a:xfrm>
              <a:off x="2994" y="2145"/>
              <a:ext cx="0" cy="19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465" name="Line 299"/>
            <p:cNvSpPr/>
            <p:nvPr/>
          </p:nvSpPr>
          <p:spPr>
            <a:xfrm>
              <a:off x="4025" y="1873"/>
              <a:ext cx="516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8466" name="Line 300"/>
            <p:cNvSpPr/>
            <p:nvPr/>
          </p:nvSpPr>
          <p:spPr>
            <a:xfrm>
              <a:off x="3509" y="2145"/>
              <a:ext cx="0" cy="19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467" name="Line 301"/>
            <p:cNvSpPr/>
            <p:nvPr/>
          </p:nvSpPr>
          <p:spPr>
            <a:xfrm>
              <a:off x="4541" y="1873"/>
              <a:ext cx="516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8468" name="Line 302"/>
            <p:cNvSpPr/>
            <p:nvPr/>
          </p:nvSpPr>
          <p:spPr>
            <a:xfrm>
              <a:off x="4025" y="2145"/>
              <a:ext cx="0" cy="19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469" name="Line 303"/>
            <p:cNvSpPr/>
            <p:nvPr/>
          </p:nvSpPr>
          <p:spPr>
            <a:xfrm>
              <a:off x="4541" y="2145"/>
              <a:ext cx="0" cy="19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470" name="Line 304"/>
            <p:cNvSpPr/>
            <p:nvPr/>
          </p:nvSpPr>
          <p:spPr>
            <a:xfrm>
              <a:off x="5057" y="2145"/>
              <a:ext cx="0" cy="1992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471" name="Line 305"/>
            <p:cNvSpPr/>
            <p:nvPr/>
          </p:nvSpPr>
          <p:spPr>
            <a:xfrm>
              <a:off x="930" y="2145"/>
              <a:ext cx="4127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472" name="Line 306"/>
            <p:cNvSpPr/>
            <p:nvPr/>
          </p:nvSpPr>
          <p:spPr>
            <a:xfrm>
              <a:off x="930" y="1873"/>
              <a:ext cx="0" cy="272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8473" name="Line 307"/>
            <p:cNvSpPr/>
            <p:nvPr/>
          </p:nvSpPr>
          <p:spPr>
            <a:xfrm>
              <a:off x="5057" y="1873"/>
              <a:ext cx="0" cy="272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8474" name="Line 308"/>
            <p:cNvSpPr/>
            <p:nvPr/>
          </p:nvSpPr>
          <p:spPr>
            <a:xfrm>
              <a:off x="930" y="3888"/>
              <a:ext cx="4127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组合 29"/>
          <p:cNvGrpSpPr/>
          <p:nvPr/>
        </p:nvGrpSpPr>
        <p:grpSpPr bwMode="auto">
          <a:xfrm>
            <a:off x="2071688" y="3784600"/>
            <a:ext cx="1000125" cy="1000125"/>
            <a:chOff x="1071538" y="2500306"/>
            <a:chExt cx="1000132" cy="100013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571603" y="2500306"/>
              <a:ext cx="500067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071538" y="3000373"/>
              <a:ext cx="500065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71603" y="3000373"/>
              <a:ext cx="500067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071538" y="2500306"/>
              <a:ext cx="500065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0419" name="TextBox 9"/>
          <p:cNvSpPr txBox="1"/>
          <p:nvPr/>
        </p:nvSpPr>
        <p:spPr>
          <a:xfrm>
            <a:off x="2214563" y="4999038"/>
            <a:ext cx="64293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zh-CN" sz="1800" b="0" i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k</a:t>
            </a:r>
            <a:r>
              <a:rPr lang="en-US" altLang="zh-CN" sz="1800" b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=1</a:t>
            </a:r>
            <a:endParaRPr lang="zh-CN" altLang="en-US" sz="1800" b="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57875" y="5499100"/>
            <a:ext cx="64293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zh-CN" sz="1800" b="0" i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k</a:t>
            </a:r>
            <a:r>
              <a:rPr lang="en-US" altLang="zh-CN" sz="1800" b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=2</a:t>
            </a:r>
            <a:endParaRPr lang="zh-CN" altLang="en-US" sz="1800" b="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 bwMode="auto">
          <a:xfrm>
            <a:off x="5286375" y="2784475"/>
            <a:ext cx="1000125" cy="1000125"/>
            <a:chOff x="4286248" y="1500174"/>
            <a:chExt cx="1000132" cy="100013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4786315" y="1500174"/>
              <a:ext cx="500065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286248" y="2000241"/>
              <a:ext cx="500067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786315" y="2000241"/>
              <a:ext cx="500065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286248" y="1500174"/>
              <a:ext cx="500067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7" name="直接箭头连接符 16"/>
          <p:cNvCxnSpPr/>
          <p:nvPr/>
        </p:nvCxnSpPr>
        <p:spPr>
          <a:xfrm flipV="1">
            <a:off x="3286125" y="3213100"/>
            <a:ext cx="1857375" cy="1000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 bwMode="auto">
          <a:xfrm>
            <a:off x="5286375" y="3784600"/>
            <a:ext cx="1000125" cy="1000125"/>
            <a:chOff x="4286248" y="2500306"/>
            <a:chExt cx="1000132" cy="100013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8" name="矩形 17"/>
            <p:cNvSpPr/>
            <p:nvPr/>
          </p:nvSpPr>
          <p:spPr>
            <a:xfrm>
              <a:off x="4786315" y="2500306"/>
              <a:ext cx="500065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286248" y="3000373"/>
              <a:ext cx="500067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786315" y="3000373"/>
              <a:ext cx="500065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286248" y="2500306"/>
              <a:ext cx="500067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3" name="直接箭头连接符 22"/>
          <p:cNvCxnSpPr/>
          <p:nvPr/>
        </p:nvCxnSpPr>
        <p:spPr>
          <a:xfrm>
            <a:off x="3357563" y="4427538"/>
            <a:ext cx="1857375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86375" y="2271713"/>
            <a:ext cx="1000125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zh-CN" altLang="zh-CN" sz="18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左上角</a:t>
            </a:r>
            <a:endParaRPr lang="zh-CN" altLang="en-US" sz="18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86375" y="4856163"/>
            <a:ext cx="100012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zh-CN" altLang="zh-CN" sz="18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</a:t>
            </a:r>
            <a:r>
              <a:rPr lang="zh-CN" altLang="en-US" sz="18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</a:t>
            </a:r>
            <a:r>
              <a:rPr lang="zh-CN" altLang="zh-CN" sz="18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角</a:t>
            </a:r>
            <a:endParaRPr lang="zh-CN" altLang="en-US" sz="18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29375" y="2284413"/>
            <a:ext cx="100012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zh-CN" altLang="en-US" sz="18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右上</a:t>
            </a:r>
            <a:r>
              <a:rPr lang="zh-CN" altLang="zh-CN" sz="18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角</a:t>
            </a:r>
            <a:endParaRPr lang="zh-CN" altLang="en-US" sz="18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29375" y="4867275"/>
            <a:ext cx="100012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zh-CN" altLang="en-US" sz="18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右下</a:t>
            </a:r>
            <a:r>
              <a:rPr lang="zh-CN" altLang="zh-CN" sz="18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角</a:t>
            </a:r>
            <a:endParaRPr lang="zh-CN" altLang="en-US" sz="18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6215063" y="3248025"/>
            <a:ext cx="889000" cy="1292225"/>
          </a:xfrm>
          <a:custGeom>
            <a:avLst/>
            <a:gdLst>
              <a:gd name="connsiteX0" fmla="*/ 0 w 889348"/>
              <a:gd name="connsiteY0" fmla="*/ 52191 h 1292268"/>
              <a:gd name="connsiteX1" fmla="*/ 300624 w 889348"/>
              <a:gd name="connsiteY1" fmla="*/ 114822 h 1292268"/>
              <a:gd name="connsiteX2" fmla="*/ 801666 w 889348"/>
              <a:gd name="connsiteY2" fmla="*/ 741123 h 1292268"/>
              <a:gd name="connsiteX3" fmla="*/ 826718 w 889348"/>
              <a:gd name="connsiteY3" fmla="*/ 1292268 h 129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9348" h="1292268">
                <a:moveTo>
                  <a:pt x="0" y="52191"/>
                </a:moveTo>
                <a:cubicBezTo>
                  <a:pt x="83506" y="26095"/>
                  <a:pt x="167013" y="0"/>
                  <a:pt x="300624" y="114822"/>
                </a:cubicBezTo>
                <a:cubicBezTo>
                  <a:pt x="434235" y="229644"/>
                  <a:pt x="713984" y="544882"/>
                  <a:pt x="801666" y="741123"/>
                </a:cubicBezTo>
                <a:cubicBezTo>
                  <a:pt x="889348" y="937364"/>
                  <a:pt x="858033" y="1114816"/>
                  <a:pt x="826718" y="1292268"/>
                </a:cubicBezTo>
              </a:path>
            </a:pathLst>
          </a:custGeom>
          <a:noFill/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grpSp>
        <p:nvGrpSpPr>
          <p:cNvPr id="33" name="组合 32"/>
          <p:cNvGrpSpPr/>
          <p:nvPr/>
        </p:nvGrpSpPr>
        <p:grpSpPr bwMode="auto">
          <a:xfrm>
            <a:off x="6283354" y="2784708"/>
            <a:ext cx="1000125" cy="1000125"/>
            <a:chOff x="4286248" y="2500306"/>
            <a:chExt cx="1000132" cy="100013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4" name="矩形 33"/>
            <p:cNvSpPr/>
            <p:nvPr/>
          </p:nvSpPr>
          <p:spPr>
            <a:xfrm>
              <a:off x="4786315" y="2500306"/>
              <a:ext cx="500065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286248" y="3000373"/>
              <a:ext cx="500067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786315" y="3000373"/>
              <a:ext cx="500065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286248" y="2500306"/>
              <a:ext cx="500067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8" name="组合 37"/>
          <p:cNvGrpSpPr/>
          <p:nvPr/>
        </p:nvGrpSpPr>
        <p:grpSpPr bwMode="auto">
          <a:xfrm>
            <a:off x="6286500" y="3784600"/>
            <a:ext cx="1000125" cy="1000125"/>
            <a:chOff x="4286248" y="1500174"/>
            <a:chExt cx="1000132" cy="100013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9" name="矩形 38"/>
            <p:cNvSpPr/>
            <p:nvPr/>
          </p:nvSpPr>
          <p:spPr>
            <a:xfrm>
              <a:off x="4786315" y="1500174"/>
              <a:ext cx="500065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286248" y="2000241"/>
              <a:ext cx="500067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786315" y="2000241"/>
              <a:ext cx="500065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286248" y="1500174"/>
              <a:ext cx="500067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000125" y="2998788"/>
            <a:ext cx="1571625" cy="2000250"/>
            <a:chOff x="0" y="1714488"/>
            <a:chExt cx="1571636" cy="2000264"/>
          </a:xfrm>
        </p:grpSpPr>
        <p:sp>
          <p:nvSpPr>
            <p:cNvPr id="60441" name="TextBox 42"/>
            <p:cNvSpPr txBox="1"/>
            <p:nvPr/>
          </p:nvSpPr>
          <p:spPr>
            <a:xfrm>
              <a:off x="0" y="1714488"/>
              <a:ext cx="157163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人为添加的</a:t>
              </a:r>
              <a:endParaRPr lang="zh-CN" altLang="en-US" sz="18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928695" y="2285992"/>
              <a:ext cx="642941" cy="1428760"/>
            </a:xfrm>
            <a:prstGeom prst="ellipse">
              <a:avLst/>
            </a:prstGeom>
            <a:noFill/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48" name="直接连接符 47"/>
            <p:cNvCxnSpPr>
              <a:stCxn id="60441" idx="2"/>
              <a:endCxn id="45" idx="1"/>
            </p:cNvCxnSpPr>
            <p:nvPr/>
          </p:nvCxnSpPr>
          <p:spPr>
            <a:xfrm rot="16200000" flipH="1">
              <a:off x="698505" y="2171692"/>
              <a:ext cx="411166" cy="2365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2500313" y="2784475"/>
            <a:ext cx="1571625" cy="2214563"/>
            <a:chOff x="1500166" y="1500174"/>
            <a:chExt cx="1571636" cy="2214578"/>
          </a:xfrm>
        </p:grpSpPr>
        <p:sp>
          <p:nvSpPr>
            <p:cNvPr id="60438" name="TextBox 43"/>
            <p:cNvSpPr txBox="1"/>
            <p:nvPr/>
          </p:nvSpPr>
          <p:spPr>
            <a:xfrm>
              <a:off x="1500166" y="1500174"/>
              <a:ext cx="1571636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表示</a:t>
              </a:r>
              <a:r>
                <a:rPr lang="zh-CN" altLang="zh-CN" sz="1800" b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选手</a:t>
              </a:r>
              <a:r>
                <a:rPr lang="en-US" altLang="zh-CN" sz="1800" b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1800" b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与</a:t>
              </a:r>
              <a:r>
                <a:rPr lang="zh-CN" altLang="zh-CN" sz="1800" b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选手</a:t>
              </a:r>
              <a:r>
                <a:rPr lang="en-US" altLang="zh-CN" sz="1800" b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sz="1800" b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比赛</a:t>
              </a:r>
              <a:endParaRPr lang="zh-CN" altLang="en-US" sz="18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1571603" y="2285992"/>
              <a:ext cx="642943" cy="1428760"/>
            </a:xfrm>
            <a:prstGeom prst="ellipse">
              <a:avLst/>
            </a:prstGeom>
            <a:noFill/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50" name="直接连接符 49"/>
            <p:cNvCxnSpPr>
              <a:stCxn id="60438" idx="2"/>
              <a:endCxn id="46" idx="7"/>
            </p:cNvCxnSpPr>
            <p:nvPr/>
          </p:nvCxnSpPr>
          <p:spPr>
            <a:xfrm rot="5400000">
              <a:off x="2028807" y="2238368"/>
              <a:ext cx="349252" cy="1651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任意多边形 27"/>
          <p:cNvSpPr/>
          <p:nvPr/>
        </p:nvSpPr>
        <p:spPr>
          <a:xfrm>
            <a:off x="6215063" y="2798763"/>
            <a:ext cx="727075" cy="1489075"/>
          </a:xfrm>
          <a:custGeom>
            <a:avLst/>
            <a:gdLst>
              <a:gd name="connsiteX0" fmla="*/ 0 w 726509"/>
              <a:gd name="connsiteY0" fmla="*/ 1415441 h 1488510"/>
              <a:gd name="connsiteX1" fmla="*/ 438411 w 726509"/>
              <a:gd name="connsiteY1" fmla="*/ 1252603 h 1488510"/>
              <a:gd name="connsiteX2" fmla="*/ 726509 w 726509"/>
              <a:gd name="connsiteY2" fmla="*/ 0 h 1488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6509" h="1488510">
                <a:moveTo>
                  <a:pt x="0" y="1415441"/>
                </a:moveTo>
                <a:cubicBezTo>
                  <a:pt x="158663" y="1451975"/>
                  <a:pt x="317326" y="1488510"/>
                  <a:pt x="438411" y="1252603"/>
                </a:cubicBezTo>
                <a:cubicBezTo>
                  <a:pt x="559496" y="1016696"/>
                  <a:pt x="643002" y="508348"/>
                  <a:pt x="726509" y="0"/>
                </a:cubicBezTo>
              </a:path>
            </a:pathLst>
          </a:custGeom>
          <a:noFill/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643313" y="4498975"/>
            <a:ext cx="1214437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</a:t>
            </a: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2</a:t>
            </a:r>
            <a:r>
              <a:rPr lang="en-US" altLang="zh-CN" sz="2000" b="0" i="1" baseline="3000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k</a:t>
            </a:r>
            <a:r>
              <a:rPr lang="en-US" altLang="zh-CN" sz="2000" b="0" baseline="3000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-1</a:t>
            </a: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=2</a:t>
            </a:r>
            <a:endParaRPr lang="zh-CN" altLang="en-US" sz="2000" b="0" dirty="0">
              <a:solidFill>
                <a:srgbClr val="000000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60436" name="TextBox 53"/>
          <p:cNvSpPr txBox="1"/>
          <p:nvPr/>
        </p:nvSpPr>
        <p:spPr>
          <a:xfrm>
            <a:off x="835025" y="1490663"/>
            <a:ext cx="3214688" cy="430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zh-CN" altLang="en-US" sz="22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</a:t>
            </a:r>
            <a:r>
              <a:rPr lang="en-US" altLang="zh-CN" sz="22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k=1</a:t>
            </a:r>
            <a:r>
              <a:rPr lang="zh-CN" altLang="en-US" sz="22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</a:t>
            </a:r>
            <a:r>
              <a:rPr lang="en-US" altLang="zh-CN" sz="22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k=2</a:t>
            </a:r>
            <a:r>
              <a:rPr lang="zh-CN" altLang="en-US" sz="22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的过程</a:t>
            </a:r>
            <a:endParaRPr lang="zh-CN" altLang="en-US" sz="22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TextBox 3"/>
          <p:cNvSpPr txBox="1"/>
          <p:nvPr/>
        </p:nvSpPr>
        <p:spPr>
          <a:xfrm>
            <a:off x="404813" y="549275"/>
            <a:ext cx="3429000" cy="5219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3.4</a:t>
            </a: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求解组合问题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4" grpId="0"/>
      <p:bldP spid="25" grpId="0"/>
      <p:bldP spid="26" grpId="0"/>
      <p:bldP spid="27" grpId="0"/>
      <p:bldP spid="5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Box 10"/>
          <p:cNvSpPr txBox="1"/>
          <p:nvPr/>
        </p:nvSpPr>
        <p:spPr>
          <a:xfrm>
            <a:off x="1000125" y="4660900"/>
            <a:ext cx="642938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zh-CN" sz="1800" b="0" i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k</a:t>
            </a:r>
            <a:r>
              <a:rPr lang="en-US" altLang="zh-CN" sz="1800" b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=2</a:t>
            </a:r>
            <a:endParaRPr lang="zh-CN" altLang="en-US" sz="1800" b="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2500313" y="2303463"/>
            <a:ext cx="1857375" cy="1000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500313" y="4232275"/>
            <a:ext cx="1857375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14938" y="1219200"/>
            <a:ext cx="100012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zh-CN" altLang="zh-CN" sz="18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左上角</a:t>
            </a:r>
            <a:endParaRPr lang="zh-CN" altLang="en-US" sz="18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86375" y="5851525"/>
            <a:ext cx="100012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zh-CN" altLang="zh-CN" sz="18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</a:t>
            </a:r>
            <a:r>
              <a:rPr lang="zh-CN" altLang="en-US" sz="18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</a:t>
            </a:r>
            <a:r>
              <a:rPr lang="zh-CN" altLang="zh-CN" sz="18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角</a:t>
            </a:r>
            <a:endParaRPr lang="zh-CN" altLang="en-US" sz="18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15188" y="1231900"/>
            <a:ext cx="100012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zh-CN" altLang="en-US" sz="18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右上</a:t>
            </a:r>
            <a:r>
              <a:rPr lang="zh-CN" altLang="zh-CN" sz="18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角</a:t>
            </a:r>
            <a:endParaRPr lang="zh-CN" altLang="en-US" sz="18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86625" y="5862638"/>
            <a:ext cx="1000125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zh-CN" altLang="en-US" sz="18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右下</a:t>
            </a:r>
            <a:r>
              <a:rPr lang="zh-CN" altLang="zh-CN" sz="18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角</a:t>
            </a:r>
            <a:endParaRPr lang="zh-CN" altLang="en-US" sz="18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7" name="组合 76"/>
          <p:cNvGrpSpPr/>
          <p:nvPr/>
        </p:nvGrpSpPr>
        <p:grpSpPr bwMode="auto">
          <a:xfrm>
            <a:off x="4572000" y="1731963"/>
            <a:ext cx="2000250" cy="2000250"/>
            <a:chOff x="4572000" y="1142984"/>
            <a:chExt cx="2000264" cy="2000264"/>
          </a:xfrm>
          <a:solidFill>
            <a:srgbClr val="CCCCFF"/>
          </a:solidFill>
        </p:grpSpPr>
        <p:sp>
          <p:nvSpPr>
            <p:cNvPr id="12" name="矩形 11"/>
            <p:cNvSpPr/>
            <p:nvPr/>
          </p:nvSpPr>
          <p:spPr>
            <a:xfrm>
              <a:off x="5072067" y="1142984"/>
              <a:ext cx="500065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572000" y="1643049"/>
              <a:ext cx="500067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072067" y="1643049"/>
              <a:ext cx="500065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572000" y="1142984"/>
              <a:ext cx="500067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72067" y="2143116"/>
              <a:ext cx="500065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572000" y="2643181"/>
              <a:ext cx="500067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072067" y="2643181"/>
              <a:ext cx="500065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572000" y="2143116"/>
              <a:ext cx="500067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072199" y="1142984"/>
              <a:ext cx="500065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572132" y="1643049"/>
              <a:ext cx="500067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072199" y="1643049"/>
              <a:ext cx="500065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572132" y="1142984"/>
              <a:ext cx="500067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072199" y="2143116"/>
              <a:ext cx="500065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572132" y="2643181"/>
              <a:ext cx="500067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072199" y="2643181"/>
              <a:ext cx="500065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572132" y="2143116"/>
              <a:ext cx="500067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2474" name="TextBox 53"/>
          <p:cNvSpPr txBox="1"/>
          <p:nvPr/>
        </p:nvSpPr>
        <p:spPr>
          <a:xfrm>
            <a:off x="250825" y="1301750"/>
            <a:ext cx="3214688" cy="4302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zh-CN" altLang="en-US" sz="22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</a:t>
            </a:r>
            <a:r>
              <a:rPr lang="en-US" altLang="zh-CN" sz="22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k=2</a:t>
            </a:r>
            <a:r>
              <a:rPr lang="zh-CN" altLang="en-US" sz="22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</a:t>
            </a:r>
            <a:r>
              <a:rPr lang="en-US" altLang="zh-CN" sz="22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k=3</a:t>
            </a:r>
            <a:r>
              <a:rPr lang="zh-CN" altLang="en-US" sz="22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的过程</a:t>
            </a:r>
            <a:endParaRPr lang="zh-CN" altLang="en-US" sz="22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0971" name="组合 30"/>
          <p:cNvGrpSpPr/>
          <p:nvPr/>
        </p:nvGrpSpPr>
        <p:grpSpPr bwMode="auto">
          <a:xfrm>
            <a:off x="428625" y="2493963"/>
            <a:ext cx="1000125" cy="1000125"/>
            <a:chOff x="4286248" y="1500174"/>
            <a:chExt cx="1000132" cy="1000132"/>
          </a:xfrm>
          <a:solidFill>
            <a:srgbClr val="CCCCFF"/>
          </a:solidFill>
        </p:grpSpPr>
        <p:sp>
          <p:nvSpPr>
            <p:cNvPr id="49" name="矩形 48"/>
            <p:cNvSpPr/>
            <p:nvPr/>
          </p:nvSpPr>
          <p:spPr>
            <a:xfrm>
              <a:off x="4786315" y="1500174"/>
              <a:ext cx="500065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286248" y="2000239"/>
              <a:ext cx="500067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4786315" y="2000239"/>
              <a:ext cx="500065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286248" y="1500174"/>
              <a:ext cx="500067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0972" name="组合 31"/>
          <p:cNvGrpSpPr/>
          <p:nvPr/>
        </p:nvGrpSpPr>
        <p:grpSpPr bwMode="auto">
          <a:xfrm>
            <a:off x="428625" y="3494088"/>
            <a:ext cx="1000125" cy="1000125"/>
            <a:chOff x="4286248" y="2500306"/>
            <a:chExt cx="1000132" cy="1000132"/>
          </a:xfrm>
          <a:solidFill>
            <a:srgbClr val="CCCCFF"/>
          </a:solidFill>
        </p:grpSpPr>
        <p:sp>
          <p:nvSpPr>
            <p:cNvPr id="57" name="矩形 56"/>
            <p:cNvSpPr/>
            <p:nvPr/>
          </p:nvSpPr>
          <p:spPr>
            <a:xfrm>
              <a:off x="4786315" y="2500306"/>
              <a:ext cx="500065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4286248" y="3000371"/>
              <a:ext cx="500067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786315" y="3000371"/>
              <a:ext cx="500065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4286248" y="2500306"/>
              <a:ext cx="500067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0973" name="组合 32"/>
          <p:cNvGrpSpPr/>
          <p:nvPr/>
        </p:nvGrpSpPr>
        <p:grpSpPr bwMode="auto">
          <a:xfrm>
            <a:off x="1428750" y="2493963"/>
            <a:ext cx="1000125" cy="1000125"/>
            <a:chOff x="4286248" y="2500306"/>
            <a:chExt cx="1000132" cy="1000132"/>
          </a:xfrm>
          <a:solidFill>
            <a:srgbClr val="CCCCFF"/>
          </a:solidFill>
        </p:grpSpPr>
        <p:sp>
          <p:nvSpPr>
            <p:cNvPr id="67" name="矩形 66"/>
            <p:cNvSpPr/>
            <p:nvPr/>
          </p:nvSpPr>
          <p:spPr>
            <a:xfrm>
              <a:off x="4786315" y="2500306"/>
              <a:ext cx="500065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286248" y="3000371"/>
              <a:ext cx="500067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786315" y="3000371"/>
              <a:ext cx="500065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286248" y="2500306"/>
              <a:ext cx="500067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0974" name="组合 37"/>
          <p:cNvGrpSpPr/>
          <p:nvPr/>
        </p:nvGrpSpPr>
        <p:grpSpPr bwMode="auto">
          <a:xfrm>
            <a:off x="1428750" y="3494088"/>
            <a:ext cx="1000125" cy="1000125"/>
            <a:chOff x="4286248" y="1500174"/>
            <a:chExt cx="1000132" cy="1000132"/>
          </a:xfrm>
          <a:solidFill>
            <a:srgbClr val="CCCCFF"/>
          </a:solidFill>
        </p:grpSpPr>
        <p:sp>
          <p:nvSpPr>
            <p:cNvPr id="72" name="矩形 71"/>
            <p:cNvSpPr/>
            <p:nvPr/>
          </p:nvSpPr>
          <p:spPr>
            <a:xfrm>
              <a:off x="4786315" y="1500174"/>
              <a:ext cx="500065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286248" y="2000239"/>
              <a:ext cx="500067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786315" y="2000239"/>
              <a:ext cx="500065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4286248" y="1500174"/>
              <a:ext cx="500067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8" name="组合 77"/>
          <p:cNvGrpSpPr/>
          <p:nvPr/>
        </p:nvGrpSpPr>
        <p:grpSpPr bwMode="auto">
          <a:xfrm>
            <a:off x="4572000" y="3732213"/>
            <a:ext cx="2000250" cy="2000250"/>
            <a:chOff x="4572000" y="1142984"/>
            <a:chExt cx="2000264" cy="200026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79" name="矩形 78"/>
            <p:cNvSpPr/>
            <p:nvPr/>
          </p:nvSpPr>
          <p:spPr>
            <a:xfrm>
              <a:off x="5072067" y="1142984"/>
              <a:ext cx="500065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572000" y="1643049"/>
              <a:ext cx="500067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072067" y="1643049"/>
              <a:ext cx="500065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572000" y="1142984"/>
              <a:ext cx="500067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5072067" y="2143116"/>
              <a:ext cx="500065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4572000" y="2643181"/>
              <a:ext cx="500067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5072067" y="2643181"/>
              <a:ext cx="500065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572000" y="2143116"/>
              <a:ext cx="500067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072199" y="1142984"/>
              <a:ext cx="500065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5572132" y="1643049"/>
              <a:ext cx="500067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6072199" y="1643049"/>
              <a:ext cx="500065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5572132" y="1142984"/>
              <a:ext cx="500067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6072199" y="2143116"/>
              <a:ext cx="500065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5572132" y="2643181"/>
              <a:ext cx="500067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6072199" y="2643181"/>
              <a:ext cx="500065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5572132" y="2143116"/>
              <a:ext cx="500067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2480" name="TextBox 94"/>
          <p:cNvSpPr txBox="1"/>
          <p:nvPr/>
        </p:nvSpPr>
        <p:spPr>
          <a:xfrm>
            <a:off x="6429375" y="6375400"/>
            <a:ext cx="642938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zh-CN" sz="1800" b="0" i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k</a:t>
            </a:r>
            <a:r>
              <a:rPr lang="en-US" altLang="zh-CN" sz="1800" b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=3</a:t>
            </a:r>
            <a:endParaRPr lang="zh-CN" altLang="en-US" sz="1800" b="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786063" y="3732213"/>
            <a:ext cx="1214437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</a:t>
            </a: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2</a:t>
            </a:r>
            <a:r>
              <a:rPr lang="en-US" altLang="zh-CN" sz="2000" b="0" i="1" baseline="3000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k</a:t>
            </a:r>
            <a:r>
              <a:rPr lang="en-US" altLang="zh-CN" sz="2000" b="0" baseline="3000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-1</a:t>
            </a: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=4</a:t>
            </a:r>
            <a:endParaRPr lang="zh-CN" altLang="en-US" sz="2000" b="0" dirty="0">
              <a:solidFill>
                <a:srgbClr val="000000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grpSp>
        <p:nvGrpSpPr>
          <p:cNvPr id="97" name="组合 96"/>
          <p:cNvGrpSpPr/>
          <p:nvPr/>
        </p:nvGrpSpPr>
        <p:grpSpPr bwMode="auto">
          <a:xfrm>
            <a:off x="6572250" y="3732213"/>
            <a:ext cx="2000250" cy="2000250"/>
            <a:chOff x="4572000" y="1142984"/>
            <a:chExt cx="2000264" cy="2000264"/>
          </a:xfrm>
          <a:solidFill>
            <a:srgbClr val="CCCCFF"/>
          </a:solidFill>
        </p:grpSpPr>
        <p:sp>
          <p:nvSpPr>
            <p:cNvPr id="98" name="矩形 97"/>
            <p:cNvSpPr/>
            <p:nvPr/>
          </p:nvSpPr>
          <p:spPr>
            <a:xfrm>
              <a:off x="5072067" y="1142984"/>
              <a:ext cx="500065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4572000" y="1643049"/>
              <a:ext cx="500067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072067" y="1643049"/>
              <a:ext cx="500065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4572000" y="1142984"/>
              <a:ext cx="500067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5072067" y="2143116"/>
              <a:ext cx="500065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4572000" y="2643181"/>
              <a:ext cx="500067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5072067" y="2643181"/>
              <a:ext cx="500065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4572000" y="2143116"/>
              <a:ext cx="500067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6072199" y="1142984"/>
              <a:ext cx="500065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5572132" y="1643049"/>
              <a:ext cx="500067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6072199" y="1643049"/>
              <a:ext cx="500065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5572132" y="1142984"/>
              <a:ext cx="500067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6072199" y="2143116"/>
              <a:ext cx="500065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5572132" y="2643181"/>
              <a:ext cx="500067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6072199" y="2643181"/>
              <a:ext cx="500065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5572132" y="2143116"/>
              <a:ext cx="500067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 bwMode="auto">
          <a:xfrm>
            <a:off x="6572250" y="1731963"/>
            <a:ext cx="2000250" cy="2000250"/>
            <a:chOff x="4572000" y="1142984"/>
            <a:chExt cx="2000264" cy="200026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15" name="矩形 114"/>
            <p:cNvSpPr/>
            <p:nvPr/>
          </p:nvSpPr>
          <p:spPr>
            <a:xfrm>
              <a:off x="5072067" y="1142984"/>
              <a:ext cx="500065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4572000" y="1643049"/>
              <a:ext cx="500067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5072067" y="1643049"/>
              <a:ext cx="500065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4572000" y="1142984"/>
              <a:ext cx="500067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5072067" y="2143116"/>
              <a:ext cx="500065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4572000" y="2643181"/>
              <a:ext cx="500067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5072067" y="2643181"/>
              <a:ext cx="500065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4572000" y="2143116"/>
              <a:ext cx="500067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6072199" y="1142984"/>
              <a:ext cx="500065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5572132" y="1643049"/>
              <a:ext cx="500067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6072199" y="1643049"/>
              <a:ext cx="500065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5572132" y="1142984"/>
              <a:ext cx="500067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6072199" y="2143116"/>
              <a:ext cx="500065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5572132" y="2643181"/>
              <a:ext cx="500067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6072199" y="2643181"/>
              <a:ext cx="500065" cy="5000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5572132" y="2143116"/>
              <a:ext cx="500067" cy="5000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1" name="TextBox 3"/>
          <p:cNvSpPr txBox="1"/>
          <p:nvPr/>
        </p:nvSpPr>
        <p:spPr>
          <a:xfrm>
            <a:off x="404813" y="549275"/>
            <a:ext cx="3429000" cy="5219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3.4</a:t>
            </a: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求解组合问题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9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1"/>
          <p:cNvSpPr txBox="1"/>
          <p:nvPr/>
        </p:nvSpPr>
        <p:spPr>
          <a:xfrm>
            <a:off x="190500" y="1120775"/>
            <a:ext cx="8763000" cy="3940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lnSpc>
                <a:spcPts val="3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zh-CN" sz="22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sz="22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n=2</a:t>
            </a:r>
            <a:r>
              <a:rPr lang="en-US" altLang="zh-CN" sz="2200" b="0" baseline="30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zh-CN" sz="22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问题划分为</a:t>
            </a:r>
            <a:r>
              <a:rPr lang="en-US" altLang="zh-CN" sz="22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zh-CN" sz="22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部分：</a:t>
            </a:r>
            <a:endParaRPr lang="zh-CN" altLang="zh-CN" sz="22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lnSpc>
                <a:spcPts val="3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zh-CN" sz="20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左上角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：左上角为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000" b="0" baseline="30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k-1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个选手在前半程的比赛日程（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k=1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时直接给出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否则，上一轮求出的就是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000" b="0" baseline="30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k-1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个选手的比赛日程）。</a:t>
            </a:r>
            <a:endParaRPr lang="zh-CN" altLang="zh-CN" sz="20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lnSpc>
                <a:spcPts val="3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zh-CN" sz="20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左下角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：左下角为另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000" b="0" baseline="30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k-1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个选手在前半程的比赛日程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由左上角加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000" b="0" baseline="30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k-1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得到，例如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000" b="0" baseline="30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个选手比赛，左下角由左上角直接加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000" b="0" baseline="30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k-1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）得到，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000" b="0" baseline="30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个选手比赛，左下角由左上角直接加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000" b="0" baseline="30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k-1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）得到。</a:t>
            </a:r>
            <a:endParaRPr lang="zh-CN" altLang="zh-CN" sz="20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lnSpc>
                <a:spcPts val="3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zh-CN" sz="20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右上角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：将左下角直接复制到右上角得到另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000" b="0" baseline="30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k-1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个选手在后半程的比赛日程。</a:t>
            </a:r>
            <a:endParaRPr lang="zh-CN" altLang="zh-CN" sz="20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lnSpc>
                <a:spcPts val="3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zh-CN" sz="20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右下角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：将左上角直接复制到右下角得到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000" b="0" baseline="30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k-1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个选手在后半程的比赛日程。</a:t>
            </a:r>
            <a:endParaRPr lang="zh-CN" altLang="zh-CN" sz="20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5548" y="4800600"/>
            <a:ext cx="7929563" cy="17478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#include &lt;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stdio.h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&gt;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#define MAX 101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问题表示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k;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求解结果表示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a[MAX][MAX];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存放比赛日程表（行列下标为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的元素不用）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4813" y="549275"/>
            <a:ext cx="3429000" cy="5219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3.4</a:t>
            </a: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求解组合问题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04813" y="549275"/>
            <a:ext cx="3429000" cy="5238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3.4</a:t>
            </a: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求解组合问题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叶根友毛笔行书2.0版" pitchFamily="2" charset="-122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5720" y="214290"/>
            <a:ext cx="8501122" cy="6318992"/>
          </a:xfrm>
          <a:prstGeom prst="rect">
            <a:avLst/>
          </a:prstGeom>
          <a:solidFill>
            <a:schemeClr val="accent5">
              <a:lumMod val="20000"/>
              <a:lumOff val="80000"/>
              <a:alpha val="41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void Plan(int k)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 int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i,j,n,t,temp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n=2;			//n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2^1=2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开始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a[1][1]=1; a[1][2]=2;   	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求解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个选手比赛日程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,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得到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左上角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元素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a[2][1]=2; a[2][2]=1;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for (t=1;t&lt;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k;t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++)		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迭代处理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2^2(t=1)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…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,2^k(t=k-1)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个选手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{	temp=n;					//temp=2^t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n=n*2; 					//n=2^(t+1)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for 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=temp+1;i&lt;=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n;i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++ )		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填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左下角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元素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   for (j=1; j&lt;=temp;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j++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a[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][j]=a[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-temp][j]+temp; 	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产生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左下角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元素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for 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=1;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&lt;=temp;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++)		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填右上角元素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   for (j=temp+1; j&lt;=n;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j++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a[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][j]=a[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i+temp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j+temp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)% n];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for 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=temp+1;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&lt;=n;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++)		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填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右下角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元素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   for (j=temp+1; j&lt;=n;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j++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a[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][j]=a[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-temp][j-temp];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}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 descr="信纸"/>
          <p:cNvSpPr txBox="1">
            <a:spLocks noChangeArrowheads="1"/>
          </p:cNvSpPr>
          <p:nvPr/>
        </p:nvSpPr>
        <p:spPr bwMode="auto">
          <a:xfrm>
            <a:off x="428596" y="1285860"/>
            <a:ext cx="5929354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pt-BR" altLang="zh-CN" sz="2800" kern="1200" cap="none" spc="0" normalizeH="0" baseline="0" noProof="0"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3.4</a:t>
            </a:r>
            <a:r>
              <a:rPr kumimoji="0" lang="en-US" altLang="zh-CN" sz="2800" kern="1200" cap="none" spc="0" normalizeH="0" baseline="0" noProof="0"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.1</a:t>
            </a:r>
            <a:r>
              <a:rPr kumimoji="0" lang="pt-BR" altLang="zh-CN" sz="2800" kern="1200" cap="none" spc="0" normalizeH="0" baseline="0" noProof="0"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0" lang="zh-CN" altLang="pt-BR" sz="2800" kern="1200" cap="none" spc="0" normalizeH="0" baseline="0" noProof="0" dirty="0"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求解最大连续子序列和问题</a:t>
            </a:r>
            <a:endParaRPr kumimoji="0" lang="zh-CN" altLang="en-US" sz="2800" kern="1200" cap="none" spc="0" normalizeH="0" baseline="0" noProof="0" dirty="0"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4813" y="549275"/>
            <a:ext cx="3429000" cy="5219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3.4</a:t>
            </a:r>
            <a:r>
              <a:rPr kumimoji="0" lang="pt-BR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求解组合问题</a:t>
            </a:r>
            <a:endParaRPr kumimoji="0" lang="zh-CN" altLang="zh-CN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4340" name="TextBox 4"/>
          <p:cNvSpPr txBox="1"/>
          <p:nvPr/>
        </p:nvSpPr>
        <p:spPr>
          <a:xfrm>
            <a:off x="285750" y="2000250"/>
            <a:ext cx="8286750" cy="3832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zh-CN" sz="22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【问题描述】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给定一个有</a:t>
            </a:r>
            <a:r>
              <a:rPr lang="en-US" altLang="zh-CN" sz="2000" b="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b="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≥1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）个整数的序列，要求求出其中最大连续子序列的和。</a:t>
            </a:r>
            <a:endParaRPr lang="en-US" altLang="zh-CN" sz="20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0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zh-CN" sz="20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0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en-US" altLang="zh-CN" sz="2000" b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序列</a:t>
            </a:r>
            <a:r>
              <a:rPr lang="zh-CN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-2</a:t>
            </a:r>
            <a:r>
              <a:rPr lang="zh-CN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-4</a:t>
            </a:r>
            <a:r>
              <a:rPr lang="zh-CN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  <a:r>
              <a:rPr lang="zh-CN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-5</a:t>
            </a:r>
            <a:r>
              <a:rPr lang="zh-CN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-2</a:t>
            </a:r>
            <a:r>
              <a:rPr lang="zh-CN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的最大子序列和为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endParaRPr lang="en-US" altLang="zh-CN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序列</a:t>
            </a:r>
            <a:r>
              <a:rPr lang="zh-CN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-6</a:t>
            </a:r>
            <a:r>
              <a:rPr lang="zh-CN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-7</a:t>
            </a:r>
            <a:r>
              <a:rPr lang="zh-CN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zh-CN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-9</a:t>
            </a:r>
            <a:r>
              <a:rPr lang="zh-CN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-2</a:t>
            </a:r>
            <a:r>
              <a:rPr lang="zh-CN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的最大子序列和为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规定一个序列最大连续子序列和至少是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（长度为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的子序列）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，如果小于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，其结果为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 sz="20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09800" y="3522663"/>
            <a:ext cx="1524000" cy="350838"/>
          </a:xfrm>
          <a:prstGeom prst="rect">
            <a:avLst/>
          </a:prstGeom>
          <a:solidFill>
            <a:srgbClr val="C00000">
              <a:alpha val="36863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solidFill>
                  <a:sysClr val="windowText" lastClr="000000"/>
                </a:solidFill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05200" y="4003675"/>
            <a:ext cx="2971800" cy="350838"/>
          </a:xfrm>
          <a:prstGeom prst="rect">
            <a:avLst/>
          </a:prstGeom>
          <a:solidFill>
            <a:srgbClr val="C00000">
              <a:alpha val="36863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solidFill>
                  <a:sysClr val="windowText" lastClr="000000"/>
                </a:solidFill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04813" y="549275"/>
            <a:ext cx="3429000" cy="5219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3.4</a:t>
            </a: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求解组合问题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065" y="1790226"/>
            <a:ext cx="8501122" cy="4518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dimidiate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(int table[][],int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r,int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l,int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k) { 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if(k==2) 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{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table[1][1]=1; table[1][2]=2;   	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table[2][1]=2; table[2][2]=1;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}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else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{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dimidiate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table,r,l,k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/2); 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填充左上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dimidiate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table,r,l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+(k/2),k/2); 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填充右上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从左上角拷贝到右下角 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Copy(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table,r,l,r+k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/2,l+k/2,k/2);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从右上角拷贝到左下角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Copy(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table,r,l+k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/2,r+k/2,l,k/2);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}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609600" y="1219200"/>
            <a:ext cx="5357813" cy="43021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循环日程安排问题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递归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kumimoji="0" lang="zh-CN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2450" y="533400"/>
            <a:ext cx="6286500" cy="5219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3.5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求解大整数乘法和矩阵乘法问题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Text Box 2" descr="信纸"/>
          <p:cNvSpPr txBox="1">
            <a:spLocks noChangeArrowheads="1"/>
          </p:cNvSpPr>
          <p:nvPr/>
        </p:nvSpPr>
        <p:spPr bwMode="auto">
          <a:xfrm>
            <a:off x="571471" y="1571612"/>
            <a:ext cx="5143536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3.5.1 </a:t>
            </a:r>
            <a:r>
              <a:rPr kumimoji="0" lang="zh-CN" altLang="en-US" sz="2800" b="0" i="0" u="none" strike="noStrike" kern="1200" cap="none" spc="0" normalizeH="0" baseline="0" noProof="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求解大整数乘法问题</a:t>
            </a:r>
            <a:endParaRPr kumimoji="0" lang="zh-CN" altLang="en-US" sz="2800" b="0" i="0" u="none" strike="noStrike" kern="1200" cap="none" spc="0" normalizeH="0" baseline="0" noProof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6564" name="Text Box 3"/>
          <p:cNvSpPr txBox="1"/>
          <p:nvPr/>
        </p:nvSpPr>
        <p:spPr>
          <a:xfrm>
            <a:off x="436563" y="2428875"/>
            <a:ext cx="7993062" cy="2600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　　</a:t>
            </a:r>
            <a:r>
              <a:rPr lang="en-US" altLang="zh-CN" sz="22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2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问题描述</a:t>
            </a:r>
            <a:r>
              <a:rPr lang="en-US" altLang="zh-CN" sz="22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都是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（为了简单，假设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的幂，且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均为正数）位的二进制整数，现在要计算它们的乘积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X*Y</a:t>
            </a: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0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　当位数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很大时，可以用传统方法来设计一个计算乘积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X*Y</a:t>
            </a: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的算法，但是这样做计算步骤太多，显得效率较低。可以采用分治法来设计一个更有效的大整数乘积算法。</a:t>
            </a:r>
            <a:endParaRPr lang="zh-CN" altLang="en-US" sz="20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2450" y="533400"/>
            <a:ext cx="6286500" cy="5219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3.5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求解大整数乘法和矩阵乘法问题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Text Box 2" descr="信纸"/>
          <p:cNvSpPr txBox="1">
            <a:spLocks noChangeArrowheads="1"/>
          </p:cNvSpPr>
          <p:nvPr/>
        </p:nvSpPr>
        <p:spPr bwMode="auto">
          <a:xfrm>
            <a:off x="571471" y="1571612"/>
            <a:ext cx="5143536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3.5.1 </a:t>
            </a:r>
            <a:r>
              <a:rPr kumimoji="0" lang="zh-CN" altLang="en-US" sz="2800" b="0" i="0" u="none" strike="noStrike" kern="1200" cap="none" spc="0" normalizeH="0" baseline="0" noProof="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求解大整数乘法问题</a:t>
            </a:r>
            <a:endParaRPr kumimoji="0" lang="zh-CN" altLang="en-US" sz="2800" b="0" i="0" u="none" strike="noStrike" kern="1200" cap="none" spc="0" normalizeH="0" baseline="0" noProof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8612" name="Text Box 2"/>
          <p:cNvSpPr txBox="1"/>
          <p:nvPr/>
        </p:nvSpPr>
        <p:spPr>
          <a:xfrm>
            <a:off x="358775" y="2327275"/>
            <a:ext cx="8642350" cy="541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Consolas" panose="020B0609020204030204" pitchFamily="49" charset="0"/>
                <a:ea typeface="楷体" panose="02010609060101010101" pitchFamily="49" charset="-122"/>
              </a:rPr>
              <a:t>    </a:t>
            </a:r>
            <a:r>
              <a:rPr lang="zh-CN" altLang="zh-CN" sz="22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【问题求解】</a:t>
            </a:r>
            <a:endParaRPr lang="zh-CN" altLang="zh-CN" sz="20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 Box 2"/>
          <p:cNvSpPr txBox="1"/>
          <p:nvPr/>
        </p:nvSpPr>
        <p:spPr>
          <a:xfrm>
            <a:off x="1524000" y="2971800"/>
            <a:ext cx="1692275" cy="1404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457200" lvl="0" indent="-457200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SzPct val="70000"/>
              <a:buChar char="Ø"/>
            </a:pPr>
            <a:r>
              <a:rPr lang="zh-CN" altLang="en-US" sz="20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拆分  </a:t>
            </a:r>
            <a:endParaRPr lang="en-US" altLang="zh-CN" sz="20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SzPct val="70000"/>
              <a:buChar char="Ø"/>
            </a:pPr>
            <a:r>
              <a:rPr lang="zh-CN" altLang="en-US" sz="20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  </a:t>
            </a:r>
            <a:endParaRPr lang="en-US" altLang="zh-CN" sz="2000" b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SzPct val="70000"/>
              <a:buChar char="Ø"/>
            </a:pPr>
            <a:r>
              <a:rPr lang="zh-CN" altLang="en-US" sz="20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合并  </a:t>
            </a:r>
            <a:endParaRPr lang="en-US" altLang="zh-CN" sz="2000" b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/>
          <p:nvPr/>
        </p:nvSpPr>
        <p:spPr>
          <a:xfrm>
            <a:off x="323850" y="1143000"/>
            <a:ext cx="8424863" cy="10080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200" b="0" dirty="0">
                <a:latin typeface="Consolas" panose="020B0609020204030204" pitchFamily="49" charset="0"/>
                <a:ea typeface="楷体" panose="02010609060101010101" pitchFamily="49" charset="-122"/>
              </a:rPr>
              <a:t>　　</a:t>
            </a:r>
            <a:r>
              <a:rPr lang="en-US" altLang="zh-CN" sz="22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2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问题求解</a:t>
            </a:r>
            <a:r>
              <a:rPr lang="en-US" altLang="zh-CN" sz="22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先将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位的二进制整数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各分为两段，每段的长为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n/2</a:t>
            </a: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位，如下图所示。</a:t>
            </a:r>
            <a:endParaRPr lang="zh-CN" altLang="en-US" sz="20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659" name="Rectangle 4"/>
          <p:cNvSpPr/>
          <p:nvPr/>
        </p:nvSpPr>
        <p:spPr>
          <a:xfrm>
            <a:off x="0" y="31813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60" name="Text Box 5"/>
          <p:cNvSpPr txBox="1"/>
          <p:nvPr/>
        </p:nvSpPr>
        <p:spPr>
          <a:xfrm>
            <a:off x="395288" y="3276600"/>
            <a:ext cx="4481512" cy="444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 eaLnBrk="1" fontAlgn="b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　　</a:t>
            </a: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由此，</a:t>
            </a:r>
            <a:r>
              <a:rPr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X=A·2</a:t>
            </a:r>
            <a:r>
              <a:rPr lang="en-US" altLang="zh-CN" sz="2000" baseline="360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n/2 </a:t>
            </a:r>
            <a:r>
              <a:rPr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+B    Y= C·2</a:t>
            </a:r>
            <a:r>
              <a:rPr lang="en-US" altLang="zh-CN" sz="2000" baseline="360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n/2</a:t>
            </a:r>
            <a:r>
              <a:rPr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+D</a:t>
            </a:r>
            <a:endParaRPr lang="en-US" altLang="zh-CN" sz="2000" b="0" dirty="0">
              <a:solidFill>
                <a:srgbClr val="99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066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00" y="2286000"/>
            <a:ext cx="5449888" cy="10715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1"/>
          <p:cNvSpPr txBox="1"/>
          <p:nvPr/>
        </p:nvSpPr>
        <p:spPr>
          <a:xfrm>
            <a:off x="552450" y="533400"/>
            <a:ext cx="6286500" cy="5219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3.5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求解大整数乘法和矩阵乘法问题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4400" y="3921125"/>
            <a:ext cx="5791200" cy="368300"/>
          </a:xfrm>
          <a:prstGeom prst="rect">
            <a:avLst/>
          </a:prstGeom>
          <a:solidFill>
            <a:srgbClr val="CCCC00">
              <a:alpha val="36862"/>
            </a:srgbClr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zh-CN" altLang="en-US" sz="1800" b="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例如：</a:t>
            </a: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x=11011001</a:t>
            </a:r>
            <a:r>
              <a:rPr lang="zh-CN" altLang="en-US" sz="18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这个</a:t>
            </a: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zh-CN" altLang="en-US" sz="18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位二进制数，</a:t>
            </a: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x=1101</a:t>
            </a:r>
            <a:r>
              <a:rPr lang="zh-CN" altLang="en-US" sz="18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1800" b="0" baseline="30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+1001</a:t>
            </a:r>
            <a:endParaRPr lang="en-US" altLang="zh-CN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31863" y="4406900"/>
            <a:ext cx="7678737" cy="957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pt-BR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这样</a:t>
            </a: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的乘积为：</a:t>
            </a:r>
            <a:endParaRPr lang="zh-CN" altLang="pt-BR" sz="20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000" dirty="0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·</a:t>
            </a:r>
            <a:r>
              <a:rPr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zh-CN" altLang="en-US" sz="20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(A</a:t>
            </a:r>
            <a:r>
              <a:rPr lang="en-US" altLang="zh-CN" sz="2000" dirty="0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·</a:t>
            </a:r>
            <a:r>
              <a:rPr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000" baseline="360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n/2 </a:t>
            </a:r>
            <a:r>
              <a:rPr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+B) (C</a:t>
            </a:r>
            <a:r>
              <a:rPr lang="en-US" altLang="zh-CN" sz="2000" dirty="0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·</a:t>
            </a:r>
            <a:r>
              <a:rPr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000" baseline="360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n/2</a:t>
            </a:r>
            <a:r>
              <a:rPr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+D) </a:t>
            </a:r>
            <a:r>
              <a:rPr lang="zh-CN" altLang="en-US" sz="20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sz="2000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·</a:t>
            </a:r>
            <a:r>
              <a:rPr lang="en-US" altLang="zh-CN" sz="2000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2000" dirty="0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·</a:t>
            </a:r>
            <a:r>
              <a:rPr lang="en-US" altLang="zh-CN" sz="2000" dirty="0">
                <a:solidFill>
                  <a:srgbClr val="80008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000" baseline="36000" dirty="0">
                <a:solidFill>
                  <a:srgbClr val="80008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+(</a:t>
            </a:r>
            <a:r>
              <a:rPr lang="en-US" altLang="zh-CN" sz="2000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·</a:t>
            </a:r>
            <a:r>
              <a:rPr lang="en-US" altLang="zh-CN" sz="2000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en-US" altLang="zh-CN" sz="2000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·</a:t>
            </a:r>
            <a:r>
              <a:rPr lang="en-US" altLang="zh-CN" sz="2000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en-US" altLang="zh-CN" sz="2000" dirty="0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·</a:t>
            </a:r>
            <a:r>
              <a:rPr lang="en-US" altLang="zh-CN" sz="2000" dirty="0">
                <a:solidFill>
                  <a:srgbClr val="80008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000" baseline="36000" dirty="0">
                <a:solidFill>
                  <a:srgbClr val="80008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n/2</a:t>
            </a:r>
            <a:r>
              <a:rPr lang="en-US" altLang="zh-CN" sz="2000" baseline="360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en-US" altLang="zh-CN" sz="2000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·</a:t>
            </a:r>
            <a:r>
              <a:rPr lang="en-US" altLang="zh-CN" sz="2000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endParaRPr lang="zh-CN" altLang="en-US" sz="2000" b="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31863" y="5581650"/>
            <a:ext cx="1433512" cy="369888"/>
          </a:xfrm>
          <a:prstGeom prst="rect">
            <a:avLst/>
          </a:prstGeom>
          <a:solidFill>
            <a:srgbClr val="FAC4BE">
              <a:alpha val="50195"/>
            </a:srgbClr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1800" dirty="0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·</a:t>
            </a:r>
            <a:r>
              <a:rPr lang="en-US" altLang="zh-CN" sz="18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zh-CN" altLang="en-US" sz="18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 </a:t>
            </a:r>
            <a:r>
              <a:rPr lang="en-US" altLang="zh-CN" sz="18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T(n)?</a:t>
            </a:r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697163" y="5535613"/>
            <a:ext cx="3783012" cy="704850"/>
            <a:chOff x="2697162" y="5786120"/>
            <a:chExt cx="3782906" cy="704489"/>
          </a:xfrm>
        </p:grpSpPr>
        <p:sp>
          <p:nvSpPr>
            <p:cNvPr id="70667" name="AutoShape 7"/>
            <p:cNvSpPr/>
            <p:nvPr/>
          </p:nvSpPr>
          <p:spPr>
            <a:xfrm>
              <a:off x="3687762" y="5867400"/>
              <a:ext cx="76200" cy="533400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 cap="flat" cmpd="sng">
              <a:solidFill>
                <a:srgbClr val="99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dirty="0">
                <a:latin typeface="Garamond" panose="02020404030301010803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0668" name="Rectangle 8"/>
            <p:cNvSpPr/>
            <p:nvPr/>
          </p:nvSpPr>
          <p:spPr>
            <a:xfrm>
              <a:off x="2697162" y="5792788"/>
              <a:ext cx="1077807" cy="4807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eaLnBrk="1" fontAlgn="b" hangingPunct="1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200" dirty="0">
                  <a:solidFill>
                    <a:srgbClr val="990000"/>
                  </a:solidFill>
                  <a:latin typeface="Century Schoolbook" panose="02040604050505020304" pitchFamily="18" charset="0"/>
                  <a:ea typeface="黑体" panose="02010609060101010101" pitchFamily="49" charset="-122"/>
                </a:rPr>
                <a:t> </a:t>
              </a:r>
              <a:r>
                <a:rPr lang="en-US" altLang="zh-CN" sz="2000" dirty="0">
                  <a:solidFill>
                    <a:srgbClr val="000000"/>
                  </a:solidFill>
                  <a:latin typeface="Century Schoolbook" panose="02040604050505020304" pitchFamily="18" charset="0"/>
                  <a:ea typeface="黑体" panose="02010609060101010101" pitchFamily="49" charset="-122"/>
                </a:rPr>
                <a:t>T(n)</a:t>
              </a:r>
              <a:r>
                <a:rPr lang="en-US" altLang="zh-CN" sz="2200" dirty="0">
                  <a:solidFill>
                    <a:srgbClr val="000000"/>
                  </a:solidFill>
                  <a:latin typeface="Century Schoolbook" panose="02040604050505020304" pitchFamily="18" charset="0"/>
                  <a:ea typeface="黑体" panose="02010609060101010101" pitchFamily="49" charset="-122"/>
                </a:rPr>
                <a:t>= </a:t>
              </a:r>
              <a:endParaRPr lang="en-US" altLang="zh-CN" sz="2200" dirty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0669" name="Rectangle 9"/>
            <p:cNvSpPr/>
            <p:nvPr/>
          </p:nvSpPr>
          <p:spPr>
            <a:xfrm>
              <a:off x="3763962" y="5786120"/>
              <a:ext cx="2716106" cy="7044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Century Schoolbook" panose="02040604050505020304" pitchFamily="18" charset="0"/>
                  <a:ea typeface="黑体" panose="02010609060101010101" pitchFamily="49" charset="-122"/>
                </a:rPr>
                <a:t>T(1)= O(1)</a:t>
              </a:r>
              <a:endPara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endParaRPr>
            </a:p>
            <a:p>
              <a:pPr marL="0" lvl="0" indent="0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Century Schoolbook" panose="02040604050505020304" pitchFamily="18" charset="0"/>
                  <a:ea typeface="黑体" panose="02010609060101010101" pitchFamily="49" charset="-122"/>
                </a:rPr>
                <a:t>T(n)= 4T(n/2)+ O(n)</a:t>
              </a:r>
              <a:endParaRPr lang="en-US" altLang="zh-CN" sz="2000" b="0" dirty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/>
          <p:nvPr/>
        </p:nvSpPr>
        <p:spPr>
          <a:xfrm>
            <a:off x="468313" y="1295400"/>
            <a:ext cx="8064500" cy="18843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　　</a:t>
            </a: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如果这样计算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X*Y</a:t>
            </a: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，则必须进行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n/2</a:t>
            </a: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位整数的乘法（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pt-BR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pt-BR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pt-BR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pt-BR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），以及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次不超过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位的整数加法，此外还要做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次移位（分别对应乘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000" b="0" baseline="30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和乘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000" b="0" baseline="30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n/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）。所有这些加法和移位共用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O(n)</a:t>
            </a: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步运算。设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T(n)</a:t>
            </a: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是两个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位整数相乘所需的运算总数，则有以下递推式：</a:t>
            </a:r>
            <a:endParaRPr lang="zh-CN" altLang="en-US" sz="20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1214438" y="3509963"/>
            <a:ext cx="4897437" cy="11017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216000" tIns="180000" bIns="18000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)=O(1)			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当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=1</a:t>
            </a:r>
            <a:endParaRPr kumimoji="0" lang="en-US" altLang="zh-CN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)=4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/2)+O(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		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当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&gt;1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2710" name="Text Box 4"/>
          <p:cNvSpPr txBox="1"/>
          <p:nvPr/>
        </p:nvSpPr>
        <p:spPr>
          <a:xfrm>
            <a:off x="1071563" y="4938713"/>
            <a:ext cx="5040312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由此可得</a:t>
            </a:r>
            <a:r>
              <a:rPr lang="en-US" altLang="zh-CN" sz="2000" b="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T</a:t>
            </a:r>
            <a:r>
              <a:rPr lang="en-US" altLang="zh-CN" sz="2000" b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(</a:t>
            </a:r>
            <a:r>
              <a:rPr lang="en-US" altLang="zh-CN" sz="2000" b="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n</a:t>
            </a:r>
            <a:r>
              <a:rPr lang="en-US" altLang="zh-CN" sz="2000" b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)=O(</a:t>
            </a:r>
            <a:r>
              <a:rPr lang="en-US" altLang="zh-CN" sz="2000" b="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n</a:t>
            </a:r>
            <a:r>
              <a:rPr lang="en-US" altLang="zh-CN" sz="2000" b="0" baseline="30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2</a:t>
            </a:r>
            <a:r>
              <a:rPr lang="en-US" altLang="zh-CN" sz="2000" b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)</a:t>
            </a:r>
            <a:r>
              <a:rPr lang="zh-CN" alt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。</a:t>
            </a:r>
            <a:endParaRPr lang="zh-CN" altLang="en-US" sz="2000" b="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552450" y="533400"/>
            <a:ext cx="6286500" cy="5219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3.5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求解大整数乘法和矩阵乘法问题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/>
          <p:nvPr/>
        </p:nvSpPr>
        <p:spPr>
          <a:xfrm>
            <a:off x="-120650" y="1162050"/>
            <a:ext cx="8424863" cy="536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200" b="0" dirty="0">
                <a:latin typeface="Consolas" panose="020B0609020204030204" pitchFamily="49" charset="0"/>
                <a:ea typeface="楷体" panose="02010609060101010101" pitchFamily="49" charset="-122"/>
              </a:rPr>
              <a:t>　　</a:t>
            </a:r>
            <a:r>
              <a:rPr lang="en-US" altLang="zh-CN" sz="22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2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问题改进</a:t>
            </a:r>
            <a:r>
              <a:rPr lang="en-US" altLang="zh-CN" sz="22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0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552450" y="533400"/>
            <a:ext cx="6286500" cy="5219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3.5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求解大整数乘法和矩阵乘法问题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4838" y="3109913"/>
            <a:ext cx="7678737" cy="495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000" dirty="0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·</a:t>
            </a:r>
            <a:r>
              <a:rPr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zh-CN" altLang="en-US" sz="20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sz="2000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·</a:t>
            </a:r>
            <a:r>
              <a:rPr lang="en-US" altLang="zh-CN" sz="2000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2000" dirty="0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·</a:t>
            </a:r>
            <a:r>
              <a:rPr lang="en-US" altLang="zh-CN" sz="2000" dirty="0">
                <a:solidFill>
                  <a:srgbClr val="80008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000" baseline="36000" dirty="0">
                <a:solidFill>
                  <a:srgbClr val="80008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+(</a:t>
            </a:r>
            <a:r>
              <a:rPr lang="en-US" altLang="zh-CN" sz="2000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·</a:t>
            </a:r>
            <a:r>
              <a:rPr lang="en-US" altLang="zh-CN" sz="2000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en-US" altLang="zh-CN" sz="2000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·</a:t>
            </a:r>
            <a:r>
              <a:rPr lang="en-US" altLang="zh-CN" sz="2000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en-US" altLang="zh-CN" sz="2000" dirty="0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·</a:t>
            </a:r>
            <a:r>
              <a:rPr lang="en-US" altLang="zh-CN" sz="2000" dirty="0">
                <a:solidFill>
                  <a:srgbClr val="80008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000" baseline="36000" dirty="0">
                <a:solidFill>
                  <a:srgbClr val="80008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n/2</a:t>
            </a:r>
            <a:r>
              <a:rPr lang="en-US" altLang="zh-CN" sz="2000" baseline="360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en-US" altLang="zh-CN" sz="2000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·</a:t>
            </a:r>
            <a:r>
              <a:rPr lang="en-US" altLang="zh-CN" sz="2000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endParaRPr lang="zh-CN" altLang="en-US" sz="2000" b="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5800" y="4475163"/>
            <a:ext cx="2130425" cy="368300"/>
          </a:xfrm>
          <a:prstGeom prst="rect">
            <a:avLst/>
          </a:prstGeom>
          <a:solidFill>
            <a:srgbClr val="FAC4BE">
              <a:alpha val="50195"/>
            </a:srgbClr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改进前</a:t>
            </a:r>
            <a:r>
              <a:rPr lang="en-US" altLang="zh-CN" sz="18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1800" dirty="0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·</a:t>
            </a:r>
            <a:r>
              <a:rPr lang="en-US" altLang="zh-CN" sz="18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zh-CN" altLang="en-US" sz="18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 </a:t>
            </a:r>
            <a:r>
              <a:rPr lang="en-US" altLang="zh-CN" sz="18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T(n)?</a:t>
            </a:r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846388" y="5580063"/>
            <a:ext cx="3783012" cy="704850"/>
            <a:chOff x="2697162" y="5786120"/>
            <a:chExt cx="3782906" cy="704489"/>
          </a:xfrm>
        </p:grpSpPr>
        <p:sp>
          <p:nvSpPr>
            <p:cNvPr id="73744" name="AutoShape 7"/>
            <p:cNvSpPr/>
            <p:nvPr/>
          </p:nvSpPr>
          <p:spPr>
            <a:xfrm>
              <a:off x="3687762" y="5867400"/>
              <a:ext cx="76200" cy="533400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 cap="flat" cmpd="sng">
              <a:solidFill>
                <a:srgbClr val="99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dirty="0">
                <a:latin typeface="Garamond" panose="02020404030301010803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3745" name="Rectangle 8"/>
            <p:cNvSpPr/>
            <p:nvPr/>
          </p:nvSpPr>
          <p:spPr>
            <a:xfrm>
              <a:off x="2697162" y="5792788"/>
              <a:ext cx="1053761" cy="4807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eaLnBrk="1" fontAlgn="b" hangingPunct="1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200" dirty="0">
                  <a:solidFill>
                    <a:srgbClr val="990000"/>
                  </a:solidFill>
                  <a:latin typeface="Century Schoolbook" panose="02040604050505020304" pitchFamily="18" charset="0"/>
                  <a:ea typeface="黑体" panose="02010609060101010101" pitchFamily="49" charset="-122"/>
                </a:rPr>
                <a:t> </a:t>
              </a:r>
              <a:r>
                <a:rPr lang="en-US" altLang="zh-CN" sz="2000" dirty="0">
                  <a:solidFill>
                    <a:srgbClr val="000000"/>
                  </a:solidFill>
                  <a:latin typeface="Century Schoolbook" panose="02040604050505020304" pitchFamily="18" charset="0"/>
                  <a:ea typeface="黑体" panose="02010609060101010101" pitchFamily="49" charset="-122"/>
                </a:rPr>
                <a:t>T(n)= </a:t>
              </a:r>
              <a:endPara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3746" name="Rectangle 9"/>
            <p:cNvSpPr/>
            <p:nvPr/>
          </p:nvSpPr>
          <p:spPr>
            <a:xfrm>
              <a:off x="3763962" y="5786120"/>
              <a:ext cx="2716106" cy="7044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Century Schoolbook" panose="02040604050505020304" pitchFamily="18" charset="0"/>
                  <a:ea typeface="黑体" panose="02010609060101010101" pitchFamily="49" charset="-122"/>
                </a:rPr>
                <a:t>T(1)= O(1)</a:t>
              </a:r>
              <a:endPara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endParaRPr>
            </a:p>
            <a:p>
              <a:pPr marL="0" lvl="0" indent="0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Century Schoolbook" panose="02040604050505020304" pitchFamily="18" charset="0"/>
                  <a:ea typeface="黑体" panose="02010609060101010101" pitchFamily="49" charset="-122"/>
                </a:rPr>
                <a:t>T(n)= </a:t>
              </a:r>
              <a:r>
                <a:rPr lang="pt-BR" altLang="zh-CN" sz="2000" dirty="0">
                  <a:solidFill>
                    <a:srgbClr val="000000"/>
                  </a:solidFill>
                  <a:latin typeface="Century Schoolbook" panose="02040604050505020304" pitchFamily="18" charset="0"/>
                  <a:ea typeface="黑体" panose="02010609060101010101" pitchFamily="49" charset="-122"/>
                </a:rPr>
                <a:t>3T(n/2)+ O(n)</a:t>
              </a:r>
              <a:endParaRPr lang="en-US" altLang="zh-CN" sz="2000" b="0" dirty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66567" name="矩形 6"/>
          <p:cNvSpPr/>
          <p:nvPr/>
        </p:nvSpPr>
        <p:spPr>
          <a:xfrm>
            <a:off x="6643688" y="5661025"/>
            <a:ext cx="2063750" cy="4095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 eaLnBrk="1" fontAlgn="b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解得 </a:t>
            </a:r>
            <a:r>
              <a:rPr lang="en-US" altLang="zh-CN" sz="18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T(n) =O(n</a:t>
            </a:r>
            <a:r>
              <a:rPr lang="en-US" altLang="zh-CN" sz="1800" baseline="300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log3</a:t>
            </a:r>
            <a:r>
              <a:rPr lang="en-US" altLang="zh-CN" sz="18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1800" dirty="0">
              <a:solidFill>
                <a:srgbClr val="99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" name="Rectangle 18"/>
          <p:cNvSpPr/>
          <p:nvPr/>
        </p:nvSpPr>
        <p:spPr>
          <a:xfrm>
            <a:off x="604838" y="3763963"/>
            <a:ext cx="6572250" cy="3413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 eaLnBrk="1" fontAlgn="b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X·Y</a:t>
            </a:r>
            <a:r>
              <a:rPr lang="zh-CN" altLang="en-US" sz="20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sz="2000" dirty="0">
                <a:solidFill>
                  <a:srgbClr val="CC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A·C</a:t>
            </a:r>
            <a:r>
              <a:rPr lang="en-US" altLang="zh-CN" sz="2000" dirty="0">
                <a:solidFill>
                  <a:srgbClr val="99000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 ·</a:t>
            </a:r>
            <a:r>
              <a:rPr lang="en-US" altLang="zh-CN" sz="2000" dirty="0">
                <a:solidFill>
                  <a:srgbClr val="80008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000" baseline="36000" dirty="0">
                <a:solidFill>
                  <a:srgbClr val="80008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 </a:t>
            </a:r>
            <a:r>
              <a:rPr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[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(A-B)(D-C) </a:t>
            </a:r>
            <a:r>
              <a:rPr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 </a:t>
            </a:r>
            <a:r>
              <a:rPr lang="en-US" altLang="zh-CN" sz="2000" dirty="0">
                <a:solidFill>
                  <a:srgbClr val="CC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A·C</a:t>
            </a:r>
            <a:r>
              <a:rPr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B·D</a:t>
            </a:r>
            <a:r>
              <a:rPr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  <a:r>
              <a:rPr lang="en-US" altLang="zh-CN" sz="2000" dirty="0">
                <a:solidFill>
                  <a:srgbClr val="99000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 ·</a:t>
            </a:r>
            <a:r>
              <a:rPr lang="en-US" altLang="zh-CN" sz="2000" dirty="0">
                <a:solidFill>
                  <a:srgbClr val="80008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000" baseline="36000" dirty="0">
                <a:solidFill>
                  <a:srgbClr val="80008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n/2 </a:t>
            </a:r>
            <a:r>
              <a:rPr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B·D</a:t>
            </a:r>
            <a:endParaRPr lang="en-US" altLang="zh-CN" sz="2000" dirty="0">
              <a:solidFill>
                <a:srgbClr val="0099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6569" name="Rectangle 2"/>
          <p:cNvSpPr/>
          <p:nvPr/>
        </p:nvSpPr>
        <p:spPr>
          <a:xfrm>
            <a:off x="2365375" y="1333500"/>
            <a:ext cx="5938838" cy="1514475"/>
          </a:xfrm>
          <a:prstGeom prst="rect">
            <a:avLst/>
          </a:prstGeom>
          <a:solidFill>
            <a:srgbClr val="ECD882">
              <a:alpha val="21960"/>
            </a:srgbClr>
          </a:solidFill>
          <a:ln w="9525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99000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X·Y </a:t>
            </a:r>
            <a:r>
              <a:rPr lang="zh-CN" altLang="en-US" sz="2000" dirty="0">
                <a:solidFill>
                  <a:srgbClr val="99000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＝</a:t>
            </a:r>
            <a:r>
              <a:rPr lang="en-US" altLang="zh-CN" sz="2000" dirty="0">
                <a:solidFill>
                  <a:srgbClr val="99000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(A·2</a:t>
            </a:r>
            <a:r>
              <a:rPr lang="en-US" altLang="zh-CN" sz="2000" baseline="30000" dirty="0">
                <a:solidFill>
                  <a:srgbClr val="99000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n/2</a:t>
            </a:r>
            <a:r>
              <a:rPr lang="en-US" altLang="zh-CN" sz="2000" dirty="0">
                <a:solidFill>
                  <a:srgbClr val="99000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 +B) (C·2</a:t>
            </a:r>
            <a:r>
              <a:rPr lang="en-US" altLang="zh-CN" sz="2000" baseline="30000" dirty="0">
                <a:solidFill>
                  <a:srgbClr val="99000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n/2</a:t>
            </a:r>
            <a:r>
              <a:rPr lang="en-US" altLang="zh-CN" sz="2000" dirty="0">
                <a:solidFill>
                  <a:srgbClr val="99000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 +D) </a:t>
            </a:r>
            <a:endParaRPr lang="en-US" altLang="zh-CN" sz="2000" dirty="0">
              <a:solidFill>
                <a:srgbClr val="990000"/>
              </a:solidFill>
              <a:latin typeface="Garamond" panose="02020404030301010803" pitchFamily="18" charset="0"/>
              <a:ea typeface="黑体" panose="02010609060101010101" pitchFamily="49" charset="-122"/>
            </a:endParaRP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99000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       </a:t>
            </a:r>
            <a:r>
              <a:rPr lang="zh-CN" altLang="en-US" sz="2000" dirty="0">
                <a:solidFill>
                  <a:srgbClr val="99000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＝</a:t>
            </a:r>
            <a:r>
              <a:rPr lang="en-US" altLang="zh-CN" sz="2000" dirty="0">
                <a:solidFill>
                  <a:srgbClr val="00800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A·C</a:t>
            </a:r>
            <a:r>
              <a:rPr lang="en-US" altLang="zh-CN" sz="2000" dirty="0">
                <a:solidFill>
                  <a:srgbClr val="99000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·</a:t>
            </a:r>
            <a:r>
              <a:rPr lang="en-US" altLang="zh-CN" sz="2000" dirty="0">
                <a:solidFill>
                  <a:srgbClr val="80008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2</a:t>
            </a:r>
            <a:r>
              <a:rPr lang="en-US" altLang="zh-CN" sz="2000" baseline="30000" dirty="0">
                <a:solidFill>
                  <a:srgbClr val="80008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n</a:t>
            </a:r>
            <a:r>
              <a:rPr lang="en-US" altLang="zh-CN" sz="2000" dirty="0">
                <a:solidFill>
                  <a:srgbClr val="99000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+(</a:t>
            </a:r>
            <a:r>
              <a:rPr lang="en-US" altLang="zh-CN" sz="2000" dirty="0">
                <a:solidFill>
                  <a:srgbClr val="00800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A·D</a:t>
            </a:r>
            <a:r>
              <a:rPr lang="en-US" altLang="zh-CN" sz="2000" dirty="0">
                <a:solidFill>
                  <a:srgbClr val="99000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+</a:t>
            </a:r>
            <a:r>
              <a:rPr lang="en-US" altLang="zh-CN" sz="2000" dirty="0">
                <a:solidFill>
                  <a:srgbClr val="00800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C·B</a:t>
            </a:r>
            <a:r>
              <a:rPr lang="en-US" altLang="zh-CN" sz="2000" dirty="0">
                <a:solidFill>
                  <a:srgbClr val="99000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) ·</a:t>
            </a:r>
            <a:r>
              <a:rPr lang="en-US" altLang="zh-CN" sz="2000" dirty="0">
                <a:solidFill>
                  <a:srgbClr val="80008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2</a:t>
            </a:r>
            <a:r>
              <a:rPr lang="en-US" altLang="zh-CN" sz="2000" baseline="30000" dirty="0">
                <a:solidFill>
                  <a:srgbClr val="80008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n/2</a:t>
            </a:r>
            <a:r>
              <a:rPr lang="en-US" altLang="zh-CN" sz="2000" dirty="0">
                <a:solidFill>
                  <a:srgbClr val="99000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 +</a:t>
            </a:r>
            <a:r>
              <a:rPr lang="en-US" altLang="zh-CN" sz="2000" dirty="0">
                <a:solidFill>
                  <a:srgbClr val="00800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B·D</a:t>
            </a:r>
            <a:endParaRPr lang="en-US" altLang="zh-CN" sz="2000" dirty="0">
              <a:solidFill>
                <a:srgbClr val="99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fontAlgn="b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zh-CN" altLang="en-US" sz="20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000" dirty="0">
                <a:solidFill>
                  <a:srgbClr val="FF000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·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000" baseline="360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+[(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A-B</a:t>
            </a:r>
            <a:r>
              <a:rPr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)(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D-C</a:t>
            </a:r>
            <a:r>
              <a:rPr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)+A</a:t>
            </a:r>
            <a:r>
              <a:rPr lang="en-US" altLang="zh-CN" sz="2000" dirty="0">
                <a:solidFill>
                  <a:srgbClr val="99000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·</a:t>
            </a:r>
            <a:r>
              <a:rPr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C+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000" dirty="0">
                <a:solidFill>
                  <a:srgbClr val="FF000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·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]2</a:t>
            </a:r>
            <a:r>
              <a:rPr lang="en-US" altLang="zh-CN" sz="2000" baseline="360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n/2</a:t>
            </a:r>
            <a:r>
              <a:rPr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+B</a:t>
            </a:r>
            <a:r>
              <a:rPr lang="en-US" altLang="zh-CN" sz="2000" dirty="0">
                <a:solidFill>
                  <a:srgbClr val="99000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·</a:t>
            </a:r>
            <a:r>
              <a:rPr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endParaRPr lang="en-US" altLang="zh-CN" sz="2000" dirty="0">
              <a:solidFill>
                <a:srgbClr val="99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fontAlgn="b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99000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       </a:t>
            </a:r>
            <a:r>
              <a:rPr lang="zh-CN" altLang="en-US" sz="2000" dirty="0">
                <a:solidFill>
                  <a:srgbClr val="99000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＝</a:t>
            </a:r>
            <a:r>
              <a:rPr lang="en-US" altLang="zh-CN" sz="2000" dirty="0">
                <a:solidFill>
                  <a:srgbClr val="FF000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A·C</a:t>
            </a:r>
            <a:r>
              <a:rPr lang="en-US" altLang="zh-CN" sz="2000" dirty="0">
                <a:solidFill>
                  <a:srgbClr val="99000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2</a:t>
            </a:r>
            <a:r>
              <a:rPr lang="en-US" altLang="zh-CN" sz="2000" baseline="30000" dirty="0">
                <a:solidFill>
                  <a:srgbClr val="99000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n</a:t>
            </a:r>
            <a:r>
              <a:rPr lang="en-US" altLang="zh-CN" sz="2000" dirty="0">
                <a:solidFill>
                  <a:srgbClr val="99000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+[(</a:t>
            </a:r>
            <a:r>
              <a:rPr lang="en-US" altLang="zh-CN" sz="2000" dirty="0">
                <a:solidFill>
                  <a:srgbClr val="FF000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A+B</a:t>
            </a:r>
            <a:r>
              <a:rPr lang="en-US" altLang="zh-CN" sz="2000" dirty="0">
                <a:solidFill>
                  <a:srgbClr val="99000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)(</a:t>
            </a:r>
            <a:r>
              <a:rPr lang="en-US" altLang="zh-CN" sz="2000" dirty="0">
                <a:solidFill>
                  <a:srgbClr val="FF000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C+D</a:t>
            </a:r>
            <a:r>
              <a:rPr lang="en-US" altLang="zh-CN" sz="2000" dirty="0">
                <a:solidFill>
                  <a:srgbClr val="99000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) - A·C - </a:t>
            </a:r>
            <a:r>
              <a:rPr lang="en-US" altLang="zh-CN" sz="2000" dirty="0">
                <a:solidFill>
                  <a:srgbClr val="FF000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B·D</a:t>
            </a:r>
            <a:r>
              <a:rPr lang="en-US" altLang="zh-CN" sz="2000" dirty="0">
                <a:solidFill>
                  <a:srgbClr val="99000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]2</a:t>
            </a:r>
            <a:r>
              <a:rPr lang="en-US" altLang="zh-CN" sz="2000" baseline="30000" dirty="0">
                <a:solidFill>
                  <a:srgbClr val="99000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n/2</a:t>
            </a:r>
            <a:r>
              <a:rPr lang="en-US" altLang="zh-CN" sz="2000" dirty="0">
                <a:solidFill>
                  <a:srgbClr val="99000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+B·D</a:t>
            </a:r>
            <a:endParaRPr lang="en-US" altLang="zh-CN" sz="2000" dirty="0">
              <a:solidFill>
                <a:srgbClr val="99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4050" y="5637213"/>
            <a:ext cx="2128838" cy="369887"/>
          </a:xfrm>
          <a:prstGeom prst="rect">
            <a:avLst/>
          </a:prstGeom>
          <a:solidFill>
            <a:srgbClr val="FAC4BE">
              <a:alpha val="50195"/>
            </a:srgbClr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改进后</a:t>
            </a:r>
            <a:r>
              <a:rPr lang="en-US" altLang="zh-CN" sz="18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1800" dirty="0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·</a:t>
            </a:r>
            <a:r>
              <a:rPr lang="en-US" altLang="zh-CN" sz="18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zh-CN" altLang="en-US" sz="18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 </a:t>
            </a:r>
            <a:r>
              <a:rPr lang="en-US" altLang="zh-CN" sz="18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T(n)?</a:t>
            </a:r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838450" y="4397375"/>
            <a:ext cx="3783013" cy="704850"/>
            <a:chOff x="2697162" y="5786120"/>
            <a:chExt cx="3782906" cy="704489"/>
          </a:xfrm>
        </p:grpSpPr>
        <p:sp>
          <p:nvSpPr>
            <p:cNvPr id="73741" name="AutoShape 7"/>
            <p:cNvSpPr/>
            <p:nvPr/>
          </p:nvSpPr>
          <p:spPr>
            <a:xfrm>
              <a:off x="3687762" y="5867400"/>
              <a:ext cx="76200" cy="533400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 cap="flat" cmpd="sng">
              <a:solidFill>
                <a:srgbClr val="99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dirty="0">
                <a:latin typeface="Garamond" panose="02020404030301010803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3742" name="Rectangle 8"/>
            <p:cNvSpPr/>
            <p:nvPr/>
          </p:nvSpPr>
          <p:spPr>
            <a:xfrm>
              <a:off x="2697162" y="5792788"/>
              <a:ext cx="1077807" cy="4807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eaLnBrk="1" fontAlgn="b" hangingPunct="1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200" dirty="0">
                  <a:solidFill>
                    <a:srgbClr val="990000"/>
                  </a:solidFill>
                  <a:latin typeface="Century Schoolbook" panose="02040604050505020304" pitchFamily="18" charset="0"/>
                  <a:ea typeface="黑体" panose="02010609060101010101" pitchFamily="49" charset="-122"/>
                </a:rPr>
                <a:t> </a:t>
              </a:r>
              <a:r>
                <a:rPr lang="en-US" altLang="zh-CN" sz="2000" dirty="0">
                  <a:solidFill>
                    <a:srgbClr val="000000"/>
                  </a:solidFill>
                  <a:latin typeface="Century Schoolbook" panose="02040604050505020304" pitchFamily="18" charset="0"/>
                  <a:ea typeface="黑体" panose="02010609060101010101" pitchFamily="49" charset="-122"/>
                </a:rPr>
                <a:t>T(n)</a:t>
              </a:r>
              <a:r>
                <a:rPr lang="en-US" altLang="zh-CN" sz="2200" dirty="0">
                  <a:solidFill>
                    <a:srgbClr val="000000"/>
                  </a:solidFill>
                  <a:latin typeface="Century Schoolbook" panose="02040604050505020304" pitchFamily="18" charset="0"/>
                  <a:ea typeface="黑体" panose="02010609060101010101" pitchFamily="49" charset="-122"/>
                </a:rPr>
                <a:t>= </a:t>
              </a:r>
              <a:endParaRPr lang="en-US" altLang="zh-CN" sz="2200" dirty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3743" name="Rectangle 9"/>
            <p:cNvSpPr/>
            <p:nvPr/>
          </p:nvSpPr>
          <p:spPr>
            <a:xfrm>
              <a:off x="3763962" y="5786120"/>
              <a:ext cx="2716106" cy="7044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Century Schoolbook" panose="02040604050505020304" pitchFamily="18" charset="0"/>
                  <a:ea typeface="黑体" panose="02010609060101010101" pitchFamily="49" charset="-122"/>
                </a:rPr>
                <a:t>T(1)= O(1)</a:t>
              </a:r>
              <a:endPara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endParaRPr>
            </a:p>
            <a:p>
              <a:pPr marL="0" lvl="0" indent="0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Century Schoolbook" panose="02040604050505020304" pitchFamily="18" charset="0"/>
                  <a:ea typeface="黑体" panose="02010609060101010101" pitchFamily="49" charset="-122"/>
                </a:rPr>
                <a:t>T(n)= 4T(n/2)+ O(n)</a:t>
              </a:r>
              <a:endParaRPr lang="en-US" altLang="zh-CN" sz="2000" b="0" dirty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9" name="矩形 6"/>
          <p:cNvSpPr/>
          <p:nvPr/>
        </p:nvSpPr>
        <p:spPr>
          <a:xfrm>
            <a:off x="6621463" y="4587875"/>
            <a:ext cx="1905000" cy="4095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 eaLnBrk="1" fontAlgn="b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解得 </a:t>
            </a:r>
            <a:r>
              <a:rPr lang="en-US" altLang="zh-CN" sz="18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T(n) =O(n</a:t>
            </a:r>
            <a:r>
              <a:rPr lang="en-US" altLang="zh-CN" sz="1800" baseline="300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18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1800" dirty="0">
              <a:solidFill>
                <a:srgbClr val="99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66567" grpId="0"/>
      <p:bldP spid="15" grpId="0"/>
      <p:bldP spid="13" grpId="0" animBg="1"/>
      <p:bldP spid="1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552450" y="533400"/>
            <a:ext cx="6286500" cy="5238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3.5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求解大整数乘法和矩阵乘法问题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叶根友毛笔行书2.0版" pitchFamily="2" charset="-122"/>
              <a:cs typeface="Consolas" panose="020B0609020204030204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520" y="290711"/>
            <a:ext cx="8696960" cy="65556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anchor="ctr">
            <a:spAutoFit/>
          </a:bodyPr>
          <a:lstStyle>
            <a:lvl1pPr indent="266700">
              <a:spcBef>
                <a:spcPct val="20000"/>
              </a:spcBef>
              <a:buClr>
                <a:schemeClr val="hlink"/>
              </a:buClr>
              <a:buChar char="•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MULT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(x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y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n)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anose="02010609030101010101" charset="-122"/>
                <a:ea typeface="宋体" panose="02010600030101010101" pitchFamily="2" charset="-122"/>
                <a:cs typeface="+mn-cs"/>
              </a:rPr>
              <a:t>{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anose="02010609030101010101" charset="-122"/>
                <a:ea typeface="宋体" panose="02010600030101010101" pitchFamily="2" charset="-122"/>
                <a:cs typeface="+mn-cs"/>
              </a:rPr>
              <a:t>   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楷体_GB2312" panose="02010609030101010101" charset="-122"/>
                <a:ea typeface="宋体" panose="02010600030101010101" pitchFamily="2" charset="-122"/>
                <a:cs typeface="+mn-cs"/>
              </a:rPr>
              <a:t>//x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楷体_GB2312" panose="02010609030101010101" charset="-122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楷体_GB2312" panose="02010609030101010101" charset="-122"/>
                <a:ea typeface="宋体" panose="02010600030101010101" pitchFamily="2" charset="-122"/>
                <a:cs typeface="+mn-cs"/>
              </a:rPr>
              <a:t>y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楷体_GB2312" panose="02010609030101010101" charset="-122"/>
                <a:ea typeface="宋体" panose="02010600030101010101" pitchFamily="2" charset="-122"/>
                <a:cs typeface="+mn-cs"/>
              </a:rPr>
              <a:t>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楷体_GB2312" panose="02010609030101010101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楷体_GB2312" panose="02010609030101010101" charset="-122"/>
                <a:ea typeface="宋体" panose="02010600030101010101" pitchFamily="2" charset="-122"/>
                <a:cs typeface="+mn-cs"/>
              </a:rPr>
              <a:t>个小于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楷体_GB2312" panose="02010609030101010101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000" b="0" i="0" u="none" strike="noStrike" kern="1200" cap="none" spc="0" normalizeH="0" baseline="30000" noProof="0" dirty="0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楷体_GB2312" panose="02010609030101010101" charset="-122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楷体_GB2312" panose="02010609030101010101" charset="-122"/>
                <a:ea typeface="宋体" panose="02010600030101010101" pitchFamily="2" charset="-122"/>
                <a:cs typeface="+mn-cs"/>
              </a:rPr>
              <a:t>的整数，返回结果为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楷体_GB2312" panose="02010609030101010101" charset="-122"/>
                <a:ea typeface="宋体" panose="02010600030101010101" pitchFamily="2" charset="-122"/>
                <a:cs typeface="+mn-cs"/>
              </a:rPr>
              <a:t>x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楷体_GB2312" panose="02010609030101010101" charset="-122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楷体_GB2312" panose="02010609030101010101" charset="-122"/>
                <a:ea typeface="宋体" panose="02010600030101010101" pitchFamily="2" charset="-122"/>
                <a:cs typeface="+mn-cs"/>
              </a:rPr>
              <a:t>y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楷体_GB2312" panose="02010609030101010101" charset="-122"/>
                <a:ea typeface="宋体" panose="02010600030101010101" pitchFamily="2" charset="-122"/>
                <a:cs typeface="+mn-cs"/>
              </a:rPr>
              <a:t>的乘积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楷体_GB2312" panose="02010609030101010101" charset="-122"/>
                <a:ea typeface="宋体" panose="02010600030101010101" pitchFamily="2" charset="-122"/>
                <a:cs typeface="+mn-cs"/>
              </a:rPr>
              <a:t>x*y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9900"/>
              </a:solidFill>
              <a:effectLst/>
              <a:uLnTx/>
              <a:uFillTx/>
              <a:latin typeface="楷体_GB2312" panose="02010609030101010101" charset="-122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z=SIGN(x)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*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SIGN(y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anose="02010609030101010101" charset="-122"/>
                <a:ea typeface="宋体" panose="02010600030101010101" pitchFamily="2" charset="-122"/>
                <a:cs typeface="+mn-cs"/>
              </a:rPr>
              <a:t>); 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//SIGN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为取符号函数。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99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x=ABS(x);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//ABS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为绝对值函数。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99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y=ABS(y);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if (n==1) 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{if (x==1)&amp;&amp;(y==1)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 return(z);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else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 return(0);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else 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{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=x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的左边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n/2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位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=x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的右边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n/2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位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=y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的左边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n/2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位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=y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的右边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n/2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位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MULT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n/2);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u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MULT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a+b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c+d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n/2);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w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MULT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n/2);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z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=z*(v*2</a:t>
            </a:r>
            <a:r>
              <a:rPr kumimoji="0" lang="en-US" altLang="zh-CN" sz="20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+(u-v-w)*2</a:t>
            </a:r>
            <a:r>
              <a:rPr kumimoji="0" lang="en-US" altLang="zh-CN" sz="20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n/2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+ w);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return (z);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886200" y="3280708"/>
            <a:ext cx="4416425" cy="707886"/>
          </a:xfrm>
          <a:prstGeom prst="rect">
            <a:avLst/>
          </a:prstGeom>
          <a:solidFill>
            <a:srgbClr val="ECD88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黑体" panose="02010609060101010101" pitchFamily="49" charset="-122"/>
                <a:cs typeface="+mn-cs"/>
              </a:rPr>
              <a:t>= AC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黑体" panose="02010609060101010101" pitchFamily="49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黑体" panose="02010609060101010101" pitchFamily="49" charset="-122"/>
                <a:cs typeface="+mn-cs"/>
              </a:rPr>
              <a:t>U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黑体" panose="02010609060101010101" pitchFamily="49" charset="-122"/>
                <a:cs typeface="+mn-cs"/>
              </a:rPr>
              <a:t>=(A+B)(C+D)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黑体" panose="02010609060101010101" pitchFamily="49" charset="-122"/>
                <a:cs typeface="+mn-cs"/>
              </a:rPr>
              <a:t>W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黑体" panose="02010609060101010101" pitchFamily="49" charset="-122"/>
                <a:cs typeface="+mn-cs"/>
              </a:rPr>
              <a:t>=BD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黑体" panose="02010609060101010101" pitchFamily="49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黑体" panose="02010609060101010101" pitchFamily="49" charset="-122"/>
                <a:cs typeface="+mn-cs"/>
              </a:rPr>
              <a:t>Z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黑体" panose="02010609060101010101" pitchFamily="49" charset="-122"/>
                <a:cs typeface="+mn-cs"/>
              </a:rPr>
              <a:t>=V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黑体" panose="02010609060101010101" pitchFamily="49" charset="-122"/>
                <a:cs typeface="+mn-cs"/>
              </a:rPr>
              <a:t>·2</a:t>
            </a:r>
            <a:r>
              <a:rPr kumimoji="1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黑体" panose="02010609060101010101" pitchFamily="49" charset="-122"/>
                <a:cs typeface="+mn-cs"/>
              </a:rPr>
              <a:t>n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黑体" panose="02010609060101010101" pitchFamily="49" charset="-122"/>
                <a:cs typeface="+mn-cs"/>
              </a:rPr>
              <a:t>+(U-V-W)·2</a:t>
            </a:r>
            <a:r>
              <a:rPr kumimoji="1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黑体" panose="02010609060101010101" pitchFamily="49" charset="-122"/>
                <a:cs typeface="+mn-cs"/>
              </a:rPr>
              <a:t>n/2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黑体" panose="02010609060101010101" pitchFamily="49" charset="-122"/>
                <a:cs typeface="+mn-cs"/>
              </a:rPr>
              <a:t>+W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Rectangle 18"/>
          <p:cNvSpPr/>
          <p:nvPr/>
        </p:nvSpPr>
        <p:spPr>
          <a:xfrm>
            <a:off x="3048000" y="2819400"/>
            <a:ext cx="5872163" cy="341313"/>
          </a:xfrm>
          <a:prstGeom prst="rect">
            <a:avLst/>
          </a:prstGeom>
          <a:solidFill>
            <a:srgbClr val="ECD882">
              <a:alpha val="23921"/>
            </a:srgbClr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 eaLnBrk="1" fontAlgn="b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X·Y</a:t>
            </a:r>
            <a:r>
              <a:rPr lang="zh-CN" altLang="en-US" sz="20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sz="2000" dirty="0">
                <a:solidFill>
                  <a:srgbClr val="CC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A·C</a:t>
            </a:r>
            <a:r>
              <a:rPr lang="en-US" altLang="zh-CN" sz="2000" dirty="0">
                <a:solidFill>
                  <a:srgbClr val="99000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 ·</a:t>
            </a:r>
            <a:r>
              <a:rPr lang="en-US" altLang="zh-CN" sz="2000" dirty="0">
                <a:solidFill>
                  <a:srgbClr val="80008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000" baseline="36000" dirty="0">
                <a:solidFill>
                  <a:srgbClr val="80008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 </a:t>
            </a:r>
            <a:r>
              <a:rPr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[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(A+B)(C+D) </a:t>
            </a:r>
            <a:r>
              <a:rPr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 </a:t>
            </a:r>
            <a:r>
              <a:rPr lang="en-US" altLang="zh-CN" sz="2000" dirty="0">
                <a:solidFill>
                  <a:srgbClr val="CC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A·C</a:t>
            </a:r>
            <a:r>
              <a:rPr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</a:t>
            </a:r>
            <a:r>
              <a:rPr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B·D</a:t>
            </a:r>
            <a:r>
              <a:rPr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  <a:r>
              <a:rPr lang="en-US" altLang="zh-CN" sz="2000" dirty="0">
                <a:solidFill>
                  <a:srgbClr val="99000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 ·</a:t>
            </a:r>
            <a:r>
              <a:rPr lang="en-US" altLang="zh-CN" sz="2000" dirty="0">
                <a:solidFill>
                  <a:srgbClr val="80008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000" baseline="36000" dirty="0">
                <a:solidFill>
                  <a:srgbClr val="80008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n/2 </a:t>
            </a:r>
            <a:r>
              <a:rPr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B·D</a:t>
            </a:r>
            <a:endParaRPr lang="en-US" altLang="zh-CN" sz="2000" dirty="0">
              <a:solidFill>
                <a:srgbClr val="0099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552450" y="533400"/>
            <a:ext cx="6286500" cy="5219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3.5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求解大整数乘法和矩阵乘法问题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Text Box 2" descr="信纸"/>
          <p:cNvSpPr txBox="1">
            <a:spLocks noChangeArrowheads="1"/>
          </p:cNvSpPr>
          <p:nvPr/>
        </p:nvSpPr>
        <p:spPr bwMode="auto">
          <a:xfrm>
            <a:off x="457200" y="1219200"/>
            <a:ext cx="5143536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改进分治算法的途径之一：</a:t>
            </a:r>
            <a:endParaRPr kumimoji="0" lang="zh-CN" altLang="en-US" sz="2800" b="0" i="0" u="none" strike="noStrike" kern="1200" cap="none" spc="0" normalizeH="0" baseline="0" noProof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0" y="2036763"/>
            <a:ext cx="3413125" cy="5048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T(n)= a</a:t>
            </a:r>
            <a:r>
              <a:rPr lang="pt-BR" altLang="zh-CN" sz="2400" b="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T(n/</a:t>
            </a:r>
            <a:r>
              <a:rPr lang="en-US" altLang="zh-CN" sz="2400" b="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b</a:t>
            </a:r>
            <a:r>
              <a:rPr lang="pt-BR" altLang="zh-CN" sz="2400" b="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)+ </a:t>
            </a:r>
            <a:r>
              <a:rPr lang="en-US" altLang="zh-CN" sz="2400" b="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d</a:t>
            </a:r>
            <a:r>
              <a:rPr lang="pt-BR" altLang="zh-CN" sz="2400" b="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(n)</a:t>
            </a:r>
            <a:endParaRPr lang="en-US" altLang="zh-CN" sz="2400" b="0" dirty="0">
              <a:solidFill>
                <a:srgbClr val="00000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38200" y="2660291"/>
            <a:ext cx="8000999" cy="1590435"/>
          </a:xfrm>
          <a:prstGeom prst="rect">
            <a:avLst/>
          </a:prstGeom>
          <a:blipFill>
            <a:blip r:embed="rId1"/>
            <a:stretch>
              <a:fillRect l="-991" b="-7280"/>
            </a:stretch>
          </a:blipFill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 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1538" y="4400550"/>
            <a:ext cx="2160588" cy="431800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减少子问题个数</a:t>
            </a: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8200" y="4832350"/>
            <a:ext cx="8001000" cy="10398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b="0" dirty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利用子问题的依赖关系，使某些子问题的解通过组合其他子问题的解而得到。</a:t>
            </a:r>
            <a:endParaRPr lang="en-US" altLang="zh-CN" sz="2200" b="0" dirty="0">
              <a:solidFill>
                <a:srgbClr val="0000FF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00400" y="3848100"/>
            <a:ext cx="304482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solidFill>
                  <a:srgbClr val="69420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减少</a:t>
            </a:r>
            <a:r>
              <a:rPr lang="en-US" altLang="zh-CN" sz="1800" dirty="0">
                <a:solidFill>
                  <a:srgbClr val="69420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1800" dirty="0">
                <a:solidFill>
                  <a:srgbClr val="69420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是降低</a:t>
            </a:r>
            <a:r>
              <a:rPr lang="en-US" altLang="zh-CN" sz="1800" dirty="0">
                <a:solidFill>
                  <a:srgbClr val="69420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T(n)</a:t>
            </a:r>
            <a:r>
              <a:rPr lang="zh-CN" altLang="en-US" sz="1800" dirty="0">
                <a:solidFill>
                  <a:srgbClr val="69420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的阶的途径</a:t>
            </a:r>
            <a:endParaRPr lang="zh-CN" altLang="en-US" sz="1800" dirty="0">
              <a:solidFill>
                <a:srgbClr val="69420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8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WordArt 5"/>
          <p:cNvSpPr>
            <a:spLocks noTextEdit="1"/>
          </p:cNvSpPr>
          <p:nvPr/>
        </p:nvSpPr>
        <p:spPr>
          <a:xfrm>
            <a:off x="2209800" y="3048000"/>
            <a:ext cx="4343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normAutofit/>
          </a:bodyPr>
          <a:lstStyle/>
          <a:p>
            <a:pPr algn="ctr"/>
            <a:r>
              <a:rPr lang="zh-CN" altLang="en-US" sz="3600" b="1">
                <a:ln w="19050" cap="flat" cmpd="sng">
                  <a:solidFill>
                    <a:srgbClr val="FFFFFF"/>
                  </a:solidFill>
                  <a:prstDash val="solid"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chemeClr val="bg2"/>
                    </a:gs>
                    <a:gs pos="100000">
                      <a:srgbClr val="666666"/>
                    </a:gs>
                  </a:gsLst>
                  <a:lin ang="0" scaled="1"/>
                  <a:tileRect/>
                </a:gradFill>
                <a:effectLst>
                  <a:outerShdw dist="71842" dir="2699999" algn="ctr" rotWithShape="0">
                    <a:schemeClr val="tx1">
                      <a:alpha val="5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Thank You !</a:t>
            </a:r>
            <a:endParaRPr lang="zh-CN" altLang="en-US" sz="3600" b="1">
              <a:ln w="19050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  <a:gradFill rotWithShape="1">
                <a:gsLst>
                  <a:gs pos="0">
                    <a:schemeClr val="bg2"/>
                  </a:gs>
                  <a:gs pos="100000">
                    <a:srgbClr val="666666"/>
                  </a:gs>
                </a:gsLst>
                <a:lin ang="0" scaled="1"/>
                <a:tileRect/>
              </a:gradFill>
              <a:effectLst>
                <a:outerShdw dist="71842" dir="2699999" algn="ctr" rotWithShape="0">
                  <a:schemeClr val="tx1">
                    <a:alpha val="50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/>
          <p:nvPr/>
        </p:nvSpPr>
        <p:spPr>
          <a:xfrm>
            <a:off x="358775" y="1219200"/>
            <a:ext cx="8642350" cy="541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Consolas" panose="020B0609020204030204" pitchFamily="49" charset="0"/>
                <a:ea typeface="楷体" panose="02010609060101010101" pitchFamily="49" charset="-122"/>
              </a:rPr>
              <a:t>    </a:t>
            </a:r>
            <a:r>
              <a:rPr lang="zh-CN" altLang="zh-CN" sz="22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【问题求解】</a:t>
            </a:r>
            <a:endParaRPr lang="zh-CN" altLang="zh-CN" sz="20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04813" y="549275"/>
            <a:ext cx="3429000" cy="5219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3.4</a:t>
            </a:r>
            <a:r>
              <a:rPr kumimoji="0" lang="pt-BR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求解组合问题</a:t>
            </a:r>
            <a:endParaRPr kumimoji="0" lang="zh-CN" altLang="zh-CN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" name="Text Box 2"/>
          <p:cNvSpPr txBox="1"/>
          <p:nvPr/>
        </p:nvSpPr>
        <p:spPr>
          <a:xfrm>
            <a:off x="1127125" y="1906588"/>
            <a:ext cx="7635875" cy="22463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457200" lvl="0" indent="-457200">
              <a:spcBef>
                <a:spcPct val="0"/>
              </a:spcBef>
              <a:buClr>
                <a:srgbClr val="C00000"/>
              </a:buClr>
              <a:buSzPct val="70000"/>
              <a:buChar char="Ø"/>
            </a:pPr>
            <a:r>
              <a:rPr lang="zh-CN" altLang="en-US" sz="20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拆分 </a:t>
            </a:r>
            <a:endParaRPr lang="en-US" altLang="zh-CN" sz="2000" b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00150" lvl="1" indent="-457200">
              <a:spcBef>
                <a:spcPct val="0"/>
              </a:spcBef>
              <a:buClr>
                <a:srgbClr val="7030A0"/>
              </a:buClr>
              <a:buSzPct val="70000"/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将所给的序列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a[1..n]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分为长度相等的两段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a[1..(n/2)]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a[(n/2)+1..n]</a:t>
            </a:r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0" indent="-457200">
              <a:spcBef>
                <a:spcPct val="0"/>
              </a:spcBef>
              <a:buClr>
                <a:srgbClr val="C00000"/>
              </a:buClr>
              <a:buSzPct val="70000"/>
              <a:buChar char="Ø"/>
            </a:pPr>
            <a:r>
              <a:rPr lang="zh-CN" altLang="en-US" sz="20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  </a:t>
            </a:r>
            <a:endParaRPr lang="en-US" altLang="zh-CN" sz="2000" b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00150" lvl="1" indent="-457200">
              <a:spcBef>
                <a:spcPct val="0"/>
              </a:spcBef>
              <a:buClr>
                <a:srgbClr val="7030A0"/>
              </a:buClr>
              <a:buSzPct val="70000"/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分别求出这两段的最大子段和</a:t>
            </a:r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0" indent="-457200">
              <a:spcBef>
                <a:spcPct val="0"/>
              </a:spcBef>
              <a:buClr>
                <a:srgbClr val="C00000"/>
              </a:buClr>
              <a:buSzPct val="70000"/>
              <a:buChar char="Ø"/>
            </a:pPr>
            <a:r>
              <a:rPr lang="zh-CN" altLang="en-US" sz="20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合并  </a:t>
            </a:r>
            <a:endParaRPr lang="en-US" altLang="zh-CN" sz="2000" b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00150" lvl="1" indent="-457200">
              <a:spcBef>
                <a:spcPct val="0"/>
              </a:spcBef>
              <a:buClr>
                <a:srgbClr val="7030A0"/>
              </a:buClr>
              <a:buSzPct val="70000"/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合并子问题的解形成原问题的解</a:t>
            </a:r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/>
          <p:nvPr/>
        </p:nvSpPr>
        <p:spPr>
          <a:xfrm>
            <a:off x="358775" y="1219200"/>
            <a:ext cx="8642350" cy="290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Consolas" panose="020B0609020204030204" pitchFamily="49" charset="0"/>
                <a:ea typeface="楷体" panose="02010609060101010101" pitchFamily="49" charset="-122"/>
              </a:rPr>
              <a:t>    </a:t>
            </a:r>
            <a:r>
              <a:rPr lang="zh-CN" altLang="zh-CN" sz="22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【问题求解】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对于含有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个整数的序列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a[0..n-1]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，若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n=1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，表示该序列仅含一个元素，如果该元素大于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，则返回该元素；否则返回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 sz="20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n&gt;1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，采用分治法求解最大连续子序列时，取其中间位置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mid=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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(n-1)/2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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，该子序列只可能出现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个地方。</a:t>
            </a:r>
            <a:endParaRPr lang="zh-CN" altLang="zh-CN" sz="20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）该子序列完全落在</a:t>
            </a:r>
            <a:r>
              <a:rPr lang="zh-CN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左半部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a[0..mid]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中。采用递归求出其最大连续子序列和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maxLeftSum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 sz="20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7563" y="4576763"/>
            <a:ext cx="2357438" cy="400050"/>
          </a:xfrm>
          <a:prstGeom prst="rect">
            <a:avLst/>
          </a:prstGeom>
          <a:solidFill>
            <a:srgbClr val="F68A7E">
              <a:alpha val="38039"/>
            </a:srgb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pt-BR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pt-BR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pt-BR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pt-BR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pt-BR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… </a:t>
            </a:r>
            <a:r>
              <a:rPr kumimoji="0" lang="pt-BR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pt-BR" altLang="zh-CN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pt-BR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… </a:t>
            </a:r>
            <a:r>
              <a:rPr kumimoji="0" lang="pt-BR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pt-BR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mid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左大括号 5"/>
          <p:cNvSpPr/>
          <p:nvPr/>
        </p:nvSpPr>
        <p:spPr>
          <a:xfrm rot="16200000">
            <a:off x="4393406" y="4255294"/>
            <a:ext cx="214313" cy="185737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9" name="TextBox 7"/>
          <p:cNvSpPr txBox="1"/>
          <p:nvPr/>
        </p:nvSpPr>
        <p:spPr>
          <a:xfrm>
            <a:off x="3714750" y="5505450"/>
            <a:ext cx="17145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maxLeftSum</a:t>
            </a:r>
            <a:endParaRPr lang="zh-CN" altLang="zh-CN" sz="2000" b="0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04813" y="549275"/>
            <a:ext cx="3429000" cy="5219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3.4</a:t>
            </a:r>
            <a:r>
              <a:rPr kumimoji="0" lang="pt-BR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求解组合问题</a:t>
            </a:r>
            <a:endParaRPr kumimoji="0" lang="zh-CN" altLang="zh-CN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638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5"/>
          <p:cNvSpPr txBox="1"/>
          <p:nvPr/>
        </p:nvSpPr>
        <p:spPr>
          <a:xfrm>
            <a:off x="571500" y="1428750"/>
            <a:ext cx="8353425" cy="962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）该子序列完全落在</a:t>
            </a:r>
            <a:r>
              <a:rPr lang="zh-CN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右半部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  <a:r>
              <a:rPr lang="en-US" altLang="zh-CN" sz="2000" b="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[mid+1..</a:t>
            </a:r>
            <a:r>
              <a:rPr lang="en-US" altLang="zh-CN" sz="2000" b="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-1]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中。采用递归求出其最大连续子序列和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maxRightSum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0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71813" y="2786063"/>
            <a:ext cx="3143250" cy="400050"/>
          </a:xfrm>
          <a:prstGeom prst="rect">
            <a:avLst/>
          </a:prstGeom>
          <a:solidFill>
            <a:schemeClr val="tx2">
              <a:lumMod val="40000"/>
              <a:lumOff val="60000"/>
              <a:alpha val="38039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mid+1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mid+2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… </a:t>
            </a:r>
            <a:r>
              <a:rPr kumimoji="0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0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j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… 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-1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左大括号 8"/>
          <p:cNvSpPr/>
          <p:nvPr/>
        </p:nvSpPr>
        <p:spPr>
          <a:xfrm rot="16200000">
            <a:off x="4393406" y="2107406"/>
            <a:ext cx="285750" cy="264318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7" name="TextBox 10"/>
          <p:cNvSpPr txBox="1"/>
          <p:nvPr/>
        </p:nvSpPr>
        <p:spPr>
          <a:xfrm>
            <a:off x="3643313" y="3671888"/>
            <a:ext cx="1785937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maxRightSum</a:t>
            </a:r>
            <a:endParaRPr lang="zh-CN" altLang="zh-CN" sz="2000" b="0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404813" y="549275"/>
            <a:ext cx="3429000" cy="5219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3.4</a:t>
            </a:r>
            <a:r>
              <a:rPr kumimoji="0" lang="pt-BR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求解组合问题</a:t>
            </a:r>
            <a:endParaRPr kumimoji="0" lang="zh-CN" altLang="zh-CN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839788" y="1385888"/>
            <a:ext cx="6750050" cy="452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lnSpc>
                <a:spcPts val="3300"/>
              </a:lnSpc>
              <a:spcBef>
                <a:spcPts val="0"/>
              </a:spcBef>
              <a:buClrTx/>
              <a:buSzTx/>
              <a:buFontTx/>
              <a:defRPr/>
            </a:pPr>
            <a:r>
              <a:rPr kumimoji="0" lang="zh-CN" altLang="en-US" sz="2000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kumimoji="0" lang="zh-CN" altLang="en-US" sz="2000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）该子序列跨越序列</a:t>
            </a: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zh-CN" altLang="en-US" sz="2000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的</a:t>
            </a:r>
            <a:r>
              <a:rPr kumimoji="0" lang="zh-CN" altLang="en-US" sz="2000" b="1" kern="1200" cap="none" spc="0" normalizeH="0" baseline="0" noProof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中部</a:t>
            </a:r>
            <a:r>
              <a:rPr kumimoji="0" lang="zh-CN" altLang="en-US" sz="2000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而</a:t>
            </a:r>
            <a:r>
              <a:rPr kumimoji="0" lang="zh-CN" altLang="en-US" sz="2000" b="1" u="sng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占据左右两部分</a:t>
            </a:r>
            <a:r>
              <a:rPr kumimoji="0" lang="zh-CN" altLang="en-US" sz="2000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。</a:t>
            </a:r>
            <a:endParaRPr kumimoji="0" lang="zh-CN" altLang="en-US" sz="2000" kern="1200" cap="none" spc="0" normalizeH="0" baseline="0" noProof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57313" y="2371725"/>
            <a:ext cx="2928937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1 -2 3 5 2 -1 5 -3</a:t>
            </a:r>
            <a:endParaRPr lang="zh-CN" altLang="en-US" sz="2000" b="0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29125" y="2371725"/>
            <a:ext cx="3357563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zh-CN" sz="2000" b="0" i="1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</a:t>
            </a:r>
            <a:r>
              <a:rPr lang="en-US" altLang="zh-CN" sz="2000" b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=8</a:t>
            </a:r>
            <a:r>
              <a:rPr lang="zh-CN" alt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，</a:t>
            </a:r>
            <a:r>
              <a:rPr lang="en-US" altLang="zh-CN" sz="2000" b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mid=(0+7)/2=3</a:t>
            </a:r>
            <a:endParaRPr lang="zh-CN" altLang="en-US" sz="2000" b="0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rot="5400000">
            <a:off x="2101850" y="2595563"/>
            <a:ext cx="1000125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1285875" y="3086100"/>
            <a:ext cx="2714625" cy="614363"/>
            <a:chOff x="1285852" y="2214554"/>
            <a:chExt cx="2714644" cy="614425"/>
          </a:xfrm>
        </p:grpSpPr>
        <p:sp>
          <p:nvSpPr>
            <p:cNvPr id="24" name="左大括号 23"/>
            <p:cNvSpPr/>
            <p:nvPr/>
          </p:nvSpPr>
          <p:spPr>
            <a:xfrm rot="16200000">
              <a:off x="1821630" y="1678776"/>
              <a:ext cx="142889" cy="1214447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96" name="TextBox 24"/>
            <p:cNvSpPr txBox="1"/>
            <p:nvPr/>
          </p:nvSpPr>
          <p:spPr>
            <a:xfrm>
              <a:off x="1714480" y="2428868"/>
              <a:ext cx="35719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8</a:t>
              </a:r>
              <a:endParaRPr lang="zh-CN" alt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6" name="左大括号 25"/>
            <p:cNvSpPr/>
            <p:nvPr/>
          </p:nvSpPr>
          <p:spPr>
            <a:xfrm rot="16200000">
              <a:off x="3321829" y="1678776"/>
              <a:ext cx="142889" cy="1214445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98" name="TextBox 26"/>
            <p:cNvSpPr txBox="1"/>
            <p:nvPr/>
          </p:nvSpPr>
          <p:spPr>
            <a:xfrm>
              <a:off x="3214678" y="2428869"/>
              <a:ext cx="35719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6</a:t>
              </a:r>
              <a:endParaRPr lang="zh-CN" alt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</p:grp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429125" y="3157538"/>
            <a:ext cx="2786063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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max(8,6)=8?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×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62075" y="4586288"/>
            <a:ext cx="2928938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1 -2 3 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</a:t>
            </a:r>
            <a:r>
              <a:rPr lang="en-US" altLang="zh-CN" sz="2000" b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2 -1 5 -3</a:t>
            </a:r>
            <a:endParaRPr lang="zh-CN" altLang="en-US" sz="2000" b="0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rot="10800000">
            <a:off x="1504950" y="5086350"/>
            <a:ext cx="100012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2770188" y="508635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62138" y="5229225"/>
            <a:ext cx="357187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8</a:t>
            </a:r>
            <a:endParaRPr lang="zh-CN" altLang="en-US" sz="2000" b="0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19450" y="5229225"/>
            <a:ext cx="357188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</a:t>
            </a:r>
            <a:endParaRPr lang="zh-CN" altLang="en-US" sz="2000" b="0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33450" y="4014788"/>
            <a:ext cx="7358063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跨越序列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的中部：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000" b="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mid</a:t>
            </a: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左、右</a:t>
            </a:r>
            <a:r>
              <a:rPr lang="zh-CN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最大连续子序列</a:t>
            </a: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和的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endParaRPr lang="zh-CN" altLang="en-US" sz="20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48138" y="5014913"/>
            <a:ext cx="17145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zh-CN" alt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 </a:t>
            </a:r>
            <a:r>
              <a:rPr lang="en-US" altLang="zh-CN" sz="2000" b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8+6=14</a:t>
            </a:r>
            <a:endParaRPr lang="zh-CN" altLang="en-US" sz="2000" b="0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3862388" y="5472113"/>
            <a:ext cx="2643187" cy="971550"/>
            <a:chOff x="3786182" y="4786322"/>
            <a:chExt cx="2643206" cy="971614"/>
          </a:xfrm>
        </p:grpSpPr>
        <p:sp>
          <p:nvSpPr>
            <p:cNvPr id="39" name="下箭头 38"/>
            <p:cNvSpPr/>
            <p:nvPr/>
          </p:nvSpPr>
          <p:spPr>
            <a:xfrm>
              <a:off x="4714876" y="4786322"/>
              <a:ext cx="214315" cy="357211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94" name="TextBox 39"/>
            <p:cNvSpPr txBox="1"/>
            <p:nvPr/>
          </p:nvSpPr>
          <p:spPr>
            <a:xfrm>
              <a:off x="3786182" y="5357826"/>
              <a:ext cx="2643206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0" dirty="0">
                  <a:solidFill>
                    <a:srgbClr val="FF000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max3(8,6,14)=14</a:t>
              </a:r>
              <a:endParaRPr lang="zh-CN" altLang="en-US" sz="2000" b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</p:grpSp>
      <p:sp>
        <p:nvSpPr>
          <p:cNvPr id="25" name="TextBox 3"/>
          <p:cNvSpPr txBox="1"/>
          <p:nvPr/>
        </p:nvSpPr>
        <p:spPr>
          <a:xfrm>
            <a:off x="404813" y="549275"/>
            <a:ext cx="3429000" cy="5219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3.4</a:t>
            </a:r>
            <a:r>
              <a:rPr kumimoji="0" lang="pt-BR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求解组合问题</a:t>
            </a:r>
            <a:endParaRPr kumimoji="0" lang="zh-CN" altLang="zh-CN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9" grpId="0"/>
      <p:bldP spid="30" grpId="0"/>
      <p:bldP spid="35" grpId="0"/>
      <p:bldP spid="36" grpId="0"/>
      <p:bldP spid="37" grpId="0"/>
      <p:bldP spid="38" grpId="0"/>
      <p:bldP spid="3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/>
          <p:nvPr/>
        </p:nvSpPr>
        <p:spPr>
          <a:xfrm>
            <a:off x="0" y="3570288"/>
            <a:ext cx="18415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endParaRPr lang="zh-CN" altLang="en-US" sz="1800" b="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7313" y="2651125"/>
            <a:ext cx="2357438" cy="400050"/>
          </a:xfrm>
          <a:prstGeom prst="rect">
            <a:avLst/>
          </a:prstGeom>
          <a:solidFill>
            <a:srgbClr val="F68A7E">
              <a:alpha val="38039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pt-BR" altLang="zh-CN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pt-BR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pt-BR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pt-BR" altLang="zh-CN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pt-BR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+1</a:t>
            </a:r>
            <a:r>
              <a:rPr kumimoji="0" lang="pt-BR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… … </a:t>
            </a:r>
            <a:r>
              <a:rPr kumimoji="0" lang="pt-BR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pt-BR" altLang="zh-CN" sz="18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mid</a:t>
            </a:r>
            <a:endParaRPr kumimoji="0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86188" y="2651125"/>
            <a:ext cx="2643188" cy="400050"/>
          </a:xfrm>
          <a:prstGeom prst="rect">
            <a:avLst/>
          </a:prstGeom>
          <a:solidFill>
            <a:srgbClr val="F68A7E">
              <a:alpha val="38039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mid+1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… …     </a:t>
            </a:r>
            <a:r>
              <a:rPr kumimoji="0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0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j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左大括号 9"/>
          <p:cNvSpPr/>
          <p:nvPr/>
        </p:nvSpPr>
        <p:spPr>
          <a:xfrm rot="16200000">
            <a:off x="2393156" y="2401094"/>
            <a:ext cx="214313" cy="185737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左大括号 10"/>
          <p:cNvSpPr/>
          <p:nvPr/>
        </p:nvSpPr>
        <p:spPr>
          <a:xfrm rot="16200000">
            <a:off x="4879181" y="2101056"/>
            <a:ext cx="242888" cy="242887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1" name="TextBox 11"/>
          <p:cNvSpPr txBox="1"/>
          <p:nvPr/>
        </p:nvSpPr>
        <p:spPr>
          <a:xfrm>
            <a:off x="1714500" y="3579813"/>
            <a:ext cx="17145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maxLeftSum</a:t>
            </a:r>
            <a:endParaRPr lang="zh-CN" altLang="zh-CN" sz="2000" b="0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26632" name="TextBox 12"/>
          <p:cNvSpPr txBox="1"/>
          <p:nvPr/>
        </p:nvSpPr>
        <p:spPr>
          <a:xfrm>
            <a:off x="4214813" y="3536950"/>
            <a:ext cx="1785937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maxRightSum</a:t>
            </a:r>
            <a:endParaRPr lang="zh-CN" altLang="zh-CN" sz="2000" b="0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20489" name="TextBox 14"/>
          <p:cNvSpPr txBox="1">
            <a:spLocks noChangeArrowheads="1"/>
          </p:cNvSpPr>
          <p:nvPr/>
        </p:nvSpPr>
        <p:spPr bwMode="auto">
          <a:xfrm>
            <a:off x="1000125" y="4408488"/>
            <a:ext cx="7610475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结果：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max3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maxLeftSum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  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maxRightSum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  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maxLeftBorderSum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+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maxRightBorderSum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)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6" name="左大括号 15"/>
          <p:cNvSpPr/>
          <p:nvPr/>
        </p:nvSpPr>
        <p:spPr>
          <a:xfrm rot="5400000">
            <a:off x="2393156" y="1586706"/>
            <a:ext cx="214313" cy="185737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左大括号 16"/>
          <p:cNvSpPr/>
          <p:nvPr/>
        </p:nvSpPr>
        <p:spPr>
          <a:xfrm rot="5400000">
            <a:off x="4879181" y="1286669"/>
            <a:ext cx="242888" cy="242887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6" name="TextBox 17"/>
          <p:cNvSpPr txBox="1"/>
          <p:nvPr/>
        </p:nvSpPr>
        <p:spPr>
          <a:xfrm>
            <a:off x="1214438" y="1865313"/>
            <a:ext cx="257175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maxLeftBorderSum</a:t>
            </a:r>
            <a:endParaRPr lang="zh-CN" altLang="en-US" sz="2000" b="0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26637" name="TextBox 18"/>
          <p:cNvSpPr txBox="1"/>
          <p:nvPr/>
        </p:nvSpPr>
        <p:spPr>
          <a:xfrm>
            <a:off x="3857625" y="1885950"/>
            <a:ext cx="2928938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maxRightBorderSum</a:t>
            </a:r>
            <a:endParaRPr lang="zh-CN" altLang="en-US" sz="2000" b="0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26638" name="TextBox 19"/>
          <p:cNvSpPr txBox="1"/>
          <p:nvPr/>
        </p:nvSpPr>
        <p:spPr>
          <a:xfrm>
            <a:off x="608013" y="1250950"/>
            <a:ext cx="4714875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考虑该子序列跨越序列</a:t>
            </a:r>
            <a:r>
              <a:rPr lang="en-US" altLang="zh-CN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000" b="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mid</a:t>
            </a: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元素的情况</a:t>
            </a:r>
            <a:endParaRPr lang="zh-CN" altLang="en-US" sz="20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TextBox 3"/>
          <p:cNvSpPr txBox="1"/>
          <p:nvPr/>
        </p:nvSpPr>
        <p:spPr>
          <a:xfrm>
            <a:off x="404813" y="549275"/>
            <a:ext cx="3429000" cy="5219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3.4</a:t>
            </a: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求解组合问题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802,&quot;width&quot;:10441}"/>
</p:tagLst>
</file>

<file path=ppt/tags/tag2.xml><?xml version="1.0" encoding="utf-8"?>
<p:tagLst xmlns:p="http://schemas.openxmlformats.org/presentationml/2006/main">
  <p:tag name="KSO_WPP_MARK_KEY" val="45ada4a4-c071-4ae7-be7c-03f54691a5f5"/>
  <p:tag name="COMMONDATA" val="eyJoZGlkIjoiYWI4YWYzMzJhYzI5MmRjNmIzMTRmZWRhN2M1Mzc3MDYifQ=="/>
</p:tagLst>
</file>

<file path=ppt/theme/theme1.xml><?xml version="1.0" encoding="utf-8"?>
<a:theme xmlns:a="http://schemas.openxmlformats.org/drawingml/2006/main" name="sample">
  <a:themeElements>
    <a:clrScheme name="sample 3">
      <a:dk1>
        <a:srgbClr val="003366"/>
      </a:dk1>
      <a:lt1>
        <a:srgbClr val="FFFFFF"/>
      </a:lt1>
      <a:dk2>
        <a:srgbClr val="99190B"/>
      </a:dk2>
      <a:lt2>
        <a:srgbClr val="DDDDDD"/>
      </a:lt2>
      <a:accent1>
        <a:srgbClr val="1F63AD"/>
      </a:accent1>
      <a:accent2>
        <a:srgbClr val="D28302"/>
      </a:accent2>
      <a:accent3>
        <a:srgbClr val="FFFFFF"/>
      </a:accent3>
      <a:accent4>
        <a:srgbClr val="002A56"/>
      </a:accent4>
      <a:accent5>
        <a:srgbClr val="ABB7D3"/>
      </a:accent5>
      <a:accent6>
        <a:srgbClr val="BE7602"/>
      </a:accent6>
      <a:hlink>
        <a:srgbClr val="3CA051"/>
      </a:hlink>
      <a:folHlink>
        <a:srgbClr val="97ADB5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sample 1">
        <a:dk1>
          <a:srgbClr val="000066"/>
        </a:dk1>
        <a:lt1>
          <a:srgbClr val="FFFFFF"/>
        </a:lt1>
        <a:dk2>
          <a:srgbClr val="40297B"/>
        </a:dk2>
        <a:lt2>
          <a:srgbClr val="DDDDDD"/>
        </a:lt2>
        <a:accent1>
          <a:srgbClr val="35978E"/>
        </a:accent1>
        <a:accent2>
          <a:srgbClr val="1E86E4"/>
        </a:accent2>
        <a:accent3>
          <a:srgbClr val="FFFFFF"/>
        </a:accent3>
        <a:accent4>
          <a:srgbClr val="000056"/>
        </a:accent4>
        <a:accent5>
          <a:srgbClr val="AEC9C6"/>
        </a:accent5>
        <a:accent6>
          <a:srgbClr val="1A79CF"/>
        </a:accent6>
        <a:hlink>
          <a:srgbClr val="9CAA32"/>
        </a:hlink>
        <a:folHlink>
          <a:srgbClr val="ACB3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66"/>
        </a:dk1>
        <a:lt1>
          <a:srgbClr val="FFFFFF"/>
        </a:lt1>
        <a:dk2>
          <a:srgbClr val="0F5ABD"/>
        </a:dk2>
        <a:lt2>
          <a:srgbClr val="DDDDDD"/>
        </a:lt2>
        <a:accent1>
          <a:srgbClr val="7061C9"/>
        </a:accent1>
        <a:accent2>
          <a:srgbClr val="53BB9B"/>
        </a:accent2>
        <a:accent3>
          <a:srgbClr val="FFFFFF"/>
        </a:accent3>
        <a:accent4>
          <a:srgbClr val="000056"/>
        </a:accent4>
        <a:accent5>
          <a:srgbClr val="BBB7E1"/>
        </a:accent5>
        <a:accent6>
          <a:srgbClr val="4AA98C"/>
        </a:accent6>
        <a:hlink>
          <a:srgbClr val="57B2D7"/>
        </a:hlink>
        <a:folHlink>
          <a:srgbClr val="BCC8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99190B"/>
        </a:dk2>
        <a:lt2>
          <a:srgbClr val="DDDDDD"/>
        </a:lt2>
        <a:accent1>
          <a:srgbClr val="1F63AD"/>
        </a:accent1>
        <a:accent2>
          <a:srgbClr val="D28302"/>
        </a:accent2>
        <a:accent3>
          <a:srgbClr val="FFFFFF"/>
        </a:accent3>
        <a:accent4>
          <a:srgbClr val="002A56"/>
        </a:accent4>
        <a:accent5>
          <a:srgbClr val="ABB7D3"/>
        </a:accent5>
        <a:accent6>
          <a:srgbClr val="BE7602"/>
        </a:accent6>
        <a:hlink>
          <a:srgbClr val="3CA051"/>
        </a:hlink>
        <a:folHlink>
          <a:srgbClr val="97AD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8922</Words>
  <Application>WPS 演示</Application>
  <PresentationFormat>全屏显示(4:3)</PresentationFormat>
  <Paragraphs>1498</Paragraphs>
  <Slides>48</Slides>
  <Notes>29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73" baseType="lpstr">
      <vt:lpstr>Arial</vt:lpstr>
      <vt:lpstr>宋体</vt:lpstr>
      <vt:lpstr>Wingdings</vt:lpstr>
      <vt:lpstr>Verdana</vt:lpstr>
      <vt:lpstr>黑体</vt:lpstr>
      <vt:lpstr>等线</vt:lpstr>
      <vt:lpstr>Consolas</vt:lpstr>
      <vt:lpstr>微软雅黑</vt:lpstr>
      <vt:lpstr>叶根友毛笔行书2.0版</vt:lpstr>
      <vt:lpstr>楷体</vt:lpstr>
      <vt:lpstr>Symbol</vt:lpstr>
      <vt:lpstr>仿宋</vt:lpstr>
      <vt:lpstr>Arial Unicode MS</vt:lpstr>
      <vt:lpstr>Comic Sans MS</vt:lpstr>
      <vt:lpstr>Arial Rounded MT Bold</vt:lpstr>
      <vt:lpstr>Harlow Solid Italic</vt:lpstr>
      <vt:lpstr>Garamond</vt:lpstr>
      <vt:lpstr>华文中宋</vt:lpstr>
      <vt:lpstr>Times New Roman</vt:lpstr>
      <vt:lpstr>Century Schoolbook</vt:lpstr>
      <vt:lpstr>楷体_GB2312</vt:lpstr>
      <vt:lpstr>新宋体</vt:lpstr>
      <vt:lpstr>sample</vt:lpstr>
      <vt:lpstr>Paint.Picture</vt:lpstr>
      <vt:lpstr>Paint.Picture</vt:lpstr>
      <vt:lpstr>算法设计与分析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Guilddesign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Sung Ha, Park</dc:creator>
  <cp:lastModifiedBy>DDMM</cp:lastModifiedBy>
  <cp:revision>376</cp:revision>
  <dcterms:created xsi:type="dcterms:W3CDTF">2004-08-26T06:30:00Z</dcterms:created>
  <dcterms:modified xsi:type="dcterms:W3CDTF">2022-10-22T02:02:46Z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3C3DFB75E21A4411A42D90C2CEA3B00D</vt:lpwstr>
  </property>
</Properties>
</file>