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0"/>
  </p:handoutMasterIdLst>
  <p:sldIdLst>
    <p:sldId id="256" r:id="rId3"/>
    <p:sldId id="365" r:id="rId5"/>
    <p:sldId id="440" r:id="rId6"/>
    <p:sldId id="441" r:id="rId7"/>
    <p:sldId id="442" r:id="rId8"/>
    <p:sldId id="443" r:id="rId9"/>
    <p:sldId id="444" r:id="rId10"/>
    <p:sldId id="445" r:id="rId11"/>
    <p:sldId id="446" r:id="rId12"/>
    <p:sldId id="378" r:id="rId13"/>
    <p:sldId id="394" r:id="rId14"/>
    <p:sldId id="304" r:id="rId15"/>
    <p:sldId id="381" r:id="rId16"/>
    <p:sldId id="395" r:id="rId17"/>
    <p:sldId id="305" r:id="rId18"/>
    <p:sldId id="306" r:id="rId19"/>
    <p:sldId id="396" r:id="rId20"/>
    <p:sldId id="307" r:id="rId21"/>
    <p:sldId id="397" r:id="rId22"/>
    <p:sldId id="494" r:id="rId23"/>
    <p:sldId id="398" r:id="rId24"/>
    <p:sldId id="399" r:id="rId25"/>
    <p:sldId id="400" r:id="rId26"/>
    <p:sldId id="404" r:id="rId27"/>
    <p:sldId id="495" r:id="rId28"/>
    <p:sldId id="405" r:id="rId29"/>
    <p:sldId id="401" r:id="rId30"/>
    <p:sldId id="402" r:id="rId31"/>
    <p:sldId id="406" r:id="rId32"/>
    <p:sldId id="407" r:id="rId33"/>
    <p:sldId id="408" r:id="rId34"/>
    <p:sldId id="409" r:id="rId35"/>
    <p:sldId id="410" r:id="rId36"/>
    <p:sldId id="411" r:id="rId37"/>
    <p:sldId id="412" r:id="rId38"/>
    <p:sldId id="413" r:id="rId39"/>
    <p:sldId id="308" r:id="rId40"/>
    <p:sldId id="309" r:id="rId41"/>
    <p:sldId id="310" r:id="rId42"/>
    <p:sldId id="311" r:id="rId43"/>
    <p:sldId id="312" r:id="rId44"/>
    <p:sldId id="313" r:id="rId45"/>
    <p:sldId id="314" r:id="rId46"/>
    <p:sldId id="315" r:id="rId47"/>
    <p:sldId id="316" r:id="rId48"/>
    <p:sldId id="317" r:id="rId49"/>
    <p:sldId id="347" r:id="rId50"/>
    <p:sldId id="369" r:id="rId51"/>
    <p:sldId id="388" r:id="rId52"/>
    <p:sldId id="389" r:id="rId53"/>
    <p:sldId id="390" r:id="rId54"/>
    <p:sldId id="391" r:id="rId55"/>
    <p:sldId id="392" r:id="rId56"/>
    <p:sldId id="393" r:id="rId57"/>
    <p:sldId id="414" r:id="rId58"/>
    <p:sldId id="276" r:id="rId59"/>
  </p:sldIdLst>
  <p:sldSz cx="9144000" cy="6858000" type="screen4x3"/>
  <p:notesSz cx="7102475" cy="8991600"/>
  <p:custDataLst>
    <p:tags r:id="rId65"/>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mbert" initials="L" lastIdx="1" clrIdx="0"/>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FAC4BE"/>
    <a:srgbClr val="000000"/>
    <a:srgbClr val="0000FF"/>
    <a:srgbClr val="ECD882"/>
    <a:srgbClr val="669900"/>
    <a:srgbClr val="0099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497"/>
    <p:restoredTop sz="93768"/>
  </p:normalViewPr>
  <p:slideViewPr>
    <p:cSldViewPr showGuides="1">
      <p:cViewPr varScale="1">
        <p:scale>
          <a:sx n="63" d="100"/>
          <a:sy n="63" d="100"/>
        </p:scale>
        <p:origin x="639" y="51"/>
      </p:cViewPr>
      <p:guideLst>
        <p:guide orient="horz" pos="2189"/>
        <p:guide pos="2856"/>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gs" Target="tags/tag4.xml"/><Relationship Id="rId64" Type="http://schemas.openxmlformats.org/officeDocument/2006/relationships/commentAuthors" Target="commentAuthors.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5234" name="Rectangle 2"/>
          <p:cNvSpPr>
            <a:spLocks noGrp="1" noChangeArrowheads="1"/>
          </p:cNvSpPr>
          <p:nvPr>
            <p:ph type="hdr" sz="quarter"/>
          </p:nvPr>
        </p:nvSpPr>
        <p:spPr bwMode="auto">
          <a:xfrm>
            <a:off x="0" y="0"/>
            <a:ext cx="3078163" cy="449263"/>
          </a:xfrm>
          <a:prstGeom prst="rect">
            <a:avLst/>
          </a:prstGeom>
          <a:noFill/>
          <a:ln>
            <a:noFill/>
          </a:ln>
          <a:effec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5" name="Rectangle 3"/>
          <p:cNvSpPr>
            <a:spLocks noGrp="1" noChangeArrowheads="1"/>
          </p:cNvSpPr>
          <p:nvPr>
            <p:ph type="dt" sz="quarter" idx="1"/>
          </p:nvPr>
        </p:nvSpPr>
        <p:spPr bwMode="auto">
          <a:xfrm>
            <a:off x="4022725" y="0"/>
            <a:ext cx="3078163" cy="449263"/>
          </a:xfrm>
          <a:prstGeom prst="rect">
            <a:avLst/>
          </a:prstGeom>
          <a:noFill/>
          <a:ln>
            <a:noFill/>
          </a:ln>
          <a:effec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6" name="Rectangle 4"/>
          <p:cNvSpPr>
            <a:spLocks noGrp="1" noChangeArrowheads="1"/>
          </p:cNvSpPr>
          <p:nvPr>
            <p:ph type="ftr" sz="quarter" idx="2"/>
          </p:nvPr>
        </p:nvSpPr>
        <p:spPr bwMode="auto">
          <a:xfrm>
            <a:off x="0" y="8540750"/>
            <a:ext cx="3078163" cy="449263"/>
          </a:xfrm>
          <a:prstGeom prst="rect">
            <a:avLst/>
          </a:prstGeom>
          <a:noFill/>
          <a:ln>
            <a:noFill/>
          </a:ln>
          <a:effec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7" name="Rectangle 5"/>
          <p:cNvSpPr>
            <a:spLocks noGrp="1" noChangeArrowheads="1"/>
          </p:cNvSpPr>
          <p:nvPr>
            <p:ph type="sldNum" sz="quarter" idx="3"/>
          </p:nvPr>
        </p:nvSpPr>
        <p:spPr bwMode="auto">
          <a:xfrm>
            <a:off x="4022725" y="8540750"/>
            <a:ext cx="3078163" cy="449263"/>
          </a:xfrm>
          <a:prstGeom prst="rect">
            <a:avLst/>
          </a:prstGeom>
          <a:noFill/>
          <a:ln>
            <a:noFill/>
          </a:ln>
          <a:effectLst/>
        </p:spPr>
        <p:txBody>
          <a:bodyPr vert="horz" wrap="square" lIns="91440" tIns="45720" rIns="91440" bIns="45720" numCol="1" anchor="b" anchorCtr="0" compatLnSpc="1"/>
          <a:p>
            <a:pPr lvl="0" algn="r" eaLnBrk="1" fontAlgn="base" hangingPunct="1"/>
            <a:fld id="{9A0DB2DC-4C9A-4742-B13C-FB6460FD3503}" type="slidenum">
              <a:rPr lang="en-US" altLang="zh-CN" sz="1200" b="1" strike="noStrike" noProof="1" dirty="0">
                <a:latin typeface="Verdana" panose="020B0604030504040204" pitchFamily="34" charset="0"/>
                <a:ea typeface="宋体" panose="02010600030101010101" pitchFamily="2" charset="-122"/>
                <a:cs typeface="+mn-cs"/>
              </a:rPr>
            </a:fld>
            <a:endParaRPr lang="en-US" altLang="zh-CN" sz="1200" b="1" strike="noStrike" noProof="1" dirty="0">
              <a:latin typeface="Verdan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3078163" cy="450850"/>
          </a:xfrm>
          <a:prstGeom prst="rect">
            <a:avLst/>
          </a:prstGeom>
        </p:spPr>
        <p:txBody>
          <a:bodyPr vert="horz" lIns="91440" tIns="45720" rIns="91440" bIns="45720" rtlCol="0"/>
          <a:lstStyle>
            <a:lvl1pPr algn="l"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4022725" y="0"/>
            <a:ext cx="3078163" cy="450850"/>
          </a:xfrm>
          <a:prstGeom prst="rect">
            <a:avLst/>
          </a:prstGeom>
        </p:spPr>
        <p:txBody>
          <a:bodyPr vert="horz" lIns="91440" tIns="45720" rIns="91440" bIns="45720" rtlCol="0"/>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21DB39FC-94AB-4756-8048-C9AA995A1ACC}"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1527175" y="1123950"/>
            <a:ext cx="4048125" cy="30353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245" name="备注占位符 4"/>
          <p:cNvSpPr>
            <a:spLocks noGrp="1"/>
          </p:cNvSpPr>
          <p:nvPr>
            <p:ph type="body" sz="quarter"/>
          </p:nvPr>
        </p:nvSpPr>
        <p:spPr>
          <a:xfrm>
            <a:off x="709613" y="4327525"/>
            <a:ext cx="5683250" cy="3540125"/>
          </a:xfrm>
          <a:prstGeom prst="rect">
            <a:avLst/>
          </a:prstGeom>
          <a:noFill/>
          <a:ln w="9525">
            <a:noFill/>
          </a:ln>
        </p:spPr>
        <p:txBody>
          <a:bodyPr vert="horz" wrap="square" lIns="91440" tIns="45720" rIns="91440" bIns="45720" anchor="t" anchorCtr="0"/>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540750"/>
            <a:ext cx="3078163" cy="450850"/>
          </a:xfrm>
          <a:prstGeom prst="rect">
            <a:avLst/>
          </a:prstGeom>
        </p:spPr>
        <p:txBody>
          <a:bodyPr vert="horz" lIns="91440" tIns="45720" rIns="91440" bIns="45720" rtlCol="0" anchor="b"/>
          <a:lstStyle>
            <a:lvl1pPr algn="l"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4022725" y="8540750"/>
            <a:ext cx="3078163" cy="450850"/>
          </a:xfrm>
          <a:prstGeom prst="rect">
            <a:avLst/>
          </a:prstGeom>
        </p:spPr>
        <p:txBody>
          <a:bodyPr vert="horz" wrap="square" lIns="91440" tIns="45720" rIns="91440" bIns="45720" numCol="1" anchor="b" anchorCtr="0" compatLnSpc="1"/>
          <a:p>
            <a:pPr lvl="0" algn="r" fontAlgn="base"/>
            <a:fld id="{9A0DB2DC-4C9A-4742-B13C-FB6460FD3503}" type="slidenum">
              <a:rPr lang="zh-CN" altLang="en-US" sz="1200" strike="noStrike" noProof="1" dirty="0">
                <a:latin typeface="Arial" panose="020B0604020202020204" pitchFamily="34" charset="0"/>
                <a:ea typeface="等线" panose="02010600030101010101" pitchFamily="2" charset="-122"/>
                <a:cs typeface="+mn-cs"/>
              </a:rPr>
            </a:fld>
            <a:endParaRPr lang="zh-CN" altLang="en-US" sz="1200" strike="noStrike" noProof="1" dirty="0">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ChangeAspect="1" noTextEdit="1"/>
          </p:cNvSpPr>
          <p:nvPr>
            <p:ph type="sldImg"/>
          </p:nvPr>
        </p:nvSpPr>
        <p:spPr>
          <a:ln>
            <a:solidFill>
              <a:srgbClr val="000000"/>
            </a:solidFill>
            <a:miter/>
          </a:ln>
        </p:spPr>
      </p:sp>
      <p:sp>
        <p:nvSpPr>
          <p:cNvPr id="1229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229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solidFill>
              <a:srgbClr val="000000"/>
            </a:solidFill>
            <a:miter/>
          </a:ln>
        </p:spPr>
      </p:sp>
      <p:sp>
        <p:nvSpPr>
          <p:cNvPr id="3277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277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noTextEdit="1"/>
          </p:cNvSpPr>
          <p:nvPr>
            <p:ph type="sldImg"/>
          </p:nvPr>
        </p:nvSpPr>
        <p:spPr>
          <a:ln>
            <a:solidFill>
              <a:srgbClr val="000000"/>
            </a:solidFill>
            <a:miter/>
          </a:ln>
        </p:spPr>
      </p:sp>
      <p:sp>
        <p:nvSpPr>
          <p:cNvPr id="3481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481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幻灯片图像占位符 1"/>
          <p:cNvSpPr>
            <a:spLocks noGrp="1" noRot="1" noChangeAspect="1" noTextEdit="1"/>
          </p:cNvSpPr>
          <p:nvPr>
            <p:ph type="sldImg"/>
          </p:nvPr>
        </p:nvSpPr>
        <p:spPr>
          <a:ln>
            <a:solidFill>
              <a:srgbClr val="000000"/>
            </a:solidFill>
            <a:miter/>
          </a:ln>
        </p:spPr>
      </p:sp>
      <p:sp>
        <p:nvSpPr>
          <p:cNvPr id="36866" name="备注占位符 2"/>
          <p:cNvSpPr>
            <a:spLocks noGrp="1"/>
          </p:cNvSpPr>
          <p:nvPr>
            <p:ph type="body"/>
          </p:nvPr>
        </p:nvSpPr>
        <p:spPr/>
        <p:txBody>
          <a:bodyPr wrap="square" lIns="91440" tIns="45720" rIns="91440" bIns="45720" anchor="t" anchorCtr="0"/>
          <a:p>
            <a:pPr lvl="0"/>
            <a:r>
              <a:rPr lang="zh-CN" altLang="en-US" dirty="0">
                <a:ea typeface="等线" panose="02010600030101010101" pitchFamily="2" charset="-122"/>
              </a:rPr>
              <a:t>具体一点</a:t>
            </a:r>
            <a:endParaRPr lang="zh-CN" altLang="en-US" dirty="0">
              <a:ea typeface="等线" panose="02010600030101010101" pitchFamily="2" charset="-122"/>
            </a:endParaRPr>
          </a:p>
        </p:txBody>
      </p:sp>
      <p:sp>
        <p:nvSpPr>
          <p:cNvPr id="3686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幻灯片图像占位符 1"/>
          <p:cNvSpPr>
            <a:spLocks noGrp="1" noRot="1" noChangeAspect="1" noTextEdit="1"/>
          </p:cNvSpPr>
          <p:nvPr>
            <p:ph type="sldImg"/>
          </p:nvPr>
        </p:nvSpPr>
        <p:spPr>
          <a:ln>
            <a:solidFill>
              <a:srgbClr val="000000"/>
            </a:solidFill>
            <a:miter/>
          </a:ln>
        </p:spPr>
      </p:sp>
      <p:sp>
        <p:nvSpPr>
          <p:cNvPr id="3891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891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1"/>
          <p:cNvSpPr>
            <a:spLocks noGrp="1" noRot="1" noChangeAspect="1" noTextEdit="1"/>
          </p:cNvSpPr>
          <p:nvPr>
            <p:ph type="sldImg"/>
          </p:nvPr>
        </p:nvSpPr>
        <p:spPr>
          <a:ln>
            <a:solidFill>
              <a:srgbClr val="000000"/>
            </a:solidFill>
            <a:miter/>
          </a:ln>
        </p:spPr>
      </p:sp>
      <p:sp>
        <p:nvSpPr>
          <p:cNvPr id="4096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4096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1"/>
          <p:cNvSpPr>
            <a:spLocks noGrp="1" noRot="1" noChangeAspect="1" noTextEdit="1"/>
          </p:cNvSpPr>
          <p:nvPr>
            <p:ph type="sldImg"/>
          </p:nvPr>
        </p:nvSpPr>
        <p:spPr>
          <a:ln>
            <a:solidFill>
              <a:srgbClr val="000000"/>
            </a:solidFill>
            <a:miter/>
          </a:ln>
        </p:spPr>
      </p:sp>
      <p:sp>
        <p:nvSpPr>
          <p:cNvPr id="4301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4301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1"/>
          <p:cNvSpPr>
            <a:spLocks noGrp="1" noRot="1" noChangeAspect="1" noTextEdit="1"/>
          </p:cNvSpPr>
          <p:nvPr>
            <p:ph type="sldImg"/>
          </p:nvPr>
        </p:nvSpPr>
        <p:spPr>
          <a:ln>
            <a:solidFill>
              <a:srgbClr val="000000"/>
            </a:solidFill>
            <a:miter/>
          </a:ln>
        </p:spPr>
      </p:sp>
      <p:sp>
        <p:nvSpPr>
          <p:cNvPr id="4505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4505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
          <p:cNvSpPr>
            <a:spLocks noGrp="1" noRot="1" noChangeAspect="1" noTextEdit="1"/>
          </p:cNvSpPr>
          <p:nvPr>
            <p:ph type="sldImg"/>
          </p:nvPr>
        </p:nvSpPr>
        <p:spPr>
          <a:ln>
            <a:solidFill>
              <a:srgbClr val="000000"/>
            </a:solidFill>
            <a:miter/>
          </a:ln>
        </p:spPr>
      </p:sp>
      <p:sp>
        <p:nvSpPr>
          <p:cNvPr id="4710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4710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
          <p:cNvSpPr>
            <a:spLocks noGrp="1" noRot="1" noChangeAspect="1" noTextEdit="1"/>
          </p:cNvSpPr>
          <p:nvPr>
            <p:ph type="sldImg"/>
          </p:nvPr>
        </p:nvSpPr>
        <p:spPr>
          <a:ln>
            <a:solidFill>
              <a:srgbClr val="000000"/>
            </a:solidFill>
            <a:miter/>
          </a:ln>
        </p:spPr>
      </p:sp>
      <p:sp>
        <p:nvSpPr>
          <p:cNvPr id="4915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4915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ln>
            <a:solidFill>
              <a:srgbClr val="000000"/>
            </a:solidFill>
            <a:miter/>
          </a:ln>
        </p:spPr>
      </p:sp>
      <p:sp>
        <p:nvSpPr>
          <p:cNvPr id="14338" name="备注占位符 2"/>
          <p:cNvSpPr>
            <a:spLocks noGrp="1"/>
          </p:cNvSpPr>
          <p:nvPr>
            <p:ph type="body"/>
          </p:nvPr>
        </p:nvSpPr>
        <p:spPr/>
        <p:txBody>
          <a:bodyPr wrap="square" lIns="91440" tIns="45720" rIns="91440" bIns="45720" anchor="t" anchorCtr="0"/>
          <a:p>
            <a:pPr lvl="0" eaLnBrk="1" hangingPunct="1">
              <a:spcBef>
                <a:spcPct val="0"/>
              </a:spcBef>
            </a:pPr>
            <a:endParaRPr lang="zh-CN" altLang="en-US" dirty="0">
              <a:ea typeface="等线" panose="02010600030101010101" pitchFamily="2" charset="-122"/>
            </a:endParaRPr>
          </a:p>
        </p:txBody>
      </p:sp>
      <p:sp>
        <p:nvSpPr>
          <p:cNvPr id="1433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幻灯片图像占位符 1"/>
          <p:cNvSpPr>
            <a:spLocks noGrp="1" noRot="1" noChangeAspect="1" noTextEdit="1"/>
          </p:cNvSpPr>
          <p:nvPr>
            <p:ph type="sldImg"/>
          </p:nvPr>
        </p:nvSpPr>
        <p:spPr>
          <a:ln>
            <a:solidFill>
              <a:srgbClr val="000000"/>
            </a:solidFill>
            <a:miter/>
          </a:ln>
        </p:spPr>
      </p:sp>
      <p:sp>
        <p:nvSpPr>
          <p:cNvPr id="5222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5222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幻灯片图像占位符 1"/>
          <p:cNvSpPr>
            <a:spLocks noGrp="1" noRot="1" noChangeAspect="1" noTextEdit="1"/>
          </p:cNvSpPr>
          <p:nvPr>
            <p:ph type="sldImg"/>
          </p:nvPr>
        </p:nvSpPr>
        <p:spPr>
          <a:ln>
            <a:solidFill>
              <a:srgbClr val="000000"/>
            </a:solidFill>
            <a:miter/>
          </a:ln>
        </p:spPr>
      </p:sp>
      <p:sp>
        <p:nvSpPr>
          <p:cNvPr id="5632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5632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a:spLocks noGrp="1" noRot="1" noChangeAspect="1" noTextEdit="1"/>
          </p:cNvSpPr>
          <p:nvPr>
            <p:ph type="sldImg"/>
          </p:nvPr>
        </p:nvSpPr>
        <p:spPr>
          <a:ln>
            <a:solidFill>
              <a:srgbClr val="000000"/>
            </a:solidFill>
            <a:miter/>
          </a:ln>
        </p:spPr>
      </p:sp>
      <p:sp>
        <p:nvSpPr>
          <p:cNvPr id="5427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5427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幻灯片图像占位符 1"/>
          <p:cNvSpPr>
            <a:spLocks noGrp="1" noRot="1" noChangeAspect="1" noTextEdit="1"/>
          </p:cNvSpPr>
          <p:nvPr>
            <p:ph type="sldImg"/>
          </p:nvPr>
        </p:nvSpPr>
        <p:spPr>
          <a:ln>
            <a:solidFill>
              <a:srgbClr val="000000"/>
            </a:solidFill>
            <a:miter/>
          </a:ln>
        </p:spPr>
      </p:sp>
      <p:sp>
        <p:nvSpPr>
          <p:cNvPr id="58370" name="备注占位符 2"/>
          <p:cNvSpPr>
            <a:spLocks noGrp="1"/>
          </p:cNvSpPr>
          <p:nvPr>
            <p:ph type="body"/>
          </p:nvPr>
        </p:nvSpPr>
        <p:spPr/>
        <p:txBody>
          <a:bodyPr wrap="square" lIns="91440" tIns="45720" rIns="91440" bIns="45720" anchor="t" anchorCtr="0"/>
          <a:p>
            <a:pPr lvl="0"/>
            <a:endParaRPr lang="en-US" altLang="zh-CN" dirty="0">
              <a:ea typeface="等线" panose="02010600030101010101" pitchFamily="2" charset="-122"/>
            </a:endParaRPr>
          </a:p>
        </p:txBody>
      </p:sp>
      <p:sp>
        <p:nvSpPr>
          <p:cNvPr id="5837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幻灯片图像占位符 1"/>
          <p:cNvSpPr>
            <a:spLocks noGrp="1" noRot="1" noChangeAspect="1" noTextEdit="1"/>
          </p:cNvSpPr>
          <p:nvPr>
            <p:ph type="sldImg"/>
          </p:nvPr>
        </p:nvSpPr>
        <p:spPr>
          <a:ln>
            <a:solidFill>
              <a:srgbClr val="000000"/>
            </a:solidFill>
            <a:miter/>
          </a:ln>
        </p:spPr>
      </p:sp>
      <p:sp>
        <p:nvSpPr>
          <p:cNvPr id="60418" name="备注占位符 2"/>
          <p:cNvSpPr>
            <a:spLocks noGrp="1"/>
          </p:cNvSpPr>
          <p:nvPr>
            <p:ph type="body"/>
          </p:nvPr>
        </p:nvSpPr>
        <p:spPr/>
        <p:txBody>
          <a:bodyPr wrap="square" lIns="91440" tIns="45720" rIns="91440" bIns="45720" anchor="t" anchorCtr="0"/>
          <a:p>
            <a:pPr lvl="0"/>
            <a:endParaRPr lang="en-US" altLang="zh-CN" dirty="0">
              <a:ea typeface="等线" panose="02010600030101010101" pitchFamily="2" charset="-122"/>
            </a:endParaRPr>
          </a:p>
        </p:txBody>
      </p:sp>
      <p:sp>
        <p:nvSpPr>
          <p:cNvPr id="6041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幻灯片图像占位符 1"/>
          <p:cNvSpPr>
            <a:spLocks noGrp="1" noRot="1" noChangeAspect="1" noTextEdit="1"/>
          </p:cNvSpPr>
          <p:nvPr>
            <p:ph type="sldImg"/>
          </p:nvPr>
        </p:nvSpPr>
        <p:spPr>
          <a:ln>
            <a:solidFill>
              <a:srgbClr val="000000"/>
            </a:solidFill>
            <a:miter/>
          </a:ln>
        </p:spPr>
      </p:sp>
      <p:sp>
        <p:nvSpPr>
          <p:cNvPr id="6349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6349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幻灯片图像占位符 1"/>
          <p:cNvSpPr>
            <a:spLocks noGrp="1" noRot="1" noChangeAspect="1" noTextEdit="1"/>
          </p:cNvSpPr>
          <p:nvPr>
            <p:ph type="sldImg"/>
          </p:nvPr>
        </p:nvSpPr>
        <p:spPr>
          <a:ln>
            <a:solidFill>
              <a:srgbClr val="000000"/>
            </a:solidFill>
            <a:miter/>
          </a:ln>
        </p:spPr>
      </p:sp>
      <p:sp>
        <p:nvSpPr>
          <p:cNvPr id="65538" name="备注占位符 2"/>
          <p:cNvSpPr>
            <a:spLocks noGrp="1"/>
          </p:cNvSpPr>
          <p:nvPr>
            <p:ph type="body"/>
          </p:nvPr>
        </p:nvSpPr>
        <p:spPr/>
        <p:txBody>
          <a:bodyPr wrap="square" lIns="91440" tIns="45720" rIns="91440" bIns="45720" anchor="t" anchorCtr="0"/>
          <a:p>
            <a:pPr lvl="0"/>
            <a:r>
              <a:rPr lang="zh-CN" altLang="en-US" dirty="0">
                <a:ea typeface="等线" panose="02010600030101010101" pitchFamily="2" charset="-122"/>
              </a:rPr>
              <a:t>寻找</a:t>
            </a:r>
            <a:r>
              <a:rPr lang="en-US" altLang="zh-CN" dirty="0">
                <a:ea typeface="等线" panose="02010600030101010101" pitchFamily="2" charset="-122"/>
              </a:rPr>
              <a:t>P</a:t>
            </a:r>
            <a:r>
              <a:rPr lang="zh-CN" altLang="en-US" dirty="0">
                <a:ea typeface="等线" panose="02010600030101010101" pitchFamily="2" charset="-122"/>
              </a:rPr>
              <a:t>平面中，距离最小的两个点</a:t>
            </a:r>
            <a:endParaRPr lang="zh-CN" altLang="en-US" dirty="0">
              <a:ea typeface="等线" panose="02010600030101010101" pitchFamily="2" charset="-122"/>
            </a:endParaRPr>
          </a:p>
        </p:txBody>
      </p:sp>
      <p:sp>
        <p:nvSpPr>
          <p:cNvPr id="6553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幻灯片图像占位符 1"/>
          <p:cNvSpPr/>
          <p:nvPr>
            <p:ph type="sldImg"/>
          </p:nvPr>
        </p:nvSpPr>
        <p:spPr>
          <a:ln>
            <a:solidFill>
              <a:srgbClr val="000000"/>
            </a:solidFill>
          </a:ln>
        </p:spPr>
      </p:sp>
      <p:sp>
        <p:nvSpPr>
          <p:cNvPr id="67586" name="文本占位符 2"/>
          <p:cNvSpPr>
            <a:spLocks noGrp="1"/>
          </p:cNvSpPr>
          <p:nvPr>
            <p:ph type="body"/>
          </p:nvPr>
        </p:nvSpPr>
        <p:spPr/>
        <p:txBody>
          <a:bodyPr wrap="square" lIns="91440" tIns="45720" rIns="91440" bIns="45720" anchor="t" anchorCtr="0"/>
          <a:p>
            <a:pPr lvl="0"/>
            <a:endParaRPr lang="zh-CN" altLang="en-US">
              <a:ea typeface="等线"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幻灯片图像占位符 1"/>
          <p:cNvSpPr>
            <a:spLocks noGrp="1" noRot="1" noChangeAspect="1" noTextEdit="1"/>
          </p:cNvSpPr>
          <p:nvPr>
            <p:ph type="sldImg"/>
          </p:nvPr>
        </p:nvSpPr>
        <p:spPr>
          <a:ln>
            <a:solidFill>
              <a:srgbClr val="000000"/>
            </a:solidFill>
            <a:miter/>
          </a:ln>
        </p:spPr>
      </p:sp>
      <p:sp>
        <p:nvSpPr>
          <p:cNvPr id="69634" name="备注占位符 2"/>
          <p:cNvSpPr>
            <a:spLocks noGrp="1"/>
          </p:cNvSpPr>
          <p:nvPr>
            <p:ph type="body"/>
          </p:nvPr>
        </p:nvSpPr>
        <p:spPr/>
        <p:txBody>
          <a:bodyPr wrap="square" lIns="91440" tIns="45720" rIns="91440" bIns="45720" anchor="t" anchorCtr="0"/>
          <a:p>
            <a:pPr lvl="0"/>
            <a:r>
              <a:rPr lang="zh-CN" altLang="en-US" b="1" dirty="0">
                <a:ea typeface="等线" panose="02010600030101010101" pitchFamily="2" charset="-122"/>
              </a:rPr>
              <a:t>跨边界处理情况：</a:t>
            </a:r>
            <a:endParaRPr lang="zh-CN" altLang="en-US" b="1" dirty="0">
              <a:ea typeface="等线" panose="02010600030101010101" pitchFamily="2" charset="-122"/>
            </a:endParaRPr>
          </a:p>
          <a:p>
            <a:pPr lvl="0"/>
            <a:endParaRPr lang="zh-CN" altLang="en-US" b="1" dirty="0">
              <a:ea typeface="等线" panose="02010600030101010101" pitchFamily="2" charset="-122"/>
            </a:endParaRPr>
          </a:p>
          <a:p>
            <a:pPr lvl="0"/>
            <a:r>
              <a:rPr lang="zh-CN" altLang="en-US" b="1" dirty="0">
                <a:ea typeface="等线" panose="02010600030101010101" pitchFamily="2" charset="-122"/>
              </a:rPr>
              <a:t>以图上这个点 为例 ，在距离分界线</a:t>
            </a:r>
            <a:r>
              <a:rPr lang="en-US" altLang="zh-CN" b="1" dirty="0">
                <a:ea typeface="等线" panose="02010600030101010101" pitchFamily="2" charset="-122"/>
              </a:rPr>
              <a:t>l</a:t>
            </a:r>
            <a:r>
              <a:rPr lang="zh-CN" altLang="en-US" b="1" dirty="0">
                <a:ea typeface="等线" panose="02010600030101010101" pitchFamily="2" charset="-122"/>
              </a:rPr>
              <a:t>不超过</a:t>
            </a:r>
            <a:r>
              <a:rPr lang="el-GR" altLang="zh-CN" dirty="0">
                <a:solidFill>
                  <a:srgbClr val="000000"/>
                </a:solidFill>
                <a:latin typeface="Consolas" panose="020B0609020204030204" pitchFamily="49" charset="0"/>
              </a:rPr>
              <a:t>δ</a:t>
            </a:r>
            <a:r>
              <a:rPr lang="en-US" altLang="zh-CN" dirty="0">
                <a:solidFill>
                  <a:srgbClr val="000000"/>
                </a:solidFill>
                <a:latin typeface="Consolas" panose="020B0609020204030204" pitchFamily="49" charset="0"/>
                <a:ea typeface="宋体" panose="02010600030101010101" pitchFamily="2" charset="-122"/>
              </a:rPr>
              <a:t> </a:t>
            </a:r>
            <a:r>
              <a:rPr lang="zh-CN" altLang="en-US" b="1" dirty="0">
                <a:ea typeface="等线" panose="02010600030101010101" pitchFamily="2" charset="-122"/>
              </a:rPr>
              <a:t>的距离的点，与图上的点的距离才有可能小于</a:t>
            </a:r>
            <a:r>
              <a:rPr lang="el-GR" altLang="zh-CN" dirty="0">
                <a:solidFill>
                  <a:srgbClr val="000000"/>
                </a:solidFill>
                <a:latin typeface="Consolas" panose="020B0609020204030204" pitchFamily="49" charset="0"/>
              </a:rPr>
              <a:t>δ</a:t>
            </a:r>
            <a:r>
              <a:rPr lang="en-US" altLang="zh-CN" dirty="0">
                <a:solidFill>
                  <a:srgbClr val="000000"/>
                </a:solidFill>
                <a:latin typeface="Consolas" panose="020B0609020204030204" pitchFamily="49" charset="0"/>
                <a:ea typeface="宋体" panose="02010600030101010101" pitchFamily="2" charset="-122"/>
              </a:rPr>
              <a:t> </a:t>
            </a:r>
            <a:r>
              <a:rPr lang="en-US" altLang="zh-CN" b="1" dirty="0">
                <a:ea typeface="等线" panose="02010600030101010101" pitchFamily="2" charset="-122"/>
              </a:rPr>
              <a:t>  </a:t>
            </a:r>
            <a:endParaRPr lang="zh-CN" altLang="en-US" b="1" dirty="0">
              <a:ea typeface="等线" panose="02010600030101010101" pitchFamily="2" charset="-122"/>
            </a:endParaRPr>
          </a:p>
        </p:txBody>
      </p:sp>
      <p:sp>
        <p:nvSpPr>
          <p:cNvPr id="6963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幻灯片图像占位符 1"/>
          <p:cNvSpPr>
            <a:spLocks noGrp="1" noRot="1" noChangeAspect="1" noTextEdit="1"/>
          </p:cNvSpPr>
          <p:nvPr>
            <p:ph type="sldImg"/>
          </p:nvPr>
        </p:nvSpPr>
        <p:spPr>
          <a:ln>
            <a:solidFill>
              <a:srgbClr val="000000"/>
            </a:solidFill>
            <a:miter/>
          </a:ln>
        </p:spPr>
      </p:sp>
      <p:sp>
        <p:nvSpPr>
          <p:cNvPr id="71682" name="备注占位符 2"/>
          <p:cNvSpPr>
            <a:spLocks noGrp="1"/>
          </p:cNvSpPr>
          <p:nvPr>
            <p:ph type="body"/>
          </p:nvPr>
        </p:nvSpPr>
        <p:spPr/>
        <p:txBody>
          <a:bodyPr wrap="square" lIns="91440" tIns="45720" rIns="91440" bIns="45720" anchor="t" anchorCtr="0"/>
          <a:p>
            <a:pPr lvl="0"/>
            <a:endParaRPr lang="zh-CN" altLang="en-US" b="1" dirty="0">
              <a:ea typeface="等线" panose="02010600030101010101" pitchFamily="2" charset="-122"/>
            </a:endParaRPr>
          </a:p>
        </p:txBody>
      </p:sp>
      <p:sp>
        <p:nvSpPr>
          <p:cNvPr id="7168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638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幻灯片图像占位符 1"/>
          <p:cNvSpPr>
            <a:spLocks noGrp="1" noRot="1" noChangeAspect="1" noTextEdit="1"/>
          </p:cNvSpPr>
          <p:nvPr>
            <p:ph type="sldImg"/>
          </p:nvPr>
        </p:nvSpPr>
        <p:spPr>
          <a:ln>
            <a:solidFill>
              <a:srgbClr val="000000"/>
            </a:solidFill>
            <a:miter/>
          </a:ln>
        </p:spPr>
      </p:sp>
      <p:sp>
        <p:nvSpPr>
          <p:cNvPr id="73730" name="备注占位符 2"/>
          <p:cNvSpPr>
            <a:spLocks noGrp="1"/>
          </p:cNvSpPr>
          <p:nvPr>
            <p:ph type="body"/>
          </p:nvPr>
        </p:nvSpPr>
        <p:spPr/>
        <p:txBody>
          <a:bodyPr wrap="square" lIns="91440" tIns="45720" rIns="91440" bIns="45720" anchor="t" anchorCtr="0"/>
          <a:p>
            <a:pPr lvl="0"/>
            <a:endParaRPr lang="zh-CN" altLang="en-US" b="1" dirty="0">
              <a:ea typeface="等线" panose="02010600030101010101" pitchFamily="2" charset="-122"/>
            </a:endParaRPr>
          </a:p>
        </p:txBody>
      </p:sp>
      <p:sp>
        <p:nvSpPr>
          <p:cNvPr id="7373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
          <p:cNvSpPr>
            <a:spLocks noGrp="1" noRot="1" noChangeAspect="1" noTextEdit="1"/>
          </p:cNvSpPr>
          <p:nvPr>
            <p:ph type="sldImg"/>
          </p:nvPr>
        </p:nvSpPr>
        <p:spPr>
          <a:ln>
            <a:solidFill>
              <a:srgbClr val="000000"/>
            </a:solidFill>
            <a:miter/>
          </a:ln>
        </p:spPr>
      </p:sp>
      <p:sp>
        <p:nvSpPr>
          <p:cNvPr id="75778" name="备注占位符 2"/>
          <p:cNvSpPr>
            <a:spLocks noGrp="1"/>
          </p:cNvSpPr>
          <p:nvPr>
            <p:ph type="body"/>
          </p:nvPr>
        </p:nvSpPr>
        <p:spPr/>
        <p:txBody>
          <a:bodyPr wrap="square" lIns="91440" tIns="45720" rIns="91440" bIns="45720" anchor="t" anchorCtr="0"/>
          <a:p>
            <a:pPr lvl="0"/>
            <a:endParaRPr lang="zh-CN" altLang="en-US" b="1" dirty="0">
              <a:ea typeface="等线" panose="02010600030101010101" pitchFamily="2" charset="-122"/>
            </a:endParaRPr>
          </a:p>
        </p:txBody>
      </p:sp>
      <p:sp>
        <p:nvSpPr>
          <p:cNvPr id="7577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幻灯片图像占位符 1"/>
          <p:cNvSpPr>
            <a:spLocks noGrp="1" noRot="1" noChangeAspect="1" noTextEdit="1"/>
          </p:cNvSpPr>
          <p:nvPr>
            <p:ph type="sldImg"/>
          </p:nvPr>
        </p:nvSpPr>
        <p:spPr>
          <a:ln>
            <a:solidFill>
              <a:srgbClr val="000000"/>
            </a:solidFill>
            <a:miter/>
          </a:ln>
        </p:spPr>
      </p:sp>
      <p:sp>
        <p:nvSpPr>
          <p:cNvPr id="77826" name="备注占位符 2"/>
          <p:cNvSpPr>
            <a:spLocks noGrp="1"/>
          </p:cNvSpPr>
          <p:nvPr>
            <p:ph type="body"/>
          </p:nvPr>
        </p:nvSpPr>
        <p:spPr/>
        <p:txBody>
          <a:bodyPr wrap="square" lIns="91440" tIns="45720" rIns="91440" bIns="45720" anchor="t" anchorCtr="0"/>
          <a:p>
            <a:pPr lvl="0"/>
            <a:endParaRPr lang="zh-CN" altLang="en-US" b="1" dirty="0">
              <a:ea typeface="等线" panose="02010600030101010101" pitchFamily="2" charset="-122"/>
            </a:endParaRPr>
          </a:p>
        </p:txBody>
      </p:sp>
      <p:sp>
        <p:nvSpPr>
          <p:cNvPr id="7782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幻灯片图像占位符 1"/>
          <p:cNvSpPr>
            <a:spLocks noGrp="1" noRot="1" noChangeAspect="1" noTextEdit="1"/>
          </p:cNvSpPr>
          <p:nvPr>
            <p:ph type="sldImg"/>
          </p:nvPr>
        </p:nvSpPr>
        <p:spPr>
          <a:ln>
            <a:solidFill>
              <a:srgbClr val="000000"/>
            </a:solidFill>
            <a:miter/>
          </a:ln>
        </p:spPr>
      </p:sp>
      <p:sp>
        <p:nvSpPr>
          <p:cNvPr id="7987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7987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幻灯片图像占位符 1"/>
          <p:cNvSpPr>
            <a:spLocks noGrp="1" noRot="1" noChangeAspect="1" noTextEdit="1"/>
          </p:cNvSpPr>
          <p:nvPr>
            <p:ph type="sldImg"/>
          </p:nvPr>
        </p:nvSpPr>
        <p:spPr>
          <a:ln>
            <a:solidFill>
              <a:srgbClr val="000000"/>
            </a:solidFill>
            <a:miter/>
          </a:ln>
        </p:spPr>
      </p:sp>
      <p:sp>
        <p:nvSpPr>
          <p:cNvPr id="8192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8192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幻灯片图像占位符 1"/>
          <p:cNvSpPr>
            <a:spLocks noGrp="1" noRot="1" noChangeAspect="1" noTextEdit="1"/>
          </p:cNvSpPr>
          <p:nvPr>
            <p:ph type="sldImg"/>
          </p:nvPr>
        </p:nvSpPr>
        <p:spPr>
          <a:ln>
            <a:solidFill>
              <a:srgbClr val="000000"/>
            </a:solidFill>
            <a:miter/>
          </a:ln>
        </p:spPr>
      </p:sp>
      <p:sp>
        <p:nvSpPr>
          <p:cNvPr id="8397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8397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幻灯片图像占位符 1"/>
          <p:cNvSpPr>
            <a:spLocks noGrp="1" noRot="1" noChangeAspect="1" noTextEdit="1"/>
          </p:cNvSpPr>
          <p:nvPr>
            <p:ph type="sldImg"/>
          </p:nvPr>
        </p:nvSpPr>
        <p:spPr>
          <a:ln>
            <a:solidFill>
              <a:srgbClr val="000000"/>
            </a:solidFill>
            <a:miter/>
          </a:ln>
        </p:spPr>
      </p:sp>
      <p:sp>
        <p:nvSpPr>
          <p:cNvPr id="8601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8601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幻灯片图像占位符 1"/>
          <p:cNvSpPr>
            <a:spLocks noGrp="1" noRot="1" noChangeAspect="1" noTextEdit="1"/>
          </p:cNvSpPr>
          <p:nvPr>
            <p:ph type="sldImg"/>
          </p:nvPr>
        </p:nvSpPr>
        <p:spPr>
          <a:ln>
            <a:solidFill>
              <a:srgbClr val="000000"/>
            </a:solidFill>
            <a:miter/>
          </a:ln>
        </p:spPr>
      </p:sp>
      <p:sp>
        <p:nvSpPr>
          <p:cNvPr id="8806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8806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幻灯片图像占位符 1"/>
          <p:cNvSpPr>
            <a:spLocks noGrp="1" noRot="1" noChangeAspect="1" noTextEdit="1"/>
          </p:cNvSpPr>
          <p:nvPr>
            <p:ph type="sldImg"/>
          </p:nvPr>
        </p:nvSpPr>
        <p:spPr>
          <a:ln>
            <a:solidFill>
              <a:srgbClr val="000000"/>
            </a:solidFill>
            <a:miter/>
          </a:ln>
        </p:spPr>
      </p:sp>
      <p:sp>
        <p:nvSpPr>
          <p:cNvPr id="9011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9011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幻灯片图像占位符 1"/>
          <p:cNvSpPr>
            <a:spLocks noGrp="1" noRot="1" noChangeAspect="1" noTextEdit="1"/>
          </p:cNvSpPr>
          <p:nvPr>
            <p:ph type="sldImg"/>
          </p:nvPr>
        </p:nvSpPr>
        <p:spPr>
          <a:ln>
            <a:solidFill>
              <a:srgbClr val="000000"/>
            </a:solidFill>
            <a:miter/>
          </a:ln>
        </p:spPr>
      </p:sp>
      <p:sp>
        <p:nvSpPr>
          <p:cNvPr id="9216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9216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a:ln>
            <a:solidFill>
              <a:srgbClr val="000000"/>
            </a:solidFill>
            <a:miter/>
          </a:ln>
        </p:spPr>
      </p:sp>
      <p:sp>
        <p:nvSpPr>
          <p:cNvPr id="1843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843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幻灯片图像占位符 1"/>
          <p:cNvSpPr>
            <a:spLocks noGrp="1" noRot="1" noChangeAspect="1" noTextEdit="1"/>
          </p:cNvSpPr>
          <p:nvPr>
            <p:ph type="sldImg"/>
          </p:nvPr>
        </p:nvSpPr>
        <p:spPr>
          <a:ln>
            <a:solidFill>
              <a:srgbClr val="000000"/>
            </a:solidFill>
            <a:miter/>
          </a:ln>
        </p:spPr>
      </p:sp>
      <p:sp>
        <p:nvSpPr>
          <p:cNvPr id="9421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9421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幻灯片图像占位符 1"/>
          <p:cNvSpPr>
            <a:spLocks noGrp="1" noRot="1" noChangeAspect="1" noTextEdit="1"/>
          </p:cNvSpPr>
          <p:nvPr>
            <p:ph type="sldImg"/>
          </p:nvPr>
        </p:nvSpPr>
        <p:spPr>
          <a:ln>
            <a:solidFill>
              <a:srgbClr val="000000"/>
            </a:solidFill>
            <a:miter/>
          </a:ln>
        </p:spPr>
      </p:sp>
      <p:sp>
        <p:nvSpPr>
          <p:cNvPr id="9625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9625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幻灯片图像占位符 1"/>
          <p:cNvSpPr>
            <a:spLocks noGrp="1" noRot="1" noChangeAspect="1" noTextEdit="1"/>
          </p:cNvSpPr>
          <p:nvPr>
            <p:ph type="sldImg"/>
          </p:nvPr>
        </p:nvSpPr>
        <p:spPr>
          <a:ln>
            <a:solidFill>
              <a:srgbClr val="000000"/>
            </a:solidFill>
            <a:miter/>
          </a:ln>
        </p:spPr>
      </p:sp>
      <p:sp>
        <p:nvSpPr>
          <p:cNvPr id="9830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9830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幻灯片图像占位符 1"/>
          <p:cNvSpPr>
            <a:spLocks noGrp="1" noRot="1" noChangeAspect="1" noTextEdit="1"/>
          </p:cNvSpPr>
          <p:nvPr>
            <p:ph type="sldImg"/>
          </p:nvPr>
        </p:nvSpPr>
        <p:spPr>
          <a:ln>
            <a:solidFill>
              <a:srgbClr val="000000"/>
            </a:solidFill>
            <a:miter/>
          </a:ln>
        </p:spPr>
      </p:sp>
      <p:sp>
        <p:nvSpPr>
          <p:cNvPr id="100354" name="备注占位符 2"/>
          <p:cNvSpPr>
            <a:spLocks noGrp="1"/>
          </p:cNvSpPr>
          <p:nvPr>
            <p:ph type="body"/>
          </p:nvPr>
        </p:nvSpPr>
        <p:spPr/>
        <p:txBody>
          <a:bodyPr wrap="square" lIns="91440" tIns="45720" rIns="91440" bIns="45720" anchor="t" anchorCtr="0"/>
          <a:p>
            <a:pPr lvl="0"/>
            <a:r>
              <a:rPr lang="zh-CN" altLang="en-US" dirty="0">
                <a:ea typeface="等线" panose="02010600030101010101" pitchFamily="2" charset="-122"/>
              </a:rPr>
              <a:t>与</a:t>
            </a:r>
            <a:r>
              <a:rPr lang="en-US" altLang="zh-CN" dirty="0">
                <a:ea typeface="等线" panose="02010600030101010101" pitchFamily="2" charset="-122"/>
              </a:rPr>
              <a:t>NP</a:t>
            </a:r>
            <a:r>
              <a:rPr lang="zh-CN" altLang="en-US" dirty="0">
                <a:ea typeface="等线" panose="02010600030101010101" pitchFamily="2" charset="-122"/>
              </a:rPr>
              <a:t>问题无关这里的</a:t>
            </a:r>
            <a:r>
              <a:rPr lang="en-US" altLang="zh-CN" dirty="0">
                <a:ea typeface="等线" panose="02010600030101010101" pitchFamily="2" charset="-122"/>
              </a:rPr>
              <a:t>N</a:t>
            </a:r>
            <a:r>
              <a:rPr lang="zh-CN" altLang="en-US" dirty="0">
                <a:ea typeface="等线" panose="02010600030101010101" pitchFamily="2" charset="-122"/>
              </a:rPr>
              <a:t>是字符串长度，</a:t>
            </a:r>
            <a:r>
              <a:rPr lang="en-US" altLang="zh-CN" dirty="0">
                <a:ea typeface="等线" panose="02010600030101010101" pitchFamily="2" charset="-122"/>
              </a:rPr>
              <a:t>P</a:t>
            </a:r>
            <a:r>
              <a:rPr lang="zh-CN" altLang="en-US" dirty="0">
                <a:ea typeface="等线" panose="02010600030101010101" pitchFamily="2" charset="-122"/>
              </a:rPr>
              <a:t>是查找长度</a:t>
            </a:r>
            <a:endParaRPr lang="zh-CN" altLang="en-US" dirty="0">
              <a:ea typeface="等线" panose="02010600030101010101" pitchFamily="2" charset="-122"/>
            </a:endParaRPr>
          </a:p>
          <a:p>
            <a:pPr lvl="0"/>
            <a:endParaRPr lang="zh-CN" altLang="en-US" dirty="0">
              <a:ea typeface="等线" panose="02010600030101010101" pitchFamily="2" charset="-122"/>
            </a:endParaRPr>
          </a:p>
        </p:txBody>
      </p:sp>
      <p:sp>
        <p:nvSpPr>
          <p:cNvPr id="10035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幻灯片图像占位符 1"/>
          <p:cNvSpPr>
            <a:spLocks noGrp="1" noRot="1" noChangeAspect="1" noTextEdit="1"/>
          </p:cNvSpPr>
          <p:nvPr>
            <p:ph type="sldImg"/>
          </p:nvPr>
        </p:nvSpPr>
        <p:spPr>
          <a:ln>
            <a:solidFill>
              <a:srgbClr val="000000"/>
            </a:solidFill>
            <a:miter/>
          </a:ln>
        </p:spPr>
      </p:sp>
      <p:sp>
        <p:nvSpPr>
          <p:cNvPr id="10240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0240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幻灯片图像占位符 1"/>
          <p:cNvSpPr>
            <a:spLocks noGrp="1" noRot="1" noChangeAspect="1" noTextEdit="1"/>
          </p:cNvSpPr>
          <p:nvPr>
            <p:ph type="sldImg"/>
          </p:nvPr>
        </p:nvSpPr>
        <p:spPr>
          <a:ln>
            <a:solidFill>
              <a:srgbClr val="000000"/>
            </a:solidFill>
            <a:miter/>
          </a:ln>
        </p:spPr>
      </p:sp>
      <p:sp>
        <p:nvSpPr>
          <p:cNvPr id="10445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0445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幻灯片图像占位符 1"/>
          <p:cNvSpPr>
            <a:spLocks noGrp="1" noRot="1" noChangeAspect="1" noTextEdit="1"/>
          </p:cNvSpPr>
          <p:nvPr>
            <p:ph type="sldImg"/>
          </p:nvPr>
        </p:nvSpPr>
        <p:spPr>
          <a:ln>
            <a:solidFill>
              <a:srgbClr val="000000"/>
            </a:solidFill>
            <a:miter/>
          </a:ln>
        </p:spPr>
      </p:sp>
      <p:sp>
        <p:nvSpPr>
          <p:cNvPr id="10649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0649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幻灯片图像占位符 1"/>
          <p:cNvSpPr>
            <a:spLocks noGrp="1" noRot="1" noChangeAspect="1" noTextEdit="1"/>
          </p:cNvSpPr>
          <p:nvPr>
            <p:ph type="sldImg"/>
          </p:nvPr>
        </p:nvSpPr>
        <p:spPr>
          <a:ln>
            <a:solidFill>
              <a:srgbClr val="000000"/>
            </a:solidFill>
            <a:miter/>
          </a:ln>
        </p:spPr>
      </p:sp>
      <p:sp>
        <p:nvSpPr>
          <p:cNvPr id="10854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0854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幻灯片图像占位符 1"/>
          <p:cNvSpPr>
            <a:spLocks noGrp="1" noRot="1" noChangeAspect="1" noTextEdit="1"/>
          </p:cNvSpPr>
          <p:nvPr>
            <p:ph type="sldImg"/>
          </p:nvPr>
        </p:nvSpPr>
        <p:spPr>
          <a:ln>
            <a:solidFill>
              <a:srgbClr val="000000"/>
            </a:solidFill>
            <a:miter/>
          </a:ln>
        </p:spPr>
      </p:sp>
      <p:sp>
        <p:nvSpPr>
          <p:cNvPr id="11059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1059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幻灯片图像占位符 1"/>
          <p:cNvSpPr>
            <a:spLocks noGrp="1" noRot="1" noChangeAspect="1" noTextEdit="1"/>
          </p:cNvSpPr>
          <p:nvPr>
            <p:ph type="sldImg"/>
          </p:nvPr>
        </p:nvSpPr>
        <p:spPr>
          <a:ln>
            <a:solidFill>
              <a:srgbClr val="000000"/>
            </a:solidFill>
            <a:miter/>
          </a:ln>
        </p:spPr>
      </p:sp>
      <p:sp>
        <p:nvSpPr>
          <p:cNvPr id="11264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1264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noTextEdit="1"/>
          </p:cNvSpPr>
          <p:nvPr>
            <p:ph type="sldImg"/>
          </p:nvPr>
        </p:nvSpPr>
        <p:spPr>
          <a:ln>
            <a:solidFill>
              <a:srgbClr val="000000"/>
            </a:solidFill>
            <a:miter/>
          </a:ln>
        </p:spPr>
      </p:sp>
      <p:sp>
        <p:nvSpPr>
          <p:cNvPr id="20482" name="备注占位符 2"/>
          <p:cNvSpPr>
            <a:spLocks noGrp="1"/>
          </p:cNvSpPr>
          <p:nvPr>
            <p:ph type="body"/>
          </p:nvPr>
        </p:nvSpPr>
        <p:spPr/>
        <p:txBody>
          <a:bodyPr wrap="square" lIns="91440" tIns="45720" rIns="91440" bIns="45720" anchor="t" anchorCtr="0"/>
          <a:p>
            <a:pPr lvl="0"/>
            <a:endParaRPr lang="zh-CN" altLang="en-US" baseline="30000" dirty="0">
              <a:ea typeface="等线" panose="02010600030101010101" pitchFamily="2" charset="-122"/>
            </a:endParaRPr>
          </a:p>
          <a:p>
            <a:pPr lvl="0"/>
            <a:endParaRPr lang="zh-CN" altLang="en-US" dirty="0">
              <a:ea typeface="等线" panose="02010600030101010101" pitchFamily="2" charset="-122"/>
            </a:endParaRPr>
          </a:p>
        </p:txBody>
      </p:sp>
      <p:sp>
        <p:nvSpPr>
          <p:cNvPr id="2048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幻灯片图像占位符 1"/>
          <p:cNvSpPr>
            <a:spLocks noGrp="1" noRot="1" noChangeAspect="1" noTextEdit="1"/>
          </p:cNvSpPr>
          <p:nvPr>
            <p:ph type="sldImg"/>
          </p:nvPr>
        </p:nvSpPr>
        <p:spPr>
          <a:ln>
            <a:solidFill>
              <a:srgbClr val="000000"/>
            </a:solidFill>
            <a:miter/>
          </a:ln>
        </p:spPr>
      </p:sp>
      <p:sp>
        <p:nvSpPr>
          <p:cNvPr id="11469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1469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幻灯片图像占位符 1"/>
          <p:cNvSpPr>
            <a:spLocks noGrp="1" noRot="1" noChangeAspect="1" noTextEdit="1"/>
          </p:cNvSpPr>
          <p:nvPr>
            <p:ph type="sldImg"/>
          </p:nvPr>
        </p:nvSpPr>
        <p:spPr>
          <a:ln>
            <a:solidFill>
              <a:srgbClr val="000000"/>
            </a:solidFill>
            <a:miter/>
          </a:ln>
        </p:spPr>
      </p:sp>
      <p:sp>
        <p:nvSpPr>
          <p:cNvPr id="11673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1673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1"/>
          <p:cNvSpPr>
            <a:spLocks noGrp="1" noRot="1" noChangeAspect="1" noTextEdit="1"/>
          </p:cNvSpPr>
          <p:nvPr>
            <p:ph type="sldImg"/>
          </p:nvPr>
        </p:nvSpPr>
        <p:spPr>
          <a:ln>
            <a:solidFill>
              <a:srgbClr val="000000"/>
            </a:solidFill>
            <a:miter/>
          </a:ln>
        </p:spPr>
      </p:sp>
      <p:sp>
        <p:nvSpPr>
          <p:cNvPr id="2355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2355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noTextEdit="1"/>
          </p:cNvSpPr>
          <p:nvPr>
            <p:ph type="sldImg"/>
          </p:nvPr>
        </p:nvSpPr>
        <p:spPr>
          <a:ln>
            <a:solidFill>
              <a:srgbClr val="000000"/>
            </a:solidFill>
            <a:miter/>
          </a:ln>
        </p:spPr>
      </p:sp>
      <p:sp>
        <p:nvSpPr>
          <p:cNvPr id="26626" name="备注占位符 2"/>
          <p:cNvSpPr>
            <a:spLocks noGrp="1"/>
          </p:cNvSpPr>
          <p:nvPr>
            <p:ph type="body"/>
          </p:nvPr>
        </p:nvSpPr>
        <p:spPr/>
        <p:txBody>
          <a:bodyPr wrap="square" lIns="91440" tIns="45720" rIns="91440" bIns="45720" anchor="t" anchorCtr="0"/>
          <a:p>
            <a:pPr lvl="0"/>
            <a:endParaRPr lang="en-US" altLang="zh-CN" dirty="0">
              <a:ea typeface="等线" panose="02010600030101010101" pitchFamily="2" charset="-122"/>
            </a:endParaRPr>
          </a:p>
        </p:txBody>
      </p:sp>
      <p:sp>
        <p:nvSpPr>
          <p:cNvPr id="2662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2867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noTextEdit="1"/>
          </p:cNvSpPr>
          <p:nvPr>
            <p:ph type="sldImg"/>
          </p:nvPr>
        </p:nvSpPr>
        <p:spPr>
          <a:ln>
            <a:solidFill>
              <a:srgbClr val="000000"/>
            </a:solidFill>
            <a:miter/>
          </a:ln>
        </p:spPr>
      </p:sp>
      <p:sp>
        <p:nvSpPr>
          <p:cNvPr id="30722" name="备注占位符 2"/>
          <p:cNvSpPr>
            <a:spLocks noGrp="1"/>
          </p:cNvSpPr>
          <p:nvPr>
            <p:ph type="body"/>
          </p:nvPr>
        </p:nvSpPr>
        <p:spPr/>
        <p:txBody>
          <a:bodyPr wrap="square" lIns="91440" tIns="45720" rIns="91440" bIns="45720" anchor="t" anchorCtr="0"/>
          <a:p>
            <a:pPr lvl="0"/>
            <a:endParaRPr lang="en-US" altLang="zh-CN" dirty="0">
              <a:ea typeface="等线" panose="02010600030101010101" pitchFamily="2" charset="-122"/>
            </a:endParaRPr>
          </a:p>
        </p:txBody>
      </p:sp>
      <p:sp>
        <p:nvSpPr>
          <p:cNvPr id="3072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Rectangle 17"/>
          <p:cNvSpPr>
            <a:spLocks noChangeArrowheads="1"/>
          </p:cNvSpPr>
          <p:nvPr/>
        </p:nvSpPr>
        <p:spPr bwMode="gray">
          <a:xfrm>
            <a:off x="0" y="2971800"/>
            <a:ext cx="9144000" cy="9144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8"/>
          <p:cNvSpPr>
            <a:spLocks noChangeArrowheads="1"/>
          </p:cNvSpPr>
          <p:nvPr/>
        </p:nvSpPr>
        <p:spPr bwMode="gray">
          <a:xfrm>
            <a:off x="0" y="2895600"/>
            <a:ext cx="8229600" cy="9144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2052" name="Picture 4" descr="logo"/>
          <p:cNvPicPr>
            <a:picLocks noChangeAspect="1"/>
          </p:cNvPicPr>
          <p:nvPr userDrawn="1"/>
        </p:nvPicPr>
        <p:blipFill>
          <a:blip r:embed="rId3"/>
          <a:stretch>
            <a:fillRect/>
          </a:stretch>
        </p:blipFill>
        <p:spPr>
          <a:xfrm>
            <a:off x="381000" y="234950"/>
            <a:ext cx="2381250" cy="714375"/>
          </a:xfrm>
          <a:prstGeom prst="rect">
            <a:avLst/>
          </a:prstGeom>
          <a:noFill/>
          <a:ln w="9525">
            <a:noFill/>
          </a:ln>
        </p:spPr>
      </p:pic>
      <p:sp>
        <p:nvSpPr>
          <p:cNvPr id="3075" name="Rectangle 3"/>
          <p:cNvSpPr>
            <a:spLocks noGrp="1" noChangeArrowheads="1"/>
          </p:cNvSpPr>
          <p:nvPr>
            <p:ph type="subTitle" idx="1"/>
          </p:nvPr>
        </p:nvSpPr>
        <p:spPr bwMode="black">
          <a:xfrm>
            <a:off x="1905000" y="5410200"/>
            <a:ext cx="5181600" cy="533400"/>
          </a:xfrm>
        </p:spPr>
        <p:txBody>
          <a:bodyPr/>
          <a:lstStyle>
            <a:lvl1pPr marL="0" indent="0" algn="ctr">
              <a:buFont typeface="Wingdings" panose="05000000000000000000" pitchFamily="2" charset="2"/>
              <a:buNone/>
              <a:defRPr sz="1600"/>
            </a:lvl1pPr>
          </a:lstStyle>
          <a:p>
            <a:pPr lvl="0" fontAlgn="base"/>
            <a:r>
              <a:rPr lang="en-US" altLang="zh-CN" strike="noStrike" noProof="0"/>
              <a:t>Click to edit Master subtitle style</a:t>
            </a:r>
            <a:endParaRPr lang="en-US" altLang="zh-CN" strike="noStrike" noProof="0"/>
          </a:p>
        </p:txBody>
      </p:sp>
      <p:sp>
        <p:nvSpPr>
          <p:cNvPr id="3074" name="Rectangle 2"/>
          <p:cNvSpPr>
            <a:spLocks noGrp="1" noChangeArrowheads="1"/>
          </p:cNvSpPr>
          <p:nvPr>
            <p:ph type="ctrTitle"/>
          </p:nvPr>
        </p:nvSpPr>
        <p:spPr>
          <a:xfrm>
            <a:off x="685800" y="3048000"/>
            <a:ext cx="7924800" cy="685800"/>
          </a:xfrm>
        </p:spPr>
        <p:txBody>
          <a:bodyPr/>
          <a:lstStyle>
            <a:lvl1pPr>
              <a:defRPr/>
            </a:lvl1pPr>
          </a:lstStyle>
          <a:p>
            <a:pPr lvl="0" fontAlgn="base"/>
            <a:r>
              <a:rPr lang="en-US" altLang="zh-CN" strike="noStrike" noProof="0"/>
              <a:t>Click to edit Master title style</a:t>
            </a:r>
            <a:endParaRPr lang="en-US" altLang="zh-CN" strike="noStrike" noProof="0"/>
          </a:p>
        </p:txBody>
      </p:sp>
      <p:sp>
        <p:nvSpPr>
          <p:cNvPr id="15" name="Rectangle 4"/>
          <p:cNvSpPr>
            <a:spLocks noGrp="1" noChangeArrowheads="1"/>
          </p:cNvSpPr>
          <p:nvPr>
            <p:ph type="dt" sz="half" idx="2"/>
          </p:nvPr>
        </p:nvSpPr>
        <p:spPr>
          <a:xfrm>
            <a:off x="3810000" y="6477000"/>
            <a:ext cx="2133600" cy="244475"/>
          </a:xfrm>
          <a:prstGeom prst="rect">
            <a:avLst/>
          </a:prstGeom>
        </p:spPr>
        <p:txBody>
          <a:bodyPr vert="horz" wrap="square" lIns="91440" tIns="45720" rIns="91440" bIns="45720" numCol="1" anchor="t" anchorCtr="0" compatLnSpc="1"/>
          <a:lstStyle>
            <a:lvl1pPr algn="ctr">
              <a:defRPr>
                <a:solidFill>
                  <a:schemeClr val="bg1"/>
                </a:solidFill>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6" name="Rectangle 5"/>
          <p:cNvSpPr>
            <a:spLocks noGrp="1" noChangeArrowheads="1"/>
          </p:cNvSpPr>
          <p:nvPr>
            <p:ph type="ftr" sz="quarter" idx="3"/>
          </p:nvPr>
        </p:nvSpPr>
        <p:spPr>
          <a:xfrm>
            <a:off x="228600" y="6477000"/>
            <a:ext cx="2895600" cy="244475"/>
          </a:xfrm>
          <a:prstGeom prst="rect">
            <a:avLst/>
          </a:prstGeom>
        </p:spPr>
        <p:txBody>
          <a:bodyPr vert="horz" wrap="square" lIns="91440" tIns="45720" rIns="91440" bIns="45720" numCol="1" anchor="t" anchorCtr="0" compatLnSpc="1"/>
          <a:lstStyle>
            <a:lvl1pPr algn="ctr">
              <a:defRPr>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Grp="1" noChangeArrowheads="1"/>
          </p:cNvSpPr>
          <p:nvPr>
            <p:ph type="sldNum" sz="quarter" idx="4"/>
          </p:nvPr>
        </p:nvSpPr>
        <p:spPr bwMode="auto">
          <a:xfrm>
            <a:off x="6553200" y="6477000"/>
            <a:ext cx="2133600" cy="244475"/>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z="1200" strike="noStrike" noProof="1" dirty="0">
                <a:solidFill>
                  <a:schemeClr val="bg1"/>
                </a:solidFill>
                <a:latin typeface="Verdana" panose="020B0604030504040204" pitchFamily="34" charset="0"/>
                <a:ea typeface="宋体" panose="02010600030101010101" pitchFamily="2" charset="-122"/>
                <a:cs typeface="+mn-cs"/>
              </a:rPr>
            </a:fld>
            <a:endParaRPr lang="en-US" altLang="zh-CN" sz="1200" strike="noStrike" noProof="1" dirty="0">
              <a:solidFill>
                <a:schemeClr val="bg1"/>
              </a:solidFill>
              <a:latin typeface="Verdana" panose="020B060403050404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7"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101"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
        <p:nvSpPr>
          <p:cNvPr id="11"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5"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4648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1" name="日期占位符 3"/>
          <p:cNvSpPr>
            <a:spLocks noGrp="1"/>
          </p:cNvSpPr>
          <p:nvPr>
            <p:ph type="dt" sz="half" idx="1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6149"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pic>
        <p:nvPicPr>
          <p:cNvPr id="7173"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838200" y="547688"/>
            <a:ext cx="7391400" cy="563562"/>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457200" y="1338263"/>
            <a:ext cx="8229600" cy="50927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1200" cap="none" spc="0" normalizeH="0" baseline="0" noProof="0">
              <a:ln>
                <a:noFill/>
              </a:ln>
              <a:solidFill>
                <a:schemeClr val="tx1"/>
              </a:solidFill>
              <a:effectLst/>
              <a:uLnTx/>
              <a:uFillTx/>
              <a:latin typeface="+mn-lt"/>
              <a:ea typeface="+mn-ea"/>
              <a:cs typeface="+mn-cs"/>
            </a:endParaRPr>
          </a:p>
        </p:txBody>
      </p:sp>
      <p:sp>
        <p:nvSpPr>
          <p:cNvPr id="11"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2"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10" name="日期占位符 2"/>
          <p:cNvSpPr>
            <a:spLocks noGrp="1"/>
          </p:cNvSpPr>
          <p:nvPr>
            <p:ph type="dt" sz="half" idx="2"/>
          </p:nvPr>
        </p:nvSpPr>
        <p:spPr>
          <a:xfrm>
            <a:off x="6781800" y="269875"/>
            <a:ext cx="2133600" cy="246063"/>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页脚占位符 23"/>
          <p:cNvSpPr>
            <a:spLocks noGrp="1"/>
          </p:cNvSpPr>
          <p:nvPr>
            <p:ph type="ftr" sz="quarter" idx="3"/>
          </p:nvPr>
        </p:nvSpPr>
        <p:spPr>
          <a:xfrm>
            <a:off x="5392738" y="6530975"/>
            <a:ext cx="2895600" cy="276225"/>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jpe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9" name="Rectangle 15"/>
          <p:cNvSpPr>
            <a:spLocks noChangeArrowheads="1"/>
          </p:cNvSpPr>
          <p:nvPr/>
        </p:nvSpPr>
        <p:spPr bwMode="gray">
          <a:xfrm>
            <a:off x="0" y="533400"/>
            <a:ext cx="9144000" cy="6858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Rectangle 16"/>
          <p:cNvSpPr>
            <a:spLocks noChangeArrowheads="1"/>
          </p:cNvSpPr>
          <p:nvPr/>
        </p:nvSpPr>
        <p:spPr bwMode="gray">
          <a:xfrm>
            <a:off x="0" y="457200"/>
            <a:ext cx="8229600" cy="6858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3"/>
          <p:cNvSpPr>
            <a:spLocks noGrp="1"/>
          </p:cNvSpPr>
          <p:nvPr>
            <p:ph type="body"/>
          </p:nvPr>
        </p:nvSpPr>
        <p:spPr>
          <a:xfrm>
            <a:off x="457200" y="1338263"/>
            <a:ext cx="8229600" cy="50927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lstStyle>
            <a:lvl1pPr algn="ctr">
              <a:defRPr sz="1000" b="1">
                <a:latin typeface="Verdana" panose="020B0604030504040204" pitchFamily="34" charset="0"/>
                <a:ea typeface="宋体" panose="02010600030101010101" pitchFamily="2" charset="-122"/>
              </a:defRPr>
            </a:lvl1pPr>
          </a:lstStyle>
          <a:p>
            <a:pPr lvl="0"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p>
        </p:txBody>
      </p:sp>
      <p:sp>
        <p:nvSpPr>
          <p:cNvPr id="2" name="Rectangle 2"/>
          <p:cNvSpPr>
            <a:spLocks noGrp="1"/>
          </p:cNvSpPr>
          <p:nvPr>
            <p:ph type="title"/>
          </p:nvPr>
        </p:nvSpPr>
        <p:spPr>
          <a:xfrm>
            <a:off x="838200" y="547688"/>
            <a:ext cx="7391400" cy="563562"/>
          </a:xfrm>
          <a:prstGeom prst="rect">
            <a:avLst/>
          </a:prstGeom>
          <a:noFill/>
          <a:ln w="9525">
            <a:noFill/>
          </a:ln>
        </p:spPr>
        <p:txBody>
          <a:bodyPr anchor="ctr" anchorCtr="0"/>
          <a:p>
            <a:pPr lvl="0"/>
            <a:r>
              <a:rPr lang="en-US" altLang="zh-CN" dirty="0"/>
              <a:t>Click to edit Master title style</a:t>
            </a:r>
            <a:endParaRPr lang="en-US" altLang="zh-CN" dirty="0"/>
          </a:p>
        </p:txBody>
      </p:sp>
      <p:pic>
        <p:nvPicPr>
          <p:cNvPr id="1031" name="Picture 5" descr="校标"/>
          <p:cNvPicPr>
            <a:picLocks noChangeAspect="1"/>
          </p:cNvPicPr>
          <p:nvPr userDrawn="1"/>
        </p:nvPicPr>
        <p:blipFill>
          <a:blip r:embed="rId8"/>
          <a:stretch>
            <a:fillRect/>
          </a:stretch>
        </p:blipFill>
        <p:spPr>
          <a:xfrm>
            <a:off x="8288338" y="6430963"/>
            <a:ext cx="398462" cy="427037"/>
          </a:xfrm>
          <a:prstGeom prst="rect">
            <a:avLst/>
          </a:prstGeom>
          <a:noFill/>
          <a:ln w="9525">
            <a:noFill/>
          </a:ln>
        </p:spPr>
      </p:pic>
      <p:sp>
        <p:nvSpPr>
          <p:cNvPr id="13" name="日期占位符 3"/>
          <p:cNvSpPr>
            <a:spLocks noGrp="1"/>
          </p:cNvSpPr>
          <p:nvPr>
            <p:ph type="dt" sz="half" idx="2"/>
          </p:nvPr>
        </p:nvSpPr>
        <p:spPr>
          <a:xfrm>
            <a:off x="6781800" y="269875"/>
            <a:ext cx="2133600" cy="246063"/>
          </a:xfrm>
          <a:prstGeom prst="rect">
            <a:avLst/>
          </a:prstGeom>
        </p:spPr>
        <p:txBody>
          <a:bodyPr/>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页脚占位符 4"/>
          <p:cNvSpPr>
            <a:spLocks noGrp="1"/>
          </p:cNvSpPr>
          <p:nvPr>
            <p:ph type="ftr" sz="quarter" idx="3"/>
          </p:nvPr>
        </p:nvSpPr>
        <p:spPr>
          <a:xfrm>
            <a:off x="5392738" y="6530975"/>
            <a:ext cx="2895600" cy="276225"/>
          </a:xfrm>
          <a:prstGeom prst="rect">
            <a:avLst/>
          </a:prstGeom>
        </p:spPr>
        <p:txBody>
          <a:bodyPr/>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vmlDrawing" Target="../drawings/vmlDrawing4.vml"/><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wmf"/><Relationship Id="rId3" Type="http://schemas.openxmlformats.org/officeDocument/2006/relationships/oleObject" Target="../embeddings/oleObject5.bin"/><Relationship Id="rId2" Type="http://schemas.openxmlformats.org/officeDocument/2006/relationships/image" Target="../media/image13.wmf"/><Relationship Id="rId1"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7.png"/><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20.wmf"/><Relationship Id="rId1" Type="http://schemas.openxmlformats.org/officeDocument/2006/relationships/oleObject" Target="../embeddings/oleObject6.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oleObject" Target="../embeddings/oleObject8.bin"/><Relationship Id="rId2" Type="http://schemas.openxmlformats.org/officeDocument/2006/relationships/image" Target="../media/image21.wmf"/><Relationship Id="rId1" Type="http://schemas.openxmlformats.org/officeDocument/2006/relationships/oleObject" Target="../embeddings/oleObject7.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3"/>
          <p:cNvSpPr>
            <a:spLocks noGrp="1"/>
          </p:cNvSpPr>
          <p:nvPr>
            <p:ph type="subTitle" idx="1"/>
          </p:nvPr>
        </p:nvSpPr>
        <p:spPr/>
        <p:txBody>
          <a:bodyPr vert="horz" wrap="square" lIns="91440" tIns="45720" rIns="91440" bIns="45720" anchor="t" anchorCtr="0"/>
          <a:p>
            <a:pPr marL="0" marR="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rPr>
              <a:t>华北电力大学</a:t>
            </a:r>
            <a:endPar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endParaRPr>
          </a:p>
          <a:p>
            <a:pPr marL="0" marR="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rPr>
              <a:t>控制与计算机工程学院</a:t>
            </a:r>
            <a:endPar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endParaRPr>
          </a:p>
        </p:txBody>
      </p:sp>
      <p:sp>
        <p:nvSpPr>
          <p:cNvPr id="11266" name="Rectangle 2"/>
          <p:cNvSpPr>
            <a:spLocks noGrp="1"/>
          </p:cNvSpPr>
          <p:nvPr>
            <p:ph type="ctrTitle"/>
          </p:nvPr>
        </p:nvSpPr>
        <p:spPr/>
        <p:txBody>
          <a:bodyPr vert="horz" wrap="square" lIns="91440" tIns="45720" rIns="91440" bIns="45720" anchor="ctr" anchorCtr="0"/>
          <a:p>
            <a:pPr eaLnBrk="1" hangingPunct="1">
              <a:buClrTx/>
              <a:buSzTx/>
              <a:buFontTx/>
            </a:pPr>
            <a:r>
              <a:rPr lang="zh-CN" altLang="en-US" sz="3600" kern="1200" dirty="0">
                <a:latin typeface="黑体" panose="02010609060101010101" pitchFamily="49" charset="-122"/>
                <a:ea typeface="黑体" panose="02010609060101010101" pitchFamily="49" charset="-122"/>
                <a:cs typeface="+mj-cs"/>
              </a:rPr>
              <a:t>算法设计与分析</a:t>
            </a:r>
            <a:endParaRPr lang="en-US" altLang="zh-CN" kern="1200" dirty="0">
              <a:latin typeface="黑体" panose="02010609060101010101" pitchFamily="49" charset="-122"/>
              <a:ea typeface="黑体" panose="02010609060101010101" pitchFamily="49" charset="-122"/>
              <a:cs typeface="+mj-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 Box 2"/>
          <p:cNvSpPr txBox="1"/>
          <p:nvPr/>
        </p:nvSpPr>
        <p:spPr>
          <a:xfrm>
            <a:off x="-120650" y="1162050"/>
            <a:ext cx="8424863" cy="536575"/>
          </a:xfrm>
          <a:prstGeom prst="rect">
            <a:avLst/>
          </a:prstGeom>
          <a:noFill/>
          <a:ln w="9525">
            <a:noFill/>
          </a:ln>
        </p:spPr>
        <p:txBody>
          <a:bodyPr anchor="t" anchorCtr="0">
            <a:spAutoFit/>
          </a:bodyPr>
          <a:p>
            <a:pPr eaLnBrk="0" hangingPunct="0">
              <a:lnSpc>
                <a:spcPct val="150000"/>
              </a:lnSpc>
              <a:spcBef>
                <a:spcPct val="50000"/>
              </a:spcBef>
            </a:pPr>
            <a:r>
              <a:rPr lang="zh-CN" altLang="en-US" sz="2200" dirty="0">
                <a:latin typeface="Consolas" panose="020B0609020204030204" pitchFamily="49" charset="0"/>
                <a:ea typeface="楷体" panose="02010609060101010101" pitchFamily="49" charset="-122"/>
              </a:rPr>
              <a:t>　　</a:t>
            </a:r>
            <a:r>
              <a:rPr lang="en-US" altLang="zh-CN" sz="2200" dirty="0">
                <a:solidFill>
                  <a:srgbClr val="FF0000"/>
                </a:solidFill>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问题改进</a:t>
            </a:r>
            <a:r>
              <a:rPr lang="en-US" altLang="zh-CN" sz="2200" dirty="0">
                <a:solidFill>
                  <a:srgbClr val="FF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6"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3.5</a:t>
            </a: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求解大整数乘法和矩阵乘法问题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
        <p:nvSpPr>
          <p:cNvPr id="27651" name="矩形 2"/>
          <p:cNvSpPr/>
          <p:nvPr/>
        </p:nvSpPr>
        <p:spPr>
          <a:xfrm>
            <a:off x="604838" y="3109913"/>
            <a:ext cx="7678737" cy="495300"/>
          </a:xfrm>
          <a:prstGeom prst="rect">
            <a:avLst/>
          </a:prstGeom>
          <a:noFill/>
          <a:ln w="9525">
            <a:noFill/>
          </a:ln>
        </p:spPr>
        <p:txBody>
          <a:bodyPr anchor="t" anchorCtr="0">
            <a:spAutoFit/>
          </a:bodyPr>
          <a:p>
            <a:pPr eaLnBrk="0" hangingPunct="0">
              <a:lnSpc>
                <a:spcPct val="150000"/>
              </a:lnSpc>
            </a:pPr>
            <a:r>
              <a:rPr lang="en-US" altLang="zh-CN" sz="2000" b="1" dirty="0">
                <a:solidFill>
                  <a:srgbClr val="990000"/>
                </a:solidFill>
                <a:latin typeface="Times New Roman" panose="02020603050405020304" pitchFamily="18" charset="0"/>
                <a:ea typeface="黑体" panose="02010609060101010101" pitchFamily="49" charset="-122"/>
              </a:rPr>
              <a:t>X</a:t>
            </a:r>
            <a:r>
              <a:rPr lang="en-US" altLang="zh-CN" sz="2000" b="1" dirty="0">
                <a:solidFill>
                  <a:srgbClr val="990000"/>
                </a:solidFill>
                <a:latin typeface="Arial" panose="020B0604020202020204" pitchFamily="34" charset="0"/>
                <a:ea typeface="黑体" panose="02010609060101010101" pitchFamily="49" charset="-122"/>
              </a:rPr>
              <a:t>·</a:t>
            </a:r>
            <a:r>
              <a:rPr lang="en-US" altLang="zh-CN" sz="2000" b="1" dirty="0">
                <a:solidFill>
                  <a:srgbClr val="990000"/>
                </a:solidFill>
                <a:latin typeface="Times New Roman" panose="02020603050405020304" pitchFamily="18" charset="0"/>
                <a:ea typeface="黑体" panose="02010609060101010101" pitchFamily="49" charset="-122"/>
              </a:rPr>
              <a:t>Y</a:t>
            </a:r>
            <a:r>
              <a:rPr lang="zh-CN" altLang="en-US"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A</a:t>
            </a:r>
            <a:r>
              <a:rPr lang="en-US" altLang="zh-CN" sz="2000" b="1" dirty="0">
                <a:solidFill>
                  <a:srgbClr val="008000"/>
                </a:solidFill>
                <a:latin typeface="Arial" panose="020B0604020202020204" pitchFamily="34"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C</a:t>
            </a:r>
            <a:r>
              <a:rPr lang="en-US" altLang="zh-CN" sz="2000" b="1" dirty="0">
                <a:solidFill>
                  <a:srgbClr val="990000"/>
                </a:solidFill>
                <a:latin typeface="Arial" panose="020B0604020202020204" pitchFamily="34" charset="0"/>
                <a:ea typeface="黑体" panose="02010609060101010101" pitchFamily="49" charset="-122"/>
              </a:rPr>
              <a:t>·</a:t>
            </a:r>
            <a:r>
              <a:rPr lang="en-US" altLang="zh-CN" sz="2000" b="1" dirty="0">
                <a:solidFill>
                  <a:srgbClr val="800080"/>
                </a:solidFill>
                <a:latin typeface="Times New Roman" panose="02020603050405020304" pitchFamily="18" charset="0"/>
                <a:ea typeface="黑体" panose="02010609060101010101" pitchFamily="49" charset="-122"/>
              </a:rPr>
              <a:t>2</a:t>
            </a:r>
            <a:r>
              <a:rPr lang="en-US" altLang="zh-CN" sz="2000" b="1" baseline="36000" dirty="0">
                <a:solidFill>
                  <a:srgbClr val="800080"/>
                </a:solidFill>
                <a:latin typeface="Times New Roman" panose="02020603050405020304" pitchFamily="18" charset="0"/>
                <a:ea typeface="黑体" panose="02010609060101010101" pitchFamily="49" charset="-122"/>
              </a:rPr>
              <a:t>n</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A</a:t>
            </a:r>
            <a:r>
              <a:rPr lang="en-US" altLang="zh-CN" sz="2000" b="1" dirty="0">
                <a:solidFill>
                  <a:srgbClr val="008000"/>
                </a:solidFill>
                <a:latin typeface="Arial" panose="020B0604020202020204" pitchFamily="34"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D</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C</a:t>
            </a:r>
            <a:r>
              <a:rPr lang="en-US" altLang="zh-CN" sz="2000" b="1" dirty="0">
                <a:solidFill>
                  <a:srgbClr val="008000"/>
                </a:solidFill>
                <a:latin typeface="Arial" panose="020B0604020202020204" pitchFamily="34"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B</a:t>
            </a:r>
            <a:r>
              <a:rPr lang="en-US" altLang="zh-CN" sz="2000" b="1" dirty="0">
                <a:solidFill>
                  <a:srgbClr val="990000"/>
                </a:solidFill>
                <a:latin typeface="Times New Roman" panose="02020603050405020304" pitchFamily="18" charset="0"/>
                <a:ea typeface="黑体" panose="02010609060101010101" pitchFamily="49" charset="-122"/>
              </a:rPr>
              <a:t>) </a:t>
            </a:r>
            <a:r>
              <a:rPr lang="en-US" altLang="zh-CN" sz="2000" b="1" dirty="0">
                <a:solidFill>
                  <a:srgbClr val="990000"/>
                </a:solidFill>
                <a:latin typeface="Arial" panose="020B0604020202020204" pitchFamily="34" charset="0"/>
                <a:ea typeface="黑体" panose="02010609060101010101" pitchFamily="49" charset="-122"/>
              </a:rPr>
              <a:t>·</a:t>
            </a:r>
            <a:r>
              <a:rPr lang="en-US" altLang="zh-CN" sz="2000" b="1" dirty="0">
                <a:solidFill>
                  <a:srgbClr val="800080"/>
                </a:solidFill>
                <a:latin typeface="Times New Roman" panose="02020603050405020304" pitchFamily="18" charset="0"/>
                <a:ea typeface="黑体" panose="02010609060101010101" pitchFamily="49" charset="-122"/>
              </a:rPr>
              <a:t>2</a:t>
            </a:r>
            <a:r>
              <a:rPr lang="en-US" altLang="zh-CN" sz="2000" b="1" baseline="36000" dirty="0">
                <a:solidFill>
                  <a:srgbClr val="800080"/>
                </a:solidFill>
                <a:latin typeface="Times New Roman" panose="02020603050405020304" pitchFamily="18" charset="0"/>
                <a:ea typeface="黑体" panose="02010609060101010101" pitchFamily="49" charset="-122"/>
              </a:rPr>
              <a:t>n/2</a:t>
            </a:r>
            <a:r>
              <a:rPr lang="en-US" altLang="zh-CN" sz="2000" b="1" baseline="36000" dirty="0">
                <a:solidFill>
                  <a:srgbClr val="990000"/>
                </a:solidFill>
                <a:latin typeface="Times New Roman" panose="02020603050405020304" pitchFamily="18" charset="0"/>
                <a:ea typeface="黑体" panose="02010609060101010101" pitchFamily="49" charset="-122"/>
              </a:rPr>
              <a:t> </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B</a:t>
            </a:r>
            <a:r>
              <a:rPr lang="en-US" altLang="zh-CN" sz="2000" b="1" dirty="0">
                <a:solidFill>
                  <a:srgbClr val="008000"/>
                </a:solidFill>
                <a:latin typeface="Arial" panose="020B0604020202020204" pitchFamily="34"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D</a:t>
            </a:r>
            <a:endParaRPr lang="zh-CN" altLang="en-US" sz="2000" dirty="0">
              <a:solidFill>
                <a:srgbClr val="0000FF"/>
              </a:solidFill>
              <a:latin typeface="Arial" panose="020B0604020202020204" pitchFamily="34" charset="0"/>
              <a:ea typeface="宋体" panose="02010600030101010101" pitchFamily="2" charset="-122"/>
            </a:endParaRPr>
          </a:p>
        </p:txBody>
      </p:sp>
      <p:sp>
        <p:nvSpPr>
          <p:cNvPr id="27652" name="矩形 3"/>
          <p:cNvSpPr/>
          <p:nvPr/>
        </p:nvSpPr>
        <p:spPr>
          <a:xfrm>
            <a:off x="685800" y="4475163"/>
            <a:ext cx="2130425" cy="368300"/>
          </a:xfrm>
          <a:prstGeom prst="rect">
            <a:avLst/>
          </a:prstGeom>
          <a:solidFill>
            <a:srgbClr val="FAC4BE">
              <a:alpha val="50195"/>
            </a:srgbClr>
          </a:solidFill>
          <a:ln w="9525" cap="flat" cmpd="sng">
            <a:solidFill>
              <a:srgbClr val="C00000"/>
            </a:solidFill>
            <a:prstDash val="solid"/>
            <a:miter/>
            <a:headEnd type="none" w="med" len="med"/>
            <a:tailEnd type="none" w="med" len="med"/>
          </a:ln>
        </p:spPr>
        <p:txBody>
          <a:bodyPr wrap="none" anchor="t" anchorCtr="0">
            <a:spAutoFit/>
          </a:bodyPr>
          <a:p>
            <a:pPr eaLnBrk="0" hangingPunct="0"/>
            <a:r>
              <a:rPr lang="zh-CN" altLang="en-US" b="1" dirty="0">
                <a:solidFill>
                  <a:srgbClr val="990000"/>
                </a:solidFill>
                <a:latin typeface="Times New Roman" panose="02020603050405020304" pitchFamily="18" charset="0"/>
                <a:ea typeface="黑体" panose="02010609060101010101" pitchFamily="49" charset="-122"/>
              </a:rPr>
              <a:t>改进前</a:t>
            </a:r>
            <a:r>
              <a:rPr lang="en-US" altLang="zh-CN" b="1" dirty="0">
                <a:solidFill>
                  <a:srgbClr val="990000"/>
                </a:solidFill>
                <a:latin typeface="Times New Roman" panose="02020603050405020304" pitchFamily="18" charset="0"/>
                <a:ea typeface="黑体" panose="02010609060101010101" pitchFamily="49" charset="-122"/>
              </a:rPr>
              <a:t>X</a:t>
            </a:r>
            <a:r>
              <a:rPr lang="en-US" altLang="zh-CN" b="1" dirty="0">
                <a:solidFill>
                  <a:srgbClr val="990000"/>
                </a:solidFill>
                <a:latin typeface="Arial" panose="020B0604020202020204" pitchFamily="34" charset="0"/>
                <a:ea typeface="黑体" panose="02010609060101010101" pitchFamily="49" charset="-122"/>
              </a:rPr>
              <a:t>·</a:t>
            </a:r>
            <a:r>
              <a:rPr lang="en-US" altLang="zh-CN" b="1" dirty="0">
                <a:solidFill>
                  <a:srgbClr val="990000"/>
                </a:solidFill>
                <a:latin typeface="Times New Roman" panose="02020603050405020304" pitchFamily="18" charset="0"/>
                <a:ea typeface="黑体" panose="02010609060101010101" pitchFamily="49" charset="-122"/>
              </a:rPr>
              <a:t>Y</a:t>
            </a:r>
            <a:r>
              <a:rPr lang="zh-CN" altLang="en-US" b="1" dirty="0">
                <a:solidFill>
                  <a:srgbClr val="990000"/>
                </a:solidFill>
                <a:latin typeface="Times New Roman" panose="02020603050405020304" pitchFamily="18" charset="0"/>
                <a:ea typeface="黑体" panose="02010609060101010101" pitchFamily="49" charset="-122"/>
              </a:rPr>
              <a:t>的 </a:t>
            </a:r>
            <a:r>
              <a:rPr lang="en-US" altLang="zh-CN" b="1" dirty="0">
                <a:solidFill>
                  <a:srgbClr val="990000"/>
                </a:solidFill>
                <a:latin typeface="Times New Roman" panose="02020603050405020304" pitchFamily="18" charset="0"/>
                <a:ea typeface="黑体" panose="02010609060101010101" pitchFamily="49" charset="-122"/>
              </a:rPr>
              <a:t>T(n)?</a:t>
            </a:r>
            <a:endParaRPr lang="zh-CN" altLang="en-US" dirty="0">
              <a:latin typeface="Arial" panose="020B0604020202020204" pitchFamily="34" charset="0"/>
              <a:ea typeface="宋体" panose="02010600030101010101" pitchFamily="2" charset="-122"/>
            </a:endParaRPr>
          </a:p>
        </p:txBody>
      </p:sp>
      <p:grpSp>
        <p:nvGrpSpPr>
          <p:cNvPr id="27653" name="组合 4"/>
          <p:cNvGrpSpPr/>
          <p:nvPr/>
        </p:nvGrpSpPr>
        <p:grpSpPr>
          <a:xfrm>
            <a:off x="2846388" y="5580063"/>
            <a:ext cx="3783012" cy="704850"/>
            <a:chOff x="2697162" y="5786120"/>
            <a:chExt cx="3782906" cy="704489"/>
          </a:xfrm>
        </p:grpSpPr>
        <p:sp>
          <p:nvSpPr>
            <p:cNvPr id="27654" name="AutoShape 7"/>
            <p:cNvSpPr/>
            <p:nvPr/>
          </p:nvSpPr>
          <p:spPr>
            <a:xfrm>
              <a:off x="3687762" y="5867400"/>
              <a:ext cx="76200" cy="533400"/>
            </a:xfrm>
            <a:prstGeom prst="leftBrace">
              <a:avLst>
                <a:gd name="adj1" fmla="val 58171"/>
                <a:gd name="adj2" fmla="val 50000"/>
              </a:avLst>
            </a:prstGeom>
            <a:noFill/>
            <a:ln w="9525" cap="flat" cmpd="sng">
              <a:solidFill>
                <a:srgbClr val="990000"/>
              </a:solidFill>
              <a:prstDash val="solid"/>
              <a:round/>
              <a:headEnd type="none" w="med" len="med"/>
              <a:tailEnd type="none" w="med" len="med"/>
            </a:ln>
          </p:spPr>
          <p:txBody>
            <a:bodyPr wrap="none" lIns="90000" tIns="46800" rIns="90000" bIns="46800" anchor="ctr" anchorCtr="0">
              <a:spAutoFit/>
            </a:bodyPr>
            <a:p>
              <a:endParaRPr lang="zh-CN" altLang="en-US" sz="2400" dirty="0">
                <a:latin typeface="Garamond" panose="02020404030301010803" pitchFamily="18" charset="0"/>
                <a:ea typeface="黑体" panose="02010609060101010101" pitchFamily="49" charset="-122"/>
              </a:endParaRPr>
            </a:p>
          </p:txBody>
        </p:sp>
        <p:sp>
          <p:nvSpPr>
            <p:cNvPr id="27655" name="Rectangle 8"/>
            <p:cNvSpPr/>
            <p:nvPr/>
          </p:nvSpPr>
          <p:spPr>
            <a:xfrm>
              <a:off x="2697162" y="5792788"/>
              <a:ext cx="1053761" cy="480784"/>
            </a:xfrm>
            <a:prstGeom prst="rect">
              <a:avLst/>
            </a:prstGeom>
            <a:noFill/>
            <a:ln w="9525">
              <a:noFill/>
            </a:ln>
          </p:spPr>
          <p:txBody>
            <a:bodyPr wrap="none" lIns="90000" tIns="46800" rIns="90000" bIns="46800" anchor="t" anchorCtr="0">
              <a:spAutoFit/>
            </a:bodyPr>
            <a:p>
              <a:pPr fontAlgn="b">
                <a:lnSpc>
                  <a:spcPct val="140000"/>
                </a:lnSpc>
              </a:pPr>
              <a:r>
                <a:rPr lang="en-US" altLang="en-US" sz="2200" b="1" dirty="0">
                  <a:solidFill>
                    <a:srgbClr val="990000"/>
                  </a:solidFill>
                  <a:latin typeface="Century Schoolbook" panose="02040604050505020304" pitchFamily="18" charset="0"/>
                  <a:ea typeface="黑体" panose="02010609060101010101" pitchFamily="49" charset="-122"/>
                </a:rPr>
                <a:t> </a:t>
              </a:r>
              <a:r>
                <a:rPr lang="en-US" altLang="zh-CN" sz="2000" b="1" dirty="0">
                  <a:solidFill>
                    <a:srgbClr val="000000"/>
                  </a:solidFill>
                  <a:latin typeface="Century Schoolbook" panose="02040604050505020304" pitchFamily="18" charset="0"/>
                  <a:ea typeface="黑体" panose="02010609060101010101" pitchFamily="49" charset="-122"/>
                </a:rPr>
                <a:t>T(n)= </a:t>
              </a:r>
              <a:endParaRPr lang="en-US" altLang="zh-CN" sz="2000" b="1" dirty="0">
                <a:solidFill>
                  <a:srgbClr val="000000"/>
                </a:solidFill>
                <a:latin typeface="Century Schoolbook" panose="02040604050505020304" pitchFamily="18" charset="0"/>
                <a:ea typeface="黑体" panose="02010609060101010101" pitchFamily="49" charset="-122"/>
              </a:endParaRPr>
            </a:p>
          </p:txBody>
        </p:sp>
        <p:sp>
          <p:nvSpPr>
            <p:cNvPr id="27656" name="Rectangle 9"/>
            <p:cNvSpPr/>
            <p:nvPr/>
          </p:nvSpPr>
          <p:spPr>
            <a:xfrm>
              <a:off x="3763962" y="5786120"/>
              <a:ext cx="2716106" cy="704489"/>
            </a:xfrm>
            <a:prstGeom prst="rect">
              <a:avLst/>
            </a:prstGeom>
            <a:noFill/>
            <a:ln w="9525">
              <a:noFill/>
            </a:ln>
          </p:spPr>
          <p:txBody>
            <a:bodyPr wrap="none" lIns="90000" tIns="46800" rIns="90000" bIns="46800" anchor="t" anchorCtr="0">
              <a:spAutoFit/>
            </a:bodyPr>
            <a:p>
              <a:pPr eaLnBrk="0" hangingPunct="0">
                <a:lnSpc>
                  <a:spcPct val="90000"/>
                </a:lnSpc>
              </a:pPr>
              <a:r>
                <a:rPr lang="en-US" altLang="zh-CN" sz="2000" b="1" dirty="0">
                  <a:solidFill>
                    <a:srgbClr val="000000"/>
                  </a:solidFill>
                  <a:latin typeface="Century Schoolbook" panose="02040604050505020304" pitchFamily="18" charset="0"/>
                  <a:ea typeface="黑体" panose="02010609060101010101" pitchFamily="49" charset="-122"/>
                </a:rPr>
                <a:t>T(1)= O(1)</a:t>
              </a:r>
              <a:endParaRPr lang="en-US" altLang="zh-CN" sz="2000" b="1" dirty="0">
                <a:solidFill>
                  <a:srgbClr val="000000"/>
                </a:solidFill>
                <a:latin typeface="Century Schoolbook" panose="02040604050505020304" pitchFamily="18" charset="0"/>
                <a:ea typeface="黑体" panose="02010609060101010101" pitchFamily="49" charset="-122"/>
              </a:endParaRPr>
            </a:p>
            <a:p>
              <a:pPr eaLnBrk="0" hangingPunct="0">
                <a:lnSpc>
                  <a:spcPct val="120000"/>
                </a:lnSpc>
              </a:pPr>
              <a:r>
                <a:rPr lang="en-US" altLang="zh-CN" sz="2000" b="1" dirty="0">
                  <a:solidFill>
                    <a:srgbClr val="000000"/>
                  </a:solidFill>
                  <a:latin typeface="Century Schoolbook" panose="02040604050505020304" pitchFamily="18" charset="0"/>
                  <a:ea typeface="黑体" panose="02010609060101010101" pitchFamily="49" charset="-122"/>
                </a:rPr>
                <a:t>T(n)= </a:t>
              </a:r>
              <a:r>
                <a:rPr lang="pt-BR" altLang="zh-CN" sz="2000" b="1" dirty="0">
                  <a:solidFill>
                    <a:srgbClr val="000000"/>
                  </a:solidFill>
                  <a:latin typeface="Century Schoolbook" panose="02040604050505020304" pitchFamily="18" charset="0"/>
                  <a:ea typeface="黑体" panose="02010609060101010101" pitchFamily="49" charset="-122"/>
                </a:rPr>
                <a:t>3T(n/2)+ O(n)</a:t>
              </a:r>
              <a:endParaRPr lang="en-US" altLang="zh-CN" sz="2000" dirty="0">
                <a:solidFill>
                  <a:srgbClr val="000000"/>
                </a:solidFill>
                <a:latin typeface="Century Schoolbook" panose="02040604050505020304" pitchFamily="18" charset="0"/>
                <a:ea typeface="黑体" panose="02010609060101010101" pitchFamily="49" charset="-122"/>
              </a:endParaRPr>
            </a:p>
          </p:txBody>
        </p:sp>
      </p:grpSp>
      <p:sp>
        <p:nvSpPr>
          <p:cNvPr id="27657" name="矩形 6"/>
          <p:cNvSpPr/>
          <p:nvPr/>
        </p:nvSpPr>
        <p:spPr>
          <a:xfrm>
            <a:off x="6643688" y="5661025"/>
            <a:ext cx="2063750" cy="409575"/>
          </a:xfrm>
          <a:prstGeom prst="rect">
            <a:avLst/>
          </a:prstGeom>
          <a:noFill/>
          <a:ln w="9525">
            <a:noFill/>
          </a:ln>
        </p:spPr>
        <p:txBody>
          <a:bodyPr wrap="none" anchor="t" anchorCtr="0">
            <a:spAutoFit/>
          </a:bodyPr>
          <a:p>
            <a:pPr fontAlgn="b">
              <a:lnSpc>
                <a:spcPct val="140000"/>
              </a:lnSpc>
            </a:pPr>
            <a:r>
              <a:rPr lang="zh-CN" altLang="en-US" b="1" dirty="0">
                <a:solidFill>
                  <a:srgbClr val="990000"/>
                </a:solidFill>
                <a:latin typeface="Times New Roman" panose="02020603050405020304" pitchFamily="18" charset="0"/>
                <a:ea typeface="黑体" panose="02010609060101010101" pitchFamily="49" charset="-122"/>
              </a:rPr>
              <a:t>解得 </a:t>
            </a:r>
            <a:r>
              <a:rPr lang="en-US" altLang="zh-CN" b="1" dirty="0">
                <a:solidFill>
                  <a:srgbClr val="990000"/>
                </a:solidFill>
                <a:latin typeface="Times New Roman" panose="02020603050405020304" pitchFamily="18" charset="0"/>
                <a:ea typeface="黑体" panose="02010609060101010101" pitchFamily="49" charset="-122"/>
              </a:rPr>
              <a:t>T(n) =O(n</a:t>
            </a:r>
            <a:r>
              <a:rPr lang="en-US" altLang="zh-CN" b="1" baseline="30000" dirty="0">
                <a:solidFill>
                  <a:srgbClr val="990000"/>
                </a:solidFill>
                <a:latin typeface="Times New Roman" panose="02020603050405020304" pitchFamily="18" charset="0"/>
                <a:ea typeface="黑体" panose="02010609060101010101" pitchFamily="49" charset="-122"/>
              </a:rPr>
              <a:t>log3</a:t>
            </a:r>
            <a:r>
              <a:rPr lang="en-US" altLang="zh-CN" b="1" dirty="0">
                <a:solidFill>
                  <a:srgbClr val="990000"/>
                </a:solidFill>
                <a:latin typeface="Times New Roman" panose="02020603050405020304" pitchFamily="18" charset="0"/>
                <a:ea typeface="黑体" panose="02010609060101010101" pitchFamily="49" charset="-122"/>
              </a:rPr>
              <a:t>)</a:t>
            </a:r>
            <a:endParaRPr lang="en-US" altLang="zh-CN" b="1" dirty="0">
              <a:solidFill>
                <a:srgbClr val="990000"/>
              </a:solidFill>
              <a:latin typeface="Times New Roman" panose="02020603050405020304" pitchFamily="18" charset="0"/>
              <a:ea typeface="黑体" panose="02010609060101010101" pitchFamily="49" charset="-122"/>
            </a:endParaRPr>
          </a:p>
        </p:txBody>
      </p:sp>
      <p:sp>
        <p:nvSpPr>
          <p:cNvPr id="27658" name="Rectangle 18"/>
          <p:cNvSpPr/>
          <p:nvPr/>
        </p:nvSpPr>
        <p:spPr>
          <a:xfrm>
            <a:off x="604838" y="3763963"/>
            <a:ext cx="6572250" cy="341312"/>
          </a:xfrm>
          <a:prstGeom prst="rect">
            <a:avLst/>
          </a:prstGeom>
          <a:noFill/>
          <a:ln w="9525">
            <a:noFill/>
          </a:ln>
        </p:spPr>
        <p:txBody>
          <a:bodyPr lIns="90000" tIns="46800" rIns="90000" bIns="46800" anchor="t" anchorCtr="0">
            <a:spAutoFit/>
          </a:bodyPr>
          <a:p>
            <a:pPr fontAlgn="b">
              <a:lnSpc>
                <a:spcPct val="80000"/>
              </a:lnSpc>
            </a:pPr>
            <a:r>
              <a:rPr lang="en-US" altLang="zh-CN" sz="2000" b="1" dirty="0">
                <a:solidFill>
                  <a:srgbClr val="990000"/>
                </a:solidFill>
                <a:latin typeface="Times New Roman" panose="02020603050405020304" pitchFamily="18" charset="0"/>
                <a:ea typeface="黑体" panose="02010609060101010101" pitchFamily="49" charset="-122"/>
              </a:rPr>
              <a:t>X·Y</a:t>
            </a:r>
            <a:r>
              <a:rPr lang="zh-CN" altLang="en-US"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CC00FF"/>
                </a:solidFill>
                <a:latin typeface="Times New Roman" panose="02020603050405020304" pitchFamily="18" charset="0"/>
                <a:ea typeface="黑体" panose="02010609060101010101" pitchFamily="49" charset="-122"/>
              </a:rPr>
              <a:t>A·C</a:t>
            </a:r>
            <a:r>
              <a:rPr lang="en-US" altLang="zh-CN" sz="2000" b="1" dirty="0">
                <a:solidFill>
                  <a:srgbClr val="990000"/>
                </a:solidFill>
                <a:latin typeface="Garamond" panose="02020404030301010803" pitchFamily="18" charset="0"/>
                <a:ea typeface="黑体" panose="02010609060101010101" pitchFamily="49" charset="-122"/>
              </a:rPr>
              <a:t> ·</a:t>
            </a:r>
            <a:r>
              <a:rPr lang="en-US" altLang="zh-CN" sz="2000" b="1" dirty="0">
                <a:solidFill>
                  <a:srgbClr val="800080"/>
                </a:solidFill>
                <a:latin typeface="Times New Roman" panose="02020603050405020304" pitchFamily="18" charset="0"/>
                <a:ea typeface="黑体" panose="02010609060101010101" pitchFamily="49" charset="-122"/>
              </a:rPr>
              <a:t>2</a:t>
            </a:r>
            <a:r>
              <a:rPr lang="en-US" altLang="zh-CN" sz="2000" b="1" baseline="36000" dirty="0">
                <a:solidFill>
                  <a:srgbClr val="800080"/>
                </a:solidFill>
                <a:latin typeface="Times New Roman" panose="02020603050405020304" pitchFamily="18" charset="0"/>
                <a:ea typeface="黑体" panose="02010609060101010101" pitchFamily="49" charset="-122"/>
              </a:rPr>
              <a:t>n </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0000"/>
                </a:solidFill>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(A-B)(D-C) </a:t>
            </a:r>
            <a:r>
              <a:rPr lang="en-US" altLang="zh-CN" sz="2000" b="1" dirty="0">
                <a:solidFill>
                  <a:srgbClr val="990000"/>
                </a:solidFill>
                <a:latin typeface="Times New Roman" panose="02020603050405020304" pitchFamily="18" charset="0"/>
                <a:ea typeface="黑体" panose="02010609060101010101" pitchFamily="49" charset="-122"/>
              </a:rPr>
              <a:t>+ </a:t>
            </a:r>
            <a:r>
              <a:rPr lang="en-US" altLang="zh-CN" sz="2000" b="1" dirty="0">
                <a:solidFill>
                  <a:srgbClr val="CC00FF"/>
                </a:solidFill>
                <a:latin typeface="Times New Roman" panose="02020603050405020304" pitchFamily="18" charset="0"/>
                <a:ea typeface="黑体" panose="02010609060101010101" pitchFamily="49" charset="-122"/>
              </a:rPr>
              <a:t>A·C</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9900"/>
                </a:solidFill>
                <a:latin typeface="Times New Roman" panose="02020603050405020304" pitchFamily="18" charset="0"/>
                <a:ea typeface="黑体" panose="02010609060101010101" pitchFamily="49" charset="-122"/>
              </a:rPr>
              <a:t>B·D</a:t>
            </a:r>
            <a:r>
              <a:rPr lang="en-US" altLang="zh-CN" sz="2000" b="1" dirty="0">
                <a:solidFill>
                  <a:srgbClr val="990000"/>
                </a:solidFill>
                <a:latin typeface="Times New Roman" panose="02020603050405020304" pitchFamily="18" charset="0"/>
                <a:ea typeface="黑体" panose="02010609060101010101" pitchFamily="49" charset="-122"/>
              </a:rPr>
              <a:t> </a:t>
            </a:r>
            <a:r>
              <a:rPr lang="en-US" altLang="zh-CN" sz="2000" b="1" dirty="0">
                <a:solidFill>
                  <a:srgbClr val="000000"/>
                </a:solidFill>
                <a:latin typeface="Times New Roman" panose="02020603050405020304" pitchFamily="18" charset="0"/>
                <a:ea typeface="黑体" panose="02010609060101010101" pitchFamily="49" charset="-122"/>
              </a:rPr>
              <a:t>]</a:t>
            </a:r>
            <a:r>
              <a:rPr lang="en-US" altLang="zh-CN" sz="2000" b="1" dirty="0">
                <a:solidFill>
                  <a:srgbClr val="990000"/>
                </a:solidFill>
                <a:latin typeface="Garamond" panose="02020404030301010803" pitchFamily="18" charset="0"/>
                <a:ea typeface="黑体" panose="02010609060101010101" pitchFamily="49" charset="-122"/>
              </a:rPr>
              <a:t> ·</a:t>
            </a:r>
            <a:r>
              <a:rPr lang="en-US" altLang="zh-CN" sz="2000" b="1" dirty="0">
                <a:solidFill>
                  <a:srgbClr val="800080"/>
                </a:solidFill>
                <a:latin typeface="Times New Roman" panose="02020603050405020304" pitchFamily="18" charset="0"/>
                <a:ea typeface="黑体" panose="02010609060101010101" pitchFamily="49" charset="-122"/>
              </a:rPr>
              <a:t>2</a:t>
            </a:r>
            <a:r>
              <a:rPr lang="en-US" altLang="zh-CN" sz="2000" b="1" baseline="36000" dirty="0">
                <a:solidFill>
                  <a:srgbClr val="800080"/>
                </a:solidFill>
                <a:latin typeface="Times New Roman" panose="02020603050405020304" pitchFamily="18" charset="0"/>
                <a:ea typeface="黑体" panose="02010609060101010101" pitchFamily="49" charset="-122"/>
              </a:rPr>
              <a:t>n/2 </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9900"/>
                </a:solidFill>
                <a:latin typeface="Times New Roman" panose="02020603050405020304" pitchFamily="18" charset="0"/>
                <a:ea typeface="黑体" panose="02010609060101010101" pitchFamily="49" charset="-122"/>
              </a:rPr>
              <a:t>B·D</a:t>
            </a:r>
            <a:endParaRPr lang="en-US" altLang="zh-CN" sz="2000" b="1" dirty="0">
              <a:solidFill>
                <a:srgbClr val="009900"/>
              </a:solidFill>
              <a:latin typeface="Times New Roman" panose="02020603050405020304" pitchFamily="18" charset="0"/>
              <a:ea typeface="黑体" panose="02010609060101010101" pitchFamily="49" charset="-122"/>
            </a:endParaRPr>
          </a:p>
        </p:txBody>
      </p:sp>
      <p:sp>
        <p:nvSpPr>
          <p:cNvPr id="27659" name="Rectangle 2"/>
          <p:cNvSpPr/>
          <p:nvPr/>
        </p:nvSpPr>
        <p:spPr>
          <a:xfrm>
            <a:off x="2365375" y="1333500"/>
            <a:ext cx="5938838" cy="1514475"/>
          </a:xfrm>
          <a:prstGeom prst="rect">
            <a:avLst/>
          </a:prstGeom>
          <a:solidFill>
            <a:srgbClr val="ECD882">
              <a:alpha val="21960"/>
            </a:srgbClr>
          </a:solidFill>
          <a:ln w="9525" cap="flat" cmpd="sng">
            <a:solidFill>
              <a:srgbClr val="990000"/>
            </a:solidFill>
            <a:prstDash val="solid"/>
            <a:miter/>
            <a:headEnd type="none" w="med" len="med"/>
            <a:tailEnd type="none" w="med" len="med"/>
          </a:ln>
        </p:spPr>
        <p:txBody>
          <a:bodyPr lIns="90000" tIns="46800" rIns="90000" bIns="46800" anchor="t" anchorCtr="0">
            <a:spAutoFit/>
          </a:bodyPr>
          <a:p>
            <a:pPr eaLnBrk="0" hangingPunct="0">
              <a:lnSpc>
                <a:spcPct val="120000"/>
              </a:lnSpc>
            </a:pPr>
            <a:r>
              <a:rPr lang="en-US" altLang="zh-CN" sz="2000" b="1" dirty="0">
                <a:solidFill>
                  <a:srgbClr val="990000"/>
                </a:solidFill>
                <a:latin typeface="Garamond" panose="02020404030301010803" pitchFamily="18" charset="0"/>
                <a:ea typeface="黑体" panose="02010609060101010101" pitchFamily="49" charset="-122"/>
              </a:rPr>
              <a:t>X·Y </a:t>
            </a:r>
            <a:r>
              <a:rPr lang="zh-CN" altLang="en-US" sz="2000" b="1" dirty="0">
                <a:solidFill>
                  <a:srgbClr val="990000"/>
                </a:solidFill>
                <a:latin typeface="Garamond" panose="02020404030301010803" pitchFamily="18" charset="0"/>
                <a:ea typeface="黑体" panose="02010609060101010101" pitchFamily="49" charset="-122"/>
              </a:rPr>
              <a:t>＝</a:t>
            </a:r>
            <a:r>
              <a:rPr lang="en-US" altLang="zh-CN" sz="2000" b="1" dirty="0">
                <a:solidFill>
                  <a:srgbClr val="990000"/>
                </a:solidFill>
                <a:latin typeface="Garamond" panose="02020404030301010803" pitchFamily="18" charset="0"/>
                <a:ea typeface="黑体" panose="02010609060101010101" pitchFamily="49" charset="-122"/>
              </a:rPr>
              <a:t>(A·2</a:t>
            </a:r>
            <a:r>
              <a:rPr lang="en-US" altLang="zh-CN" sz="2000" b="1" baseline="30000" dirty="0">
                <a:solidFill>
                  <a:srgbClr val="990000"/>
                </a:solidFill>
                <a:latin typeface="Garamond" panose="02020404030301010803" pitchFamily="18" charset="0"/>
                <a:ea typeface="黑体" panose="02010609060101010101" pitchFamily="49" charset="-122"/>
              </a:rPr>
              <a:t>n/2</a:t>
            </a:r>
            <a:r>
              <a:rPr lang="en-US" altLang="zh-CN" sz="2000" b="1" dirty="0">
                <a:solidFill>
                  <a:srgbClr val="990000"/>
                </a:solidFill>
                <a:latin typeface="Garamond" panose="02020404030301010803" pitchFamily="18" charset="0"/>
                <a:ea typeface="黑体" panose="02010609060101010101" pitchFamily="49" charset="-122"/>
              </a:rPr>
              <a:t> +B) (C·2</a:t>
            </a:r>
            <a:r>
              <a:rPr lang="en-US" altLang="zh-CN" sz="2000" b="1" baseline="30000" dirty="0">
                <a:solidFill>
                  <a:srgbClr val="990000"/>
                </a:solidFill>
                <a:latin typeface="Garamond" panose="02020404030301010803" pitchFamily="18" charset="0"/>
                <a:ea typeface="黑体" panose="02010609060101010101" pitchFamily="49" charset="-122"/>
              </a:rPr>
              <a:t>n/2</a:t>
            </a:r>
            <a:r>
              <a:rPr lang="en-US" altLang="zh-CN" sz="2000" b="1" dirty="0">
                <a:solidFill>
                  <a:srgbClr val="990000"/>
                </a:solidFill>
                <a:latin typeface="Garamond" panose="02020404030301010803" pitchFamily="18" charset="0"/>
                <a:ea typeface="黑体" panose="02010609060101010101" pitchFamily="49" charset="-122"/>
              </a:rPr>
              <a:t> +D) </a:t>
            </a:r>
            <a:endParaRPr lang="en-US" altLang="zh-CN" sz="2000" b="1" dirty="0">
              <a:solidFill>
                <a:srgbClr val="990000"/>
              </a:solidFill>
              <a:latin typeface="Garamond" panose="02020404030301010803" pitchFamily="18" charset="0"/>
              <a:ea typeface="黑体" panose="02010609060101010101" pitchFamily="49" charset="-122"/>
            </a:endParaRPr>
          </a:p>
          <a:p>
            <a:pPr eaLnBrk="0" hangingPunct="0">
              <a:lnSpc>
                <a:spcPct val="120000"/>
              </a:lnSpc>
            </a:pPr>
            <a:r>
              <a:rPr lang="en-US" altLang="zh-CN" sz="2000" b="1" dirty="0">
                <a:solidFill>
                  <a:srgbClr val="990000"/>
                </a:solidFill>
                <a:latin typeface="Garamond" panose="02020404030301010803" pitchFamily="18" charset="0"/>
                <a:ea typeface="黑体" panose="02010609060101010101" pitchFamily="49" charset="-122"/>
              </a:rPr>
              <a:t>       </a:t>
            </a:r>
            <a:r>
              <a:rPr lang="zh-CN" altLang="en-US" sz="2000" b="1" dirty="0">
                <a:solidFill>
                  <a:srgbClr val="990000"/>
                </a:solidFill>
                <a:latin typeface="Garamond" panose="02020404030301010803" pitchFamily="18" charset="0"/>
                <a:ea typeface="黑体" panose="02010609060101010101" pitchFamily="49" charset="-122"/>
              </a:rPr>
              <a:t>＝</a:t>
            </a:r>
            <a:r>
              <a:rPr lang="en-US" altLang="zh-CN" sz="2000" b="1" dirty="0">
                <a:solidFill>
                  <a:srgbClr val="008000"/>
                </a:solidFill>
                <a:latin typeface="Garamond" panose="02020404030301010803" pitchFamily="18" charset="0"/>
                <a:ea typeface="黑体" panose="02010609060101010101" pitchFamily="49" charset="-122"/>
              </a:rPr>
              <a:t>A·C</a:t>
            </a:r>
            <a:r>
              <a:rPr lang="en-US" altLang="zh-CN" sz="2000" b="1" dirty="0">
                <a:solidFill>
                  <a:srgbClr val="990000"/>
                </a:solidFill>
                <a:latin typeface="Garamond" panose="02020404030301010803" pitchFamily="18" charset="0"/>
                <a:ea typeface="黑体" panose="02010609060101010101" pitchFamily="49" charset="-122"/>
              </a:rPr>
              <a:t>·</a:t>
            </a:r>
            <a:r>
              <a:rPr lang="en-US" altLang="zh-CN" sz="2000" b="1" dirty="0">
                <a:solidFill>
                  <a:srgbClr val="800080"/>
                </a:solidFill>
                <a:latin typeface="Garamond" panose="02020404030301010803" pitchFamily="18" charset="0"/>
                <a:ea typeface="黑体" panose="02010609060101010101" pitchFamily="49" charset="-122"/>
              </a:rPr>
              <a:t>2</a:t>
            </a:r>
            <a:r>
              <a:rPr lang="en-US" altLang="zh-CN" sz="2000" b="1" baseline="30000" dirty="0">
                <a:solidFill>
                  <a:srgbClr val="800080"/>
                </a:solidFill>
                <a:latin typeface="Garamond" panose="02020404030301010803" pitchFamily="18" charset="0"/>
                <a:ea typeface="黑体" panose="02010609060101010101" pitchFamily="49" charset="-122"/>
              </a:rPr>
              <a:t>n</a:t>
            </a:r>
            <a:r>
              <a:rPr lang="en-US" altLang="zh-CN" sz="2000" b="1" dirty="0">
                <a:solidFill>
                  <a:srgbClr val="990000"/>
                </a:solidFill>
                <a:latin typeface="Garamond" panose="02020404030301010803" pitchFamily="18" charset="0"/>
                <a:ea typeface="黑体" panose="02010609060101010101" pitchFamily="49" charset="-122"/>
              </a:rPr>
              <a:t>+(</a:t>
            </a:r>
            <a:r>
              <a:rPr lang="en-US" altLang="zh-CN" sz="2000" b="1" dirty="0">
                <a:solidFill>
                  <a:srgbClr val="008000"/>
                </a:solidFill>
                <a:latin typeface="Garamond" panose="02020404030301010803" pitchFamily="18" charset="0"/>
                <a:ea typeface="黑体" panose="02010609060101010101" pitchFamily="49" charset="-122"/>
              </a:rPr>
              <a:t>A·D</a:t>
            </a:r>
            <a:r>
              <a:rPr lang="en-US" altLang="zh-CN" sz="2000" b="1" dirty="0">
                <a:solidFill>
                  <a:srgbClr val="990000"/>
                </a:solidFill>
                <a:latin typeface="Garamond" panose="02020404030301010803" pitchFamily="18" charset="0"/>
                <a:ea typeface="黑体" panose="02010609060101010101" pitchFamily="49" charset="-122"/>
              </a:rPr>
              <a:t>+</a:t>
            </a:r>
            <a:r>
              <a:rPr lang="en-US" altLang="zh-CN" sz="2000" b="1" dirty="0">
                <a:solidFill>
                  <a:srgbClr val="008000"/>
                </a:solidFill>
                <a:latin typeface="Garamond" panose="02020404030301010803" pitchFamily="18" charset="0"/>
                <a:ea typeface="黑体" panose="02010609060101010101" pitchFamily="49" charset="-122"/>
              </a:rPr>
              <a:t>C·B</a:t>
            </a:r>
            <a:r>
              <a:rPr lang="en-US" altLang="zh-CN" sz="2000" b="1" dirty="0">
                <a:solidFill>
                  <a:srgbClr val="990000"/>
                </a:solidFill>
                <a:latin typeface="Garamond" panose="02020404030301010803" pitchFamily="18" charset="0"/>
                <a:ea typeface="黑体" panose="02010609060101010101" pitchFamily="49" charset="-122"/>
              </a:rPr>
              <a:t>) ·</a:t>
            </a:r>
            <a:r>
              <a:rPr lang="en-US" altLang="zh-CN" sz="2000" b="1" dirty="0">
                <a:solidFill>
                  <a:srgbClr val="800080"/>
                </a:solidFill>
                <a:latin typeface="Garamond" panose="02020404030301010803" pitchFamily="18" charset="0"/>
                <a:ea typeface="黑体" panose="02010609060101010101" pitchFamily="49" charset="-122"/>
              </a:rPr>
              <a:t>2</a:t>
            </a:r>
            <a:r>
              <a:rPr lang="en-US" altLang="zh-CN" sz="2000" b="1" baseline="30000" dirty="0">
                <a:solidFill>
                  <a:srgbClr val="800080"/>
                </a:solidFill>
                <a:latin typeface="Garamond" panose="02020404030301010803" pitchFamily="18" charset="0"/>
                <a:ea typeface="黑体" panose="02010609060101010101" pitchFamily="49" charset="-122"/>
              </a:rPr>
              <a:t>n/2</a:t>
            </a:r>
            <a:r>
              <a:rPr lang="en-US" altLang="zh-CN" sz="2000" b="1" dirty="0">
                <a:solidFill>
                  <a:srgbClr val="990000"/>
                </a:solidFill>
                <a:latin typeface="Garamond" panose="02020404030301010803" pitchFamily="18" charset="0"/>
                <a:ea typeface="黑体" panose="02010609060101010101" pitchFamily="49" charset="-122"/>
              </a:rPr>
              <a:t> +</a:t>
            </a:r>
            <a:r>
              <a:rPr lang="en-US" altLang="zh-CN" sz="2000" b="1" dirty="0">
                <a:solidFill>
                  <a:srgbClr val="008000"/>
                </a:solidFill>
                <a:latin typeface="Garamond" panose="02020404030301010803" pitchFamily="18" charset="0"/>
                <a:ea typeface="黑体" panose="02010609060101010101" pitchFamily="49" charset="-122"/>
              </a:rPr>
              <a:t>B·D</a:t>
            </a:r>
            <a:endParaRPr lang="en-US" altLang="zh-CN" sz="2000" b="1" dirty="0">
              <a:solidFill>
                <a:srgbClr val="990000"/>
              </a:solidFill>
              <a:latin typeface="Times New Roman" panose="02020603050405020304" pitchFamily="18" charset="0"/>
              <a:ea typeface="黑体" panose="02010609060101010101" pitchFamily="49" charset="-122"/>
            </a:endParaRPr>
          </a:p>
          <a:p>
            <a:pPr fontAlgn="b">
              <a:lnSpc>
                <a:spcPct val="120000"/>
              </a:lnSpc>
            </a:pPr>
            <a:r>
              <a:rPr lang="en-US" altLang="zh-CN" sz="2000" b="1" dirty="0">
                <a:solidFill>
                  <a:srgbClr val="990000"/>
                </a:solidFill>
                <a:latin typeface="Times New Roman" panose="02020603050405020304" pitchFamily="18" charset="0"/>
                <a:ea typeface="黑体" panose="02010609060101010101" pitchFamily="49" charset="-122"/>
              </a:rPr>
              <a:t>       </a:t>
            </a:r>
            <a:r>
              <a:rPr lang="zh-CN" altLang="en-US"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FF0000"/>
                </a:solidFill>
                <a:latin typeface="Times New Roman" panose="02020603050405020304" pitchFamily="18" charset="0"/>
                <a:ea typeface="黑体" panose="02010609060101010101" pitchFamily="49" charset="-122"/>
              </a:rPr>
              <a:t>A</a:t>
            </a:r>
            <a:r>
              <a:rPr lang="en-US" altLang="zh-CN" sz="2000" b="1" dirty="0">
                <a:solidFill>
                  <a:srgbClr val="FF0000"/>
                </a:solidFill>
                <a:latin typeface="Garamond" panose="02020404030301010803" pitchFamily="18" charset="0"/>
                <a:ea typeface="黑体" panose="02010609060101010101" pitchFamily="49" charset="-122"/>
              </a:rPr>
              <a:t>·</a:t>
            </a:r>
            <a:r>
              <a:rPr lang="en-US" altLang="zh-CN" sz="2000" b="1" dirty="0">
                <a:solidFill>
                  <a:srgbClr val="FF0000"/>
                </a:solidFill>
                <a:latin typeface="Times New Roman" panose="02020603050405020304" pitchFamily="18" charset="0"/>
                <a:ea typeface="黑体" panose="02010609060101010101" pitchFamily="49" charset="-122"/>
              </a:rPr>
              <a:t>C</a:t>
            </a:r>
            <a:r>
              <a:rPr lang="en-US" altLang="zh-CN" sz="2000" b="1" dirty="0">
                <a:solidFill>
                  <a:srgbClr val="990000"/>
                </a:solidFill>
                <a:latin typeface="Times New Roman" panose="02020603050405020304" pitchFamily="18" charset="0"/>
                <a:ea typeface="黑体" panose="02010609060101010101" pitchFamily="49" charset="-122"/>
              </a:rPr>
              <a:t>2</a:t>
            </a:r>
            <a:r>
              <a:rPr lang="en-US" altLang="zh-CN" sz="2000" b="1" baseline="36000" dirty="0">
                <a:solidFill>
                  <a:srgbClr val="990000"/>
                </a:solidFill>
                <a:latin typeface="Times New Roman" panose="02020603050405020304" pitchFamily="18" charset="0"/>
                <a:ea typeface="黑体" panose="02010609060101010101" pitchFamily="49" charset="-122"/>
              </a:rPr>
              <a:t>n</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FF0000"/>
                </a:solidFill>
                <a:latin typeface="Times New Roman" panose="02020603050405020304" pitchFamily="18" charset="0"/>
                <a:ea typeface="黑体" panose="02010609060101010101" pitchFamily="49" charset="-122"/>
              </a:rPr>
              <a:t>A-B</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FF0000"/>
                </a:solidFill>
                <a:latin typeface="Times New Roman" panose="02020603050405020304" pitchFamily="18" charset="0"/>
                <a:ea typeface="黑体" panose="02010609060101010101" pitchFamily="49" charset="-122"/>
              </a:rPr>
              <a:t>D-C</a:t>
            </a:r>
            <a:r>
              <a:rPr lang="en-US" altLang="zh-CN" sz="2000" b="1" dirty="0">
                <a:solidFill>
                  <a:srgbClr val="990000"/>
                </a:solidFill>
                <a:latin typeface="Times New Roman" panose="02020603050405020304" pitchFamily="18" charset="0"/>
                <a:ea typeface="黑体" panose="02010609060101010101" pitchFamily="49" charset="-122"/>
              </a:rPr>
              <a:t>)+A</a:t>
            </a:r>
            <a:r>
              <a:rPr lang="en-US" altLang="zh-CN" sz="2000" b="1" dirty="0">
                <a:solidFill>
                  <a:srgbClr val="990000"/>
                </a:solidFill>
                <a:latin typeface="Garamond" panose="02020404030301010803" pitchFamily="18" charset="0"/>
                <a:ea typeface="黑体" panose="02010609060101010101" pitchFamily="49" charset="-122"/>
              </a:rPr>
              <a:t>·</a:t>
            </a:r>
            <a:r>
              <a:rPr lang="en-US" altLang="zh-CN" sz="2000" b="1" dirty="0">
                <a:solidFill>
                  <a:srgbClr val="990000"/>
                </a:solidFill>
                <a:latin typeface="Times New Roman" panose="02020603050405020304" pitchFamily="18" charset="0"/>
                <a:ea typeface="黑体" panose="02010609060101010101" pitchFamily="49" charset="-122"/>
              </a:rPr>
              <a:t>C+</a:t>
            </a:r>
            <a:r>
              <a:rPr lang="en-US" altLang="zh-CN" sz="2000" b="1" dirty="0">
                <a:solidFill>
                  <a:srgbClr val="FF0000"/>
                </a:solidFill>
                <a:latin typeface="Times New Roman" panose="02020603050405020304" pitchFamily="18" charset="0"/>
                <a:ea typeface="黑体" panose="02010609060101010101" pitchFamily="49" charset="-122"/>
              </a:rPr>
              <a:t>B</a:t>
            </a:r>
            <a:r>
              <a:rPr lang="en-US" altLang="zh-CN" sz="2000" b="1" dirty="0">
                <a:solidFill>
                  <a:srgbClr val="FF0000"/>
                </a:solidFill>
                <a:latin typeface="Garamond" panose="02020404030301010803" pitchFamily="18" charset="0"/>
                <a:ea typeface="黑体" panose="02010609060101010101" pitchFamily="49" charset="-122"/>
              </a:rPr>
              <a:t>·</a:t>
            </a:r>
            <a:r>
              <a:rPr lang="en-US" altLang="zh-CN" sz="2000" b="1" dirty="0">
                <a:solidFill>
                  <a:srgbClr val="FF0000"/>
                </a:solidFill>
                <a:latin typeface="Times New Roman" panose="02020603050405020304" pitchFamily="18" charset="0"/>
                <a:ea typeface="黑体" panose="02010609060101010101" pitchFamily="49" charset="-122"/>
              </a:rPr>
              <a:t>D</a:t>
            </a:r>
            <a:r>
              <a:rPr lang="en-US" altLang="zh-CN" sz="2000" b="1" dirty="0">
                <a:solidFill>
                  <a:srgbClr val="990000"/>
                </a:solidFill>
                <a:latin typeface="Times New Roman" panose="02020603050405020304" pitchFamily="18" charset="0"/>
                <a:ea typeface="黑体" panose="02010609060101010101" pitchFamily="49" charset="-122"/>
              </a:rPr>
              <a:t>]2</a:t>
            </a:r>
            <a:r>
              <a:rPr lang="en-US" altLang="zh-CN" sz="2000" b="1" baseline="36000" dirty="0">
                <a:solidFill>
                  <a:srgbClr val="990000"/>
                </a:solidFill>
                <a:latin typeface="Times New Roman" panose="02020603050405020304" pitchFamily="18" charset="0"/>
                <a:ea typeface="黑体" panose="02010609060101010101" pitchFamily="49" charset="-122"/>
              </a:rPr>
              <a:t>n/2</a:t>
            </a:r>
            <a:r>
              <a:rPr lang="en-US" altLang="zh-CN" sz="2000" b="1" dirty="0">
                <a:solidFill>
                  <a:srgbClr val="990000"/>
                </a:solidFill>
                <a:latin typeface="Times New Roman" panose="02020603050405020304" pitchFamily="18" charset="0"/>
                <a:ea typeface="黑体" panose="02010609060101010101" pitchFamily="49" charset="-122"/>
              </a:rPr>
              <a:t>+B</a:t>
            </a:r>
            <a:r>
              <a:rPr lang="en-US" altLang="zh-CN" sz="2000" b="1" dirty="0">
                <a:solidFill>
                  <a:srgbClr val="990000"/>
                </a:solidFill>
                <a:latin typeface="Garamond" panose="02020404030301010803" pitchFamily="18" charset="0"/>
                <a:ea typeface="黑体" panose="02010609060101010101" pitchFamily="49" charset="-122"/>
              </a:rPr>
              <a:t>·</a:t>
            </a:r>
            <a:r>
              <a:rPr lang="en-US" altLang="zh-CN" sz="2000" b="1" dirty="0">
                <a:solidFill>
                  <a:srgbClr val="990000"/>
                </a:solidFill>
                <a:latin typeface="Times New Roman" panose="02020603050405020304" pitchFamily="18" charset="0"/>
                <a:ea typeface="黑体" panose="02010609060101010101" pitchFamily="49" charset="-122"/>
              </a:rPr>
              <a:t>D</a:t>
            </a:r>
            <a:endParaRPr lang="en-US" altLang="zh-CN" sz="2000" b="1" dirty="0">
              <a:solidFill>
                <a:srgbClr val="990000"/>
              </a:solidFill>
              <a:latin typeface="Times New Roman" panose="02020603050405020304" pitchFamily="18" charset="0"/>
              <a:ea typeface="黑体" panose="02010609060101010101" pitchFamily="49" charset="-122"/>
            </a:endParaRPr>
          </a:p>
          <a:p>
            <a:pPr fontAlgn="b">
              <a:lnSpc>
                <a:spcPct val="120000"/>
              </a:lnSpc>
            </a:pPr>
            <a:r>
              <a:rPr lang="en-US" altLang="zh-CN" sz="2000" b="1" dirty="0">
                <a:solidFill>
                  <a:srgbClr val="990000"/>
                </a:solidFill>
                <a:latin typeface="Garamond" panose="02020404030301010803" pitchFamily="18" charset="0"/>
                <a:ea typeface="黑体" panose="02010609060101010101" pitchFamily="49" charset="-122"/>
              </a:rPr>
              <a:t>       </a:t>
            </a:r>
            <a:r>
              <a:rPr lang="zh-CN" altLang="en-US" sz="2000" b="1" dirty="0">
                <a:solidFill>
                  <a:srgbClr val="990000"/>
                </a:solidFill>
                <a:latin typeface="Garamond" panose="02020404030301010803" pitchFamily="18" charset="0"/>
                <a:ea typeface="黑体" panose="02010609060101010101" pitchFamily="49" charset="-122"/>
              </a:rPr>
              <a:t>＝</a:t>
            </a:r>
            <a:r>
              <a:rPr lang="en-US" altLang="zh-CN" sz="2000" b="1" dirty="0">
                <a:solidFill>
                  <a:srgbClr val="FF0000"/>
                </a:solidFill>
                <a:latin typeface="Garamond" panose="02020404030301010803" pitchFamily="18" charset="0"/>
                <a:ea typeface="黑体" panose="02010609060101010101" pitchFamily="49" charset="-122"/>
              </a:rPr>
              <a:t>A·C</a:t>
            </a:r>
            <a:r>
              <a:rPr lang="en-US" altLang="zh-CN" sz="2000" b="1" dirty="0">
                <a:solidFill>
                  <a:srgbClr val="990000"/>
                </a:solidFill>
                <a:latin typeface="Garamond" panose="02020404030301010803" pitchFamily="18" charset="0"/>
                <a:ea typeface="黑体" panose="02010609060101010101" pitchFamily="49" charset="-122"/>
              </a:rPr>
              <a:t>2</a:t>
            </a:r>
            <a:r>
              <a:rPr lang="en-US" altLang="zh-CN" sz="2000" b="1" baseline="30000" dirty="0">
                <a:solidFill>
                  <a:srgbClr val="990000"/>
                </a:solidFill>
                <a:latin typeface="Garamond" panose="02020404030301010803" pitchFamily="18" charset="0"/>
                <a:ea typeface="黑体" panose="02010609060101010101" pitchFamily="49" charset="-122"/>
              </a:rPr>
              <a:t>n</a:t>
            </a:r>
            <a:r>
              <a:rPr lang="en-US" altLang="zh-CN" sz="2000" b="1" dirty="0">
                <a:solidFill>
                  <a:srgbClr val="990000"/>
                </a:solidFill>
                <a:latin typeface="Garamond" panose="02020404030301010803" pitchFamily="18" charset="0"/>
                <a:ea typeface="黑体" panose="02010609060101010101" pitchFamily="49" charset="-122"/>
              </a:rPr>
              <a:t>+[(</a:t>
            </a:r>
            <a:r>
              <a:rPr lang="en-US" altLang="zh-CN" sz="2000" b="1" dirty="0">
                <a:solidFill>
                  <a:srgbClr val="FF0000"/>
                </a:solidFill>
                <a:latin typeface="Garamond" panose="02020404030301010803" pitchFamily="18" charset="0"/>
                <a:ea typeface="黑体" panose="02010609060101010101" pitchFamily="49" charset="-122"/>
              </a:rPr>
              <a:t>A+B</a:t>
            </a:r>
            <a:r>
              <a:rPr lang="en-US" altLang="zh-CN" sz="2000" b="1" dirty="0">
                <a:solidFill>
                  <a:srgbClr val="990000"/>
                </a:solidFill>
                <a:latin typeface="Garamond" panose="02020404030301010803" pitchFamily="18" charset="0"/>
                <a:ea typeface="黑体" panose="02010609060101010101" pitchFamily="49" charset="-122"/>
              </a:rPr>
              <a:t>)(</a:t>
            </a:r>
            <a:r>
              <a:rPr lang="en-US" altLang="zh-CN" sz="2000" b="1" dirty="0">
                <a:solidFill>
                  <a:srgbClr val="FF0000"/>
                </a:solidFill>
                <a:latin typeface="Garamond" panose="02020404030301010803" pitchFamily="18" charset="0"/>
                <a:ea typeface="黑体" panose="02010609060101010101" pitchFamily="49" charset="-122"/>
              </a:rPr>
              <a:t>C+D</a:t>
            </a:r>
            <a:r>
              <a:rPr lang="en-US" altLang="zh-CN" sz="2000" b="1" dirty="0">
                <a:solidFill>
                  <a:srgbClr val="990000"/>
                </a:solidFill>
                <a:latin typeface="Garamond" panose="02020404030301010803" pitchFamily="18" charset="0"/>
                <a:ea typeface="黑体" panose="02010609060101010101" pitchFamily="49" charset="-122"/>
              </a:rPr>
              <a:t>) - A·C - </a:t>
            </a:r>
            <a:r>
              <a:rPr lang="en-US" altLang="zh-CN" sz="2000" b="1" dirty="0">
                <a:solidFill>
                  <a:srgbClr val="FF0000"/>
                </a:solidFill>
                <a:latin typeface="Garamond" panose="02020404030301010803" pitchFamily="18" charset="0"/>
                <a:ea typeface="黑体" panose="02010609060101010101" pitchFamily="49" charset="-122"/>
              </a:rPr>
              <a:t>B·D</a:t>
            </a:r>
            <a:r>
              <a:rPr lang="en-US" altLang="zh-CN" sz="2000" b="1" dirty="0">
                <a:solidFill>
                  <a:srgbClr val="990000"/>
                </a:solidFill>
                <a:latin typeface="Garamond" panose="02020404030301010803" pitchFamily="18" charset="0"/>
                <a:ea typeface="黑体" panose="02010609060101010101" pitchFamily="49" charset="-122"/>
              </a:rPr>
              <a:t>]2</a:t>
            </a:r>
            <a:r>
              <a:rPr lang="en-US" altLang="zh-CN" sz="2000" b="1" baseline="30000" dirty="0">
                <a:solidFill>
                  <a:srgbClr val="990000"/>
                </a:solidFill>
                <a:latin typeface="Garamond" panose="02020404030301010803" pitchFamily="18" charset="0"/>
                <a:ea typeface="黑体" panose="02010609060101010101" pitchFamily="49" charset="-122"/>
              </a:rPr>
              <a:t>n/2</a:t>
            </a:r>
            <a:r>
              <a:rPr lang="en-US" altLang="zh-CN" sz="2000" b="1" dirty="0">
                <a:solidFill>
                  <a:srgbClr val="990000"/>
                </a:solidFill>
                <a:latin typeface="Garamond" panose="02020404030301010803" pitchFamily="18" charset="0"/>
                <a:ea typeface="黑体" panose="02010609060101010101" pitchFamily="49" charset="-122"/>
              </a:rPr>
              <a:t>+B·D</a:t>
            </a:r>
            <a:endParaRPr lang="en-US" altLang="zh-CN" sz="2000" b="1" dirty="0">
              <a:solidFill>
                <a:srgbClr val="990000"/>
              </a:solidFill>
              <a:latin typeface="Times New Roman" panose="02020603050405020304" pitchFamily="18" charset="0"/>
              <a:ea typeface="黑体" panose="02010609060101010101" pitchFamily="49" charset="-122"/>
            </a:endParaRPr>
          </a:p>
        </p:txBody>
      </p:sp>
      <p:sp>
        <p:nvSpPr>
          <p:cNvPr id="27660" name="矩形 12"/>
          <p:cNvSpPr/>
          <p:nvPr/>
        </p:nvSpPr>
        <p:spPr>
          <a:xfrm>
            <a:off x="654050" y="5637213"/>
            <a:ext cx="2128838" cy="369887"/>
          </a:xfrm>
          <a:prstGeom prst="rect">
            <a:avLst/>
          </a:prstGeom>
          <a:solidFill>
            <a:srgbClr val="FAC4BE">
              <a:alpha val="50195"/>
            </a:srgbClr>
          </a:solidFill>
          <a:ln w="9525" cap="flat" cmpd="sng">
            <a:solidFill>
              <a:srgbClr val="C00000"/>
            </a:solidFill>
            <a:prstDash val="solid"/>
            <a:miter/>
            <a:headEnd type="none" w="med" len="med"/>
            <a:tailEnd type="none" w="med" len="med"/>
          </a:ln>
        </p:spPr>
        <p:txBody>
          <a:bodyPr wrap="none" anchor="t" anchorCtr="0">
            <a:spAutoFit/>
          </a:bodyPr>
          <a:p>
            <a:pPr eaLnBrk="0" hangingPunct="0"/>
            <a:r>
              <a:rPr lang="zh-CN" altLang="en-US" b="1" dirty="0">
                <a:solidFill>
                  <a:srgbClr val="990000"/>
                </a:solidFill>
                <a:latin typeface="Times New Roman" panose="02020603050405020304" pitchFamily="18" charset="0"/>
                <a:ea typeface="黑体" panose="02010609060101010101" pitchFamily="49" charset="-122"/>
              </a:rPr>
              <a:t>改进后</a:t>
            </a:r>
            <a:r>
              <a:rPr lang="en-US" altLang="zh-CN" b="1" dirty="0">
                <a:solidFill>
                  <a:srgbClr val="990000"/>
                </a:solidFill>
                <a:latin typeface="Times New Roman" panose="02020603050405020304" pitchFamily="18" charset="0"/>
                <a:ea typeface="黑体" panose="02010609060101010101" pitchFamily="49" charset="-122"/>
              </a:rPr>
              <a:t>X</a:t>
            </a:r>
            <a:r>
              <a:rPr lang="en-US" altLang="zh-CN" b="1" dirty="0">
                <a:solidFill>
                  <a:srgbClr val="990000"/>
                </a:solidFill>
                <a:latin typeface="Arial" panose="020B0604020202020204" pitchFamily="34" charset="0"/>
                <a:ea typeface="黑体" panose="02010609060101010101" pitchFamily="49" charset="-122"/>
              </a:rPr>
              <a:t>·</a:t>
            </a:r>
            <a:r>
              <a:rPr lang="en-US" altLang="zh-CN" b="1" dirty="0">
                <a:solidFill>
                  <a:srgbClr val="990000"/>
                </a:solidFill>
                <a:latin typeface="Times New Roman" panose="02020603050405020304" pitchFamily="18" charset="0"/>
                <a:ea typeface="黑体" panose="02010609060101010101" pitchFamily="49" charset="-122"/>
              </a:rPr>
              <a:t>Y</a:t>
            </a:r>
            <a:r>
              <a:rPr lang="zh-CN" altLang="en-US" b="1" dirty="0">
                <a:solidFill>
                  <a:srgbClr val="990000"/>
                </a:solidFill>
                <a:latin typeface="Times New Roman" panose="02020603050405020304" pitchFamily="18" charset="0"/>
                <a:ea typeface="黑体" panose="02010609060101010101" pitchFamily="49" charset="-122"/>
              </a:rPr>
              <a:t>的 </a:t>
            </a:r>
            <a:r>
              <a:rPr lang="en-US" altLang="zh-CN" b="1" dirty="0">
                <a:solidFill>
                  <a:srgbClr val="990000"/>
                </a:solidFill>
                <a:latin typeface="Times New Roman" panose="02020603050405020304" pitchFamily="18" charset="0"/>
                <a:ea typeface="黑体" panose="02010609060101010101" pitchFamily="49" charset="-122"/>
              </a:rPr>
              <a:t>T(n)?</a:t>
            </a:r>
            <a:endParaRPr lang="zh-CN" altLang="en-US" dirty="0">
              <a:latin typeface="Arial" panose="020B0604020202020204" pitchFamily="34" charset="0"/>
              <a:ea typeface="宋体" panose="02010600030101010101" pitchFamily="2" charset="-122"/>
            </a:endParaRPr>
          </a:p>
        </p:txBody>
      </p:sp>
      <p:grpSp>
        <p:nvGrpSpPr>
          <p:cNvPr id="27661" name="组合 13"/>
          <p:cNvGrpSpPr/>
          <p:nvPr/>
        </p:nvGrpSpPr>
        <p:grpSpPr>
          <a:xfrm>
            <a:off x="2838450" y="4397375"/>
            <a:ext cx="3783013" cy="704850"/>
            <a:chOff x="2697162" y="5786120"/>
            <a:chExt cx="3782906" cy="704489"/>
          </a:xfrm>
        </p:grpSpPr>
        <p:sp>
          <p:nvSpPr>
            <p:cNvPr id="27662" name="AutoShape 7"/>
            <p:cNvSpPr/>
            <p:nvPr/>
          </p:nvSpPr>
          <p:spPr>
            <a:xfrm>
              <a:off x="3687762" y="5867400"/>
              <a:ext cx="76200" cy="533400"/>
            </a:xfrm>
            <a:prstGeom prst="leftBrace">
              <a:avLst>
                <a:gd name="adj1" fmla="val 58171"/>
                <a:gd name="adj2" fmla="val 50000"/>
              </a:avLst>
            </a:prstGeom>
            <a:noFill/>
            <a:ln w="9525" cap="flat" cmpd="sng">
              <a:solidFill>
                <a:srgbClr val="990000"/>
              </a:solidFill>
              <a:prstDash val="solid"/>
              <a:round/>
              <a:headEnd type="none" w="med" len="med"/>
              <a:tailEnd type="none" w="med" len="med"/>
            </a:ln>
          </p:spPr>
          <p:txBody>
            <a:bodyPr wrap="none" lIns="90000" tIns="46800" rIns="90000" bIns="46800" anchor="ctr" anchorCtr="0">
              <a:spAutoFit/>
            </a:bodyPr>
            <a:p>
              <a:endParaRPr lang="zh-CN" altLang="en-US" sz="2400" dirty="0">
                <a:latin typeface="Garamond" panose="02020404030301010803" pitchFamily="18" charset="0"/>
                <a:ea typeface="黑体" panose="02010609060101010101" pitchFamily="49" charset="-122"/>
              </a:endParaRPr>
            </a:p>
          </p:txBody>
        </p:sp>
        <p:sp>
          <p:nvSpPr>
            <p:cNvPr id="27663" name="Rectangle 8"/>
            <p:cNvSpPr/>
            <p:nvPr/>
          </p:nvSpPr>
          <p:spPr>
            <a:xfrm>
              <a:off x="2697162" y="5792788"/>
              <a:ext cx="1077807" cy="480784"/>
            </a:xfrm>
            <a:prstGeom prst="rect">
              <a:avLst/>
            </a:prstGeom>
            <a:noFill/>
            <a:ln w="9525">
              <a:noFill/>
            </a:ln>
          </p:spPr>
          <p:txBody>
            <a:bodyPr wrap="none" lIns="90000" tIns="46800" rIns="90000" bIns="46800" anchor="t" anchorCtr="0">
              <a:spAutoFit/>
            </a:bodyPr>
            <a:p>
              <a:pPr fontAlgn="b">
                <a:lnSpc>
                  <a:spcPct val="140000"/>
                </a:lnSpc>
              </a:pPr>
              <a:r>
                <a:rPr lang="en-US" altLang="en-US" sz="2200" b="1" dirty="0">
                  <a:solidFill>
                    <a:srgbClr val="990000"/>
                  </a:solidFill>
                  <a:latin typeface="Century Schoolbook" panose="02040604050505020304" pitchFamily="18" charset="0"/>
                  <a:ea typeface="黑体" panose="02010609060101010101" pitchFamily="49" charset="-122"/>
                </a:rPr>
                <a:t> </a:t>
              </a:r>
              <a:r>
                <a:rPr lang="en-US" altLang="zh-CN" sz="2000" b="1" dirty="0">
                  <a:solidFill>
                    <a:srgbClr val="000000"/>
                  </a:solidFill>
                  <a:latin typeface="Century Schoolbook" panose="02040604050505020304" pitchFamily="18" charset="0"/>
                  <a:ea typeface="黑体" panose="02010609060101010101" pitchFamily="49" charset="-122"/>
                </a:rPr>
                <a:t>T(n)</a:t>
              </a:r>
              <a:r>
                <a:rPr lang="en-US" altLang="zh-CN" sz="2200" b="1" dirty="0">
                  <a:solidFill>
                    <a:srgbClr val="000000"/>
                  </a:solidFill>
                  <a:latin typeface="Century Schoolbook" panose="02040604050505020304" pitchFamily="18" charset="0"/>
                  <a:ea typeface="黑体" panose="02010609060101010101" pitchFamily="49" charset="-122"/>
                </a:rPr>
                <a:t>= </a:t>
              </a:r>
              <a:endParaRPr lang="en-US" altLang="zh-CN" sz="2200" b="1" dirty="0">
                <a:solidFill>
                  <a:srgbClr val="000000"/>
                </a:solidFill>
                <a:latin typeface="Century Schoolbook" panose="02040604050505020304" pitchFamily="18" charset="0"/>
                <a:ea typeface="黑体" panose="02010609060101010101" pitchFamily="49" charset="-122"/>
              </a:endParaRPr>
            </a:p>
          </p:txBody>
        </p:sp>
        <p:sp>
          <p:nvSpPr>
            <p:cNvPr id="27664" name="Rectangle 9"/>
            <p:cNvSpPr/>
            <p:nvPr/>
          </p:nvSpPr>
          <p:spPr>
            <a:xfrm>
              <a:off x="3763962" y="5786120"/>
              <a:ext cx="2716106" cy="704489"/>
            </a:xfrm>
            <a:prstGeom prst="rect">
              <a:avLst/>
            </a:prstGeom>
            <a:noFill/>
            <a:ln w="9525">
              <a:noFill/>
            </a:ln>
          </p:spPr>
          <p:txBody>
            <a:bodyPr wrap="none" lIns="90000" tIns="46800" rIns="90000" bIns="46800" anchor="t" anchorCtr="0">
              <a:spAutoFit/>
            </a:bodyPr>
            <a:p>
              <a:pPr eaLnBrk="0" hangingPunct="0">
                <a:lnSpc>
                  <a:spcPct val="90000"/>
                </a:lnSpc>
              </a:pPr>
              <a:r>
                <a:rPr lang="en-US" altLang="zh-CN" sz="2000" b="1" dirty="0">
                  <a:solidFill>
                    <a:srgbClr val="000000"/>
                  </a:solidFill>
                  <a:latin typeface="Century Schoolbook" panose="02040604050505020304" pitchFamily="18" charset="0"/>
                  <a:ea typeface="黑体" panose="02010609060101010101" pitchFamily="49" charset="-122"/>
                </a:rPr>
                <a:t>T(1)= O(1)</a:t>
              </a:r>
              <a:endParaRPr lang="en-US" altLang="zh-CN" sz="2000" b="1" dirty="0">
                <a:solidFill>
                  <a:srgbClr val="000000"/>
                </a:solidFill>
                <a:latin typeface="Century Schoolbook" panose="02040604050505020304" pitchFamily="18" charset="0"/>
                <a:ea typeface="黑体" panose="02010609060101010101" pitchFamily="49" charset="-122"/>
              </a:endParaRPr>
            </a:p>
            <a:p>
              <a:pPr eaLnBrk="0" hangingPunct="0">
                <a:lnSpc>
                  <a:spcPct val="120000"/>
                </a:lnSpc>
              </a:pPr>
              <a:r>
                <a:rPr lang="en-US" altLang="zh-CN" sz="2000" b="1" dirty="0">
                  <a:solidFill>
                    <a:srgbClr val="000000"/>
                  </a:solidFill>
                  <a:latin typeface="Century Schoolbook" panose="02040604050505020304" pitchFamily="18" charset="0"/>
                  <a:ea typeface="黑体" panose="02010609060101010101" pitchFamily="49" charset="-122"/>
                </a:rPr>
                <a:t>T(n)= 4T(n/2)+ O(n)</a:t>
              </a:r>
              <a:endParaRPr lang="en-US" altLang="zh-CN" sz="2000" dirty="0">
                <a:solidFill>
                  <a:srgbClr val="000000"/>
                </a:solidFill>
                <a:latin typeface="Century Schoolbook" panose="02040604050505020304" pitchFamily="18" charset="0"/>
                <a:ea typeface="黑体" panose="02010609060101010101" pitchFamily="49" charset="-122"/>
              </a:endParaRPr>
            </a:p>
          </p:txBody>
        </p:sp>
      </p:grpSp>
      <p:sp>
        <p:nvSpPr>
          <p:cNvPr id="27665" name="矩形 6"/>
          <p:cNvSpPr/>
          <p:nvPr/>
        </p:nvSpPr>
        <p:spPr>
          <a:xfrm>
            <a:off x="6621463" y="4587875"/>
            <a:ext cx="1905000" cy="409575"/>
          </a:xfrm>
          <a:prstGeom prst="rect">
            <a:avLst/>
          </a:prstGeom>
          <a:noFill/>
          <a:ln w="9525">
            <a:noFill/>
          </a:ln>
        </p:spPr>
        <p:txBody>
          <a:bodyPr wrap="none" anchor="t" anchorCtr="0">
            <a:spAutoFit/>
          </a:bodyPr>
          <a:p>
            <a:pPr fontAlgn="b">
              <a:lnSpc>
                <a:spcPct val="140000"/>
              </a:lnSpc>
            </a:pPr>
            <a:r>
              <a:rPr lang="zh-CN" altLang="en-US" b="1" dirty="0">
                <a:solidFill>
                  <a:srgbClr val="990000"/>
                </a:solidFill>
                <a:latin typeface="Times New Roman" panose="02020603050405020304" pitchFamily="18" charset="0"/>
                <a:ea typeface="黑体" panose="02010609060101010101" pitchFamily="49" charset="-122"/>
              </a:rPr>
              <a:t>解得 </a:t>
            </a:r>
            <a:r>
              <a:rPr lang="en-US" altLang="zh-CN" b="1" dirty="0">
                <a:solidFill>
                  <a:srgbClr val="990000"/>
                </a:solidFill>
                <a:latin typeface="Times New Roman" panose="02020603050405020304" pitchFamily="18" charset="0"/>
                <a:ea typeface="黑体" panose="02010609060101010101" pitchFamily="49" charset="-122"/>
              </a:rPr>
              <a:t>T(n) =O(n</a:t>
            </a:r>
            <a:r>
              <a:rPr lang="en-US" altLang="zh-CN" b="1" baseline="30000" dirty="0">
                <a:solidFill>
                  <a:srgbClr val="990000"/>
                </a:solidFill>
                <a:latin typeface="Times New Roman" panose="02020603050405020304" pitchFamily="18" charset="0"/>
                <a:ea typeface="黑体" panose="02010609060101010101" pitchFamily="49" charset="-122"/>
              </a:rPr>
              <a:t>2</a:t>
            </a:r>
            <a:r>
              <a:rPr lang="en-US" altLang="zh-CN" b="1" dirty="0">
                <a:solidFill>
                  <a:srgbClr val="990000"/>
                </a:solidFill>
                <a:latin typeface="Times New Roman" panose="02020603050405020304" pitchFamily="18" charset="0"/>
                <a:ea typeface="黑体" panose="02010609060101010101" pitchFamily="49" charset="-122"/>
              </a:rPr>
              <a:t>)</a:t>
            </a:r>
            <a:endParaRPr lang="en-US" altLang="zh-CN" b="1" dirty="0">
              <a:solidFill>
                <a:srgbClr val="990000"/>
              </a:solidFill>
              <a:latin typeface="Times New Roman" panose="02020603050405020304" pitchFamily="18" charset="0"/>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sym typeface="+mn-ea"/>
              </a:rPr>
              <a:t>3.5</a:t>
            </a: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sym typeface="+mn-ea"/>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sym typeface="+mn-ea"/>
              </a:rPr>
              <a:t>求解大整数乘法和矩阵乘法问题</a:t>
            </a:r>
            <a:endParaRPr kumimoji="0" lang="zh-CN"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endParaRPr>
          </a:p>
        </p:txBody>
      </p:sp>
      <p:sp>
        <p:nvSpPr>
          <p:cNvPr id="5" name="Text Box 2"/>
          <p:cNvSpPr txBox="1">
            <a:spLocks noChangeArrowheads="1"/>
          </p:cNvSpPr>
          <p:nvPr/>
        </p:nvSpPr>
        <p:spPr bwMode="auto">
          <a:xfrm>
            <a:off x="457200" y="1219200"/>
            <a:ext cx="5143536" cy="52321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2800" b="0"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黑体" panose="02010609060101010101" pitchFamily="49" charset="-122"/>
                <a:ea typeface="黑体" panose="02010609060101010101" pitchFamily="49" charset="-122"/>
                <a:cs typeface="Consolas" panose="020B0609020204030204" pitchFamily="49" charset="0"/>
              </a:rPr>
              <a:t>改进分治算法的途径之一：</a:t>
            </a:r>
            <a:endParaRPr kumimoji="0" lang="zh-CN" altLang="en-US" sz="2800" b="0"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6" name="矩形 5"/>
          <p:cNvSpPr/>
          <p:nvPr/>
        </p:nvSpPr>
        <p:spPr>
          <a:xfrm>
            <a:off x="838200" y="2036763"/>
            <a:ext cx="3413125" cy="504825"/>
          </a:xfrm>
          <a:prstGeom prst="rect">
            <a:avLst/>
          </a:prstGeom>
          <a:noFill/>
          <a:ln w="9525">
            <a:noFill/>
          </a:ln>
        </p:spPr>
        <p:txBody>
          <a:bodyPr wrap="none" anchor="t" anchorCtr="0">
            <a:spAutoFit/>
          </a:bodyPr>
          <a:p>
            <a:pPr eaLnBrk="0" hangingPunct="0">
              <a:lnSpc>
                <a:spcPct val="120000"/>
              </a:lnSpc>
            </a:pPr>
            <a:r>
              <a:rPr lang="en-US" altLang="zh-CN" sz="2400" i="1" dirty="0">
                <a:solidFill>
                  <a:srgbClr val="0000FF"/>
                </a:solidFill>
                <a:latin typeface="Consolas" panose="020B0609020204030204" pitchFamily="49" charset="0"/>
                <a:ea typeface="黑体" panose="02010609060101010101" pitchFamily="49" charset="-122"/>
              </a:rPr>
              <a:t>T</a:t>
            </a:r>
            <a:r>
              <a:rPr lang="en-US" altLang="zh-CN" sz="2400" dirty="0">
                <a:solidFill>
                  <a:srgbClr val="0000FF"/>
                </a:solidFill>
                <a:latin typeface="Consolas" panose="020B0609020204030204" pitchFamily="49" charset="0"/>
                <a:ea typeface="黑体" panose="02010609060101010101" pitchFamily="49" charset="-122"/>
              </a:rPr>
              <a:t>(</a:t>
            </a:r>
            <a:r>
              <a:rPr lang="en-US" altLang="zh-CN" sz="2400" i="1" dirty="0">
                <a:solidFill>
                  <a:srgbClr val="0000FF"/>
                </a:solidFill>
                <a:latin typeface="Consolas" panose="020B0609020204030204" pitchFamily="49" charset="0"/>
                <a:ea typeface="黑体" panose="02010609060101010101" pitchFamily="49" charset="-122"/>
              </a:rPr>
              <a:t>n</a:t>
            </a:r>
            <a:r>
              <a:rPr lang="en-US" altLang="zh-CN" sz="2400" dirty="0">
                <a:solidFill>
                  <a:srgbClr val="0000FF"/>
                </a:solidFill>
                <a:latin typeface="Consolas" panose="020B0609020204030204" pitchFamily="49" charset="0"/>
                <a:ea typeface="黑体" panose="02010609060101010101" pitchFamily="49" charset="-122"/>
              </a:rPr>
              <a:t>)=</a:t>
            </a:r>
            <a:r>
              <a:rPr lang="en-US" altLang="zh-CN" sz="2400" i="1" dirty="0">
                <a:solidFill>
                  <a:srgbClr val="0000FF"/>
                </a:solidFill>
                <a:latin typeface="Consolas" panose="020B0609020204030204" pitchFamily="49" charset="0"/>
                <a:ea typeface="黑体" panose="02010609060101010101" pitchFamily="49" charset="-122"/>
              </a:rPr>
              <a:t> a</a:t>
            </a:r>
            <a:r>
              <a:rPr lang="pt-BR" altLang="zh-CN" sz="2400" i="1" dirty="0">
                <a:solidFill>
                  <a:srgbClr val="0000FF"/>
                </a:solidFill>
                <a:latin typeface="Consolas" panose="020B0609020204030204" pitchFamily="49" charset="0"/>
                <a:ea typeface="黑体" panose="02010609060101010101" pitchFamily="49" charset="-122"/>
              </a:rPr>
              <a:t>T</a:t>
            </a:r>
            <a:r>
              <a:rPr lang="pt-BR" altLang="zh-CN" sz="2400" dirty="0">
                <a:solidFill>
                  <a:srgbClr val="0000FF"/>
                </a:solidFill>
                <a:latin typeface="Consolas" panose="020B0609020204030204" pitchFamily="49" charset="0"/>
                <a:ea typeface="黑体" panose="02010609060101010101" pitchFamily="49" charset="-122"/>
              </a:rPr>
              <a:t>(</a:t>
            </a:r>
            <a:r>
              <a:rPr lang="pt-BR" altLang="zh-CN" sz="2400" i="1" dirty="0">
                <a:solidFill>
                  <a:srgbClr val="0000FF"/>
                </a:solidFill>
                <a:latin typeface="Consolas" panose="020B0609020204030204" pitchFamily="49" charset="0"/>
                <a:ea typeface="黑体" panose="02010609060101010101" pitchFamily="49" charset="-122"/>
              </a:rPr>
              <a:t>n/</a:t>
            </a:r>
            <a:r>
              <a:rPr lang="en-US" altLang="zh-CN" sz="2400" i="1" dirty="0">
                <a:solidFill>
                  <a:srgbClr val="0000FF"/>
                </a:solidFill>
                <a:latin typeface="Consolas" panose="020B0609020204030204" pitchFamily="49" charset="0"/>
                <a:ea typeface="黑体" panose="02010609060101010101" pitchFamily="49" charset="-122"/>
              </a:rPr>
              <a:t>b</a:t>
            </a:r>
            <a:r>
              <a:rPr lang="pt-BR" altLang="zh-CN" sz="2400" dirty="0">
                <a:solidFill>
                  <a:srgbClr val="0000FF"/>
                </a:solidFill>
                <a:latin typeface="Consolas" panose="020B0609020204030204" pitchFamily="49" charset="0"/>
                <a:ea typeface="黑体" panose="02010609060101010101" pitchFamily="49" charset="-122"/>
              </a:rPr>
              <a:t>)</a:t>
            </a:r>
            <a:r>
              <a:rPr lang="pt-BR" altLang="zh-CN" sz="2400" i="1" dirty="0">
                <a:solidFill>
                  <a:srgbClr val="0000FF"/>
                </a:solidFill>
                <a:latin typeface="Consolas" panose="020B0609020204030204" pitchFamily="49" charset="0"/>
                <a:ea typeface="黑体" panose="02010609060101010101" pitchFamily="49" charset="-122"/>
              </a:rPr>
              <a:t>+ </a:t>
            </a:r>
            <a:r>
              <a:rPr lang="en-US" altLang="zh-CN" sz="2400" i="1" dirty="0">
                <a:solidFill>
                  <a:srgbClr val="0000FF"/>
                </a:solidFill>
                <a:latin typeface="Consolas" panose="020B0609020204030204" pitchFamily="49" charset="0"/>
                <a:ea typeface="黑体" panose="02010609060101010101" pitchFamily="49" charset="-122"/>
              </a:rPr>
              <a:t>d</a:t>
            </a:r>
            <a:r>
              <a:rPr lang="pt-BR" altLang="zh-CN" sz="2400" dirty="0">
                <a:solidFill>
                  <a:srgbClr val="0000FF"/>
                </a:solidFill>
                <a:latin typeface="Consolas" panose="020B0609020204030204" pitchFamily="49" charset="0"/>
                <a:ea typeface="黑体" panose="02010609060101010101" pitchFamily="49" charset="-122"/>
              </a:rPr>
              <a:t>(</a:t>
            </a:r>
            <a:r>
              <a:rPr lang="pt-BR" altLang="zh-CN" sz="2400" i="1" dirty="0">
                <a:solidFill>
                  <a:srgbClr val="0000FF"/>
                </a:solidFill>
                <a:latin typeface="Consolas" panose="020B0609020204030204" pitchFamily="49" charset="0"/>
                <a:ea typeface="黑体" panose="02010609060101010101" pitchFamily="49" charset="-122"/>
              </a:rPr>
              <a:t>n</a:t>
            </a:r>
            <a:r>
              <a:rPr lang="pt-BR" altLang="zh-CN" sz="2400" dirty="0">
                <a:solidFill>
                  <a:srgbClr val="0000FF"/>
                </a:solidFill>
                <a:latin typeface="Consolas" panose="020B0609020204030204" pitchFamily="49" charset="0"/>
                <a:ea typeface="黑体" panose="02010609060101010101" pitchFamily="49" charset="-122"/>
              </a:rPr>
              <a:t>)</a:t>
            </a:r>
            <a:endParaRPr lang="en-US" altLang="zh-CN" sz="2400" dirty="0">
              <a:solidFill>
                <a:srgbClr val="0000FF"/>
              </a:solidFill>
              <a:latin typeface="Consolas" panose="020B0609020204030204" pitchFamily="49" charset="0"/>
              <a:ea typeface="黑体" panose="02010609060101010101" pitchFamily="49" charset="-122"/>
            </a:endParaRPr>
          </a:p>
        </p:txBody>
      </p:sp>
      <p:sp>
        <p:nvSpPr>
          <p:cNvPr id="7" name="矩形 6"/>
          <p:cNvSpPr>
            <a:spLocks noRot="1" noChangeAspect="1" noMove="1" noResize="1" noEditPoints="1" noAdjustHandles="1" noChangeArrowheads="1" noChangeShapeType="1" noTextEdit="1"/>
          </p:cNvSpPr>
          <p:nvPr/>
        </p:nvSpPr>
        <p:spPr>
          <a:xfrm>
            <a:off x="838200" y="2660291"/>
            <a:ext cx="8000999" cy="1590435"/>
          </a:xfrm>
          <a:prstGeom prst="rect">
            <a:avLst/>
          </a:prstGeom>
          <a:blipFill>
            <a:blip r:embed="rId1"/>
            <a:stretch>
              <a:fillRect l="-991" b="-7280"/>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mn-ea"/>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mn-ea"/>
              <a:cs typeface="+mn-cs"/>
            </a:endParaRPr>
          </a:p>
        </p:txBody>
      </p:sp>
      <p:sp>
        <p:nvSpPr>
          <p:cNvPr id="2" name="矩形 1"/>
          <p:cNvSpPr/>
          <p:nvPr/>
        </p:nvSpPr>
        <p:spPr>
          <a:xfrm>
            <a:off x="871538" y="4400550"/>
            <a:ext cx="2160588" cy="431800"/>
          </a:xfrm>
          <a:prstGeom prst="rect">
            <a:avLst/>
          </a:prstGeom>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Consolas" panose="020B0609020204030204" pitchFamily="49" charset="0"/>
              </a:rPr>
              <a:t>减少子问题个数</a:t>
            </a:r>
            <a:endParaRPr kumimoji="0" lang="zh-CN" altLang="en-US" sz="22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Consolas" panose="020B0609020204030204" pitchFamily="49" charset="0"/>
            </a:endParaRPr>
          </a:p>
        </p:txBody>
      </p:sp>
      <p:sp>
        <p:nvSpPr>
          <p:cNvPr id="8" name="矩形 7"/>
          <p:cNvSpPr/>
          <p:nvPr/>
        </p:nvSpPr>
        <p:spPr>
          <a:xfrm>
            <a:off x="838200" y="4832350"/>
            <a:ext cx="8001000" cy="1039813"/>
          </a:xfrm>
          <a:prstGeom prst="rect">
            <a:avLst/>
          </a:prstGeom>
          <a:noFill/>
          <a:ln w="9525">
            <a:noFill/>
          </a:ln>
        </p:spPr>
        <p:txBody>
          <a:bodyPr anchor="t" anchorCtr="0">
            <a:spAutoFit/>
          </a:bodyPr>
          <a:p>
            <a:pPr eaLnBrk="0" hangingPunct="0">
              <a:lnSpc>
                <a:spcPct val="150000"/>
              </a:lnSpc>
            </a:pPr>
            <a:r>
              <a:rPr lang="zh-CN" altLang="en-US" sz="2200" dirty="0">
                <a:solidFill>
                  <a:srgbClr val="0000FF"/>
                </a:solidFill>
                <a:latin typeface="Century Schoolbook" panose="02040604050505020304" pitchFamily="18" charset="0"/>
                <a:ea typeface="黑体" panose="02010609060101010101" pitchFamily="49" charset="-122"/>
              </a:rPr>
              <a:t>利用子问题的依赖关系，使某些子问题的解通过组合其他子问题的解而得到。</a:t>
            </a:r>
            <a:endParaRPr lang="en-US" altLang="zh-CN" sz="2200" dirty="0">
              <a:solidFill>
                <a:srgbClr val="0000FF"/>
              </a:solidFill>
              <a:latin typeface="Century Schoolbook" panose="02040604050505020304" pitchFamily="18" charset="0"/>
              <a:ea typeface="黑体" panose="02010609060101010101" pitchFamily="49" charset="-122"/>
            </a:endParaRPr>
          </a:p>
        </p:txBody>
      </p:sp>
      <p:sp>
        <p:nvSpPr>
          <p:cNvPr id="9" name="矩形 8"/>
          <p:cNvSpPr/>
          <p:nvPr/>
        </p:nvSpPr>
        <p:spPr>
          <a:xfrm>
            <a:off x="3200400" y="3848100"/>
            <a:ext cx="3044825" cy="369888"/>
          </a:xfrm>
          <a:prstGeom prst="rect">
            <a:avLst/>
          </a:prstGeom>
          <a:noFill/>
          <a:ln w="9525">
            <a:noFill/>
          </a:ln>
        </p:spPr>
        <p:txBody>
          <a:bodyPr wrap="none" anchor="t" anchorCtr="0">
            <a:spAutoFit/>
          </a:bodyPr>
          <a:p>
            <a:pPr algn="ctr" eaLnBrk="0" hangingPunct="0"/>
            <a:r>
              <a:rPr lang="zh-CN" altLang="en-US" b="1" dirty="0">
                <a:solidFill>
                  <a:srgbClr val="694201"/>
                </a:solidFill>
                <a:latin typeface="Arial" panose="020B0604020202020204" pitchFamily="34" charset="0"/>
                <a:ea typeface="宋体" panose="02010600030101010101" pitchFamily="2" charset="-122"/>
              </a:rPr>
              <a:t>减少</a:t>
            </a:r>
            <a:r>
              <a:rPr lang="en-US" altLang="zh-CN" b="1" dirty="0">
                <a:solidFill>
                  <a:srgbClr val="694201"/>
                </a:solidFill>
                <a:latin typeface="Arial" panose="020B0604020202020204" pitchFamily="34" charset="0"/>
                <a:ea typeface="宋体" panose="02010600030101010101" pitchFamily="2" charset="-122"/>
              </a:rPr>
              <a:t>a</a:t>
            </a:r>
            <a:r>
              <a:rPr lang="zh-CN" altLang="en-US" b="1" dirty="0">
                <a:solidFill>
                  <a:srgbClr val="694201"/>
                </a:solidFill>
                <a:latin typeface="Arial" panose="020B0604020202020204" pitchFamily="34" charset="0"/>
                <a:ea typeface="宋体" panose="02010600030101010101" pitchFamily="2" charset="-122"/>
              </a:rPr>
              <a:t>是降低</a:t>
            </a:r>
            <a:r>
              <a:rPr lang="en-US" altLang="zh-CN" b="1" dirty="0">
                <a:solidFill>
                  <a:srgbClr val="694201"/>
                </a:solidFill>
                <a:latin typeface="Arial" panose="020B0604020202020204" pitchFamily="34" charset="0"/>
                <a:ea typeface="宋体" panose="02010600030101010101" pitchFamily="2" charset="-122"/>
              </a:rPr>
              <a:t>T(n)</a:t>
            </a:r>
            <a:r>
              <a:rPr lang="zh-CN" altLang="en-US" b="1" dirty="0">
                <a:solidFill>
                  <a:srgbClr val="694201"/>
                </a:solidFill>
                <a:latin typeface="Arial" panose="020B0604020202020204" pitchFamily="34" charset="0"/>
                <a:ea typeface="宋体" panose="02010600030101010101" pitchFamily="2" charset="-122"/>
              </a:rPr>
              <a:t>的阶的途径</a:t>
            </a:r>
            <a:endParaRPr lang="zh-CN" altLang="en-US" b="1" dirty="0">
              <a:solidFill>
                <a:srgbClr val="694201"/>
              </a:solidFill>
              <a:latin typeface="Arial" panose="020B0604020202020204" pitchFamily="34" charset="0"/>
              <a:ea typeface="宋体" panose="02010600030101010101" pitchFamily="2" charset="-122"/>
            </a:endParaRPr>
          </a:p>
        </p:txBody>
      </p:sp>
      <p:sp>
        <p:nvSpPr>
          <p:cNvPr id="3" name="矩形 2"/>
          <p:cNvSpPr/>
          <p:nvPr/>
        </p:nvSpPr>
        <p:spPr>
          <a:xfrm>
            <a:off x="5943600" y="1336675"/>
            <a:ext cx="1219200" cy="377825"/>
          </a:xfrm>
          <a:prstGeom prst="rect">
            <a:avLst/>
          </a:prstGeom>
          <a:solidFill>
            <a:srgbClr val="FAC4BE"/>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依据？</a:t>
            </a:r>
            <a:endParaRPr kumimoji="0" lang="zh-CN" altLang="en-US" sz="2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8" grpId="0"/>
      <p:bldP spid="9"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Text Box 2"/>
          <p:cNvSpPr txBox="1">
            <a:spLocks noChangeArrowheads="1"/>
          </p:cNvSpPr>
          <p:nvPr/>
        </p:nvSpPr>
        <p:spPr bwMode="auto">
          <a:xfrm>
            <a:off x="357153" y="1203303"/>
            <a:ext cx="4429158" cy="523214"/>
          </a:xfrm>
          <a:prstGeom prst="rect">
            <a:avLst/>
          </a:prstGeom>
          <a:noFill/>
          <a:ln w="9525">
            <a:noFill/>
            <a:miter lim="800000"/>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R="0" algn="ctr" defTabSz="914400" eaLnBrk="0" hangingPunct="0">
              <a:spcBef>
                <a:spcPct val="50000"/>
              </a:spcBef>
              <a:buClrTx/>
              <a:buSzTx/>
              <a:buFontTx/>
              <a:defRPr/>
            </a:pPr>
            <a:r>
              <a:rPr kumimoji="0" lang="pt-BR" altLang="zh-CN" sz="2800" kern="1200" cap="none" spc="0" normalizeH="0" baseline="0" noProof="0" dirty="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3.5.2 </a:t>
            </a:r>
            <a:r>
              <a:rPr kumimoji="0" lang="zh-CN" altLang="pt-BR" sz="2800" kern="1200" cap="none" spc="0" normalizeH="0" baseline="0" noProof="0" dirty="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求解矩阵乘法问题</a:t>
            </a:r>
            <a:endParaRPr kumimoji="0" lang="zh-CN" altLang="en-US" sz="2800" kern="1200" cap="none" spc="0" normalizeH="0" baseline="0" noProof="0" dirty="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31746" name="Text Box 3"/>
          <p:cNvSpPr txBox="1"/>
          <p:nvPr/>
        </p:nvSpPr>
        <p:spPr>
          <a:xfrm>
            <a:off x="714375" y="1981200"/>
            <a:ext cx="7777163" cy="539750"/>
          </a:xfrm>
          <a:prstGeom prst="rect">
            <a:avLst/>
          </a:prstGeom>
          <a:noFill/>
          <a:ln w="9525">
            <a:noFill/>
          </a:ln>
        </p:spPr>
        <p:txBody>
          <a:bodyPr anchor="t" anchorCtr="0">
            <a:spAutoFit/>
          </a:bodyPr>
          <a:p>
            <a:pPr eaLnBrk="0" hangingPunct="0">
              <a:lnSpc>
                <a:spcPct val="150000"/>
              </a:lnSpc>
              <a:spcBef>
                <a:spcPct val="50000"/>
              </a:spcBef>
            </a:pPr>
            <a:r>
              <a:rPr lang="en-US" altLang="zh-CN" sz="2200" dirty="0">
                <a:solidFill>
                  <a:srgbClr val="FF0000"/>
                </a:solidFill>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问题描述</a:t>
            </a:r>
            <a:r>
              <a:rPr lang="en-US" altLang="zh-CN" sz="2200" dirty="0">
                <a:solidFill>
                  <a:srgbClr val="FF0000"/>
                </a:solidFill>
                <a:latin typeface="微软雅黑" panose="020B0503020204020204" pitchFamily="34" charset="-122"/>
                <a:ea typeface="微软雅黑" panose="020B0503020204020204" pitchFamily="34" charset="-122"/>
              </a:rPr>
              <a:t>】</a:t>
            </a:r>
            <a:r>
              <a:rPr lang="zh-CN" altLang="pt-BR" sz="2000" dirty="0">
                <a:solidFill>
                  <a:srgbClr val="000000"/>
                </a:solidFill>
                <a:latin typeface="黑体" panose="02010609060101010101" pitchFamily="49" charset="-122"/>
                <a:ea typeface="黑体" panose="02010609060101010101" pitchFamily="49" charset="-122"/>
              </a:rPr>
              <a:t>对于两个</a:t>
            </a:r>
            <a:r>
              <a:rPr lang="pt-BR" altLang="zh-CN" sz="2000" dirty="0">
                <a:solidFill>
                  <a:srgbClr val="000000"/>
                </a:solidFill>
                <a:latin typeface="黑体" panose="02010609060101010101" pitchFamily="49" charset="-122"/>
                <a:ea typeface="黑体" panose="02010609060101010101" pitchFamily="49" charset="-122"/>
              </a:rPr>
              <a:t>n×n</a:t>
            </a:r>
            <a:r>
              <a:rPr lang="zh-CN" altLang="pt-BR" sz="2000" dirty="0">
                <a:solidFill>
                  <a:srgbClr val="000000"/>
                </a:solidFill>
                <a:latin typeface="黑体" panose="02010609060101010101" pitchFamily="49" charset="-122"/>
                <a:ea typeface="黑体" panose="02010609060101010101" pitchFamily="49" charset="-122"/>
              </a:rPr>
              <a:t>的矩阵</a:t>
            </a:r>
            <a:r>
              <a:rPr lang="pt-BR" altLang="zh-CN" sz="2000" dirty="0">
                <a:solidFill>
                  <a:srgbClr val="000000"/>
                </a:solidFill>
                <a:latin typeface="黑体" panose="02010609060101010101" pitchFamily="49" charset="-122"/>
                <a:ea typeface="黑体" panose="02010609060101010101" pitchFamily="49" charset="-122"/>
              </a:rPr>
              <a:t>A</a:t>
            </a:r>
            <a:r>
              <a:rPr lang="zh-CN" altLang="pt-BR" sz="2000" dirty="0">
                <a:solidFill>
                  <a:srgbClr val="000000"/>
                </a:solidFill>
                <a:latin typeface="黑体" panose="02010609060101010101" pitchFamily="49" charset="-122"/>
                <a:ea typeface="黑体" panose="02010609060101010101" pitchFamily="49" charset="-122"/>
              </a:rPr>
              <a:t>和</a:t>
            </a:r>
            <a:r>
              <a:rPr lang="pt-BR" altLang="zh-CN" sz="2000" dirty="0">
                <a:solidFill>
                  <a:srgbClr val="000000"/>
                </a:solidFill>
                <a:latin typeface="黑体" panose="02010609060101010101" pitchFamily="49" charset="-122"/>
                <a:ea typeface="黑体" panose="02010609060101010101" pitchFamily="49" charset="-122"/>
              </a:rPr>
              <a:t>B</a:t>
            </a:r>
            <a:r>
              <a:rPr lang="zh-CN" altLang="en-US" sz="2000" dirty="0">
                <a:solidFill>
                  <a:srgbClr val="000000"/>
                </a:solidFill>
                <a:latin typeface="黑体" panose="02010609060101010101" pitchFamily="49" charset="-122"/>
                <a:ea typeface="黑体" panose="02010609060101010101" pitchFamily="49" charset="-122"/>
              </a:rPr>
              <a:t>，</a:t>
            </a:r>
            <a:r>
              <a:rPr lang="zh-CN" altLang="pt-BR" sz="2000" dirty="0">
                <a:solidFill>
                  <a:srgbClr val="000000"/>
                </a:solidFill>
                <a:latin typeface="黑体" panose="02010609060101010101" pitchFamily="49" charset="-122"/>
                <a:ea typeface="黑体" panose="02010609060101010101" pitchFamily="49" charset="-122"/>
              </a:rPr>
              <a:t>计算</a:t>
            </a:r>
            <a:r>
              <a:rPr lang="pt-BR" altLang="zh-CN" sz="2000" dirty="0">
                <a:solidFill>
                  <a:srgbClr val="000000"/>
                </a:solidFill>
                <a:latin typeface="黑体" panose="02010609060101010101" pitchFamily="49" charset="-122"/>
                <a:ea typeface="黑体" panose="02010609060101010101" pitchFamily="49" charset="-122"/>
              </a:rPr>
              <a:t>C=A×B</a:t>
            </a:r>
            <a:r>
              <a:rPr lang="zh-CN" altLang="pt-BR" sz="2000" dirty="0">
                <a:solidFill>
                  <a:srgbClr val="000000"/>
                </a:solidFill>
                <a:latin typeface="黑体" panose="02010609060101010101" pitchFamily="49" charset="-122"/>
                <a:ea typeface="黑体" panose="02010609060101010101" pitchFamily="49" charset="-122"/>
              </a:rPr>
              <a:t>。</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48132" name="Text Box 4"/>
          <p:cNvSpPr txBox="1">
            <a:spLocks noChangeArrowheads="1"/>
          </p:cNvSpPr>
          <p:nvPr/>
        </p:nvSpPr>
        <p:spPr bwMode="auto">
          <a:xfrm>
            <a:off x="142875" y="2695575"/>
            <a:ext cx="8501063" cy="1450975"/>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nsolas" panose="020B0609020204030204" pitchFamily="49" charset="0"/>
              </a:rPr>
              <a:t>【</a:t>
            </a:r>
            <a:r>
              <a:rPr kumimoji="0" lang="zh-CN" altLang="en-US"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nsolas" panose="020B0609020204030204" pitchFamily="49" charset="0"/>
              </a:rPr>
              <a:t>问题求解</a:t>
            </a:r>
            <a:r>
              <a:rPr kumimoji="0" lang="en-US" altLang="zh-CN"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nsolas" panose="020B0609020204030204" pitchFamily="49" charset="0"/>
              </a:rPr>
              <a:t>】</a:t>
            </a:r>
            <a:r>
              <a:rPr kumimoji="0" lang="zh-CN" altLang="pt-BR"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常用的计算公式是</a:t>
            </a:r>
            <a:r>
              <a:rPr kumimoji="0" lang="pt-BR"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C</a:t>
            </a:r>
            <a:r>
              <a:rPr kumimoji="0" lang="pt-BR" altLang="zh-CN" sz="2000" b="0" i="0" u="none" strike="noStrike" kern="1200" cap="none" spc="0" normalizeH="0" baseline="-2500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ij </a:t>
            </a:r>
            <a:r>
              <a:rPr kumimoji="0" lang="pt-BR"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 </a:t>
            </a:r>
            <a:r>
              <a:rPr kumimoji="0" lang="zh-CN" altLang="pt-BR"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zh-CN" altLang="pt-BR"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对应算法的时间复杂度为</a:t>
            </a:r>
            <a:r>
              <a:rPr kumimoji="0" lang="pt-BR" altLang="zh-CN" sz="2000" b="0" i="0" u="none" strike="noStrike" kern="1200" cap="none" spc="0" normalizeH="0" baseline="0" noProof="0" dirty="0">
                <a:ln>
                  <a:noFill/>
                </a:ln>
                <a:solidFill>
                  <a:srgbClr val="000000"/>
                </a:solidFill>
                <a:effectLst/>
                <a:uLnTx/>
                <a:uFillTx/>
                <a:latin typeface="+mn-ea"/>
                <a:ea typeface="+mn-ea"/>
                <a:cs typeface="Consolas" panose="020B0609020204030204" pitchFamily="49" charset="0"/>
              </a:rPr>
              <a:t>O</a:t>
            </a:r>
            <a:r>
              <a:rPr kumimoji="0" lang="pt-BR"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pt-BR" altLang="zh-CN" sz="2000" b="0" i="0" u="none" strike="noStrike" kern="1200" cap="none" spc="0" normalizeH="0" baseline="3000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3</a:t>
            </a:r>
            <a:r>
              <a:rPr kumimoji="0" lang="pt-BR"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zh-CN" altLang="pt-BR"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endParaRPr kumimoji="0" lang="zh-CN" altLang="pt-BR"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pt-BR"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　　</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31748" name="Rectangle 6"/>
          <p:cNvSpPr/>
          <p:nvPr/>
        </p:nvSpPr>
        <p:spPr>
          <a:xfrm>
            <a:off x="0" y="3933825"/>
            <a:ext cx="184150" cy="461963"/>
          </a:xfrm>
          <a:prstGeom prst="rect">
            <a:avLst/>
          </a:prstGeom>
          <a:noFill/>
          <a:ln w="9525">
            <a:noFill/>
          </a:ln>
        </p:spPr>
        <p:txBody>
          <a:bodyPr wrap="none" anchor="ctr" anchorCtr="0">
            <a:spAutoFit/>
          </a:bodyPr>
          <a:p>
            <a:pPr eaLnBrk="0" hangingPunct="0"/>
            <a:endParaRPr lang="zh-CN" altLang="en-US" dirty="0">
              <a:latin typeface="Consolas" panose="020B0609020204030204" pitchFamily="49" charset="0"/>
              <a:ea typeface="宋体" panose="02010600030101010101" pitchFamily="2" charset="-122"/>
            </a:endParaRPr>
          </a:p>
        </p:txBody>
      </p:sp>
      <p:graphicFrame>
        <p:nvGraphicFramePr>
          <p:cNvPr id="48134" name="Object 5"/>
          <p:cNvGraphicFramePr>
            <a:graphicFrameLocks noChangeAspect="1"/>
          </p:cNvGraphicFramePr>
          <p:nvPr/>
        </p:nvGraphicFramePr>
        <p:xfrm>
          <a:off x="4953000" y="2695575"/>
          <a:ext cx="863600" cy="677863"/>
        </p:xfrm>
        <a:graphic>
          <a:graphicData uri="http://schemas.openxmlformats.org/presentationml/2006/ole">
            <mc:AlternateContent xmlns:mc="http://schemas.openxmlformats.org/markup-compatibility/2006">
              <mc:Choice xmlns:v="urn:schemas-microsoft-com:vml" Requires="v">
                <p:oleObj spid="_x0000_s3076" name="" r:id="rId1" imgW="11582400" imgH="9144000" progId="Equation.3">
                  <p:embed/>
                </p:oleObj>
              </mc:Choice>
              <mc:Fallback>
                <p:oleObj name="" r:id="rId1" imgW="11582400" imgH="9144000" progId="Equation.3">
                  <p:embed/>
                  <p:pic>
                    <p:nvPicPr>
                      <p:cNvPr id="0" name="图片 3075"/>
                      <p:cNvPicPr/>
                      <p:nvPr/>
                    </p:nvPicPr>
                    <p:blipFill>
                      <a:blip r:embed="rId2"/>
                      <a:stretch>
                        <a:fillRect/>
                      </a:stretch>
                    </p:blipFill>
                    <p:spPr>
                      <a:xfrm>
                        <a:off x="4953000" y="2695575"/>
                        <a:ext cx="863600" cy="677863"/>
                      </a:xfrm>
                      <a:prstGeom prst="rect">
                        <a:avLst/>
                      </a:prstGeom>
                      <a:noFill/>
                      <a:ln w="38100">
                        <a:noFill/>
                        <a:miter/>
                      </a:ln>
                    </p:spPr>
                  </p:pic>
                </p:oleObj>
              </mc:Fallback>
            </mc:AlternateContent>
          </a:graphicData>
        </a:graphic>
      </p:graphicFrame>
      <p:sp>
        <p:nvSpPr>
          <p:cNvPr id="8"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sym typeface="+mn-ea"/>
              </a:rPr>
              <a:t>3.5</a:t>
            </a: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sym typeface="+mn-ea"/>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sym typeface="+mn-ea"/>
              </a:rPr>
              <a:t>求解大整数乘法和矩阵乘法问题</a:t>
            </a:r>
            <a:endParaRPr kumimoji="0" lang="zh-CN"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endParaRPr>
          </a:p>
        </p:txBody>
      </p:sp>
      <p:pic>
        <p:nvPicPr>
          <p:cNvPr id="2" name="图片 1"/>
          <p:cNvPicPr>
            <a:picLocks noChangeAspect="1"/>
          </p:cNvPicPr>
          <p:nvPr/>
        </p:nvPicPr>
        <p:blipFill>
          <a:blip r:embed="rId3"/>
          <a:stretch>
            <a:fillRect/>
          </a:stretch>
        </p:blipFill>
        <p:spPr>
          <a:xfrm>
            <a:off x="838200" y="3802268"/>
            <a:ext cx="3168391" cy="211890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3" name="图片 2"/>
          <p:cNvPicPr>
            <a:picLocks noChangeAspect="1"/>
          </p:cNvPicPr>
          <p:nvPr/>
        </p:nvPicPr>
        <p:blipFill>
          <a:blip r:embed="rId4"/>
          <a:stretch>
            <a:fillRect/>
          </a:stretch>
        </p:blipFill>
        <p:spPr>
          <a:xfrm>
            <a:off x="4786311" y="3834669"/>
            <a:ext cx="3276600" cy="208650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charRg st="0" end="4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Text Box 2"/>
          <p:cNvSpPr txBox="1">
            <a:spLocks noChangeArrowheads="1"/>
          </p:cNvSpPr>
          <p:nvPr/>
        </p:nvSpPr>
        <p:spPr bwMode="auto">
          <a:xfrm>
            <a:off x="357153" y="1203303"/>
            <a:ext cx="4429158" cy="523214"/>
          </a:xfrm>
          <a:prstGeom prst="rect">
            <a:avLst/>
          </a:prstGeom>
          <a:noFill/>
          <a:ln w="9525">
            <a:noFill/>
            <a:miter lim="800000"/>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R="0" algn="ctr" defTabSz="914400" eaLnBrk="0" hangingPunct="0">
              <a:spcBef>
                <a:spcPct val="50000"/>
              </a:spcBef>
              <a:buClrTx/>
              <a:buSzTx/>
              <a:buFontTx/>
              <a:defRPr/>
            </a:pPr>
            <a:r>
              <a:rPr kumimoji="0" lang="pt-BR" altLang="zh-CN" sz="2800" kern="1200" cap="none" spc="0" normalizeH="0" baseline="0" noProof="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3.5.2 </a:t>
            </a:r>
            <a:r>
              <a:rPr kumimoji="0" lang="zh-CN" altLang="pt-BR" sz="2800" kern="1200" cap="none" spc="0" normalizeH="0" baseline="0" noProof="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求解矩阵乘法问题</a:t>
            </a:r>
            <a:endParaRPr kumimoji="0" lang="zh-CN" altLang="en-US" sz="2800" kern="1200" cap="none" spc="0" normalizeH="0" baseline="0" noProof="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8132" name="Text Box 4"/>
          <p:cNvSpPr txBox="1"/>
          <p:nvPr/>
        </p:nvSpPr>
        <p:spPr>
          <a:xfrm>
            <a:off x="0" y="1909763"/>
            <a:ext cx="8501063" cy="536575"/>
          </a:xfrm>
          <a:prstGeom prst="rect">
            <a:avLst/>
          </a:prstGeom>
          <a:noFill/>
          <a:ln w="9525">
            <a:noFill/>
          </a:ln>
        </p:spPr>
        <p:txBody>
          <a:bodyPr anchor="t" anchorCtr="0">
            <a:spAutoFit/>
          </a:bodyPr>
          <a:p>
            <a:pPr eaLnBrk="0" hangingPunct="0">
              <a:lnSpc>
                <a:spcPct val="150000"/>
              </a:lnSpc>
            </a:pPr>
            <a:r>
              <a:rPr lang="zh-CN" altLang="en-US" sz="2200" dirty="0">
                <a:latin typeface="Consolas" panose="020B0609020204030204" pitchFamily="49" charset="0"/>
                <a:ea typeface="楷体" panose="02010609060101010101" pitchFamily="49" charset="-122"/>
              </a:rPr>
              <a:t>　　</a:t>
            </a:r>
            <a:r>
              <a:rPr lang="en-US" altLang="zh-CN" sz="2200" dirty="0">
                <a:solidFill>
                  <a:srgbClr val="FF0000"/>
                </a:solidFill>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问题求解</a:t>
            </a:r>
            <a:r>
              <a:rPr lang="en-US" altLang="zh-CN" sz="2200" dirty="0">
                <a:solidFill>
                  <a:srgbClr val="FF0000"/>
                </a:solidFill>
                <a:latin typeface="微软雅黑" panose="020B0503020204020204" pitchFamily="34" charset="-122"/>
                <a:ea typeface="微软雅黑" panose="020B0503020204020204" pitchFamily="34" charset="-122"/>
              </a:rPr>
              <a:t>】</a:t>
            </a:r>
            <a:r>
              <a:rPr lang="zh-CN" altLang="pt-BR" sz="2000" dirty="0">
                <a:solidFill>
                  <a:srgbClr val="000000"/>
                </a:solidFill>
                <a:latin typeface="黑体" panose="02010609060101010101" pitchFamily="49" charset="-122"/>
                <a:ea typeface="黑体" panose="02010609060101010101" pitchFamily="49" charset="-122"/>
              </a:rPr>
              <a:t>是否存在更有效的算法呢？</a:t>
            </a:r>
            <a:r>
              <a:rPr lang="en-US" altLang="zh-CN" sz="2000" dirty="0">
                <a:solidFill>
                  <a:srgbClr val="000000"/>
                </a:solidFill>
                <a:latin typeface="黑体" panose="02010609060101010101" pitchFamily="49" charset="-122"/>
                <a:ea typeface="黑体" panose="02010609060101010101" pitchFamily="49" charset="-122"/>
              </a:rPr>
              <a:t>   </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33795" name="Rectangle 6"/>
          <p:cNvSpPr/>
          <p:nvPr/>
        </p:nvSpPr>
        <p:spPr>
          <a:xfrm>
            <a:off x="0" y="4291013"/>
            <a:ext cx="184150" cy="461962"/>
          </a:xfrm>
          <a:prstGeom prst="rect">
            <a:avLst/>
          </a:prstGeom>
          <a:noFill/>
          <a:ln w="9525">
            <a:noFill/>
          </a:ln>
        </p:spPr>
        <p:txBody>
          <a:bodyPr wrap="none" anchor="ctr" anchorCtr="0">
            <a:spAutoFit/>
          </a:bodyPr>
          <a:p>
            <a:pPr eaLnBrk="0" hangingPunct="0"/>
            <a:endParaRPr lang="zh-CN" altLang="en-US" dirty="0">
              <a:latin typeface="Consolas" panose="020B0609020204030204" pitchFamily="49" charset="0"/>
              <a:ea typeface="宋体" panose="02010600030101010101" pitchFamily="2" charset="-122"/>
            </a:endParaRPr>
          </a:p>
        </p:txBody>
      </p:sp>
      <p:sp>
        <p:nvSpPr>
          <p:cNvPr id="8"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sym typeface="+mn-ea"/>
              </a:rPr>
              <a:t>3.5</a:t>
            </a: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sym typeface="+mn-ea"/>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sym typeface="+mn-ea"/>
              </a:rPr>
              <a:t>求解大整数乘法和矩阵乘法问题</a:t>
            </a:r>
            <a:endParaRPr kumimoji="0" lang="zh-CN"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endParaRPr>
          </a:p>
        </p:txBody>
      </p:sp>
      <p:sp>
        <p:nvSpPr>
          <p:cNvPr id="12" name="Text Box 2"/>
          <p:cNvSpPr txBox="1"/>
          <p:nvPr/>
        </p:nvSpPr>
        <p:spPr>
          <a:xfrm>
            <a:off x="920750" y="2955925"/>
            <a:ext cx="4108450" cy="1938338"/>
          </a:xfrm>
          <a:prstGeom prst="rect">
            <a:avLst/>
          </a:prstGeom>
          <a:noFill/>
          <a:ln w="9525">
            <a:noFill/>
          </a:ln>
        </p:spPr>
        <p:txBody>
          <a:bodyPr anchor="t" anchorCtr="0">
            <a:spAutoFit/>
          </a:bodyPr>
          <a:p>
            <a:pPr marL="457200" indent="-457200" eaLnBrk="0" hangingPunct="0">
              <a:buClr>
                <a:srgbClr val="C00000"/>
              </a:buClr>
              <a:buSzPct val="70000"/>
              <a:buFont typeface="Wingdings" panose="05000000000000000000" pitchFamily="2" charset="2"/>
              <a:buChar char="Ø"/>
            </a:pPr>
            <a:r>
              <a:rPr lang="zh-CN" altLang="en-US" sz="2000" dirty="0">
                <a:solidFill>
                  <a:srgbClr val="C00000"/>
                </a:solidFill>
                <a:latin typeface="黑体" panose="02010609060101010101" pitchFamily="49" charset="-122"/>
                <a:ea typeface="黑体" panose="02010609060101010101" pitchFamily="49" charset="-122"/>
              </a:rPr>
              <a:t>拆分</a:t>
            </a:r>
            <a:endParaRPr lang="en-US" altLang="zh-CN" sz="2000" dirty="0">
              <a:solidFill>
                <a:srgbClr val="C00000"/>
              </a:solidFill>
              <a:latin typeface="黑体" panose="02010609060101010101" pitchFamily="49" charset="-122"/>
              <a:ea typeface="黑体" panose="02010609060101010101" pitchFamily="49" charset="-122"/>
            </a:endParaRPr>
          </a:p>
          <a:p>
            <a:pPr marL="1200150" lvl="1" indent="-457200" algn="l" rtl="0" eaLnBrk="0" fontAlgn="base" hangingPunct="0">
              <a:spcBef>
                <a:spcPct val="0"/>
              </a:spcBef>
              <a:spcAft>
                <a:spcPct val="0"/>
              </a:spcAft>
              <a:buClr>
                <a:srgbClr val="7030A0"/>
              </a:buClr>
              <a:buSzPct val="70000"/>
              <a:buFont typeface="Arial" panose="020B0604020202020204" pitchFamily="34" charset="0"/>
              <a:buChar char="•"/>
            </a:pPr>
            <a:r>
              <a:rPr lang="zh-CN" altLang="en-US" sz="2000" dirty="0">
                <a:solidFill>
                  <a:srgbClr val="000000"/>
                </a:solidFill>
                <a:latin typeface="黑体" panose="02010609060101010101" pitchFamily="49" charset="-122"/>
                <a:ea typeface="黑体" panose="02010609060101010101" pitchFamily="49" charset="-122"/>
              </a:rPr>
              <a:t>矩阵分块</a:t>
            </a:r>
            <a:endParaRPr lang="en-US" altLang="zh-CN" sz="2000" dirty="0">
              <a:solidFill>
                <a:srgbClr val="000000"/>
              </a:solidFill>
              <a:latin typeface="黑体" panose="02010609060101010101" pitchFamily="49" charset="-122"/>
              <a:ea typeface="黑体" panose="02010609060101010101" pitchFamily="49" charset="-122"/>
            </a:endParaRPr>
          </a:p>
          <a:p>
            <a:pPr marL="457200" indent="-457200" eaLnBrk="0" hangingPunct="0">
              <a:buClr>
                <a:srgbClr val="C00000"/>
              </a:buClr>
              <a:buSzPct val="70000"/>
              <a:buFont typeface="Wingdings" panose="05000000000000000000" pitchFamily="2" charset="2"/>
              <a:buChar char="Ø"/>
            </a:pPr>
            <a:r>
              <a:rPr lang="zh-CN" altLang="en-US" sz="2000" dirty="0">
                <a:solidFill>
                  <a:srgbClr val="C00000"/>
                </a:solidFill>
                <a:latin typeface="黑体" panose="02010609060101010101" pitchFamily="49" charset="-122"/>
                <a:ea typeface="黑体" panose="02010609060101010101" pitchFamily="49" charset="-122"/>
              </a:rPr>
              <a:t>求解</a:t>
            </a:r>
            <a:endParaRPr lang="en-US" altLang="zh-CN" sz="2000" dirty="0">
              <a:solidFill>
                <a:srgbClr val="C00000"/>
              </a:solidFill>
              <a:latin typeface="黑体" panose="02010609060101010101" pitchFamily="49" charset="-122"/>
              <a:ea typeface="黑体" panose="02010609060101010101" pitchFamily="49" charset="-122"/>
            </a:endParaRPr>
          </a:p>
          <a:p>
            <a:pPr marL="1200150" lvl="1" indent="-457200" algn="l" rtl="0" eaLnBrk="0" fontAlgn="base" hangingPunct="0">
              <a:spcBef>
                <a:spcPct val="0"/>
              </a:spcBef>
              <a:spcAft>
                <a:spcPct val="0"/>
              </a:spcAft>
              <a:buClr>
                <a:srgbClr val="7030A0"/>
              </a:buClr>
              <a:buSzPct val="70000"/>
              <a:buFont typeface="Arial" panose="020B0604020202020204" pitchFamily="34" charset="0"/>
              <a:buChar char="•"/>
            </a:pPr>
            <a:r>
              <a:rPr lang="zh-CN" altLang="en-US" sz="2000" dirty="0">
                <a:solidFill>
                  <a:srgbClr val="000000"/>
                </a:solidFill>
                <a:latin typeface="黑体" panose="02010609060101010101" pitchFamily="49" charset="-122"/>
                <a:ea typeface="黑体" panose="02010609060101010101" pitchFamily="49" charset="-122"/>
              </a:rPr>
              <a:t>递归求解每一个子矩阵</a:t>
            </a:r>
            <a:endParaRPr lang="en-US" altLang="zh-CN" sz="2000" dirty="0">
              <a:solidFill>
                <a:srgbClr val="000000"/>
              </a:solidFill>
              <a:latin typeface="黑体" panose="02010609060101010101" pitchFamily="49" charset="-122"/>
              <a:ea typeface="黑体" panose="02010609060101010101" pitchFamily="49" charset="-122"/>
            </a:endParaRPr>
          </a:p>
          <a:p>
            <a:pPr marL="457200" indent="-457200" eaLnBrk="0" hangingPunct="0">
              <a:buClr>
                <a:srgbClr val="C00000"/>
              </a:buClr>
              <a:buSzPct val="70000"/>
              <a:buFont typeface="Wingdings" panose="05000000000000000000" pitchFamily="2" charset="2"/>
              <a:buChar char="Ø"/>
            </a:pPr>
            <a:r>
              <a:rPr lang="zh-CN" altLang="en-US" sz="2000" dirty="0">
                <a:solidFill>
                  <a:srgbClr val="C00000"/>
                </a:solidFill>
                <a:latin typeface="黑体" panose="02010609060101010101" pitchFamily="49" charset="-122"/>
                <a:ea typeface="黑体" panose="02010609060101010101" pitchFamily="49" charset="-122"/>
              </a:rPr>
              <a:t>合并</a:t>
            </a:r>
            <a:endParaRPr lang="en-US" altLang="zh-CN" sz="2000" dirty="0">
              <a:solidFill>
                <a:srgbClr val="C00000"/>
              </a:solidFill>
              <a:latin typeface="黑体" panose="02010609060101010101" pitchFamily="49" charset="-122"/>
              <a:ea typeface="黑体" panose="02010609060101010101" pitchFamily="49" charset="-122"/>
            </a:endParaRPr>
          </a:p>
          <a:p>
            <a:pPr marL="1200150" lvl="1" indent="-457200" algn="l" rtl="0" eaLnBrk="0" fontAlgn="base" hangingPunct="0">
              <a:spcBef>
                <a:spcPct val="0"/>
              </a:spcBef>
              <a:spcAft>
                <a:spcPct val="0"/>
              </a:spcAft>
              <a:buClr>
                <a:srgbClr val="7030A0"/>
              </a:buClr>
              <a:buSzPct val="70000"/>
              <a:buFont typeface="Arial" panose="020B0604020202020204" pitchFamily="34" charset="0"/>
              <a:buChar char="•"/>
            </a:pPr>
            <a:r>
              <a:rPr lang="zh-CN" altLang="en-US" sz="2000" dirty="0">
                <a:solidFill>
                  <a:srgbClr val="000000"/>
                </a:solidFill>
                <a:latin typeface="黑体" panose="02010609060101010101" pitchFamily="49" charset="-122"/>
                <a:ea typeface="黑体" panose="02010609060101010101" pitchFamily="49" charset="-122"/>
              </a:rPr>
              <a:t>将子矩阵合并</a:t>
            </a:r>
            <a:endParaRPr lang="en-US" altLang="zh-CN" sz="2000" dirty="0">
              <a:solidFill>
                <a:srgbClr val="000000"/>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4279101" y="2803389"/>
            <a:ext cx="4038600" cy="105724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6" name="图片 5"/>
          <p:cNvPicPr>
            <a:picLocks noChangeAspect="1"/>
          </p:cNvPicPr>
          <p:nvPr/>
        </p:nvPicPr>
        <p:blipFill>
          <a:blip r:embed="rId2"/>
          <a:stretch>
            <a:fillRect/>
          </a:stretch>
        </p:blipFill>
        <p:spPr>
          <a:xfrm>
            <a:off x="4269578" y="4280388"/>
            <a:ext cx="4638675" cy="105361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charRg st="0" end="2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charRg st="0"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charRg st="3"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charRg st="8"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charRg st="11" end="2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charRg st="22" end="2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charRg st="25" end="3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Text Box 2"/>
          <p:cNvSpPr txBox="1">
            <a:spLocks noChangeArrowheads="1"/>
          </p:cNvSpPr>
          <p:nvPr/>
        </p:nvSpPr>
        <p:spPr bwMode="auto">
          <a:xfrm>
            <a:off x="357153" y="1203303"/>
            <a:ext cx="4429158" cy="523214"/>
          </a:xfrm>
          <a:prstGeom prst="rect">
            <a:avLst/>
          </a:prstGeom>
          <a:noFill/>
          <a:ln w="9525">
            <a:noFill/>
            <a:miter lim="800000"/>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R="0" algn="ctr" defTabSz="914400" eaLnBrk="0" hangingPunct="0">
              <a:spcBef>
                <a:spcPct val="50000"/>
              </a:spcBef>
              <a:buClrTx/>
              <a:buSzTx/>
              <a:buFontTx/>
              <a:defRPr/>
            </a:pPr>
            <a:r>
              <a:rPr kumimoji="0" lang="pt-BR" altLang="zh-CN" sz="2800" kern="1200" cap="none" spc="0" normalizeH="0" baseline="0" noProof="0" dirty="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3.5.2 </a:t>
            </a:r>
            <a:r>
              <a:rPr kumimoji="0" lang="zh-CN" altLang="pt-BR" sz="2800" kern="1200" cap="none" spc="0" normalizeH="0" baseline="0" noProof="0" dirty="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求解矩阵乘法问题</a:t>
            </a:r>
            <a:endParaRPr kumimoji="0" lang="zh-CN" altLang="en-US" sz="2800" kern="1200" cap="none" spc="0" normalizeH="0" baseline="0" noProof="0" dirty="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35842" name="Text Box 4"/>
          <p:cNvSpPr txBox="1"/>
          <p:nvPr/>
        </p:nvSpPr>
        <p:spPr>
          <a:xfrm>
            <a:off x="0" y="1909763"/>
            <a:ext cx="8501063" cy="536575"/>
          </a:xfrm>
          <a:prstGeom prst="rect">
            <a:avLst/>
          </a:prstGeom>
          <a:noFill/>
          <a:ln w="9525">
            <a:noFill/>
          </a:ln>
        </p:spPr>
        <p:txBody>
          <a:bodyPr anchor="t" anchorCtr="0">
            <a:spAutoFit/>
          </a:bodyPr>
          <a:p>
            <a:pPr eaLnBrk="0" hangingPunct="0">
              <a:lnSpc>
                <a:spcPct val="150000"/>
              </a:lnSpc>
            </a:pPr>
            <a:r>
              <a:rPr lang="zh-CN" altLang="en-US" sz="2200" dirty="0">
                <a:latin typeface="Consolas" panose="020B0609020204030204" pitchFamily="49" charset="0"/>
                <a:ea typeface="楷体" panose="02010609060101010101" pitchFamily="49" charset="-122"/>
              </a:rPr>
              <a:t>　　</a:t>
            </a:r>
            <a:r>
              <a:rPr lang="en-US" altLang="zh-CN" sz="2200" dirty="0">
                <a:solidFill>
                  <a:srgbClr val="FF0000"/>
                </a:solidFill>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问题求解</a:t>
            </a:r>
            <a:r>
              <a:rPr lang="en-US" altLang="zh-CN" sz="2200" dirty="0">
                <a:solidFill>
                  <a:srgbClr val="FF0000"/>
                </a:solidFill>
                <a:latin typeface="微软雅黑" panose="020B0503020204020204" pitchFamily="34" charset="-122"/>
                <a:ea typeface="微软雅黑" panose="020B0503020204020204" pitchFamily="34" charset="-122"/>
              </a:rPr>
              <a:t>】</a:t>
            </a:r>
            <a:r>
              <a:rPr lang="zh-CN" altLang="pt-BR" sz="2000" dirty="0">
                <a:solidFill>
                  <a:srgbClr val="000000"/>
                </a:solidFill>
                <a:latin typeface="黑体" panose="02010609060101010101" pitchFamily="49" charset="-122"/>
                <a:ea typeface="黑体" panose="02010609060101010101" pitchFamily="49" charset="-122"/>
              </a:rPr>
              <a:t>是否存在更有效的算法呢？</a:t>
            </a:r>
            <a:r>
              <a:rPr lang="en-US" altLang="zh-CN" sz="2000" dirty="0">
                <a:solidFill>
                  <a:srgbClr val="000000"/>
                </a:solidFill>
                <a:latin typeface="黑体" panose="02010609060101010101" pitchFamily="49" charset="-122"/>
                <a:ea typeface="黑体" panose="02010609060101010101" pitchFamily="49" charset="-122"/>
              </a:rPr>
              <a:t>   </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35843" name="Rectangle 6"/>
          <p:cNvSpPr/>
          <p:nvPr/>
        </p:nvSpPr>
        <p:spPr>
          <a:xfrm>
            <a:off x="0" y="3933825"/>
            <a:ext cx="184150" cy="461963"/>
          </a:xfrm>
          <a:prstGeom prst="rect">
            <a:avLst/>
          </a:prstGeom>
          <a:noFill/>
          <a:ln w="9525">
            <a:noFill/>
          </a:ln>
        </p:spPr>
        <p:txBody>
          <a:bodyPr wrap="none" anchor="ctr" anchorCtr="0">
            <a:spAutoFit/>
          </a:bodyPr>
          <a:p>
            <a:pPr eaLnBrk="0" hangingPunct="0"/>
            <a:endParaRPr lang="zh-CN" altLang="en-US" dirty="0">
              <a:latin typeface="Consolas" panose="020B0609020204030204" pitchFamily="49" charset="0"/>
              <a:ea typeface="宋体" panose="02010600030101010101" pitchFamily="2" charset="-122"/>
            </a:endParaRPr>
          </a:p>
        </p:txBody>
      </p:sp>
      <p:graphicFrame>
        <p:nvGraphicFramePr>
          <p:cNvPr id="35844" name="Object 7"/>
          <p:cNvGraphicFramePr>
            <a:graphicFrameLocks noChangeAspect="1"/>
          </p:cNvGraphicFramePr>
          <p:nvPr/>
        </p:nvGraphicFramePr>
        <p:xfrm>
          <a:off x="1295400" y="4038600"/>
          <a:ext cx="5761038" cy="947738"/>
        </p:xfrm>
        <a:graphic>
          <a:graphicData uri="http://schemas.openxmlformats.org/presentationml/2006/ole">
            <mc:AlternateContent xmlns:mc="http://schemas.openxmlformats.org/markup-compatibility/2006">
              <mc:Choice xmlns:v="urn:schemas-microsoft-com:vml" Requires="v">
                <p:oleObj spid="_x0000_s3077" name="" r:id="rId1" imgW="51511200" imgH="8534400" progId="Equation.3">
                  <p:embed/>
                </p:oleObj>
              </mc:Choice>
              <mc:Fallback>
                <p:oleObj name="" r:id="rId1" imgW="51511200" imgH="8534400" progId="Equation.3">
                  <p:embed/>
                  <p:pic>
                    <p:nvPicPr>
                      <p:cNvPr id="0" name="图片 3076"/>
                      <p:cNvPicPr/>
                      <p:nvPr/>
                    </p:nvPicPr>
                    <p:blipFill>
                      <a:blip r:embed="rId2"/>
                      <a:stretch>
                        <a:fillRect/>
                      </a:stretch>
                    </p:blipFill>
                    <p:spPr>
                      <a:xfrm>
                        <a:off x="1295400" y="4038600"/>
                        <a:ext cx="5761038" cy="947738"/>
                      </a:xfrm>
                      <a:prstGeom prst="rect">
                        <a:avLst/>
                      </a:prstGeom>
                      <a:noFill/>
                      <a:ln w="38100">
                        <a:noFill/>
                        <a:miter/>
                      </a:ln>
                    </p:spPr>
                  </p:pic>
                </p:oleObj>
              </mc:Fallback>
            </mc:AlternateContent>
          </a:graphicData>
        </a:graphic>
      </p:graphicFrame>
      <p:sp>
        <p:nvSpPr>
          <p:cNvPr id="8"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sym typeface="+mn-ea"/>
              </a:rPr>
              <a:t>3.5</a:t>
            </a: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sym typeface="+mn-ea"/>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sym typeface="+mn-ea"/>
              </a:rPr>
              <a:t>求解大整数乘法和矩阵乘法问题</a:t>
            </a:r>
            <a:endParaRPr kumimoji="0" lang="zh-CN"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endParaRPr>
          </a:p>
        </p:txBody>
      </p:sp>
      <p:sp>
        <p:nvSpPr>
          <p:cNvPr id="35846" name="矩形 3"/>
          <p:cNvSpPr/>
          <p:nvPr/>
        </p:nvSpPr>
        <p:spPr>
          <a:xfrm>
            <a:off x="552450" y="2668588"/>
            <a:ext cx="7011988" cy="1042987"/>
          </a:xfrm>
          <a:prstGeom prst="rect">
            <a:avLst/>
          </a:prstGeom>
          <a:noFill/>
          <a:ln w="9525">
            <a:noFill/>
          </a:ln>
        </p:spPr>
        <p:txBody>
          <a:bodyPr anchor="t" anchorCtr="0">
            <a:spAutoFit/>
          </a:bodyPr>
          <a:p>
            <a:pPr eaLnBrk="0" hangingPunct="0">
              <a:lnSpc>
                <a:spcPct val="150000"/>
              </a:lnSpc>
            </a:pPr>
            <a:r>
              <a:rPr lang="en-US" altLang="zh-CN" sz="2200" dirty="0">
                <a:solidFill>
                  <a:srgbClr val="000000"/>
                </a:solidFill>
                <a:latin typeface="黑体" panose="02010609060101010101" pitchFamily="49" charset="-122"/>
                <a:ea typeface="黑体" panose="02010609060101010101" pitchFamily="49" charset="-122"/>
              </a:rPr>
              <a:t> </a:t>
            </a:r>
            <a:r>
              <a:rPr lang="zh-CN" altLang="pt-BR" sz="2200" dirty="0">
                <a:solidFill>
                  <a:srgbClr val="000000"/>
                </a:solidFill>
                <a:latin typeface="黑体" panose="02010609060101010101" pitchFamily="49" charset="-122"/>
                <a:ea typeface="黑体" panose="02010609060101010101" pitchFamily="49" charset="-122"/>
              </a:rPr>
              <a:t>假设</a:t>
            </a:r>
            <a:r>
              <a:rPr lang="pt-BR" altLang="zh-CN" sz="2200" dirty="0">
                <a:solidFill>
                  <a:srgbClr val="000000"/>
                </a:solidFill>
                <a:latin typeface="黑体" panose="02010609060101010101" pitchFamily="49" charset="-122"/>
                <a:ea typeface="黑体" panose="02010609060101010101" pitchFamily="49" charset="-122"/>
              </a:rPr>
              <a:t>n=2</a:t>
            </a:r>
            <a:r>
              <a:rPr lang="pt-BR" altLang="zh-CN" sz="2200" baseline="30000" dirty="0">
                <a:solidFill>
                  <a:srgbClr val="000000"/>
                </a:solidFill>
                <a:latin typeface="黑体" panose="02010609060101010101" pitchFamily="49" charset="-122"/>
                <a:ea typeface="黑体" panose="02010609060101010101" pitchFamily="49" charset="-122"/>
              </a:rPr>
              <a:t>k</a:t>
            </a:r>
            <a:r>
              <a:rPr lang="zh-CN" altLang="en-US" sz="2200" dirty="0">
                <a:solidFill>
                  <a:srgbClr val="000000"/>
                </a:solidFill>
                <a:latin typeface="黑体" panose="02010609060101010101" pitchFamily="49" charset="-122"/>
                <a:ea typeface="黑体" panose="02010609060101010101" pitchFamily="49" charset="-122"/>
              </a:rPr>
              <a:t>，</a:t>
            </a:r>
            <a:r>
              <a:rPr lang="zh-CN" altLang="pt-BR" sz="2200" dirty="0">
                <a:solidFill>
                  <a:srgbClr val="000000"/>
                </a:solidFill>
                <a:latin typeface="黑体" panose="02010609060101010101" pitchFamily="49" charset="-122"/>
                <a:ea typeface="黑体" panose="02010609060101010101" pitchFamily="49" charset="-122"/>
              </a:rPr>
              <a:t>考虑采用分治法思路</a:t>
            </a:r>
            <a:r>
              <a:rPr lang="zh-CN" altLang="en-US" sz="2200" dirty="0">
                <a:solidFill>
                  <a:srgbClr val="000000"/>
                </a:solidFill>
                <a:latin typeface="黑体" panose="02010609060101010101" pitchFamily="49" charset="-122"/>
                <a:ea typeface="黑体" panose="02010609060101010101" pitchFamily="49" charset="-122"/>
              </a:rPr>
              <a:t>，</a:t>
            </a:r>
            <a:r>
              <a:rPr lang="zh-CN" altLang="pt-BR" sz="2200" dirty="0">
                <a:solidFill>
                  <a:srgbClr val="000000"/>
                </a:solidFill>
                <a:latin typeface="黑体" panose="02010609060101010101" pitchFamily="49" charset="-122"/>
                <a:ea typeface="黑体" panose="02010609060101010101" pitchFamily="49" charset="-122"/>
              </a:rPr>
              <a:t>当</a:t>
            </a:r>
            <a:r>
              <a:rPr lang="pt-BR" altLang="zh-CN" sz="2200" dirty="0">
                <a:solidFill>
                  <a:srgbClr val="000000"/>
                </a:solidFill>
                <a:latin typeface="黑体" panose="02010609060101010101" pitchFamily="49" charset="-122"/>
                <a:ea typeface="黑体" panose="02010609060101010101" pitchFamily="49" charset="-122"/>
              </a:rPr>
              <a:t>n≥2</a:t>
            </a:r>
            <a:r>
              <a:rPr lang="zh-CN" altLang="pt-BR" sz="2200" dirty="0">
                <a:solidFill>
                  <a:srgbClr val="000000"/>
                </a:solidFill>
                <a:latin typeface="黑体" panose="02010609060101010101" pitchFamily="49" charset="-122"/>
                <a:ea typeface="黑体" panose="02010609060101010101" pitchFamily="49" charset="-122"/>
              </a:rPr>
              <a:t>时</a:t>
            </a:r>
            <a:r>
              <a:rPr lang="zh-CN" altLang="en-US" sz="2200" dirty="0">
                <a:solidFill>
                  <a:srgbClr val="000000"/>
                </a:solidFill>
                <a:latin typeface="黑体" panose="02010609060101010101" pitchFamily="49" charset="-122"/>
                <a:ea typeface="黑体" panose="02010609060101010101" pitchFamily="49" charset="-122"/>
              </a:rPr>
              <a:t>，</a:t>
            </a:r>
            <a:r>
              <a:rPr lang="zh-CN" altLang="pt-BR" sz="2200" dirty="0">
                <a:solidFill>
                  <a:srgbClr val="000000"/>
                </a:solidFill>
                <a:latin typeface="黑体" panose="02010609060101010101" pitchFamily="49" charset="-122"/>
                <a:ea typeface="黑体" panose="02010609060101010101" pitchFamily="49" charset="-122"/>
              </a:rPr>
              <a:t>将</a:t>
            </a:r>
            <a:r>
              <a:rPr lang="pt-BR" altLang="zh-CN" sz="2200" dirty="0">
                <a:solidFill>
                  <a:srgbClr val="000000"/>
                </a:solidFill>
                <a:latin typeface="黑体" panose="02010609060101010101" pitchFamily="49" charset="-122"/>
                <a:ea typeface="黑体" panose="02010609060101010101" pitchFamily="49" charset="-122"/>
              </a:rPr>
              <a:t>A</a:t>
            </a:r>
            <a:r>
              <a:rPr lang="zh-CN" altLang="pt-BR" sz="2200" dirty="0">
                <a:solidFill>
                  <a:srgbClr val="000000"/>
                </a:solidFill>
                <a:latin typeface="黑体" panose="02010609060101010101" pitchFamily="49" charset="-122"/>
                <a:ea typeface="黑体" panose="02010609060101010101" pitchFamily="49" charset="-122"/>
              </a:rPr>
              <a:t>、</a:t>
            </a:r>
            <a:r>
              <a:rPr lang="pt-BR" altLang="zh-CN" sz="2200" dirty="0">
                <a:solidFill>
                  <a:srgbClr val="000000"/>
                </a:solidFill>
                <a:latin typeface="黑体" panose="02010609060101010101" pitchFamily="49" charset="-122"/>
                <a:ea typeface="黑体" panose="02010609060101010101" pitchFamily="49" charset="-122"/>
              </a:rPr>
              <a:t>B</a:t>
            </a:r>
            <a:r>
              <a:rPr lang="zh-CN" altLang="pt-BR" sz="2200" dirty="0">
                <a:solidFill>
                  <a:srgbClr val="000000"/>
                </a:solidFill>
                <a:latin typeface="黑体" panose="02010609060101010101" pitchFamily="49" charset="-122"/>
                <a:ea typeface="黑体" panose="02010609060101010101" pitchFamily="49" charset="-122"/>
              </a:rPr>
              <a:t>分成</a:t>
            </a:r>
            <a:r>
              <a:rPr lang="pt-BR" altLang="zh-CN" sz="2200" dirty="0">
                <a:solidFill>
                  <a:srgbClr val="000000"/>
                </a:solidFill>
                <a:latin typeface="黑体" panose="02010609060101010101" pitchFamily="49" charset="-122"/>
                <a:ea typeface="黑体" panose="02010609060101010101" pitchFamily="49" charset="-122"/>
              </a:rPr>
              <a:t>4</a:t>
            </a:r>
            <a:r>
              <a:rPr lang="zh-CN" altLang="pt-BR" sz="2200" dirty="0">
                <a:solidFill>
                  <a:srgbClr val="000000"/>
                </a:solidFill>
                <a:latin typeface="黑体" panose="02010609060101010101" pitchFamily="49" charset="-122"/>
                <a:ea typeface="黑体" panose="02010609060101010101" pitchFamily="49" charset="-122"/>
              </a:rPr>
              <a:t>个</a:t>
            </a:r>
            <a:r>
              <a:rPr lang="pt-BR" altLang="zh-CN" sz="2200" dirty="0">
                <a:solidFill>
                  <a:srgbClr val="000000"/>
                </a:solidFill>
                <a:latin typeface="Century Schoolbook" panose="02040604050505020304" pitchFamily="18" charset="0"/>
                <a:ea typeface="黑体" panose="02010609060101010101" pitchFamily="49" charset="-122"/>
              </a:rPr>
              <a:t>n/2</a:t>
            </a:r>
            <a:r>
              <a:rPr lang="pt-BR" altLang="zh-CN" sz="2200" dirty="0">
                <a:solidFill>
                  <a:srgbClr val="000000"/>
                </a:solidFill>
                <a:latin typeface="Consolas" panose="020B0609020204030204" pitchFamily="49" charset="0"/>
                <a:ea typeface="黑体" panose="02010609060101010101" pitchFamily="49" charset="-122"/>
              </a:rPr>
              <a:t>×</a:t>
            </a:r>
            <a:r>
              <a:rPr lang="pt-BR" altLang="zh-CN" sz="2200" dirty="0">
                <a:solidFill>
                  <a:srgbClr val="000000"/>
                </a:solidFill>
                <a:latin typeface="Century Schoolbook" panose="02040604050505020304" pitchFamily="18" charset="0"/>
                <a:ea typeface="黑体" panose="02010609060101010101" pitchFamily="49" charset="-122"/>
              </a:rPr>
              <a:t>n/2</a:t>
            </a:r>
            <a:r>
              <a:rPr lang="zh-CN" altLang="pt-BR" sz="2200" dirty="0">
                <a:solidFill>
                  <a:srgbClr val="000000"/>
                </a:solidFill>
                <a:latin typeface="黑体" panose="02010609060101010101" pitchFamily="49" charset="-122"/>
                <a:ea typeface="黑体" panose="02010609060101010101" pitchFamily="49" charset="-122"/>
              </a:rPr>
              <a:t>的矩阵：</a:t>
            </a:r>
            <a:endParaRPr lang="zh-CN" altLang="en-US" sz="2200" dirty="0">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Text Box 2"/>
          <p:cNvSpPr txBox="1"/>
          <p:nvPr/>
        </p:nvSpPr>
        <p:spPr>
          <a:xfrm>
            <a:off x="468313" y="1200150"/>
            <a:ext cx="7416800" cy="400050"/>
          </a:xfrm>
          <a:prstGeom prst="rect">
            <a:avLst/>
          </a:prstGeom>
          <a:noFill/>
          <a:ln w="9525">
            <a:noFill/>
          </a:ln>
        </p:spPr>
        <p:txBody>
          <a:bodyPr anchor="t" anchorCtr="0">
            <a:spAutoFit/>
          </a:bodyPr>
          <a:p>
            <a:pPr eaLnBrk="0" hangingPunct="0">
              <a:spcBef>
                <a:spcPct val="50000"/>
              </a:spcBef>
            </a:pPr>
            <a:r>
              <a:rPr lang="zh-CN" altLang="nb-NO" sz="2000" dirty="0">
                <a:solidFill>
                  <a:srgbClr val="000000"/>
                </a:solidFill>
                <a:latin typeface="黑体" panose="02010609060101010101" pitchFamily="49" charset="-122"/>
                <a:ea typeface="黑体" panose="02010609060101010101" pitchFamily="49" charset="-122"/>
              </a:rPr>
              <a:t>利用块矩阵的乘法</a:t>
            </a:r>
            <a:r>
              <a:rPr lang="zh-CN" altLang="en-US" sz="2000" dirty="0">
                <a:solidFill>
                  <a:srgbClr val="000000"/>
                </a:solidFill>
                <a:latin typeface="黑体" panose="02010609060101010101" pitchFamily="49" charset="-122"/>
                <a:ea typeface="黑体" panose="02010609060101010101" pitchFamily="49" charset="-122"/>
              </a:rPr>
              <a:t>，</a:t>
            </a:r>
            <a:r>
              <a:rPr lang="zh-CN" altLang="nb-NO" sz="2000" dirty="0">
                <a:solidFill>
                  <a:srgbClr val="000000"/>
                </a:solidFill>
                <a:latin typeface="黑体" panose="02010609060101010101" pitchFamily="49" charset="-122"/>
                <a:ea typeface="黑体" panose="02010609060101010101" pitchFamily="49" charset="-122"/>
              </a:rPr>
              <a:t>矩阵</a:t>
            </a:r>
            <a:r>
              <a:rPr lang="nb-NO" altLang="zh-CN" sz="2000" dirty="0">
                <a:solidFill>
                  <a:srgbClr val="000000"/>
                </a:solidFill>
                <a:latin typeface="黑体" panose="02010609060101010101" pitchFamily="49" charset="-122"/>
                <a:ea typeface="黑体" panose="02010609060101010101" pitchFamily="49" charset="-122"/>
              </a:rPr>
              <a:t>C</a:t>
            </a:r>
            <a:r>
              <a:rPr lang="zh-CN" altLang="nb-NO" sz="2000" dirty="0">
                <a:solidFill>
                  <a:srgbClr val="000000"/>
                </a:solidFill>
                <a:latin typeface="黑体" panose="02010609060101010101" pitchFamily="49" charset="-122"/>
                <a:ea typeface="黑体" panose="02010609060101010101" pitchFamily="49" charset="-122"/>
              </a:rPr>
              <a:t>可表示为</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37890" name="Rectangle 4"/>
          <p:cNvSpPr/>
          <p:nvPr/>
        </p:nvSpPr>
        <p:spPr>
          <a:xfrm>
            <a:off x="0" y="3889375"/>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graphicFrame>
        <p:nvGraphicFramePr>
          <p:cNvPr id="37891" name="Object 3"/>
          <p:cNvGraphicFramePr>
            <a:graphicFrameLocks noChangeAspect="1"/>
          </p:cNvGraphicFramePr>
          <p:nvPr/>
        </p:nvGraphicFramePr>
        <p:xfrm>
          <a:off x="611188" y="1689100"/>
          <a:ext cx="4464050" cy="954088"/>
        </p:xfrm>
        <a:graphic>
          <a:graphicData uri="http://schemas.openxmlformats.org/presentationml/2006/ole">
            <mc:AlternateContent xmlns:mc="http://schemas.openxmlformats.org/markup-compatibility/2006">
              <mc:Choice xmlns:v="urn:schemas-microsoft-com:vml" Requires="v">
                <p:oleObj spid="_x0000_s3080" name="" r:id="rId1" imgW="39624000" imgH="8534400" progId="Equation.3">
                  <p:embed/>
                </p:oleObj>
              </mc:Choice>
              <mc:Fallback>
                <p:oleObj name="" r:id="rId1" imgW="39624000" imgH="8534400" progId="Equation.3">
                  <p:embed/>
                  <p:pic>
                    <p:nvPicPr>
                      <p:cNvPr id="0" name="图片 3079"/>
                      <p:cNvPicPr/>
                      <p:nvPr/>
                    </p:nvPicPr>
                    <p:blipFill>
                      <a:blip r:embed="rId2"/>
                      <a:stretch>
                        <a:fillRect/>
                      </a:stretch>
                    </p:blipFill>
                    <p:spPr>
                      <a:xfrm>
                        <a:off x="611188" y="1689100"/>
                        <a:ext cx="4464050" cy="954088"/>
                      </a:xfrm>
                      <a:prstGeom prst="rect">
                        <a:avLst/>
                      </a:prstGeom>
                      <a:noFill/>
                      <a:ln w="38100">
                        <a:noFill/>
                        <a:miter/>
                      </a:ln>
                    </p:spPr>
                  </p:pic>
                </p:oleObj>
              </mc:Fallback>
            </mc:AlternateContent>
          </a:graphicData>
        </a:graphic>
      </p:graphicFrame>
      <p:sp>
        <p:nvSpPr>
          <p:cNvPr id="49157" name="Text Box 5"/>
          <p:cNvSpPr txBox="1"/>
          <p:nvPr/>
        </p:nvSpPr>
        <p:spPr>
          <a:xfrm>
            <a:off x="357188" y="2779713"/>
            <a:ext cx="7848600" cy="1423987"/>
          </a:xfrm>
          <a:prstGeom prst="rect">
            <a:avLst/>
          </a:prstGeom>
          <a:noFill/>
          <a:ln w="9525">
            <a:noFill/>
          </a:ln>
        </p:spPr>
        <p:txBody>
          <a:bodyPr anchor="t" anchorCtr="0">
            <a:spAutoFit/>
          </a:bodyPr>
          <a:p>
            <a:pPr eaLnBrk="0" hangingPunct="0">
              <a:lnSpc>
                <a:spcPct val="150000"/>
              </a:lnSpc>
              <a:spcBef>
                <a:spcPct val="50000"/>
              </a:spcBef>
            </a:pPr>
            <a:r>
              <a:rPr lang="zh-CN" altLang="nb-NO" sz="2000" dirty="0">
                <a:solidFill>
                  <a:srgbClr val="0000FF"/>
                </a:solidFill>
                <a:latin typeface="Consolas" panose="020B0609020204030204" pitchFamily="49" charset="0"/>
                <a:ea typeface="楷体" panose="02010609060101010101" pitchFamily="49" charset="-122"/>
              </a:rPr>
              <a:t>　　</a:t>
            </a:r>
            <a:r>
              <a:rPr lang="zh-CN" altLang="nb-NO" sz="2000" dirty="0">
                <a:solidFill>
                  <a:srgbClr val="000000"/>
                </a:solidFill>
                <a:latin typeface="黑体" panose="02010609060101010101" pitchFamily="49" charset="-122"/>
                <a:ea typeface="黑体" panose="02010609060101010101" pitchFamily="49" charset="-122"/>
              </a:rPr>
              <a:t>因此</a:t>
            </a:r>
            <a:r>
              <a:rPr lang="zh-CN" altLang="en-US" sz="2000" dirty="0">
                <a:solidFill>
                  <a:srgbClr val="000000"/>
                </a:solidFill>
                <a:latin typeface="黑体" panose="02010609060101010101" pitchFamily="49" charset="-122"/>
                <a:ea typeface="黑体" panose="02010609060101010101" pitchFamily="49" charset="-122"/>
              </a:rPr>
              <a:t>，</a:t>
            </a:r>
            <a:r>
              <a:rPr lang="zh-CN" altLang="nb-NO" sz="2000" dirty="0">
                <a:solidFill>
                  <a:srgbClr val="000000"/>
                </a:solidFill>
                <a:latin typeface="黑体" panose="02010609060101010101" pitchFamily="49" charset="-122"/>
                <a:ea typeface="黑体" panose="02010609060101010101" pitchFamily="49" charset="-122"/>
              </a:rPr>
              <a:t>原问题可以划分成计算</a:t>
            </a:r>
            <a:r>
              <a:rPr lang="nb-NO" altLang="zh-CN" sz="2000" dirty="0">
                <a:solidFill>
                  <a:srgbClr val="000000"/>
                </a:solidFill>
                <a:latin typeface="黑体" panose="02010609060101010101" pitchFamily="49" charset="-122"/>
                <a:ea typeface="黑体" panose="02010609060101010101" pitchFamily="49" charset="-122"/>
              </a:rPr>
              <a:t>8</a:t>
            </a:r>
            <a:r>
              <a:rPr lang="zh-CN" altLang="nb-NO" sz="2000" dirty="0">
                <a:solidFill>
                  <a:srgbClr val="000000"/>
                </a:solidFill>
                <a:latin typeface="黑体" panose="02010609060101010101" pitchFamily="49" charset="-122"/>
                <a:ea typeface="黑体" panose="02010609060101010101" pitchFamily="49" charset="-122"/>
              </a:rPr>
              <a:t>个子问题的乘积问题</a:t>
            </a:r>
            <a:r>
              <a:rPr lang="zh-CN" altLang="en-US" sz="2000" dirty="0">
                <a:solidFill>
                  <a:srgbClr val="000000"/>
                </a:solidFill>
                <a:latin typeface="黑体" panose="02010609060101010101" pitchFamily="49" charset="-122"/>
                <a:ea typeface="黑体" panose="02010609060101010101" pitchFamily="49" charset="-122"/>
              </a:rPr>
              <a:t>，</a:t>
            </a:r>
            <a:r>
              <a:rPr lang="zh-CN" altLang="nb-NO" sz="2000" dirty="0">
                <a:solidFill>
                  <a:srgbClr val="000000"/>
                </a:solidFill>
                <a:latin typeface="黑体" panose="02010609060101010101" pitchFamily="49" charset="-122"/>
                <a:ea typeface="黑体" panose="02010609060101010101" pitchFamily="49" charset="-122"/>
              </a:rPr>
              <a:t>因此</a:t>
            </a:r>
            <a:r>
              <a:rPr lang="zh-CN" altLang="en-US" sz="2000" dirty="0">
                <a:solidFill>
                  <a:srgbClr val="000000"/>
                </a:solidFill>
                <a:latin typeface="黑体" panose="02010609060101010101" pitchFamily="49" charset="-122"/>
                <a:ea typeface="黑体" panose="02010609060101010101" pitchFamily="49" charset="-122"/>
              </a:rPr>
              <a:t>，</a:t>
            </a:r>
            <a:r>
              <a:rPr lang="zh-CN" altLang="nb-NO" sz="2000" dirty="0">
                <a:solidFill>
                  <a:srgbClr val="000000"/>
                </a:solidFill>
                <a:latin typeface="黑体" panose="02010609060101010101" pitchFamily="49" charset="-122"/>
                <a:ea typeface="黑体" panose="02010609060101010101" pitchFamily="49" charset="-122"/>
              </a:rPr>
              <a:t>两个</a:t>
            </a:r>
            <a:r>
              <a:rPr lang="pt-BR" altLang="zh-CN" sz="2000" dirty="0">
                <a:solidFill>
                  <a:srgbClr val="000000"/>
                </a:solidFill>
                <a:latin typeface="黑体" panose="02010609060101010101" pitchFamily="49" charset="-122"/>
                <a:ea typeface="黑体" panose="02010609060101010101" pitchFamily="49" charset="-122"/>
              </a:rPr>
              <a:t>n×n</a:t>
            </a:r>
            <a:r>
              <a:rPr lang="zh-CN" altLang="pt-BR" sz="2000" dirty="0">
                <a:solidFill>
                  <a:srgbClr val="000000"/>
                </a:solidFill>
                <a:latin typeface="黑体" panose="02010609060101010101" pitchFamily="49" charset="-122"/>
                <a:ea typeface="黑体" panose="02010609060101010101" pitchFamily="49" charset="-122"/>
              </a:rPr>
              <a:t>矩阵乘积的计算量是</a:t>
            </a:r>
            <a:r>
              <a:rPr lang="pt-BR" altLang="zh-CN" sz="2000" dirty="0">
                <a:solidFill>
                  <a:srgbClr val="000000"/>
                </a:solidFill>
                <a:latin typeface="黑体" panose="02010609060101010101" pitchFamily="49" charset="-122"/>
                <a:ea typeface="黑体" panose="02010609060101010101" pitchFamily="49" charset="-122"/>
              </a:rPr>
              <a:t>2</a:t>
            </a:r>
            <a:r>
              <a:rPr lang="zh-CN" altLang="pt-BR" sz="2000" dirty="0">
                <a:solidFill>
                  <a:srgbClr val="000000"/>
                </a:solidFill>
                <a:latin typeface="黑体" panose="02010609060101010101" pitchFamily="49" charset="-122"/>
                <a:ea typeface="黑体" panose="02010609060101010101" pitchFamily="49" charset="-122"/>
              </a:rPr>
              <a:t>个</a:t>
            </a:r>
            <a:r>
              <a:rPr lang="pt-BR" altLang="zh-CN" sz="2000" dirty="0">
                <a:solidFill>
                  <a:srgbClr val="000000"/>
                </a:solidFill>
                <a:latin typeface="黑体" panose="02010609060101010101" pitchFamily="49" charset="-122"/>
                <a:ea typeface="黑体" panose="02010609060101010101" pitchFamily="49" charset="-122"/>
              </a:rPr>
              <a:t>n/2×n/2</a:t>
            </a:r>
            <a:r>
              <a:rPr lang="zh-CN" altLang="pt-BR" sz="2000" dirty="0">
                <a:solidFill>
                  <a:srgbClr val="000000"/>
                </a:solidFill>
                <a:latin typeface="黑体" panose="02010609060101010101" pitchFamily="49" charset="-122"/>
                <a:ea typeface="黑体" panose="02010609060101010101" pitchFamily="49" charset="-122"/>
              </a:rPr>
              <a:t>矩阵乘积计算量的</a:t>
            </a:r>
            <a:r>
              <a:rPr lang="pt-BR" altLang="zh-CN" sz="2000" dirty="0">
                <a:solidFill>
                  <a:srgbClr val="000000"/>
                </a:solidFill>
                <a:latin typeface="黑体" panose="02010609060101010101" pitchFamily="49" charset="-122"/>
                <a:ea typeface="黑体" panose="02010609060101010101" pitchFamily="49" charset="-122"/>
              </a:rPr>
              <a:t>8</a:t>
            </a:r>
            <a:r>
              <a:rPr lang="zh-CN" altLang="pt-BR" sz="2000" dirty="0">
                <a:solidFill>
                  <a:srgbClr val="000000"/>
                </a:solidFill>
                <a:latin typeface="黑体" panose="02010609060101010101" pitchFamily="49" charset="-122"/>
                <a:ea typeface="黑体" panose="02010609060101010101" pitchFamily="49" charset="-122"/>
              </a:rPr>
              <a:t>倍</a:t>
            </a:r>
            <a:r>
              <a:rPr lang="zh-CN" altLang="en-US" sz="2000" dirty="0">
                <a:solidFill>
                  <a:srgbClr val="000000"/>
                </a:solidFill>
                <a:latin typeface="黑体" panose="02010609060101010101" pitchFamily="49" charset="-122"/>
                <a:ea typeface="黑体" panose="02010609060101010101" pitchFamily="49" charset="-122"/>
              </a:rPr>
              <a:t>，</a:t>
            </a:r>
            <a:r>
              <a:rPr lang="zh-CN" altLang="pt-BR" sz="2000" dirty="0">
                <a:solidFill>
                  <a:srgbClr val="000000"/>
                </a:solidFill>
                <a:latin typeface="黑体" panose="02010609060101010101" pitchFamily="49" charset="-122"/>
                <a:ea typeface="黑体" panose="02010609060101010101" pitchFamily="49" charset="-122"/>
              </a:rPr>
              <a:t>再加上</a:t>
            </a:r>
            <a:r>
              <a:rPr lang="pt-BR" altLang="zh-CN" sz="2000" dirty="0">
                <a:solidFill>
                  <a:srgbClr val="000000"/>
                </a:solidFill>
                <a:latin typeface="黑体" panose="02010609060101010101" pitchFamily="49" charset="-122"/>
                <a:ea typeface="黑体" panose="02010609060101010101" pitchFamily="49" charset="-122"/>
              </a:rPr>
              <a:t>n/2×n/2</a:t>
            </a:r>
            <a:r>
              <a:rPr lang="zh-CN" altLang="pt-BR" sz="2000" dirty="0">
                <a:solidFill>
                  <a:srgbClr val="000000"/>
                </a:solidFill>
                <a:latin typeface="黑体" panose="02010609060101010101" pitchFamily="49" charset="-122"/>
                <a:ea typeface="黑体" panose="02010609060101010101" pitchFamily="49" charset="-122"/>
              </a:rPr>
              <a:t>阶矩阵相加的</a:t>
            </a:r>
            <a:r>
              <a:rPr lang="pt-BR" altLang="zh-CN" sz="2000" dirty="0">
                <a:solidFill>
                  <a:srgbClr val="000000"/>
                </a:solidFill>
                <a:latin typeface="黑体" panose="02010609060101010101" pitchFamily="49" charset="-122"/>
                <a:ea typeface="黑体" panose="02010609060101010101" pitchFamily="49" charset="-122"/>
              </a:rPr>
              <a:t>4</a:t>
            </a:r>
            <a:r>
              <a:rPr lang="zh-CN" altLang="pt-BR" sz="2000" dirty="0">
                <a:solidFill>
                  <a:srgbClr val="000000"/>
                </a:solidFill>
                <a:latin typeface="黑体" panose="02010609060101010101" pitchFamily="49" charset="-122"/>
                <a:ea typeface="黑体" panose="02010609060101010101" pitchFamily="49" charset="-122"/>
              </a:rPr>
              <a:t>倍</a:t>
            </a:r>
            <a:r>
              <a:rPr lang="zh-CN" altLang="en-US" sz="2000" dirty="0">
                <a:solidFill>
                  <a:srgbClr val="000000"/>
                </a:solidFill>
                <a:latin typeface="黑体" panose="02010609060101010101" pitchFamily="49" charset="-122"/>
                <a:ea typeface="黑体" panose="02010609060101010101" pitchFamily="49" charset="-122"/>
              </a:rPr>
              <a:t>，</a:t>
            </a:r>
            <a:r>
              <a:rPr lang="zh-CN" altLang="pt-BR" sz="2000" dirty="0">
                <a:solidFill>
                  <a:srgbClr val="000000"/>
                </a:solidFill>
                <a:latin typeface="黑体" panose="02010609060101010101" pitchFamily="49" charset="-122"/>
                <a:ea typeface="黑体" panose="02010609060101010101" pitchFamily="49" charset="-122"/>
              </a:rPr>
              <a:t>后者最多需要</a:t>
            </a:r>
            <a:r>
              <a:rPr lang="pt-BR" altLang="zh-CN" sz="2000" dirty="0">
                <a:solidFill>
                  <a:srgbClr val="000000"/>
                </a:solidFill>
                <a:latin typeface="黑体" panose="02010609060101010101" pitchFamily="49" charset="-122"/>
                <a:ea typeface="黑体" panose="02010609060101010101" pitchFamily="49" charset="-122"/>
              </a:rPr>
              <a:t>O(n</a:t>
            </a:r>
            <a:r>
              <a:rPr lang="pt-BR" altLang="zh-CN" sz="2000" baseline="30000" dirty="0">
                <a:solidFill>
                  <a:srgbClr val="000000"/>
                </a:solidFill>
                <a:latin typeface="黑体" panose="02010609060101010101" pitchFamily="49" charset="-122"/>
                <a:ea typeface="黑体" panose="02010609060101010101" pitchFamily="49" charset="-122"/>
              </a:rPr>
              <a:t>2</a:t>
            </a:r>
            <a:r>
              <a:rPr lang="pt-BR"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a:t>
            </a:r>
            <a:r>
              <a:rPr lang="zh-CN" altLang="pt-BR" sz="2000" dirty="0">
                <a:solidFill>
                  <a:srgbClr val="000000"/>
                </a:solidFill>
                <a:latin typeface="黑体" panose="02010609060101010101" pitchFamily="49" charset="-122"/>
                <a:ea typeface="黑体" panose="02010609060101010101" pitchFamily="49" charset="-122"/>
              </a:rPr>
              <a:t>因此有：</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49158" name="Text Box 6"/>
          <p:cNvSpPr txBox="1">
            <a:spLocks noChangeArrowheads="1"/>
          </p:cNvSpPr>
          <p:nvPr/>
        </p:nvSpPr>
        <p:spPr bwMode="auto">
          <a:xfrm>
            <a:off x="1149348" y="4435475"/>
            <a:ext cx="5040313" cy="83026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defRPr/>
            </a:pPr>
            <a:r>
              <a:rPr kumimoji="0" lang="pt-BR" altLang="zh-CN" sz="20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pt-BR" altLang="zh-CN" sz="20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altLang="zh-CN" sz="20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altLang="zh-CN" sz="20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)=O(1)			</a:t>
            </a:r>
            <a:r>
              <a:rPr kumimoji="0" lang="zh-CN" altLang="pt-BR" sz="20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当</a:t>
            </a:r>
            <a:r>
              <a:rPr kumimoji="0" lang="pt-BR" altLang="zh-CN" sz="2000" b="0" i="1"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altLang="zh-CN" sz="20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pt-BR" altLang="zh-CN" sz="2000" b="0" i="1"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pt-BR" altLang="zh-CN" sz="20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pt-BR" altLang="zh-CN" sz="20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altLang="zh-CN" sz="20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altLang="zh-CN" sz="20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)=8</a:t>
            </a:r>
            <a:r>
              <a:rPr kumimoji="0" lang="pt-BR" altLang="zh-CN" sz="20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pt-BR" altLang="zh-CN" sz="20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altLang="zh-CN" sz="20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altLang="zh-CN" sz="20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/2)+O(</a:t>
            </a:r>
            <a:r>
              <a:rPr kumimoji="0" lang="pt-BR" altLang="zh-CN" sz="20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altLang="zh-CN" sz="2000" b="0" i="0" u="none" strike="noStrike" kern="1200" cap="none" spc="0" normalizeH="0" baseline="3000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pt-BR" altLang="zh-CN" sz="20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pt-BR" sz="20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当</a:t>
            </a:r>
            <a:r>
              <a:rPr kumimoji="0" lang="pt-BR" altLang="zh-CN" sz="2000" b="0" i="1"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altLang="zh-CN" sz="20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&gt;1</a:t>
            </a:r>
            <a:endParaRPr kumimoji="0" lang="en-US" altLang="zh-CN" sz="20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49159" name="Text Box 7"/>
          <p:cNvSpPr txBox="1"/>
          <p:nvPr/>
        </p:nvSpPr>
        <p:spPr>
          <a:xfrm>
            <a:off x="573088" y="5514975"/>
            <a:ext cx="7993062" cy="962025"/>
          </a:xfrm>
          <a:prstGeom prst="rect">
            <a:avLst/>
          </a:prstGeom>
          <a:noFill/>
          <a:ln w="9525">
            <a:noFill/>
          </a:ln>
        </p:spPr>
        <p:txBody>
          <a:bodyPr anchor="t" anchorCtr="0">
            <a:spAutoFit/>
          </a:bodyPr>
          <a:p>
            <a:pPr eaLnBrk="0" hangingPunct="0">
              <a:lnSpc>
                <a:spcPct val="150000"/>
              </a:lnSpc>
              <a:spcBef>
                <a:spcPct val="50000"/>
              </a:spcBef>
            </a:pPr>
            <a:r>
              <a:rPr lang="zh-CN" altLang="pt-BR" sz="2000" dirty="0">
                <a:solidFill>
                  <a:srgbClr val="0000FF"/>
                </a:solidFill>
                <a:latin typeface="Consolas" panose="020B0609020204030204" pitchFamily="49" charset="0"/>
                <a:ea typeface="楷体" panose="02010609060101010101" pitchFamily="49" charset="-122"/>
              </a:rPr>
              <a:t>　　</a:t>
            </a:r>
            <a:r>
              <a:rPr lang="zh-CN" altLang="pt-BR" sz="2000" dirty="0">
                <a:solidFill>
                  <a:srgbClr val="000000"/>
                </a:solidFill>
                <a:latin typeface="黑体" panose="02010609060101010101" pitchFamily="49" charset="-122"/>
                <a:ea typeface="黑体" panose="02010609060101010101" pitchFamily="49" charset="-122"/>
              </a:rPr>
              <a:t>可以推导出</a:t>
            </a:r>
            <a:r>
              <a:rPr lang="pt-BR" altLang="zh-CN" sz="2000" dirty="0">
                <a:solidFill>
                  <a:srgbClr val="000000"/>
                </a:solidFill>
                <a:latin typeface="黑体" panose="02010609060101010101" pitchFamily="49" charset="-122"/>
                <a:ea typeface="黑体" panose="02010609060101010101" pitchFamily="49" charset="-122"/>
              </a:rPr>
              <a:t>T(n)=</a:t>
            </a:r>
            <a:r>
              <a:rPr lang="pt-BR" altLang="zh-CN" sz="2000" dirty="0">
                <a:solidFill>
                  <a:srgbClr val="FF0000"/>
                </a:solidFill>
                <a:latin typeface="Consolas" panose="020B0609020204030204" pitchFamily="49" charset="0"/>
                <a:ea typeface="黑体" panose="02010609060101010101" pitchFamily="49" charset="-122"/>
              </a:rPr>
              <a:t>O</a:t>
            </a:r>
            <a:r>
              <a:rPr lang="pt-BR" altLang="zh-CN" sz="2000" dirty="0">
                <a:solidFill>
                  <a:srgbClr val="FF0000"/>
                </a:solidFill>
                <a:latin typeface="黑体" panose="02010609060101010101" pitchFamily="49" charset="-122"/>
                <a:ea typeface="黑体" panose="02010609060101010101" pitchFamily="49" charset="-122"/>
              </a:rPr>
              <a:t>(n</a:t>
            </a:r>
            <a:r>
              <a:rPr lang="pt-BR" altLang="zh-CN" sz="2000" baseline="30000" dirty="0">
                <a:solidFill>
                  <a:srgbClr val="FF0000"/>
                </a:solidFill>
                <a:latin typeface="黑体" panose="02010609060101010101" pitchFamily="49" charset="-122"/>
                <a:ea typeface="黑体" panose="02010609060101010101" pitchFamily="49" charset="-122"/>
              </a:rPr>
              <a:t>3</a:t>
            </a:r>
            <a:r>
              <a:rPr lang="pt-BR" altLang="zh-CN" sz="2000" dirty="0">
                <a:solidFill>
                  <a:srgbClr val="FF0000"/>
                </a:solidFill>
                <a:latin typeface="黑体" panose="02010609060101010101" pitchFamily="49" charset="-122"/>
                <a:ea typeface="黑体" panose="02010609060101010101" pitchFamily="49" charset="-122"/>
              </a:rPr>
              <a:t>)</a:t>
            </a:r>
            <a:r>
              <a:rPr lang="zh-CN" altLang="pt-BR" sz="2000" dirty="0">
                <a:solidFill>
                  <a:srgbClr val="000000"/>
                </a:solidFill>
                <a:latin typeface="黑体" panose="02010609060101010101" pitchFamily="49" charset="-122"/>
                <a:ea typeface="黑体" panose="02010609060101010101" pitchFamily="49" charset="-122"/>
              </a:rPr>
              <a:t>。也就是说</a:t>
            </a:r>
            <a:r>
              <a:rPr lang="zh-CN" altLang="en-US" sz="2000" dirty="0">
                <a:solidFill>
                  <a:srgbClr val="000000"/>
                </a:solidFill>
                <a:latin typeface="黑体" panose="02010609060101010101" pitchFamily="49" charset="-122"/>
                <a:ea typeface="黑体" panose="02010609060101010101" pitchFamily="49" charset="-122"/>
              </a:rPr>
              <a:t>，</a:t>
            </a:r>
            <a:r>
              <a:rPr lang="zh-CN" altLang="pt-BR" sz="2000" dirty="0">
                <a:solidFill>
                  <a:srgbClr val="000000"/>
                </a:solidFill>
                <a:latin typeface="黑体" panose="02010609060101010101" pitchFamily="49" charset="-122"/>
                <a:ea typeface="黑体" panose="02010609060101010101" pitchFamily="49" charset="-122"/>
              </a:rPr>
              <a:t>它跟前面介绍的两个矩阵直接相乘的计算量没有什么差别。是否可以算得更快呢？</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8"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sym typeface="+mn-ea"/>
              </a:rPr>
              <a:t>3.5</a:t>
            </a: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sym typeface="+mn-ea"/>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sym typeface="+mn-ea"/>
              </a:rPr>
              <a:t>求解大整数乘法和矩阵乘法问题</a:t>
            </a:r>
            <a:endParaRPr kumimoji="0" lang="zh-CN"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7">
                                            <p:txEl>
                                              <p:charRg st="0" end="9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9">
                                            <p:txEl>
                                              <p:charRg st="0" end="6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Text Box 2"/>
          <p:cNvSpPr txBox="1"/>
          <p:nvPr/>
        </p:nvSpPr>
        <p:spPr>
          <a:xfrm>
            <a:off x="323850" y="1200150"/>
            <a:ext cx="8351838" cy="400050"/>
          </a:xfrm>
          <a:prstGeom prst="rect">
            <a:avLst/>
          </a:prstGeom>
          <a:noFill/>
          <a:ln w="9525">
            <a:noFill/>
          </a:ln>
        </p:spPr>
        <p:txBody>
          <a:bodyPr anchor="t" anchorCtr="0">
            <a:spAutoFit/>
          </a:bodyPr>
          <a:p>
            <a:pPr eaLnBrk="0" hangingPunct="0"/>
            <a:r>
              <a:rPr lang="nb-NO" altLang="zh-CN" sz="2000" dirty="0">
                <a:solidFill>
                  <a:srgbClr val="000000"/>
                </a:solidFill>
                <a:latin typeface="黑体" panose="02010609060101010101" pitchFamily="49" charset="-122"/>
                <a:ea typeface="黑体" panose="02010609060101010101" pitchFamily="49" charset="-122"/>
              </a:rPr>
              <a:t>Strassen</a:t>
            </a:r>
            <a:r>
              <a:rPr lang="zh-CN" altLang="nb-NO" sz="2000" dirty="0">
                <a:solidFill>
                  <a:srgbClr val="000000"/>
                </a:solidFill>
                <a:latin typeface="黑体" panose="02010609060101010101" pitchFamily="49" charset="-122"/>
                <a:ea typeface="黑体" panose="02010609060101010101" pitchFamily="49" charset="-122"/>
              </a:rPr>
              <a:t>通过研究分析</a:t>
            </a:r>
            <a:r>
              <a:rPr lang="zh-CN" altLang="en-US" sz="2000" dirty="0">
                <a:solidFill>
                  <a:srgbClr val="000000"/>
                </a:solidFill>
                <a:latin typeface="黑体" panose="02010609060101010101" pitchFamily="49" charset="-122"/>
                <a:ea typeface="黑体" panose="02010609060101010101" pitchFamily="49" charset="-122"/>
              </a:rPr>
              <a:t>，</a:t>
            </a:r>
            <a:r>
              <a:rPr lang="zh-CN" altLang="nb-NO" sz="2000" dirty="0">
                <a:solidFill>
                  <a:srgbClr val="000000"/>
                </a:solidFill>
                <a:latin typeface="黑体" panose="02010609060101010101" pitchFamily="49" charset="-122"/>
                <a:ea typeface="黑体" panose="02010609060101010101" pitchFamily="49" charset="-122"/>
              </a:rPr>
              <a:t>提出了</a:t>
            </a:r>
            <a:r>
              <a:rPr lang="nb-NO" altLang="zh-CN" sz="2000" dirty="0">
                <a:solidFill>
                  <a:srgbClr val="000000"/>
                </a:solidFill>
                <a:latin typeface="黑体" panose="02010609060101010101" pitchFamily="49" charset="-122"/>
                <a:ea typeface="黑体" panose="02010609060101010101" pitchFamily="49" charset="-122"/>
              </a:rPr>
              <a:t>Strassen</a:t>
            </a:r>
            <a:r>
              <a:rPr lang="zh-CN" altLang="nb-NO" sz="2000" dirty="0">
                <a:solidFill>
                  <a:srgbClr val="000000"/>
                </a:solidFill>
                <a:latin typeface="黑体" panose="02010609060101010101" pitchFamily="49" charset="-122"/>
                <a:ea typeface="黑体" panose="02010609060101010101" pitchFamily="49" charset="-122"/>
              </a:rPr>
              <a:t>算法</a:t>
            </a:r>
            <a:r>
              <a:rPr lang="zh-CN" altLang="en-US" sz="2000" dirty="0">
                <a:solidFill>
                  <a:srgbClr val="000000"/>
                </a:solidFill>
                <a:latin typeface="黑体" panose="02010609060101010101" pitchFamily="49" charset="-122"/>
                <a:ea typeface="黑体" panose="02010609060101010101" pitchFamily="49" charset="-122"/>
              </a:rPr>
              <a:t>。</a:t>
            </a:r>
            <a:r>
              <a:rPr lang="zh-CN" altLang="nb-NO" sz="2000" dirty="0">
                <a:solidFill>
                  <a:srgbClr val="000000"/>
                </a:solidFill>
                <a:latin typeface="黑体" panose="02010609060101010101" pitchFamily="49" charset="-122"/>
                <a:ea typeface="黑体" panose="02010609060101010101" pitchFamily="49" charset="-122"/>
              </a:rPr>
              <a:t>要计算矩阵乘积：</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39938" name="Rectangle 4"/>
          <p:cNvSpPr/>
          <p:nvPr/>
        </p:nvSpPr>
        <p:spPr>
          <a:xfrm>
            <a:off x="0" y="3638550"/>
            <a:ext cx="184150" cy="461963"/>
          </a:xfrm>
          <a:prstGeom prst="rect">
            <a:avLst/>
          </a:prstGeom>
          <a:noFill/>
          <a:ln w="9525">
            <a:noFill/>
          </a:ln>
        </p:spPr>
        <p:txBody>
          <a:bodyPr wrap="none" anchor="ctr" anchorCtr="0">
            <a:spAutoFit/>
          </a:bodyPr>
          <a:p>
            <a:pPr eaLnBrk="0" hangingPunct="0"/>
            <a:endParaRPr lang="zh-CN" altLang="en-US" dirty="0">
              <a:latin typeface="Consolas" panose="020B0609020204030204" pitchFamily="49" charset="0"/>
              <a:ea typeface="宋体" panose="02010600030101010101" pitchFamily="2" charset="-122"/>
            </a:endParaRPr>
          </a:p>
        </p:txBody>
      </p:sp>
      <p:graphicFrame>
        <p:nvGraphicFramePr>
          <p:cNvPr id="50180" name="Object 3"/>
          <p:cNvGraphicFramePr>
            <a:graphicFrameLocks noChangeAspect="1"/>
          </p:cNvGraphicFramePr>
          <p:nvPr/>
        </p:nvGraphicFramePr>
        <p:xfrm>
          <a:off x="2786063" y="1565275"/>
          <a:ext cx="2663825" cy="820738"/>
        </p:xfrm>
        <a:graphic>
          <a:graphicData uri="http://schemas.openxmlformats.org/presentationml/2006/ole">
            <mc:AlternateContent xmlns:mc="http://schemas.openxmlformats.org/markup-compatibility/2006">
              <mc:Choice xmlns:v="urn:schemas-microsoft-com:vml" Requires="v">
                <p:oleObj spid="_x0000_s3078" name="" r:id="rId1" imgW="27432000" imgH="8534400" progId="Equation.3">
                  <p:embed/>
                </p:oleObj>
              </mc:Choice>
              <mc:Fallback>
                <p:oleObj name="" r:id="rId1" imgW="27432000" imgH="8534400" progId="Equation.3">
                  <p:embed/>
                  <p:pic>
                    <p:nvPicPr>
                      <p:cNvPr id="0" name="图片 3077"/>
                      <p:cNvPicPr/>
                      <p:nvPr/>
                    </p:nvPicPr>
                    <p:blipFill>
                      <a:blip r:embed="rId2"/>
                      <a:stretch>
                        <a:fillRect/>
                      </a:stretch>
                    </p:blipFill>
                    <p:spPr>
                      <a:xfrm>
                        <a:off x="2786063" y="1565275"/>
                        <a:ext cx="2663825" cy="820738"/>
                      </a:xfrm>
                      <a:prstGeom prst="rect">
                        <a:avLst/>
                      </a:prstGeom>
                      <a:noFill/>
                      <a:ln w="38100">
                        <a:noFill/>
                        <a:miter/>
                      </a:ln>
                    </p:spPr>
                  </p:pic>
                </p:oleObj>
              </mc:Fallback>
            </mc:AlternateContent>
          </a:graphicData>
        </a:graphic>
      </p:graphicFrame>
      <p:sp>
        <p:nvSpPr>
          <p:cNvPr id="50181" name="Text Box 5"/>
          <p:cNvSpPr txBox="1"/>
          <p:nvPr/>
        </p:nvSpPr>
        <p:spPr>
          <a:xfrm>
            <a:off x="500063" y="2386013"/>
            <a:ext cx="2087562" cy="400050"/>
          </a:xfrm>
          <a:prstGeom prst="rect">
            <a:avLst/>
          </a:prstGeom>
          <a:noFill/>
          <a:ln w="9525">
            <a:noFill/>
          </a:ln>
        </p:spPr>
        <p:txBody>
          <a:bodyPr anchor="t" anchorCtr="0">
            <a:spAutoFit/>
          </a:bodyPr>
          <a:p>
            <a:pPr eaLnBrk="0" hangingPunct="0">
              <a:spcBef>
                <a:spcPct val="50000"/>
              </a:spcBef>
            </a:pPr>
            <a:r>
              <a:rPr lang="zh-CN" altLang="nb-NO" sz="2000" dirty="0">
                <a:solidFill>
                  <a:srgbClr val="000000"/>
                </a:solidFill>
                <a:latin typeface="黑体" panose="02010609060101010101" pitchFamily="49" charset="-122"/>
                <a:ea typeface="黑体" panose="02010609060101010101" pitchFamily="49" charset="-122"/>
              </a:rPr>
              <a:t>只需要计算 </a:t>
            </a:r>
            <a:endParaRPr lang="zh-CN" altLang="en-US" sz="2000" dirty="0">
              <a:solidFill>
                <a:srgbClr val="000000"/>
              </a:solidFill>
              <a:latin typeface="黑体" panose="02010609060101010101" pitchFamily="49" charset="-122"/>
              <a:ea typeface="黑体" panose="02010609060101010101" pitchFamily="49" charset="-122"/>
            </a:endParaRPr>
          </a:p>
        </p:txBody>
      </p:sp>
      <p:graphicFrame>
        <p:nvGraphicFramePr>
          <p:cNvPr id="50182" name="Object 6"/>
          <p:cNvGraphicFramePr>
            <a:graphicFrameLocks noChangeAspect="1"/>
          </p:cNvGraphicFramePr>
          <p:nvPr/>
        </p:nvGraphicFramePr>
        <p:xfrm>
          <a:off x="2268538" y="2516188"/>
          <a:ext cx="4679950" cy="946150"/>
        </p:xfrm>
        <a:graphic>
          <a:graphicData uri="http://schemas.openxmlformats.org/presentationml/2006/ole">
            <mc:AlternateContent xmlns:mc="http://schemas.openxmlformats.org/markup-compatibility/2006">
              <mc:Choice xmlns:v="urn:schemas-microsoft-com:vml" Requires="v">
                <p:oleObj spid="_x0000_s3079" name="" r:id="rId3" imgW="41757600" imgH="8534400" progId="Equation.3">
                  <p:embed/>
                </p:oleObj>
              </mc:Choice>
              <mc:Fallback>
                <p:oleObj name="" r:id="rId3" imgW="41757600" imgH="8534400" progId="Equation.3">
                  <p:embed/>
                  <p:pic>
                    <p:nvPicPr>
                      <p:cNvPr id="0" name="图片 3078"/>
                      <p:cNvPicPr/>
                      <p:nvPr/>
                    </p:nvPicPr>
                    <p:blipFill>
                      <a:blip r:embed="rId4"/>
                      <a:stretch>
                        <a:fillRect/>
                      </a:stretch>
                    </p:blipFill>
                    <p:spPr>
                      <a:xfrm>
                        <a:off x="2268538" y="2516188"/>
                        <a:ext cx="4679950" cy="946150"/>
                      </a:xfrm>
                      <a:prstGeom prst="rect">
                        <a:avLst/>
                      </a:prstGeom>
                      <a:noFill/>
                      <a:ln w="38100">
                        <a:noFill/>
                        <a:miter/>
                      </a:ln>
                    </p:spPr>
                  </p:pic>
                </p:oleObj>
              </mc:Fallback>
            </mc:AlternateContent>
          </a:graphicData>
        </a:graphic>
      </p:graphicFrame>
      <p:sp>
        <p:nvSpPr>
          <p:cNvPr id="50183" name="Text Box 8"/>
          <p:cNvSpPr txBox="1"/>
          <p:nvPr/>
        </p:nvSpPr>
        <p:spPr>
          <a:xfrm>
            <a:off x="857250" y="3314700"/>
            <a:ext cx="3311525" cy="3332163"/>
          </a:xfrm>
          <a:prstGeom prst="rect">
            <a:avLst/>
          </a:prstGeom>
          <a:noFill/>
          <a:ln w="9525">
            <a:noFill/>
          </a:ln>
        </p:spPr>
        <p:txBody>
          <a:bodyPr anchor="t" anchorCtr="0">
            <a:spAutoFit/>
          </a:bodyPr>
          <a:p>
            <a:pPr eaLnBrk="0" hangingPunct="0">
              <a:lnSpc>
                <a:spcPts val="3200"/>
              </a:lnSpc>
            </a:pPr>
            <a:r>
              <a:rPr lang="zh-CN" altLang="pt-BR" dirty="0">
                <a:solidFill>
                  <a:srgbClr val="000000"/>
                </a:solidFill>
                <a:latin typeface="黑体" panose="02010609060101010101" pitchFamily="49" charset="-122"/>
                <a:ea typeface="黑体" panose="02010609060101010101" pitchFamily="49" charset="-122"/>
              </a:rPr>
              <a:t>其中：</a:t>
            </a:r>
            <a:endParaRPr lang="zh-CN" altLang="pt-BR" i="1" dirty="0">
              <a:solidFill>
                <a:srgbClr val="000000"/>
              </a:solidFill>
              <a:latin typeface="黑体" panose="02010609060101010101" pitchFamily="49" charset="-122"/>
              <a:ea typeface="黑体" panose="02010609060101010101" pitchFamily="49" charset="-122"/>
            </a:endParaRPr>
          </a:p>
          <a:p>
            <a:pPr eaLnBrk="0" hangingPunct="0">
              <a:lnSpc>
                <a:spcPts val="3200"/>
              </a:lnSpc>
            </a:pPr>
            <a:r>
              <a:rPr lang="pt-BR" altLang="zh-CN" sz="2000" i="1" dirty="0">
                <a:solidFill>
                  <a:srgbClr val="0000FF"/>
                </a:solidFill>
                <a:latin typeface="Consolas" panose="020B0609020204030204" pitchFamily="49" charset="0"/>
                <a:ea typeface="楷体" panose="02010609060101010101" pitchFamily="49" charset="-122"/>
              </a:rPr>
              <a:t>d</a:t>
            </a:r>
            <a:r>
              <a:rPr lang="pt-BR" altLang="zh-CN" sz="2000" baseline="-25000" dirty="0">
                <a:solidFill>
                  <a:srgbClr val="0000FF"/>
                </a:solidFill>
                <a:latin typeface="Consolas" panose="020B0609020204030204" pitchFamily="49" charset="0"/>
                <a:ea typeface="楷体" panose="02010609060101010101" pitchFamily="49" charset="-122"/>
              </a:rPr>
              <a:t>1</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A</a:t>
            </a:r>
            <a:r>
              <a:rPr lang="pt-BR" altLang="zh-CN" sz="2000" baseline="-25000" dirty="0">
                <a:solidFill>
                  <a:srgbClr val="0000FF"/>
                </a:solidFill>
                <a:latin typeface="Consolas" panose="020B0609020204030204" pitchFamily="49" charset="0"/>
                <a:ea typeface="楷体" panose="02010609060101010101" pitchFamily="49" charset="-122"/>
              </a:rPr>
              <a:t>11</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A</a:t>
            </a:r>
            <a:r>
              <a:rPr lang="pt-BR" altLang="zh-CN" sz="2000" baseline="-25000" dirty="0">
                <a:solidFill>
                  <a:srgbClr val="0000FF"/>
                </a:solidFill>
                <a:latin typeface="Consolas" panose="020B0609020204030204" pitchFamily="49" charset="0"/>
                <a:ea typeface="楷体" panose="02010609060101010101" pitchFamily="49" charset="-122"/>
              </a:rPr>
              <a:t>22</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B</a:t>
            </a:r>
            <a:r>
              <a:rPr lang="pt-BR" altLang="zh-CN" sz="2000" baseline="-25000" dirty="0">
                <a:solidFill>
                  <a:srgbClr val="0000FF"/>
                </a:solidFill>
                <a:latin typeface="Consolas" panose="020B0609020204030204" pitchFamily="49" charset="0"/>
                <a:ea typeface="楷体" panose="02010609060101010101" pitchFamily="49" charset="-122"/>
              </a:rPr>
              <a:t>11</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B</a:t>
            </a:r>
            <a:r>
              <a:rPr lang="pt-BR" altLang="zh-CN" sz="2000" baseline="-25000" dirty="0">
                <a:solidFill>
                  <a:srgbClr val="0000FF"/>
                </a:solidFill>
                <a:latin typeface="Consolas" panose="020B0609020204030204" pitchFamily="49" charset="0"/>
                <a:ea typeface="楷体" panose="02010609060101010101" pitchFamily="49" charset="-122"/>
              </a:rPr>
              <a:t>22</a:t>
            </a:r>
            <a:r>
              <a:rPr lang="pt-BR" altLang="zh-CN" sz="2000" dirty="0">
                <a:solidFill>
                  <a:srgbClr val="0000FF"/>
                </a:solidFill>
                <a:latin typeface="Consolas" panose="020B0609020204030204" pitchFamily="49" charset="0"/>
                <a:ea typeface="楷体" panose="02010609060101010101" pitchFamily="49" charset="-122"/>
              </a:rPr>
              <a:t>)</a:t>
            </a:r>
            <a:endParaRPr lang="pt-BR" altLang="zh-CN" sz="2000" i="1" dirty="0">
              <a:solidFill>
                <a:srgbClr val="0000FF"/>
              </a:solidFill>
              <a:latin typeface="Consolas" panose="020B0609020204030204" pitchFamily="49" charset="0"/>
              <a:ea typeface="楷体" panose="02010609060101010101" pitchFamily="49" charset="-122"/>
            </a:endParaRPr>
          </a:p>
          <a:p>
            <a:pPr eaLnBrk="0" hangingPunct="0">
              <a:lnSpc>
                <a:spcPts val="3200"/>
              </a:lnSpc>
            </a:pPr>
            <a:r>
              <a:rPr lang="pt-BR" altLang="zh-CN" sz="2000" i="1" dirty="0">
                <a:solidFill>
                  <a:srgbClr val="0000FF"/>
                </a:solidFill>
                <a:latin typeface="Consolas" panose="020B0609020204030204" pitchFamily="49" charset="0"/>
                <a:ea typeface="楷体" panose="02010609060101010101" pitchFamily="49" charset="-122"/>
              </a:rPr>
              <a:t>d</a:t>
            </a:r>
            <a:r>
              <a:rPr lang="pt-BR" altLang="zh-CN" sz="2000" baseline="-25000" dirty="0">
                <a:solidFill>
                  <a:srgbClr val="0000FF"/>
                </a:solidFill>
                <a:latin typeface="Consolas" panose="020B0609020204030204" pitchFamily="49" charset="0"/>
                <a:ea typeface="楷体" panose="02010609060101010101" pitchFamily="49" charset="-122"/>
              </a:rPr>
              <a:t>2</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A</a:t>
            </a:r>
            <a:r>
              <a:rPr lang="pt-BR" altLang="zh-CN" sz="2000" baseline="-25000" dirty="0">
                <a:solidFill>
                  <a:srgbClr val="0000FF"/>
                </a:solidFill>
                <a:latin typeface="Consolas" panose="020B0609020204030204" pitchFamily="49" charset="0"/>
                <a:ea typeface="楷体" panose="02010609060101010101" pitchFamily="49" charset="-122"/>
              </a:rPr>
              <a:t>21</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A</a:t>
            </a:r>
            <a:r>
              <a:rPr lang="pt-BR" altLang="zh-CN" sz="2000" baseline="-25000" dirty="0">
                <a:solidFill>
                  <a:srgbClr val="0000FF"/>
                </a:solidFill>
                <a:latin typeface="Consolas" panose="020B0609020204030204" pitchFamily="49" charset="0"/>
                <a:ea typeface="楷体" panose="02010609060101010101" pitchFamily="49" charset="-122"/>
              </a:rPr>
              <a:t>22</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B</a:t>
            </a:r>
            <a:r>
              <a:rPr lang="pt-BR" altLang="zh-CN" sz="2000" baseline="-25000" dirty="0">
                <a:solidFill>
                  <a:srgbClr val="0000FF"/>
                </a:solidFill>
                <a:latin typeface="Consolas" panose="020B0609020204030204" pitchFamily="49" charset="0"/>
                <a:ea typeface="楷体" panose="02010609060101010101" pitchFamily="49" charset="-122"/>
              </a:rPr>
              <a:t>11</a:t>
            </a:r>
            <a:endParaRPr lang="pt-BR" altLang="zh-CN" sz="2000" i="1" baseline="-25000" dirty="0">
              <a:solidFill>
                <a:srgbClr val="0000FF"/>
              </a:solidFill>
              <a:latin typeface="Consolas" panose="020B0609020204030204" pitchFamily="49" charset="0"/>
              <a:ea typeface="楷体" panose="02010609060101010101" pitchFamily="49" charset="-122"/>
            </a:endParaRPr>
          </a:p>
          <a:p>
            <a:pPr eaLnBrk="0" hangingPunct="0">
              <a:lnSpc>
                <a:spcPts val="3200"/>
              </a:lnSpc>
            </a:pPr>
            <a:r>
              <a:rPr lang="pt-BR" altLang="zh-CN" sz="2000" i="1" dirty="0">
                <a:solidFill>
                  <a:srgbClr val="0000FF"/>
                </a:solidFill>
                <a:latin typeface="Consolas" panose="020B0609020204030204" pitchFamily="49" charset="0"/>
                <a:ea typeface="楷体" panose="02010609060101010101" pitchFamily="49" charset="-122"/>
              </a:rPr>
              <a:t>d</a:t>
            </a:r>
            <a:r>
              <a:rPr lang="pt-BR" altLang="zh-CN" sz="2000" baseline="-25000" dirty="0">
                <a:solidFill>
                  <a:srgbClr val="0000FF"/>
                </a:solidFill>
                <a:latin typeface="Consolas" panose="020B0609020204030204" pitchFamily="49" charset="0"/>
                <a:ea typeface="楷体" panose="02010609060101010101" pitchFamily="49" charset="-122"/>
              </a:rPr>
              <a:t>3</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A</a:t>
            </a:r>
            <a:r>
              <a:rPr lang="pt-BR" altLang="zh-CN" sz="2000" baseline="-25000" dirty="0">
                <a:solidFill>
                  <a:srgbClr val="0000FF"/>
                </a:solidFill>
                <a:latin typeface="Consolas" panose="020B0609020204030204" pitchFamily="49" charset="0"/>
                <a:ea typeface="楷体" panose="02010609060101010101" pitchFamily="49" charset="-122"/>
              </a:rPr>
              <a:t>11</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B</a:t>
            </a:r>
            <a:r>
              <a:rPr lang="pt-BR" altLang="zh-CN" sz="2000" baseline="-25000" dirty="0">
                <a:solidFill>
                  <a:srgbClr val="0000FF"/>
                </a:solidFill>
                <a:latin typeface="Consolas" panose="020B0609020204030204" pitchFamily="49" charset="0"/>
                <a:ea typeface="楷体" panose="02010609060101010101" pitchFamily="49" charset="-122"/>
              </a:rPr>
              <a:t>12</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B</a:t>
            </a:r>
            <a:r>
              <a:rPr lang="pt-BR" altLang="zh-CN" sz="2000" baseline="-25000" dirty="0">
                <a:solidFill>
                  <a:srgbClr val="0000FF"/>
                </a:solidFill>
                <a:latin typeface="Consolas" panose="020B0609020204030204" pitchFamily="49" charset="0"/>
                <a:ea typeface="楷体" panose="02010609060101010101" pitchFamily="49" charset="-122"/>
              </a:rPr>
              <a:t>22</a:t>
            </a:r>
            <a:r>
              <a:rPr lang="pt-BR" altLang="zh-CN" sz="2000" dirty="0">
                <a:solidFill>
                  <a:srgbClr val="0000FF"/>
                </a:solidFill>
                <a:latin typeface="Consolas" panose="020B0609020204030204" pitchFamily="49" charset="0"/>
                <a:ea typeface="楷体" panose="02010609060101010101" pitchFamily="49" charset="-122"/>
              </a:rPr>
              <a:t>)</a:t>
            </a:r>
            <a:endParaRPr lang="pt-BR" altLang="zh-CN" sz="2000" i="1" dirty="0">
              <a:solidFill>
                <a:srgbClr val="0000FF"/>
              </a:solidFill>
              <a:latin typeface="Consolas" panose="020B0609020204030204" pitchFamily="49" charset="0"/>
              <a:ea typeface="楷体" panose="02010609060101010101" pitchFamily="49" charset="-122"/>
            </a:endParaRPr>
          </a:p>
          <a:p>
            <a:pPr eaLnBrk="0" hangingPunct="0">
              <a:lnSpc>
                <a:spcPts val="3200"/>
              </a:lnSpc>
            </a:pPr>
            <a:r>
              <a:rPr lang="pt-BR" altLang="zh-CN" sz="2000" i="1" dirty="0">
                <a:solidFill>
                  <a:srgbClr val="0000FF"/>
                </a:solidFill>
                <a:latin typeface="Consolas" panose="020B0609020204030204" pitchFamily="49" charset="0"/>
                <a:ea typeface="楷体" panose="02010609060101010101" pitchFamily="49" charset="-122"/>
              </a:rPr>
              <a:t>d</a:t>
            </a:r>
            <a:r>
              <a:rPr lang="pt-BR" altLang="zh-CN" sz="2000" baseline="-25000" dirty="0">
                <a:solidFill>
                  <a:srgbClr val="0000FF"/>
                </a:solidFill>
                <a:latin typeface="Consolas" panose="020B0609020204030204" pitchFamily="49" charset="0"/>
                <a:ea typeface="楷体" panose="02010609060101010101" pitchFamily="49" charset="-122"/>
              </a:rPr>
              <a:t>4</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A</a:t>
            </a:r>
            <a:r>
              <a:rPr lang="pt-BR" altLang="zh-CN" sz="2000" baseline="-25000" dirty="0">
                <a:solidFill>
                  <a:srgbClr val="0000FF"/>
                </a:solidFill>
                <a:latin typeface="Consolas" panose="020B0609020204030204" pitchFamily="49" charset="0"/>
                <a:ea typeface="楷体" panose="02010609060101010101" pitchFamily="49" charset="-122"/>
              </a:rPr>
              <a:t>22</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B</a:t>
            </a:r>
            <a:r>
              <a:rPr lang="pt-BR" altLang="zh-CN" sz="2000" baseline="-25000" dirty="0">
                <a:solidFill>
                  <a:srgbClr val="0000FF"/>
                </a:solidFill>
                <a:latin typeface="Consolas" panose="020B0609020204030204" pitchFamily="49" charset="0"/>
                <a:ea typeface="楷体" panose="02010609060101010101" pitchFamily="49" charset="-122"/>
              </a:rPr>
              <a:t>21</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B</a:t>
            </a:r>
            <a:r>
              <a:rPr lang="pt-BR" altLang="zh-CN" sz="2000" baseline="-25000" dirty="0">
                <a:solidFill>
                  <a:srgbClr val="0000FF"/>
                </a:solidFill>
                <a:latin typeface="Consolas" panose="020B0609020204030204" pitchFamily="49" charset="0"/>
                <a:ea typeface="楷体" panose="02010609060101010101" pitchFamily="49" charset="-122"/>
              </a:rPr>
              <a:t>11</a:t>
            </a:r>
            <a:r>
              <a:rPr lang="pt-BR" altLang="zh-CN" sz="2000" dirty="0">
                <a:solidFill>
                  <a:srgbClr val="0000FF"/>
                </a:solidFill>
                <a:latin typeface="Consolas" panose="020B0609020204030204" pitchFamily="49" charset="0"/>
                <a:ea typeface="楷体" panose="02010609060101010101" pitchFamily="49" charset="-122"/>
              </a:rPr>
              <a:t>)</a:t>
            </a:r>
            <a:endParaRPr lang="pt-BR" altLang="zh-CN" sz="2000" i="1" dirty="0">
              <a:solidFill>
                <a:srgbClr val="0000FF"/>
              </a:solidFill>
              <a:latin typeface="Consolas" panose="020B0609020204030204" pitchFamily="49" charset="0"/>
              <a:ea typeface="楷体" panose="02010609060101010101" pitchFamily="49" charset="-122"/>
            </a:endParaRPr>
          </a:p>
          <a:p>
            <a:pPr eaLnBrk="0" hangingPunct="0">
              <a:lnSpc>
                <a:spcPts val="3200"/>
              </a:lnSpc>
            </a:pPr>
            <a:r>
              <a:rPr lang="pt-BR" altLang="zh-CN" sz="2000" i="1" dirty="0">
                <a:solidFill>
                  <a:srgbClr val="0000FF"/>
                </a:solidFill>
                <a:latin typeface="Consolas" panose="020B0609020204030204" pitchFamily="49" charset="0"/>
                <a:ea typeface="楷体" panose="02010609060101010101" pitchFamily="49" charset="-122"/>
              </a:rPr>
              <a:t>d</a:t>
            </a:r>
            <a:r>
              <a:rPr lang="pt-BR" altLang="zh-CN" sz="2000" baseline="-25000" dirty="0">
                <a:solidFill>
                  <a:srgbClr val="0000FF"/>
                </a:solidFill>
                <a:latin typeface="Consolas" panose="020B0609020204030204" pitchFamily="49" charset="0"/>
                <a:ea typeface="楷体" panose="02010609060101010101" pitchFamily="49" charset="-122"/>
              </a:rPr>
              <a:t>5</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A</a:t>
            </a:r>
            <a:r>
              <a:rPr lang="pt-BR" altLang="zh-CN" sz="2000" baseline="-25000" dirty="0">
                <a:solidFill>
                  <a:srgbClr val="0000FF"/>
                </a:solidFill>
                <a:latin typeface="Consolas" panose="020B0609020204030204" pitchFamily="49" charset="0"/>
                <a:ea typeface="楷体" panose="02010609060101010101" pitchFamily="49" charset="-122"/>
              </a:rPr>
              <a:t>11</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A</a:t>
            </a:r>
            <a:r>
              <a:rPr lang="pt-BR" altLang="zh-CN" sz="2000" baseline="-25000" dirty="0">
                <a:solidFill>
                  <a:srgbClr val="0000FF"/>
                </a:solidFill>
                <a:latin typeface="Consolas" panose="020B0609020204030204" pitchFamily="49" charset="0"/>
                <a:ea typeface="楷体" panose="02010609060101010101" pitchFamily="49" charset="-122"/>
              </a:rPr>
              <a:t>12</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B</a:t>
            </a:r>
            <a:r>
              <a:rPr lang="pt-BR" altLang="zh-CN" sz="2000" baseline="-25000" dirty="0">
                <a:solidFill>
                  <a:srgbClr val="0000FF"/>
                </a:solidFill>
                <a:latin typeface="Consolas" panose="020B0609020204030204" pitchFamily="49" charset="0"/>
                <a:ea typeface="楷体" panose="02010609060101010101" pitchFamily="49" charset="-122"/>
              </a:rPr>
              <a:t>22</a:t>
            </a:r>
            <a:endParaRPr lang="pt-BR" altLang="zh-CN" sz="2000" i="1" baseline="-25000" dirty="0">
              <a:solidFill>
                <a:srgbClr val="0000FF"/>
              </a:solidFill>
              <a:latin typeface="Consolas" panose="020B0609020204030204" pitchFamily="49" charset="0"/>
              <a:ea typeface="楷体" panose="02010609060101010101" pitchFamily="49" charset="-122"/>
            </a:endParaRPr>
          </a:p>
          <a:p>
            <a:pPr eaLnBrk="0" hangingPunct="0">
              <a:lnSpc>
                <a:spcPts val="3200"/>
              </a:lnSpc>
            </a:pPr>
            <a:r>
              <a:rPr lang="pt-BR" altLang="zh-CN" sz="2000" i="1" dirty="0">
                <a:solidFill>
                  <a:srgbClr val="0000FF"/>
                </a:solidFill>
                <a:latin typeface="Consolas" panose="020B0609020204030204" pitchFamily="49" charset="0"/>
                <a:ea typeface="楷体" panose="02010609060101010101" pitchFamily="49" charset="-122"/>
              </a:rPr>
              <a:t>d</a:t>
            </a:r>
            <a:r>
              <a:rPr lang="pt-BR" altLang="zh-CN" sz="2000" baseline="-25000" dirty="0">
                <a:solidFill>
                  <a:srgbClr val="0000FF"/>
                </a:solidFill>
                <a:latin typeface="Consolas" panose="020B0609020204030204" pitchFamily="49" charset="0"/>
                <a:ea typeface="楷体" panose="02010609060101010101" pitchFamily="49" charset="-122"/>
              </a:rPr>
              <a:t>6</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A</a:t>
            </a:r>
            <a:r>
              <a:rPr lang="pt-BR" altLang="zh-CN" sz="2000" baseline="-25000" dirty="0">
                <a:solidFill>
                  <a:srgbClr val="0000FF"/>
                </a:solidFill>
                <a:latin typeface="Consolas" panose="020B0609020204030204" pitchFamily="49" charset="0"/>
                <a:ea typeface="楷体" panose="02010609060101010101" pitchFamily="49" charset="-122"/>
              </a:rPr>
              <a:t>21</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A</a:t>
            </a:r>
            <a:r>
              <a:rPr lang="pt-BR" altLang="zh-CN" sz="2000" baseline="-25000" dirty="0">
                <a:solidFill>
                  <a:srgbClr val="0000FF"/>
                </a:solidFill>
                <a:latin typeface="Consolas" panose="020B0609020204030204" pitchFamily="49" charset="0"/>
                <a:ea typeface="楷体" panose="02010609060101010101" pitchFamily="49" charset="-122"/>
              </a:rPr>
              <a:t>11</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B</a:t>
            </a:r>
            <a:r>
              <a:rPr lang="pt-BR" altLang="zh-CN" sz="2000" baseline="-25000" dirty="0">
                <a:solidFill>
                  <a:srgbClr val="0000FF"/>
                </a:solidFill>
                <a:latin typeface="Consolas" panose="020B0609020204030204" pitchFamily="49" charset="0"/>
                <a:ea typeface="楷体" panose="02010609060101010101" pitchFamily="49" charset="-122"/>
              </a:rPr>
              <a:t>11</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B</a:t>
            </a:r>
            <a:r>
              <a:rPr lang="pt-BR" altLang="zh-CN" sz="2000" baseline="-25000" dirty="0">
                <a:solidFill>
                  <a:srgbClr val="0000FF"/>
                </a:solidFill>
                <a:latin typeface="Consolas" panose="020B0609020204030204" pitchFamily="49" charset="0"/>
                <a:ea typeface="楷体" panose="02010609060101010101" pitchFamily="49" charset="-122"/>
              </a:rPr>
              <a:t>12</a:t>
            </a:r>
            <a:r>
              <a:rPr lang="pt-BR" altLang="zh-CN" sz="2000" dirty="0">
                <a:solidFill>
                  <a:srgbClr val="0000FF"/>
                </a:solidFill>
                <a:latin typeface="Consolas" panose="020B0609020204030204" pitchFamily="49" charset="0"/>
                <a:ea typeface="楷体" panose="02010609060101010101" pitchFamily="49" charset="-122"/>
              </a:rPr>
              <a:t>)</a:t>
            </a:r>
            <a:endParaRPr lang="pt-BR" altLang="zh-CN" sz="2000" i="1" dirty="0">
              <a:solidFill>
                <a:srgbClr val="0000FF"/>
              </a:solidFill>
              <a:latin typeface="Consolas" panose="020B0609020204030204" pitchFamily="49" charset="0"/>
              <a:ea typeface="楷体" panose="02010609060101010101" pitchFamily="49" charset="-122"/>
            </a:endParaRPr>
          </a:p>
          <a:p>
            <a:pPr eaLnBrk="0" hangingPunct="0">
              <a:lnSpc>
                <a:spcPts val="3200"/>
              </a:lnSpc>
            </a:pPr>
            <a:r>
              <a:rPr lang="pt-BR" altLang="zh-CN" sz="2000" i="1" dirty="0">
                <a:solidFill>
                  <a:srgbClr val="0000FF"/>
                </a:solidFill>
                <a:latin typeface="Consolas" panose="020B0609020204030204" pitchFamily="49" charset="0"/>
                <a:ea typeface="楷体" panose="02010609060101010101" pitchFamily="49" charset="-122"/>
              </a:rPr>
              <a:t>d</a:t>
            </a:r>
            <a:r>
              <a:rPr lang="pt-BR" altLang="zh-CN" sz="2000" baseline="-25000" dirty="0">
                <a:solidFill>
                  <a:srgbClr val="0000FF"/>
                </a:solidFill>
                <a:latin typeface="Consolas" panose="020B0609020204030204" pitchFamily="49" charset="0"/>
                <a:ea typeface="楷体" panose="02010609060101010101" pitchFamily="49" charset="-122"/>
              </a:rPr>
              <a:t>7</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A</a:t>
            </a:r>
            <a:r>
              <a:rPr lang="pt-BR" altLang="zh-CN" sz="2000" baseline="-25000" dirty="0">
                <a:solidFill>
                  <a:srgbClr val="0000FF"/>
                </a:solidFill>
                <a:latin typeface="Consolas" panose="020B0609020204030204" pitchFamily="49" charset="0"/>
                <a:ea typeface="楷体" panose="02010609060101010101" pitchFamily="49" charset="-122"/>
              </a:rPr>
              <a:t>12</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A</a:t>
            </a:r>
            <a:r>
              <a:rPr lang="pt-BR" altLang="zh-CN" sz="2000" baseline="-25000" dirty="0">
                <a:solidFill>
                  <a:srgbClr val="0000FF"/>
                </a:solidFill>
                <a:latin typeface="Consolas" panose="020B0609020204030204" pitchFamily="49" charset="0"/>
                <a:ea typeface="楷体" panose="02010609060101010101" pitchFamily="49" charset="-122"/>
              </a:rPr>
              <a:t>22</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B</a:t>
            </a:r>
            <a:r>
              <a:rPr lang="pt-BR" altLang="zh-CN" sz="2000" baseline="-25000" dirty="0">
                <a:solidFill>
                  <a:srgbClr val="0000FF"/>
                </a:solidFill>
                <a:latin typeface="Consolas" panose="020B0609020204030204" pitchFamily="49" charset="0"/>
                <a:ea typeface="楷体" panose="02010609060101010101" pitchFamily="49" charset="-122"/>
              </a:rPr>
              <a:t>21</a:t>
            </a:r>
            <a:r>
              <a:rPr lang="pt-BR" altLang="zh-CN" sz="2000" dirty="0">
                <a:solidFill>
                  <a:srgbClr val="0000FF"/>
                </a:solidFill>
                <a:latin typeface="Consolas" panose="020B0609020204030204" pitchFamily="49" charset="0"/>
                <a:ea typeface="楷体" panose="02010609060101010101" pitchFamily="49" charset="-122"/>
              </a:rPr>
              <a:t>+</a:t>
            </a:r>
            <a:r>
              <a:rPr lang="pt-BR" altLang="zh-CN" sz="2000" i="1" dirty="0">
                <a:solidFill>
                  <a:srgbClr val="0000FF"/>
                </a:solidFill>
                <a:latin typeface="Consolas" panose="020B0609020204030204" pitchFamily="49" charset="0"/>
                <a:ea typeface="楷体" panose="02010609060101010101" pitchFamily="49" charset="-122"/>
              </a:rPr>
              <a:t>B</a:t>
            </a:r>
            <a:r>
              <a:rPr lang="pt-BR" altLang="zh-CN" sz="2000" baseline="-25000" dirty="0">
                <a:solidFill>
                  <a:srgbClr val="0000FF"/>
                </a:solidFill>
                <a:latin typeface="Consolas" panose="020B0609020204030204" pitchFamily="49" charset="0"/>
                <a:ea typeface="楷体" panose="02010609060101010101" pitchFamily="49" charset="-122"/>
              </a:rPr>
              <a:t>22</a:t>
            </a:r>
            <a:r>
              <a:rPr lang="pt-BR" altLang="zh-CN" sz="2000" dirty="0">
                <a:solidFill>
                  <a:srgbClr val="0000FF"/>
                </a:solidFill>
                <a:latin typeface="Consolas" panose="020B0609020204030204" pitchFamily="49" charset="0"/>
                <a:ea typeface="楷体" panose="02010609060101010101" pitchFamily="49" charset="-122"/>
              </a:rPr>
              <a:t>)</a:t>
            </a:r>
            <a:endParaRPr lang="en-US" altLang="zh-CN" sz="2000" dirty="0">
              <a:solidFill>
                <a:srgbClr val="0000FF"/>
              </a:solidFill>
              <a:latin typeface="Consolas" panose="020B0609020204030204" pitchFamily="49" charset="0"/>
              <a:ea typeface="楷体" panose="02010609060101010101" pitchFamily="49" charset="-122"/>
            </a:endParaRPr>
          </a:p>
        </p:txBody>
      </p:sp>
      <p:sp>
        <p:nvSpPr>
          <p:cNvPr id="9" name="右大括号 8"/>
          <p:cNvSpPr/>
          <p:nvPr/>
        </p:nvSpPr>
        <p:spPr>
          <a:xfrm>
            <a:off x="3643313" y="4029075"/>
            <a:ext cx="285750" cy="2500313"/>
          </a:xfrm>
          <a:prstGeom prst="rightBrace">
            <a:avLst/>
          </a:prstGeom>
          <a:ln>
            <a:tailEnd type="none"/>
          </a:ln>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宋体" panose="02010600030101010101" pitchFamily="2" charset="-122"/>
              <a:cs typeface="+mn-cs"/>
            </a:endParaRPr>
          </a:p>
        </p:txBody>
      </p:sp>
      <p:sp>
        <p:nvSpPr>
          <p:cNvPr id="50185" name="TextBox 9"/>
          <p:cNvSpPr txBox="1"/>
          <p:nvPr/>
        </p:nvSpPr>
        <p:spPr>
          <a:xfrm>
            <a:off x="4000500" y="4886325"/>
            <a:ext cx="2786063" cy="708025"/>
          </a:xfrm>
          <a:prstGeom prst="rect">
            <a:avLst/>
          </a:prstGeom>
          <a:noFill/>
          <a:ln w="9525">
            <a:noFill/>
          </a:ln>
        </p:spPr>
        <p:txBody>
          <a:bodyPr anchor="t" anchorCtr="0">
            <a:spAutoFit/>
          </a:bodyPr>
          <a:p>
            <a:pPr eaLnBrk="0" hangingPunct="0"/>
            <a:r>
              <a:rPr lang="pt-BR" altLang="zh-CN" sz="2000" dirty="0">
                <a:solidFill>
                  <a:srgbClr val="0000FF"/>
                </a:solidFill>
                <a:latin typeface="Consolas" panose="020B0609020204030204" pitchFamily="49" charset="0"/>
                <a:ea typeface="微软雅黑" panose="020B0503020204020204" pitchFamily="34" charset="-122"/>
              </a:rPr>
              <a:t>7</a:t>
            </a:r>
            <a:r>
              <a:rPr lang="zh-CN" altLang="pt-BR" sz="2000" dirty="0">
                <a:solidFill>
                  <a:srgbClr val="0000FF"/>
                </a:solidFill>
                <a:latin typeface="Consolas" panose="020B0609020204030204" pitchFamily="49" charset="0"/>
                <a:ea typeface="微软雅黑" panose="020B0503020204020204" pitchFamily="34" charset="-122"/>
              </a:rPr>
              <a:t>个</a:t>
            </a:r>
            <a:r>
              <a:rPr lang="pt-BR" altLang="zh-CN" sz="2000" i="1" dirty="0">
                <a:solidFill>
                  <a:srgbClr val="0000FF"/>
                </a:solidFill>
                <a:latin typeface="Consolas" panose="020B0609020204030204" pitchFamily="49" charset="0"/>
                <a:ea typeface="微软雅黑" panose="020B0503020204020204" pitchFamily="34" charset="-122"/>
              </a:rPr>
              <a:t>n</a:t>
            </a:r>
            <a:r>
              <a:rPr lang="pt-BR" altLang="zh-CN" sz="2000" dirty="0">
                <a:solidFill>
                  <a:srgbClr val="0000FF"/>
                </a:solidFill>
                <a:latin typeface="Consolas" panose="020B0609020204030204" pitchFamily="49" charset="0"/>
                <a:ea typeface="微软雅黑" panose="020B0503020204020204" pitchFamily="34" charset="-122"/>
              </a:rPr>
              <a:t>/2×</a:t>
            </a:r>
            <a:r>
              <a:rPr lang="pt-BR" altLang="zh-CN" sz="2000" i="1" dirty="0">
                <a:solidFill>
                  <a:srgbClr val="0000FF"/>
                </a:solidFill>
                <a:latin typeface="Consolas" panose="020B0609020204030204" pitchFamily="49" charset="0"/>
                <a:ea typeface="微软雅黑" panose="020B0503020204020204" pitchFamily="34" charset="-122"/>
              </a:rPr>
              <a:t>n</a:t>
            </a:r>
            <a:r>
              <a:rPr lang="pt-BR" altLang="zh-CN" sz="2000" dirty="0">
                <a:solidFill>
                  <a:srgbClr val="0000FF"/>
                </a:solidFill>
                <a:latin typeface="Consolas" panose="020B0609020204030204" pitchFamily="49" charset="0"/>
                <a:ea typeface="微软雅黑" panose="020B0503020204020204" pitchFamily="34" charset="-122"/>
              </a:rPr>
              <a:t>/2</a:t>
            </a:r>
            <a:r>
              <a:rPr lang="zh-CN" altLang="pt-BR" sz="2000" dirty="0">
                <a:solidFill>
                  <a:srgbClr val="0000FF"/>
                </a:solidFill>
                <a:latin typeface="Consolas" panose="020B0609020204030204" pitchFamily="49" charset="0"/>
                <a:ea typeface="微软雅黑" panose="020B0503020204020204" pitchFamily="34" charset="-122"/>
              </a:rPr>
              <a:t>矩阵乘积</a:t>
            </a:r>
            <a:endParaRPr lang="en-US" altLang="zh-CN" sz="2000" dirty="0">
              <a:solidFill>
                <a:srgbClr val="0000FF"/>
              </a:solidFill>
              <a:latin typeface="Consolas" panose="020B0609020204030204" pitchFamily="49" charset="0"/>
              <a:ea typeface="微软雅黑" panose="020B0503020204020204" pitchFamily="34" charset="-122"/>
            </a:endParaRPr>
          </a:p>
          <a:p>
            <a:pPr eaLnBrk="0" hangingPunct="0"/>
            <a:r>
              <a:rPr lang="zh-CN" altLang="pt-BR" sz="2000" dirty="0">
                <a:solidFill>
                  <a:srgbClr val="0000FF"/>
                </a:solidFill>
                <a:latin typeface="Consolas" panose="020B0609020204030204" pitchFamily="49" charset="0"/>
                <a:ea typeface="微软雅黑" panose="020B0503020204020204" pitchFamily="34" charset="-122"/>
              </a:rPr>
              <a:t>加减运算共需要</a:t>
            </a:r>
            <a:r>
              <a:rPr lang="pt-BR" altLang="zh-CN" sz="2000" dirty="0">
                <a:solidFill>
                  <a:srgbClr val="0000FF"/>
                </a:solidFill>
                <a:latin typeface="Consolas" panose="020B0609020204030204" pitchFamily="49" charset="0"/>
                <a:ea typeface="微软雅黑" panose="020B0503020204020204" pitchFamily="34" charset="-122"/>
              </a:rPr>
              <a:t>O(</a:t>
            </a:r>
            <a:r>
              <a:rPr lang="pt-BR" altLang="zh-CN" sz="2000" i="1" dirty="0">
                <a:solidFill>
                  <a:srgbClr val="0000FF"/>
                </a:solidFill>
                <a:latin typeface="Consolas" panose="020B0609020204030204" pitchFamily="49" charset="0"/>
                <a:ea typeface="微软雅黑" panose="020B0503020204020204" pitchFamily="34" charset="-122"/>
              </a:rPr>
              <a:t>n</a:t>
            </a:r>
            <a:r>
              <a:rPr lang="pt-BR" altLang="zh-CN" sz="2000" baseline="30000" dirty="0">
                <a:solidFill>
                  <a:srgbClr val="0000FF"/>
                </a:solidFill>
                <a:latin typeface="Consolas" panose="020B0609020204030204" pitchFamily="49" charset="0"/>
                <a:ea typeface="微软雅黑" panose="020B0503020204020204" pitchFamily="34" charset="-122"/>
              </a:rPr>
              <a:t>2</a:t>
            </a:r>
            <a:r>
              <a:rPr lang="pt-BR" altLang="zh-CN" sz="2000" dirty="0">
                <a:solidFill>
                  <a:srgbClr val="0000FF"/>
                </a:solidFill>
                <a:latin typeface="Consolas" panose="020B0609020204030204" pitchFamily="49" charset="0"/>
                <a:ea typeface="微软雅黑" panose="020B0503020204020204" pitchFamily="34" charset="-122"/>
              </a:rPr>
              <a:t>)</a:t>
            </a:r>
            <a:endParaRPr lang="zh-CN" altLang="en-US" sz="2000" dirty="0">
              <a:solidFill>
                <a:srgbClr val="0000FF"/>
              </a:solidFill>
              <a:latin typeface="Consolas" panose="020B0609020204030204" pitchFamily="49" charset="0"/>
              <a:ea typeface="微软雅黑" panose="020B0503020204020204" pitchFamily="34" charset="-122"/>
            </a:endParaRPr>
          </a:p>
        </p:txBody>
      </p:sp>
      <p:sp>
        <p:nvSpPr>
          <p:cNvPr id="10"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sym typeface="+mn-ea"/>
              </a:rPr>
              <a:t>3.5</a:t>
            </a: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sym typeface="+mn-ea"/>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sym typeface="+mn-ea"/>
              </a:rPr>
              <a:t>求解大整数乘法和矩阵乘法问题</a:t>
            </a:r>
            <a:endParaRPr kumimoji="0" lang="zh-CN"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endParaRPr>
          </a:p>
        </p:txBody>
      </p:sp>
      <p:pic>
        <p:nvPicPr>
          <p:cNvPr id="2" name="图片 1"/>
          <p:cNvPicPr>
            <a:picLocks noChangeAspect="1"/>
          </p:cNvPicPr>
          <p:nvPr/>
        </p:nvPicPr>
        <p:blipFill>
          <a:blip r:embed="rId5"/>
          <a:stretch>
            <a:fillRect/>
          </a:stretch>
        </p:blipFill>
        <p:spPr>
          <a:xfrm>
            <a:off x="4008438" y="4029075"/>
            <a:ext cx="4183062" cy="22510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81">
                                            <p:txEl>
                                              <p:charRg st="0"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1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p:bldP spid="9" grpId="0" animBg="1"/>
      <p:bldP spid="5018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sym typeface="+mn-ea"/>
              </a:rPr>
              <a:t>3.5</a:t>
            </a: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sym typeface="+mn-ea"/>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sym typeface="+mn-ea"/>
              </a:rPr>
              <a:t>求解大整数乘法和矩阵乘法问题</a:t>
            </a:r>
            <a:endParaRPr kumimoji="0" lang="zh-CN"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endParaRPr>
          </a:p>
        </p:txBody>
      </p:sp>
      <p:pic>
        <p:nvPicPr>
          <p:cNvPr id="4" name="图片 3"/>
          <p:cNvPicPr>
            <a:picLocks noChangeAspect="1"/>
          </p:cNvPicPr>
          <p:nvPr/>
        </p:nvPicPr>
        <p:blipFill>
          <a:blip r:embed="rId1"/>
          <a:stretch>
            <a:fillRect/>
          </a:stretch>
        </p:blipFill>
        <p:spPr>
          <a:xfrm>
            <a:off x="1447800" y="1981200"/>
            <a:ext cx="5562600" cy="389662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4" name="Text Box 2"/>
          <p:cNvSpPr txBox="1">
            <a:spLocks noChangeArrowheads="1"/>
          </p:cNvSpPr>
          <p:nvPr/>
        </p:nvSpPr>
        <p:spPr bwMode="auto">
          <a:xfrm>
            <a:off x="357153" y="1203303"/>
            <a:ext cx="4429158" cy="523214"/>
          </a:xfrm>
          <a:prstGeom prst="rect">
            <a:avLst/>
          </a:prstGeom>
          <a:noFill/>
          <a:ln w="9525">
            <a:noFill/>
            <a:miter lim="800000"/>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R="0" algn="ctr" defTabSz="914400" eaLnBrk="0" hangingPunct="0">
              <a:spcBef>
                <a:spcPct val="50000"/>
              </a:spcBef>
              <a:buClrTx/>
              <a:buSzTx/>
              <a:buFontTx/>
              <a:defRPr/>
            </a:pPr>
            <a:r>
              <a:rPr kumimoji="0" lang="pt-BR" altLang="zh-CN" sz="2800" kern="1200" cap="none" spc="0" normalizeH="0" baseline="0" noProof="0" dirty="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3.5.2 </a:t>
            </a:r>
            <a:r>
              <a:rPr kumimoji="0" lang="zh-CN" altLang="pt-BR" sz="2800" kern="1200" cap="none" spc="0" normalizeH="0" baseline="0" noProof="0" dirty="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求解矩阵乘法问题</a:t>
            </a:r>
            <a:endParaRPr kumimoji="0" lang="zh-CN" altLang="en-US" sz="2800" kern="1200" cap="none" spc="0" normalizeH="0" baseline="0" noProof="0" dirty="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Text Box 2"/>
          <p:cNvSpPr txBox="1"/>
          <p:nvPr/>
        </p:nvSpPr>
        <p:spPr>
          <a:xfrm>
            <a:off x="323850" y="1225550"/>
            <a:ext cx="8353425" cy="1423988"/>
          </a:xfrm>
          <a:prstGeom prst="rect">
            <a:avLst/>
          </a:prstGeom>
          <a:noFill/>
          <a:ln w="9525">
            <a:noFill/>
          </a:ln>
        </p:spPr>
        <p:txBody>
          <a:bodyPr anchor="t" anchorCtr="0">
            <a:spAutoFit/>
          </a:bodyPr>
          <a:p>
            <a:pPr eaLnBrk="0" hangingPunct="0">
              <a:lnSpc>
                <a:spcPct val="150000"/>
              </a:lnSpc>
              <a:spcBef>
                <a:spcPct val="50000"/>
              </a:spcBef>
            </a:pPr>
            <a:r>
              <a:rPr lang="zh-CN" altLang="pt-BR" sz="2000" dirty="0">
                <a:solidFill>
                  <a:srgbClr val="000000"/>
                </a:solidFill>
                <a:latin typeface="黑体" panose="02010609060101010101" pitchFamily="49" charset="-122"/>
                <a:ea typeface="黑体" panose="02010609060101010101" pitchFamily="49" charset="-122"/>
              </a:rPr>
              <a:t>　　由上面可知</a:t>
            </a:r>
            <a:r>
              <a:rPr lang="zh-CN" altLang="en-US" sz="2000" dirty="0">
                <a:solidFill>
                  <a:srgbClr val="000000"/>
                </a:solidFill>
                <a:latin typeface="黑体" panose="02010609060101010101" pitchFamily="49" charset="-122"/>
                <a:ea typeface="黑体" panose="02010609060101010101" pitchFamily="49" charset="-122"/>
              </a:rPr>
              <a:t>，</a:t>
            </a:r>
            <a:r>
              <a:rPr lang="zh-CN" altLang="nb-NO" sz="2000" dirty="0">
                <a:solidFill>
                  <a:srgbClr val="000000"/>
                </a:solidFill>
                <a:latin typeface="黑体" panose="02010609060101010101" pitchFamily="49" charset="-122"/>
                <a:ea typeface="黑体" panose="02010609060101010101" pitchFamily="49" charset="-122"/>
              </a:rPr>
              <a:t>两个</a:t>
            </a:r>
            <a:r>
              <a:rPr lang="pt-BR" altLang="zh-CN" sz="2000" dirty="0">
                <a:solidFill>
                  <a:srgbClr val="000000"/>
                </a:solidFill>
                <a:latin typeface="黑体" panose="02010609060101010101" pitchFamily="49" charset="-122"/>
                <a:ea typeface="黑体" panose="02010609060101010101" pitchFamily="49" charset="-122"/>
              </a:rPr>
              <a:t>n×n</a:t>
            </a:r>
            <a:r>
              <a:rPr lang="zh-CN" altLang="pt-BR" sz="2000" dirty="0">
                <a:solidFill>
                  <a:srgbClr val="000000"/>
                </a:solidFill>
                <a:latin typeface="黑体" panose="02010609060101010101" pitchFamily="49" charset="-122"/>
                <a:ea typeface="黑体" panose="02010609060101010101" pitchFamily="49" charset="-122"/>
              </a:rPr>
              <a:t>矩阵乘积的计算量是</a:t>
            </a:r>
            <a:r>
              <a:rPr lang="pt-BR" altLang="zh-CN" sz="2000" dirty="0">
                <a:solidFill>
                  <a:srgbClr val="000000"/>
                </a:solidFill>
                <a:latin typeface="黑体" panose="02010609060101010101" pitchFamily="49" charset="-122"/>
                <a:ea typeface="黑体" panose="02010609060101010101" pitchFamily="49" charset="-122"/>
              </a:rPr>
              <a:t>2</a:t>
            </a:r>
            <a:r>
              <a:rPr lang="zh-CN" altLang="pt-BR" sz="2000" dirty="0">
                <a:solidFill>
                  <a:srgbClr val="000000"/>
                </a:solidFill>
                <a:latin typeface="黑体" panose="02010609060101010101" pitchFamily="49" charset="-122"/>
                <a:ea typeface="黑体" panose="02010609060101010101" pitchFamily="49" charset="-122"/>
              </a:rPr>
              <a:t>个</a:t>
            </a:r>
            <a:r>
              <a:rPr lang="pt-BR" altLang="zh-CN" sz="2000" dirty="0">
                <a:solidFill>
                  <a:srgbClr val="000000"/>
                </a:solidFill>
                <a:latin typeface="黑体" panose="02010609060101010101" pitchFamily="49" charset="-122"/>
                <a:ea typeface="黑体" panose="02010609060101010101" pitchFamily="49" charset="-122"/>
              </a:rPr>
              <a:t>n/2×n/2</a:t>
            </a:r>
            <a:r>
              <a:rPr lang="zh-CN" altLang="pt-BR" sz="2000" dirty="0">
                <a:solidFill>
                  <a:srgbClr val="000000"/>
                </a:solidFill>
                <a:latin typeface="黑体" panose="02010609060101010101" pitchFamily="49" charset="-122"/>
                <a:ea typeface="黑体" panose="02010609060101010101" pitchFamily="49" charset="-122"/>
              </a:rPr>
              <a:t>矩阵乘积计算量的</a:t>
            </a:r>
            <a:r>
              <a:rPr lang="pt-BR" altLang="zh-CN" sz="2000" dirty="0">
                <a:solidFill>
                  <a:srgbClr val="000000"/>
                </a:solidFill>
                <a:latin typeface="黑体" panose="02010609060101010101" pitchFamily="49" charset="-122"/>
                <a:ea typeface="黑体" panose="02010609060101010101" pitchFamily="49" charset="-122"/>
              </a:rPr>
              <a:t>7</a:t>
            </a:r>
            <a:r>
              <a:rPr lang="zh-CN" altLang="pt-BR" sz="2000" dirty="0">
                <a:solidFill>
                  <a:srgbClr val="000000"/>
                </a:solidFill>
                <a:latin typeface="黑体" panose="02010609060101010101" pitchFamily="49" charset="-122"/>
                <a:ea typeface="黑体" panose="02010609060101010101" pitchFamily="49" charset="-122"/>
              </a:rPr>
              <a:t>倍</a:t>
            </a:r>
            <a:r>
              <a:rPr lang="zh-CN" altLang="en-US" sz="2000" dirty="0">
                <a:solidFill>
                  <a:srgbClr val="000000"/>
                </a:solidFill>
                <a:latin typeface="黑体" panose="02010609060101010101" pitchFamily="49" charset="-122"/>
                <a:ea typeface="黑体" panose="02010609060101010101" pitchFamily="49" charset="-122"/>
              </a:rPr>
              <a:t>，</a:t>
            </a:r>
            <a:r>
              <a:rPr lang="zh-CN" altLang="pt-BR" sz="2000" dirty="0">
                <a:solidFill>
                  <a:srgbClr val="000000"/>
                </a:solidFill>
                <a:latin typeface="黑体" panose="02010609060101010101" pitchFamily="49" charset="-122"/>
                <a:ea typeface="黑体" panose="02010609060101010101" pitchFamily="49" charset="-122"/>
              </a:rPr>
              <a:t>再加上它们进行加或减运算的</a:t>
            </a:r>
            <a:r>
              <a:rPr lang="pt-BR" altLang="zh-CN" sz="2000" dirty="0">
                <a:solidFill>
                  <a:srgbClr val="000000"/>
                </a:solidFill>
                <a:latin typeface="黑体" panose="02010609060101010101" pitchFamily="49" charset="-122"/>
                <a:ea typeface="黑体" panose="02010609060101010101" pitchFamily="49" charset="-122"/>
              </a:rPr>
              <a:t>18</a:t>
            </a:r>
            <a:r>
              <a:rPr lang="zh-CN" altLang="pt-BR" sz="2000" dirty="0">
                <a:solidFill>
                  <a:srgbClr val="000000"/>
                </a:solidFill>
                <a:latin typeface="黑体" panose="02010609060101010101" pitchFamily="49" charset="-122"/>
                <a:ea typeface="黑体" panose="02010609060101010101" pitchFamily="49" charset="-122"/>
              </a:rPr>
              <a:t>倍</a:t>
            </a:r>
            <a:r>
              <a:rPr lang="zh-CN" altLang="en-US" sz="2000" dirty="0">
                <a:solidFill>
                  <a:srgbClr val="000000"/>
                </a:solidFill>
                <a:latin typeface="黑体" panose="02010609060101010101" pitchFamily="49" charset="-122"/>
                <a:ea typeface="黑体" panose="02010609060101010101" pitchFamily="49" charset="-122"/>
              </a:rPr>
              <a:t>，</a:t>
            </a:r>
            <a:r>
              <a:rPr lang="zh-CN" altLang="pt-BR" sz="2000" dirty="0">
                <a:solidFill>
                  <a:srgbClr val="000000"/>
                </a:solidFill>
                <a:latin typeface="黑体" panose="02010609060101010101" pitchFamily="49" charset="-122"/>
                <a:ea typeface="黑体" panose="02010609060101010101" pitchFamily="49" charset="-122"/>
              </a:rPr>
              <a:t>加减运算共需要</a:t>
            </a:r>
            <a:r>
              <a:rPr lang="pt-BR" altLang="zh-CN" sz="2000" dirty="0">
                <a:solidFill>
                  <a:srgbClr val="000000"/>
                </a:solidFill>
                <a:latin typeface="黑体" panose="02010609060101010101" pitchFamily="49" charset="-122"/>
                <a:ea typeface="黑体" panose="02010609060101010101" pitchFamily="49" charset="-122"/>
              </a:rPr>
              <a:t>O(n</a:t>
            </a:r>
            <a:r>
              <a:rPr lang="pt-BR" altLang="zh-CN" sz="2000" baseline="30000" dirty="0">
                <a:solidFill>
                  <a:srgbClr val="000000"/>
                </a:solidFill>
                <a:latin typeface="黑体" panose="02010609060101010101" pitchFamily="49" charset="-122"/>
                <a:ea typeface="黑体" panose="02010609060101010101" pitchFamily="49" charset="-122"/>
              </a:rPr>
              <a:t>2</a:t>
            </a:r>
            <a:r>
              <a:rPr lang="pt-BR"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a:t>
            </a:r>
            <a:r>
              <a:rPr lang="zh-CN" altLang="pt-BR" sz="2000" dirty="0">
                <a:solidFill>
                  <a:srgbClr val="000000"/>
                </a:solidFill>
                <a:latin typeface="黑体" panose="02010609060101010101" pitchFamily="49" charset="-122"/>
                <a:ea typeface="黑体" panose="02010609060101010101" pitchFamily="49" charset="-122"/>
              </a:rPr>
              <a:t>因此有：</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51203" name="Text Box 3"/>
          <p:cNvSpPr txBox="1">
            <a:spLocks noChangeArrowheads="1"/>
          </p:cNvSpPr>
          <p:nvPr/>
        </p:nvSpPr>
        <p:spPr bwMode="auto">
          <a:xfrm>
            <a:off x="1541461" y="2882898"/>
            <a:ext cx="3887787" cy="10287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216000" tIns="144000" bIns="14400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defRPr/>
            </a:pPr>
            <a:r>
              <a:rPr kumimoji="0" lang="pt-BR" altLang="zh-CN" sz="20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pt-BR" altLang="zh-CN" sz="20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altLang="zh-CN" sz="20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altLang="zh-CN" sz="20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)=O(1)		</a:t>
            </a:r>
            <a:r>
              <a:rPr kumimoji="0" lang="zh-CN" altLang="pt-BR" sz="20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当</a:t>
            </a:r>
            <a:r>
              <a:rPr kumimoji="0" lang="pt-BR" altLang="zh-CN" sz="2000" b="0" i="1"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altLang="zh-CN" sz="20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pt-BR" altLang="zh-CN" sz="2000" b="0" i="1"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pt-BR" altLang="zh-CN" sz="20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pt-BR" altLang="zh-CN" sz="20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altLang="zh-CN" sz="20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altLang="zh-CN" sz="20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)=7</a:t>
            </a:r>
            <a:r>
              <a:rPr kumimoji="0" lang="pt-BR" altLang="zh-CN" sz="20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pt-BR" altLang="zh-CN" sz="20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altLang="zh-CN" sz="20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altLang="zh-CN" sz="20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/2)+O(</a:t>
            </a:r>
            <a:r>
              <a:rPr kumimoji="0" lang="pt-BR" altLang="zh-CN" sz="20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altLang="zh-CN" sz="2000" b="0" i="0" u="none" strike="noStrike" kern="1200" cap="none" spc="0" normalizeH="0" baseline="3000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pt-BR" altLang="zh-CN" sz="20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pt-BR" sz="20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当</a:t>
            </a:r>
            <a:r>
              <a:rPr kumimoji="0" lang="pt-BR" altLang="zh-CN" sz="2000" b="0" i="1"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altLang="zh-CN" sz="20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&gt;1</a:t>
            </a:r>
            <a:endParaRPr kumimoji="0" lang="en-US" altLang="zh-CN" sz="20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44035" name="Text Box 4"/>
          <p:cNvSpPr txBox="1"/>
          <p:nvPr/>
        </p:nvSpPr>
        <p:spPr>
          <a:xfrm>
            <a:off x="714375" y="4141788"/>
            <a:ext cx="8582025" cy="430212"/>
          </a:xfrm>
          <a:prstGeom prst="rect">
            <a:avLst/>
          </a:prstGeom>
          <a:noFill/>
          <a:ln w="9525">
            <a:noFill/>
          </a:ln>
        </p:spPr>
        <p:txBody>
          <a:bodyPr anchor="t" anchorCtr="0">
            <a:spAutoFit/>
          </a:bodyPr>
          <a:p>
            <a:pPr eaLnBrk="0" hangingPunct="0">
              <a:spcBef>
                <a:spcPct val="50000"/>
              </a:spcBef>
            </a:pPr>
            <a:r>
              <a:rPr lang="zh-CN" altLang="pt-BR" sz="2200" dirty="0">
                <a:solidFill>
                  <a:srgbClr val="000000"/>
                </a:solidFill>
                <a:latin typeface="黑体" panose="02010609060101010101" pitchFamily="49" charset="-122"/>
                <a:ea typeface="黑体" panose="02010609060101010101" pitchFamily="49" charset="-122"/>
              </a:rPr>
              <a:t>可以推导出</a:t>
            </a:r>
            <a:r>
              <a:rPr lang="pt-BR" altLang="zh-CN" sz="2200" dirty="0">
                <a:solidFill>
                  <a:srgbClr val="000000"/>
                </a:solidFill>
                <a:latin typeface="黑体" panose="02010609060101010101" pitchFamily="49" charset="-122"/>
                <a:ea typeface="黑体" panose="02010609060101010101" pitchFamily="49" charset="-122"/>
              </a:rPr>
              <a:t>T(n)=O(n</a:t>
            </a:r>
            <a:r>
              <a:rPr lang="pt-BR" altLang="zh-CN" sz="2200" baseline="30000" dirty="0">
                <a:solidFill>
                  <a:srgbClr val="000000"/>
                </a:solidFill>
                <a:latin typeface="黑体" panose="02010609060101010101" pitchFamily="49" charset="-122"/>
                <a:ea typeface="黑体" panose="02010609060101010101" pitchFamily="49" charset="-122"/>
              </a:rPr>
              <a:t>2.81</a:t>
            </a:r>
            <a:r>
              <a:rPr lang="pt-BR" altLang="zh-CN" sz="2200" dirty="0">
                <a:solidFill>
                  <a:srgbClr val="000000"/>
                </a:solidFill>
                <a:latin typeface="黑体" panose="02010609060101010101" pitchFamily="49" charset="-122"/>
                <a:ea typeface="黑体" panose="02010609060101010101" pitchFamily="49" charset="-122"/>
              </a:rPr>
              <a:t>)</a:t>
            </a:r>
            <a:r>
              <a:rPr lang="zh-CN" altLang="en-US" sz="2200" dirty="0">
                <a:solidFill>
                  <a:srgbClr val="000000"/>
                </a:solidFill>
                <a:latin typeface="黑体" panose="02010609060101010101" pitchFamily="49" charset="-122"/>
                <a:ea typeface="黑体" panose="02010609060101010101" pitchFamily="49" charset="-122"/>
              </a:rPr>
              <a:t>，</a:t>
            </a:r>
            <a:r>
              <a:rPr lang="zh-CN" altLang="pt-BR" sz="2200" dirty="0">
                <a:solidFill>
                  <a:srgbClr val="000000"/>
                </a:solidFill>
                <a:latin typeface="黑体" panose="02010609060101010101" pitchFamily="49" charset="-122"/>
                <a:ea typeface="黑体" panose="02010609060101010101" pitchFamily="49" charset="-122"/>
              </a:rPr>
              <a:t>因此</a:t>
            </a:r>
            <a:r>
              <a:rPr lang="zh-CN" altLang="en-US" sz="2200" dirty="0">
                <a:solidFill>
                  <a:srgbClr val="000000"/>
                </a:solidFill>
                <a:latin typeface="黑体" panose="02010609060101010101" pitchFamily="49" charset="-122"/>
                <a:ea typeface="黑体" panose="02010609060101010101" pitchFamily="49" charset="-122"/>
              </a:rPr>
              <a:t>，</a:t>
            </a:r>
            <a:r>
              <a:rPr lang="pt-BR" altLang="zh-CN" sz="2200" dirty="0">
                <a:solidFill>
                  <a:srgbClr val="000000"/>
                </a:solidFill>
                <a:latin typeface="黑体" panose="02010609060101010101" pitchFamily="49" charset="-122"/>
                <a:ea typeface="黑体" panose="02010609060101010101" pitchFamily="49" charset="-122"/>
              </a:rPr>
              <a:t>Strassen</a:t>
            </a:r>
            <a:r>
              <a:rPr lang="zh-CN" altLang="nb-NO" sz="2200" dirty="0">
                <a:solidFill>
                  <a:srgbClr val="000000"/>
                </a:solidFill>
                <a:latin typeface="黑体" panose="02010609060101010101" pitchFamily="49" charset="-122"/>
                <a:ea typeface="黑体" panose="02010609060101010101" pitchFamily="49" charset="-122"/>
              </a:rPr>
              <a:t>算法的效率更高。</a:t>
            </a:r>
            <a:endParaRPr lang="zh-CN" altLang="en-US" sz="2200" dirty="0">
              <a:solidFill>
                <a:srgbClr val="000000"/>
              </a:solidFill>
              <a:latin typeface="黑体" panose="02010609060101010101" pitchFamily="49" charset="-122"/>
              <a:ea typeface="黑体" panose="02010609060101010101" pitchFamily="49" charset="-122"/>
            </a:endParaRPr>
          </a:p>
        </p:txBody>
      </p:sp>
      <p:sp>
        <p:nvSpPr>
          <p:cNvPr id="5"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sym typeface="+mn-ea"/>
              </a:rPr>
              <a:t>3.5</a:t>
            </a: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sym typeface="+mn-ea"/>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sym typeface="+mn-ea"/>
              </a:rPr>
              <a:t>求解大整数乘法和矩阵乘法问题</a:t>
            </a:r>
            <a:endParaRPr kumimoji="0" lang="zh-CN"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Text Box 2"/>
          <p:cNvSpPr txBox="1">
            <a:spLocks noChangeArrowheads="1"/>
          </p:cNvSpPr>
          <p:nvPr/>
        </p:nvSpPr>
        <p:spPr bwMode="auto">
          <a:xfrm>
            <a:off x="357153" y="1496326"/>
            <a:ext cx="4429158" cy="523220"/>
          </a:xfrm>
          <a:prstGeom prst="rect">
            <a:avLst/>
          </a:prstGeom>
          <a:noFill/>
          <a:ln w="9525">
            <a:noFill/>
            <a:miter lim="800000"/>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R="0" algn="ctr" defTabSz="914400" eaLnBrk="0" hangingPunct="0">
              <a:spcBef>
                <a:spcPct val="50000"/>
              </a:spcBef>
              <a:buClrTx/>
              <a:buSzTx/>
              <a:buFontTx/>
              <a:defRPr/>
            </a:pPr>
            <a:r>
              <a:rPr kumimoji="0" lang="pt-BR" altLang="zh-CN" sz="2800" kern="1200" cap="none" spc="0" normalizeH="0" baseline="0" noProof="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3.5.2 </a:t>
            </a:r>
            <a:r>
              <a:rPr kumimoji="0" lang="zh-CN" altLang="pt-BR" sz="2800" kern="1200" cap="none" spc="0" normalizeH="0" baseline="0" noProof="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求解矩阵乘法问题</a:t>
            </a:r>
            <a:endParaRPr kumimoji="0" lang="zh-CN" altLang="en-US" sz="2800" kern="1200" cap="none" spc="0" normalizeH="0" baseline="0" noProof="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8132" name="Text Box 4"/>
          <p:cNvSpPr txBox="1"/>
          <p:nvPr/>
        </p:nvSpPr>
        <p:spPr>
          <a:xfrm>
            <a:off x="0" y="2203450"/>
            <a:ext cx="8915400" cy="4035425"/>
          </a:xfrm>
          <a:prstGeom prst="rect">
            <a:avLst/>
          </a:prstGeom>
          <a:noFill/>
          <a:ln w="9525">
            <a:noFill/>
          </a:ln>
        </p:spPr>
        <p:txBody>
          <a:bodyPr anchor="t" anchorCtr="0">
            <a:spAutoFit/>
          </a:bodyPr>
          <a:p>
            <a:pPr eaLnBrk="0" hangingPunct="0">
              <a:lnSpc>
                <a:spcPct val="150000"/>
              </a:lnSpc>
            </a:pPr>
            <a:r>
              <a:rPr lang="zh-CN" altLang="en-US" sz="2200" dirty="0">
                <a:latin typeface="Consolas" panose="020B0609020204030204" pitchFamily="49" charset="0"/>
                <a:ea typeface="楷体" panose="02010609060101010101" pitchFamily="49" charset="-122"/>
              </a:rPr>
              <a:t>　　</a:t>
            </a:r>
            <a:r>
              <a:rPr lang="zh-CN" altLang="en-US" sz="2200" dirty="0">
                <a:solidFill>
                  <a:srgbClr val="0000FF"/>
                </a:solidFill>
                <a:latin typeface="微软雅黑" panose="020B0503020204020204" pitchFamily="34" charset="-122"/>
                <a:ea typeface="微软雅黑" panose="020B0503020204020204" pitchFamily="34" charset="-122"/>
              </a:rPr>
              <a:t>矩阵乘法问题的难度：</a:t>
            </a:r>
            <a:endParaRPr lang="en-US" altLang="zh-CN" sz="2200" dirty="0">
              <a:solidFill>
                <a:srgbClr val="0000FF"/>
              </a:solidFill>
              <a:latin typeface="微软雅黑" panose="020B0503020204020204" pitchFamily="34" charset="-122"/>
              <a:ea typeface="微软雅黑" panose="020B0503020204020204" pitchFamily="34" charset="-122"/>
            </a:endParaRPr>
          </a:p>
          <a:p>
            <a:pPr marL="1085850" lvl="1" indent="-342900" algn="l" rtl="0" eaLnBrk="0" fontAlgn="base" hangingPunct="0">
              <a:lnSpc>
                <a:spcPct val="150000"/>
              </a:lnSpc>
              <a:spcBef>
                <a:spcPct val="0"/>
              </a:spcBef>
              <a:spcAft>
                <a:spcPct val="0"/>
              </a:spcAft>
              <a:buClrTx/>
              <a:buFont typeface="Arial" panose="020B0604020202020204" pitchFamily="34" charset="0"/>
              <a:buChar char="•"/>
            </a:pPr>
            <a:r>
              <a:rPr lang="en-US" altLang="zh-CN" sz="2200" dirty="0">
                <a:solidFill>
                  <a:srgbClr val="000000"/>
                </a:solidFill>
                <a:latin typeface="微软雅黑" panose="020B0503020204020204" pitchFamily="34" charset="-122"/>
                <a:ea typeface="微软雅黑" panose="020B0503020204020204" pitchFamily="34" charset="-122"/>
              </a:rPr>
              <a:t> Coppersmith-Winograd</a:t>
            </a:r>
            <a:r>
              <a:rPr lang="zh-CN" altLang="en-US" sz="2200" dirty="0">
                <a:solidFill>
                  <a:srgbClr val="000000"/>
                </a:solidFill>
                <a:latin typeface="微软雅黑" panose="020B0503020204020204" pitchFamily="34" charset="-122"/>
                <a:ea typeface="微软雅黑" panose="020B0503020204020204" pitchFamily="34" charset="-122"/>
              </a:rPr>
              <a:t>算法</a:t>
            </a:r>
            <a:r>
              <a:rPr lang="zh-CN" altLang="en-US" sz="2200" dirty="0">
                <a:solidFill>
                  <a:srgbClr val="00000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200" dirty="0">
                <a:solidFill>
                  <a:srgbClr val="000000"/>
                </a:solidFill>
                <a:latin typeface="微软雅黑" panose="020B0503020204020204" pitchFamily="34" charset="-122"/>
                <a:ea typeface="微软雅黑" panose="020B0503020204020204" pitchFamily="34" charset="-122"/>
                <a:sym typeface="Wingdings" panose="05000000000000000000" pitchFamily="2" charset="2"/>
              </a:rPr>
              <a:t>O(n</a:t>
            </a:r>
            <a:r>
              <a:rPr lang="en-US" altLang="zh-CN" sz="2200" baseline="30000" dirty="0">
                <a:solidFill>
                  <a:srgbClr val="000000"/>
                </a:solidFill>
                <a:latin typeface="微软雅黑" panose="020B0503020204020204" pitchFamily="34" charset="-122"/>
                <a:ea typeface="微软雅黑" panose="020B0503020204020204" pitchFamily="34" charset="-122"/>
                <a:sym typeface="Wingdings" panose="05000000000000000000" pitchFamily="2" charset="2"/>
              </a:rPr>
              <a:t>2.376</a:t>
            </a:r>
            <a:r>
              <a:rPr lang="en-US" altLang="zh-CN" sz="2200" dirty="0">
                <a:solidFill>
                  <a:srgbClr val="000000"/>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200" dirty="0">
                <a:solidFill>
                  <a:srgbClr val="000000"/>
                </a:solidFill>
                <a:latin typeface="微软雅黑" panose="020B0503020204020204" pitchFamily="34" charset="-122"/>
                <a:ea typeface="微软雅黑" panose="020B0503020204020204" pitchFamily="34" charset="-122"/>
                <a:sym typeface="Wingdings" panose="05000000000000000000" pitchFamily="2" charset="2"/>
              </a:rPr>
              <a:t>目前为止最好上界</a:t>
            </a:r>
            <a:endParaRPr lang="en-US" altLang="zh-CN" sz="2200" dirty="0">
              <a:solidFill>
                <a:srgbClr val="000000"/>
              </a:solidFill>
              <a:latin typeface="微软雅黑" panose="020B0503020204020204" pitchFamily="34" charset="-122"/>
              <a:ea typeface="微软雅黑" panose="020B0503020204020204" pitchFamily="34" charset="-122"/>
              <a:sym typeface="Wingdings" panose="05000000000000000000" pitchFamily="2" charset="2"/>
            </a:endParaRPr>
          </a:p>
          <a:p>
            <a:pPr marL="1085850" lvl="1" indent="-342900" algn="l" rtl="0" eaLnBrk="0" fontAlgn="base" hangingPunct="0">
              <a:lnSpc>
                <a:spcPct val="150000"/>
              </a:lnSpc>
              <a:spcBef>
                <a:spcPct val="0"/>
              </a:spcBef>
              <a:spcAft>
                <a:spcPct val="0"/>
              </a:spcAft>
              <a:buClrTx/>
              <a:buFont typeface="Arial" panose="020B0604020202020204" pitchFamily="34" charset="0"/>
              <a:buChar char="•"/>
            </a:pPr>
            <a:r>
              <a:rPr lang="zh-CN" altLang="en-US" sz="2200" dirty="0">
                <a:solidFill>
                  <a:srgbClr val="000000"/>
                </a:solidFill>
                <a:latin typeface="微软雅黑" panose="020B0503020204020204" pitchFamily="34" charset="-122"/>
                <a:ea typeface="微软雅黑" panose="020B0503020204020204" pitchFamily="34" charset="-122"/>
                <a:sym typeface="Wingdings" panose="05000000000000000000" pitchFamily="2" charset="2"/>
              </a:rPr>
              <a:t>目前为止最好下界</a:t>
            </a:r>
            <a:r>
              <a:rPr lang="en-US" altLang="zh-CN" sz="2200" dirty="0">
                <a:solidFill>
                  <a:srgbClr val="000000"/>
                </a:solidFill>
                <a:latin typeface="微软雅黑" panose="020B0503020204020204" pitchFamily="34" charset="-122"/>
                <a:ea typeface="微软雅黑" panose="020B0503020204020204" pitchFamily="34" charset="-122"/>
                <a:sym typeface="Wingdings" panose="05000000000000000000" pitchFamily="2" charset="2"/>
              </a:rPr>
              <a:t>Ω(n</a:t>
            </a:r>
            <a:r>
              <a:rPr lang="en-US" altLang="zh-CN" sz="2200" baseline="30000" dirty="0">
                <a:solidFill>
                  <a:srgbClr val="000000"/>
                </a:solidFill>
                <a:latin typeface="微软雅黑" panose="020B0503020204020204" pitchFamily="34" charset="-122"/>
                <a:ea typeface="微软雅黑" panose="020B0503020204020204" pitchFamily="34" charset="-122"/>
                <a:sym typeface="Wingdings" panose="05000000000000000000" pitchFamily="2" charset="2"/>
              </a:rPr>
              <a:t>2</a:t>
            </a:r>
            <a:r>
              <a:rPr lang="en-US" altLang="zh-CN" sz="2200" dirty="0">
                <a:solidFill>
                  <a:srgbClr val="00000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dirty="0">
                <a:solidFill>
                  <a:srgbClr val="000000"/>
                </a:solidFill>
                <a:latin typeface="黑体" panose="02010609060101010101" pitchFamily="49" charset="-122"/>
                <a:ea typeface="黑体" panose="02010609060101010101" pitchFamily="49" charset="-122"/>
              </a:rPr>
              <a:t>   	</a:t>
            </a:r>
            <a:endParaRPr lang="en-US" altLang="zh-CN"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pPr>
            <a:r>
              <a:rPr lang="zh-CN" altLang="en-US" sz="2200" b="1" dirty="0">
                <a:solidFill>
                  <a:srgbClr val="0000FF"/>
                </a:solidFill>
                <a:latin typeface="黑体" panose="02010609060101010101" pitchFamily="49" charset="-122"/>
                <a:ea typeface="黑体" panose="02010609060101010101" pitchFamily="49" charset="-122"/>
              </a:rPr>
              <a:t>    应用：</a:t>
            </a:r>
            <a:endParaRPr lang="en-US" altLang="zh-CN" sz="2200" b="1" dirty="0">
              <a:solidFill>
                <a:srgbClr val="0000FF"/>
              </a:solidFill>
              <a:latin typeface="黑体" panose="02010609060101010101" pitchFamily="49" charset="-122"/>
              <a:ea typeface="黑体" panose="02010609060101010101" pitchFamily="49" charset="-122"/>
            </a:endParaRPr>
          </a:p>
          <a:p>
            <a:pPr marL="1085850" lvl="1" indent="-342900" algn="l" rtl="0" eaLnBrk="0" fontAlgn="base" hangingPunct="0">
              <a:lnSpc>
                <a:spcPct val="150000"/>
              </a:lnSpc>
              <a:spcBef>
                <a:spcPct val="0"/>
              </a:spcBef>
              <a:spcAft>
                <a:spcPct val="0"/>
              </a:spcAft>
              <a:buClrTx/>
              <a:buFont typeface="Arial" panose="020B0604020202020204" pitchFamily="34" charset="0"/>
              <a:buChar char="•"/>
            </a:pPr>
            <a:r>
              <a:rPr lang="zh-CN" altLang="en-US" sz="2200" dirty="0">
                <a:solidFill>
                  <a:srgbClr val="000000"/>
                </a:solidFill>
                <a:latin typeface="黑体" panose="02010609060101010101" pitchFamily="49" charset="-122"/>
                <a:ea typeface="黑体" panose="02010609060101010101" pitchFamily="49" charset="-122"/>
              </a:rPr>
              <a:t>科学计算、图像处理、数据挖掘等</a:t>
            </a:r>
            <a:endParaRPr lang="en-US" altLang="zh-CN" sz="2200" dirty="0">
              <a:solidFill>
                <a:srgbClr val="000000"/>
              </a:solidFill>
              <a:latin typeface="黑体" panose="02010609060101010101" pitchFamily="49" charset="-122"/>
              <a:ea typeface="黑体" panose="02010609060101010101" pitchFamily="49" charset="-122"/>
            </a:endParaRPr>
          </a:p>
          <a:p>
            <a:pPr marL="1085850" lvl="1" indent="-342900" algn="l" rtl="0" eaLnBrk="0" fontAlgn="base" hangingPunct="0">
              <a:lnSpc>
                <a:spcPct val="150000"/>
              </a:lnSpc>
              <a:spcBef>
                <a:spcPct val="0"/>
              </a:spcBef>
              <a:spcAft>
                <a:spcPct val="0"/>
              </a:spcAft>
              <a:buClrTx/>
              <a:buFont typeface="Arial" panose="020B0604020202020204" pitchFamily="34" charset="0"/>
              <a:buChar char="•"/>
            </a:pPr>
            <a:r>
              <a:rPr lang="zh-CN" altLang="en-US" sz="2200" dirty="0">
                <a:solidFill>
                  <a:srgbClr val="000000"/>
                </a:solidFill>
                <a:latin typeface="黑体" panose="02010609060101010101" pitchFamily="49" charset="-122"/>
                <a:ea typeface="黑体" panose="02010609060101010101" pitchFamily="49" charset="-122"/>
              </a:rPr>
              <a:t>回归、聚类、主成分分析、决策树等挖掘算法常涉及大规模矩阵运算</a:t>
            </a:r>
            <a:r>
              <a:rPr lang="en-US" altLang="zh-CN" sz="2000" dirty="0">
                <a:solidFill>
                  <a:srgbClr val="000000"/>
                </a:solidFill>
                <a:latin typeface="黑体" panose="02010609060101010101" pitchFamily="49" charset="-122"/>
                <a:ea typeface="黑体" panose="02010609060101010101" pitchFamily="49" charset="-122"/>
              </a:rPr>
              <a:t>														</a:t>
            </a:r>
            <a:endParaRPr lang="en-US" altLang="zh-CN" sz="2000" dirty="0">
              <a:solidFill>
                <a:srgbClr val="000000"/>
              </a:solidFill>
              <a:latin typeface="黑体" panose="02010609060101010101" pitchFamily="49" charset="-122"/>
              <a:ea typeface="黑体" panose="02010609060101010101" pitchFamily="49" charset="-122"/>
            </a:endParaRPr>
          </a:p>
        </p:txBody>
      </p:sp>
      <p:sp>
        <p:nvSpPr>
          <p:cNvPr id="46083" name="Rectangle 6"/>
          <p:cNvSpPr/>
          <p:nvPr/>
        </p:nvSpPr>
        <p:spPr>
          <a:xfrm>
            <a:off x="0" y="4584700"/>
            <a:ext cx="184150" cy="461963"/>
          </a:xfrm>
          <a:prstGeom prst="rect">
            <a:avLst/>
          </a:prstGeom>
          <a:noFill/>
          <a:ln w="9525">
            <a:noFill/>
          </a:ln>
        </p:spPr>
        <p:txBody>
          <a:bodyPr wrap="none" anchor="ctr" anchorCtr="0">
            <a:spAutoFit/>
          </a:bodyPr>
          <a:p>
            <a:pPr eaLnBrk="0" hangingPunct="0"/>
            <a:endParaRPr lang="zh-CN" altLang="en-US" dirty="0">
              <a:latin typeface="Consolas" panose="020B0609020204030204" pitchFamily="49" charset="0"/>
              <a:ea typeface="宋体" panose="02010600030101010101" pitchFamily="2" charset="-122"/>
            </a:endParaRPr>
          </a:p>
        </p:txBody>
      </p:sp>
      <p:sp>
        <p:nvSpPr>
          <p:cNvPr id="8"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sym typeface="+mn-ea"/>
              </a:rPr>
              <a:t>3.5</a:t>
            </a: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sym typeface="+mn-ea"/>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sym typeface="+mn-ea"/>
              </a:rPr>
              <a:t>求解大整数乘法和矩阵乘法问题</a:t>
            </a:r>
            <a:endParaRPr kumimoji="0" lang="zh-CN"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charRg st="0"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xEl>
                                              <p:charRg st="13" end="5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2">
                                            <p:txEl>
                                              <p:charRg st="57" end="7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2">
                                            <p:txEl>
                                              <p:charRg st="75" end="8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132">
                                            <p:txEl>
                                              <p:charRg st="83" end="9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132">
                                            <p:txEl>
                                              <p:charRg st="99" end="14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p:txBody>
          <a:bodyPr vert="horz" wrap="square" lIns="91440" tIns="45720" rIns="91440" bIns="45720" anchor="ctr" anchorCtr="0"/>
          <a:p>
            <a:pPr eaLnBrk="1" hangingPunct="1"/>
            <a:r>
              <a:rPr lang="zh-CN" altLang="en-US" dirty="0">
                <a:latin typeface="黑体" panose="02010609060101010101" pitchFamily="49" charset="-122"/>
                <a:ea typeface="黑体" panose="02010609060101010101" pitchFamily="49" charset="-122"/>
              </a:rPr>
              <a:t>主要内容</a:t>
            </a:r>
            <a:endParaRPr lang="en-US" altLang="zh-CN" dirty="0">
              <a:solidFill>
                <a:schemeClr val="accent1"/>
              </a:solidFill>
              <a:latin typeface="黑体" panose="02010609060101010101" pitchFamily="49" charset="-122"/>
              <a:ea typeface="黑体" panose="02010609060101010101" pitchFamily="49" charset="-122"/>
            </a:endParaRPr>
          </a:p>
        </p:txBody>
      </p:sp>
      <p:sp>
        <p:nvSpPr>
          <p:cNvPr id="13314" name="日期占位符 3"/>
          <p:cNvSpPr>
            <a:spLocks noGrp="1"/>
          </p:cNvSpPr>
          <p:nvPr>
            <p:ph type="dt" sz="half" idx="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r>
              <a:rPr lang="en-US" altLang="zh-CN" sz="1200" dirty="0">
                <a:latin typeface="Arial" panose="020B0604020202020204" pitchFamily="34" charset="0"/>
                <a:ea typeface="宋体" panose="02010600030101010101" pitchFamily="2" charset="-122"/>
              </a:rPr>
              <a:t>www.ncepu.edu.cn</a:t>
            </a:r>
            <a:endParaRPr lang="en-US" altLang="zh-CN" sz="1200" dirty="0">
              <a:latin typeface="Arial" panose="020B0604020202020204" pitchFamily="34" charset="0"/>
              <a:ea typeface="宋体" panose="02010600030101010101" pitchFamily="2" charset="-122"/>
            </a:endParaRPr>
          </a:p>
        </p:txBody>
      </p:sp>
      <p:sp>
        <p:nvSpPr>
          <p:cNvPr id="13315" name="页脚占位符 4"/>
          <p:cNvSpPr>
            <a:spLocks noGrp="1"/>
          </p:cNvSpPr>
          <p:nvPr>
            <p:ph type="ftr" sz="quarter" idx="3"/>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r>
              <a:rPr lang="en-US" altLang="zh-CN" sz="1200" dirty="0">
                <a:latin typeface="Arial" panose="020B0604020202020204" pitchFamily="34" charset="0"/>
                <a:ea typeface="宋体" panose="02010600030101010101" pitchFamily="2" charset="-122"/>
              </a:rPr>
              <a:t>Ncepu</a:t>
            </a:r>
            <a:endParaRPr lang="en-US" altLang="zh-CN" sz="1200" dirty="0">
              <a:latin typeface="Arial" panose="020B0604020202020204" pitchFamily="34" charset="0"/>
              <a:ea typeface="宋体" panose="02010600030101010101" pitchFamily="2" charset="-122"/>
            </a:endParaRPr>
          </a:p>
        </p:txBody>
      </p:sp>
      <p:grpSp>
        <p:nvGrpSpPr>
          <p:cNvPr id="25" name="Group 76"/>
          <p:cNvGrpSpPr/>
          <p:nvPr/>
        </p:nvGrpSpPr>
        <p:grpSpPr bwMode="auto">
          <a:xfrm>
            <a:off x="2288796" y="2438400"/>
            <a:ext cx="4724400" cy="685800"/>
            <a:chOff x="1296" y="1824"/>
            <a:chExt cx="2976" cy="432"/>
          </a:xfrm>
          <a:solidFill>
            <a:schemeClr val="tx2">
              <a:lumMod val="20000"/>
              <a:lumOff val="80000"/>
            </a:schemeClr>
          </a:solidFill>
        </p:grpSpPr>
        <p:sp>
          <p:nvSpPr>
            <p:cNvPr id="26" name="AutoShape 77"/>
            <p:cNvSpPr>
              <a:spLocks noChangeArrowheads="1"/>
            </p:cNvSpPr>
            <p:nvPr/>
          </p:nvSpPr>
          <p:spPr bwMode="gray">
            <a:xfrm>
              <a:off x="1536" y="1899"/>
              <a:ext cx="2736" cy="288"/>
            </a:xfrm>
            <a:prstGeom prst="roundRect">
              <a:avLst>
                <a:gd name="adj"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AutoShape 78"/>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 name="Text Box 79"/>
            <p:cNvSpPr txBox="1">
              <a:spLocks noChangeArrowheads="1"/>
            </p:cNvSpPr>
            <p:nvPr/>
          </p:nvSpPr>
          <p:spPr bwMode="gray">
            <a:xfrm>
              <a:off x="1680" y="1934"/>
              <a:ext cx="2590" cy="233"/>
            </a:xfrm>
            <a:prstGeom prst="rect">
              <a:avLst/>
            </a:prstGeom>
            <a:noFill/>
            <a:ln>
              <a:noFill/>
            </a:ln>
            <a:effec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3.5 </a:t>
              </a:r>
              <a:r>
                <a:rPr kumimoji="0" lang="zh-CN" altLang="en-US"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求解大整数乘法和矩阵乘法问题</a:t>
              </a:r>
              <a:endParaRPr kumimoji="0" lang="zh-CN" altLang="en-US"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9" name="Text Box 80"/>
            <p:cNvSpPr txBox="1">
              <a:spLocks noChangeArrowheads="1"/>
            </p:cNvSpPr>
            <p:nvPr/>
          </p:nvSpPr>
          <p:spPr bwMode="gray">
            <a:xfrm>
              <a:off x="1393" y="1886"/>
              <a:ext cx="223" cy="288"/>
            </a:xfrm>
            <a:prstGeom prst="rect">
              <a:avLst/>
            </a:prstGeom>
            <a:noFill/>
            <a:ln>
              <a:noFill/>
            </a:ln>
            <a:effec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5</a:t>
              </a:r>
              <a:endParaRPr kumimoji="0" lang="en-US" altLang="zh-CN" sz="24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grpSp>
      <p:grpSp>
        <p:nvGrpSpPr>
          <p:cNvPr id="13317" name="Group 76"/>
          <p:cNvGrpSpPr/>
          <p:nvPr/>
        </p:nvGrpSpPr>
        <p:grpSpPr>
          <a:xfrm>
            <a:off x="2284413" y="4117975"/>
            <a:ext cx="4724400" cy="685800"/>
            <a:chOff x="1296" y="1824"/>
            <a:chExt cx="2976" cy="432"/>
          </a:xfrm>
        </p:grpSpPr>
        <p:sp>
          <p:nvSpPr>
            <p:cNvPr id="31" name="AutoShape 77"/>
            <p:cNvSpPr>
              <a:spLocks noChangeArrowheads="1"/>
            </p:cNvSpPr>
            <p:nvPr/>
          </p:nvSpPr>
          <p:spPr bwMode="gray">
            <a:xfrm>
              <a:off x="1536" y="1899"/>
              <a:ext cx="2736" cy="288"/>
            </a:xfrm>
            <a:prstGeom prst="roundRect">
              <a:avLst>
                <a:gd name="adj" fmla="val 16667"/>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AutoShape 78"/>
            <p:cNvSpPr>
              <a:spLocks noChangeArrowheads="1"/>
            </p:cNvSpPr>
            <p:nvPr/>
          </p:nvSpPr>
          <p:spPr bwMode="gray">
            <a:xfrm>
              <a:off x="1296" y="1824"/>
              <a:ext cx="432" cy="432"/>
            </a:xfrm>
            <a:prstGeom prst="diamond">
              <a:avLst/>
            </a:prstGeom>
            <a:solidFill>
              <a:schemeClr val="tx2">
                <a:lumMod val="75000"/>
              </a:schemeClr>
            </a:solidFill>
            <a:ln w="25400" algn="ctr">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20" name="Text Box 79"/>
            <p:cNvSpPr txBox="1"/>
            <p:nvPr/>
          </p:nvSpPr>
          <p:spPr>
            <a:xfrm>
              <a:off x="1680" y="1934"/>
              <a:ext cx="2160" cy="232"/>
            </a:xfrm>
            <a:prstGeom prst="rect">
              <a:avLst/>
            </a:prstGeom>
            <a:noFill/>
            <a:ln w="9525">
              <a:noFill/>
            </a:ln>
          </p:spPr>
          <p:txBody>
            <a:bodyPr anchor="t" anchorCtr="0">
              <a:spAutoFit/>
            </a:bodyPr>
            <a:p>
              <a:pPr eaLnBrk="0" hangingPunct="0"/>
              <a:r>
                <a:rPr lang="en-US" altLang="zh-CN" b="1" dirty="0">
                  <a:solidFill>
                    <a:srgbClr val="000000"/>
                  </a:solidFill>
                  <a:latin typeface="黑体" panose="02010609060101010101" pitchFamily="49" charset="-122"/>
                  <a:ea typeface="黑体" panose="02010609060101010101" pitchFamily="49" charset="-122"/>
                </a:rPr>
                <a:t> 3.7 </a:t>
              </a:r>
              <a:r>
                <a:rPr lang="zh-CN" altLang="en-US" b="1" dirty="0">
                  <a:solidFill>
                    <a:srgbClr val="000000"/>
                  </a:solidFill>
                  <a:latin typeface="黑体" panose="02010609060101010101" pitchFamily="49" charset="-122"/>
                  <a:ea typeface="黑体" panose="02010609060101010101" pitchFamily="49" charset="-122"/>
                </a:rPr>
                <a:t>并行计算简介</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13321" name="Text Box 80"/>
            <p:cNvSpPr txBox="1"/>
            <p:nvPr/>
          </p:nvSpPr>
          <p:spPr>
            <a:xfrm>
              <a:off x="1394" y="1886"/>
              <a:ext cx="222" cy="290"/>
            </a:xfrm>
            <a:prstGeom prst="rect">
              <a:avLst/>
            </a:prstGeom>
            <a:noFill/>
            <a:ln w="9525">
              <a:noFill/>
            </a:ln>
          </p:spPr>
          <p:txBody>
            <a:bodyPr wrap="none" anchor="t" anchorCtr="0">
              <a:spAutoFit/>
            </a:bodyPr>
            <a:p>
              <a:pPr algn="ctr" eaLnBrk="0" hangingPunct="0"/>
              <a:r>
                <a:rPr lang="en-US" altLang="zh-CN" sz="2400" dirty="0">
                  <a:solidFill>
                    <a:schemeClr val="bg1"/>
                  </a:solidFill>
                  <a:latin typeface="Arial" panose="020B0604020202020204" pitchFamily="34" charset="0"/>
                  <a:ea typeface="宋体" panose="02010600030101010101" pitchFamily="2" charset="-122"/>
                </a:rPr>
                <a:t>7</a:t>
              </a:r>
              <a:endParaRPr lang="en-US" altLang="zh-CN" sz="2400" dirty="0">
                <a:solidFill>
                  <a:schemeClr val="bg1"/>
                </a:solidFill>
                <a:latin typeface="Arial" panose="020B0604020202020204" pitchFamily="34" charset="0"/>
                <a:ea typeface="宋体" panose="02010600030101010101" pitchFamily="2" charset="-122"/>
              </a:endParaRPr>
            </a:p>
          </p:txBody>
        </p:sp>
      </p:grpSp>
      <p:sp>
        <p:nvSpPr>
          <p:cNvPr id="13322" name="矩形 1"/>
          <p:cNvSpPr/>
          <p:nvPr/>
        </p:nvSpPr>
        <p:spPr>
          <a:xfrm>
            <a:off x="3155950" y="1522413"/>
            <a:ext cx="3200400" cy="460375"/>
          </a:xfrm>
          <a:prstGeom prst="rect">
            <a:avLst/>
          </a:prstGeom>
          <a:noFill/>
          <a:ln w="9525">
            <a:noFill/>
          </a:ln>
        </p:spPr>
        <p:txBody>
          <a:bodyPr wrap="none" anchor="t" anchorCtr="0">
            <a:spAutoFit/>
          </a:bodyPr>
          <a:p>
            <a:pPr eaLnBrk="0" hangingPunct="0"/>
            <a:r>
              <a:rPr lang="en-US" altLang="zh-CN" sz="2400" b="1" dirty="0">
                <a:solidFill>
                  <a:srgbClr val="333333"/>
                </a:solidFill>
                <a:latin typeface="Consolas" panose="020B0609020204030204" pitchFamily="49" charset="0"/>
                <a:ea typeface="宋体" panose="02010600030101010101" pitchFamily="2" charset="-122"/>
              </a:rPr>
              <a:t>Divide and Conquer</a:t>
            </a:r>
            <a:endParaRPr lang="en-US" altLang="zh-CN" sz="2400" b="1" dirty="0">
              <a:solidFill>
                <a:srgbClr val="333333"/>
              </a:solidFill>
              <a:latin typeface="Consolas" panose="020B0609020204030204" pitchFamily="49" charset="0"/>
              <a:ea typeface="宋体" panose="02010600030101010101" pitchFamily="2" charset="-122"/>
            </a:endParaRPr>
          </a:p>
        </p:txBody>
      </p:sp>
      <p:grpSp>
        <p:nvGrpSpPr>
          <p:cNvPr id="13323" name="Group 76"/>
          <p:cNvGrpSpPr/>
          <p:nvPr/>
        </p:nvGrpSpPr>
        <p:grpSpPr>
          <a:xfrm>
            <a:off x="2284413" y="3278188"/>
            <a:ext cx="4724400" cy="685800"/>
            <a:chOff x="1296" y="1824"/>
            <a:chExt cx="2976" cy="432"/>
          </a:xfrm>
        </p:grpSpPr>
        <p:sp>
          <p:nvSpPr>
            <p:cNvPr id="22" name="AutoShape 77"/>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25" name="AutoShape 78"/>
            <p:cNvSpPr/>
            <p:nvPr/>
          </p:nvSpPr>
          <p:spPr>
            <a:xfrm>
              <a:off x="1296" y="1824"/>
              <a:ext cx="432" cy="432"/>
            </a:xfrm>
            <a:prstGeom prst="diamond">
              <a:avLst/>
            </a:prstGeom>
            <a:solidFill>
              <a:schemeClr val="folHlink"/>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3326" name="Text Box 79"/>
            <p:cNvSpPr txBox="1"/>
            <p:nvPr/>
          </p:nvSpPr>
          <p:spPr>
            <a:xfrm>
              <a:off x="1680" y="1934"/>
              <a:ext cx="2160" cy="232"/>
            </a:xfrm>
            <a:prstGeom prst="rect">
              <a:avLst/>
            </a:prstGeom>
            <a:noFill/>
            <a:ln w="9525">
              <a:noFill/>
            </a:ln>
          </p:spPr>
          <p:txBody>
            <a:bodyPr anchor="t" anchorCtr="0">
              <a:spAutoFit/>
            </a:bodyPr>
            <a:p>
              <a:pPr eaLnBrk="0" hangingPunct="0"/>
              <a:r>
                <a:rPr lang="en-US" altLang="zh-CN" b="1" dirty="0">
                  <a:solidFill>
                    <a:srgbClr val="000000"/>
                  </a:solidFill>
                  <a:latin typeface="黑体" panose="02010609060101010101" pitchFamily="49" charset="-122"/>
                  <a:ea typeface="黑体" panose="02010609060101010101" pitchFamily="49" charset="-122"/>
                </a:rPr>
                <a:t> 3.6 </a:t>
              </a:r>
              <a:r>
                <a:rPr lang="zh-CN" altLang="en-US" b="1" dirty="0">
                  <a:solidFill>
                    <a:srgbClr val="000000"/>
                  </a:solidFill>
                  <a:latin typeface="黑体" panose="02010609060101010101" pitchFamily="49" charset="-122"/>
                  <a:ea typeface="黑体" panose="02010609060101010101" pitchFamily="49" charset="-122"/>
                </a:rPr>
                <a:t>两个补充问题</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13327" name="Text Box 80"/>
            <p:cNvSpPr txBox="1"/>
            <p:nvPr/>
          </p:nvSpPr>
          <p:spPr>
            <a:xfrm>
              <a:off x="1393" y="1886"/>
              <a:ext cx="222" cy="290"/>
            </a:xfrm>
            <a:prstGeom prst="rect">
              <a:avLst/>
            </a:prstGeom>
            <a:noFill/>
            <a:ln w="9525">
              <a:noFill/>
            </a:ln>
          </p:spPr>
          <p:txBody>
            <a:bodyPr wrap="none" anchor="t" anchorCtr="0">
              <a:spAutoFit/>
            </a:bodyPr>
            <a:p>
              <a:pPr algn="ctr" eaLnBrk="0" hangingPunct="0"/>
              <a:r>
                <a:rPr lang="en-US" altLang="zh-CN" sz="2400" dirty="0">
                  <a:solidFill>
                    <a:schemeClr val="bg1"/>
                  </a:solidFill>
                  <a:latin typeface="Arial" panose="020B0604020202020204" pitchFamily="34" charset="0"/>
                  <a:ea typeface="宋体" panose="02010600030101010101" pitchFamily="2" charset="-122"/>
                </a:rPr>
                <a:t>6</a:t>
              </a:r>
              <a:endParaRPr lang="en-US" altLang="zh-CN" sz="2400" dirty="0">
                <a:solidFill>
                  <a:schemeClr val="bg1"/>
                </a:solidFill>
                <a:latin typeface="Arial" panose="020B0604020202020204" pitchFamily="34" charset="0"/>
                <a:ea typeface="宋体" panose="02010600030101010101" pitchFamily="2"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descr="7b0a202020202262756c6c6574223a20227b5c2263617465676f727949645c223a31303031322c5c2274656d706c61746549645c223a32303233313330387d220a7d0a"/>
          <p:cNvSpPr>
            <a:spLocks noGrp="1"/>
          </p:cNvSpPr>
          <p:nvPr>
            <p:ph sz="half" idx="1"/>
            <p:custDataLst>
              <p:tags r:id="rId1"/>
            </p:custDataLst>
          </p:nvPr>
        </p:nvSpPr>
        <p:spPr>
          <a:xfrm>
            <a:off x="228600" y="1295559"/>
            <a:ext cx="7886700" cy="3263741"/>
          </a:xfrm>
        </p:spPr>
        <p:txBody>
          <a:bodyPr vert="horz" lIns="68580" tIns="34290" rIns="68580" bIns="34290" rtlCol="0">
            <a:normAutofit/>
          </a:bodyPr>
          <a:lstStyle/>
          <a:p>
            <a:pPr marL="0" lvl="0" algn="l">
              <a:buClrTx/>
              <a:buSzTx/>
              <a:buFontTx/>
              <a:buBlip>
                <a:blip r:embed="rId2"/>
              </a:buBlip>
            </a:pPr>
            <a:r>
              <a:rPr lang="zh-CN" altLang="en-US" dirty="0">
                <a:solidFill>
                  <a:srgbClr val="002060"/>
                </a:solidFill>
                <a:latin typeface="华文新魏" panose="02010800040101010101" charset="-122"/>
                <a:ea typeface="华文新魏" panose="02010800040101010101" charset="-122"/>
                <a:sym typeface="微软雅黑" panose="020B0503020204020204" pitchFamily="34" charset="-122"/>
              </a:rPr>
              <a:t>课堂练习：设计一个算法，采用分治法求x</a:t>
            </a:r>
            <a:r>
              <a:rPr lang="zh-CN" altLang="en-US" baseline="30000" dirty="0">
                <a:solidFill>
                  <a:srgbClr val="002060"/>
                </a:solidFill>
                <a:uFillTx/>
                <a:latin typeface="华文新魏" panose="02010800040101010101" charset="-122"/>
                <a:ea typeface="华文新魏" panose="02010800040101010101" charset="-122"/>
                <a:sym typeface="微软雅黑" panose="020B0503020204020204" pitchFamily="34" charset="-122"/>
              </a:rPr>
              <a:t>n</a:t>
            </a:r>
            <a:r>
              <a:rPr lang="zh-CN" altLang="en-US" dirty="0">
                <a:solidFill>
                  <a:srgbClr val="002060"/>
                </a:solidFill>
                <a:latin typeface="华文新魏" panose="02010800040101010101" charset="-122"/>
                <a:ea typeface="华文新魏" panose="02010800040101010101" charset="-122"/>
                <a:sym typeface="微软雅黑" panose="020B0503020204020204" pitchFamily="34" charset="-122"/>
              </a:rPr>
              <a:t>。</a:t>
            </a:r>
            <a:endParaRPr lang="zh-CN" altLang="en-US" dirty="0">
              <a:solidFill>
                <a:srgbClr val="002060"/>
              </a:solidFill>
              <a:latin typeface="华文新魏" panose="02010800040101010101" charset="-122"/>
              <a:ea typeface="华文新魏" panose="02010800040101010101" charset="-122"/>
              <a:sym typeface="微软雅黑" panose="020B0503020204020204" pitchFamily="34" charset="-122"/>
            </a:endParaRPr>
          </a:p>
          <a:p>
            <a:pPr marL="0" lvl="0" algn="l">
              <a:buClrTx/>
              <a:buSzTx/>
              <a:buFontTx/>
              <a:buBlip>
                <a:blip r:embed="rId2"/>
              </a:buBlip>
            </a:pPr>
            <a:endParaRPr lang="zh-CN" altLang="en-US" baseline="30000" dirty="0">
              <a:solidFill>
                <a:srgbClr val="002060"/>
              </a:solidFill>
              <a:uFillTx/>
              <a:latin typeface="华文新魏" panose="02010800040101010101" charset="-122"/>
              <a:ea typeface="华文新魏" panose="02010800040101010101" charset="-122"/>
              <a:sym typeface="微软雅黑" panose="020B0503020204020204" pitchFamily="34" charset="-122"/>
            </a:endParaRPr>
          </a:p>
        </p:txBody>
      </p:sp>
      <p:sp>
        <p:nvSpPr>
          <p:cNvPr id="5" name="标题 4"/>
          <p:cNvSpPr>
            <a:spLocks noGrp="1"/>
          </p:cNvSpPr>
          <p:nvPr>
            <p:ph type="title"/>
            <p:custDataLst>
              <p:tags r:id="rId3"/>
            </p:custDataLst>
          </p:nvPr>
        </p:nvSpPr>
        <p:spPr/>
        <p:txBody>
          <a:bodyPr>
            <a:normAutofit fontScale="90000"/>
          </a:bodyPr>
          <a:lstStyle/>
          <a:p>
            <a:r>
              <a:rPr lang="zh-CN" altLang="en-US" dirty="0">
                <a:solidFill>
                  <a:srgbClr val="F5ECE0"/>
                </a:solidFill>
                <a:latin typeface="Comic Sans MS" panose="030F0702030302020204" charset="0"/>
                <a:ea typeface="华文新魏" panose="02010800040101010101" charset="-122"/>
                <a:cs typeface="Comic Sans MS" panose="030F0702030302020204" charset="0"/>
                <a:sym typeface="+mn-ea"/>
              </a:rPr>
              <a:t>分治法 （</a:t>
            </a:r>
            <a:r>
              <a:rPr lang="en-US" altLang="zh-CN" dirty="0">
                <a:solidFill>
                  <a:srgbClr val="F5ECE0"/>
                </a:solidFill>
                <a:latin typeface="Comic Sans MS" panose="030F0702030302020204" charset="0"/>
                <a:ea typeface="华文新魏" panose="02010800040101010101" charset="-122"/>
                <a:cs typeface="Comic Sans MS" panose="030F0702030302020204" charset="0"/>
                <a:sym typeface="+mn-ea"/>
              </a:rPr>
              <a:t>Divide and Conquer</a:t>
            </a:r>
            <a:r>
              <a:rPr lang="zh-CN" altLang="en-US" dirty="0">
                <a:solidFill>
                  <a:srgbClr val="F5ECE0"/>
                </a:solidFill>
                <a:latin typeface="Comic Sans MS" panose="030F0702030302020204" charset="0"/>
                <a:ea typeface="华文新魏" panose="02010800040101010101" charset="-122"/>
                <a:cs typeface="Comic Sans MS" panose="030F0702030302020204" charset="0"/>
                <a:sym typeface="+mn-ea"/>
              </a:rPr>
              <a:t>）</a:t>
            </a:r>
            <a:endParaRPr lang="zh-CN" altLang="en-US" dirty="0"/>
          </a:p>
        </p:txBody>
      </p:sp>
      <p:sp>
        <p:nvSpPr>
          <p:cNvPr id="6" name="矩形 5"/>
          <p:cNvSpPr/>
          <p:nvPr/>
        </p:nvSpPr>
        <p:spPr>
          <a:xfrm>
            <a:off x="800735" y="1828800"/>
            <a:ext cx="7465695" cy="4707890"/>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a:spAutoFit/>
          </a:bodyPr>
          <a:lstStyle/>
          <a:p>
            <a:pPr>
              <a:defRPr/>
            </a:pPr>
            <a:r>
              <a:rPr lang="zh-CN" altLang="en-US" sz="2000" dirty="0">
                <a:solidFill>
                  <a:srgbClr val="000000"/>
                </a:solidFill>
                <a:latin typeface="Consolas" panose="020B0609020204030204" pitchFamily="49" charset="0"/>
                <a:ea typeface="楷体" panose="02010609060101010101" pitchFamily="49" charset="-122"/>
              </a:rPr>
              <a:t>对应的递归程序如下： </a:t>
            </a:r>
            <a:endParaRPr lang="zh-CN" altLang="en-US" sz="2000" dirty="0">
              <a:solidFill>
                <a:srgbClr val="000000"/>
              </a:solidFill>
              <a:latin typeface="Consolas" panose="020B0609020204030204" pitchFamily="49" charset="0"/>
              <a:ea typeface="楷体" panose="02010609060101010101" pitchFamily="49" charset="-122"/>
            </a:endParaRPr>
          </a:p>
          <a:p>
            <a:pPr>
              <a:defRPr/>
            </a:pPr>
            <a:r>
              <a:rPr lang="en-US" altLang="zh-CN" sz="2000" dirty="0">
                <a:solidFill>
                  <a:srgbClr val="000000"/>
                </a:solidFill>
                <a:latin typeface="Consolas" panose="020B0609020204030204" pitchFamily="49" charset="0"/>
                <a:ea typeface="楷体" panose="02010609060101010101" pitchFamily="49" charset="-122"/>
              </a:rPr>
              <a:t>#include &lt;</a:t>
            </a:r>
            <a:r>
              <a:rPr lang="en-US" altLang="zh-CN" sz="2000" dirty="0" err="1">
                <a:solidFill>
                  <a:srgbClr val="000000"/>
                </a:solidFill>
                <a:latin typeface="Consolas" panose="020B0609020204030204" pitchFamily="49" charset="0"/>
                <a:ea typeface="楷体" panose="02010609060101010101" pitchFamily="49" charset="-122"/>
              </a:rPr>
              <a:t>stdio.h</a:t>
            </a:r>
            <a:r>
              <a:rPr lang="en-US" altLang="zh-CN" sz="2000" dirty="0">
                <a:solidFill>
                  <a:srgbClr val="000000"/>
                </a:solidFill>
                <a:latin typeface="Consolas" panose="020B0609020204030204" pitchFamily="49" charset="0"/>
                <a:ea typeface="楷体" panose="02010609060101010101" pitchFamily="49" charset="-122"/>
              </a:rPr>
              <a:t>&gt; </a:t>
            </a:r>
            <a:endParaRPr lang="en-US" altLang="zh-CN" sz="2000" dirty="0">
              <a:solidFill>
                <a:srgbClr val="000000"/>
              </a:solidFill>
              <a:latin typeface="Consolas" panose="020B0609020204030204" pitchFamily="49" charset="0"/>
              <a:ea typeface="楷体" panose="02010609060101010101" pitchFamily="49" charset="-122"/>
            </a:endParaRPr>
          </a:p>
          <a:p>
            <a:pPr>
              <a:defRPr/>
            </a:pPr>
            <a:r>
              <a:rPr lang="fr-FR" altLang="zh-CN" sz="2000" b="1" dirty="0">
                <a:solidFill>
                  <a:srgbClr val="000000"/>
                </a:solidFill>
                <a:latin typeface="Consolas" panose="020B0609020204030204" pitchFamily="49" charset="0"/>
                <a:ea typeface="楷体" panose="02010609060101010101" pitchFamily="49" charset="-122"/>
              </a:rPr>
              <a:t>double solve(double x,int n) //</a:t>
            </a:r>
            <a:r>
              <a:rPr lang="zh-CN" altLang="fr-FR" sz="2000" b="1" dirty="0">
                <a:solidFill>
                  <a:srgbClr val="000000"/>
                </a:solidFill>
                <a:latin typeface="Consolas" panose="020B0609020204030204" pitchFamily="49" charset="0"/>
                <a:ea typeface="楷体" panose="02010609060101010101" pitchFamily="49" charset="-122"/>
              </a:rPr>
              <a:t>求</a:t>
            </a:r>
            <a:r>
              <a:rPr lang="fr-FR" altLang="zh-CN" sz="2000" b="1" dirty="0">
                <a:solidFill>
                  <a:srgbClr val="000000"/>
                </a:solidFill>
                <a:latin typeface="Consolas" panose="020B0609020204030204" pitchFamily="49" charset="0"/>
                <a:ea typeface="楷体" panose="02010609060101010101" pitchFamily="49" charset="-122"/>
              </a:rPr>
              <a:t>x^n </a:t>
            </a:r>
            <a:endParaRPr lang="fr-FR" altLang="zh-CN" sz="2000" dirty="0">
              <a:solidFill>
                <a:srgbClr val="000000"/>
              </a:solidFill>
              <a:latin typeface="Consolas" panose="020B0609020204030204" pitchFamily="49" charset="0"/>
              <a:ea typeface="楷体" panose="02010609060101010101" pitchFamily="49" charset="-122"/>
            </a:endParaRPr>
          </a:p>
          <a:p>
            <a:pPr>
              <a:defRPr/>
            </a:pPr>
            <a:r>
              <a:rPr lang="en-US" altLang="zh-CN" sz="2000" dirty="0">
                <a:solidFill>
                  <a:srgbClr val="000000"/>
                </a:solidFill>
                <a:latin typeface="Consolas" panose="020B0609020204030204" pitchFamily="49" charset="0"/>
                <a:ea typeface="楷体" panose="02010609060101010101" pitchFamily="49" charset="-122"/>
              </a:rPr>
              <a:t>{</a:t>
            </a:r>
            <a:endParaRPr lang="en-US" altLang="zh-CN" sz="2000" dirty="0">
              <a:solidFill>
                <a:srgbClr val="000000"/>
              </a:solidFill>
              <a:latin typeface="Consolas" panose="020B0609020204030204" pitchFamily="49" charset="0"/>
              <a:ea typeface="楷体" panose="02010609060101010101" pitchFamily="49" charset="-122"/>
            </a:endParaRPr>
          </a:p>
          <a:p>
            <a:pPr>
              <a:defRPr/>
            </a:pPr>
            <a:r>
              <a:rPr lang="en-US" altLang="zh-CN" sz="2000" dirty="0">
                <a:solidFill>
                  <a:srgbClr val="000000"/>
                </a:solidFill>
                <a:latin typeface="Consolas" panose="020B0609020204030204" pitchFamily="49" charset="0"/>
                <a:ea typeface="楷体" panose="02010609060101010101" pitchFamily="49" charset="-122"/>
              </a:rPr>
              <a:t>  double </a:t>
            </a:r>
            <a:r>
              <a:rPr lang="en-US" altLang="zh-CN" sz="2000" dirty="0" err="1">
                <a:solidFill>
                  <a:srgbClr val="000000"/>
                </a:solidFill>
                <a:latin typeface="Consolas" panose="020B0609020204030204" pitchFamily="49" charset="0"/>
                <a:ea typeface="楷体" panose="02010609060101010101" pitchFamily="49" charset="-122"/>
              </a:rPr>
              <a:t>fv</a:t>
            </a:r>
            <a:r>
              <a:rPr lang="en-US" altLang="zh-CN" sz="2000" dirty="0">
                <a:solidFill>
                  <a:srgbClr val="000000"/>
                </a:solidFill>
                <a:latin typeface="Consolas" panose="020B0609020204030204" pitchFamily="49" charset="0"/>
                <a:ea typeface="楷体" panose="02010609060101010101" pitchFamily="49" charset="-122"/>
              </a:rPr>
              <a:t>; </a:t>
            </a:r>
            <a:endParaRPr lang="en-US" altLang="zh-CN" sz="2000" dirty="0">
              <a:solidFill>
                <a:srgbClr val="000000"/>
              </a:solidFill>
              <a:latin typeface="Consolas" panose="020B0609020204030204" pitchFamily="49" charset="0"/>
              <a:ea typeface="楷体" panose="02010609060101010101" pitchFamily="49" charset="-122"/>
            </a:endParaRPr>
          </a:p>
          <a:p>
            <a:pPr>
              <a:defRPr/>
            </a:pPr>
            <a:r>
              <a:rPr lang="en-US" altLang="zh-CN" sz="2000" dirty="0">
                <a:solidFill>
                  <a:srgbClr val="000000"/>
                </a:solidFill>
                <a:latin typeface="Consolas" panose="020B0609020204030204" pitchFamily="49" charset="0"/>
                <a:ea typeface="楷体" panose="02010609060101010101" pitchFamily="49" charset="-122"/>
              </a:rPr>
              <a:t>  if (n==1) return x; </a:t>
            </a:r>
            <a:endParaRPr lang="en-US" altLang="zh-CN" sz="2000" dirty="0">
              <a:solidFill>
                <a:srgbClr val="000000"/>
              </a:solidFill>
              <a:latin typeface="Consolas" panose="020B0609020204030204" pitchFamily="49" charset="0"/>
              <a:ea typeface="楷体" panose="02010609060101010101" pitchFamily="49" charset="-122"/>
            </a:endParaRPr>
          </a:p>
          <a:p>
            <a:pPr>
              <a:defRPr/>
            </a:pPr>
            <a:r>
              <a:rPr lang="en-US" altLang="zh-CN" sz="2000" dirty="0">
                <a:solidFill>
                  <a:srgbClr val="000000"/>
                </a:solidFill>
                <a:latin typeface="Consolas" panose="020B0609020204030204" pitchFamily="49" charset="0"/>
                <a:ea typeface="楷体" panose="02010609060101010101" pitchFamily="49" charset="-122"/>
              </a:rPr>
              <a:t>  if (n%2==0) </a:t>
            </a:r>
            <a:endParaRPr lang="en-US" altLang="zh-CN" sz="2000" dirty="0">
              <a:solidFill>
                <a:srgbClr val="000000"/>
              </a:solidFill>
              <a:latin typeface="Consolas" panose="020B0609020204030204" pitchFamily="49" charset="0"/>
              <a:ea typeface="楷体" panose="02010609060101010101" pitchFamily="49" charset="-122"/>
            </a:endParaRPr>
          </a:p>
          <a:p>
            <a:pPr>
              <a:defRPr/>
            </a:pPr>
            <a:r>
              <a:rPr lang="pt-BR" altLang="zh-CN" sz="2000" dirty="0">
                <a:solidFill>
                  <a:srgbClr val="000000"/>
                </a:solidFill>
                <a:latin typeface="Consolas" panose="020B0609020204030204" pitchFamily="49" charset="0"/>
                <a:ea typeface="楷体" panose="02010609060101010101" pitchFamily="49" charset="-122"/>
              </a:rPr>
              <a:t>     {  fv=</a:t>
            </a:r>
            <a:r>
              <a:rPr lang="pt-BR" altLang="zh-CN" sz="2000" b="1" dirty="0">
                <a:solidFill>
                  <a:srgbClr val="000000"/>
                </a:solidFill>
                <a:latin typeface="Consolas" panose="020B0609020204030204" pitchFamily="49" charset="0"/>
                <a:ea typeface="楷体" panose="02010609060101010101" pitchFamily="49" charset="-122"/>
              </a:rPr>
              <a:t>solve</a:t>
            </a:r>
            <a:r>
              <a:rPr lang="pt-BR" altLang="zh-CN" sz="2000" dirty="0">
                <a:solidFill>
                  <a:srgbClr val="000000"/>
                </a:solidFill>
                <a:latin typeface="Consolas" panose="020B0609020204030204" pitchFamily="49" charset="0"/>
                <a:ea typeface="楷体" panose="02010609060101010101" pitchFamily="49" charset="-122"/>
              </a:rPr>
              <a:t>(x,n/2); </a:t>
            </a:r>
            <a:endParaRPr lang="pt-BR" altLang="zh-CN" sz="2000" dirty="0">
              <a:solidFill>
                <a:srgbClr val="000000"/>
              </a:solidFill>
              <a:latin typeface="Consolas" panose="020B0609020204030204" pitchFamily="49" charset="0"/>
              <a:ea typeface="楷体" panose="02010609060101010101" pitchFamily="49" charset="-122"/>
            </a:endParaRPr>
          </a:p>
          <a:p>
            <a:pPr>
              <a:defRPr/>
            </a:pPr>
            <a:r>
              <a:rPr lang="en-US" altLang="zh-CN" sz="2000" dirty="0">
                <a:solidFill>
                  <a:srgbClr val="000000"/>
                </a:solidFill>
                <a:latin typeface="Consolas" panose="020B0609020204030204" pitchFamily="49" charset="0"/>
                <a:ea typeface="楷体" panose="02010609060101010101" pitchFamily="49" charset="-122"/>
              </a:rPr>
              <a:t>        return </a:t>
            </a:r>
            <a:r>
              <a:rPr lang="en-US" altLang="zh-CN" sz="2000" dirty="0" err="1">
                <a:solidFill>
                  <a:srgbClr val="000000"/>
                </a:solidFill>
                <a:latin typeface="Consolas" panose="020B0609020204030204" pitchFamily="49" charset="0"/>
                <a:ea typeface="楷体" panose="02010609060101010101" pitchFamily="49" charset="-122"/>
              </a:rPr>
              <a:t>fv</a:t>
            </a:r>
            <a:r>
              <a:rPr lang="en-US" altLang="zh-CN" sz="2000" dirty="0">
                <a:solidFill>
                  <a:srgbClr val="000000"/>
                </a:solidFill>
                <a:latin typeface="Consolas" panose="020B0609020204030204" pitchFamily="49" charset="0"/>
                <a:ea typeface="楷体" panose="02010609060101010101" pitchFamily="49" charset="-122"/>
              </a:rPr>
              <a:t>*</a:t>
            </a:r>
            <a:r>
              <a:rPr lang="en-US" altLang="zh-CN" sz="2000" dirty="0" err="1">
                <a:solidFill>
                  <a:srgbClr val="000000"/>
                </a:solidFill>
                <a:latin typeface="Consolas" panose="020B0609020204030204" pitchFamily="49" charset="0"/>
                <a:ea typeface="楷体" panose="02010609060101010101" pitchFamily="49" charset="-122"/>
              </a:rPr>
              <a:t>fv</a:t>
            </a:r>
            <a:r>
              <a:rPr lang="en-US" altLang="zh-CN" sz="2000" dirty="0">
                <a:solidFill>
                  <a:srgbClr val="000000"/>
                </a:solidFill>
                <a:latin typeface="Consolas" panose="020B0609020204030204" pitchFamily="49" charset="0"/>
                <a:ea typeface="楷体" panose="02010609060101010101" pitchFamily="49" charset="-122"/>
              </a:rPr>
              <a:t>; </a:t>
            </a:r>
            <a:endParaRPr lang="en-US" altLang="zh-CN" sz="2000" dirty="0">
              <a:solidFill>
                <a:srgbClr val="000000"/>
              </a:solidFill>
              <a:latin typeface="Consolas" panose="020B0609020204030204" pitchFamily="49" charset="0"/>
              <a:ea typeface="楷体" panose="02010609060101010101" pitchFamily="49" charset="-122"/>
            </a:endParaRPr>
          </a:p>
          <a:p>
            <a:pPr>
              <a:defRPr/>
            </a:pPr>
            <a:r>
              <a:rPr lang="en-US" altLang="zh-CN" sz="2000" dirty="0">
                <a:solidFill>
                  <a:srgbClr val="000000"/>
                </a:solidFill>
                <a:latin typeface="Consolas" panose="020B0609020204030204" pitchFamily="49" charset="0"/>
                <a:ea typeface="楷体" panose="02010609060101010101" pitchFamily="49" charset="-122"/>
              </a:rPr>
              <a:t>     } </a:t>
            </a:r>
            <a:endParaRPr lang="en-US" altLang="zh-CN" sz="2000" dirty="0">
              <a:solidFill>
                <a:srgbClr val="000000"/>
              </a:solidFill>
              <a:latin typeface="Consolas" panose="020B0609020204030204" pitchFamily="49" charset="0"/>
              <a:ea typeface="楷体" panose="02010609060101010101" pitchFamily="49" charset="-122"/>
            </a:endParaRPr>
          </a:p>
          <a:p>
            <a:pPr>
              <a:defRPr/>
            </a:pPr>
            <a:r>
              <a:rPr lang="en-US" altLang="zh-CN" sz="2000" dirty="0">
                <a:solidFill>
                  <a:srgbClr val="000000"/>
                </a:solidFill>
                <a:latin typeface="Consolas" panose="020B0609020204030204" pitchFamily="49" charset="0"/>
                <a:ea typeface="楷体" panose="02010609060101010101" pitchFamily="49" charset="-122"/>
              </a:rPr>
              <a:t>  else</a:t>
            </a:r>
            <a:endParaRPr lang="en-US" altLang="zh-CN" sz="2000" dirty="0">
              <a:solidFill>
                <a:srgbClr val="000000"/>
              </a:solidFill>
              <a:latin typeface="Consolas" panose="020B0609020204030204" pitchFamily="49" charset="0"/>
              <a:ea typeface="楷体" panose="02010609060101010101" pitchFamily="49" charset="-122"/>
            </a:endParaRPr>
          </a:p>
          <a:p>
            <a:pPr>
              <a:defRPr/>
            </a:pPr>
            <a:r>
              <a:rPr lang="en-US" altLang="zh-CN" sz="2000" dirty="0">
                <a:solidFill>
                  <a:srgbClr val="000000"/>
                </a:solidFill>
                <a:latin typeface="Consolas" panose="020B0609020204030204" pitchFamily="49" charset="0"/>
                <a:ea typeface="楷体" panose="02010609060101010101" pitchFamily="49" charset="-122"/>
              </a:rPr>
              <a:t>     { </a:t>
            </a:r>
            <a:r>
              <a:rPr lang="en-US" altLang="zh-CN" sz="2000" dirty="0" err="1">
                <a:solidFill>
                  <a:srgbClr val="000000"/>
                </a:solidFill>
                <a:latin typeface="Consolas" panose="020B0609020204030204" pitchFamily="49" charset="0"/>
                <a:ea typeface="楷体" panose="02010609060101010101" pitchFamily="49" charset="-122"/>
              </a:rPr>
              <a:t>fv</a:t>
            </a:r>
            <a:r>
              <a:rPr lang="en-US" altLang="zh-CN" sz="2000" dirty="0">
                <a:solidFill>
                  <a:srgbClr val="000000"/>
                </a:solidFill>
                <a:latin typeface="Consolas" panose="020B0609020204030204" pitchFamily="49" charset="0"/>
                <a:ea typeface="楷体" panose="02010609060101010101" pitchFamily="49" charset="-122"/>
              </a:rPr>
              <a:t>=</a:t>
            </a:r>
            <a:r>
              <a:rPr lang="en-US" altLang="zh-CN" sz="2000" b="1" dirty="0">
                <a:solidFill>
                  <a:srgbClr val="000000"/>
                </a:solidFill>
                <a:latin typeface="Consolas" panose="020B0609020204030204" pitchFamily="49" charset="0"/>
                <a:ea typeface="楷体" panose="02010609060101010101" pitchFamily="49" charset="-122"/>
              </a:rPr>
              <a:t>solve</a:t>
            </a:r>
            <a:r>
              <a:rPr lang="en-US" altLang="zh-CN" sz="2000" dirty="0">
                <a:solidFill>
                  <a:srgbClr val="000000"/>
                </a:solidFill>
                <a:latin typeface="Consolas" panose="020B0609020204030204" pitchFamily="49" charset="0"/>
                <a:ea typeface="楷体" panose="02010609060101010101" pitchFamily="49" charset="-122"/>
              </a:rPr>
              <a:t>(x,(n-1)/2);</a:t>
            </a:r>
            <a:endParaRPr lang="en-US" altLang="zh-CN" sz="2000" dirty="0">
              <a:solidFill>
                <a:srgbClr val="000000"/>
              </a:solidFill>
              <a:latin typeface="Consolas" panose="020B0609020204030204" pitchFamily="49" charset="0"/>
              <a:ea typeface="楷体" panose="02010609060101010101" pitchFamily="49" charset="-122"/>
            </a:endParaRPr>
          </a:p>
          <a:p>
            <a:pPr>
              <a:defRPr/>
            </a:pPr>
            <a:r>
              <a:rPr lang="en-US" altLang="zh-CN" sz="2000" dirty="0">
                <a:solidFill>
                  <a:srgbClr val="000000"/>
                </a:solidFill>
                <a:latin typeface="Consolas" panose="020B0609020204030204" pitchFamily="49" charset="0"/>
                <a:ea typeface="楷体" panose="02010609060101010101" pitchFamily="49" charset="-122"/>
              </a:rPr>
              <a:t>       return </a:t>
            </a:r>
            <a:r>
              <a:rPr lang="en-US" altLang="zh-CN" sz="2000" dirty="0" err="1">
                <a:solidFill>
                  <a:srgbClr val="000000"/>
                </a:solidFill>
                <a:latin typeface="Consolas" panose="020B0609020204030204" pitchFamily="49" charset="0"/>
                <a:ea typeface="楷体" panose="02010609060101010101" pitchFamily="49" charset="-122"/>
              </a:rPr>
              <a:t>fv</a:t>
            </a:r>
            <a:r>
              <a:rPr lang="en-US" altLang="zh-CN" sz="2000" dirty="0">
                <a:solidFill>
                  <a:srgbClr val="000000"/>
                </a:solidFill>
                <a:latin typeface="Consolas" panose="020B0609020204030204" pitchFamily="49" charset="0"/>
                <a:ea typeface="楷体" panose="02010609060101010101" pitchFamily="49" charset="-122"/>
              </a:rPr>
              <a:t>*</a:t>
            </a:r>
            <a:r>
              <a:rPr lang="en-US" altLang="zh-CN" sz="2000" dirty="0" err="1">
                <a:solidFill>
                  <a:srgbClr val="000000"/>
                </a:solidFill>
                <a:latin typeface="Consolas" panose="020B0609020204030204" pitchFamily="49" charset="0"/>
                <a:ea typeface="楷体" panose="02010609060101010101" pitchFamily="49" charset="-122"/>
              </a:rPr>
              <a:t>fv</a:t>
            </a:r>
            <a:r>
              <a:rPr lang="en-US" altLang="zh-CN" sz="2000" dirty="0">
                <a:solidFill>
                  <a:srgbClr val="000000"/>
                </a:solidFill>
                <a:latin typeface="Consolas" panose="020B0609020204030204" pitchFamily="49" charset="0"/>
                <a:ea typeface="楷体" panose="02010609060101010101" pitchFamily="49" charset="-122"/>
              </a:rPr>
              <a:t>*</a:t>
            </a:r>
            <a:r>
              <a:rPr lang="en-US" altLang="zh-CN" sz="2000" b="1" dirty="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rPr>
              <a:t>x</a:t>
            </a:r>
            <a:r>
              <a:rPr lang="en-US" altLang="zh-CN" sz="2000" dirty="0">
                <a:solidFill>
                  <a:srgbClr val="000000"/>
                </a:solidFill>
                <a:latin typeface="Consolas" panose="020B0609020204030204" pitchFamily="49" charset="0"/>
                <a:ea typeface="楷体" panose="02010609060101010101" pitchFamily="49" charset="-122"/>
              </a:rPr>
              <a:t>;</a:t>
            </a:r>
            <a:endParaRPr lang="en-US" altLang="zh-CN" sz="2000" dirty="0">
              <a:solidFill>
                <a:srgbClr val="000000"/>
              </a:solidFill>
              <a:latin typeface="Consolas" panose="020B0609020204030204" pitchFamily="49" charset="0"/>
              <a:ea typeface="楷体" panose="02010609060101010101" pitchFamily="49" charset="-122"/>
            </a:endParaRPr>
          </a:p>
          <a:p>
            <a:pPr>
              <a:defRPr/>
            </a:pPr>
            <a:r>
              <a:rPr lang="en-US" altLang="zh-CN" sz="2000" dirty="0">
                <a:solidFill>
                  <a:srgbClr val="000000"/>
                </a:solidFill>
                <a:latin typeface="Consolas" panose="020B0609020204030204" pitchFamily="49" charset="0"/>
                <a:ea typeface="楷体" panose="02010609060101010101" pitchFamily="49" charset="-122"/>
              </a:rPr>
              <a:t>     }</a:t>
            </a:r>
            <a:endParaRPr lang="en-US" altLang="zh-CN" sz="2000" dirty="0">
              <a:solidFill>
                <a:srgbClr val="000000"/>
              </a:solidFill>
              <a:latin typeface="Consolas" panose="020B0609020204030204" pitchFamily="49" charset="0"/>
              <a:ea typeface="楷体" panose="02010609060101010101" pitchFamily="49" charset="-122"/>
            </a:endParaRPr>
          </a:p>
          <a:p>
            <a:pPr>
              <a:defRPr/>
            </a:pPr>
            <a:r>
              <a:rPr lang="en-US" altLang="zh-CN" sz="2000" dirty="0">
                <a:solidFill>
                  <a:srgbClr val="000000"/>
                </a:solidFill>
                <a:latin typeface="Consolas" panose="020B0609020204030204" pitchFamily="49" charset="0"/>
                <a:ea typeface="楷体" panose="02010609060101010101" pitchFamily="49" charset="-122"/>
              </a:rPr>
              <a:t>}</a:t>
            </a:r>
            <a:endParaRPr lang="zh-CN" altLang="en-US" sz="2000" dirty="0">
              <a:latin typeface="Consolas" panose="020B0609020204030204" pitchFamily="49" charset="0"/>
              <a:ea typeface="楷体" panose="02010609060101010101" pitchFamily="49"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dissolve">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dissolve">
                                      <p:cBhvr>
                                        <p:cTn id="12" dur="500"/>
                                        <p:tgtEl>
                                          <p:spTgt spid="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dissolve">
                                      <p:cBhvr>
                                        <p:cTn id="17" dur="500"/>
                                        <p:tgtEl>
                                          <p:spTgt spid="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dissolve">
                                      <p:cBhvr>
                                        <p:cTn id="22" dur="500"/>
                                        <p:tgtEl>
                                          <p:spTgt spid="6">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dissolve">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dissolve">
                                      <p:cBhvr>
                                        <p:cTn id="32" dur="500"/>
                                        <p:tgtEl>
                                          <p:spTgt spid="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dissolve">
                                      <p:cBhvr>
                                        <p:cTn id="37" dur="500"/>
                                        <p:tgtEl>
                                          <p:spTgt spid="6">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
                                            <p:txEl>
                                              <p:pRg st="11" end="11"/>
                                            </p:txEl>
                                          </p:spTgt>
                                        </p:tgtEl>
                                        <p:attrNameLst>
                                          <p:attrName>style.visibility</p:attrName>
                                        </p:attrNameLst>
                                      </p:cBhvr>
                                      <p:to>
                                        <p:strVal val="visible"/>
                                      </p:to>
                                    </p:set>
                                    <p:animEffect transition="in" filter="dissolve">
                                      <p:cBhvr>
                                        <p:cTn id="42" dur="500"/>
                                        <p:tgtEl>
                                          <p:spTgt spid="6">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animEffect transition="in" filter="dissolve">
                                      <p:cBhvr>
                                        <p:cTn id="47" dur="500"/>
                                        <p:tgtEl>
                                          <p:spTgt spid="6">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6">
                                            <p:txEl>
                                              <p:pRg st="13" end="13"/>
                                            </p:txEl>
                                          </p:spTgt>
                                        </p:tgtEl>
                                        <p:attrNameLst>
                                          <p:attrName>style.visibility</p:attrName>
                                        </p:attrNameLst>
                                      </p:cBhvr>
                                      <p:to>
                                        <p:strVal val="visible"/>
                                      </p:to>
                                    </p:set>
                                    <p:animEffect transition="in" filter="dissolve">
                                      <p:cBhvr>
                                        <p:cTn id="5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练习：芯片测试</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grpSp>
        <p:nvGrpSpPr>
          <p:cNvPr id="48130" name="组合 12"/>
          <p:cNvGrpSpPr/>
          <p:nvPr/>
        </p:nvGrpSpPr>
        <p:grpSpPr>
          <a:xfrm>
            <a:off x="723900" y="2743200"/>
            <a:ext cx="7848600" cy="1584325"/>
            <a:chOff x="723580" y="2743200"/>
            <a:chExt cx="7848600" cy="1584832"/>
          </a:xfrm>
        </p:grpSpPr>
        <p:sp>
          <p:nvSpPr>
            <p:cNvPr id="5" name="矩形 4"/>
            <p:cNvSpPr/>
            <p:nvPr/>
          </p:nvSpPr>
          <p:spPr>
            <a:xfrm>
              <a:off x="723580" y="4099359"/>
              <a:ext cx="7848600" cy="228673"/>
            </a:xfrm>
            <a:prstGeom prst="rect">
              <a:avLst/>
            </a:prstGeom>
            <a:solidFill>
              <a:schemeClr val="accent2">
                <a:alpha val="50000"/>
              </a:schemeClr>
            </a:solidFill>
            <a:ln>
              <a:solidFill>
                <a:schemeClr val="accent2">
                  <a:lumMod val="75000"/>
                </a:schemeClr>
              </a:solidFill>
            </a:ln>
          </p:spPr>
          <p:style>
            <a:lnRef idx="0">
              <a:scrgbClr r="0" g="0" b="0"/>
            </a:lnRef>
            <a:fillRef idx="0">
              <a:scrgbClr r="0" g="0" b="0"/>
            </a:fillRef>
            <a:effectRef idx="0">
              <a:scrgbClr r="0" g="0" b="0"/>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ED189"/>
                </a:solidFill>
                <a:effectLst/>
                <a:uLnTx/>
                <a:uFillTx/>
                <a:latin typeface="Consolas" panose="020B0609020204030204" pitchFamily="49" charset="0"/>
                <a:ea typeface="黑体" panose="02010609060101010101" pitchFamily="49" charset="-122"/>
                <a:cs typeface="+mn-cs"/>
              </a:endParaRPr>
            </a:p>
          </p:txBody>
        </p:sp>
        <p:sp>
          <p:nvSpPr>
            <p:cNvPr id="6" name="矩形: 圆角 5"/>
            <p:cNvSpPr/>
            <p:nvPr/>
          </p:nvSpPr>
          <p:spPr>
            <a:xfrm>
              <a:off x="2133280" y="3778581"/>
              <a:ext cx="1295400" cy="298546"/>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A</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8" name="矩形: 圆角 7"/>
            <p:cNvSpPr/>
            <p:nvPr/>
          </p:nvSpPr>
          <p:spPr>
            <a:xfrm>
              <a:off x="5554343" y="3775405"/>
              <a:ext cx="1295400" cy="296958"/>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B</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10" name="思想气泡: 云 9"/>
            <p:cNvSpPr/>
            <p:nvPr/>
          </p:nvSpPr>
          <p:spPr>
            <a:xfrm>
              <a:off x="1219200" y="2743200"/>
              <a:ext cx="934250" cy="630091"/>
            </a:xfrm>
            <a:prstGeom prst="cloudCallout">
              <a:avLst>
                <a:gd name="adj1" fmla="val 19503"/>
                <a:gd name="adj2" fmla="val 65021"/>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lin ang="2700000" scaled="1"/>
              <a:tileRect/>
            </a:gradFill>
            <a:ln>
              <a:noFill/>
            </a:ln>
            <a:effectLst>
              <a:glow rad="139700">
                <a:schemeClr val="accent6">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B</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好</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endParaRPr>
            </a:p>
          </p:txBody>
        </p:sp>
        <p:sp>
          <p:nvSpPr>
            <p:cNvPr id="11" name="思想气泡: 云 10"/>
            <p:cNvSpPr/>
            <p:nvPr/>
          </p:nvSpPr>
          <p:spPr>
            <a:xfrm>
              <a:off x="6629400" y="2791225"/>
              <a:ext cx="934250" cy="630091"/>
            </a:xfrm>
            <a:prstGeom prst="cloudCallout">
              <a:avLst>
                <a:gd name="adj1" fmla="val -14640"/>
                <a:gd name="adj2" fmla="val 70083"/>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lin ang="2700000" scaled="1"/>
              <a:tileRect/>
            </a:gradFill>
            <a:ln>
              <a:noFill/>
            </a:ln>
            <a:effectLst>
              <a:glow rad="139700">
                <a:schemeClr val="accent6">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黑体" panose="02010609060101010101" pitchFamily="49" charset="-122"/>
                  <a:cs typeface="+mn-cs"/>
                </a:rPr>
                <a:t>A</a:t>
              </a:r>
              <a:r>
                <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黑体" panose="02010609060101010101" pitchFamily="49" charset="-122"/>
                  <a:cs typeface="+mn-cs"/>
                </a:rPr>
                <a:t>坏</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黑体" panose="02010609060101010101" pitchFamily="49" charset="-122"/>
                <a:cs typeface="+mn-cs"/>
              </a:endParaRPr>
            </a:p>
          </p:txBody>
        </p:sp>
      </p:grpSp>
      <p:sp>
        <p:nvSpPr>
          <p:cNvPr id="12" name="矩形 11"/>
          <p:cNvSpPr/>
          <p:nvPr/>
        </p:nvSpPr>
        <p:spPr>
          <a:xfrm>
            <a:off x="952500" y="4994275"/>
            <a:ext cx="7239000" cy="1047750"/>
          </a:xfrm>
          <a:prstGeom prst="rect">
            <a:avLst/>
          </a:prstGeom>
          <a:noFill/>
          <a:ln w="9525">
            <a:noFill/>
          </a:ln>
        </p:spPr>
        <p:txBody>
          <a:bodyPr anchor="t" anchorCtr="0">
            <a:spAutoFit/>
          </a:bodyPr>
          <a:p>
            <a:pPr eaLnBrk="0" hangingPunct="0">
              <a:lnSpc>
                <a:spcPct val="150000"/>
              </a:lnSpc>
            </a:pPr>
            <a:r>
              <a:rPr lang="zh-CN" altLang="en-US" sz="2200" dirty="0">
                <a:solidFill>
                  <a:srgbClr val="C00000"/>
                </a:solidFill>
                <a:latin typeface="Consolas" panose="020B0609020204030204" pitchFamily="49" charset="0"/>
                <a:ea typeface="黑体" panose="02010609060101010101" pitchFamily="49" charset="-122"/>
              </a:rPr>
              <a:t>测试方法：</a:t>
            </a:r>
            <a:r>
              <a:rPr lang="zh-CN" altLang="en-US" sz="2200" dirty="0">
                <a:solidFill>
                  <a:srgbClr val="000000"/>
                </a:solidFill>
                <a:latin typeface="Consolas" panose="020B0609020204030204" pitchFamily="49" charset="0"/>
                <a:ea typeface="黑体" panose="02010609060101010101" pitchFamily="49" charset="-122"/>
              </a:rPr>
              <a:t>将</a:t>
            </a:r>
            <a:r>
              <a:rPr lang="en-US" altLang="zh-CN" sz="2200" dirty="0">
                <a:solidFill>
                  <a:srgbClr val="000000"/>
                </a:solidFill>
                <a:latin typeface="Consolas" panose="020B0609020204030204" pitchFamily="49" charset="0"/>
                <a:ea typeface="黑体" panose="02010609060101010101" pitchFamily="49" charset="-122"/>
              </a:rPr>
              <a:t>2</a:t>
            </a:r>
            <a:r>
              <a:rPr lang="zh-CN" altLang="en-US" sz="2200" dirty="0">
                <a:solidFill>
                  <a:srgbClr val="000000"/>
                </a:solidFill>
                <a:latin typeface="Consolas" panose="020B0609020204030204" pitchFamily="49" charset="0"/>
                <a:ea typeface="黑体" panose="02010609060101010101" pitchFamily="49" charset="-122"/>
              </a:rPr>
              <a:t>片芯片（</a:t>
            </a:r>
            <a:r>
              <a:rPr lang="en-US" altLang="zh-CN" sz="2200" dirty="0">
                <a:solidFill>
                  <a:srgbClr val="000000"/>
                </a:solidFill>
                <a:latin typeface="Consolas" panose="020B0609020204030204" pitchFamily="49" charset="0"/>
                <a:ea typeface="黑体" panose="02010609060101010101" pitchFamily="49" charset="-122"/>
              </a:rPr>
              <a:t>A</a:t>
            </a:r>
            <a:r>
              <a:rPr lang="zh-CN" altLang="en-US" sz="2200" dirty="0">
                <a:solidFill>
                  <a:srgbClr val="000000"/>
                </a:solidFill>
                <a:latin typeface="Consolas" panose="020B0609020204030204" pitchFamily="49" charset="0"/>
                <a:ea typeface="黑体" panose="02010609060101010101" pitchFamily="49" charset="-122"/>
              </a:rPr>
              <a:t>和</a:t>
            </a:r>
            <a:r>
              <a:rPr lang="en-US" altLang="zh-CN" sz="2200" dirty="0">
                <a:solidFill>
                  <a:srgbClr val="000000"/>
                </a:solidFill>
                <a:latin typeface="Consolas" panose="020B0609020204030204" pitchFamily="49" charset="0"/>
                <a:ea typeface="黑体" panose="02010609060101010101" pitchFamily="49" charset="-122"/>
              </a:rPr>
              <a:t>B</a:t>
            </a:r>
            <a:r>
              <a:rPr lang="zh-CN" altLang="en-US" sz="2200" dirty="0">
                <a:solidFill>
                  <a:srgbClr val="000000"/>
                </a:solidFill>
                <a:latin typeface="Consolas" panose="020B0609020204030204" pitchFamily="49" charset="0"/>
                <a:ea typeface="黑体" panose="02010609060101010101" pitchFamily="49" charset="-122"/>
              </a:rPr>
              <a:t>）置于测试台上，互相进行测试，测试报告是“好”或“坏”，只取其一。</a:t>
            </a:r>
            <a:endParaRPr lang="en-US" altLang="zh-CN" sz="2200" dirty="0">
              <a:solidFill>
                <a:srgbClr val="000000"/>
              </a:solidFill>
              <a:latin typeface="Consolas" panose="020B0609020204030204" pitchFamily="49"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练习：芯片测试</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grpSp>
        <p:nvGrpSpPr>
          <p:cNvPr id="50178" name="组合 2"/>
          <p:cNvGrpSpPr/>
          <p:nvPr/>
        </p:nvGrpSpPr>
        <p:grpSpPr>
          <a:xfrm>
            <a:off x="2895600" y="5511800"/>
            <a:ext cx="5681663" cy="823913"/>
            <a:chOff x="723580" y="2743200"/>
            <a:chExt cx="7848600" cy="1584832"/>
          </a:xfrm>
        </p:grpSpPr>
        <p:sp>
          <p:nvSpPr>
            <p:cNvPr id="5" name="矩形 4"/>
            <p:cNvSpPr/>
            <p:nvPr/>
          </p:nvSpPr>
          <p:spPr>
            <a:xfrm>
              <a:off x="723580" y="4099009"/>
              <a:ext cx="7848600" cy="229023"/>
            </a:xfrm>
            <a:prstGeom prst="rect">
              <a:avLst/>
            </a:prstGeom>
            <a:solidFill>
              <a:schemeClr val="accent2">
                <a:alpha val="50000"/>
              </a:schemeClr>
            </a:solidFill>
            <a:ln>
              <a:solidFill>
                <a:schemeClr val="accent2">
                  <a:lumMod val="75000"/>
                </a:schemeClr>
              </a:solidFill>
            </a:ln>
          </p:spPr>
          <p:style>
            <a:lnRef idx="0">
              <a:scrgbClr r="0" g="0" b="0"/>
            </a:lnRef>
            <a:fillRef idx="0">
              <a:scrgbClr r="0" g="0" b="0"/>
            </a:fillRef>
            <a:effectRef idx="0">
              <a:scrgbClr r="0" g="0" b="0"/>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ED189"/>
                </a:solidFill>
                <a:effectLst/>
                <a:uLnTx/>
                <a:uFillTx/>
                <a:latin typeface="Verdana" panose="020B0604030504040204" pitchFamily="34" charset="0"/>
                <a:ea typeface="宋体" panose="02010600030101010101" pitchFamily="2" charset="-122"/>
                <a:cs typeface="+mn-cs"/>
              </a:endParaRPr>
            </a:p>
          </p:txBody>
        </p:sp>
        <p:sp>
          <p:nvSpPr>
            <p:cNvPr id="6" name="矩形: 圆角 5"/>
            <p:cNvSpPr/>
            <p:nvPr/>
          </p:nvSpPr>
          <p:spPr>
            <a:xfrm>
              <a:off x="2133653" y="3778380"/>
              <a:ext cx="1296038" cy="299255"/>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A</a:t>
              </a:r>
              <a:endParaRPr kumimoji="0" lang="zh-CN" altLang="en-US" sz="14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7" name="矩形: 圆角 6"/>
            <p:cNvSpPr/>
            <p:nvPr/>
          </p:nvSpPr>
          <p:spPr>
            <a:xfrm>
              <a:off x="5554669" y="3775325"/>
              <a:ext cx="1293846" cy="296203"/>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B</a:t>
              </a:r>
              <a:endParaRPr kumimoji="0" lang="zh-CN" altLang="en-US" sz="14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8" name="思想气泡: 云 7"/>
            <p:cNvSpPr/>
            <p:nvPr/>
          </p:nvSpPr>
          <p:spPr>
            <a:xfrm>
              <a:off x="1219200" y="2743200"/>
              <a:ext cx="934250" cy="630091"/>
            </a:xfrm>
            <a:prstGeom prst="cloudCallout">
              <a:avLst>
                <a:gd name="adj1" fmla="val 19503"/>
                <a:gd name="adj2" fmla="val 65021"/>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lin ang="2700000" scaled="1"/>
              <a:tileRect/>
            </a:gradFill>
            <a:ln>
              <a:noFill/>
            </a:ln>
            <a:effectLst>
              <a:glow rad="139700">
                <a:schemeClr val="accent6">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B</a:t>
              </a:r>
              <a:r>
                <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好</a:t>
              </a:r>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9" name="思想气泡: 云 8"/>
            <p:cNvSpPr/>
            <p:nvPr/>
          </p:nvSpPr>
          <p:spPr>
            <a:xfrm>
              <a:off x="6629400" y="2791225"/>
              <a:ext cx="934250" cy="630091"/>
            </a:xfrm>
            <a:prstGeom prst="cloudCallout">
              <a:avLst>
                <a:gd name="adj1" fmla="val -14640"/>
                <a:gd name="adj2" fmla="val 70083"/>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lin ang="2700000" scaled="1"/>
              <a:tileRect/>
            </a:gradFill>
            <a:ln>
              <a:noFill/>
            </a:ln>
            <a:effectLst>
              <a:glow rad="139700">
                <a:schemeClr val="accent6">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A</a:t>
              </a:r>
              <a:r>
                <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坏</a:t>
              </a:r>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grpSp>
      <p:sp>
        <p:nvSpPr>
          <p:cNvPr id="50184" name="矩形 9"/>
          <p:cNvSpPr/>
          <p:nvPr/>
        </p:nvSpPr>
        <p:spPr>
          <a:xfrm>
            <a:off x="428625" y="1616075"/>
            <a:ext cx="8286750" cy="1938020"/>
          </a:xfrm>
          <a:prstGeom prst="rect">
            <a:avLst/>
          </a:prstGeom>
          <a:noFill/>
          <a:ln w="9525">
            <a:noFill/>
          </a:ln>
        </p:spPr>
        <p:txBody>
          <a:bodyPr anchor="t" anchorCtr="0">
            <a:spAutoFit/>
          </a:bodyPr>
          <a:p>
            <a:pPr eaLnBrk="0" hangingPunct="0">
              <a:lnSpc>
                <a:spcPct val="200000"/>
              </a:lnSpc>
            </a:pPr>
            <a:r>
              <a:rPr lang="zh-CN" altLang="en-US" sz="2000" dirty="0">
                <a:solidFill>
                  <a:srgbClr val="C00000"/>
                </a:solidFill>
                <a:latin typeface="Consolas" panose="020B0609020204030204" pitchFamily="49" charset="0"/>
                <a:ea typeface="黑体" panose="02010609060101010101" pitchFamily="49" charset="-122"/>
              </a:rPr>
              <a:t>输入：</a:t>
            </a:r>
            <a:r>
              <a:rPr lang="en-US" altLang="zh-CN" sz="2000" i="1" dirty="0">
                <a:solidFill>
                  <a:srgbClr val="000000"/>
                </a:solidFill>
                <a:latin typeface="Consolas" panose="020B0609020204030204" pitchFamily="49" charset="0"/>
                <a:ea typeface="黑体" panose="02010609060101010101" pitchFamily="49" charset="-122"/>
              </a:rPr>
              <a:t>n</a:t>
            </a:r>
            <a:r>
              <a:rPr lang="zh-CN" altLang="en-US" sz="2000" dirty="0">
                <a:solidFill>
                  <a:srgbClr val="000000"/>
                </a:solidFill>
                <a:latin typeface="Consolas" panose="020B0609020204030204" pitchFamily="49" charset="0"/>
                <a:ea typeface="黑体" panose="02010609060101010101" pitchFamily="49" charset="-122"/>
              </a:rPr>
              <a:t>片芯片，其中“好”芯片至少比“坏”芯片</a:t>
            </a:r>
            <a:r>
              <a:rPr lang="zh-CN" altLang="en-US" sz="2000" b="1" dirty="0">
                <a:solidFill>
                  <a:srgbClr val="FF0000"/>
                </a:solidFill>
                <a:latin typeface="Consolas" panose="020B0609020204030204" pitchFamily="49" charset="0"/>
                <a:ea typeface="黑体" panose="02010609060101010101" pitchFamily="49" charset="-122"/>
              </a:rPr>
              <a:t>多</a:t>
            </a:r>
            <a:r>
              <a:rPr lang="en-US" altLang="zh-CN" sz="2000" b="1" dirty="0">
                <a:solidFill>
                  <a:srgbClr val="FF0000"/>
                </a:solidFill>
                <a:latin typeface="Consolas" panose="020B0609020204030204" pitchFamily="49" charset="0"/>
                <a:ea typeface="黑体" panose="02010609060101010101" pitchFamily="49" charset="-122"/>
              </a:rPr>
              <a:t>1</a:t>
            </a:r>
            <a:r>
              <a:rPr lang="zh-CN" altLang="en-US" sz="2000" b="1" dirty="0">
                <a:solidFill>
                  <a:srgbClr val="FF0000"/>
                </a:solidFill>
                <a:latin typeface="Consolas" panose="020B0609020204030204" pitchFamily="49" charset="0"/>
                <a:ea typeface="黑体" panose="02010609060101010101" pitchFamily="49" charset="-122"/>
              </a:rPr>
              <a:t>片</a:t>
            </a:r>
            <a:r>
              <a:rPr lang="zh-CN" altLang="en-US" sz="2000" dirty="0">
                <a:solidFill>
                  <a:srgbClr val="000000"/>
                </a:solidFill>
                <a:latin typeface="Consolas" panose="020B0609020204030204" pitchFamily="49" charset="0"/>
                <a:ea typeface="黑体" panose="02010609060101010101" pitchFamily="49" charset="-122"/>
              </a:rPr>
              <a:t>。</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200000"/>
              </a:lnSpc>
            </a:pPr>
            <a:r>
              <a:rPr lang="zh-CN" altLang="en-US" sz="2000" dirty="0">
                <a:solidFill>
                  <a:srgbClr val="C00000"/>
                </a:solidFill>
                <a:latin typeface="Consolas" panose="020B0609020204030204" pitchFamily="49" charset="0"/>
                <a:ea typeface="黑体" panose="02010609060101010101" pitchFamily="49" charset="-122"/>
              </a:rPr>
              <a:t>问题：</a:t>
            </a:r>
            <a:r>
              <a:rPr lang="zh-CN" altLang="en-US" sz="2000" dirty="0">
                <a:solidFill>
                  <a:srgbClr val="000000"/>
                </a:solidFill>
                <a:latin typeface="Consolas" panose="020B0609020204030204" pitchFamily="49" charset="0"/>
                <a:ea typeface="黑体" panose="02010609060101010101" pitchFamily="49" charset="-122"/>
              </a:rPr>
              <a:t>设计一种测试方法，通过测试从</a:t>
            </a:r>
            <a:r>
              <a:rPr lang="en-US" altLang="zh-CN" sz="2000" i="1" dirty="0">
                <a:solidFill>
                  <a:srgbClr val="000000"/>
                </a:solidFill>
                <a:latin typeface="Consolas" panose="020B0609020204030204" pitchFamily="49" charset="0"/>
                <a:ea typeface="黑体" panose="02010609060101010101" pitchFamily="49" charset="-122"/>
              </a:rPr>
              <a:t>n</a:t>
            </a:r>
            <a:r>
              <a:rPr lang="zh-CN" altLang="en-US" sz="2000" dirty="0">
                <a:solidFill>
                  <a:srgbClr val="000000"/>
                </a:solidFill>
                <a:latin typeface="Consolas" panose="020B0609020204030204" pitchFamily="49" charset="0"/>
                <a:ea typeface="黑体" panose="02010609060101010101" pitchFamily="49" charset="-122"/>
              </a:rPr>
              <a:t>片芯片中挑出</a:t>
            </a:r>
            <a:r>
              <a:rPr lang="en-US" altLang="zh-CN" sz="2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片“好”芯片</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200000"/>
              </a:lnSpc>
            </a:pPr>
            <a:r>
              <a:rPr lang="zh-CN" altLang="en-US" sz="2000" dirty="0">
                <a:solidFill>
                  <a:srgbClr val="C00000"/>
                </a:solidFill>
                <a:latin typeface="Consolas" panose="020B0609020204030204" pitchFamily="49" charset="0"/>
                <a:ea typeface="黑体" panose="02010609060101010101" pitchFamily="49" charset="-122"/>
              </a:rPr>
              <a:t>要求：</a:t>
            </a:r>
            <a:r>
              <a:rPr lang="zh-CN" altLang="en-US" sz="2000" dirty="0">
                <a:solidFill>
                  <a:srgbClr val="000000"/>
                </a:solidFill>
                <a:latin typeface="Consolas" panose="020B0609020204030204" pitchFamily="49" charset="0"/>
                <a:ea typeface="黑体" panose="02010609060101010101" pitchFamily="49" charset="-122"/>
              </a:rPr>
              <a:t>使用最少的测试次数</a:t>
            </a:r>
            <a:endParaRPr lang="en-US" altLang="zh-CN" sz="2000" dirty="0">
              <a:solidFill>
                <a:srgbClr val="000000"/>
              </a:solidFill>
              <a:latin typeface="Consolas" panose="020B0609020204030204" pitchFamily="49" charset="0"/>
              <a:ea typeface="黑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练习：芯片测试</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51202" name="矩形 4"/>
          <p:cNvSpPr/>
          <p:nvPr/>
        </p:nvSpPr>
        <p:spPr>
          <a:xfrm>
            <a:off x="609600" y="1489075"/>
            <a:ext cx="1800225" cy="369888"/>
          </a:xfrm>
          <a:prstGeom prst="rect">
            <a:avLst/>
          </a:prstGeom>
          <a:noFill/>
          <a:ln w="9525">
            <a:noFill/>
          </a:ln>
        </p:spPr>
        <p:txBody>
          <a:bodyPr wrap="none" anchor="t" anchorCtr="0">
            <a:spAutoFit/>
          </a:bodyPr>
          <a:p>
            <a:pPr eaLnBrk="0" hangingPunct="0"/>
            <a:r>
              <a:rPr lang="zh-CN" altLang="en-US" dirty="0">
                <a:solidFill>
                  <a:srgbClr val="000000"/>
                </a:solidFill>
                <a:latin typeface="Consolas" panose="020B0609020204030204" pitchFamily="49" charset="0"/>
                <a:ea typeface="黑体" panose="02010609060101010101" pitchFamily="49" charset="-122"/>
              </a:rPr>
              <a:t>测试结果分析：</a:t>
            </a:r>
            <a:endParaRPr lang="zh-CN" altLang="en-US" dirty="0">
              <a:solidFill>
                <a:srgbClr val="000000"/>
              </a:solidFill>
              <a:latin typeface="Consolas" panose="020B0609020204030204" pitchFamily="49" charset="0"/>
              <a:ea typeface="黑体" panose="02010609060101010101" pitchFamily="49" charset="-122"/>
            </a:endParaRPr>
          </a:p>
        </p:txBody>
      </p:sp>
      <p:graphicFrame>
        <p:nvGraphicFramePr>
          <p:cNvPr id="8" name="表格 8"/>
          <p:cNvGraphicFramePr>
            <a:graphicFrameLocks noGrp="1"/>
          </p:cNvGraphicFramePr>
          <p:nvPr/>
        </p:nvGraphicFramePr>
        <p:xfrm>
          <a:off x="1463675" y="2173288"/>
          <a:ext cx="6096000" cy="1846263"/>
        </p:xfrm>
        <a:graphic>
          <a:graphicData uri="http://schemas.openxmlformats.org/drawingml/2006/table">
            <a:tbl>
              <a:tblPr/>
              <a:tblGrid>
                <a:gridCol w="1447800"/>
                <a:gridCol w="1524000"/>
                <a:gridCol w="3124200"/>
              </a:tblGrid>
              <a:tr h="365823">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FFFFFF"/>
                          </a:solidFill>
                          <a:effectLst/>
                          <a:latin typeface="Consolas" panose="020B0609020204030204" pitchFamily="49" charset="0"/>
                          <a:ea typeface="黑体" panose="02010609060101010101" pitchFamily="49" charset="-122"/>
                        </a:rPr>
                        <a:t>A</a:t>
                      </a:r>
                      <a:r>
                        <a:rPr kumimoji="0" lang="zh-CN" altLang="en-US" sz="1800" b="1" i="0" u="none" strike="noStrike" cap="none" normalizeH="0" baseline="0" dirty="0">
                          <a:ln>
                            <a:noFill/>
                          </a:ln>
                          <a:solidFill>
                            <a:srgbClr val="FFFFFF"/>
                          </a:solidFill>
                          <a:effectLst/>
                          <a:latin typeface="Consolas" panose="020B0609020204030204" pitchFamily="49" charset="0"/>
                          <a:ea typeface="黑体" panose="02010609060101010101" pitchFamily="49" charset="-122"/>
                        </a:rPr>
                        <a:t>报告</a:t>
                      </a:r>
                      <a:endParaRPr kumimoji="0" lang="zh-CN" altLang="en-US" sz="1800" b="1" i="0" u="none" strike="noStrike" cap="none" normalizeH="0" baseline="0" dirty="0">
                        <a:ln>
                          <a:noFill/>
                        </a:ln>
                        <a:solidFill>
                          <a:srgbClr val="FFFFFF"/>
                        </a:solidFill>
                        <a:effectLst/>
                        <a:latin typeface="Consolas" panose="020B0609020204030204" pitchFamily="49" charset="0"/>
                        <a:ea typeface="黑体" panose="02010609060101010101" pitchFamily="49"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BE7602"/>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FFFFFF"/>
                          </a:solidFill>
                          <a:effectLst/>
                          <a:latin typeface="Consolas" panose="020B0609020204030204" pitchFamily="49" charset="0"/>
                          <a:ea typeface="黑体" panose="02010609060101010101" pitchFamily="49" charset="-122"/>
                        </a:rPr>
                        <a:t>B</a:t>
                      </a:r>
                      <a:r>
                        <a:rPr kumimoji="0" lang="zh-CN" altLang="en-US" sz="1800" b="1" i="0" u="none" strike="noStrike" cap="none" normalizeH="0" baseline="0" dirty="0">
                          <a:ln>
                            <a:noFill/>
                          </a:ln>
                          <a:solidFill>
                            <a:srgbClr val="FFFFFF"/>
                          </a:solidFill>
                          <a:effectLst/>
                          <a:latin typeface="Consolas" panose="020B0609020204030204" pitchFamily="49" charset="0"/>
                          <a:ea typeface="黑体" panose="02010609060101010101" pitchFamily="49" charset="-122"/>
                        </a:rPr>
                        <a:t>报告</a:t>
                      </a:r>
                      <a:endParaRPr kumimoji="0" lang="zh-CN" altLang="en-US" sz="1800" b="1" i="0" u="none" strike="noStrike" cap="none" normalizeH="0" baseline="0" dirty="0">
                        <a:ln>
                          <a:noFill/>
                        </a:ln>
                        <a:solidFill>
                          <a:srgbClr val="FFFFFF"/>
                        </a:solidFill>
                        <a:effectLst/>
                        <a:latin typeface="Consolas" panose="020B0609020204030204" pitchFamily="49" charset="0"/>
                        <a:ea typeface="黑体" panose="02010609060101010101" pitchFamily="49"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BE7602"/>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FFFFFF"/>
                          </a:solidFill>
                          <a:effectLst/>
                          <a:latin typeface="黑体" panose="02010609060101010101" pitchFamily="49" charset="-122"/>
                          <a:ea typeface="黑体" panose="02010609060101010101" pitchFamily="49" charset="-122"/>
                        </a:rPr>
                        <a:t>结论</a:t>
                      </a:r>
                      <a:endParaRPr kumimoji="0" lang="zh-CN" altLang="en-US" sz="1800" b="1" i="0" u="none" strike="noStrike" cap="none" normalizeH="0" baseline="0" dirty="0">
                        <a:ln>
                          <a:noFill/>
                        </a:ln>
                        <a:solidFill>
                          <a:srgbClr val="FFFFFF"/>
                        </a:solidFill>
                        <a:effectLst/>
                        <a:latin typeface="黑体" panose="02010609060101010101" pitchFamily="49" charset="-122"/>
                        <a:ea typeface="黑体" panose="02010609060101010101" pitchFamily="49"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BE7602"/>
                    </a:solidFill>
                  </a:tcPr>
                </a:tc>
              </a:tr>
              <a:tr h="365823">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onsolas" panose="020B0609020204030204" pitchFamily="49" charset="0"/>
                          <a:ea typeface="黑体" panose="02010609060101010101" pitchFamily="49" charset="-122"/>
                        </a:rPr>
                        <a:t>B</a:t>
                      </a:r>
                      <a:r>
                        <a:rPr kumimoji="0" lang="zh-CN" altLang="en-US" sz="1800" b="0" i="0" u="none" strike="noStrike" cap="none" normalizeH="0" baseline="0">
                          <a:ln>
                            <a:noFill/>
                          </a:ln>
                          <a:solidFill>
                            <a:srgbClr val="000000"/>
                          </a:solidFill>
                          <a:effectLst/>
                          <a:latin typeface="Consolas" panose="020B0609020204030204" pitchFamily="49" charset="0"/>
                          <a:ea typeface="黑体" panose="02010609060101010101" pitchFamily="49" charset="-122"/>
                        </a:rPr>
                        <a:t>好</a:t>
                      </a:r>
                      <a:endParaRPr kumimoji="0" lang="zh-CN" altLang="en-US" sz="1800" b="0" i="0" u="none" strike="noStrike" cap="none" normalizeH="0" baseline="0">
                        <a:ln>
                          <a:noFill/>
                        </a:ln>
                        <a:solidFill>
                          <a:srgbClr val="000000"/>
                        </a:solidFill>
                        <a:effectLst/>
                        <a:latin typeface="Consolas" panose="020B0609020204030204" pitchFamily="49" charset="0"/>
                        <a:ea typeface="黑体" panose="02010609060101010101" pitchFamily="49"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D6CB"/>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Consolas" panose="020B0609020204030204" pitchFamily="49" charset="0"/>
                          <a:ea typeface="黑体" panose="02010609060101010101" pitchFamily="49" charset="-122"/>
                        </a:rPr>
                        <a:t>A</a:t>
                      </a:r>
                      <a:r>
                        <a:rPr kumimoji="0" lang="zh-CN" altLang="en-US" sz="1800" b="0" i="0" u="none" strike="noStrike" cap="none" normalizeH="0" baseline="0" dirty="0">
                          <a:ln>
                            <a:noFill/>
                          </a:ln>
                          <a:solidFill>
                            <a:srgbClr val="000000"/>
                          </a:solidFill>
                          <a:effectLst/>
                          <a:latin typeface="Consolas" panose="020B0609020204030204" pitchFamily="49" charset="0"/>
                          <a:ea typeface="黑体" panose="02010609060101010101" pitchFamily="49" charset="-122"/>
                        </a:rPr>
                        <a:t>好</a:t>
                      </a:r>
                      <a:endParaRPr kumimoji="0" lang="zh-CN" altLang="en-US" sz="1800" b="0" i="0" u="none" strike="noStrike" cap="none" normalizeH="0" baseline="0" dirty="0">
                        <a:ln>
                          <a:noFill/>
                        </a:ln>
                        <a:solidFill>
                          <a:srgbClr val="000000"/>
                        </a:solidFill>
                        <a:effectLst/>
                        <a:latin typeface="Consolas" panose="020B0609020204030204" pitchFamily="49" charset="0"/>
                        <a:ea typeface="黑体" panose="02010609060101010101" pitchFamily="49"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D6CB"/>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rgbClr val="000000"/>
                        </a:solidFill>
                        <a:effectLst/>
                        <a:latin typeface="Verdana" panose="020B060403050404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D6CB"/>
                    </a:solidFill>
                  </a:tcPr>
                </a:tc>
              </a:tr>
              <a:tr h="371539">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onsolas" panose="020B0609020204030204" pitchFamily="49" charset="0"/>
                          <a:ea typeface="黑体" panose="02010609060101010101" pitchFamily="49" charset="-122"/>
                        </a:rPr>
                        <a:t>B</a:t>
                      </a:r>
                      <a:r>
                        <a:rPr kumimoji="0" lang="zh-CN" altLang="en-US" sz="1800" b="0" i="0" u="none" strike="noStrike" cap="none" normalizeH="0" baseline="0">
                          <a:ln>
                            <a:noFill/>
                          </a:ln>
                          <a:solidFill>
                            <a:srgbClr val="000000"/>
                          </a:solidFill>
                          <a:effectLst/>
                          <a:latin typeface="Consolas" panose="020B0609020204030204" pitchFamily="49" charset="0"/>
                          <a:ea typeface="黑体" panose="02010609060101010101" pitchFamily="49" charset="-122"/>
                        </a:rPr>
                        <a:t>好</a:t>
                      </a:r>
                      <a:endParaRPr kumimoji="0" lang="zh-CN" altLang="en-US" sz="1800" b="0" i="0" u="none" strike="noStrike" cap="none" normalizeH="0" baseline="0">
                        <a:ln>
                          <a:noFill/>
                        </a:ln>
                        <a:solidFill>
                          <a:srgbClr val="000000"/>
                        </a:solidFill>
                        <a:effectLst/>
                        <a:latin typeface="Consolas" panose="020B0609020204030204" pitchFamily="49" charset="0"/>
                        <a:ea typeface="黑体" panose="02010609060101010101" pitchFamily="49"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ECE7"/>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Consolas" panose="020B0609020204030204" pitchFamily="49" charset="0"/>
                          <a:ea typeface="黑体" panose="02010609060101010101" pitchFamily="49" charset="-122"/>
                        </a:rPr>
                        <a:t>A</a:t>
                      </a:r>
                      <a:r>
                        <a:rPr kumimoji="0" lang="zh-CN" altLang="en-US" sz="1800" b="0" i="0" u="none" strike="noStrike" cap="none" normalizeH="0" baseline="0" dirty="0">
                          <a:ln>
                            <a:noFill/>
                          </a:ln>
                          <a:solidFill>
                            <a:srgbClr val="000000"/>
                          </a:solidFill>
                          <a:effectLst/>
                          <a:latin typeface="Consolas" panose="020B0609020204030204" pitchFamily="49" charset="0"/>
                          <a:ea typeface="黑体" panose="02010609060101010101" pitchFamily="49" charset="-122"/>
                        </a:rPr>
                        <a:t>坏</a:t>
                      </a:r>
                      <a:endParaRPr kumimoji="0" lang="zh-CN" altLang="en-US" sz="1800" b="0" i="0" u="none" strike="noStrike" cap="none" normalizeH="0" baseline="0" dirty="0">
                        <a:ln>
                          <a:noFill/>
                        </a:ln>
                        <a:solidFill>
                          <a:srgbClr val="000000"/>
                        </a:solidFill>
                        <a:effectLst/>
                        <a:latin typeface="Consolas" panose="020B0609020204030204" pitchFamily="49" charset="0"/>
                        <a:ea typeface="黑体" panose="02010609060101010101" pitchFamily="49"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ECE7"/>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ECE7"/>
                    </a:solidFill>
                  </a:tcPr>
                </a:tc>
              </a:tr>
              <a:tr h="371539">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onsolas" panose="020B0609020204030204" pitchFamily="49" charset="0"/>
                          <a:ea typeface="黑体" panose="02010609060101010101" pitchFamily="49" charset="-122"/>
                        </a:rPr>
                        <a:t>B</a:t>
                      </a:r>
                      <a:r>
                        <a:rPr kumimoji="0" lang="zh-CN" altLang="en-US" sz="1800" b="0" i="0" u="none" strike="noStrike" cap="none" normalizeH="0" baseline="0">
                          <a:ln>
                            <a:noFill/>
                          </a:ln>
                          <a:solidFill>
                            <a:srgbClr val="000000"/>
                          </a:solidFill>
                          <a:effectLst/>
                          <a:latin typeface="Consolas" panose="020B0609020204030204" pitchFamily="49" charset="0"/>
                          <a:ea typeface="黑体" panose="02010609060101010101" pitchFamily="49" charset="-122"/>
                        </a:rPr>
                        <a:t>坏</a:t>
                      </a:r>
                      <a:endParaRPr kumimoji="0" lang="zh-CN" altLang="en-US" sz="1800" b="0" i="0" u="none" strike="noStrike" cap="none" normalizeH="0" baseline="0">
                        <a:ln>
                          <a:noFill/>
                        </a:ln>
                        <a:solidFill>
                          <a:srgbClr val="000000"/>
                        </a:solidFill>
                        <a:effectLst/>
                        <a:latin typeface="Consolas" panose="020B0609020204030204" pitchFamily="49" charset="0"/>
                        <a:ea typeface="黑体" panose="02010609060101010101" pitchFamily="49"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D6CB"/>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Consolas" panose="020B0609020204030204" pitchFamily="49" charset="0"/>
                          <a:ea typeface="黑体" panose="02010609060101010101" pitchFamily="49" charset="-122"/>
                        </a:rPr>
                        <a:t>A</a:t>
                      </a:r>
                      <a:r>
                        <a:rPr kumimoji="0" lang="zh-CN" altLang="en-US" sz="1800" b="0" i="0" u="none" strike="noStrike" cap="none" normalizeH="0" baseline="0" dirty="0">
                          <a:ln>
                            <a:noFill/>
                          </a:ln>
                          <a:solidFill>
                            <a:srgbClr val="000000"/>
                          </a:solidFill>
                          <a:effectLst/>
                          <a:latin typeface="Consolas" panose="020B0609020204030204" pitchFamily="49" charset="0"/>
                          <a:ea typeface="黑体" panose="02010609060101010101" pitchFamily="49" charset="-122"/>
                        </a:rPr>
                        <a:t>好</a:t>
                      </a:r>
                      <a:endParaRPr kumimoji="0" lang="zh-CN" altLang="en-US" sz="1800" b="0" i="0" u="none" strike="noStrike" cap="none" normalizeH="0" baseline="0" dirty="0">
                        <a:ln>
                          <a:noFill/>
                        </a:ln>
                        <a:solidFill>
                          <a:srgbClr val="000000"/>
                        </a:solidFill>
                        <a:effectLst/>
                        <a:latin typeface="Consolas" panose="020B0609020204030204" pitchFamily="49" charset="0"/>
                        <a:ea typeface="黑体" panose="02010609060101010101" pitchFamily="49"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D6CB"/>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D6CB"/>
                    </a:solidFill>
                  </a:tcPr>
                </a:tc>
              </a:tr>
              <a:tr h="371539">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onsolas" panose="020B0609020204030204" pitchFamily="49" charset="0"/>
                          <a:ea typeface="黑体" panose="02010609060101010101" pitchFamily="49" charset="-122"/>
                        </a:rPr>
                        <a:t>B</a:t>
                      </a:r>
                      <a:r>
                        <a:rPr kumimoji="0" lang="zh-CN" altLang="en-US" sz="1800" b="0" i="0" u="none" strike="noStrike" cap="none" normalizeH="0" baseline="0">
                          <a:ln>
                            <a:noFill/>
                          </a:ln>
                          <a:solidFill>
                            <a:srgbClr val="000000"/>
                          </a:solidFill>
                          <a:effectLst/>
                          <a:latin typeface="Consolas" panose="020B0609020204030204" pitchFamily="49" charset="0"/>
                          <a:ea typeface="黑体" panose="02010609060101010101" pitchFamily="49" charset="-122"/>
                        </a:rPr>
                        <a:t>坏</a:t>
                      </a:r>
                      <a:endParaRPr kumimoji="0" lang="zh-CN" altLang="en-US" sz="1800" b="0" i="0" u="none" strike="noStrike" cap="none" normalizeH="0" baseline="0">
                        <a:ln>
                          <a:noFill/>
                        </a:ln>
                        <a:solidFill>
                          <a:srgbClr val="000000"/>
                        </a:solidFill>
                        <a:effectLst/>
                        <a:latin typeface="Consolas" panose="020B0609020204030204" pitchFamily="49" charset="0"/>
                        <a:ea typeface="黑体" panose="02010609060101010101" pitchFamily="49"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ECE7"/>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Consolas" panose="020B0609020204030204" pitchFamily="49" charset="0"/>
                          <a:ea typeface="黑体" panose="02010609060101010101" pitchFamily="49" charset="-122"/>
                        </a:rPr>
                        <a:t>A</a:t>
                      </a:r>
                      <a:r>
                        <a:rPr kumimoji="0" lang="zh-CN" altLang="en-US" sz="1800" b="0" i="0" u="none" strike="noStrike" cap="none" normalizeH="0" baseline="0" dirty="0">
                          <a:ln>
                            <a:noFill/>
                          </a:ln>
                          <a:solidFill>
                            <a:srgbClr val="000000"/>
                          </a:solidFill>
                          <a:effectLst/>
                          <a:latin typeface="Consolas" panose="020B0609020204030204" pitchFamily="49" charset="0"/>
                          <a:ea typeface="黑体" panose="02010609060101010101" pitchFamily="49" charset="-122"/>
                        </a:rPr>
                        <a:t>坏</a:t>
                      </a:r>
                      <a:endParaRPr kumimoji="0" lang="zh-CN" altLang="en-US" sz="1800" b="0" i="0" u="none" strike="noStrike" cap="none" normalizeH="0" baseline="0" dirty="0">
                        <a:ln>
                          <a:noFill/>
                        </a:ln>
                        <a:solidFill>
                          <a:srgbClr val="000000"/>
                        </a:solidFill>
                        <a:effectLst/>
                        <a:latin typeface="Consolas" panose="020B0609020204030204" pitchFamily="49" charset="0"/>
                        <a:ea typeface="黑体" panose="02010609060101010101" pitchFamily="49"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ECE7"/>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rgbClr val="000000"/>
                        </a:solidFill>
                        <a:effectLst/>
                        <a:latin typeface="Verdana" panose="020B060403050404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ECE7"/>
                    </a:solidFill>
                  </a:tcPr>
                </a:tc>
              </a:tr>
            </a:tbl>
          </a:graphicData>
        </a:graphic>
      </p:graphicFrame>
      <p:grpSp>
        <p:nvGrpSpPr>
          <p:cNvPr id="51229" name="组合 9"/>
          <p:cNvGrpSpPr/>
          <p:nvPr/>
        </p:nvGrpSpPr>
        <p:grpSpPr>
          <a:xfrm>
            <a:off x="2895600" y="5511800"/>
            <a:ext cx="5681663" cy="823913"/>
            <a:chOff x="723580" y="2743200"/>
            <a:chExt cx="7848600" cy="1584832"/>
          </a:xfrm>
        </p:grpSpPr>
        <p:sp>
          <p:nvSpPr>
            <p:cNvPr id="11" name="矩形 10"/>
            <p:cNvSpPr/>
            <p:nvPr/>
          </p:nvSpPr>
          <p:spPr>
            <a:xfrm>
              <a:off x="723580" y="4099009"/>
              <a:ext cx="7848600" cy="229023"/>
            </a:xfrm>
            <a:prstGeom prst="rect">
              <a:avLst/>
            </a:prstGeom>
            <a:solidFill>
              <a:schemeClr val="accent2">
                <a:alpha val="50000"/>
              </a:schemeClr>
            </a:solidFill>
            <a:ln>
              <a:solidFill>
                <a:schemeClr val="accent2">
                  <a:lumMod val="75000"/>
                </a:schemeClr>
              </a:solidFill>
            </a:ln>
          </p:spPr>
          <p:style>
            <a:lnRef idx="0">
              <a:scrgbClr r="0" g="0" b="0"/>
            </a:lnRef>
            <a:fillRef idx="0">
              <a:scrgbClr r="0" g="0" b="0"/>
            </a:fillRef>
            <a:effectRef idx="0">
              <a:scrgbClr r="0" g="0" b="0"/>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ED189"/>
                </a:solidFill>
                <a:effectLst/>
                <a:uLnTx/>
                <a:uFillTx/>
                <a:latin typeface="Consolas" panose="020B0609020204030204" pitchFamily="49" charset="0"/>
                <a:ea typeface="黑体" panose="02010609060101010101" pitchFamily="49" charset="-122"/>
                <a:cs typeface="+mn-cs"/>
              </a:endParaRPr>
            </a:p>
          </p:txBody>
        </p:sp>
        <p:sp>
          <p:nvSpPr>
            <p:cNvPr id="12" name="矩形: 圆角 11"/>
            <p:cNvSpPr/>
            <p:nvPr/>
          </p:nvSpPr>
          <p:spPr>
            <a:xfrm>
              <a:off x="2133653" y="3778380"/>
              <a:ext cx="1296038" cy="299255"/>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A</a:t>
              </a:r>
              <a:endParaRPr kumimoji="0" lang="zh-CN" altLang="en-US" sz="14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13" name="矩形: 圆角 12"/>
            <p:cNvSpPr/>
            <p:nvPr/>
          </p:nvSpPr>
          <p:spPr>
            <a:xfrm>
              <a:off x="5554669" y="3775325"/>
              <a:ext cx="1293846" cy="296203"/>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B</a:t>
              </a:r>
              <a:endParaRPr kumimoji="0" lang="zh-CN" altLang="en-US" sz="14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14" name="思想气泡: 云 13"/>
            <p:cNvSpPr/>
            <p:nvPr/>
          </p:nvSpPr>
          <p:spPr>
            <a:xfrm>
              <a:off x="1219200" y="2743200"/>
              <a:ext cx="934250" cy="630091"/>
            </a:xfrm>
            <a:prstGeom prst="cloudCallout">
              <a:avLst>
                <a:gd name="adj1" fmla="val 19503"/>
                <a:gd name="adj2" fmla="val 65021"/>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lin ang="2700000" scaled="1"/>
              <a:tileRect/>
            </a:gradFill>
            <a:ln>
              <a:noFill/>
            </a:ln>
            <a:effectLst>
              <a:glow rad="139700">
                <a:schemeClr val="accent6">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Consolas" panose="020B0609020204030204" pitchFamily="49" charset="0"/>
                  <a:ea typeface="黑体" panose="02010609060101010101" pitchFamily="49" charset="-122"/>
                  <a:cs typeface="+mn-cs"/>
                </a:rPr>
                <a:t>B</a:t>
              </a:r>
              <a:r>
                <a:rPr kumimoji="0" lang="zh-CN" altLang="en-US" sz="1200" b="0" i="0" u="none" strike="noStrike" kern="1200" cap="none" spc="0" normalizeH="0" baseline="0" noProof="0">
                  <a:ln>
                    <a:noFill/>
                  </a:ln>
                  <a:solidFill>
                    <a:srgbClr val="000000"/>
                  </a:solidFill>
                  <a:effectLst/>
                  <a:uLnTx/>
                  <a:uFillTx/>
                  <a:latin typeface="Consolas" panose="020B0609020204030204" pitchFamily="49" charset="0"/>
                  <a:ea typeface="黑体" panose="02010609060101010101" pitchFamily="49" charset="-122"/>
                  <a:cs typeface="+mn-cs"/>
                </a:rPr>
                <a:t>好</a:t>
              </a:r>
              <a:endParaRPr kumimoji="0" lang="zh-CN" altLang="en-US" sz="1200" b="0" i="0" u="none" strike="noStrike" kern="1200" cap="none" spc="0" normalizeH="0" baseline="0" noProof="0">
                <a:ln>
                  <a:noFill/>
                </a:ln>
                <a:solidFill>
                  <a:srgbClr val="000000"/>
                </a:solidFill>
                <a:effectLst/>
                <a:uLnTx/>
                <a:uFillTx/>
                <a:latin typeface="Consolas" panose="020B0609020204030204" pitchFamily="49" charset="0"/>
                <a:ea typeface="黑体" panose="02010609060101010101" pitchFamily="49" charset="-122"/>
                <a:cs typeface="+mn-cs"/>
              </a:endParaRPr>
            </a:p>
          </p:txBody>
        </p:sp>
        <p:sp>
          <p:nvSpPr>
            <p:cNvPr id="15" name="思想气泡: 云 14"/>
            <p:cNvSpPr/>
            <p:nvPr/>
          </p:nvSpPr>
          <p:spPr>
            <a:xfrm>
              <a:off x="6629400" y="2791225"/>
              <a:ext cx="934250" cy="630091"/>
            </a:xfrm>
            <a:prstGeom prst="cloudCallout">
              <a:avLst>
                <a:gd name="adj1" fmla="val -14640"/>
                <a:gd name="adj2" fmla="val 70083"/>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lin ang="2700000" scaled="1"/>
              <a:tileRect/>
            </a:gradFill>
            <a:ln>
              <a:noFill/>
            </a:ln>
            <a:effectLst>
              <a:glow rad="139700">
                <a:schemeClr val="accent6">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Consolas" panose="020B0609020204030204" pitchFamily="49" charset="0"/>
                  <a:ea typeface="黑体" panose="02010609060101010101" pitchFamily="49" charset="-122"/>
                  <a:cs typeface="+mn-cs"/>
                </a:rPr>
                <a:t>A</a:t>
              </a:r>
              <a:r>
                <a:rPr kumimoji="0" lang="zh-CN" altLang="en-US" sz="1200" b="0" i="0" u="none" strike="noStrike" kern="1200" cap="none" spc="0" normalizeH="0" baseline="0" noProof="0">
                  <a:ln>
                    <a:noFill/>
                  </a:ln>
                  <a:solidFill>
                    <a:srgbClr val="000000"/>
                  </a:solidFill>
                  <a:effectLst/>
                  <a:uLnTx/>
                  <a:uFillTx/>
                  <a:latin typeface="Consolas" panose="020B0609020204030204" pitchFamily="49" charset="0"/>
                  <a:ea typeface="黑体" panose="02010609060101010101" pitchFamily="49" charset="-122"/>
                  <a:cs typeface="+mn-cs"/>
                </a:rPr>
                <a:t>坏</a:t>
              </a:r>
              <a:endParaRPr kumimoji="0" lang="zh-CN" altLang="en-US" sz="1200" b="0" i="0" u="none" strike="noStrike" kern="1200" cap="none" spc="0" normalizeH="0" baseline="0" noProof="0">
                <a:ln>
                  <a:noFill/>
                </a:ln>
                <a:solidFill>
                  <a:srgbClr val="000000"/>
                </a:solidFill>
                <a:effectLst/>
                <a:uLnTx/>
                <a:uFillTx/>
                <a:latin typeface="Consolas" panose="020B0609020204030204" pitchFamily="49" charset="0"/>
                <a:ea typeface="黑体" panose="02010609060101010101" pitchFamily="49" charset="-122"/>
                <a:cs typeface="+mn-cs"/>
              </a:endParaRPr>
            </a:p>
          </p:txBody>
        </p:sp>
      </p:grpSp>
      <p:sp>
        <p:nvSpPr>
          <p:cNvPr id="16" name="矩形 15"/>
          <p:cNvSpPr/>
          <p:nvPr/>
        </p:nvSpPr>
        <p:spPr>
          <a:xfrm>
            <a:off x="4851400" y="2549525"/>
            <a:ext cx="2308225" cy="369888"/>
          </a:xfrm>
          <a:prstGeom prst="rect">
            <a:avLst/>
          </a:prstGeom>
          <a:noFill/>
          <a:ln w="9525">
            <a:noFill/>
          </a:ln>
        </p:spPr>
        <p:txBody>
          <a:bodyPr wrap="none" anchor="t" anchorCtr="0">
            <a:spAutoFit/>
          </a:bodyPr>
          <a:p>
            <a:pPr algn="ctr" eaLnBrk="0" hangingPunct="0"/>
            <a:r>
              <a:rPr lang="en-US" altLang="zh-CN" dirty="0">
                <a:solidFill>
                  <a:srgbClr val="000000"/>
                </a:solidFill>
                <a:latin typeface="Consolas" panose="020B0609020204030204" pitchFamily="49" charset="0"/>
                <a:ea typeface="黑体" panose="02010609060101010101" pitchFamily="49" charset="-122"/>
              </a:rPr>
              <a:t>A</a:t>
            </a:r>
            <a:r>
              <a:rPr lang="zh-CN" altLang="en-US"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B</a:t>
            </a:r>
            <a:r>
              <a:rPr lang="zh-CN" altLang="en-US" dirty="0">
                <a:solidFill>
                  <a:srgbClr val="000000"/>
                </a:solidFill>
                <a:latin typeface="Consolas" panose="020B0609020204030204" pitchFamily="49" charset="0"/>
                <a:ea typeface="黑体" panose="02010609060101010101" pitchFamily="49" charset="-122"/>
              </a:rPr>
              <a:t>都好或</a:t>
            </a:r>
            <a:r>
              <a:rPr lang="en-US" altLang="zh-CN" dirty="0">
                <a:solidFill>
                  <a:srgbClr val="000000"/>
                </a:solidFill>
                <a:latin typeface="Consolas" panose="020B0609020204030204" pitchFamily="49" charset="0"/>
                <a:ea typeface="黑体" panose="02010609060101010101" pitchFamily="49" charset="-122"/>
              </a:rPr>
              <a:t>A</a:t>
            </a:r>
            <a:r>
              <a:rPr lang="zh-CN" altLang="en-US"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B</a:t>
            </a:r>
            <a:r>
              <a:rPr lang="zh-CN" altLang="en-US" dirty="0">
                <a:solidFill>
                  <a:srgbClr val="000000"/>
                </a:solidFill>
                <a:latin typeface="Consolas" panose="020B0609020204030204" pitchFamily="49" charset="0"/>
                <a:ea typeface="黑体" panose="02010609060101010101" pitchFamily="49" charset="-122"/>
              </a:rPr>
              <a:t>都坏</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17" name="矩形 16"/>
          <p:cNvSpPr/>
          <p:nvPr/>
        </p:nvSpPr>
        <p:spPr>
          <a:xfrm>
            <a:off x="4989513" y="2936875"/>
            <a:ext cx="2030412" cy="368300"/>
          </a:xfrm>
          <a:prstGeom prst="rect">
            <a:avLst/>
          </a:prstGeom>
          <a:noFill/>
          <a:ln w="9525">
            <a:noFill/>
          </a:ln>
        </p:spPr>
        <p:txBody>
          <a:bodyPr wrap="none" anchor="t" anchorCtr="0">
            <a:spAutoFit/>
          </a:bodyPr>
          <a:p>
            <a:pPr algn="ctr" eaLnBrk="0" hangingPunct="0"/>
            <a:r>
              <a:rPr lang="zh-CN" altLang="en-US" dirty="0">
                <a:solidFill>
                  <a:srgbClr val="000000"/>
                </a:solidFill>
                <a:latin typeface="Consolas" panose="020B0609020204030204" pitchFamily="49" charset="0"/>
                <a:ea typeface="黑体" panose="02010609060101010101" pitchFamily="49" charset="-122"/>
              </a:rPr>
              <a:t>至少有一片是坏的</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18" name="矩形 17"/>
          <p:cNvSpPr/>
          <p:nvPr/>
        </p:nvSpPr>
        <p:spPr>
          <a:xfrm>
            <a:off x="4995863" y="3268663"/>
            <a:ext cx="2032000" cy="369887"/>
          </a:xfrm>
          <a:prstGeom prst="rect">
            <a:avLst/>
          </a:prstGeom>
          <a:noFill/>
          <a:ln w="9525">
            <a:noFill/>
          </a:ln>
        </p:spPr>
        <p:txBody>
          <a:bodyPr wrap="none" anchor="t" anchorCtr="0">
            <a:spAutoFit/>
          </a:bodyPr>
          <a:p>
            <a:pPr algn="ctr" eaLnBrk="0" hangingPunct="0"/>
            <a:r>
              <a:rPr lang="zh-CN" altLang="en-US" dirty="0">
                <a:solidFill>
                  <a:srgbClr val="000000"/>
                </a:solidFill>
                <a:latin typeface="Consolas" panose="020B0609020204030204" pitchFamily="49" charset="0"/>
                <a:ea typeface="黑体" panose="02010609060101010101" pitchFamily="49" charset="-122"/>
              </a:rPr>
              <a:t>至少有一片是坏的</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19" name="矩形 18"/>
          <p:cNvSpPr/>
          <p:nvPr/>
        </p:nvSpPr>
        <p:spPr>
          <a:xfrm>
            <a:off x="4995863" y="3638550"/>
            <a:ext cx="2032000" cy="369888"/>
          </a:xfrm>
          <a:prstGeom prst="rect">
            <a:avLst/>
          </a:prstGeom>
          <a:noFill/>
          <a:ln w="9525">
            <a:noFill/>
          </a:ln>
        </p:spPr>
        <p:txBody>
          <a:bodyPr wrap="none" anchor="t" anchorCtr="0">
            <a:spAutoFit/>
          </a:bodyPr>
          <a:p>
            <a:pPr algn="ctr" eaLnBrk="0" hangingPunct="0"/>
            <a:r>
              <a:rPr lang="zh-CN" altLang="en-US" dirty="0">
                <a:solidFill>
                  <a:srgbClr val="000000"/>
                </a:solidFill>
                <a:latin typeface="Consolas" panose="020B0609020204030204" pitchFamily="49" charset="0"/>
                <a:ea typeface="黑体" panose="02010609060101010101" pitchFamily="49" charset="-122"/>
              </a:rPr>
              <a:t>至少有一片是坏的</a:t>
            </a:r>
            <a:endParaRPr lang="zh-CN" altLang="en-US" dirty="0">
              <a:solidFill>
                <a:srgbClr val="000000"/>
              </a:solidFill>
              <a:latin typeface="Consolas" panose="020B0609020204030204" pitchFamily="49"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练习：芯片测试</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55298" name="Text Box 4"/>
          <p:cNvSpPr txBox="1"/>
          <p:nvPr/>
        </p:nvSpPr>
        <p:spPr>
          <a:xfrm>
            <a:off x="52705" y="1289050"/>
            <a:ext cx="8501063" cy="1060450"/>
          </a:xfrm>
          <a:prstGeom prst="rect">
            <a:avLst/>
          </a:prstGeom>
          <a:noFill/>
          <a:ln w="9525">
            <a:noFill/>
          </a:ln>
        </p:spPr>
        <p:txBody>
          <a:bodyPr anchor="t" anchorCtr="0">
            <a:spAutoFit/>
          </a:bodyPr>
          <a:p>
            <a:pPr eaLnBrk="0" hangingPunct="0">
              <a:lnSpc>
                <a:spcPct val="150000"/>
              </a:lnSpc>
            </a:pPr>
            <a:r>
              <a:rPr lang="zh-CN" altLang="en-US" sz="2200" dirty="0">
                <a:latin typeface="Consolas" panose="020B0609020204030204" pitchFamily="49" charset="0"/>
                <a:ea typeface="楷体" panose="02010609060101010101" pitchFamily="49" charset="-122"/>
              </a:rPr>
              <a:t>　</a:t>
            </a:r>
            <a:r>
              <a:rPr lang="en-US" altLang="zh-CN" sz="2200" dirty="0">
                <a:solidFill>
                  <a:srgbClr val="FF0000"/>
                </a:solidFill>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问题求解</a:t>
            </a:r>
            <a:r>
              <a:rPr lang="en-US" altLang="zh-CN" sz="22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黑体" panose="02010609060101010101" pitchFamily="49" charset="-122"/>
                <a:ea typeface="黑体" panose="02010609060101010101" pitchFamily="49" charset="-122"/>
              </a:rPr>
              <a:t>对给定芯片</a:t>
            </a:r>
            <a:r>
              <a:rPr lang="en-US" altLang="zh-CN" sz="2000" dirty="0">
                <a:solidFill>
                  <a:srgbClr val="000000"/>
                </a:solidFill>
                <a:latin typeface="黑体" panose="02010609060101010101" pitchFamily="49" charset="-122"/>
                <a:ea typeface="黑体" panose="02010609060101010101" pitchFamily="49" charset="-122"/>
              </a:rPr>
              <a:t>A</a:t>
            </a:r>
            <a:r>
              <a:rPr lang="zh-CN" altLang="en-US" sz="2000" dirty="0">
                <a:solidFill>
                  <a:srgbClr val="000000"/>
                </a:solidFill>
                <a:latin typeface="黑体" panose="02010609060101010101" pitchFamily="49" charset="-122"/>
                <a:ea typeface="黑体" panose="02010609060101010101" pitchFamily="49" charset="-122"/>
              </a:rPr>
              <a:t>，判定其好坏，可用</a:t>
            </a:r>
            <a:r>
              <a:rPr lang="zh-CN" altLang="en-US" sz="2000" b="1" dirty="0">
                <a:solidFill>
                  <a:srgbClr val="C00000"/>
                </a:solidFill>
                <a:latin typeface="黑体" panose="02010609060101010101" pitchFamily="49" charset="-122"/>
                <a:ea typeface="黑体" panose="02010609060101010101" pitchFamily="49" charset="-122"/>
              </a:rPr>
              <a:t>其他</a:t>
            </a:r>
            <a:r>
              <a:rPr lang="en-US" altLang="zh-CN" sz="2000" b="1" dirty="0">
                <a:solidFill>
                  <a:srgbClr val="C00000"/>
                </a:solidFill>
                <a:latin typeface="黑体" panose="02010609060101010101" pitchFamily="49" charset="-122"/>
                <a:ea typeface="黑体" panose="02010609060101010101" pitchFamily="49" charset="-122"/>
              </a:rPr>
              <a:t>n-1</a:t>
            </a:r>
            <a:r>
              <a:rPr lang="zh-CN" altLang="en-US" sz="2000" b="1" dirty="0">
                <a:solidFill>
                  <a:srgbClr val="C00000"/>
                </a:solidFill>
                <a:latin typeface="黑体" panose="02010609060101010101" pitchFamily="49" charset="-122"/>
                <a:ea typeface="黑体" panose="02010609060101010101" pitchFamily="49" charset="-122"/>
              </a:rPr>
              <a:t>片</a:t>
            </a:r>
            <a:r>
              <a:rPr lang="zh-CN" altLang="en-US" sz="2000" dirty="0">
                <a:solidFill>
                  <a:srgbClr val="000000"/>
                </a:solidFill>
                <a:latin typeface="黑体" panose="02010609060101010101" pitchFamily="49" charset="-122"/>
                <a:ea typeface="黑体" panose="02010609060101010101" pitchFamily="49" charset="-122"/>
              </a:rPr>
              <a:t>芯片对</a:t>
            </a:r>
            <a:r>
              <a:rPr lang="en-US" altLang="zh-CN" sz="2000" dirty="0">
                <a:solidFill>
                  <a:srgbClr val="000000"/>
                </a:solidFill>
                <a:latin typeface="黑体" panose="02010609060101010101" pitchFamily="49" charset="-122"/>
                <a:ea typeface="黑体" panose="02010609060101010101" pitchFamily="49" charset="-122"/>
              </a:rPr>
              <a:t>A</a:t>
            </a:r>
            <a:r>
              <a:rPr lang="zh-CN" altLang="en-US" sz="2000" dirty="0">
                <a:solidFill>
                  <a:srgbClr val="000000"/>
                </a:solidFill>
                <a:latin typeface="黑体" panose="02010609060101010101" pitchFamily="49" charset="-122"/>
                <a:ea typeface="黑体" panose="02010609060101010101" pitchFamily="49" charset="-122"/>
              </a:rPr>
              <a:t>测试，根据报告结果来确定</a:t>
            </a:r>
            <a:r>
              <a:rPr lang="en-US" altLang="zh-CN" sz="2000" dirty="0">
                <a:solidFill>
                  <a:srgbClr val="000000"/>
                </a:solidFill>
                <a:latin typeface="黑体" panose="02010609060101010101" pitchFamily="49" charset="-122"/>
                <a:ea typeface="黑体" panose="02010609060101010101" pitchFamily="49" charset="-122"/>
              </a:rPr>
              <a:t>A</a:t>
            </a:r>
            <a:r>
              <a:rPr lang="zh-CN" altLang="en-US" sz="2000" dirty="0">
                <a:solidFill>
                  <a:srgbClr val="000000"/>
                </a:solidFill>
                <a:latin typeface="黑体" panose="02010609060101010101" pitchFamily="49" charset="-122"/>
                <a:ea typeface="黑体" panose="02010609060101010101" pitchFamily="49" charset="-122"/>
              </a:rPr>
              <a:t>的好坏。</a:t>
            </a:r>
            <a:r>
              <a:rPr lang="en-US" altLang="zh-CN" sz="2000" dirty="0">
                <a:solidFill>
                  <a:srgbClr val="000000"/>
                </a:solidFill>
                <a:latin typeface="黑体" panose="02010609060101010101" pitchFamily="49" charset="-122"/>
                <a:ea typeface="黑体" panose="02010609060101010101" pitchFamily="49" charset="-122"/>
              </a:rPr>
              <a:t>   </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5" name="Text Box 4"/>
          <p:cNvSpPr txBox="1"/>
          <p:nvPr/>
        </p:nvSpPr>
        <p:spPr>
          <a:xfrm>
            <a:off x="52388" y="2349500"/>
            <a:ext cx="5024437" cy="1430338"/>
          </a:xfrm>
          <a:prstGeom prst="rect">
            <a:avLst/>
          </a:prstGeom>
          <a:noFill/>
          <a:ln w="9525">
            <a:noFill/>
          </a:ln>
        </p:spPr>
        <p:txBody>
          <a:bodyPr anchor="t" anchorCtr="0">
            <a:spAutoFit/>
          </a:bodyPr>
          <a:p>
            <a:pPr eaLnBrk="0" hangingPunct="0">
              <a:lnSpc>
                <a:spcPct val="150000"/>
              </a:lnSpc>
            </a:pPr>
            <a:r>
              <a:rPr lang="zh-CN" altLang="en-US" sz="2200" dirty="0">
                <a:latin typeface="Consolas" panose="020B0609020204030204" pitchFamily="49" charset="0"/>
                <a:ea typeface="楷体" panose="02010609060101010101" pitchFamily="49" charset="-122"/>
              </a:rPr>
              <a:t>　</a:t>
            </a:r>
            <a:r>
              <a:rPr lang="en-US" altLang="zh-CN" sz="2200" dirty="0">
                <a:solidFill>
                  <a:srgbClr val="C00000"/>
                </a:solidFill>
                <a:latin typeface="微软雅黑" panose="020B0503020204020204" pitchFamily="34" charset="-122"/>
                <a:ea typeface="微软雅黑" panose="020B0503020204020204" pitchFamily="34" charset="-122"/>
              </a:rPr>
              <a:t>【</a:t>
            </a:r>
            <a:r>
              <a:rPr lang="zh-CN" altLang="en-US" sz="2200" dirty="0">
                <a:solidFill>
                  <a:srgbClr val="C00000"/>
                </a:solidFill>
                <a:latin typeface="微软雅黑" panose="020B0503020204020204" pitchFamily="34" charset="-122"/>
                <a:ea typeface="微软雅黑" panose="020B0503020204020204" pitchFamily="34" charset="-122"/>
              </a:rPr>
              <a:t>例</a:t>
            </a:r>
            <a:r>
              <a:rPr lang="en-US" altLang="zh-CN" sz="2200" dirty="0">
                <a:solidFill>
                  <a:srgbClr val="C00000"/>
                </a:solidFill>
                <a:latin typeface="微软雅黑" panose="020B0503020204020204" pitchFamily="34" charset="-122"/>
                <a:ea typeface="微软雅黑" panose="020B0503020204020204" pitchFamily="34" charset="-122"/>
              </a:rPr>
              <a:t>】</a:t>
            </a:r>
            <a:r>
              <a:rPr lang="en-US" altLang="zh-CN" dirty="0">
                <a:solidFill>
                  <a:srgbClr val="000000"/>
                </a:solidFill>
                <a:latin typeface="Consolas" panose="020B0609020204030204" pitchFamily="49" charset="0"/>
                <a:ea typeface="微软雅黑" panose="020B0503020204020204" pitchFamily="34" charset="-122"/>
              </a:rPr>
              <a:t>n=7</a:t>
            </a:r>
            <a:r>
              <a:rPr lang="zh-CN" altLang="en-US" dirty="0">
                <a:solidFill>
                  <a:srgbClr val="000000"/>
                </a:solidFill>
                <a:latin typeface="Consolas" panose="020B0609020204030204" pitchFamily="49" charset="0"/>
                <a:ea typeface="微软雅黑" panose="020B0503020204020204" pitchFamily="34" charset="-122"/>
              </a:rPr>
              <a:t>：好芯片数≥</a:t>
            </a:r>
            <a:r>
              <a:rPr lang="en-US" altLang="zh-CN" dirty="0">
                <a:solidFill>
                  <a:srgbClr val="000000"/>
                </a:solidFill>
                <a:latin typeface="Consolas" panose="020B0609020204030204" pitchFamily="49" charset="0"/>
                <a:ea typeface="微软雅黑" panose="020B0503020204020204" pitchFamily="34" charset="-122"/>
              </a:rPr>
              <a:t>4</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en-US" altLang="zh-CN" dirty="0">
                <a:solidFill>
                  <a:srgbClr val="000000"/>
                </a:solidFill>
                <a:latin typeface="Consolas" panose="020B0609020204030204" pitchFamily="49" charset="0"/>
                <a:ea typeface="黑体" panose="02010609060101010101" pitchFamily="49" charset="-122"/>
              </a:rPr>
              <a:t>        A</a:t>
            </a:r>
            <a:r>
              <a:rPr lang="zh-CN" altLang="en-US" dirty="0">
                <a:solidFill>
                  <a:srgbClr val="000000"/>
                </a:solidFill>
                <a:latin typeface="Consolas" panose="020B0609020204030204" pitchFamily="49" charset="0"/>
                <a:ea typeface="黑体" panose="02010609060101010101" pitchFamily="49" charset="-122"/>
              </a:rPr>
              <a:t>好，</a:t>
            </a:r>
            <a:r>
              <a:rPr lang="en-US" altLang="zh-CN" dirty="0">
                <a:solidFill>
                  <a:srgbClr val="000000"/>
                </a:solidFill>
                <a:latin typeface="Consolas" panose="020B0609020204030204" pitchFamily="49" charset="0"/>
                <a:ea typeface="黑体" panose="02010609060101010101" pitchFamily="49" charset="-122"/>
              </a:rPr>
              <a:t>6</a:t>
            </a:r>
            <a:r>
              <a:rPr lang="zh-CN" altLang="en-US" dirty="0">
                <a:solidFill>
                  <a:srgbClr val="000000"/>
                </a:solidFill>
                <a:latin typeface="Consolas" panose="020B0609020204030204" pitchFamily="49" charset="0"/>
                <a:ea typeface="黑体" panose="02010609060101010101" pitchFamily="49" charset="-122"/>
              </a:rPr>
              <a:t>份报告中至少</a:t>
            </a:r>
            <a:r>
              <a:rPr lang="en-US" altLang="zh-CN" dirty="0">
                <a:solidFill>
                  <a:srgbClr val="000000"/>
                </a:solidFill>
                <a:latin typeface="Consolas" panose="020B0609020204030204" pitchFamily="49" charset="0"/>
                <a:ea typeface="黑体" panose="02010609060101010101" pitchFamily="49" charset="-122"/>
              </a:rPr>
              <a:t>3</a:t>
            </a:r>
            <a:r>
              <a:rPr lang="zh-CN" altLang="en-US" dirty="0">
                <a:solidFill>
                  <a:srgbClr val="000000"/>
                </a:solidFill>
                <a:latin typeface="Consolas" panose="020B0609020204030204" pitchFamily="49" charset="0"/>
                <a:ea typeface="黑体" panose="02010609060101010101" pitchFamily="49" charset="-122"/>
              </a:rPr>
              <a:t>份报“好”</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en-US" altLang="zh-CN" dirty="0">
                <a:solidFill>
                  <a:srgbClr val="000000"/>
                </a:solidFill>
                <a:latin typeface="Consolas" panose="020B0609020204030204" pitchFamily="49" charset="0"/>
                <a:ea typeface="黑体" panose="02010609060101010101" pitchFamily="49" charset="-122"/>
              </a:rPr>
              <a:t>        A</a:t>
            </a:r>
            <a:r>
              <a:rPr lang="zh-CN" altLang="en-US" dirty="0">
                <a:solidFill>
                  <a:srgbClr val="000000"/>
                </a:solidFill>
                <a:latin typeface="Consolas" panose="020B0609020204030204" pitchFamily="49" charset="0"/>
                <a:ea typeface="黑体" panose="02010609060101010101" pitchFamily="49" charset="-122"/>
              </a:rPr>
              <a:t>坏，</a:t>
            </a:r>
            <a:r>
              <a:rPr lang="en-US" altLang="zh-CN" dirty="0">
                <a:solidFill>
                  <a:srgbClr val="000000"/>
                </a:solidFill>
                <a:latin typeface="Consolas" panose="020B0609020204030204" pitchFamily="49" charset="0"/>
                <a:ea typeface="黑体" panose="02010609060101010101" pitchFamily="49" charset="-122"/>
              </a:rPr>
              <a:t>6</a:t>
            </a:r>
            <a:r>
              <a:rPr lang="zh-CN" altLang="en-US" dirty="0">
                <a:solidFill>
                  <a:srgbClr val="000000"/>
                </a:solidFill>
                <a:latin typeface="Consolas" panose="020B0609020204030204" pitchFamily="49" charset="0"/>
                <a:ea typeface="黑体" panose="02010609060101010101" pitchFamily="49" charset="-122"/>
              </a:rPr>
              <a:t>份报告中至少</a:t>
            </a:r>
            <a:r>
              <a:rPr lang="en-US" altLang="zh-CN" dirty="0">
                <a:solidFill>
                  <a:srgbClr val="000000"/>
                </a:solidFill>
                <a:latin typeface="Consolas" panose="020B0609020204030204" pitchFamily="49" charset="0"/>
                <a:ea typeface="黑体" panose="02010609060101010101" pitchFamily="49" charset="-122"/>
              </a:rPr>
              <a:t>4</a:t>
            </a:r>
            <a:r>
              <a:rPr lang="zh-CN" altLang="en-US" dirty="0">
                <a:solidFill>
                  <a:srgbClr val="000000"/>
                </a:solidFill>
                <a:latin typeface="Consolas" panose="020B0609020204030204" pitchFamily="49" charset="0"/>
                <a:ea typeface="黑体" panose="02010609060101010101" pitchFamily="49" charset="-122"/>
              </a:rPr>
              <a:t>份报“坏”</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6" name="矩形 5"/>
          <p:cNvSpPr/>
          <p:nvPr/>
        </p:nvSpPr>
        <p:spPr>
          <a:xfrm>
            <a:off x="685800" y="4113213"/>
            <a:ext cx="3810000" cy="1219200"/>
          </a:xfrm>
          <a:prstGeom prst="rect">
            <a:avLst/>
          </a:prstGeom>
        </p:spPr>
        <p:style>
          <a:lnRef idx="2">
            <a:schemeClr val="accent6"/>
          </a:lnRef>
          <a:fillRef idx="1">
            <a:schemeClr val="lt1"/>
          </a:fillRef>
          <a:effectRef idx="0">
            <a:schemeClr val="accent6"/>
          </a:effectRef>
          <a:fontRef idx="minor">
            <a:schemeClr val="dk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n</a:t>
            </a:r>
            <a:r>
              <a:rPr kumimoji="0" lang="zh-CN" altLang="en-US"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是</a:t>
            </a:r>
            <a:r>
              <a:rPr kumimoji="0" lang="zh-CN" altLang="en-US" sz="1800" b="0" i="0" u="none" strike="noStrike" kern="1200" cap="none" spc="0" normalizeH="0" baseline="0" noProof="1">
                <a:ln>
                  <a:noFill/>
                </a:ln>
                <a:solidFill>
                  <a:srgbClr val="C00000"/>
                </a:solidFill>
                <a:effectLst/>
                <a:uLnTx/>
                <a:uFillTx/>
                <a:latin typeface="Consolas" panose="020B0609020204030204" pitchFamily="49" charset="0"/>
                <a:ea typeface="黑体" panose="02010609060101010101" pitchFamily="49" charset="-122"/>
                <a:cs typeface="+mn-cs"/>
              </a:rPr>
              <a:t>奇数</a:t>
            </a:r>
            <a:r>
              <a:rPr kumimoji="0" lang="zh-CN" altLang="en-US"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：好芯片数≥</a:t>
            </a:r>
            <a:r>
              <a:rPr kumimoji="0" lang="en-US" altLang="zh-CN"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(n+1)/2</a:t>
            </a:r>
            <a:endParaRPr kumimoji="0" lang="en-US" altLang="zh-CN"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A</a:t>
            </a:r>
            <a:r>
              <a:rPr kumimoji="0" lang="zh-CN" altLang="en-US"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好，至少有</a:t>
            </a:r>
            <a:r>
              <a:rPr kumimoji="0" lang="en-US" altLang="zh-CN"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(n-1)/2</a:t>
            </a:r>
            <a:r>
              <a:rPr kumimoji="0" lang="zh-CN" altLang="en-US"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个报“好”</a:t>
            </a:r>
            <a:endParaRPr kumimoji="0" lang="en-US" altLang="zh-CN"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A</a:t>
            </a:r>
            <a:r>
              <a:rPr kumimoji="0" lang="zh-CN" altLang="en-US"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坏，至少有</a:t>
            </a:r>
            <a:r>
              <a:rPr kumimoji="0" lang="en-US" altLang="zh-CN"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(n+1)/2</a:t>
            </a:r>
            <a:r>
              <a:rPr kumimoji="0" lang="zh-CN" altLang="en-US"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个报“坏”</a:t>
            </a:r>
            <a:endParaRPr kumimoji="0" lang="zh-CN" altLang="en-US"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endParaRPr>
          </a:p>
        </p:txBody>
      </p:sp>
      <p:sp>
        <p:nvSpPr>
          <p:cNvPr id="7" name="矩形 6"/>
          <p:cNvSpPr/>
          <p:nvPr/>
        </p:nvSpPr>
        <p:spPr>
          <a:xfrm>
            <a:off x="4800600" y="4113213"/>
            <a:ext cx="3810000" cy="1219200"/>
          </a:xfrm>
          <a:prstGeom prst="rect">
            <a:avLst/>
          </a:prstGeom>
        </p:spPr>
        <p:style>
          <a:lnRef idx="2">
            <a:schemeClr val="accent6"/>
          </a:lnRef>
          <a:fillRef idx="1">
            <a:schemeClr val="lt1"/>
          </a:fillRef>
          <a:effectRef idx="0">
            <a:schemeClr val="accent6"/>
          </a:effectRef>
          <a:fontRef idx="minor">
            <a:schemeClr val="dk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n</a:t>
            </a:r>
            <a:r>
              <a:rPr kumimoji="0" lang="zh-CN" altLang="en-US"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是</a:t>
            </a:r>
            <a:r>
              <a:rPr kumimoji="0" lang="zh-CN" altLang="en-US" sz="1800" b="0" i="0" u="none" strike="noStrike" kern="1200" cap="none" spc="0" normalizeH="0" baseline="0" noProof="1">
                <a:ln>
                  <a:noFill/>
                </a:ln>
                <a:solidFill>
                  <a:srgbClr val="C00000"/>
                </a:solidFill>
                <a:effectLst/>
                <a:uLnTx/>
                <a:uFillTx/>
                <a:latin typeface="Consolas" panose="020B0609020204030204" pitchFamily="49" charset="0"/>
                <a:ea typeface="黑体" panose="02010609060101010101" pitchFamily="49" charset="-122"/>
                <a:cs typeface="+mn-cs"/>
              </a:rPr>
              <a:t>偶数</a:t>
            </a:r>
            <a:r>
              <a:rPr kumimoji="0" lang="zh-CN" altLang="en-US"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：好芯片数≥</a:t>
            </a:r>
            <a:r>
              <a:rPr kumimoji="0" lang="en-US" altLang="zh-CN"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n/2+1</a:t>
            </a:r>
            <a:endParaRPr kumimoji="0" lang="en-US" altLang="zh-CN"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A</a:t>
            </a:r>
            <a:r>
              <a:rPr kumimoji="0" lang="zh-CN" altLang="en-US"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好，至少有</a:t>
            </a:r>
            <a:r>
              <a:rPr kumimoji="0" lang="en-US" altLang="zh-CN"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n/2</a:t>
            </a:r>
            <a:r>
              <a:rPr kumimoji="0" lang="zh-CN" altLang="en-US"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个报“好”</a:t>
            </a:r>
            <a:endParaRPr kumimoji="0" lang="en-US" altLang="zh-CN"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A</a:t>
            </a:r>
            <a:r>
              <a:rPr kumimoji="0" lang="zh-CN" altLang="en-US"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坏，至少有</a:t>
            </a:r>
            <a:r>
              <a:rPr kumimoji="0" lang="en-US" altLang="zh-CN"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n/2+1</a:t>
            </a:r>
            <a:r>
              <a:rPr kumimoji="0" lang="zh-CN" altLang="en-US"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rPr>
              <a:t>个报“坏”</a:t>
            </a:r>
            <a:endParaRPr kumimoji="0" lang="zh-CN" altLang="en-US" sz="1800" b="0" i="0" u="none" strike="noStrike" kern="1200" cap="none" spc="0" normalizeH="0" baseline="0" noProof="1">
              <a:ln>
                <a:noFill/>
              </a:ln>
              <a:solidFill>
                <a:srgbClr val="000000"/>
              </a:solidFill>
              <a:effectLst/>
              <a:uLnTx/>
              <a:uFillTx/>
              <a:latin typeface="Consolas" panose="020B0609020204030204" pitchFamily="49" charset="0"/>
              <a:ea typeface="黑体" panose="02010609060101010101" pitchFamily="49" charset="-122"/>
              <a:cs typeface="+mn-cs"/>
            </a:endParaRPr>
          </a:p>
        </p:txBody>
      </p:sp>
      <p:sp>
        <p:nvSpPr>
          <p:cNvPr id="8" name="矩形 7"/>
          <p:cNvSpPr/>
          <p:nvPr/>
        </p:nvSpPr>
        <p:spPr>
          <a:xfrm>
            <a:off x="4673600" y="2441575"/>
            <a:ext cx="3563938" cy="1290638"/>
          </a:xfrm>
          <a:prstGeom prst="rect">
            <a:avLst/>
          </a:prstGeom>
          <a:noFill/>
          <a:ln w="9525">
            <a:noFill/>
          </a:ln>
        </p:spPr>
        <p:txBody>
          <a:bodyPr wrap="none" anchor="t" anchorCtr="0">
            <a:spAutoFit/>
          </a:bodyPr>
          <a:p>
            <a:pPr eaLnBrk="0" hangingPunct="0">
              <a:lnSpc>
                <a:spcPct val="150000"/>
              </a:lnSpc>
            </a:pPr>
            <a:r>
              <a:rPr lang="en-US" altLang="zh-CN" dirty="0">
                <a:solidFill>
                  <a:srgbClr val="000000"/>
                </a:solidFill>
                <a:latin typeface="Consolas" panose="020B0609020204030204" pitchFamily="49" charset="0"/>
                <a:ea typeface="微软雅黑" panose="020B0503020204020204" pitchFamily="34" charset="-122"/>
              </a:rPr>
              <a:t>n=8</a:t>
            </a:r>
            <a:r>
              <a:rPr lang="zh-CN" altLang="en-US" dirty="0">
                <a:solidFill>
                  <a:srgbClr val="000000"/>
                </a:solidFill>
                <a:latin typeface="Consolas" panose="020B0609020204030204" pitchFamily="49" charset="0"/>
                <a:ea typeface="微软雅黑" panose="020B0503020204020204" pitchFamily="34" charset="-122"/>
              </a:rPr>
              <a:t>：好芯片数≥</a:t>
            </a:r>
            <a:r>
              <a:rPr lang="en-US" altLang="zh-CN" dirty="0">
                <a:solidFill>
                  <a:srgbClr val="000000"/>
                </a:solidFill>
                <a:latin typeface="Consolas" panose="020B0609020204030204" pitchFamily="49" charset="0"/>
                <a:ea typeface="微软雅黑" panose="020B0503020204020204" pitchFamily="34" charset="-122"/>
              </a:rPr>
              <a:t>5</a:t>
            </a:r>
            <a:endParaRPr lang="en-US" altLang="zh-CN" dirty="0">
              <a:solidFill>
                <a:srgbClr val="000000"/>
              </a:solidFill>
              <a:latin typeface="Consolas" panose="020B0609020204030204" pitchFamily="49" charset="0"/>
              <a:ea typeface="微软雅黑" panose="020B0503020204020204" pitchFamily="34" charset="-122"/>
            </a:endParaRPr>
          </a:p>
          <a:p>
            <a:pPr eaLnBrk="0" hangingPunct="0">
              <a:lnSpc>
                <a:spcPct val="150000"/>
              </a:lnSpc>
            </a:pPr>
            <a:r>
              <a:rPr lang="en-US" altLang="zh-CN" dirty="0">
                <a:solidFill>
                  <a:srgbClr val="000000"/>
                </a:solidFill>
                <a:latin typeface="Consolas" panose="020B0609020204030204" pitchFamily="49" charset="0"/>
                <a:ea typeface="黑体" panose="02010609060101010101" pitchFamily="49" charset="-122"/>
              </a:rPr>
              <a:t>A</a:t>
            </a:r>
            <a:r>
              <a:rPr lang="zh-CN" altLang="en-US" dirty="0">
                <a:solidFill>
                  <a:srgbClr val="000000"/>
                </a:solidFill>
                <a:latin typeface="Consolas" panose="020B0609020204030204" pitchFamily="49" charset="0"/>
                <a:ea typeface="黑体" panose="02010609060101010101" pitchFamily="49" charset="-122"/>
              </a:rPr>
              <a:t>好，</a:t>
            </a:r>
            <a:r>
              <a:rPr lang="en-US" altLang="zh-CN" dirty="0">
                <a:solidFill>
                  <a:srgbClr val="000000"/>
                </a:solidFill>
                <a:latin typeface="Consolas" panose="020B0609020204030204" pitchFamily="49" charset="0"/>
                <a:ea typeface="黑体" panose="02010609060101010101" pitchFamily="49" charset="-122"/>
              </a:rPr>
              <a:t>7</a:t>
            </a:r>
            <a:r>
              <a:rPr lang="zh-CN" altLang="en-US" dirty="0">
                <a:solidFill>
                  <a:srgbClr val="000000"/>
                </a:solidFill>
                <a:latin typeface="Consolas" panose="020B0609020204030204" pitchFamily="49" charset="0"/>
                <a:ea typeface="黑体" panose="02010609060101010101" pitchFamily="49" charset="-122"/>
              </a:rPr>
              <a:t>份报告中至少</a:t>
            </a:r>
            <a:r>
              <a:rPr lang="en-US" altLang="zh-CN" dirty="0">
                <a:solidFill>
                  <a:srgbClr val="000000"/>
                </a:solidFill>
                <a:latin typeface="Consolas" panose="020B0609020204030204" pitchFamily="49" charset="0"/>
                <a:ea typeface="黑体" panose="02010609060101010101" pitchFamily="49" charset="-122"/>
              </a:rPr>
              <a:t>4</a:t>
            </a:r>
            <a:r>
              <a:rPr lang="zh-CN" altLang="en-US" dirty="0">
                <a:solidFill>
                  <a:srgbClr val="000000"/>
                </a:solidFill>
                <a:latin typeface="Consolas" panose="020B0609020204030204" pitchFamily="49" charset="0"/>
                <a:ea typeface="黑体" panose="02010609060101010101" pitchFamily="49" charset="-122"/>
              </a:rPr>
              <a:t>份报“好”</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en-US" altLang="zh-CN" dirty="0">
                <a:solidFill>
                  <a:srgbClr val="000000"/>
                </a:solidFill>
                <a:latin typeface="Consolas" panose="020B0609020204030204" pitchFamily="49" charset="0"/>
                <a:ea typeface="黑体" panose="02010609060101010101" pitchFamily="49" charset="-122"/>
              </a:rPr>
              <a:t>A</a:t>
            </a:r>
            <a:r>
              <a:rPr lang="zh-CN" altLang="en-US" dirty="0">
                <a:solidFill>
                  <a:srgbClr val="000000"/>
                </a:solidFill>
                <a:latin typeface="Consolas" panose="020B0609020204030204" pitchFamily="49" charset="0"/>
                <a:ea typeface="黑体" panose="02010609060101010101" pitchFamily="49" charset="-122"/>
              </a:rPr>
              <a:t>坏，</a:t>
            </a:r>
            <a:r>
              <a:rPr lang="en-US" altLang="zh-CN" dirty="0">
                <a:solidFill>
                  <a:srgbClr val="000000"/>
                </a:solidFill>
                <a:latin typeface="Consolas" panose="020B0609020204030204" pitchFamily="49" charset="0"/>
                <a:ea typeface="黑体" panose="02010609060101010101" pitchFamily="49" charset="-122"/>
              </a:rPr>
              <a:t>7</a:t>
            </a:r>
            <a:r>
              <a:rPr lang="zh-CN" altLang="en-US" dirty="0">
                <a:solidFill>
                  <a:srgbClr val="000000"/>
                </a:solidFill>
                <a:latin typeface="Consolas" panose="020B0609020204030204" pitchFamily="49" charset="0"/>
                <a:ea typeface="黑体" panose="02010609060101010101" pitchFamily="49" charset="-122"/>
              </a:rPr>
              <a:t>份报告中至少</a:t>
            </a:r>
            <a:r>
              <a:rPr lang="en-US" altLang="zh-CN" dirty="0">
                <a:solidFill>
                  <a:srgbClr val="000000"/>
                </a:solidFill>
                <a:latin typeface="Consolas" panose="020B0609020204030204" pitchFamily="49" charset="0"/>
                <a:ea typeface="黑体" panose="02010609060101010101" pitchFamily="49" charset="-122"/>
              </a:rPr>
              <a:t>5</a:t>
            </a:r>
            <a:r>
              <a:rPr lang="zh-CN" altLang="en-US" dirty="0">
                <a:solidFill>
                  <a:srgbClr val="000000"/>
                </a:solidFill>
                <a:latin typeface="Consolas" panose="020B0609020204030204" pitchFamily="49" charset="0"/>
                <a:ea typeface="黑体" panose="02010609060101010101" pitchFamily="49" charset="-122"/>
              </a:rPr>
              <a:t>份报“坏”</a:t>
            </a:r>
            <a:endParaRPr lang="zh-CN" altLang="en-US" dirty="0">
              <a:latin typeface="Arial" panose="020B0604020202020204" pitchFamily="34" charset="0"/>
              <a:ea typeface="宋体" panose="02010600030101010101" pitchFamily="2" charset="-122"/>
            </a:endParaRPr>
          </a:p>
        </p:txBody>
      </p:sp>
      <p:sp>
        <p:nvSpPr>
          <p:cNvPr id="2" name="Text Box 4"/>
          <p:cNvSpPr txBox="1"/>
          <p:nvPr/>
        </p:nvSpPr>
        <p:spPr>
          <a:xfrm>
            <a:off x="152400" y="5666105"/>
            <a:ext cx="8501063" cy="598805"/>
          </a:xfrm>
          <a:prstGeom prst="rect">
            <a:avLst/>
          </a:prstGeom>
          <a:noFill/>
          <a:ln w="9525">
            <a:noFill/>
          </a:ln>
        </p:spPr>
        <p:txBody>
          <a:bodyPr anchor="t" anchorCtr="0">
            <a:spAutoFit/>
          </a:bodyPr>
          <a:p>
            <a:pPr eaLnBrk="0" hangingPunct="0">
              <a:lnSpc>
                <a:spcPct val="150000"/>
              </a:lnSpc>
            </a:pPr>
            <a:r>
              <a:rPr lang="zh-CN" altLang="en-US" sz="2200" dirty="0">
                <a:latin typeface="Consolas" panose="020B0609020204030204" pitchFamily="49" charset="0"/>
                <a:ea typeface="楷体" panose="02010609060101010101" pitchFamily="49" charset="-122"/>
              </a:rPr>
              <a:t>　</a:t>
            </a:r>
            <a:r>
              <a:rPr lang="en-US" altLang="zh-CN" sz="2200" dirty="0">
                <a:solidFill>
                  <a:srgbClr val="FF0000"/>
                </a:solidFill>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结论</a:t>
            </a:r>
            <a:r>
              <a:rPr lang="en-US" altLang="zh-CN" sz="2200" dirty="0">
                <a:solidFill>
                  <a:srgbClr val="FF0000"/>
                </a:solidFill>
                <a:latin typeface="微软雅黑" panose="020B0503020204020204" pitchFamily="34" charset="-122"/>
                <a:ea typeface="微软雅黑" panose="020B0503020204020204" pitchFamily="34" charset="-122"/>
              </a:rPr>
              <a:t>】</a:t>
            </a:r>
            <a:r>
              <a:rPr lang="zh-CN" sz="2000" dirty="0">
                <a:solidFill>
                  <a:srgbClr val="000000"/>
                </a:solidFill>
                <a:latin typeface="黑体" panose="02010609060101010101" pitchFamily="49" charset="-122"/>
                <a:ea typeface="黑体" panose="02010609060101010101" pitchFamily="49" charset="-122"/>
              </a:rPr>
              <a:t>至少一半报</a:t>
            </a:r>
            <a:r>
              <a:rPr lang="en-US" altLang="zh-CN" sz="2000" dirty="0">
                <a:solidFill>
                  <a:srgbClr val="000000"/>
                </a:solidFill>
                <a:latin typeface="黑体" panose="02010609060101010101" pitchFamily="49" charset="-122"/>
                <a:ea typeface="黑体" panose="02010609060101010101" pitchFamily="49" charset="-122"/>
              </a:rPr>
              <a:t>“</a:t>
            </a:r>
            <a:r>
              <a:rPr lang="zh-CN" sz="2000" dirty="0">
                <a:solidFill>
                  <a:srgbClr val="000000"/>
                </a:solidFill>
                <a:latin typeface="黑体" panose="02010609060101010101" pitchFamily="49" charset="-122"/>
                <a:ea typeface="黑体" panose="02010609060101010101" pitchFamily="49" charset="-122"/>
              </a:rPr>
              <a:t>好</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A</a:t>
            </a:r>
            <a:r>
              <a:rPr lang="zh-CN" altLang="en-US" sz="2000" dirty="0">
                <a:solidFill>
                  <a:srgbClr val="000000"/>
                </a:solidFill>
                <a:latin typeface="黑体" panose="02010609060101010101" pitchFamily="49" charset="-122"/>
                <a:ea typeface="黑体" panose="02010609060101010101" pitchFamily="49" charset="-122"/>
              </a:rPr>
              <a:t>是好芯片；超过一半报</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坏</a:t>
            </a:r>
            <a:r>
              <a:rPr lang="en-US" altLang="zh-CN" sz="2000" dirty="0">
                <a:solidFill>
                  <a:srgbClr val="000000"/>
                </a:solidFill>
                <a:latin typeface="黑体" panose="02010609060101010101" pitchFamily="49" charset="-122"/>
                <a:ea typeface="黑体" panose="02010609060101010101" pitchFamily="49" charset="-122"/>
              </a:rPr>
              <a:t>”A</a:t>
            </a:r>
            <a:r>
              <a:rPr lang="zh-CN" altLang="en-US" sz="2000" dirty="0">
                <a:solidFill>
                  <a:srgbClr val="000000"/>
                </a:solidFill>
                <a:latin typeface="黑体" panose="02010609060101010101" pitchFamily="49" charset="-122"/>
                <a:ea typeface="黑体" panose="02010609060101010101" pitchFamily="49" charset="-122"/>
              </a:rPr>
              <a:t>是坏芯片</a:t>
            </a:r>
            <a:r>
              <a:rPr lang="en-US" altLang="zh-CN" sz="2000" dirty="0">
                <a:solidFill>
                  <a:srgbClr val="000000"/>
                </a:solidFill>
                <a:latin typeface="黑体" panose="02010609060101010101" pitchFamily="49" charset="-122"/>
                <a:ea typeface="黑体" panose="02010609060101010101" pitchFamily="49" charset="-122"/>
              </a:rPr>
              <a:t>   </a:t>
            </a:r>
            <a:endParaRPr lang="zh-CN" altLang="en-US" sz="2000" dirty="0">
              <a:solidFill>
                <a:srgbClr val="0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P spid="2" grpId="0"/>
      <p:bldP spid="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练习：芯片测试</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53250" name="矩形 4"/>
          <p:cNvSpPr/>
          <p:nvPr/>
        </p:nvSpPr>
        <p:spPr>
          <a:xfrm>
            <a:off x="609600" y="1489075"/>
            <a:ext cx="1338263" cy="369888"/>
          </a:xfrm>
          <a:prstGeom prst="rect">
            <a:avLst/>
          </a:prstGeom>
          <a:noFill/>
          <a:ln w="9525">
            <a:noFill/>
          </a:ln>
        </p:spPr>
        <p:txBody>
          <a:bodyPr wrap="none" anchor="t" anchorCtr="0">
            <a:spAutoFit/>
          </a:bodyPr>
          <a:p>
            <a:pPr eaLnBrk="0" hangingPunct="0"/>
            <a:r>
              <a:rPr lang="zh-CN" altLang="en-US" dirty="0">
                <a:solidFill>
                  <a:srgbClr val="000000"/>
                </a:solidFill>
                <a:latin typeface="Consolas" panose="020B0609020204030204" pitchFamily="49" charset="0"/>
                <a:ea typeface="黑体" panose="02010609060101010101" pitchFamily="49" charset="-122"/>
              </a:rPr>
              <a:t>分治思路：</a:t>
            </a:r>
            <a:endParaRPr lang="zh-CN" altLang="en-US" dirty="0">
              <a:solidFill>
                <a:srgbClr val="000000"/>
              </a:solidFill>
              <a:latin typeface="Consolas" panose="020B0609020204030204" pitchFamily="49" charset="0"/>
              <a:ea typeface="黑体" panose="02010609060101010101" pitchFamily="49" charset="-122"/>
            </a:endParaRPr>
          </a:p>
        </p:txBody>
      </p:sp>
      <p:grpSp>
        <p:nvGrpSpPr>
          <p:cNvPr id="53251" name="组合 9"/>
          <p:cNvGrpSpPr/>
          <p:nvPr/>
        </p:nvGrpSpPr>
        <p:grpSpPr>
          <a:xfrm>
            <a:off x="2895600" y="5511800"/>
            <a:ext cx="5681663" cy="823913"/>
            <a:chOff x="723580" y="2743200"/>
            <a:chExt cx="7848600" cy="1584832"/>
          </a:xfrm>
        </p:grpSpPr>
        <p:sp>
          <p:nvSpPr>
            <p:cNvPr id="11" name="矩形 10"/>
            <p:cNvSpPr/>
            <p:nvPr/>
          </p:nvSpPr>
          <p:spPr>
            <a:xfrm>
              <a:off x="723580" y="4099009"/>
              <a:ext cx="7848600" cy="229023"/>
            </a:xfrm>
            <a:prstGeom prst="rect">
              <a:avLst/>
            </a:prstGeom>
            <a:solidFill>
              <a:schemeClr val="accent2">
                <a:alpha val="50000"/>
              </a:schemeClr>
            </a:solidFill>
            <a:ln>
              <a:solidFill>
                <a:schemeClr val="accent2">
                  <a:lumMod val="75000"/>
                </a:schemeClr>
              </a:solidFill>
            </a:ln>
          </p:spPr>
          <p:style>
            <a:lnRef idx="0">
              <a:scrgbClr r="0" g="0" b="0"/>
            </a:lnRef>
            <a:fillRef idx="0">
              <a:scrgbClr r="0" g="0" b="0"/>
            </a:fillRef>
            <a:effectRef idx="0">
              <a:scrgbClr r="0" g="0" b="0"/>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ED189"/>
                </a:solidFill>
                <a:effectLst/>
                <a:uLnTx/>
                <a:uFillTx/>
                <a:latin typeface="Consolas" panose="020B0609020204030204" pitchFamily="49" charset="0"/>
                <a:ea typeface="黑体" panose="02010609060101010101" pitchFamily="49" charset="-122"/>
                <a:cs typeface="+mn-cs"/>
              </a:endParaRPr>
            </a:p>
          </p:txBody>
        </p:sp>
        <p:sp>
          <p:nvSpPr>
            <p:cNvPr id="12" name="矩形: 圆角 11"/>
            <p:cNvSpPr/>
            <p:nvPr/>
          </p:nvSpPr>
          <p:spPr>
            <a:xfrm>
              <a:off x="2133653" y="3778380"/>
              <a:ext cx="1296038" cy="299255"/>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A</a:t>
              </a:r>
              <a:endParaRPr kumimoji="0" lang="zh-CN" altLang="en-US" sz="14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13" name="矩形: 圆角 12"/>
            <p:cNvSpPr/>
            <p:nvPr/>
          </p:nvSpPr>
          <p:spPr>
            <a:xfrm>
              <a:off x="5554669" y="3775325"/>
              <a:ext cx="1293846" cy="296203"/>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B</a:t>
              </a:r>
              <a:endParaRPr kumimoji="0" lang="zh-CN" altLang="en-US" sz="14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14" name="思想气泡: 云 13"/>
            <p:cNvSpPr/>
            <p:nvPr/>
          </p:nvSpPr>
          <p:spPr>
            <a:xfrm>
              <a:off x="1219200" y="2743200"/>
              <a:ext cx="934250" cy="630091"/>
            </a:xfrm>
            <a:prstGeom prst="cloudCallout">
              <a:avLst>
                <a:gd name="adj1" fmla="val 19503"/>
                <a:gd name="adj2" fmla="val 65021"/>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lin ang="2700000" scaled="1"/>
              <a:tileRect/>
            </a:gradFill>
            <a:ln>
              <a:noFill/>
            </a:ln>
            <a:effectLst>
              <a:glow rad="139700">
                <a:schemeClr val="accent6">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Consolas" panose="020B0609020204030204" pitchFamily="49" charset="0"/>
                  <a:ea typeface="黑体" panose="02010609060101010101" pitchFamily="49" charset="-122"/>
                  <a:cs typeface="+mn-cs"/>
                </a:rPr>
                <a:t>B</a:t>
              </a:r>
              <a:r>
                <a:rPr kumimoji="0" lang="zh-CN" altLang="en-US" sz="1200" b="0" i="0" u="none" strike="noStrike" kern="1200" cap="none" spc="0" normalizeH="0" baseline="0" noProof="0">
                  <a:ln>
                    <a:noFill/>
                  </a:ln>
                  <a:solidFill>
                    <a:srgbClr val="000000"/>
                  </a:solidFill>
                  <a:effectLst/>
                  <a:uLnTx/>
                  <a:uFillTx/>
                  <a:latin typeface="Consolas" panose="020B0609020204030204" pitchFamily="49" charset="0"/>
                  <a:ea typeface="黑体" panose="02010609060101010101" pitchFamily="49" charset="-122"/>
                  <a:cs typeface="+mn-cs"/>
                </a:rPr>
                <a:t>好</a:t>
              </a:r>
              <a:endParaRPr kumimoji="0" lang="zh-CN" altLang="en-US" sz="1200" b="0" i="0" u="none" strike="noStrike" kern="1200" cap="none" spc="0" normalizeH="0" baseline="0" noProof="0">
                <a:ln>
                  <a:noFill/>
                </a:ln>
                <a:solidFill>
                  <a:srgbClr val="000000"/>
                </a:solidFill>
                <a:effectLst/>
                <a:uLnTx/>
                <a:uFillTx/>
                <a:latin typeface="Consolas" panose="020B0609020204030204" pitchFamily="49" charset="0"/>
                <a:ea typeface="黑体" panose="02010609060101010101" pitchFamily="49" charset="-122"/>
                <a:cs typeface="+mn-cs"/>
              </a:endParaRPr>
            </a:p>
          </p:txBody>
        </p:sp>
        <p:sp>
          <p:nvSpPr>
            <p:cNvPr id="15" name="思想气泡: 云 14"/>
            <p:cNvSpPr/>
            <p:nvPr/>
          </p:nvSpPr>
          <p:spPr>
            <a:xfrm>
              <a:off x="6629400" y="2791225"/>
              <a:ext cx="934250" cy="630091"/>
            </a:xfrm>
            <a:prstGeom prst="cloudCallout">
              <a:avLst>
                <a:gd name="adj1" fmla="val -14640"/>
                <a:gd name="adj2" fmla="val 70083"/>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lin ang="2700000" scaled="1"/>
              <a:tileRect/>
            </a:gradFill>
            <a:ln>
              <a:noFill/>
            </a:ln>
            <a:effectLst>
              <a:glow rad="139700">
                <a:schemeClr val="accent6">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Consolas" panose="020B0609020204030204" pitchFamily="49" charset="0"/>
                  <a:ea typeface="黑体" panose="02010609060101010101" pitchFamily="49" charset="-122"/>
                  <a:cs typeface="+mn-cs"/>
                </a:rPr>
                <a:t>A</a:t>
              </a:r>
              <a:r>
                <a:rPr kumimoji="0" lang="zh-CN" altLang="en-US" sz="1200" b="0" i="0" u="none" strike="noStrike" kern="1200" cap="none" spc="0" normalizeH="0" baseline="0" noProof="0">
                  <a:ln>
                    <a:noFill/>
                  </a:ln>
                  <a:solidFill>
                    <a:srgbClr val="000000"/>
                  </a:solidFill>
                  <a:effectLst/>
                  <a:uLnTx/>
                  <a:uFillTx/>
                  <a:latin typeface="Consolas" panose="020B0609020204030204" pitchFamily="49" charset="0"/>
                  <a:ea typeface="黑体" panose="02010609060101010101" pitchFamily="49" charset="-122"/>
                  <a:cs typeface="+mn-cs"/>
                </a:rPr>
                <a:t>坏</a:t>
              </a:r>
              <a:endParaRPr kumimoji="0" lang="zh-CN" altLang="en-US" sz="1200" b="0" i="0" u="none" strike="noStrike" kern="1200" cap="none" spc="0" normalizeH="0" baseline="0" noProof="0">
                <a:ln>
                  <a:noFill/>
                </a:ln>
                <a:solidFill>
                  <a:srgbClr val="000000"/>
                </a:solidFill>
                <a:effectLst/>
                <a:uLnTx/>
                <a:uFillTx/>
                <a:latin typeface="Consolas" panose="020B0609020204030204" pitchFamily="49" charset="0"/>
                <a:ea typeface="黑体" panose="02010609060101010101" pitchFamily="49" charset="-122"/>
                <a:cs typeface="+mn-cs"/>
              </a:endParaRPr>
            </a:p>
          </p:txBody>
        </p:sp>
      </p:grpSp>
      <p:sp>
        <p:nvSpPr>
          <p:cNvPr id="53257" name="矩形 1"/>
          <p:cNvSpPr/>
          <p:nvPr/>
        </p:nvSpPr>
        <p:spPr>
          <a:xfrm>
            <a:off x="896938" y="2074863"/>
            <a:ext cx="6975475" cy="2535237"/>
          </a:xfrm>
          <a:prstGeom prst="rect">
            <a:avLst/>
          </a:prstGeom>
          <a:noFill/>
          <a:ln w="9525">
            <a:noFill/>
          </a:ln>
        </p:spPr>
        <p:txBody>
          <a:bodyPr anchor="t" anchorCtr="0">
            <a:spAutoFit/>
          </a:bodyPr>
          <a:p>
            <a:pPr marL="285750" indent="-285750" eaLnBrk="0" hangingPunct="0">
              <a:lnSpc>
                <a:spcPct val="150000"/>
              </a:lnSpc>
              <a:buClrTx/>
              <a:buSzPct val="70000"/>
              <a:buFont typeface="Wingdings" panose="05000000000000000000" pitchFamily="2" charset="2"/>
              <a:buChar char="Ø"/>
            </a:pPr>
            <a:r>
              <a:rPr lang="zh-CN" altLang="en-US" dirty="0">
                <a:solidFill>
                  <a:srgbClr val="C00000"/>
                </a:solidFill>
                <a:latin typeface="Consolas" panose="020B0609020204030204" pitchFamily="49" charset="0"/>
                <a:ea typeface="黑体" panose="02010609060101010101" pitchFamily="49" charset="-122"/>
              </a:rPr>
              <a:t>拆分 </a:t>
            </a:r>
            <a:endParaRPr lang="en-US" altLang="zh-CN" dirty="0">
              <a:solidFill>
                <a:srgbClr val="C00000"/>
              </a:solidFill>
              <a:latin typeface="Consolas" panose="020B0609020204030204" pitchFamily="49" charset="0"/>
              <a:ea typeface="黑体" panose="02010609060101010101" pitchFamily="49" charset="-122"/>
            </a:endParaRPr>
          </a:p>
          <a:p>
            <a:pPr marL="285750" indent="-285750" eaLnBrk="0" hangingPunct="0">
              <a:lnSpc>
                <a:spcPct val="150000"/>
              </a:lnSpc>
              <a:buSzPct val="70000"/>
            </a:pPr>
            <a:r>
              <a:rPr lang="en-US" altLang="zh-CN" dirty="0">
                <a:solidFill>
                  <a:srgbClr val="C00000"/>
                </a:solidFill>
                <a:latin typeface="Consolas" panose="020B0609020204030204" pitchFamily="49" charset="0"/>
                <a:ea typeface="黑体" panose="02010609060101010101" pitchFamily="49" charset="-122"/>
              </a:rPr>
              <a:t>      </a:t>
            </a:r>
            <a:r>
              <a:rPr lang="zh-CN" altLang="en-US" dirty="0">
                <a:solidFill>
                  <a:srgbClr val="000000"/>
                </a:solidFill>
                <a:latin typeface="Consolas" panose="020B0609020204030204" pitchFamily="49" charset="0"/>
                <a:ea typeface="黑体" panose="02010609060101010101" pitchFamily="49" charset="-122"/>
              </a:rPr>
              <a:t>两两一组</a:t>
            </a:r>
            <a:endParaRPr lang="en-US" altLang="zh-CN" dirty="0">
              <a:solidFill>
                <a:srgbClr val="000000"/>
              </a:solidFill>
              <a:latin typeface="Consolas" panose="020B0609020204030204" pitchFamily="49" charset="0"/>
              <a:ea typeface="黑体" panose="02010609060101010101" pitchFamily="49" charset="-122"/>
            </a:endParaRPr>
          </a:p>
          <a:p>
            <a:pPr marL="285750" indent="-285750" eaLnBrk="0" hangingPunct="0">
              <a:lnSpc>
                <a:spcPct val="150000"/>
              </a:lnSpc>
              <a:buClrTx/>
              <a:buSzPct val="70000"/>
              <a:buFont typeface="Wingdings" panose="05000000000000000000" pitchFamily="2" charset="2"/>
              <a:buChar char="Ø"/>
            </a:pPr>
            <a:r>
              <a:rPr lang="zh-CN" altLang="en-US" dirty="0">
                <a:solidFill>
                  <a:srgbClr val="C00000"/>
                </a:solidFill>
                <a:latin typeface="Consolas" panose="020B0609020204030204" pitchFamily="49" charset="0"/>
                <a:ea typeface="黑体" panose="02010609060101010101" pitchFamily="49" charset="-122"/>
              </a:rPr>
              <a:t>求解  </a:t>
            </a:r>
            <a:endParaRPr lang="en-US" altLang="zh-CN" dirty="0">
              <a:solidFill>
                <a:srgbClr val="C00000"/>
              </a:solidFill>
              <a:latin typeface="Consolas" panose="020B0609020204030204" pitchFamily="49" charset="0"/>
              <a:ea typeface="黑体" panose="02010609060101010101" pitchFamily="49" charset="-122"/>
            </a:endParaRPr>
          </a:p>
          <a:p>
            <a:pPr marL="285750" indent="-285750" eaLnBrk="0" hangingPunct="0">
              <a:lnSpc>
                <a:spcPct val="150000"/>
              </a:lnSpc>
              <a:buSzPct val="70000"/>
            </a:pPr>
            <a:r>
              <a:rPr lang="en-US" altLang="zh-CN" dirty="0">
                <a:solidFill>
                  <a:srgbClr val="C00000"/>
                </a:solidFill>
                <a:latin typeface="Consolas" panose="020B0609020204030204" pitchFamily="49" charset="0"/>
                <a:ea typeface="黑体" panose="02010609060101010101" pitchFamily="49" charset="-122"/>
              </a:rPr>
              <a:t>    </a:t>
            </a:r>
            <a:r>
              <a:rPr lang="zh-CN" altLang="en-US" dirty="0">
                <a:solidFill>
                  <a:srgbClr val="C00000"/>
                </a:solidFill>
                <a:latin typeface="Consolas" panose="020B0609020204030204" pitchFamily="49" charset="0"/>
                <a:ea typeface="黑体" panose="02010609060101010101" pitchFamily="49" charset="-122"/>
              </a:rPr>
              <a:t> </a:t>
            </a:r>
            <a:r>
              <a:rPr lang="zh-CN" altLang="en-US" dirty="0">
                <a:solidFill>
                  <a:srgbClr val="000000"/>
                </a:solidFill>
                <a:latin typeface="Consolas" panose="020B0609020204030204" pitchFamily="49" charset="0"/>
                <a:ea typeface="黑体" panose="02010609060101010101" pitchFamily="49" charset="-122"/>
              </a:rPr>
              <a:t>“好，好“  </a:t>
            </a:r>
            <a:r>
              <a:rPr lang="en-US" altLang="zh-CN" dirty="0">
                <a:solidFill>
                  <a:srgbClr val="000000"/>
                </a:solidFill>
                <a:latin typeface="Consolas" panose="020B0609020204030204" pitchFamily="49" charset="0"/>
                <a:ea typeface="黑体" panose="02010609060101010101" pitchFamily="49" charset="-122"/>
              </a:rPr>
              <a:t>→   </a:t>
            </a:r>
            <a:r>
              <a:rPr lang="zh-CN" altLang="en-US" dirty="0">
                <a:solidFill>
                  <a:srgbClr val="000000"/>
                </a:solidFill>
                <a:latin typeface="Consolas" panose="020B0609020204030204" pitchFamily="49" charset="0"/>
                <a:ea typeface="黑体" panose="02010609060101010101" pitchFamily="49" charset="-122"/>
              </a:rPr>
              <a:t>任留</a:t>
            </a:r>
            <a:r>
              <a:rPr lang="en-US" altLang="zh-CN" dirty="0">
                <a:solidFill>
                  <a:srgbClr val="000000"/>
                </a:solidFill>
                <a:latin typeface="Consolas" panose="020B0609020204030204" pitchFamily="49" charset="0"/>
                <a:ea typeface="黑体" panose="02010609060101010101" pitchFamily="49" charset="-122"/>
              </a:rPr>
              <a:t>1</a:t>
            </a:r>
            <a:r>
              <a:rPr lang="zh-CN" altLang="en-US" dirty="0">
                <a:solidFill>
                  <a:srgbClr val="000000"/>
                </a:solidFill>
                <a:latin typeface="Consolas" panose="020B0609020204030204" pitchFamily="49" charset="0"/>
                <a:ea typeface="黑体" panose="02010609060101010101" pitchFamily="49" charset="-122"/>
              </a:rPr>
              <a:t>片，进入下一轮；</a:t>
            </a:r>
            <a:endParaRPr lang="en-US" altLang="zh-CN" dirty="0">
              <a:solidFill>
                <a:srgbClr val="000000"/>
              </a:solidFill>
              <a:latin typeface="Consolas" panose="020B0609020204030204" pitchFamily="49" charset="0"/>
              <a:ea typeface="黑体" panose="02010609060101010101" pitchFamily="49" charset="-122"/>
            </a:endParaRPr>
          </a:p>
          <a:p>
            <a:pPr marL="285750" indent="-285750" eaLnBrk="0" hangingPunct="0">
              <a:lnSpc>
                <a:spcPct val="150000"/>
              </a:lnSpc>
              <a:buSzPct val="70000"/>
            </a:pPr>
            <a:r>
              <a:rPr lang="en-US" altLang="zh-CN" dirty="0">
                <a:solidFill>
                  <a:srgbClr val="000000"/>
                </a:solidFill>
                <a:latin typeface="Consolas" panose="020B0609020204030204" pitchFamily="49" charset="0"/>
                <a:ea typeface="黑体" panose="02010609060101010101" pitchFamily="49" charset="-122"/>
              </a:rPr>
              <a:t>      </a:t>
            </a:r>
            <a:r>
              <a:rPr lang="zh-CN" altLang="en-US" dirty="0">
                <a:solidFill>
                  <a:srgbClr val="000000"/>
                </a:solidFill>
                <a:latin typeface="Consolas" panose="020B0609020204030204" pitchFamily="49" charset="0"/>
                <a:ea typeface="黑体" panose="02010609060101010101" pitchFamily="49" charset="-122"/>
              </a:rPr>
              <a:t>其他   </a:t>
            </a:r>
            <a:r>
              <a:rPr lang="en-US" altLang="zh-CN" dirty="0">
                <a:solidFill>
                  <a:srgbClr val="000000"/>
                </a:solidFill>
                <a:latin typeface="Consolas" panose="020B0609020204030204" pitchFamily="49" charset="0"/>
                <a:ea typeface="黑体" panose="02010609060101010101" pitchFamily="49" charset="-122"/>
              </a:rPr>
              <a:t>→  </a:t>
            </a:r>
            <a:r>
              <a:rPr lang="zh-CN" altLang="en-US" dirty="0">
                <a:solidFill>
                  <a:srgbClr val="000000"/>
                </a:solidFill>
                <a:latin typeface="Consolas" panose="020B0609020204030204" pitchFamily="49" charset="0"/>
                <a:ea typeface="黑体" panose="02010609060101010101" pitchFamily="49" charset="-122"/>
              </a:rPr>
              <a:t>全部抛弃</a:t>
            </a:r>
            <a:endParaRPr lang="en-US" altLang="zh-CN" dirty="0">
              <a:solidFill>
                <a:srgbClr val="000000"/>
              </a:solidFill>
              <a:latin typeface="Consolas" panose="020B0609020204030204" pitchFamily="49" charset="0"/>
              <a:ea typeface="黑体" panose="02010609060101010101" pitchFamily="49" charset="-122"/>
            </a:endParaRPr>
          </a:p>
          <a:p>
            <a:pPr marL="285750" indent="-285750" eaLnBrk="0" hangingPunct="0">
              <a:lnSpc>
                <a:spcPct val="150000"/>
              </a:lnSpc>
              <a:buClrTx/>
              <a:buSzPct val="70000"/>
              <a:buFont typeface="Wingdings" panose="05000000000000000000" pitchFamily="2" charset="2"/>
              <a:buChar char="Ø"/>
            </a:pPr>
            <a:r>
              <a:rPr lang="zh-CN" altLang="en-US" dirty="0">
                <a:solidFill>
                  <a:srgbClr val="C00000"/>
                </a:solidFill>
                <a:latin typeface="Consolas" panose="020B0609020204030204" pitchFamily="49" charset="0"/>
                <a:ea typeface="黑体" panose="02010609060101010101" pitchFamily="49" charset="-122"/>
              </a:rPr>
              <a:t>合并</a:t>
            </a:r>
            <a:endParaRPr lang="en-US" altLang="zh-CN" dirty="0">
              <a:solidFill>
                <a:srgbClr val="C00000"/>
              </a:solidFill>
              <a:latin typeface="Consolas" panose="020B0609020204030204" pitchFamily="49" charset="0"/>
              <a:ea typeface="黑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练习：芯片测试</a:t>
            </a:r>
            <a:endPar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57346" name="矩形 2"/>
          <p:cNvSpPr/>
          <p:nvPr/>
        </p:nvSpPr>
        <p:spPr>
          <a:xfrm>
            <a:off x="609600" y="1489075"/>
            <a:ext cx="2749550" cy="400050"/>
          </a:xfrm>
          <a:prstGeom prst="rect">
            <a:avLst/>
          </a:prstGeom>
          <a:noFill/>
          <a:ln w="9525">
            <a:noFill/>
          </a:ln>
        </p:spPr>
        <p:txBody>
          <a:bodyPr wrap="none" anchor="t" anchorCtr="0">
            <a:spAutoFit/>
          </a:bodyPr>
          <a:p>
            <a:pPr eaLnBrk="0" hangingPunct="0"/>
            <a:r>
              <a:rPr lang="zh-CN" altLang="en-US" sz="2000" dirty="0">
                <a:solidFill>
                  <a:srgbClr val="C00000"/>
                </a:solidFill>
                <a:latin typeface="黑体" panose="02010609060101010101" pitchFamily="49" charset="-122"/>
                <a:ea typeface="黑体" panose="02010609060101010101" pitchFamily="49" charset="-122"/>
              </a:rPr>
              <a:t>分治算法正确性证明：</a:t>
            </a:r>
            <a:endParaRPr lang="zh-CN" altLang="en-US" sz="2000" dirty="0">
              <a:solidFill>
                <a:srgbClr val="C00000"/>
              </a:solidFill>
              <a:latin typeface="黑体" panose="02010609060101010101" pitchFamily="49" charset="-122"/>
              <a:ea typeface="黑体" panose="02010609060101010101" pitchFamily="49" charset="-122"/>
            </a:endParaRPr>
          </a:p>
        </p:txBody>
      </p:sp>
      <p:sp>
        <p:nvSpPr>
          <p:cNvPr id="118788" name="Text Box 4"/>
          <p:cNvSpPr txBox="1"/>
          <p:nvPr/>
        </p:nvSpPr>
        <p:spPr>
          <a:xfrm>
            <a:off x="609600" y="1858963"/>
            <a:ext cx="7772400" cy="3298825"/>
          </a:xfrm>
          <a:prstGeom prst="rect">
            <a:avLst/>
          </a:prstGeom>
          <a:noFill/>
          <a:ln w="9525">
            <a:noFill/>
          </a:ln>
        </p:spPr>
        <p:txBody>
          <a:bodyPr anchor="t" anchorCtr="0">
            <a:spAutoFit/>
          </a:bodyPr>
          <a:p>
            <a:pPr eaLnBrk="0" hangingPunct="0">
              <a:lnSpc>
                <a:spcPct val="150000"/>
              </a:lnSpc>
            </a:pPr>
            <a:r>
              <a:rPr lang="en-US" altLang="zh-CN" sz="2000" dirty="0">
                <a:solidFill>
                  <a:srgbClr val="FF0000"/>
                </a:solidFill>
                <a:latin typeface="Consolas" panose="020B0609020204030204" pitchFamily="49" charset="0"/>
                <a:ea typeface="微软雅黑" panose="020B0503020204020204" pitchFamily="34" charset="-122"/>
              </a:rPr>
              <a:t>【</a:t>
            </a:r>
            <a:r>
              <a:rPr lang="zh-CN" altLang="en-US" sz="2000" dirty="0">
                <a:solidFill>
                  <a:srgbClr val="FF0000"/>
                </a:solidFill>
                <a:latin typeface="Consolas" panose="020B0609020204030204" pitchFamily="49" charset="0"/>
                <a:ea typeface="微软雅黑" panose="020B0503020204020204" pitchFamily="34" charset="-122"/>
              </a:rPr>
              <a:t>命题</a:t>
            </a:r>
            <a:r>
              <a:rPr lang="en-US" altLang="zh-CN" sz="2000" dirty="0">
                <a:solidFill>
                  <a:srgbClr val="FF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当</a:t>
            </a:r>
            <a:r>
              <a:rPr lang="en-US" altLang="zh-CN" sz="2000" i="1" dirty="0">
                <a:solidFill>
                  <a:srgbClr val="000000"/>
                </a:solidFill>
                <a:latin typeface="Consolas" panose="020B0609020204030204" pitchFamily="49" charset="0"/>
                <a:ea typeface="微软雅黑" panose="020B0503020204020204" pitchFamily="34" charset="-122"/>
              </a:rPr>
              <a:t>n</a:t>
            </a:r>
            <a:r>
              <a:rPr lang="zh-CN" altLang="en-US" sz="2000" dirty="0">
                <a:solidFill>
                  <a:srgbClr val="000000"/>
                </a:solidFill>
                <a:latin typeface="Consolas" panose="020B0609020204030204" pitchFamily="49" charset="0"/>
                <a:ea typeface="微软雅黑" panose="020B0503020204020204" pitchFamily="34" charset="-122"/>
              </a:rPr>
              <a:t>是偶数时，在上述淘汰规则下，经过一轮淘汰，剩下的好芯片比坏芯片至少多</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片</a:t>
            </a:r>
            <a:r>
              <a:rPr lang="en-US" altLang="zh-CN" sz="2000" dirty="0">
                <a:solidFill>
                  <a:srgbClr val="000000"/>
                </a:solidFill>
                <a:latin typeface="Consolas" panose="020B0609020204030204" pitchFamily="49" charset="0"/>
                <a:ea typeface="黑体" panose="02010609060101010101" pitchFamily="49" charset="-122"/>
              </a:rPr>
              <a:t>   </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证： 设</a:t>
            </a:r>
            <a:r>
              <a:rPr lang="en-US" altLang="zh-CN" sz="2000" dirty="0">
                <a:solidFill>
                  <a:srgbClr val="000000"/>
                </a:solidFill>
                <a:latin typeface="Consolas" panose="020B0609020204030204" pitchFamily="49" charset="0"/>
                <a:ea typeface="黑体" panose="02010609060101010101" pitchFamily="49" charset="-122"/>
              </a:rPr>
              <a:t>A</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B</a:t>
            </a:r>
            <a:r>
              <a:rPr lang="zh-CN" altLang="en-US" sz="2000" dirty="0">
                <a:solidFill>
                  <a:srgbClr val="000000"/>
                </a:solidFill>
                <a:latin typeface="Consolas" panose="020B0609020204030204" pitchFamily="49" charset="0"/>
                <a:ea typeface="黑体" panose="02010609060101010101" pitchFamily="49" charset="-122"/>
              </a:rPr>
              <a:t>都好的芯片有</a:t>
            </a:r>
            <a:r>
              <a:rPr lang="en-US" altLang="zh-CN" sz="2000" i="1" dirty="0">
                <a:solidFill>
                  <a:srgbClr val="000000"/>
                </a:solidFill>
                <a:latin typeface="Consolas" panose="020B0609020204030204" pitchFamily="49" charset="0"/>
                <a:ea typeface="黑体" panose="02010609060101010101" pitchFamily="49" charset="-122"/>
              </a:rPr>
              <a:t>i</a:t>
            </a:r>
            <a:r>
              <a:rPr lang="zh-CN" altLang="en-US" sz="2000" dirty="0">
                <a:solidFill>
                  <a:srgbClr val="000000"/>
                </a:solidFill>
                <a:latin typeface="Consolas" panose="020B0609020204030204" pitchFamily="49" charset="0"/>
                <a:ea typeface="黑体" panose="02010609060101010101" pitchFamily="49" charset="-122"/>
              </a:rPr>
              <a:t>组</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en-US" altLang="zh-CN" sz="2000" dirty="0">
                <a:solidFill>
                  <a:srgbClr val="000000"/>
                </a:solidFill>
                <a:latin typeface="Consolas" panose="020B0609020204030204" pitchFamily="49" charset="0"/>
                <a:ea typeface="黑体" panose="02010609060101010101" pitchFamily="49" charset="-122"/>
              </a:rPr>
              <a:t>       A</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B</a:t>
            </a:r>
            <a:r>
              <a:rPr lang="zh-CN" altLang="en-US" sz="2000" dirty="0">
                <a:solidFill>
                  <a:srgbClr val="000000"/>
                </a:solidFill>
                <a:latin typeface="Consolas" panose="020B0609020204030204" pitchFamily="49" charset="0"/>
                <a:ea typeface="黑体" panose="02010609060101010101" pitchFamily="49" charset="-122"/>
              </a:rPr>
              <a:t>一好一坏的有</a:t>
            </a:r>
            <a:r>
              <a:rPr lang="en-US" altLang="zh-CN" sz="2000" i="1" dirty="0">
                <a:solidFill>
                  <a:srgbClr val="000000"/>
                </a:solidFill>
                <a:latin typeface="Consolas" panose="020B0609020204030204" pitchFamily="49" charset="0"/>
                <a:ea typeface="黑体" panose="02010609060101010101" pitchFamily="49" charset="-122"/>
              </a:rPr>
              <a:t>j</a:t>
            </a:r>
            <a:r>
              <a:rPr lang="zh-CN" altLang="en-US" sz="2000" dirty="0">
                <a:solidFill>
                  <a:srgbClr val="000000"/>
                </a:solidFill>
                <a:latin typeface="Consolas" panose="020B0609020204030204" pitchFamily="49" charset="0"/>
                <a:ea typeface="黑体" panose="02010609060101010101" pitchFamily="49" charset="-122"/>
              </a:rPr>
              <a:t>组</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en-US" altLang="zh-CN" sz="2000" dirty="0">
                <a:solidFill>
                  <a:srgbClr val="000000"/>
                </a:solidFill>
                <a:latin typeface="Consolas" panose="020B0609020204030204" pitchFamily="49" charset="0"/>
                <a:ea typeface="黑体" panose="02010609060101010101" pitchFamily="49" charset="-122"/>
              </a:rPr>
              <a:t>       A</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B</a:t>
            </a:r>
            <a:r>
              <a:rPr lang="zh-CN" altLang="en-US" sz="2000" dirty="0">
                <a:solidFill>
                  <a:srgbClr val="000000"/>
                </a:solidFill>
                <a:latin typeface="Consolas" panose="020B0609020204030204" pitchFamily="49" charset="0"/>
                <a:ea typeface="黑体" panose="02010609060101010101" pitchFamily="49" charset="-122"/>
              </a:rPr>
              <a:t>都坏的芯片有</a:t>
            </a:r>
            <a:r>
              <a:rPr lang="en-US" altLang="zh-CN" sz="2000" i="1" dirty="0">
                <a:solidFill>
                  <a:srgbClr val="000000"/>
                </a:solidFill>
                <a:latin typeface="Consolas" panose="020B0609020204030204" pitchFamily="49" charset="0"/>
                <a:ea typeface="黑体" panose="02010609060101010101" pitchFamily="49" charset="-122"/>
              </a:rPr>
              <a:t>k</a:t>
            </a:r>
            <a:r>
              <a:rPr lang="zh-CN" altLang="en-US" sz="2000" dirty="0">
                <a:solidFill>
                  <a:srgbClr val="000000"/>
                </a:solidFill>
                <a:latin typeface="Consolas" panose="020B0609020204030204" pitchFamily="49" charset="0"/>
                <a:ea typeface="黑体" panose="02010609060101010101" pitchFamily="49" charset="-122"/>
              </a:rPr>
              <a:t>组</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     淘汰后好芯片至少</a:t>
            </a:r>
            <a:r>
              <a:rPr lang="en-US" altLang="zh-CN" sz="2000" i="1" dirty="0">
                <a:solidFill>
                  <a:srgbClr val="000000"/>
                </a:solidFill>
                <a:latin typeface="Consolas" panose="020B0609020204030204" pitchFamily="49" charset="0"/>
                <a:ea typeface="黑体" panose="02010609060101010101" pitchFamily="49" charset="-122"/>
              </a:rPr>
              <a:t>i</a:t>
            </a:r>
            <a:r>
              <a:rPr lang="zh-CN" altLang="en-US" sz="2000" dirty="0">
                <a:solidFill>
                  <a:srgbClr val="000000"/>
                </a:solidFill>
                <a:latin typeface="Consolas" panose="020B0609020204030204" pitchFamily="49" charset="0"/>
                <a:ea typeface="黑体" panose="02010609060101010101" pitchFamily="49" charset="-122"/>
              </a:rPr>
              <a:t>片，坏芯片至多</a:t>
            </a:r>
            <a:r>
              <a:rPr lang="en-US" altLang="zh-CN" sz="2000" i="1" dirty="0">
                <a:solidFill>
                  <a:srgbClr val="000000"/>
                </a:solidFill>
                <a:latin typeface="Consolas" panose="020B0609020204030204" pitchFamily="49" charset="0"/>
                <a:ea typeface="黑体" panose="02010609060101010101" pitchFamily="49" charset="-122"/>
              </a:rPr>
              <a:t>k</a:t>
            </a:r>
            <a:r>
              <a:rPr lang="zh-CN" altLang="en-US" sz="2000" dirty="0">
                <a:solidFill>
                  <a:srgbClr val="000000"/>
                </a:solidFill>
                <a:latin typeface="Consolas" panose="020B0609020204030204" pitchFamily="49" charset="0"/>
                <a:ea typeface="黑体" panose="02010609060101010101" pitchFamily="49" charset="-122"/>
              </a:rPr>
              <a:t>片</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2" name="箭头: 右 1"/>
          <p:cNvSpPr/>
          <p:nvPr/>
        </p:nvSpPr>
        <p:spPr>
          <a:xfrm>
            <a:off x="1752600" y="4838700"/>
            <a:ext cx="457200" cy="117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18790" name="矩形 5"/>
          <p:cNvSpPr/>
          <p:nvPr/>
        </p:nvSpPr>
        <p:spPr>
          <a:xfrm>
            <a:off x="4876800" y="3048000"/>
            <a:ext cx="1524000" cy="877888"/>
          </a:xfrm>
          <a:prstGeom prst="rect">
            <a:avLst/>
          </a:prstGeom>
          <a:noFill/>
          <a:ln w="9525">
            <a:noFill/>
          </a:ln>
        </p:spPr>
        <p:txBody>
          <a:bodyPr anchor="t" anchorCtr="0">
            <a:spAutoFit/>
          </a:bodyPr>
          <a:p>
            <a:pPr eaLnBrk="0" hangingPunct="0">
              <a:lnSpc>
                <a:spcPct val="150000"/>
              </a:lnSpc>
            </a:pPr>
            <a:r>
              <a:rPr lang="en-US" altLang="zh-CN" i="1" dirty="0">
                <a:solidFill>
                  <a:srgbClr val="000000"/>
                </a:solidFill>
                <a:latin typeface="Consolas" panose="020B0609020204030204" pitchFamily="49" charset="0"/>
                <a:ea typeface="黑体" panose="02010609060101010101" pitchFamily="49" charset="-122"/>
              </a:rPr>
              <a:t>2i+2j+2k=n</a:t>
            </a:r>
            <a:endParaRPr lang="en-US" altLang="zh-CN" i="1"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en-US" altLang="zh-CN" i="1" dirty="0">
                <a:solidFill>
                  <a:srgbClr val="000000"/>
                </a:solidFill>
                <a:latin typeface="Consolas" panose="020B0609020204030204" pitchFamily="49" charset="0"/>
                <a:ea typeface="黑体" panose="02010609060101010101" pitchFamily="49" charset="-122"/>
              </a:rPr>
              <a:t>2i+j&gt;2k+j </a:t>
            </a:r>
            <a:endParaRPr lang="zh-CN" altLang="en-US" dirty="0">
              <a:latin typeface="Arial" panose="020B0604020202020204" pitchFamily="34" charset="0"/>
              <a:ea typeface="黑体" panose="02010609060101010101" pitchFamily="49" charset="-122"/>
            </a:endParaRPr>
          </a:p>
        </p:txBody>
      </p:sp>
      <p:sp>
        <p:nvSpPr>
          <p:cNvPr id="118791" name="矩形 6"/>
          <p:cNvSpPr/>
          <p:nvPr/>
        </p:nvSpPr>
        <p:spPr>
          <a:xfrm>
            <a:off x="2895600" y="4606925"/>
            <a:ext cx="690563" cy="461963"/>
          </a:xfrm>
          <a:prstGeom prst="rect">
            <a:avLst/>
          </a:prstGeom>
          <a:noFill/>
          <a:ln w="9525">
            <a:noFill/>
          </a:ln>
        </p:spPr>
        <p:txBody>
          <a:bodyPr wrap="none" anchor="t" anchorCtr="0">
            <a:spAutoFit/>
          </a:bodyPr>
          <a:p>
            <a:pPr eaLnBrk="0" hangingPunct="0">
              <a:lnSpc>
                <a:spcPct val="150000"/>
              </a:lnSpc>
            </a:pPr>
            <a:r>
              <a:rPr lang="en-US" altLang="zh-CN" i="1" dirty="0">
                <a:solidFill>
                  <a:srgbClr val="000000"/>
                </a:solidFill>
                <a:latin typeface="Consolas" panose="020B0609020204030204" pitchFamily="49" charset="0"/>
                <a:ea typeface="黑体" panose="02010609060101010101" pitchFamily="49" charset="-122"/>
              </a:rPr>
              <a:t>i&gt;k </a:t>
            </a:r>
            <a:endParaRPr lang="en-US" altLang="zh-CN" i="1" dirty="0">
              <a:solidFill>
                <a:srgbClr val="000000"/>
              </a:solidFill>
              <a:latin typeface="Consolas" panose="020B0609020204030204" pitchFamily="49"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8">
                                            <p:txEl>
                                              <p:charRg st="0" end="4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788">
                                            <p:txEl>
                                              <p:charRg st="47" end="6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788">
                                            <p:txEl>
                                              <p:charRg st="63" end="8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8788">
                                            <p:txEl>
                                              <p:charRg st="82" end="10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87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8788">
                                            <p:txEl>
                                              <p:charRg st="101" end="12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8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8790" grpId="0"/>
      <p:bldP spid="11879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练习：芯片测试</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59394" name="矩形 2"/>
          <p:cNvSpPr/>
          <p:nvPr/>
        </p:nvSpPr>
        <p:spPr>
          <a:xfrm>
            <a:off x="609600" y="1489075"/>
            <a:ext cx="2749550" cy="400050"/>
          </a:xfrm>
          <a:prstGeom prst="rect">
            <a:avLst/>
          </a:prstGeom>
          <a:noFill/>
          <a:ln w="9525">
            <a:noFill/>
          </a:ln>
        </p:spPr>
        <p:txBody>
          <a:bodyPr wrap="none" anchor="t" anchorCtr="0">
            <a:spAutoFit/>
          </a:bodyPr>
          <a:p>
            <a:pPr eaLnBrk="0" hangingPunct="0"/>
            <a:r>
              <a:rPr lang="zh-CN" altLang="en-US" sz="2000" dirty="0">
                <a:solidFill>
                  <a:srgbClr val="000000"/>
                </a:solidFill>
                <a:latin typeface="Consolas" panose="020B0609020204030204" pitchFamily="49" charset="0"/>
                <a:ea typeface="黑体" panose="02010609060101010101" pitchFamily="49" charset="-122"/>
              </a:rPr>
              <a:t>分治算法正确性证明：</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59395" name="矩形 1"/>
          <p:cNvSpPr/>
          <p:nvPr/>
        </p:nvSpPr>
        <p:spPr>
          <a:xfrm>
            <a:off x="620713" y="2133600"/>
            <a:ext cx="1236662" cy="369888"/>
          </a:xfrm>
          <a:prstGeom prst="rect">
            <a:avLst/>
          </a:prstGeom>
          <a:noFill/>
          <a:ln w="9525">
            <a:noFill/>
          </a:ln>
        </p:spPr>
        <p:txBody>
          <a:bodyPr wrap="none" anchor="t" anchorCtr="0">
            <a:spAutoFit/>
          </a:bodyPr>
          <a:p>
            <a:pPr eaLnBrk="0" hangingPunct="0"/>
            <a:r>
              <a:rPr lang="en-US" altLang="zh-CN" i="1" dirty="0">
                <a:solidFill>
                  <a:srgbClr val="C00000"/>
                </a:solidFill>
                <a:latin typeface="Consolas" panose="020B0609020204030204" pitchFamily="49" charset="0"/>
                <a:ea typeface="黑体" panose="02010609060101010101" pitchFamily="49" charset="-122"/>
              </a:rPr>
              <a:t>n</a:t>
            </a:r>
            <a:r>
              <a:rPr lang="zh-CN" altLang="en-US" dirty="0">
                <a:solidFill>
                  <a:srgbClr val="C00000"/>
                </a:solidFill>
                <a:latin typeface="Consolas" panose="020B0609020204030204" pitchFamily="49" charset="0"/>
                <a:ea typeface="黑体" panose="02010609060101010101" pitchFamily="49" charset="-122"/>
              </a:rPr>
              <a:t>为奇数时</a:t>
            </a:r>
            <a:endParaRPr lang="zh-CN" altLang="en-US" dirty="0">
              <a:solidFill>
                <a:srgbClr val="C00000"/>
              </a:solidFill>
              <a:latin typeface="Consolas" panose="020B0609020204030204" pitchFamily="49" charset="0"/>
              <a:ea typeface="黑体" panose="02010609060101010101" pitchFamily="49" charset="-122"/>
            </a:endParaRPr>
          </a:p>
        </p:txBody>
      </p:sp>
      <p:sp>
        <p:nvSpPr>
          <p:cNvPr id="6" name="矩形: 圆角 5"/>
          <p:cNvSpPr/>
          <p:nvPr/>
        </p:nvSpPr>
        <p:spPr>
          <a:xfrm>
            <a:off x="1565275" y="2667000"/>
            <a:ext cx="914400" cy="369888"/>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好</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7" name="矩形: 圆角 6"/>
          <p:cNvSpPr/>
          <p:nvPr/>
        </p:nvSpPr>
        <p:spPr>
          <a:xfrm>
            <a:off x="2555875" y="2667000"/>
            <a:ext cx="914400" cy="369888"/>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好</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8" name="矩形: 圆角 7"/>
          <p:cNvSpPr/>
          <p:nvPr/>
        </p:nvSpPr>
        <p:spPr>
          <a:xfrm>
            <a:off x="3546475" y="2667000"/>
            <a:ext cx="914400" cy="369888"/>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好</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9" name="矩形: 圆角 8"/>
          <p:cNvSpPr/>
          <p:nvPr/>
        </p:nvSpPr>
        <p:spPr>
          <a:xfrm>
            <a:off x="4537075" y="2668588"/>
            <a:ext cx="914400" cy="369888"/>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好</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10" name="矩形: 圆角 9"/>
          <p:cNvSpPr/>
          <p:nvPr/>
        </p:nvSpPr>
        <p:spPr>
          <a:xfrm>
            <a:off x="5532438" y="2659063"/>
            <a:ext cx="914400" cy="369888"/>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坏</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11" name="矩形: 圆角 10"/>
          <p:cNvSpPr/>
          <p:nvPr/>
        </p:nvSpPr>
        <p:spPr>
          <a:xfrm>
            <a:off x="6550025" y="2659063"/>
            <a:ext cx="914400" cy="369888"/>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坏</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12" name="矩形: 圆角 11"/>
          <p:cNvSpPr/>
          <p:nvPr/>
        </p:nvSpPr>
        <p:spPr>
          <a:xfrm>
            <a:off x="7567613" y="2646363"/>
            <a:ext cx="914400" cy="3683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坏</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13" name="矩形: 圆角 12"/>
          <p:cNvSpPr/>
          <p:nvPr/>
        </p:nvSpPr>
        <p:spPr>
          <a:xfrm>
            <a:off x="1565275" y="3373438"/>
            <a:ext cx="914400" cy="369888"/>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好</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14" name="矩形: 圆角 13"/>
          <p:cNvSpPr/>
          <p:nvPr/>
        </p:nvSpPr>
        <p:spPr>
          <a:xfrm>
            <a:off x="2555875" y="3373438"/>
            <a:ext cx="914400" cy="369888"/>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好</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15" name="矩形: 圆角 14"/>
          <p:cNvSpPr/>
          <p:nvPr/>
        </p:nvSpPr>
        <p:spPr>
          <a:xfrm>
            <a:off x="3546475" y="3373438"/>
            <a:ext cx="914400" cy="369888"/>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好</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16" name="矩形: 圆角 15"/>
          <p:cNvSpPr/>
          <p:nvPr/>
        </p:nvSpPr>
        <p:spPr>
          <a:xfrm>
            <a:off x="4537075" y="3375025"/>
            <a:ext cx="914400" cy="369888"/>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好</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17" name="矩形: 圆角 16"/>
          <p:cNvSpPr/>
          <p:nvPr/>
        </p:nvSpPr>
        <p:spPr>
          <a:xfrm>
            <a:off x="5532438" y="3365500"/>
            <a:ext cx="914400" cy="369888"/>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坏</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18" name="矩形: 圆角 17"/>
          <p:cNvSpPr/>
          <p:nvPr/>
        </p:nvSpPr>
        <p:spPr>
          <a:xfrm>
            <a:off x="6550025" y="3365500"/>
            <a:ext cx="914400" cy="369888"/>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坏</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19" name="矩形: 圆角 18"/>
          <p:cNvSpPr/>
          <p:nvPr/>
        </p:nvSpPr>
        <p:spPr>
          <a:xfrm>
            <a:off x="7567613" y="3352800"/>
            <a:ext cx="914400" cy="369888"/>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坏</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20" name="矩形 19"/>
          <p:cNvSpPr/>
          <p:nvPr/>
        </p:nvSpPr>
        <p:spPr>
          <a:xfrm>
            <a:off x="1535113" y="3276600"/>
            <a:ext cx="1954213" cy="609600"/>
          </a:xfrm>
          <a:prstGeom prst="rect">
            <a:avLst/>
          </a:prstGeom>
          <a:solidFill>
            <a:srgbClr val="C00000">
              <a:alpha val="21961"/>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22" name="矩形 21"/>
          <p:cNvSpPr/>
          <p:nvPr/>
        </p:nvSpPr>
        <p:spPr>
          <a:xfrm>
            <a:off x="3538538" y="3278188"/>
            <a:ext cx="1954213" cy="609600"/>
          </a:xfrm>
          <a:prstGeom prst="rect">
            <a:avLst/>
          </a:prstGeom>
          <a:solidFill>
            <a:srgbClr val="C00000">
              <a:alpha val="21961"/>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23" name="矩形 22"/>
          <p:cNvSpPr/>
          <p:nvPr/>
        </p:nvSpPr>
        <p:spPr>
          <a:xfrm>
            <a:off x="5540375" y="3276600"/>
            <a:ext cx="1952625" cy="609600"/>
          </a:xfrm>
          <a:prstGeom prst="rect">
            <a:avLst/>
          </a:prstGeom>
          <a:solidFill>
            <a:srgbClr val="C00000">
              <a:alpha val="21961"/>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24" name="矩形: 圆角 23"/>
          <p:cNvSpPr/>
          <p:nvPr/>
        </p:nvSpPr>
        <p:spPr>
          <a:xfrm>
            <a:off x="1570038" y="4165600"/>
            <a:ext cx="914400" cy="369888"/>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好</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25" name="矩形: 圆角 24"/>
          <p:cNvSpPr/>
          <p:nvPr/>
        </p:nvSpPr>
        <p:spPr>
          <a:xfrm>
            <a:off x="2560638" y="4165600"/>
            <a:ext cx="914400" cy="369888"/>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好</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26" name="矩形: 圆角 25"/>
          <p:cNvSpPr/>
          <p:nvPr/>
        </p:nvSpPr>
        <p:spPr>
          <a:xfrm>
            <a:off x="3551238" y="4165600"/>
            <a:ext cx="914400" cy="369888"/>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坏</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27" name="矩形: 圆角 26"/>
          <p:cNvSpPr/>
          <p:nvPr/>
        </p:nvSpPr>
        <p:spPr>
          <a:xfrm>
            <a:off x="4541838" y="4168775"/>
            <a:ext cx="914400" cy="3683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rPr>
              <a:t>坏</a:t>
            </a: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黑体" panose="02010609060101010101" pitchFamily="49" charset="-122"/>
              <a:cs typeface="+mn-cs"/>
            </a:endParaRPr>
          </a:p>
        </p:txBody>
      </p:sp>
      <p:sp>
        <p:nvSpPr>
          <p:cNvPr id="30" name="矩形 29"/>
          <p:cNvSpPr/>
          <p:nvPr/>
        </p:nvSpPr>
        <p:spPr>
          <a:xfrm>
            <a:off x="657225" y="2697163"/>
            <a:ext cx="877888" cy="369887"/>
          </a:xfrm>
          <a:prstGeom prst="rect">
            <a:avLst/>
          </a:prstGeom>
          <a:noFill/>
          <a:ln w="9525">
            <a:noFill/>
          </a:ln>
        </p:spPr>
        <p:txBody>
          <a:bodyPr wrap="none" anchor="t" anchorCtr="0">
            <a:spAutoFit/>
          </a:bodyPr>
          <a:p>
            <a:pPr eaLnBrk="0" hangingPunct="0"/>
            <a:r>
              <a:rPr lang="zh-CN" altLang="en-US" dirty="0">
                <a:solidFill>
                  <a:srgbClr val="000000"/>
                </a:solidFill>
                <a:latin typeface="Consolas" panose="020B0609020204030204" pitchFamily="49" charset="0"/>
                <a:ea typeface="黑体" panose="02010609060101010101" pitchFamily="49" charset="-122"/>
              </a:rPr>
              <a:t>输入：</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31" name="矩形 30"/>
          <p:cNvSpPr/>
          <p:nvPr/>
        </p:nvSpPr>
        <p:spPr>
          <a:xfrm>
            <a:off x="673100" y="3436938"/>
            <a:ext cx="876300" cy="368300"/>
          </a:xfrm>
          <a:prstGeom prst="rect">
            <a:avLst/>
          </a:prstGeom>
          <a:noFill/>
          <a:ln w="9525">
            <a:noFill/>
          </a:ln>
        </p:spPr>
        <p:txBody>
          <a:bodyPr wrap="none" anchor="t" anchorCtr="0">
            <a:spAutoFit/>
          </a:bodyPr>
          <a:p>
            <a:pPr eaLnBrk="0" hangingPunct="0"/>
            <a:r>
              <a:rPr lang="zh-CN" altLang="en-US" dirty="0">
                <a:solidFill>
                  <a:srgbClr val="000000"/>
                </a:solidFill>
                <a:latin typeface="Consolas" panose="020B0609020204030204" pitchFamily="49" charset="0"/>
                <a:ea typeface="黑体" panose="02010609060101010101" pitchFamily="49" charset="-122"/>
              </a:rPr>
              <a:t>分组：</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32" name="矩形 31"/>
          <p:cNvSpPr/>
          <p:nvPr/>
        </p:nvSpPr>
        <p:spPr>
          <a:xfrm>
            <a:off x="457200" y="4175125"/>
            <a:ext cx="1108075" cy="369888"/>
          </a:xfrm>
          <a:prstGeom prst="rect">
            <a:avLst/>
          </a:prstGeom>
          <a:noFill/>
          <a:ln w="9525">
            <a:noFill/>
          </a:ln>
        </p:spPr>
        <p:txBody>
          <a:bodyPr wrap="none" anchor="t" anchorCtr="0">
            <a:spAutoFit/>
          </a:bodyPr>
          <a:p>
            <a:pPr eaLnBrk="0" hangingPunct="0"/>
            <a:r>
              <a:rPr lang="zh-CN" altLang="en-US" dirty="0">
                <a:solidFill>
                  <a:srgbClr val="000000"/>
                </a:solidFill>
                <a:latin typeface="Consolas" panose="020B0609020204030204" pitchFamily="49" charset="0"/>
                <a:ea typeface="黑体" panose="02010609060101010101" pitchFamily="49" charset="-122"/>
              </a:rPr>
              <a:t>淘汰后：</a:t>
            </a:r>
            <a:endParaRPr lang="zh-CN" altLang="en-US" dirty="0">
              <a:solidFill>
                <a:srgbClr val="000000"/>
              </a:solidFill>
              <a:latin typeface="Consolas" panose="020B0609020204030204" pitchFamily="49"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animBg="1"/>
      <p:bldP spid="23" grpId="0" animBg="1"/>
      <p:bldP spid="24" grpId="0" animBg="1"/>
      <p:bldP spid="25" grpId="0" animBg="1"/>
      <p:bldP spid="26" grpId="0" animBg="1"/>
      <p:bldP spid="27" grpId="0" animBg="1"/>
      <p:bldP spid="30" grpId="0"/>
      <p:bldP spid="31"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练习：芯片测试</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61442" name="矩形 2"/>
          <p:cNvSpPr/>
          <p:nvPr/>
        </p:nvSpPr>
        <p:spPr>
          <a:xfrm>
            <a:off x="228600" y="1220788"/>
            <a:ext cx="1466850" cy="400050"/>
          </a:xfrm>
          <a:prstGeom prst="rect">
            <a:avLst/>
          </a:prstGeom>
          <a:noFill/>
          <a:ln w="9525">
            <a:noFill/>
          </a:ln>
        </p:spPr>
        <p:txBody>
          <a:bodyPr wrap="none" anchor="t" anchorCtr="0">
            <a:spAutoFit/>
          </a:bodyPr>
          <a:p>
            <a:pPr eaLnBrk="0" hangingPunct="0"/>
            <a:r>
              <a:rPr lang="zh-CN" altLang="en-US" sz="2000" dirty="0">
                <a:solidFill>
                  <a:srgbClr val="000000"/>
                </a:solidFill>
                <a:latin typeface="Consolas" panose="020B0609020204030204" pitchFamily="49" charset="0"/>
                <a:ea typeface="黑体" panose="02010609060101010101" pitchFamily="49" charset="-122"/>
              </a:rPr>
              <a:t>伪码描述：</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5" name="Text Box 4"/>
          <p:cNvSpPr txBox="1">
            <a:spLocks noChangeArrowheads="1"/>
          </p:cNvSpPr>
          <p:nvPr/>
        </p:nvSpPr>
        <p:spPr bwMode="auto">
          <a:xfrm>
            <a:off x="1726601" y="1119527"/>
            <a:ext cx="7010400" cy="56798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14000"/>
              </a:lnSpc>
              <a:spcBef>
                <a:spcPct val="0"/>
              </a:spcBef>
              <a:spcAft>
                <a:spcPct val="0"/>
              </a:spcAft>
              <a:buClrTx/>
              <a:buSzTx/>
              <a:buFontTx/>
              <a:buNone/>
              <a:defRPr/>
            </a:pP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Test(n)</a:t>
            </a:r>
            <a:endPar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14000"/>
              </a:lnSpc>
              <a:spcBef>
                <a:spcPct val="0"/>
              </a:spcBef>
              <a:spcAft>
                <a:spcPct val="0"/>
              </a:spcAft>
              <a:buClrTx/>
              <a:buSzTx/>
              <a:buFontTx/>
              <a:buNone/>
              <a:defRPr/>
            </a:pP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k</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←n</a:t>
            </a:r>
            <a:endPar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14000"/>
              </a:lnSpc>
              <a:spcBef>
                <a:spcPct val="0"/>
              </a:spcBef>
              <a:spcAft>
                <a:spcPct val="0"/>
              </a:spcAft>
              <a:buClrTx/>
              <a:buSzTx/>
              <a:buFontTx/>
              <a:buNone/>
              <a:defRPr/>
            </a:pP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while k&gt;3 do</a:t>
            </a:r>
            <a:endPar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14000"/>
              </a:lnSpc>
              <a:spcBef>
                <a:spcPct val="0"/>
              </a:spcBef>
              <a:spcAft>
                <a:spcPct val="0"/>
              </a:spcAft>
              <a:buClrTx/>
              <a:buSzTx/>
              <a:buFontTx/>
              <a:buNone/>
              <a:defRPr/>
            </a:pP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    </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将芯片分成</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a:t>
            </a: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k/2</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 </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组         </a:t>
            </a:r>
            <a:r>
              <a:rPr kumimoji="0" lang="en-US" altLang="zh-CN" sz="2000" b="0" i="0" u="none" strike="noStrike" kern="1200" cap="none" spc="0" normalizeH="0" baseline="0" noProof="0" dirty="0">
                <a:ln>
                  <a:noFill/>
                </a:ln>
                <a:solidFill>
                  <a:srgbClr val="008000"/>
                </a:solidFill>
                <a:effectLst/>
                <a:uLnTx/>
                <a:uFillTx/>
                <a:latin typeface="Consolas" panose="020B0609020204030204" pitchFamily="49" charset="0"/>
                <a:ea typeface="楷体" panose="02010609060101010101" pitchFamily="49" charset="-122"/>
                <a:cs typeface="Times New Roman" panose="02020603050405020304" pitchFamily="18" charset="0"/>
              </a:rPr>
              <a:t>//</a:t>
            </a:r>
            <a:r>
              <a:rPr kumimoji="0" lang="zh-CN" altLang="en-US" sz="2000" b="0" i="0" u="none" strike="noStrike" kern="1200" cap="none" spc="0" normalizeH="0" baseline="0" noProof="0" dirty="0">
                <a:ln>
                  <a:noFill/>
                </a:ln>
                <a:solidFill>
                  <a:srgbClr val="008000"/>
                </a:solidFill>
                <a:effectLst/>
                <a:uLnTx/>
                <a:uFillTx/>
                <a:latin typeface="Consolas" panose="020B0609020204030204" pitchFamily="49" charset="0"/>
                <a:ea typeface="楷体" panose="02010609060101010101" pitchFamily="49" charset="-122"/>
                <a:cs typeface="Times New Roman" panose="02020603050405020304" pitchFamily="18" charset="0"/>
              </a:rPr>
              <a:t>轮空处理</a:t>
            </a:r>
            <a:endParaRPr kumimoji="0" lang="en-US" altLang="zh-CN" sz="2000" b="0" i="0" u="none" strike="noStrike" kern="1200" cap="none" spc="0" normalizeH="0" baseline="0" noProof="0" dirty="0">
              <a:ln>
                <a:noFill/>
              </a:ln>
              <a:solidFill>
                <a:srgbClr val="008000"/>
              </a:solidFill>
              <a:effectLst/>
              <a:uLnTx/>
              <a:uFillTx/>
              <a:latin typeface="Consolas" panose="020B0609020204030204" pitchFamily="49"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14000"/>
              </a:lnSpc>
              <a:spcBef>
                <a:spcPct val="0"/>
              </a:spcBef>
              <a:spcAft>
                <a:spcPct val="0"/>
              </a:spcAft>
              <a:buClrTx/>
              <a:buSzTx/>
              <a:buFontTx/>
              <a:buNone/>
              <a:defRPr/>
            </a:pP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    for </a:t>
            </a:r>
            <a:r>
              <a:rPr kumimoji="0" lang="en-US" altLang="zh-CN" sz="2000" b="0" i="1"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i</a:t>
            </a: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=1 to </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a:t>
            </a: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k/2</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 </a:t>
            </a: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do</a:t>
            </a:r>
            <a:endPar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14000"/>
              </a:lnSpc>
              <a:spcBef>
                <a:spcPct val="0"/>
              </a:spcBef>
              <a:spcAft>
                <a:spcPct val="0"/>
              </a:spcAft>
              <a:buClrTx/>
              <a:buSzTx/>
              <a:buFontTx/>
              <a:buNone/>
              <a:defRPr/>
            </a:pP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         if 2</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片好  </a:t>
            </a:r>
            <a:endPar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14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               </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任取</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1</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片留下</a:t>
            </a:r>
            <a:endPar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14000"/>
              </a:lnSpc>
              <a:spcBef>
                <a:spcPct val="0"/>
              </a:spcBef>
              <a:spcAft>
                <a:spcPct val="0"/>
              </a:spcAft>
              <a:buClrTx/>
              <a:buSzTx/>
              <a:buFontTx/>
              <a:buNone/>
              <a:defRPr/>
            </a:pP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         else</a:t>
            </a:r>
            <a:endPar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14000"/>
              </a:lnSpc>
              <a:spcBef>
                <a:spcPct val="0"/>
              </a:spcBef>
              <a:spcAft>
                <a:spcPct val="0"/>
              </a:spcAft>
              <a:buClrTx/>
              <a:buSzTx/>
              <a:buFontTx/>
              <a:buNone/>
              <a:defRPr/>
            </a:pP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2</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片同时丢掉</a:t>
            </a:r>
            <a:endPar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14000"/>
              </a:lnSpc>
              <a:spcBef>
                <a:spcPct val="0"/>
              </a:spcBef>
              <a:spcAft>
                <a:spcPct val="0"/>
              </a:spcAft>
              <a:buClrTx/>
              <a:buSzTx/>
              <a:buFontTx/>
              <a:buNone/>
              <a:defRPr/>
            </a:pP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    k ← </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剩下芯片数</a:t>
            </a:r>
            <a:endPar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14000"/>
              </a:lnSpc>
              <a:spcBef>
                <a:spcPct val="0"/>
              </a:spcBef>
              <a:spcAft>
                <a:spcPct val="0"/>
              </a:spcAft>
              <a:buClrTx/>
              <a:buSzTx/>
              <a:buFontTx/>
              <a:buNone/>
              <a:defRPr/>
            </a:pP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if  k==3 	      </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任取</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2</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片芯片测试</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14000"/>
              </a:lnSpc>
              <a:spcBef>
                <a:spcPct val="0"/>
              </a:spcBef>
              <a:spcAft>
                <a:spcPct val="0"/>
              </a:spcAft>
              <a:buClrTx/>
              <a:buSzTx/>
              <a:buFontTx/>
              <a:buNone/>
              <a:defRPr/>
            </a:pP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if</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  </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1</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好</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1</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坏</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14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    </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取没测的芯片</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14000"/>
              </a:lnSpc>
              <a:spcBef>
                <a:spcPct val="0"/>
              </a:spcBef>
              <a:spcAft>
                <a:spcPct val="0"/>
              </a:spcAft>
              <a:buClrTx/>
              <a:buSzTx/>
              <a:buFontTx/>
              <a:buNone/>
              <a:defRPr/>
            </a:pP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else</a:t>
            </a:r>
            <a:endPar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14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    </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任取</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1</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片被测芯片</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14000"/>
              </a:lnSpc>
              <a:spcBef>
                <a:spcPct val="0"/>
              </a:spcBef>
              <a:spcAft>
                <a:spcPct val="0"/>
              </a:spcAft>
              <a:buClrTx/>
              <a:buSzTx/>
              <a:buFontTx/>
              <a:buNone/>
              <a:defRPr/>
            </a:pP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if k==2 or 1    </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任取</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1</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片                   </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练习：芯片测试</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62466" name="矩形 2"/>
          <p:cNvSpPr/>
          <p:nvPr/>
        </p:nvSpPr>
        <p:spPr>
          <a:xfrm>
            <a:off x="528638" y="1447800"/>
            <a:ext cx="2236787" cy="400050"/>
          </a:xfrm>
          <a:prstGeom prst="rect">
            <a:avLst/>
          </a:prstGeom>
          <a:noFill/>
          <a:ln w="9525">
            <a:noFill/>
          </a:ln>
        </p:spPr>
        <p:txBody>
          <a:bodyPr wrap="none" anchor="t" anchorCtr="0">
            <a:spAutoFit/>
          </a:bodyPr>
          <a:p>
            <a:pPr eaLnBrk="0" hangingPunct="0"/>
            <a:r>
              <a:rPr lang="zh-CN" altLang="en-US" sz="2000" dirty="0">
                <a:solidFill>
                  <a:srgbClr val="000000"/>
                </a:solidFill>
                <a:latin typeface="Consolas" panose="020B0609020204030204" pitchFamily="49" charset="0"/>
                <a:ea typeface="黑体" panose="02010609060101010101" pitchFamily="49" charset="-122"/>
              </a:rPr>
              <a:t>时间复杂度分析：</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6" name="矩形 5"/>
          <p:cNvSpPr/>
          <p:nvPr/>
        </p:nvSpPr>
        <p:spPr>
          <a:xfrm>
            <a:off x="685800" y="2133600"/>
            <a:ext cx="2463800" cy="1198563"/>
          </a:xfrm>
          <a:prstGeom prst="rect">
            <a:avLst/>
          </a:prstGeom>
          <a:noFill/>
          <a:ln>
            <a:solidFill>
              <a:schemeClr val="accent2">
                <a:lumMod val="75000"/>
              </a:schemeClr>
            </a:solidFill>
          </a:ln>
        </p:spPr>
        <p:txBody>
          <a:bodyPr wrap="none">
            <a:spAutoFit/>
          </a:bodyPr>
          <a:lstStyle/>
          <a:p>
            <a:pPr marL="0" marR="0" lvl="0" indent="0" algn="l" defTabSz="914400" rtl="0" eaLnBrk="0" fontAlgn="base" latinLnBrk="0" hangingPunct="0">
              <a:lnSpc>
                <a:spcPct val="200000"/>
              </a:lnSpc>
              <a:spcBef>
                <a:spcPct val="3000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T(n)=T(n/2)+O(n)</a:t>
            </a:r>
            <a:endPar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200000"/>
              </a:lnSpc>
              <a:spcBef>
                <a:spcPts val="600"/>
              </a:spcBef>
              <a:spcAft>
                <a:spcPts val="60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T(3)=1,T(2)=T(1)=1</a:t>
            </a:r>
            <a:endPar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2" name="矩形 1"/>
          <p:cNvSpPr/>
          <p:nvPr/>
        </p:nvSpPr>
        <p:spPr>
          <a:xfrm>
            <a:off x="3694113" y="2551113"/>
            <a:ext cx="1323975" cy="369887"/>
          </a:xfrm>
          <a:prstGeom prst="rect">
            <a:avLst/>
          </a:prstGeom>
          <a:noFill/>
          <a:ln w="9525">
            <a:noFill/>
          </a:ln>
        </p:spPr>
        <p:txBody>
          <a:bodyPr wrap="none" anchor="t" anchorCtr="0">
            <a:spAutoFit/>
          </a:bodyPr>
          <a:p>
            <a:pPr eaLnBrk="0" hangingPunct="0"/>
            <a:r>
              <a:rPr lang="en-US" altLang="zh-CN" b="1" i="1" dirty="0">
                <a:solidFill>
                  <a:srgbClr val="0000FF"/>
                </a:solidFill>
                <a:latin typeface="Consolas" panose="020B0609020204030204" pitchFamily="49" charset="0"/>
                <a:ea typeface="楷体" panose="02010609060101010101" pitchFamily="49" charset="-122"/>
              </a:rPr>
              <a:t>T</a:t>
            </a:r>
            <a:r>
              <a:rPr lang="en-US" altLang="zh-CN" b="1" dirty="0">
                <a:solidFill>
                  <a:srgbClr val="0000FF"/>
                </a:solidFill>
                <a:latin typeface="Consolas" panose="020B0609020204030204" pitchFamily="49" charset="0"/>
                <a:ea typeface="楷体" panose="02010609060101010101" pitchFamily="49" charset="-122"/>
              </a:rPr>
              <a:t>(</a:t>
            </a:r>
            <a:r>
              <a:rPr lang="en-US" altLang="zh-CN" b="1" i="1" dirty="0">
                <a:solidFill>
                  <a:srgbClr val="0000FF"/>
                </a:solidFill>
                <a:latin typeface="Consolas" panose="020B0609020204030204" pitchFamily="49" charset="0"/>
                <a:ea typeface="楷体" panose="02010609060101010101" pitchFamily="49" charset="-122"/>
              </a:rPr>
              <a:t>n</a:t>
            </a:r>
            <a:r>
              <a:rPr lang="en-US" altLang="zh-CN" b="1" dirty="0">
                <a:solidFill>
                  <a:srgbClr val="0000FF"/>
                </a:solidFill>
                <a:latin typeface="Consolas" panose="020B0609020204030204" pitchFamily="49" charset="0"/>
                <a:ea typeface="楷体" panose="02010609060101010101" pitchFamily="49" charset="-122"/>
              </a:rPr>
              <a:t>)=O(n)</a:t>
            </a:r>
            <a:endParaRPr lang="zh-CN" altLang="en-US" dirty="0">
              <a:solidFill>
                <a:srgbClr val="0000FF"/>
              </a:solidFill>
              <a:latin typeface="Arial" panose="020B0604020202020204" pitchFamily="34"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3.5</a:t>
            </a: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求解大整数乘法和矩阵乘法问题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
        <p:nvSpPr>
          <p:cNvPr id="3" name="Text Box 2"/>
          <p:cNvSpPr txBox="1">
            <a:spLocks noChangeArrowheads="1"/>
          </p:cNvSpPr>
          <p:nvPr/>
        </p:nvSpPr>
        <p:spPr bwMode="auto">
          <a:xfrm>
            <a:off x="571470" y="1571611"/>
            <a:ext cx="5143537" cy="52321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800" b="0"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黑体" panose="02010609060101010101" pitchFamily="49" charset="-122"/>
                <a:ea typeface="黑体" panose="02010609060101010101" pitchFamily="49" charset="-122"/>
                <a:cs typeface="Consolas" panose="020B0609020204030204" pitchFamily="49" charset="0"/>
              </a:rPr>
              <a:t>3.5.1 </a:t>
            </a:r>
            <a:r>
              <a:rPr kumimoji="0" lang="zh-CN" altLang="en-US" sz="2800" b="0"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黑体" panose="02010609060101010101" pitchFamily="49" charset="-122"/>
                <a:ea typeface="黑体" panose="02010609060101010101" pitchFamily="49" charset="-122"/>
                <a:cs typeface="Consolas" panose="020B0609020204030204" pitchFamily="49" charset="0"/>
              </a:rPr>
              <a:t>求解大整数乘法问题</a:t>
            </a:r>
            <a:endParaRPr kumimoji="0" lang="zh-CN" altLang="en-US" sz="2800" b="0"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15363" name="Text Box 3"/>
          <p:cNvSpPr txBox="1"/>
          <p:nvPr/>
        </p:nvSpPr>
        <p:spPr>
          <a:xfrm>
            <a:off x="436563" y="2428875"/>
            <a:ext cx="7993062" cy="2682875"/>
          </a:xfrm>
          <a:prstGeom prst="rect">
            <a:avLst/>
          </a:prstGeom>
          <a:noFill/>
          <a:ln w="9525">
            <a:noFill/>
          </a:ln>
        </p:spPr>
        <p:txBody>
          <a:bodyPr anchor="t" anchorCtr="0">
            <a:spAutoFit/>
          </a:bodyPr>
          <a:p>
            <a:pPr eaLnBrk="0" hangingPunct="0">
              <a:lnSpc>
                <a:spcPct val="150000"/>
              </a:lnSpc>
              <a:spcBef>
                <a:spcPct val="50000"/>
              </a:spcBef>
            </a:pPr>
            <a:r>
              <a:rPr lang="zh-CN" altLang="en-US" sz="2200" dirty="0">
                <a:latin typeface="黑体" panose="02010609060101010101" pitchFamily="49" charset="-122"/>
                <a:ea typeface="黑体" panose="02010609060101010101" pitchFamily="49" charset="-122"/>
              </a:rPr>
              <a:t>　　</a:t>
            </a:r>
            <a:r>
              <a:rPr lang="en-US" altLang="zh-CN" sz="2200" dirty="0">
                <a:solidFill>
                  <a:srgbClr val="FF0000"/>
                </a:solidFill>
                <a:latin typeface="黑体" panose="02010609060101010101" pitchFamily="49" charset="-122"/>
                <a:ea typeface="黑体" panose="02010609060101010101" pitchFamily="49" charset="-122"/>
              </a:rPr>
              <a:t>【</a:t>
            </a:r>
            <a:r>
              <a:rPr lang="zh-CN" altLang="en-US" sz="2200" dirty="0">
                <a:solidFill>
                  <a:srgbClr val="FF0000"/>
                </a:solidFill>
                <a:latin typeface="黑体" panose="02010609060101010101" pitchFamily="49" charset="-122"/>
                <a:ea typeface="黑体" panose="02010609060101010101" pitchFamily="49" charset="-122"/>
              </a:rPr>
              <a:t>问题描述</a:t>
            </a:r>
            <a:r>
              <a:rPr lang="en-US" altLang="zh-CN" sz="2200" dirty="0">
                <a:solidFill>
                  <a:srgbClr val="FF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设</a:t>
            </a:r>
            <a:r>
              <a:rPr lang="en-US" altLang="zh-CN" sz="2000" dirty="0">
                <a:solidFill>
                  <a:srgbClr val="000000"/>
                </a:solidFill>
                <a:latin typeface="黑体" panose="02010609060101010101" pitchFamily="49" charset="-122"/>
                <a:ea typeface="黑体" panose="02010609060101010101" pitchFamily="49" charset="-122"/>
              </a:rPr>
              <a:t>X</a:t>
            </a:r>
            <a:r>
              <a:rPr lang="zh-CN" altLang="en-US" sz="2000" dirty="0">
                <a:solidFill>
                  <a:srgbClr val="000000"/>
                </a:solidFill>
                <a:latin typeface="黑体" panose="02010609060101010101" pitchFamily="49" charset="-122"/>
                <a:ea typeface="黑体" panose="02010609060101010101" pitchFamily="49" charset="-122"/>
              </a:rPr>
              <a:t>和</a:t>
            </a:r>
            <a:r>
              <a:rPr lang="en-US" altLang="zh-CN" sz="2000" dirty="0">
                <a:solidFill>
                  <a:srgbClr val="000000"/>
                </a:solidFill>
                <a:latin typeface="黑体" panose="02010609060101010101" pitchFamily="49" charset="-122"/>
                <a:ea typeface="黑体" panose="02010609060101010101" pitchFamily="49" charset="-122"/>
              </a:rPr>
              <a:t>Y</a:t>
            </a:r>
            <a:r>
              <a:rPr lang="zh-CN" altLang="en-US" sz="2000" dirty="0">
                <a:solidFill>
                  <a:srgbClr val="000000"/>
                </a:solidFill>
                <a:latin typeface="黑体" panose="02010609060101010101" pitchFamily="49" charset="-122"/>
                <a:ea typeface="黑体" panose="02010609060101010101" pitchFamily="49" charset="-122"/>
              </a:rPr>
              <a:t>都是</a:t>
            </a:r>
            <a:r>
              <a:rPr lang="en-US" altLang="zh-CN" sz="2000"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（为了简单，假设</a:t>
            </a:r>
            <a:r>
              <a:rPr lang="en-US" altLang="zh-CN" sz="2000"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为</a:t>
            </a:r>
            <a:r>
              <a:rPr lang="en-US" altLang="zh-CN" sz="2000" dirty="0">
                <a:solidFill>
                  <a:srgbClr val="000000"/>
                </a:solidFill>
                <a:latin typeface="黑体" panose="02010609060101010101" pitchFamily="49" charset="-122"/>
                <a:ea typeface="黑体" panose="02010609060101010101" pitchFamily="49" charset="-122"/>
              </a:rPr>
              <a:t>2</a:t>
            </a:r>
            <a:r>
              <a:rPr lang="zh-CN" altLang="en-US" sz="2000" dirty="0">
                <a:solidFill>
                  <a:srgbClr val="000000"/>
                </a:solidFill>
                <a:latin typeface="黑体" panose="02010609060101010101" pitchFamily="49" charset="-122"/>
                <a:ea typeface="黑体" panose="02010609060101010101" pitchFamily="49" charset="-122"/>
              </a:rPr>
              <a:t>的幂，且</a:t>
            </a:r>
            <a:r>
              <a:rPr lang="en-US" altLang="zh-CN" sz="2000" dirty="0">
                <a:solidFill>
                  <a:srgbClr val="000000"/>
                </a:solidFill>
                <a:latin typeface="黑体" panose="02010609060101010101" pitchFamily="49" charset="-122"/>
                <a:ea typeface="黑体" panose="02010609060101010101" pitchFamily="49" charset="-122"/>
              </a:rPr>
              <a:t>X</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Y</a:t>
            </a:r>
            <a:r>
              <a:rPr lang="zh-CN" altLang="en-US" sz="2000" dirty="0">
                <a:solidFill>
                  <a:srgbClr val="000000"/>
                </a:solidFill>
                <a:latin typeface="黑体" panose="02010609060101010101" pitchFamily="49" charset="-122"/>
                <a:ea typeface="黑体" panose="02010609060101010101" pitchFamily="49" charset="-122"/>
              </a:rPr>
              <a:t>均为正数）位的二进制整数，现在要计算它们的乘积</a:t>
            </a:r>
            <a:r>
              <a:rPr lang="en-US" altLang="zh-CN" sz="2000" dirty="0">
                <a:solidFill>
                  <a:srgbClr val="000000"/>
                </a:solidFill>
                <a:latin typeface="黑体" panose="02010609060101010101" pitchFamily="49" charset="-122"/>
                <a:ea typeface="黑体" panose="02010609060101010101" pitchFamily="49" charset="-122"/>
              </a:rPr>
              <a:t>X*Y</a:t>
            </a:r>
            <a:r>
              <a:rPr lang="zh-CN" altLang="en-US" sz="2000" dirty="0">
                <a:solidFill>
                  <a:srgbClr val="000000"/>
                </a:solidFill>
                <a:latin typeface="黑体" panose="02010609060101010101" pitchFamily="49" charset="-122"/>
                <a:ea typeface="黑体" panose="02010609060101010101" pitchFamily="49" charset="-122"/>
              </a:rPr>
              <a:t>。</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spcBef>
                <a:spcPct val="50000"/>
              </a:spcBef>
            </a:pPr>
            <a:r>
              <a:rPr lang="zh-CN" altLang="en-US" sz="2000" dirty="0">
                <a:solidFill>
                  <a:srgbClr val="000000"/>
                </a:solidFill>
                <a:latin typeface="黑体" panose="02010609060101010101" pitchFamily="49" charset="-122"/>
                <a:ea typeface="黑体" panose="02010609060101010101" pitchFamily="49" charset="-122"/>
              </a:rPr>
              <a:t>　　当位数</a:t>
            </a:r>
            <a:r>
              <a:rPr lang="en-US" altLang="zh-CN" sz="2000"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很大时，用传统方法来设计一个计算乘积</a:t>
            </a:r>
            <a:r>
              <a:rPr lang="en-US" altLang="zh-CN" sz="2000" dirty="0">
                <a:solidFill>
                  <a:srgbClr val="000000"/>
                </a:solidFill>
                <a:latin typeface="黑体" panose="02010609060101010101" pitchFamily="49" charset="-122"/>
                <a:ea typeface="黑体" panose="02010609060101010101" pitchFamily="49" charset="-122"/>
              </a:rPr>
              <a:t>X*Y</a:t>
            </a:r>
            <a:r>
              <a:rPr lang="zh-CN" altLang="en-US" sz="2000" dirty="0">
                <a:solidFill>
                  <a:srgbClr val="000000"/>
                </a:solidFill>
                <a:latin typeface="黑体" panose="02010609060101010101" pitchFamily="49" charset="-122"/>
                <a:ea typeface="黑体" panose="02010609060101010101" pitchFamily="49" charset="-122"/>
              </a:rPr>
              <a:t>的算法，但是这样做计算步骤太多，显得效率较低。</a:t>
            </a:r>
            <a:endParaRPr lang="en-US" altLang="zh-CN"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spcBef>
                <a:spcPct val="50000"/>
              </a:spcBef>
            </a:pPr>
            <a:r>
              <a:rPr lang="en-US" altLang="zh-CN" sz="2000" dirty="0">
                <a:solidFill>
                  <a:srgbClr val="000000"/>
                </a:solidFill>
                <a:latin typeface="黑体" panose="02010609060101010101" pitchFamily="49" charset="-122"/>
                <a:ea typeface="黑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可以采用分治法来设计一个更有效的大整数乘积算法。</a:t>
            </a:r>
            <a:endParaRPr lang="zh-CN" altLang="en-US" sz="2000" dirty="0">
              <a:solidFill>
                <a:srgbClr val="0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3">
                                            <p:txEl>
                                              <p:charRg st="61" end="112"/>
                                            </p:txEl>
                                          </p:spTgt>
                                        </p:tgtEl>
                                        <p:attrNameLst>
                                          <p:attrName>style.visibility</p:attrName>
                                        </p:attrNameLst>
                                      </p:cBhvr>
                                      <p:to>
                                        <p:strVal val="visible"/>
                                      </p:to>
                                    </p:set>
                                    <p:animEffect transition="in" filter="wipe(left)">
                                      <p:cBhvr>
                                        <p:cTn id="7" dur="500"/>
                                        <p:tgtEl>
                                          <p:spTgt spid="15363">
                                            <p:txEl>
                                              <p:charRg st="61" end="1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363">
                                            <p:txEl>
                                              <p:charRg st="112" end="142"/>
                                            </p:txEl>
                                          </p:spTgt>
                                        </p:tgtEl>
                                        <p:attrNameLst>
                                          <p:attrName>style.visibility</p:attrName>
                                        </p:attrNameLst>
                                      </p:cBhvr>
                                      <p:to>
                                        <p:strVal val="visible"/>
                                      </p:to>
                                    </p:set>
                                    <p:animEffect transition="in" filter="wipe(left)">
                                      <p:cBhvr>
                                        <p:cTn id="12" dur="500"/>
                                        <p:tgtEl>
                                          <p:spTgt spid="15363">
                                            <p:txEl>
                                              <p:charRg st="112" end="1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平面点对问题</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64514" name="矩形 2"/>
          <p:cNvSpPr/>
          <p:nvPr/>
        </p:nvSpPr>
        <p:spPr>
          <a:xfrm>
            <a:off x="528638" y="1447800"/>
            <a:ext cx="3968750" cy="962025"/>
          </a:xfrm>
          <a:prstGeom prst="rect">
            <a:avLst/>
          </a:prstGeom>
          <a:noFill/>
          <a:ln w="9525">
            <a:noFill/>
          </a:ln>
        </p:spPr>
        <p:txBody>
          <a:bodyPr wrap="none" anchor="t" anchorCtr="0">
            <a:spAutoFit/>
          </a:bodyPr>
          <a:p>
            <a:pPr eaLnBrk="0" hangingPunct="0">
              <a:lnSpc>
                <a:spcPct val="150000"/>
              </a:lnSpc>
            </a:pPr>
            <a:r>
              <a:rPr lang="zh-CN" altLang="en-US" sz="2000" dirty="0">
                <a:solidFill>
                  <a:srgbClr val="C00000"/>
                </a:solidFill>
                <a:latin typeface="Consolas" panose="020B0609020204030204" pitchFamily="49" charset="0"/>
                <a:ea typeface="黑体" panose="02010609060101010101" pitchFamily="49" charset="-122"/>
              </a:rPr>
              <a:t>输入：</a:t>
            </a:r>
            <a:r>
              <a:rPr lang="zh-CN" altLang="en-US" sz="2000" dirty="0">
                <a:solidFill>
                  <a:srgbClr val="000000"/>
                </a:solidFill>
                <a:latin typeface="Consolas" panose="020B0609020204030204" pitchFamily="49" charset="0"/>
                <a:ea typeface="黑体" panose="02010609060101010101" pitchFamily="49" charset="-122"/>
              </a:rPr>
              <a:t>片面点集</a:t>
            </a:r>
            <a:r>
              <a:rPr lang="en-US" altLang="zh-CN" sz="2000" dirty="0">
                <a:solidFill>
                  <a:srgbClr val="000000"/>
                </a:solidFill>
                <a:latin typeface="Consolas" panose="020B0609020204030204" pitchFamily="49" charset="0"/>
                <a:ea typeface="黑体" panose="02010609060101010101" pitchFamily="49" charset="-122"/>
              </a:rPr>
              <a:t>P</a:t>
            </a:r>
            <a:r>
              <a:rPr lang="zh-CN" altLang="en-US" sz="2000" dirty="0">
                <a:solidFill>
                  <a:srgbClr val="000000"/>
                </a:solidFill>
                <a:latin typeface="Consolas" panose="020B0609020204030204" pitchFamily="49" charset="0"/>
                <a:ea typeface="黑体" panose="02010609060101010101" pitchFamily="49" charset="-122"/>
              </a:rPr>
              <a:t>中有</a:t>
            </a:r>
            <a:r>
              <a:rPr lang="en-US" altLang="zh-CN" sz="2000" dirty="0">
                <a:solidFill>
                  <a:srgbClr val="000000"/>
                </a:solidFill>
                <a:latin typeface="Consolas" panose="020B0609020204030204" pitchFamily="49" charset="0"/>
                <a:ea typeface="黑体" panose="02010609060101010101" pitchFamily="49" charset="-122"/>
              </a:rPr>
              <a:t>n</a:t>
            </a:r>
            <a:r>
              <a:rPr lang="zh-CN" altLang="en-US" sz="2000" dirty="0">
                <a:solidFill>
                  <a:srgbClr val="000000"/>
                </a:solidFill>
                <a:latin typeface="Consolas" panose="020B0609020204030204" pitchFamily="49" charset="0"/>
                <a:ea typeface="黑体" panose="02010609060101010101" pitchFamily="49" charset="-122"/>
              </a:rPr>
              <a:t>个点，</a:t>
            </a:r>
            <a:r>
              <a:rPr lang="en-US" altLang="zh-CN" sz="2000" dirty="0">
                <a:solidFill>
                  <a:srgbClr val="000000"/>
                </a:solidFill>
                <a:latin typeface="Consolas" panose="020B0609020204030204" pitchFamily="49" charset="0"/>
                <a:ea typeface="黑体" panose="02010609060101010101" pitchFamily="49" charset="-122"/>
              </a:rPr>
              <a:t>n&gt;1</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C00000"/>
                </a:solidFill>
                <a:latin typeface="Consolas" panose="020B0609020204030204" pitchFamily="49" charset="0"/>
                <a:ea typeface="黑体" panose="02010609060101010101" pitchFamily="49" charset="-122"/>
              </a:rPr>
              <a:t>输出：</a:t>
            </a:r>
            <a:r>
              <a:rPr lang="en-US" altLang="zh-CN" sz="2000" dirty="0">
                <a:solidFill>
                  <a:srgbClr val="000000"/>
                </a:solidFill>
                <a:latin typeface="Consolas" panose="020B0609020204030204" pitchFamily="49" charset="0"/>
                <a:ea typeface="黑体" panose="02010609060101010101" pitchFamily="49" charset="-122"/>
              </a:rPr>
              <a:t>P</a:t>
            </a:r>
            <a:r>
              <a:rPr lang="zh-CN" altLang="en-US" sz="2000" dirty="0">
                <a:solidFill>
                  <a:srgbClr val="000000"/>
                </a:solidFill>
                <a:latin typeface="Consolas" panose="020B0609020204030204" pitchFamily="49" charset="0"/>
                <a:ea typeface="黑体" panose="02010609060101010101" pitchFamily="49" charset="-122"/>
              </a:rPr>
              <a:t>中的点，其距离最小</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7" name="矩形 6"/>
          <p:cNvSpPr/>
          <p:nvPr/>
        </p:nvSpPr>
        <p:spPr>
          <a:xfrm>
            <a:off x="295275" y="3759200"/>
            <a:ext cx="5375275" cy="2192338"/>
          </a:xfrm>
          <a:prstGeom prst="rect">
            <a:avLst/>
          </a:prstGeom>
          <a:noFill/>
          <a:ln w="9525">
            <a:noFill/>
          </a:ln>
        </p:spPr>
        <p:txBody>
          <a:bodyPr wrap="none" anchor="t" anchorCtr="0">
            <a:spAutoFit/>
          </a:bodyPr>
          <a:p>
            <a:pPr eaLnBrk="0" hangingPunct="0"/>
            <a:r>
              <a:rPr lang="zh-CN" altLang="en-US" sz="2000" dirty="0">
                <a:solidFill>
                  <a:srgbClr val="C00000"/>
                </a:solidFill>
                <a:latin typeface="Consolas" panose="020B0609020204030204" pitchFamily="49" charset="0"/>
                <a:ea typeface="黑体" panose="02010609060101010101" pitchFamily="49" charset="-122"/>
              </a:rPr>
              <a:t>分治策略：</a:t>
            </a:r>
            <a:endParaRPr lang="en-US" altLang="zh-CN" sz="2000" dirty="0">
              <a:solidFill>
                <a:srgbClr val="C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C00000"/>
                </a:solidFill>
                <a:latin typeface="Consolas" panose="020B0609020204030204" pitchFamily="49" charset="0"/>
                <a:ea typeface="黑体" panose="02010609060101010101" pitchFamily="49" charset="-122"/>
              </a:rPr>
              <a:t>分解：</a:t>
            </a:r>
            <a:r>
              <a:rPr lang="en-US" altLang="zh-CN" sz="2000" dirty="0">
                <a:solidFill>
                  <a:srgbClr val="000000"/>
                </a:solidFill>
                <a:latin typeface="Consolas" panose="020B0609020204030204" pitchFamily="49" charset="0"/>
                <a:ea typeface="黑体" panose="02010609060101010101" pitchFamily="49" charset="-122"/>
              </a:rPr>
              <a:t>P</a:t>
            </a:r>
            <a:r>
              <a:rPr lang="zh-CN" altLang="en-US" sz="2000" dirty="0">
                <a:solidFill>
                  <a:srgbClr val="000000"/>
                </a:solidFill>
                <a:latin typeface="Consolas" panose="020B0609020204030204" pitchFamily="49" charset="0"/>
                <a:ea typeface="黑体" panose="02010609060101010101" pitchFamily="49" charset="-122"/>
              </a:rPr>
              <a:t>划分为大小相等的</a:t>
            </a:r>
            <a:r>
              <a:rPr lang="en-US" altLang="zh-CN" sz="2000" dirty="0">
                <a:solidFill>
                  <a:srgbClr val="000000"/>
                </a:solidFill>
                <a:latin typeface="Consolas" panose="020B0609020204030204" pitchFamily="49" charset="0"/>
                <a:ea typeface="黑体" panose="02010609060101010101" pitchFamily="49" charset="-122"/>
              </a:rPr>
              <a:t>P</a:t>
            </a:r>
            <a:r>
              <a:rPr lang="en-US" altLang="zh-CN" sz="2000" baseline="-25000" dirty="0">
                <a:solidFill>
                  <a:srgbClr val="000000"/>
                </a:solidFill>
                <a:latin typeface="Consolas" panose="020B0609020204030204" pitchFamily="49" charset="0"/>
                <a:ea typeface="黑体" panose="02010609060101010101" pitchFamily="49" charset="-122"/>
              </a:rPr>
              <a:t>L</a:t>
            </a:r>
            <a:r>
              <a:rPr lang="zh-CN" altLang="en-US" sz="2000" dirty="0">
                <a:solidFill>
                  <a:srgbClr val="000000"/>
                </a:solidFill>
                <a:latin typeface="Consolas" panose="020B0609020204030204" pitchFamily="49" charset="0"/>
                <a:ea typeface="黑体" panose="02010609060101010101" pitchFamily="49" charset="-122"/>
              </a:rPr>
              <a:t>和</a:t>
            </a:r>
            <a:r>
              <a:rPr lang="en-US" altLang="zh-CN" sz="2000" dirty="0">
                <a:solidFill>
                  <a:srgbClr val="000000"/>
                </a:solidFill>
                <a:latin typeface="Consolas" panose="020B0609020204030204" pitchFamily="49" charset="0"/>
                <a:ea typeface="黑体" panose="02010609060101010101" pitchFamily="49" charset="-122"/>
              </a:rPr>
              <a:t>P</a:t>
            </a:r>
            <a:r>
              <a:rPr lang="en-US" altLang="zh-CN" sz="2000" baseline="-25000" dirty="0">
                <a:solidFill>
                  <a:srgbClr val="000000"/>
                </a:solidFill>
                <a:latin typeface="Consolas" panose="020B0609020204030204" pitchFamily="49" charset="0"/>
                <a:ea typeface="黑体" panose="02010609060101010101" pitchFamily="49" charset="-122"/>
              </a:rPr>
              <a:t>R</a:t>
            </a:r>
            <a:endParaRPr lang="en-US" altLang="zh-CN" sz="2000" baseline="-25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C00000"/>
                </a:solidFill>
                <a:latin typeface="Consolas" panose="020B0609020204030204" pitchFamily="49" charset="0"/>
                <a:ea typeface="黑体" panose="02010609060101010101" pitchFamily="49" charset="-122"/>
              </a:rPr>
              <a:t>求解</a:t>
            </a:r>
            <a:r>
              <a:rPr lang="en-US" altLang="zh-CN" sz="2000" dirty="0">
                <a:solidFill>
                  <a:srgbClr val="C00000"/>
                </a:solidFill>
                <a:latin typeface="Consolas" panose="020B0609020204030204" pitchFamily="49" charset="0"/>
                <a:ea typeface="黑体" panose="02010609060101010101" pitchFamily="49" charset="-122"/>
              </a:rPr>
              <a:t>: </a:t>
            </a:r>
            <a:r>
              <a:rPr lang="en-US" altLang="zh-CN" sz="2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分别计算</a:t>
            </a:r>
            <a:r>
              <a:rPr lang="en-US" altLang="zh-CN" sz="2000" dirty="0">
                <a:solidFill>
                  <a:srgbClr val="000000"/>
                </a:solidFill>
                <a:latin typeface="Consolas" panose="020B0609020204030204" pitchFamily="49" charset="0"/>
                <a:ea typeface="黑体" panose="02010609060101010101" pitchFamily="49" charset="-122"/>
              </a:rPr>
              <a:t>P</a:t>
            </a:r>
            <a:r>
              <a:rPr lang="en-US" altLang="zh-CN" sz="2000" baseline="-25000" dirty="0">
                <a:solidFill>
                  <a:srgbClr val="000000"/>
                </a:solidFill>
                <a:latin typeface="Consolas" panose="020B0609020204030204" pitchFamily="49" charset="0"/>
                <a:ea typeface="黑体" panose="02010609060101010101" pitchFamily="49" charset="-122"/>
              </a:rPr>
              <a:t>L</a:t>
            </a:r>
            <a:r>
              <a:rPr lang="zh-CN" altLang="en-US" sz="2000" dirty="0">
                <a:solidFill>
                  <a:srgbClr val="000000"/>
                </a:solidFill>
                <a:latin typeface="Consolas" panose="020B0609020204030204" pitchFamily="49" charset="0"/>
                <a:ea typeface="黑体" panose="02010609060101010101" pitchFamily="49" charset="-122"/>
              </a:rPr>
              <a:t>和</a:t>
            </a:r>
            <a:r>
              <a:rPr lang="en-US" altLang="zh-CN" sz="2000" dirty="0">
                <a:solidFill>
                  <a:srgbClr val="000000"/>
                </a:solidFill>
                <a:latin typeface="Consolas" panose="020B0609020204030204" pitchFamily="49" charset="0"/>
                <a:ea typeface="黑体" panose="02010609060101010101" pitchFamily="49" charset="-122"/>
              </a:rPr>
              <a:t>P</a:t>
            </a:r>
            <a:r>
              <a:rPr lang="en-US" altLang="zh-CN" sz="2000" baseline="-25000" dirty="0">
                <a:solidFill>
                  <a:srgbClr val="000000"/>
                </a:solidFill>
                <a:latin typeface="Consolas" panose="020B0609020204030204" pitchFamily="49" charset="0"/>
                <a:ea typeface="黑体" panose="02010609060101010101" pitchFamily="49" charset="-122"/>
              </a:rPr>
              <a:t>R</a:t>
            </a:r>
            <a:r>
              <a:rPr lang="zh-CN" altLang="en-US" sz="2000" dirty="0">
                <a:solidFill>
                  <a:srgbClr val="000000"/>
                </a:solidFill>
                <a:latin typeface="Consolas" panose="020B0609020204030204" pitchFamily="49" charset="0"/>
                <a:ea typeface="黑体" panose="02010609060101010101" pitchFamily="49" charset="-122"/>
              </a:rPr>
              <a:t>中的最近点对</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      </a:t>
            </a:r>
            <a:r>
              <a:rPr lang="en-US" altLang="zh-CN" sz="2000" dirty="0">
                <a:solidFill>
                  <a:srgbClr val="000000"/>
                </a:solidFill>
                <a:latin typeface="Consolas" panose="020B0609020204030204" pitchFamily="49" charset="0"/>
                <a:ea typeface="黑体" panose="02010609060101010101" pitchFamily="49" charset="-122"/>
              </a:rPr>
              <a:t>2.</a:t>
            </a:r>
            <a:r>
              <a:rPr lang="zh-CN" altLang="en-US" sz="2000" dirty="0">
                <a:solidFill>
                  <a:srgbClr val="000000"/>
                </a:solidFill>
                <a:latin typeface="Consolas" panose="020B0609020204030204" pitchFamily="49" charset="0"/>
                <a:ea typeface="黑体" panose="02010609060101010101" pitchFamily="49" charset="-122"/>
              </a:rPr>
              <a:t>计算</a:t>
            </a:r>
            <a:r>
              <a:rPr lang="en-US" altLang="zh-CN" sz="2000" dirty="0">
                <a:solidFill>
                  <a:srgbClr val="000000"/>
                </a:solidFill>
                <a:latin typeface="Consolas" panose="020B0609020204030204" pitchFamily="49" charset="0"/>
                <a:ea typeface="黑体" panose="02010609060101010101" pitchFamily="49" charset="-122"/>
              </a:rPr>
              <a:t>P</a:t>
            </a:r>
            <a:r>
              <a:rPr lang="en-US" altLang="zh-CN" sz="2000" baseline="-25000" dirty="0">
                <a:solidFill>
                  <a:srgbClr val="000000"/>
                </a:solidFill>
                <a:latin typeface="Consolas" panose="020B0609020204030204" pitchFamily="49" charset="0"/>
                <a:ea typeface="黑体" panose="02010609060101010101" pitchFamily="49" charset="-122"/>
              </a:rPr>
              <a:t>L</a:t>
            </a:r>
            <a:r>
              <a:rPr lang="zh-CN" altLang="en-US" sz="2000" dirty="0">
                <a:solidFill>
                  <a:srgbClr val="000000"/>
                </a:solidFill>
                <a:latin typeface="Consolas" panose="020B0609020204030204" pitchFamily="49" charset="0"/>
                <a:ea typeface="黑体" panose="02010609060101010101" pitchFamily="49" charset="-122"/>
              </a:rPr>
              <a:t>和</a:t>
            </a:r>
            <a:r>
              <a:rPr lang="en-US" altLang="zh-CN" sz="2000" dirty="0">
                <a:solidFill>
                  <a:srgbClr val="000000"/>
                </a:solidFill>
                <a:latin typeface="Consolas" panose="020B0609020204030204" pitchFamily="49" charset="0"/>
                <a:ea typeface="黑体" panose="02010609060101010101" pitchFamily="49" charset="-122"/>
              </a:rPr>
              <a:t>P</a:t>
            </a:r>
            <a:r>
              <a:rPr lang="en-US" altLang="zh-CN" sz="2000" baseline="-25000" dirty="0">
                <a:solidFill>
                  <a:srgbClr val="000000"/>
                </a:solidFill>
                <a:latin typeface="Consolas" panose="020B0609020204030204" pitchFamily="49" charset="0"/>
                <a:ea typeface="黑体" panose="02010609060101010101" pitchFamily="49" charset="-122"/>
              </a:rPr>
              <a:t>R</a:t>
            </a:r>
            <a:r>
              <a:rPr lang="zh-CN" altLang="en-US" sz="2000" dirty="0">
                <a:solidFill>
                  <a:srgbClr val="000000"/>
                </a:solidFill>
                <a:latin typeface="Consolas" panose="020B0609020204030204" pitchFamily="49" charset="0"/>
                <a:ea typeface="黑体" panose="02010609060101010101" pitchFamily="49" charset="-122"/>
              </a:rPr>
              <a:t>中各取一个点的最近点对</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C00000"/>
                </a:solidFill>
                <a:latin typeface="Consolas" panose="020B0609020204030204" pitchFamily="49" charset="0"/>
                <a:ea typeface="黑体" panose="02010609060101010101" pitchFamily="49" charset="-122"/>
              </a:rPr>
              <a:t>合并：</a:t>
            </a:r>
            <a:r>
              <a:rPr lang="zh-CN" altLang="en-US" sz="2000" dirty="0">
                <a:solidFill>
                  <a:srgbClr val="000000"/>
                </a:solidFill>
                <a:latin typeface="Consolas" panose="020B0609020204030204" pitchFamily="49" charset="0"/>
                <a:ea typeface="黑体" panose="02010609060101010101" pitchFamily="49" charset="-122"/>
              </a:rPr>
              <a:t>上述情况下的最近点对是解</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12" name="矩形 11"/>
          <p:cNvSpPr/>
          <p:nvPr/>
        </p:nvSpPr>
        <p:spPr>
          <a:xfrm>
            <a:off x="5345113" y="4484688"/>
            <a:ext cx="396875" cy="369887"/>
          </a:xfrm>
          <a:prstGeom prst="rect">
            <a:avLst/>
          </a:prstGeom>
          <a:noFill/>
          <a:ln w="9525">
            <a:noFill/>
          </a:ln>
        </p:spPr>
        <p:txBody>
          <a:bodyPr anchor="t" anchorCtr="0">
            <a:spAutoFit/>
          </a:bodyPr>
          <a:p>
            <a:pPr eaLnBrk="0" hangingPunct="0"/>
            <a:r>
              <a:rPr lang="en-US" altLang="zh-CN" dirty="0">
                <a:solidFill>
                  <a:srgbClr val="0000FF"/>
                </a:solidFill>
                <a:latin typeface="Consolas" panose="020B0609020204030204" pitchFamily="49" charset="0"/>
                <a:ea typeface="黑体" panose="02010609060101010101" pitchFamily="49" charset="-122"/>
              </a:rPr>
              <a:t>P</a:t>
            </a:r>
            <a:r>
              <a:rPr lang="en-US" altLang="zh-CN" baseline="-25000" dirty="0">
                <a:solidFill>
                  <a:srgbClr val="0000FF"/>
                </a:solidFill>
                <a:latin typeface="Consolas" panose="020B0609020204030204" pitchFamily="49" charset="0"/>
                <a:ea typeface="黑体" panose="02010609060101010101" pitchFamily="49" charset="-122"/>
              </a:rPr>
              <a:t>L</a:t>
            </a:r>
            <a:endParaRPr lang="zh-CN" altLang="en-US" dirty="0">
              <a:solidFill>
                <a:srgbClr val="0000FF"/>
              </a:solidFill>
              <a:latin typeface="Arial" panose="020B0604020202020204" pitchFamily="34" charset="0"/>
              <a:ea typeface="宋体" panose="02010600030101010101" pitchFamily="2" charset="-122"/>
            </a:endParaRPr>
          </a:p>
        </p:txBody>
      </p:sp>
      <p:sp>
        <p:nvSpPr>
          <p:cNvPr id="13" name="矩形 12"/>
          <p:cNvSpPr/>
          <p:nvPr/>
        </p:nvSpPr>
        <p:spPr>
          <a:xfrm>
            <a:off x="8248650" y="4484688"/>
            <a:ext cx="396875" cy="369887"/>
          </a:xfrm>
          <a:prstGeom prst="rect">
            <a:avLst/>
          </a:prstGeom>
          <a:noFill/>
          <a:ln w="9525">
            <a:noFill/>
          </a:ln>
        </p:spPr>
        <p:txBody>
          <a:bodyPr wrap="none" anchor="t" anchorCtr="0">
            <a:spAutoFit/>
          </a:bodyPr>
          <a:p>
            <a:pPr eaLnBrk="0" hangingPunct="0"/>
            <a:r>
              <a:rPr lang="en-US" altLang="zh-CN" dirty="0">
                <a:solidFill>
                  <a:srgbClr val="0000FF"/>
                </a:solidFill>
                <a:latin typeface="Consolas" panose="020B0609020204030204" pitchFamily="49" charset="0"/>
                <a:ea typeface="黑体" panose="02010609060101010101" pitchFamily="49" charset="-122"/>
              </a:rPr>
              <a:t>P</a:t>
            </a:r>
            <a:r>
              <a:rPr lang="en-US" altLang="zh-CN" baseline="-25000" dirty="0">
                <a:solidFill>
                  <a:srgbClr val="0000FF"/>
                </a:solidFill>
                <a:latin typeface="Consolas" panose="020B0609020204030204" pitchFamily="49" charset="0"/>
                <a:ea typeface="黑体" panose="02010609060101010101" pitchFamily="49" charset="-122"/>
              </a:rPr>
              <a:t>R</a:t>
            </a:r>
            <a:endParaRPr lang="zh-CN" altLang="en-US" dirty="0">
              <a:solidFill>
                <a:srgbClr val="0000FF"/>
              </a:solidFill>
              <a:latin typeface="Arial" panose="020B0604020202020204" pitchFamily="34" charset="0"/>
              <a:ea typeface="宋体" panose="02010600030101010101" pitchFamily="2" charset="-122"/>
            </a:endParaRPr>
          </a:p>
        </p:txBody>
      </p:sp>
      <p:cxnSp>
        <p:nvCxnSpPr>
          <p:cNvPr id="25" name="直接连接符 24"/>
          <p:cNvCxnSpPr/>
          <p:nvPr/>
        </p:nvCxnSpPr>
        <p:spPr>
          <a:xfrm>
            <a:off x="7391400" y="457200"/>
            <a:ext cx="0" cy="457200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4724400" y="908050"/>
            <a:ext cx="4092575" cy="3787775"/>
            <a:chOff x="4793057" y="2155686"/>
            <a:chExt cx="4091786" cy="3787914"/>
          </a:xfrm>
        </p:grpSpPr>
        <p:cxnSp>
          <p:nvCxnSpPr>
            <p:cNvPr id="8" name="直接箭头连接符 7"/>
            <p:cNvCxnSpPr/>
            <p:nvPr/>
          </p:nvCxnSpPr>
          <p:spPr>
            <a:xfrm>
              <a:off x="4793057" y="4114733"/>
              <a:ext cx="4091786" cy="0"/>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6838950" y="2155686"/>
              <a:ext cx="0" cy="3787914"/>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5127955" y="2655767"/>
              <a:ext cx="217445" cy="212733"/>
            </a:xfrm>
            <a:prstGeom prst="ellipse">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6" name="椭圆 25"/>
            <p:cNvSpPr/>
            <p:nvPr/>
          </p:nvSpPr>
          <p:spPr>
            <a:xfrm>
              <a:off x="5923139" y="2879613"/>
              <a:ext cx="217446" cy="212733"/>
            </a:xfrm>
            <a:prstGeom prst="ellipse">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7" name="椭圆 26"/>
            <p:cNvSpPr/>
            <p:nvPr/>
          </p:nvSpPr>
          <p:spPr>
            <a:xfrm>
              <a:off x="5562847" y="3179662"/>
              <a:ext cx="217445" cy="212733"/>
            </a:xfrm>
            <a:prstGeom prst="ellipse">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8" name="椭圆 27"/>
            <p:cNvSpPr/>
            <p:nvPr/>
          </p:nvSpPr>
          <p:spPr>
            <a:xfrm>
              <a:off x="6991321" y="3581313"/>
              <a:ext cx="217445" cy="212733"/>
            </a:xfrm>
            <a:prstGeom prst="ellipse">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9" name="椭圆 28"/>
            <p:cNvSpPr/>
            <p:nvPr/>
          </p:nvSpPr>
          <p:spPr>
            <a:xfrm>
              <a:off x="5421586" y="4632277"/>
              <a:ext cx="217446" cy="212733"/>
            </a:xfrm>
            <a:prstGeom prst="ellipse">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0" name="椭圆 29"/>
            <p:cNvSpPr/>
            <p:nvPr/>
          </p:nvSpPr>
          <p:spPr>
            <a:xfrm>
              <a:off x="7608739" y="3214588"/>
              <a:ext cx="217446" cy="212733"/>
            </a:xfrm>
            <a:prstGeom prst="ellipse">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1" name="椭圆 30"/>
            <p:cNvSpPr/>
            <p:nvPr/>
          </p:nvSpPr>
          <p:spPr>
            <a:xfrm>
              <a:off x="8161083" y="3759120"/>
              <a:ext cx="217446" cy="212733"/>
            </a:xfrm>
            <a:prstGeom prst="ellipse">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2" name="椭圆 31"/>
            <p:cNvSpPr/>
            <p:nvPr/>
          </p:nvSpPr>
          <p:spPr>
            <a:xfrm>
              <a:off x="7724605" y="4460821"/>
              <a:ext cx="217445" cy="212733"/>
            </a:xfrm>
            <a:prstGeom prst="ellipse">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3" name="椭圆 32"/>
            <p:cNvSpPr/>
            <p:nvPr/>
          </p:nvSpPr>
          <p:spPr>
            <a:xfrm>
              <a:off x="8132513" y="5029166"/>
              <a:ext cx="217446" cy="212733"/>
            </a:xfrm>
            <a:prstGeom prst="ellipse">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4" name="椭圆 33"/>
            <p:cNvSpPr/>
            <p:nvPr/>
          </p:nvSpPr>
          <p:spPr>
            <a:xfrm>
              <a:off x="7930940" y="2898663"/>
              <a:ext cx="217445" cy="212733"/>
            </a:xfrm>
            <a:prstGeom prst="ellipse">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
        <p:nvSpPr>
          <p:cNvPr id="35" name="矩形 34"/>
          <p:cNvSpPr/>
          <p:nvPr/>
        </p:nvSpPr>
        <p:spPr>
          <a:xfrm>
            <a:off x="6964363" y="4800600"/>
            <a:ext cx="395287" cy="369888"/>
          </a:xfrm>
          <a:prstGeom prst="rect">
            <a:avLst/>
          </a:prstGeom>
          <a:noFill/>
          <a:ln w="9525">
            <a:noFill/>
          </a:ln>
        </p:spPr>
        <p:txBody>
          <a:bodyPr anchor="t" anchorCtr="0">
            <a:spAutoFit/>
          </a:bodyPr>
          <a:p>
            <a:pPr eaLnBrk="0" hangingPunct="0"/>
            <a:r>
              <a:rPr lang="en-US" altLang="zh-CN" i="1" dirty="0">
                <a:solidFill>
                  <a:srgbClr val="FF0000"/>
                </a:solidFill>
                <a:latin typeface="Consolas" panose="020B0609020204030204" pitchFamily="49" charset="0"/>
                <a:ea typeface="宋体" panose="02010600030101010101" pitchFamily="2" charset="-122"/>
              </a:rPr>
              <a:t>l</a:t>
            </a:r>
            <a:endParaRPr lang="zh-CN" altLang="en-US" i="1" dirty="0">
              <a:solidFill>
                <a:srgbClr val="FF0000"/>
              </a:solidFill>
              <a:latin typeface="Consolas" panose="020B0609020204030204" pitchFamily="49" charset="0"/>
              <a:ea typeface="宋体" panose="02010600030101010101" pitchFamily="2" charset="-122"/>
            </a:endParaRPr>
          </a:p>
        </p:txBody>
      </p:sp>
      <p:cxnSp>
        <p:nvCxnSpPr>
          <p:cNvPr id="38" name="直接连接符 37"/>
          <p:cNvCxnSpPr>
            <a:stCxn id="27" idx="7"/>
            <a:endCxn id="26" idx="3"/>
          </p:cNvCxnSpPr>
          <p:nvPr/>
        </p:nvCxnSpPr>
        <p:spPr>
          <a:xfrm flipV="1">
            <a:off x="5680075" y="1812925"/>
            <a:ext cx="206375" cy="150813"/>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0" idx="7"/>
            <a:endCxn id="26" idx="3"/>
          </p:cNvCxnSpPr>
          <p:nvPr/>
        </p:nvCxnSpPr>
        <p:spPr>
          <a:xfrm flipV="1">
            <a:off x="7724775" y="1851025"/>
            <a:ext cx="177800" cy="14763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8" idx="6"/>
            <a:endCxn id="30" idx="3"/>
          </p:cNvCxnSpPr>
          <p:nvPr/>
        </p:nvCxnSpPr>
        <p:spPr>
          <a:xfrm flipV="1">
            <a:off x="7140575" y="2149475"/>
            <a:ext cx="431800" cy="290513"/>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4940300" y="763588"/>
            <a:ext cx="771525" cy="339725"/>
          </a:xfrm>
          <a:prstGeom prst="rect">
            <a:avLst/>
          </a:prstGeom>
          <a:noFill/>
          <a:ln w="9525">
            <a:noFill/>
          </a:ln>
        </p:spPr>
        <p:txBody>
          <a:bodyPr anchor="t" anchorCtr="0">
            <a:spAutoFit/>
          </a:bodyPr>
          <a:p>
            <a:pPr eaLnBrk="0" hangingPunct="0"/>
            <a:r>
              <a:rPr lang="en-US" altLang="zh-CN" sz="1600" i="1" dirty="0">
                <a:solidFill>
                  <a:srgbClr val="FF0000"/>
                </a:solidFill>
                <a:latin typeface="Consolas" panose="020B0609020204030204" pitchFamily="49" charset="0"/>
                <a:ea typeface="宋体" panose="02010600030101010101" pitchFamily="2" charset="-122"/>
              </a:rPr>
              <a:t>n=10</a:t>
            </a:r>
            <a:endParaRPr lang="zh-CN" altLang="en-US" sz="1600" i="1" dirty="0">
              <a:solidFill>
                <a:srgbClr val="FF0000"/>
              </a:solidFill>
              <a:latin typeface="Consolas" panose="020B06090202040302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charRg st="6" end="2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charRg st="24" end="4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charRg st="46" end="7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charRg st="73" end="8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down)">
                                      <p:cBhvr>
                                        <p:cTn id="41" dur="500"/>
                                        <p:tgtEl>
                                          <p:spTgt spid="25"/>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down)">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ipe(down)">
                                      <p:cBhvr>
                                        <p:cTn id="53" dur="5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wipe(down)">
                                      <p:cBhvr>
                                        <p:cTn id="5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35" grpId="0"/>
      <p:bldP spid="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平面点对问题</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66562" name="矩形 2"/>
          <p:cNvSpPr/>
          <p:nvPr/>
        </p:nvSpPr>
        <p:spPr>
          <a:xfrm>
            <a:off x="228600" y="1220788"/>
            <a:ext cx="1466850" cy="400050"/>
          </a:xfrm>
          <a:prstGeom prst="rect">
            <a:avLst/>
          </a:prstGeom>
          <a:noFill/>
          <a:ln w="9525">
            <a:noFill/>
          </a:ln>
        </p:spPr>
        <p:txBody>
          <a:bodyPr wrap="none" anchor="t" anchorCtr="0">
            <a:spAutoFit/>
          </a:bodyPr>
          <a:p>
            <a:pPr eaLnBrk="0" hangingPunct="0"/>
            <a:r>
              <a:rPr lang="zh-CN" altLang="en-US" sz="2000" dirty="0">
                <a:solidFill>
                  <a:srgbClr val="000000"/>
                </a:solidFill>
                <a:latin typeface="Consolas" panose="020B0609020204030204" pitchFamily="49" charset="0"/>
                <a:ea typeface="黑体" panose="02010609060101010101" pitchFamily="49" charset="-122"/>
              </a:rPr>
              <a:t>伪码描述：</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5" name="Text Box 4"/>
          <p:cNvSpPr txBox="1">
            <a:spLocks noChangeArrowheads="1"/>
          </p:cNvSpPr>
          <p:nvPr/>
        </p:nvSpPr>
        <p:spPr bwMode="auto">
          <a:xfrm>
            <a:off x="1371600" y="1676400"/>
            <a:ext cx="7010400" cy="438286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MinDistance</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(P,X,Y)</a:t>
            </a:r>
            <a:endPar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  </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输入：点集</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P</a:t>
            </a:r>
            <a:r>
              <a:rPr kumimoji="0" lang="zh-CN" altLang="en-US"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X</a:t>
            </a:r>
            <a:r>
              <a:rPr kumimoji="0" lang="zh-CN" altLang="en-US"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Y</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为横、纵坐标数组</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3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输出：最近的两个点及距离</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3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若</a:t>
            </a: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a:t>
            </a: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P</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a:t>
            </a: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≤3   </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直接计算其最小距离</a:t>
            </a:r>
            <a:endPar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3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排序</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Times New Roman" panose="02020603050405020304" pitchFamily="18" charset="0"/>
              </a:rPr>
              <a:t>X,Y</a:t>
            </a:r>
            <a:endPar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endParaRPr>
          </a:p>
          <a:p>
            <a:pPr marL="742950" marR="0" lvl="1" indent="-285750" algn="l" defTabSz="914400" rtl="0" eaLnBrk="0" fontAlgn="base" latinLnBrk="0" hangingPunct="0">
              <a:lnSpc>
                <a:spcPct val="13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做中垂线</a:t>
            </a: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l</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将</a:t>
            </a:r>
            <a:r>
              <a:rPr kumimoji="0" lang="en-US" altLang="zh-CN" sz="2000" b="0" i="1"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P</a:t>
            </a:r>
            <a:r>
              <a:rPr kumimoji="0" lang="zh-CN" altLang="en-US"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Times New Roman" panose="02020603050405020304" pitchFamily="18" charset="0"/>
              </a:rPr>
              <a:t>划分为</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mn-cs"/>
              </a:rPr>
              <a:t>P</a:t>
            </a:r>
            <a:r>
              <a:rPr kumimoji="0" lang="en-US" altLang="zh-CN" sz="2000" b="0" i="0" u="none" strike="noStrike" kern="1200" cap="none" spc="0" normalizeH="0" baseline="-25000" noProof="0" dirty="0">
                <a:ln>
                  <a:noFill/>
                </a:ln>
                <a:solidFill>
                  <a:srgbClr val="0000FF"/>
                </a:solidFill>
                <a:effectLst/>
                <a:uLnTx/>
                <a:uFillTx/>
                <a:latin typeface="Consolas" panose="020B0609020204030204" pitchFamily="49" charset="0"/>
                <a:ea typeface="黑体" panose="02010609060101010101" pitchFamily="49" charset="-122"/>
                <a:cs typeface="+mn-cs"/>
              </a:rPr>
              <a:t>L</a:t>
            </a:r>
            <a:r>
              <a:rPr kumimoji="0" lang="zh-CN" altLang="en-US" sz="2000" b="0"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rPr>
              <a:t>和</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mn-cs"/>
              </a:rPr>
              <a:t>P</a:t>
            </a:r>
            <a:r>
              <a:rPr kumimoji="0" lang="en-US" altLang="zh-CN" sz="2000" b="0" i="0" u="none" strike="noStrike" kern="1200" cap="none" spc="0" normalizeH="0" baseline="-25000" noProof="0" dirty="0">
                <a:ln>
                  <a:noFill/>
                </a:ln>
                <a:solidFill>
                  <a:srgbClr val="0000FF"/>
                </a:solidFill>
                <a:effectLst/>
                <a:uLnTx/>
                <a:uFillTx/>
                <a:latin typeface="Consolas" panose="020B0609020204030204" pitchFamily="49" charset="0"/>
                <a:ea typeface="黑体" panose="02010609060101010101" pitchFamily="49" charset="-122"/>
                <a:cs typeface="+mn-cs"/>
              </a:rPr>
              <a:t>R</a:t>
            </a:r>
            <a:endParaRPr kumimoji="0" lang="en-US" altLang="zh-CN" sz="2000" b="0" i="0" u="none" strike="noStrike" kern="1200" cap="none" spc="0" normalizeH="0" baseline="-25000" noProof="0" dirty="0">
              <a:ln>
                <a:noFill/>
              </a:ln>
              <a:solidFill>
                <a:srgbClr val="0000FF"/>
              </a:solidFill>
              <a:effectLst/>
              <a:uLnTx/>
              <a:uFillTx/>
              <a:latin typeface="Consolas" panose="020B0609020204030204" pitchFamily="49" charset="0"/>
              <a:ea typeface="黑体" panose="02010609060101010101" pitchFamily="49" charset="-122"/>
              <a:cs typeface="+mn-cs"/>
            </a:endParaRPr>
          </a:p>
          <a:p>
            <a:pPr marL="742950" marR="0" lvl="1" indent="-285750" algn="l" defTabSz="914400" rtl="0" eaLnBrk="0" fontAlgn="base" latinLnBrk="0" hangingPunct="0">
              <a:lnSpc>
                <a:spcPct val="130000"/>
              </a:lnSpc>
              <a:spcBef>
                <a:spcPct val="0"/>
              </a:spcBef>
              <a:spcAft>
                <a:spcPct val="0"/>
              </a:spcAft>
              <a:buClrTx/>
              <a:buSzTx/>
              <a:buFont typeface="Wingdings" panose="05000000000000000000" pitchFamily="2" charset="2"/>
              <a:buNone/>
              <a:defRPr/>
            </a:pPr>
            <a:r>
              <a:rPr kumimoji="0" lang="en-US" altLang="zh-CN" sz="2000" b="0" i="1" u="none" strike="noStrike" kern="1200" cap="none" spc="0" normalizeH="0" baseline="0" noProof="0" dirty="0" err="1">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MinDistance</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P</a:t>
            </a:r>
            <a:r>
              <a:rPr kumimoji="0" lang="en-US" altLang="zh-CN" sz="2000" b="0" i="1" u="none" strike="noStrike" kern="1200" cap="none" spc="0" normalizeH="0" baseline="-25000" noProof="0" dirty="0">
                <a:ln>
                  <a:noFill/>
                </a:ln>
                <a:solidFill>
                  <a:srgbClr val="000000"/>
                </a:solidFill>
                <a:effectLst/>
                <a:uLnTx/>
                <a:uFillTx/>
                <a:latin typeface="Consolas" panose="020B0609020204030204" pitchFamily="49" charset="0"/>
                <a:ea typeface="黑体" panose="02010609060101010101" pitchFamily="49" charset="-122"/>
                <a:cs typeface="+mn-cs"/>
              </a:rPr>
              <a:t>L</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X</a:t>
            </a:r>
            <a:r>
              <a:rPr kumimoji="0" lang="en-US" altLang="zh-CN" sz="2000" b="0" i="1" u="none" strike="noStrike" kern="1200" cap="none" spc="0" normalizeH="0" baseline="-25000" noProof="0" dirty="0">
                <a:ln>
                  <a:noFill/>
                </a:ln>
                <a:solidFill>
                  <a:srgbClr val="000000"/>
                </a:solidFill>
                <a:effectLst/>
                <a:uLnTx/>
                <a:uFillTx/>
                <a:latin typeface="Consolas" panose="020B0609020204030204" pitchFamily="49" charset="0"/>
                <a:ea typeface="黑体" panose="02010609060101010101" pitchFamily="49" charset="-122"/>
                <a:cs typeface="+mn-cs"/>
              </a:rPr>
              <a:t>L</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Y</a:t>
            </a:r>
            <a:r>
              <a:rPr kumimoji="0" lang="en-US" altLang="zh-CN" sz="2000" b="0" i="1" u="none" strike="noStrike" kern="1200" cap="none" spc="0" normalizeH="0" baseline="-25000" noProof="0" dirty="0">
                <a:ln>
                  <a:noFill/>
                </a:ln>
                <a:solidFill>
                  <a:srgbClr val="000000"/>
                </a:solidFill>
                <a:effectLst/>
                <a:uLnTx/>
                <a:uFillTx/>
                <a:latin typeface="Consolas" panose="020B0609020204030204" pitchFamily="49" charset="0"/>
                <a:ea typeface="黑体" panose="02010609060101010101" pitchFamily="49" charset="-122"/>
                <a:cs typeface="+mn-cs"/>
              </a:rPr>
              <a:t>L</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742950" marR="0" lvl="1" indent="-285750" algn="l" defTabSz="914400" rtl="0" eaLnBrk="0" fontAlgn="base" latinLnBrk="0" hangingPunct="0">
              <a:lnSpc>
                <a:spcPct val="130000"/>
              </a:lnSpc>
              <a:spcBef>
                <a:spcPct val="0"/>
              </a:spcBef>
              <a:spcAft>
                <a:spcPct val="0"/>
              </a:spcAft>
              <a:buClrTx/>
              <a:buSzTx/>
              <a:buFont typeface="Wingdings" panose="05000000000000000000" pitchFamily="2" charset="2"/>
              <a:buNone/>
              <a:defRPr/>
            </a:pPr>
            <a:r>
              <a:rPr kumimoji="0" lang="en-US" altLang="zh-CN" sz="2000" b="0" i="1" u="none" strike="noStrike" kern="1200" cap="none" spc="0" normalizeH="0" baseline="0" noProof="0" dirty="0" err="1">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MinDistance</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P</a:t>
            </a:r>
            <a:r>
              <a:rPr kumimoji="0" lang="en-US" altLang="zh-CN" sz="2000" b="0" i="1" u="none" strike="noStrike" kern="1200" cap="none" spc="0" normalizeH="0" baseline="-25000" noProof="0" dirty="0">
                <a:ln>
                  <a:noFill/>
                </a:ln>
                <a:solidFill>
                  <a:srgbClr val="000000"/>
                </a:solidFill>
                <a:effectLst/>
                <a:uLnTx/>
                <a:uFillTx/>
                <a:latin typeface="Consolas" panose="020B0609020204030204" pitchFamily="49" charset="0"/>
                <a:ea typeface="黑体" panose="02010609060101010101" pitchFamily="49" charset="-122"/>
                <a:cs typeface="+mn-cs"/>
              </a:rPr>
              <a:t>R</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X</a:t>
            </a:r>
            <a:r>
              <a:rPr kumimoji="0" lang="en-US" altLang="zh-CN" sz="2000" b="0" i="1" u="none" strike="noStrike" kern="1200" cap="none" spc="0" normalizeH="0" baseline="-25000" noProof="0" dirty="0">
                <a:ln>
                  <a:noFill/>
                </a:ln>
                <a:solidFill>
                  <a:srgbClr val="000000"/>
                </a:solidFill>
                <a:effectLst/>
                <a:uLnTx/>
                <a:uFillTx/>
                <a:latin typeface="Consolas" panose="020B0609020204030204" pitchFamily="49" charset="0"/>
                <a:ea typeface="黑体" panose="02010609060101010101" pitchFamily="49" charset="-122"/>
                <a:cs typeface="+mn-cs"/>
              </a:rPr>
              <a:t>R</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mn-cs"/>
              </a:rPr>
              <a:t>Y</a:t>
            </a:r>
            <a:r>
              <a:rPr kumimoji="0" lang="en-US" altLang="zh-CN" sz="2000" b="0" i="1" u="none" strike="noStrike" kern="1200" cap="none" spc="0" normalizeH="0" baseline="-25000" noProof="0" dirty="0">
                <a:ln>
                  <a:noFill/>
                </a:ln>
                <a:solidFill>
                  <a:srgbClr val="000000"/>
                </a:solidFill>
                <a:effectLst/>
                <a:uLnTx/>
                <a:uFillTx/>
                <a:latin typeface="Consolas" panose="020B0609020204030204" pitchFamily="49" charset="0"/>
                <a:ea typeface="黑体" panose="02010609060101010101" pitchFamily="49" charset="-122"/>
                <a:cs typeface="+mn-cs"/>
              </a:rPr>
              <a:t>R</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742950" marR="0" lvl="1" indent="-285750" algn="l" defTabSz="914400" rtl="0" eaLnBrk="0" fontAlgn="base" latinLnBrk="0" hangingPunct="0">
              <a:lnSpc>
                <a:spcPct val="130000"/>
              </a:lnSpc>
              <a:spcBef>
                <a:spcPct val="0"/>
              </a:spcBef>
              <a:spcAft>
                <a:spcPct val="0"/>
              </a:spcAft>
              <a:buClrTx/>
              <a:buSzTx/>
              <a:buFont typeface="Wingdings" panose="05000000000000000000" pitchFamily="2" charset="2"/>
              <a:buNone/>
              <a:defRPr/>
            </a:pPr>
            <a:r>
              <a:rPr kumimoji="0" lang="el-GR" altLang="zh-CN"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δ</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=min(</a:t>
            </a:r>
            <a:r>
              <a:rPr kumimoji="0" lang="el-GR" altLang="zh-CN"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δ</a:t>
            </a:r>
            <a:r>
              <a:rPr kumimoji="0" lang="en-US" altLang="zh-CN" sz="2000" b="0" i="0" u="none" strike="noStrike" kern="1200" cap="none" spc="0" normalizeH="0" baseline="-25000" noProof="0" dirty="0">
                <a:ln>
                  <a:noFill/>
                </a:ln>
                <a:solidFill>
                  <a:srgbClr val="000000"/>
                </a:solidFill>
                <a:effectLst/>
                <a:uLnTx/>
                <a:uFillTx/>
                <a:latin typeface="Consolas" panose="020B0609020204030204" pitchFamily="49" charset="0"/>
                <a:ea typeface="+mn-ea"/>
                <a:cs typeface="+mn-cs"/>
              </a:rPr>
              <a:t>L</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l-GR" altLang="zh-CN"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δ</a:t>
            </a:r>
            <a:r>
              <a:rPr kumimoji="0" lang="en-US" altLang="zh-CN" sz="2000" b="0" i="0" u="none" strike="noStrike" kern="1200" cap="none" spc="0" normalizeH="0" baseline="-25000" noProof="0" dirty="0">
                <a:ln>
                  <a:noFill/>
                </a:ln>
                <a:solidFill>
                  <a:srgbClr val="000000"/>
                </a:solidFill>
                <a:effectLst/>
                <a:uLnTx/>
                <a:uFillTx/>
                <a:latin typeface="Consolas" panose="020B0609020204030204" pitchFamily="49" charset="0"/>
                <a:ea typeface="+mn-ea"/>
                <a:cs typeface="+mn-cs"/>
              </a:rPr>
              <a:t>R</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l-GR" altLang="zh-CN"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δ</a:t>
            </a:r>
            <a:r>
              <a:rPr kumimoji="0" lang="en-US" altLang="zh-CN" sz="2000" b="0" i="0" u="none" strike="noStrike" kern="1200" cap="none" spc="0" normalizeH="0" baseline="-25000" noProof="0" dirty="0">
                <a:ln>
                  <a:noFill/>
                </a:ln>
                <a:solidFill>
                  <a:srgbClr val="000000"/>
                </a:solidFill>
                <a:effectLst/>
                <a:uLnTx/>
                <a:uFillTx/>
                <a:latin typeface="Consolas" panose="020B0609020204030204" pitchFamily="49" charset="0"/>
                <a:ea typeface="+mn-ea"/>
                <a:cs typeface="+mn-cs"/>
              </a:rPr>
              <a:t>L</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l-GR" altLang="zh-CN"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δ</a:t>
            </a:r>
            <a:r>
              <a:rPr kumimoji="0" lang="en-US" altLang="zh-CN" sz="2000" b="0" i="0" u="none" strike="noStrike" kern="1200" cap="none" spc="0" normalizeH="0" baseline="-25000" noProof="0" dirty="0">
                <a:ln>
                  <a:noFill/>
                </a:ln>
                <a:solidFill>
                  <a:srgbClr val="000000"/>
                </a:solidFill>
                <a:effectLst/>
                <a:uLnTx/>
                <a:uFillTx/>
                <a:latin typeface="Consolas" panose="020B0609020204030204" pitchFamily="49" charset="0"/>
                <a:ea typeface="+mn-ea"/>
                <a:cs typeface="+mn-cs"/>
              </a:rPr>
              <a:t>R</a:t>
            </a:r>
            <a:r>
              <a:rPr kumimoji="0" lang="zh-CN" altLang="en-US" sz="20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为子问题的距离</a:t>
            </a:r>
            <a:endParaRPr kumimoji="0" lang="en-US" altLang="zh-CN" sz="20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a:p>
            <a:pPr marL="400050" marR="0" lvl="2" indent="-228600" algn="l" defTabSz="914400" rtl="0" eaLnBrk="0" fontAlgn="base" latinLnBrk="0" hangingPunct="0">
              <a:lnSpc>
                <a:spcPct val="130000"/>
              </a:lnSpc>
              <a:spcBef>
                <a:spcPct val="0"/>
              </a:spcBef>
              <a:spcAft>
                <a:spcPct val="0"/>
              </a:spcAft>
              <a:buClrTx/>
              <a:buSzTx/>
              <a:buFontTx/>
              <a:buNone/>
              <a:defRPr/>
            </a:pPr>
            <a:r>
              <a:rPr kumimoji="0" lang="zh-CN" altLang="en-US" sz="16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en-US" sz="18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检查</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l</a:t>
            </a:r>
            <a:r>
              <a:rPr kumimoji="0" lang="zh-CN" altLang="en-US" sz="18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不超过</a:t>
            </a:r>
            <a:r>
              <a:rPr kumimoji="0" lang="el-GR"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mn-cs"/>
              </a:rPr>
              <a:t>δ</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mn-cs"/>
              </a:rPr>
              <a:t>两侧各</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mn-cs"/>
              </a:rPr>
              <a:t>1</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mn-cs"/>
              </a:rPr>
              <a:t>个点的距离，若小于</a:t>
            </a:r>
            <a:r>
              <a:rPr kumimoji="0" lang="el-GR"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mn-cs"/>
              </a:rPr>
              <a:t>δ</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mn-cs"/>
              </a:rPr>
              <a:t>，修改</a:t>
            </a:r>
            <a:r>
              <a:rPr kumimoji="0" lang="el-GR"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mn-cs"/>
              </a:rPr>
              <a:t>δ</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mn-cs"/>
              </a:rPr>
              <a:t>为这个值</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mn-cs"/>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mn-cs"/>
            </a:endParaRPr>
          </a:p>
          <a:p>
            <a:pPr marL="400050" marR="0" lvl="2" indent="-228600" algn="l" defTabSz="914400" rtl="0" eaLnBrk="0" fontAlgn="base" latinLnBrk="0" hangingPunct="0">
              <a:lnSpc>
                <a:spcPct val="13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en-US" sz="1800" b="1"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平面点对问题</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68610" name="矩形 2"/>
          <p:cNvSpPr/>
          <p:nvPr/>
        </p:nvSpPr>
        <p:spPr>
          <a:xfrm>
            <a:off x="228600" y="1220788"/>
            <a:ext cx="184150" cy="1323975"/>
          </a:xfrm>
          <a:prstGeom prst="rect">
            <a:avLst/>
          </a:prstGeom>
          <a:noFill/>
          <a:ln w="9525">
            <a:noFill/>
          </a:ln>
        </p:spPr>
        <p:txBody>
          <a:bodyPr wrap="none" anchor="t" anchorCtr="0">
            <a:spAutoFit/>
          </a:bodyPr>
          <a:p>
            <a:pPr eaLnBrk="0" hangingPunct="0"/>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endParaRPr lang="zh-CN" altLang="en-US" sz="2000" dirty="0">
              <a:solidFill>
                <a:srgbClr val="000000"/>
              </a:solidFill>
              <a:latin typeface="Consolas" panose="020B0609020204030204" pitchFamily="49" charset="0"/>
              <a:ea typeface="黑体" panose="02010609060101010101" pitchFamily="49" charset="-122"/>
            </a:endParaRPr>
          </a:p>
        </p:txBody>
      </p:sp>
      <p:pic>
        <p:nvPicPr>
          <p:cNvPr id="68611" name="图片 37"/>
          <p:cNvPicPr>
            <a:picLocks noChangeAspect="1"/>
          </p:cNvPicPr>
          <p:nvPr/>
        </p:nvPicPr>
        <p:blipFill>
          <a:blip r:embed="rId1"/>
          <a:stretch>
            <a:fillRect/>
          </a:stretch>
        </p:blipFill>
        <p:spPr>
          <a:xfrm>
            <a:off x="4492625" y="6088063"/>
            <a:ext cx="4171950" cy="279400"/>
          </a:xfrm>
          <a:prstGeom prst="rect">
            <a:avLst/>
          </a:prstGeom>
          <a:noFill/>
          <a:ln w="9525">
            <a:noFill/>
          </a:ln>
        </p:spPr>
      </p:pic>
      <p:grpSp>
        <p:nvGrpSpPr>
          <p:cNvPr id="68612" name="组合 39"/>
          <p:cNvGrpSpPr/>
          <p:nvPr/>
        </p:nvGrpSpPr>
        <p:grpSpPr>
          <a:xfrm>
            <a:off x="4540250" y="1554163"/>
            <a:ext cx="4375150" cy="4222750"/>
            <a:chOff x="4540825" y="1554183"/>
            <a:chExt cx="4374575" cy="4222809"/>
          </a:xfrm>
        </p:grpSpPr>
        <p:grpSp>
          <p:nvGrpSpPr>
            <p:cNvPr id="68613" name="组合 36"/>
            <p:cNvGrpSpPr/>
            <p:nvPr/>
          </p:nvGrpSpPr>
          <p:grpSpPr>
            <a:xfrm>
              <a:off x="4540825" y="1554183"/>
              <a:ext cx="4374575" cy="4222809"/>
              <a:chOff x="4343400" y="1554183"/>
              <a:chExt cx="4374575" cy="4222809"/>
            </a:xfrm>
          </p:grpSpPr>
          <p:sp>
            <p:nvSpPr>
              <p:cNvPr id="2" name="矩形 1"/>
              <p:cNvSpPr/>
              <p:nvPr/>
            </p:nvSpPr>
            <p:spPr>
              <a:xfrm>
                <a:off x="4343400" y="1976464"/>
                <a:ext cx="3504739" cy="3267121"/>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7F7F7F"/>
                  </a:solidFill>
                  <a:effectLst/>
                  <a:uLnTx/>
                  <a:uFillTx/>
                  <a:latin typeface="Verdana" panose="020B0604030504040204" pitchFamily="34" charset="0"/>
                  <a:ea typeface="宋体" panose="02010600030101010101" pitchFamily="2" charset="-122"/>
                  <a:cs typeface="+mn-cs"/>
                </a:endParaRPr>
              </a:p>
            </p:txBody>
          </p:sp>
          <p:cxnSp>
            <p:nvCxnSpPr>
              <p:cNvPr id="7" name="直接连接符 6"/>
              <p:cNvCxnSpPr/>
              <p:nvPr/>
            </p:nvCxnSpPr>
            <p:spPr>
              <a:xfrm>
                <a:off x="6070373" y="1600221"/>
                <a:ext cx="0" cy="417677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5497361" y="3262357"/>
                <a:ext cx="217458" cy="212728"/>
              </a:xfrm>
              <a:prstGeom prst="ellipse">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0" name="矩形 9"/>
              <p:cNvSpPr/>
              <p:nvPr/>
            </p:nvSpPr>
            <p:spPr>
              <a:xfrm>
                <a:off x="6095770" y="1976464"/>
                <a:ext cx="1752370" cy="3267121"/>
              </a:xfrm>
              <a:prstGeom prst="rect">
                <a:avLst/>
              </a:prstGeom>
              <a:solidFill>
                <a:schemeClr val="accent4">
                  <a:lumMod val="75000"/>
                  <a:lumOff val="25000"/>
                  <a:alpha val="34118"/>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cxnSp>
            <p:nvCxnSpPr>
              <p:cNvPr id="12" name="直接连接符 11"/>
              <p:cNvCxnSpPr/>
              <p:nvPr/>
            </p:nvCxnSpPr>
            <p:spPr>
              <a:xfrm>
                <a:off x="6971954" y="1989164"/>
                <a:ext cx="6349" cy="323695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095770" y="3048041"/>
                <a:ext cx="175237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095770" y="4146606"/>
                <a:ext cx="175237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直角三角形 16"/>
              <p:cNvSpPr/>
              <p:nvPr/>
            </p:nvSpPr>
            <p:spPr>
              <a:xfrm>
                <a:off x="6095770" y="1976464"/>
                <a:ext cx="852376" cy="1071577"/>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cxnSp>
            <p:nvCxnSpPr>
              <p:cNvPr id="19" name="直接连接符 18"/>
              <p:cNvCxnSpPr/>
              <p:nvPr/>
            </p:nvCxnSpPr>
            <p:spPr>
              <a:xfrm>
                <a:off x="7824330" y="1959001"/>
                <a:ext cx="89364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803695" y="5243585"/>
                <a:ext cx="893646"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flipV="1">
                <a:off x="8298930" y="1982814"/>
                <a:ext cx="12698" cy="1196992"/>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8317978" y="3930703"/>
                <a:ext cx="0" cy="1295418"/>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8626" name="矩形 25"/>
              <p:cNvSpPr/>
              <p:nvPr/>
            </p:nvSpPr>
            <p:spPr>
              <a:xfrm>
                <a:off x="8065866" y="3394194"/>
                <a:ext cx="564578" cy="369332"/>
              </a:xfrm>
              <a:prstGeom prst="rect">
                <a:avLst/>
              </a:prstGeom>
              <a:noFill/>
              <a:ln w="9525">
                <a:noFill/>
              </a:ln>
            </p:spPr>
            <p:txBody>
              <a:bodyPr wrap="none" anchor="t" anchorCtr="0">
                <a:spAutoFit/>
              </a:bodyPr>
              <a:p>
                <a:pPr eaLnBrk="0" hangingPunct="0"/>
                <a:r>
                  <a:rPr lang="en-US" altLang="zh-CN" dirty="0">
                    <a:solidFill>
                      <a:srgbClr val="000000"/>
                    </a:solidFill>
                    <a:latin typeface="Consolas" panose="020B0609020204030204" pitchFamily="49" charset="0"/>
                    <a:ea typeface="宋体" panose="02010600030101010101" pitchFamily="2" charset="-122"/>
                  </a:rPr>
                  <a:t>2</a:t>
                </a:r>
                <a:r>
                  <a:rPr lang="el-GR" altLang="zh-CN" dirty="0">
                    <a:solidFill>
                      <a:srgbClr val="000000"/>
                    </a:solidFill>
                    <a:latin typeface="Consolas" panose="020B0609020204030204" pitchFamily="49" charset="0"/>
                  </a:rPr>
                  <a:t>δ</a:t>
                </a:r>
                <a:r>
                  <a:rPr lang="en-US" altLang="zh-CN" dirty="0">
                    <a:solidFill>
                      <a:srgbClr val="000000"/>
                    </a:solidFill>
                    <a:latin typeface="Consolas" panose="020B0609020204030204" pitchFamily="49" charset="0"/>
                    <a:ea typeface="宋体" panose="02010600030101010101" pitchFamily="2" charset="-122"/>
                  </a:rPr>
                  <a:t> </a:t>
                </a:r>
                <a:endParaRPr lang="zh-CN" altLang="en-US" dirty="0">
                  <a:solidFill>
                    <a:srgbClr val="000000"/>
                  </a:solidFill>
                  <a:latin typeface="Consolas" panose="020B0609020204030204" pitchFamily="49" charset="0"/>
                  <a:ea typeface="宋体" panose="02010600030101010101" pitchFamily="2" charset="-122"/>
                </a:endParaRPr>
              </a:p>
            </p:txBody>
          </p:sp>
          <p:cxnSp>
            <p:nvCxnSpPr>
              <p:cNvPr id="28" name="直接连接符 27"/>
              <p:cNvCxnSpPr/>
              <p:nvPr/>
            </p:nvCxnSpPr>
            <p:spPr>
              <a:xfrm>
                <a:off x="7824330" y="1600221"/>
                <a:ext cx="0" cy="37624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238619" y="1751036"/>
                <a:ext cx="56507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6079897" y="1752623"/>
                <a:ext cx="603171"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8630" name="矩形 35"/>
              <p:cNvSpPr/>
              <p:nvPr/>
            </p:nvSpPr>
            <p:spPr>
              <a:xfrm>
                <a:off x="6781800" y="1554183"/>
                <a:ext cx="437940" cy="369332"/>
              </a:xfrm>
              <a:prstGeom prst="rect">
                <a:avLst/>
              </a:prstGeom>
              <a:noFill/>
              <a:ln w="9525">
                <a:noFill/>
              </a:ln>
            </p:spPr>
            <p:txBody>
              <a:bodyPr wrap="none" anchor="t" anchorCtr="0">
                <a:spAutoFit/>
              </a:bodyPr>
              <a:p>
                <a:pPr eaLnBrk="0" hangingPunct="0"/>
                <a:r>
                  <a:rPr lang="el-GR" altLang="zh-CN" dirty="0">
                    <a:solidFill>
                      <a:srgbClr val="000000"/>
                    </a:solidFill>
                    <a:latin typeface="Consolas" panose="020B0609020204030204" pitchFamily="49" charset="0"/>
                  </a:rPr>
                  <a:t>δ</a:t>
                </a:r>
                <a:r>
                  <a:rPr lang="en-US" altLang="zh-CN" dirty="0">
                    <a:solidFill>
                      <a:srgbClr val="000000"/>
                    </a:solidFill>
                    <a:latin typeface="Consolas" panose="020B0609020204030204" pitchFamily="49" charset="0"/>
                    <a:ea typeface="宋体" panose="02010600030101010101" pitchFamily="2" charset="-122"/>
                  </a:rPr>
                  <a:t> </a:t>
                </a:r>
                <a:endParaRPr lang="zh-CN" altLang="en-US" dirty="0">
                  <a:solidFill>
                    <a:srgbClr val="000000"/>
                  </a:solidFill>
                  <a:latin typeface="Consolas" panose="020B0609020204030204" pitchFamily="49" charset="0"/>
                  <a:ea typeface="宋体" panose="02010600030101010101" pitchFamily="2" charset="-122"/>
                </a:endParaRPr>
              </a:p>
            </p:txBody>
          </p:sp>
        </p:grpSp>
        <p:sp>
          <p:nvSpPr>
            <p:cNvPr id="68631" name="矩形 38"/>
            <p:cNvSpPr/>
            <p:nvPr/>
          </p:nvSpPr>
          <p:spPr>
            <a:xfrm>
              <a:off x="6705600" y="2221468"/>
              <a:ext cx="437940" cy="369332"/>
            </a:xfrm>
            <a:prstGeom prst="rect">
              <a:avLst/>
            </a:prstGeom>
            <a:noFill/>
            <a:ln w="9525">
              <a:noFill/>
            </a:ln>
          </p:spPr>
          <p:txBody>
            <a:bodyPr wrap="none" anchor="t" anchorCtr="0">
              <a:spAutoFit/>
            </a:bodyPr>
            <a:p>
              <a:pPr eaLnBrk="0" hangingPunct="0"/>
              <a:r>
                <a:rPr lang="en-US" altLang="zh-CN" i="1" dirty="0">
                  <a:solidFill>
                    <a:srgbClr val="000000"/>
                  </a:solidFill>
                  <a:latin typeface="Consolas" panose="020B0609020204030204" pitchFamily="49" charset="0"/>
                  <a:ea typeface="宋体" panose="02010600030101010101" pitchFamily="2" charset="-122"/>
                </a:rPr>
                <a:t>d</a:t>
              </a:r>
              <a:r>
                <a:rPr lang="en-US" altLang="zh-CN" dirty="0">
                  <a:solidFill>
                    <a:srgbClr val="000000"/>
                  </a:solidFill>
                  <a:latin typeface="Consolas" panose="020B0609020204030204" pitchFamily="49" charset="0"/>
                  <a:ea typeface="宋体" panose="02010600030101010101" pitchFamily="2" charset="-122"/>
                </a:rPr>
                <a:t> </a:t>
              </a:r>
              <a:endParaRPr lang="zh-CN" altLang="en-US" dirty="0">
                <a:solidFill>
                  <a:srgbClr val="000000"/>
                </a:solidFill>
                <a:latin typeface="Consolas" panose="020B0609020204030204" pitchFamily="49" charset="0"/>
                <a:ea typeface="宋体" panose="02010600030101010101" pitchFamily="2" charset="-122"/>
              </a:endParaRPr>
            </a:p>
          </p:txBody>
        </p:sp>
      </p:grpSp>
      <p:sp>
        <p:nvSpPr>
          <p:cNvPr id="41" name="矩形 40"/>
          <p:cNvSpPr/>
          <p:nvPr/>
        </p:nvSpPr>
        <p:spPr>
          <a:xfrm>
            <a:off x="587375" y="2532063"/>
            <a:ext cx="3322638" cy="1885950"/>
          </a:xfrm>
          <a:prstGeom prst="rect">
            <a:avLst/>
          </a:prstGeom>
          <a:noFill/>
          <a:ln w="9525">
            <a:noFill/>
          </a:ln>
        </p:spPr>
        <p:txBody>
          <a:bodyPr anchor="t" anchorCtr="0">
            <a:spAutoFit/>
          </a:bodyPr>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右边每个小方格至多</a:t>
            </a:r>
            <a:r>
              <a:rPr lang="en-US" altLang="zh-CN" sz="2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个点，每个点至多比较对面的</a:t>
            </a:r>
            <a:r>
              <a:rPr lang="en-US" altLang="zh-CN" sz="2000" dirty="0">
                <a:solidFill>
                  <a:srgbClr val="000000"/>
                </a:solidFill>
                <a:latin typeface="Consolas" panose="020B0609020204030204" pitchFamily="49" charset="0"/>
                <a:ea typeface="黑体" panose="02010609060101010101" pitchFamily="49" charset="-122"/>
              </a:rPr>
              <a:t>6</a:t>
            </a:r>
            <a:r>
              <a:rPr lang="zh-CN" altLang="en-US" sz="2000" dirty="0">
                <a:solidFill>
                  <a:srgbClr val="000000"/>
                </a:solidFill>
                <a:latin typeface="Consolas" panose="020B0609020204030204" pitchFamily="49" charset="0"/>
                <a:ea typeface="黑体" panose="02010609060101010101" pitchFamily="49" charset="-122"/>
              </a:rPr>
              <a:t>个点，</a:t>
            </a:r>
            <a:r>
              <a:rPr lang="zh-CN" altLang="en-US" sz="2000" dirty="0">
                <a:solidFill>
                  <a:srgbClr val="0000FF"/>
                </a:solidFill>
                <a:latin typeface="Consolas" panose="020B0609020204030204" pitchFamily="49" charset="0"/>
                <a:ea typeface="黑体" panose="02010609060101010101" pitchFamily="49" charset="-122"/>
              </a:rPr>
              <a:t>检查</a:t>
            </a:r>
            <a:r>
              <a:rPr lang="en-US" altLang="zh-CN" sz="2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个点是常数时间，</a:t>
            </a:r>
            <a:r>
              <a:rPr lang="en-US" altLang="zh-CN" sz="2000" i="1" dirty="0">
                <a:solidFill>
                  <a:srgbClr val="000000"/>
                </a:solidFill>
                <a:latin typeface="Consolas" panose="020B0609020204030204" pitchFamily="49" charset="0"/>
                <a:ea typeface="黑体" panose="02010609060101010101" pitchFamily="49" charset="-122"/>
              </a:rPr>
              <a:t>n</a:t>
            </a:r>
            <a:r>
              <a:rPr lang="zh-CN" altLang="en-US" sz="2000" dirty="0">
                <a:solidFill>
                  <a:srgbClr val="000000"/>
                </a:solidFill>
                <a:latin typeface="Consolas" panose="020B0609020204030204" pitchFamily="49" charset="0"/>
                <a:ea typeface="黑体" panose="02010609060101010101" pitchFamily="49" charset="-122"/>
              </a:rPr>
              <a:t>个点要</a:t>
            </a:r>
            <a:r>
              <a:rPr lang="en-US" altLang="zh-CN" sz="2000" dirty="0">
                <a:solidFill>
                  <a:srgbClr val="0000FF"/>
                </a:solidFill>
                <a:latin typeface="Consolas" panose="020B0609020204030204" pitchFamily="49" charset="0"/>
                <a:ea typeface="黑体" panose="02010609060101010101" pitchFamily="49" charset="-122"/>
              </a:rPr>
              <a:t>O(</a:t>
            </a:r>
            <a:r>
              <a:rPr lang="en-US" altLang="zh-CN" sz="2000" i="1" dirty="0">
                <a:solidFill>
                  <a:srgbClr val="0000FF"/>
                </a:solidFill>
                <a:latin typeface="Consolas" panose="020B0609020204030204" pitchFamily="49" charset="0"/>
                <a:ea typeface="黑体" panose="02010609060101010101" pitchFamily="49" charset="-122"/>
              </a:rPr>
              <a:t>n</a:t>
            </a:r>
            <a:r>
              <a:rPr lang="en-US" altLang="zh-CN" sz="2000" dirty="0">
                <a:solidFill>
                  <a:srgbClr val="0000FF"/>
                </a:solidFill>
                <a:latin typeface="Consolas" panose="020B0609020204030204" pitchFamily="49" charset="0"/>
                <a:ea typeface="黑体" panose="02010609060101010101" pitchFamily="49" charset="-122"/>
              </a:rPr>
              <a:t>)</a:t>
            </a:r>
            <a:r>
              <a:rPr lang="zh-CN" altLang="en-US" sz="2000" dirty="0">
                <a:solidFill>
                  <a:srgbClr val="000000"/>
                </a:solidFill>
                <a:latin typeface="Consolas" panose="020B0609020204030204" pitchFamily="49" charset="0"/>
                <a:ea typeface="黑体" panose="02010609060101010101" pitchFamily="49" charset="-122"/>
              </a:rPr>
              <a:t>时间</a:t>
            </a:r>
            <a:endParaRPr lang="zh-CN" altLang="en-US" sz="2000" dirty="0">
              <a:solidFill>
                <a:srgbClr val="000000"/>
              </a:solidFill>
              <a:latin typeface="Consolas" panose="020B0609020204030204" pitchFamily="49"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平面点对问题</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70658" name="矩形 2"/>
          <p:cNvSpPr/>
          <p:nvPr/>
        </p:nvSpPr>
        <p:spPr>
          <a:xfrm>
            <a:off x="228600" y="1220788"/>
            <a:ext cx="184150" cy="1323975"/>
          </a:xfrm>
          <a:prstGeom prst="rect">
            <a:avLst/>
          </a:prstGeom>
          <a:noFill/>
          <a:ln w="9525">
            <a:noFill/>
          </a:ln>
        </p:spPr>
        <p:txBody>
          <a:bodyPr wrap="none" anchor="t" anchorCtr="0">
            <a:spAutoFit/>
          </a:bodyPr>
          <a:p>
            <a:pPr eaLnBrk="0" hangingPunct="0"/>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24" name="矩形 23"/>
          <p:cNvSpPr/>
          <p:nvPr/>
        </p:nvSpPr>
        <p:spPr>
          <a:xfrm>
            <a:off x="311150" y="1447800"/>
            <a:ext cx="2236788" cy="3786188"/>
          </a:xfrm>
          <a:prstGeom prst="rect">
            <a:avLst/>
          </a:prstGeom>
          <a:noFill/>
          <a:ln w="9525">
            <a:noFill/>
          </a:ln>
        </p:spPr>
        <p:txBody>
          <a:bodyPr wrap="none" anchor="t" anchorCtr="0">
            <a:spAutoFit/>
          </a:bodyPr>
          <a:p>
            <a:pPr eaLnBrk="0" hangingPunct="0"/>
            <a:r>
              <a:rPr lang="zh-CN" altLang="en-US" sz="2000" dirty="0">
                <a:solidFill>
                  <a:srgbClr val="C00000"/>
                </a:solidFill>
                <a:latin typeface="Consolas" panose="020B0609020204030204" pitchFamily="49" charset="0"/>
                <a:ea typeface="黑体" panose="02010609060101010101" pitchFamily="49" charset="-122"/>
              </a:rPr>
              <a:t>算法分析：</a:t>
            </a:r>
            <a:endParaRPr lang="en-US" altLang="zh-CN" sz="2000" dirty="0">
              <a:solidFill>
                <a:srgbClr val="C00000"/>
              </a:solidFill>
              <a:latin typeface="Consolas" panose="020B0609020204030204" pitchFamily="49" charset="0"/>
              <a:ea typeface="黑体" panose="02010609060101010101" pitchFamily="49" charset="-122"/>
            </a:endParaRPr>
          </a:p>
          <a:p>
            <a:pPr eaLnBrk="0" hangingPunct="0"/>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递归边界处理：</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排序：</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划分：</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子问题处理：</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确定</a:t>
            </a:r>
            <a:r>
              <a:rPr lang="el-GR" altLang="zh-CN" sz="2000" dirty="0">
                <a:solidFill>
                  <a:srgbClr val="000000"/>
                </a:solidFill>
                <a:latin typeface="Consolas" panose="020B0609020204030204" pitchFamily="49" charset="0"/>
              </a:rPr>
              <a:t>δ</a:t>
            </a:r>
            <a:r>
              <a:rPr lang="zh-CN" altLang="en-US" sz="2000" dirty="0">
                <a:solidFill>
                  <a:srgbClr val="000000"/>
                </a:solidFill>
                <a:latin typeface="Consolas" panose="020B0609020204030204" pitchFamily="49" charset="0"/>
                <a:ea typeface="宋体" panose="02010600030101010101" pitchFamily="2" charset="-122"/>
              </a:rPr>
              <a:t>：</a:t>
            </a:r>
            <a:endParaRPr lang="en-US" altLang="zh-CN" sz="2000" dirty="0">
              <a:solidFill>
                <a:srgbClr val="000000"/>
              </a:solidFill>
              <a:latin typeface="Consolas" panose="020B0609020204030204" pitchFamily="49" charset="0"/>
              <a:ea typeface="宋体" panose="02010600030101010101" pitchFamily="2" charset="-122"/>
            </a:endParaRPr>
          </a:p>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检查跨边界点对：</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5" name="矩形 4"/>
          <p:cNvSpPr/>
          <p:nvPr/>
        </p:nvSpPr>
        <p:spPr>
          <a:xfrm>
            <a:off x="2819400" y="2133600"/>
            <a:ext cx="690563" cy="369888"/>
          </a:xfrm>
          <a:prstGeom prst="rect">
            <a:avLst/>
          </a:prstGeom>
          <a:noFill/>
          <a:ln w="9525">
            <a:noFill/>
          </a:ln>
        </p:spPr>
        <p:txBody>
          <a:bodyPr wrap="none" anchor="t" anchorCtr="0">
            <a:spAutoFit/>
          </a:bodyPr>
          <a:p>
            <a:pPr eaLnBrk="0" hangingPunct="0"/>
            <a:r>
              <a:rPr lang="en-US" altLang="zh-CN" dirty="0">
                <a:solidFill>
                  <a:srgbClr val="0000FF"/>
                </a:solidFill>
                <a:latin typeface="Consolas" panose="020B0609020204030204" pitchFamily="49" charset="0"/>
                <a:ea typeface="宋体" panose="02010600030101010101" pitchFamily="2" charset="-122"/>
              </a:rPr>
              <a:t>O(1)</a:t>
            </a:r>
            <a:endParaRPr lang="zh-CN" altLang="en-US" dirty="0">
              <a:solidFill>
                <a:srgbClr val="0000FF"/>
              </a:solidFill>
              <a:latin typeface="Consolas" panose="020B0609020204030204" pitchFamily="49" charset="0"/>
              <a:ea typeface="宋体" panose="02010600030101010101" pitchFamily="2" charset="-122"/>
            </a:endParaRPr>
          </a:p>
        </p:txBody>
      </p:sp>
      <p:sp>
        <p:nvSpPr>
          <p:cNvPr id="27" name="矩形 26"/>
          <p:cNvSpPr/>
          <p:nvPr/>
        </p:nvSpPr>
        <p:spPr>
          <a:xfrm>
            <a:off x="2819400" y="2601913"/>
            <a:ext cx="1196975" cy="369887"/>
          </a:xfrm>
          <a:prstGeom prst="rect">
            <a:avLst/>
          </a:prstGeom>
          <a:noFill/>
          <a:ln w="9525">
            <a:noFill/>
          </a:ln>
        </p:spPr>
        <p:txBody>
          <a:bodyPr wrap="none" anchor="t" anchorCtr="0">
            <a:spAutoFit/>
          </a:bodyPr>
          <a:p>
            <a:pPr eaLnBrk="0" hangingPunct="0"/>
            <a:r>
              <a:rPr lang="en-US" altLang="zh-CN" dirty="0">
                <a:solidFill>
                  <a:srgbClr val="0000FF"/>
                </a:solidFill>
                <a:latin typeface="Consolas" panose="020B0609020204030204" pitchFamily="49" charset="0"/>
                <a:ea typeface="宋体" panose="02010600030101010101" pitchFamily="2" charset="-122"/>
              </a:rPr>
              <a:t>O(</a:t>
            </a:r>
            <a:r>
              <a:rPr lang="en-US" altLang="zh-CN" i="1" dirty="0">
                <a:solidFill>
                  <a:srgbClr val="0000FF"/>
                </a:solidFill>
                <a:latin typeface="Consolas" panose="020B0609020204030204" pitchFamily="49" charset="0"/>
                <a:ea typeface="宋体" panose="02010600030101010101" pitchFamily="2" charset="-122"/>
              </a:rPr>
              <a:t>nlogn</a:t>
            </a:r>
            <a:r>
              <a:rPr lang="en-US" altLang="zh-CN" dirty="0">
                <a:solidFill>
                  <a:srgbClr val="0000FF"/>
                </a:solidFill>
                <a:latin typeface="Consolas" panose="020B0609020204030204" pitchFamily="49" charset="0"/>
                <a:ea typeface="宋体" panose="02010600030101010101" pitchFamily="2" charset="-122"/>
              </a:rPr>
              <a:t>)</a:t>
            </a:r>
            <a:endParaRPr lang="zh-CN" altLang="en-US" dirty="0">
              <a:solidFill>
                <a:srgbClr val="0000FF"/>
              </a:solidFill>
              <a:latin typeface="Consolas" panose="020B0609020204030204" pitchFamily="49" charset="0"/>
              <a:ea typeface="宋体" panose="02010600030101010101" pitchFamily="2" charset="-122"/>
            </a:endParaRPr>
          </a:p>
        </p:txBody>
      </p:sp>
      <p:sp>
        <p:nvSpPr>
          <p:cNvPr id="29" name="矩形 28"/>
          <p:cNvSpPr/>
          <p:nvPr/>
        </p:nvSpPr>
        <p:spPr>
          <a:xfrm>
            <a:off x="2819400" y="3025775"/>
            <a:ext cx="690563" cy="369888"/>
          </a:xfrm>
          <a:prstGeom prst="rect">
            <a:avLst/>
          </a:prstGeom>
          <a:noFill/>
          <a:ln w="9525">
            <a:noFill/>
          </a:ln>
        </p:spPr>
        <p:txBody>
          <a:bodyPr wrap="none" anchor="t" anchorCtr="0">
            <a:spAutoFit/>
          </a:bodyPr>
          <a:p>
            <a:pPr eaLnBrk="0" hangingPunct="0"/>
            <a:r>
              <a:rPr lang="en-US" altLang="zh-CN" dirty="0">
                <a:solidFill>
                  <a:srgbClr val="0000FF"/>
                </a:solidFill>
                <a:latin typeface="Consolas" panose="020B0609020204030204" pitchFamily="49" charset="0"/>
                <a:ea typeface="宋体" panose="02010600030101010101" pitchFamily="2" charset="-122"/>
              </a:rPr>
              <a:t>O(1)</a:t>
            </a:r>
            <a:endParaRPr lang="zh-CN" altLang="en-US" dirty="0">
              <a:solidFill>
                <a:srgbClr val="0000FF"/>
              </a:solidFill>
              <a:latin typeface="Consolas" panose="020B0609020204030204" pitchFamily="49" charset="0"/>
              <a:ea typeface="宋体" panose="02010600030101010101" pitchFamily="2" charset="-122"/>
            </a:endParaRPr>
          </a:p>
        </p:txBody>
      </p:sp>
      <p:sp>
        <p:nvSpPr>
          <p:cNvPr id="32" name="矩形 31"/>
          <p:cNvSpPr/>
          <p:nvPr/>
        </p:nvSpPr>
        <p:spPr>
          <a:xfrm>
            <a:off x="2819400" y="3494088"/>
            <a:ext cx="1071563" cy="369887"/>
          </a:xfrm>
          <a:prstGeom prst="rect">
            <a:avLst/>
          </a:prstGeom>
          <a:noFill/>
          <a:ln w="9525">
            <a:noFill/>
          </a:ln>
        </p:spPr>
        <p:txBody>
          <a:bodyPr wrap="none" anchor="t" anchorCtr="0">
            <a:spAutoFit/>
          </a:bodyPr>
          <a:p>
            <a:pPr eaLnBrk="0" hangingPunct="0"/>
            <a:r>
              <a:rPr lang="en-US" altLang="zh-CN" dirty="0">
                <a:solidFill>
                  <a:srgbClr val="0000FF"/>
                </a:solidFill>
                <a:latin typeface="Consolas" panose="020B0609020204030204" pitchFamily="49" charset="0"/>
                <a:ea typeface="宋体" panose="02010600030101010101" pitchFamily="2" charset="-122"/>
              </a:rPr>
              <a:t>2T(</a:t>
            </a:r>
            <a:r>
              <a:rPr lang="en-US" altLang="zh-CN" i="1" dirty="0">
                <a:solidFill>
                  <a:srgbClr val="0000FF"/>
                </a:solidFill>
                <a:latin typeface="Consolas" panose="020B0609020204030204" pitchFamily="49" charset="0"/>
                <a:ea typeface="宋体" panose="02010600030101010101" pitchFamily="2" charset="-122"/>
              </a:rPr>
              <a:t>n</a:t>
            </a:r>
            <a:r>
              <a:rPr lang="en-US" altLang="zh-CN" dirty="0">
                <a:solidFill>
                  <a:srgbClr val="0000FF"/>
                </a:solidFill>
                <a:latin typeface="Consolas" panose="020B0609020204030204" pitchFamily="49" charset="0"/>
                <a:ea typeface="宋体" panose="02010600030101010101" pitchFamily="2" charset="-122"/>
              </a:rPr>
              <a:t>/2)</a:t>
            </a:r>
            <a:endParaRPr lang="zh-CN" altLang="en-US" dirty="0">
              <a:solidFill>
                <a:srgbClr val="0000FF"/>
              </a:solidFill>
              <a:latin typeface="Consolas" panose="020B0609020204030204" pitchFamily="49" charset="0"/>
              <a:ea typeface="宋体" panose="02010600030101010101" pitchFamily="2" charset="-122"/>
            </a:endParaRPr>
          </a:p>
        </p:txBody>
      </p:sp>
      <p:sp>
        <p:nvSpPr>
          <p:cNvPr id="33" name="矩形 32"/>
          <p:cNvSpPr/>
          <p:nvPr/>
        </p:nvSpPr>
        <p:spPr>
          <a:xfrm>
            <a:off x="2819400" y="4011613"/>
            <a:ext cx="690563" cy="369887"/>
          </a:xfrm>
          <a:prstGeom prst="rect">
            <a:avLst/>
          </a:prstGeom>
          <a:noFill/>
          <a:ln w="9525">
            <a:noFill/>
          </a:ln>
        </p:spPr>
        <p:txBody>
          <a:bodyPr wrap="none" anchor="t" anchorCtr="0">
            <a:spAutoFit/>
          </a:bodyPr>
          <a:p>
            <a:pPr eaLnBrk="0" hangingPunct="0"/>
            <a:r>
              <a:rPr lang="en-US" altLang="zh-CN" dirty="0">
                <a:solidFill>
                  <a:srgbClr val="0000FF"/>
                </a:solidFill>
                <a:latin typeface="Consolas" panose="020B0609020204030204" pitchFamily="49" charset="0"/>
                <a:ea typeface="宋体" panose="02010600030101010101" pitchFamily="2" charset="-122"/>
              </a:rPr>
              <a:t>O(1)</a:t>
            </a:r>
            <a:endParaRPr lang="zh-CN" altLang="en-US" dirty="0">
              <a:solidFill>
                <a:srgbClr val="0000FF"/>
              </a:solidFill>
              <a:latin typeface="Consolas" panose="020B0609020204030204" pitchFamily="49" charset="0"/>
              <a:ea typeface="宋体" panose="02010600030101010101" pitchFamily="2" charset="-122"/>
            </a:endParaRPr>
          </a:p>
        </p:txBody>
      </p:sp>
      <p:sp>
        <p:nvSpPr>
          <p:cNvPr id="34" name="矩形 33"/>
          <p:cNvSpPr/>
          <p:nvPr/>
        </p:nvSpPr>
        <p:spPr>
          <a:xfrm>
            <a:off x="2828925" y="4449763"/>
            <a:ext cx="692150" cy="369887"/>
          </a:xfrm>
          <a:prstGeom prst="rect">
            <a:avLst/>
          </a:prstGeom>
          <a:noFill/>
          <a:ln w="9525">
            <a:noFill/>
          </a:ln>
        </p:spPr>
        <p:txBody>
          <a:bodyPr wrap="none" anchor="t" anchorCtr="0">
            <a:spAutoFit/>
          </a:bodyPr>
          <a:p>
            <a:pPr eaLnBrk="0" hangingPunct="0"/>
            <a:r>
              <a:rPr lang="en-US" altLang="zh-CN" dirty="0">
                <a:solidFill>
                  <a:srgbClr val="0000FF"/>
                </a:solidFill>
                <a:latin typeface="Consolas" panose="020B0609020204030204" pitchFamily="49" charset="0"/>
                <a:ea typeface="宋体" panose="02010600030101010101" pitchFamily="2" charset="-122"/>
              </a:rPr>
              <a:t>O(</a:t>
            </a:r>
            <a:r>
              <a:rPr lang="en-US" altLang="zh-CN" i="1" dirty="0">
                <a:solidFill>
                  <a:srgbClr val="0000FF"/>
                </a:solidFill>
                <a:latin typeface="Consolas" panose="020B0609020204030204" pitchFamily="49" charset="0"/>
                <a:ea typeface="宋体" panose="02010600030101010101" pitchFamily="2" charset="-122"/>
              </a:rPr>
              <a:t>n</a:t>
            </a:r>
            <a:r>
              <a:rPr lang="en-US" altLang="zh-CN" dirty="0">
                <a:solidFill>
                  <a:srgbClr val="0000FF"/>
                </a:solidFill>
                <a:latin typeface="Consolas" panose="020B0609020204030204" pitchFamily="49" charset="0"/>
                <a:ea typeface="宋体" panose="02010600030101010101" pitchFamily="2" charset="-122"/>
              </a:rPr>
              <a:t>)</a:t>
            </a:r>
            <a:endParaRPr lang="zh-CN" altLang="en-US" dirty="0">
              <a:solidFill>
                <a:srgbClr val="0000FF"/>
              </a:solidFill>
              <a:latin typeface="Consolas" panose="020B0609020204030204" pitchFamily="49" charset="0"/>
              <a:ea typeface="宋体" panose="02010600030101010101" pitchFamily="2" charset="-122"/>
            </a:endParaRPr>
          </a:p>
        </p:txBody>
      </p:sp>
      <p:sp>
        <p:nvSpPr>
          <p:cNvPr id="6" name="矩形 5"/>
          <p:cNvSpPr/>
          <p:nvPr/>
        </p:nvSpPr>
        <p:spPr>
          <a:xfrm>
            <a:off x="4800600" y="3200400"/>
            <a:ext cx="3276600" cy="877888"/>
          </a:xfrm>
          <a:prstGeom prst="rect">
            <a:avLst/>
          </a:prstGeom>
          <a:solidFill>
            <a:srgbClr val="CCCC00">
              <a:alpha val="36862"/>
            </a:srgbClr>
          </a:solidFill>
          <a:ln w="9525" cap="flat" cmpd="sng">
            <a:solidFill>
              <a:srgbClr val="000000"/>
            </a:solidFill>
            <a:prstDash val="solid"/>
            <a:miter/>
            <a:headEnd type="none" w="med" len="med"/>
            <a:tailEnd type="none" w="med" len="med"/>
          </a:ln>
        </p:spPr>
        <p:txBody>
          <a:bodyPr anchor="t" anchorCtr="0">
            <a:spAutoFit/>
          </a:bodyPr>
          <a:p>
            <a:pPr eaLnBrk="0" hangingPunct="0">
              <a:lnSpc>
                <a:spcPct val="150000"/>
              </a:lnSpc>
            </a:pPr>
            <a:r>
              <a:rPr lang="en-US" altLang="zh-CN" dirty="0">
                <a:solidFill>
                  <a:srgbClr val="000000"/>
                </a:solidFill>
                <a:latin typeface="Consolas" panose="020B0609020204030204" pitchFamily="49" charset="0"/>
                <a:ea typeface="宋体" panose="02010600030101010101" pitchFamily="2" charset="-122"/>
              </a:rPr>
              <a:t>T(</a:t>
            </a:r>
            <a:r>
              <a:rPr lang="en-US" altLang="zh-CN" i="1" dirty="0">
                <a:solidFill>
                  <a:srgbClr val="000000"/>
                </a:solidFill>
                <a:latin typeface="Consolas" panose="020B0609020204030204" pitchFamily="49" charset="0"/>
                <a:ea typeface="宋体" panose="02010600030101010101" pitchFamily="2" charset="-122"/>
              </a:rPr>
              <a:t>n</a:t>
            </a:r>
            <a:r>
              <a:rPr lang="en-US" altLang="zh-CN" dirty="0">
                <a:solidFill>
                  <a:srgbClr val="000000"/>
                </a:solidFill>
                <a:latin typeface="Consolas" panose="020B0609020204030204" pitchFamily="49" charset="0"/>
                <a:ea typeface="宋体" panose="02010600030101010101" pitchFamily="2" charset="-122"/>
              </a:rPr>
              <a:t>)=2T(</a:t>
            </a:r>
            <a:r>
              <a:rPr lang="en-US" altLang="zh-CN" i="1" dirty="0">
                <a:solidFill>
                  <a:srgbClr val="000000"/>
                </a:solidFill>
                <a:latin typeface="Consolas" panose="020B0609020204030204" pitchFamily="49" charset="0"/>
                <a:ea typeface="宋体" panose="02010600030101010101" pitchFamily="2" charset="-122"/>
              </a:rPr>
              <a:t>n</a:t>
            </a:r>
            <a:r>
              <a:rPr lang="en-US" altLang="zh-CN" dirty="0">
                <a:solidFill>
                  <a:srgbClr val="000000"/>
                </a:solidFill>
                <a:latin typeface="Consolas" panose="020B0609020204030204" pitchFamily="49" charset="0"/>
                <a:ea typeface="宋体" panose="02010600030101010101" pitchFamily="2" charset="-122"/>
              </a:rPr>
              <a:t>/2)+O(</a:t>
            </a:r>
            <a:r>
              <a:rPr lang="en-US" altLang="zh-CN" i="1" dirty="0">
                <a:solidFill>
                  <a:srgbClr val="000000"/>
                </a:solidFill>
                <a:latin typeface="Consolas" panose="020B0609020204030204" pitchFamily="49" charset="0"/>
                <a:ea typeface="宋体" panose="02010600030101010101" pitchFamily="2" charset="-122"/>
              </a:rPr>
              <a:t>nlogn</a:t>
            </a:r>
            <a:r>
              <a:rPr lang="en-US" altLang="zh-CN" dirty="0">
                <a:solidFill>
                  <a:srgbClr val="000000"/>
                </a:solidFill>
                <a:latin typeface="Consolas" panose="020B0609020204030204" pitchFamily="49" charset="0"/>
                <a:ea typeface="宋体" panose="02010600030101010101" pitchFamily="2" charset="-122"/>
              </a:rPr>
              <a:t>)</a:t>
            </a:r>
            <a:endParaRPr lang="en-US" altLang="zh-CN" dirty="0">
              <a:solidFill>
                <a:srgbClr val="000000"/>
              </a:solidFill>
              <a:latin typeface="Consolas" panose="020B0609020204030204" pitchFamily="49" charset="0"/>
              <a:ea typeface="宋体" panose="02010600030101010101" pitchFamily="2" charset="-122"/>
            </a:endParaRPr>
          </a:p>
          <a:p>
            <a:pPr eaLnBrk="0" hangingPunct="0">
              <a:lnSpc>
                <a:spcPct val="150000"/>
              </a:lnSpc>
            </a:pPr>
            <a:r>
              <a:rPr lang="en-US" altLang="zh-CN" dirty="0">
                <a:solidFill>
                  <a:srgbClr val="000000"/>
                </a:solidFill>
                <a:latin typeface="Consolas" panose="020B0609020204030204" pitchFamily="49" charset="0"/>
                <a:ea typeface="宋体" panose="02010600030101010101" pitchFamily="2" charset="-122"/>
              </a:rPr>
              <a:t>T(</a:t>
            </a:r>
            <a:r>
              <a:rPr lang="en-US" altLang="zh-CN" i="1" dirty="0">
                <a:solidFill>
                  <a:srgbClr val="000000"/>
                </a:solidFill>
                <a:latin typeface="Consolas" panose="020B0609020204030204" pitchFamily="49" charset="0"/>
                <a:ea typeface="宋体" panose="02010600030101010101" pitchFamily="2" charset="-122"/>
              </a:rPr>
              <a:t>n</a:t>
            </a:r>
            <a:r>
              <a:rPr lang="en-US" altLang="zh-CN" dirty="0">
                <a:solidFill>
                  <a:srgbClr val="000000"/>
                </a:solidFill>
                <a:latin typeface="Consolas" panose="020B0609020204030204" pitchFamily="49" charset="0"/>
                <a:ea typeface="宋体" panose="02010600030101010101" pitchFamily="2" charset="-122"/>
              </a:rPr>
              <a:t>)=O(1),n</a:t>
            </a:r>
            <a:r>
              <a:rPr lang="en-US" altLang="zh-CN" dirty="0">
                <a:solidFill>
                  <a:srgbClr val="000000"/>
                </a:solidFill>
                <a:latin typeface="Times New Roman" panose="02020603050405020304" pitchFamily="18" charset="0"/>
                <a:ea typeface="宋体" panose="02010600030101010101" pitchFamily="2" charset="-122"/>
              </a:rPr>
              <a:t>≤3</a:t>
            </a:r>
            <a:endParaRPr lang="zh-CN" altLang="en-US" dirty="0">
              <a:solidFill>
                <a:srgbClr val="000000"/>
              </a:solidFill>
              <a:latin typeface="Consolas" panose="020B0609020204030204" pitchFamily="49" charset="0"/>
              <a:ea typeface="宋体" panose="02010600030101010101" pitchFamily="2" charset="-122"/>
            </a:endParaRPr>
          </a:p>
        </p:txBody>
      </p:sp>
      <p:sp>
        <p:nvSpPr>
          <p:cNvPr id="35" name="矩形 34"/>
          <p:cNvSpPr/>
          <p:nvPr/>
        </p:nvSpPr>
        <p:spPr>
          <a:xfrm>
            <a:off x="5486400" y="4473575"/>
            <a:ext cx="2057400" cy="471488"/>
          </a:xfrm>
          <a:prstGeom prst="rect">
            <a:avLst/>
          </a:prstGeom>
          <a:solidFill>
            <a:schemeClr val="tx2">
              <a:lumMod val="20000"/>
              <a:lumOff val="80000"/>
              <a:alpha val="36863"/>
            </a:schemeClr>
          </a:solidFill>
          <a:ln>
            <a:solidFill>
              <a:srgbClr val="000000"/>
            </a:solid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T(</a:t>
            </a:r>
            <a:r>
              <a:rPr kumimoji="0" lang="en-US" altLang="zh-CN" sz="18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n</a:t>
            </a: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)=O(</a:t>
            </a:r>
            <a:r>
              <a:rPr kumimoji="0" lang="en-US" altLang="zh-CN" sz="18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nlog</a:t>
            </a:r>
            <a:r>
              <a:rPr kumimoji="0" lang="en-US" altLang="zh-CN" sz="1800" b="0" i="1" u="none" strike="noStrike" kern="1200" cap="none" spc="0" normalizeH="0" baseline="30000" noProof="0">
                <a:ln>
                  <a:noFill/>
                </a:ln>
                <a:solidFill>
                  <a:srgbClr val="000000"/>
                </a:solidFill>
                <a:effectLst/>
                <a:uLnTx/>
                <a:uFillTx/>
                <a:latin typeface="Consolas" panose="020B0609020204030204" pitchFamily="49" charset="0"/>
                <a:ea typeface="宋体" panose="02010600030101010101" pitchFamily="2" charset="-122"/>
                <a:cs typeface="+mn-cs"/>
              </a:rPr>
              <a:t>2</a:t>
            </a:r>
            <a:r>
              <a:rPr kumimoji="0" lang="en-US" altLang="zh-CN" sz="18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n</a:t>
            </a: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8" name="矩形 7"/>
          <p:cNvSpPr/>
          <p:nvPr/>
        </p:nvSpPr>
        <p:spPr>
          <a:xfrm>
            <a:off x="6477000" y="3254375"/>
            <a:ext cx="1143000" cy="381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pic>
        <p:nvPicPr>
          <p:cNvPr id="70669" name="图片 12"/>
          <p:cNvPicPr>
            <a:picLocks noChangeAspect="1"/>
          </p:cNvPicPr>
          <p:nvPr/>
        </p:nvPicPr>
        <p:blipFill>
          <a:blip r:embed="rId1"/>
          <a:stretch>
            <a:fillRect/>
          </a:stretch>
        </p:blipFill>
        <p:spPr>
          <a:xfrm>
            <a:off x="4392613" y="65088"/>
            <a:ext cx="4546600" cy="28844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charRg st="7" end="1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charRg st="15" end="1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xEl>
                                              <p:charRg st="19" end="2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xEl>
                                              <p:charRg st="23" end="3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charRg st="30" end="3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xEl>
                                              <p:charRg st="35" end="4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7" grpId="0"/>
      <p:bldP spid="29" grpId="0"/>
      <p:bldP spid="32" grpId="0"/>
      <p:bldP spid="33" grpId="0"/>
      <p:bldP spid="34" grpId="0"/>
      <p:bldP spid="6" grpId="0" animBg="1"/>
      <p:bldP spid="35"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平面点对问题</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72706" name="矩形 2"/>
          <p:cNvSpPr/>
          <p:nvPr/>
        </p:nvSpPr>
        <p:spPr>
          <a:xfrm>
            <a:off x="228600" y="1220788"/>
            <a:ext cx="184150" cy="1323975"/>
          </a:xfrm>
          <a:prstGeom prst="rect">
            <a:avLst/>
          </a:prstGeom>
          <a:noFill/>
          <a:ln w="9525">
            <a:noFill/>
          </a:ln>
        </p:spPr>
        <p:txBody>
          <a:bodyPr wrap="none" anchor="t" anchorCtr="0">
            <a:spAutoFit/>
          </a:bodyPr>
          <a:p>
            <a:pPr eaLnBrk="0" hangingPunct="0"/>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24" name="矩形 23"/>
          <p:cNvSpPr/>
          <p:nvPr/>
        </p:nvSpPr>
        <p:spPr>
          <a:xfrm>
            <a:off x="320675" y="1981200"/>
            <a:ext cx="7893050" cy="3886200"/>
          </a:xfrm>
          <a:prstGeom prst="rect">
            <a:avLst/>
          </a:prstGeom>
          <a:noFill/>
          <a:ln w="9525">
            <a:noFill/>
          </a:ln>
        </p:spPr>
        <p:txBody>
          <a:bodyPr wrap="none" anchor="t" anchorCtr="0">
            <a:spAutoFit/>
          </a:bodyPr>
          <a:p>
            <a:pPr eaLnBrk="0" hangingPunct="0"/>
            <a:r>
              <a:rPr lang="zh-CN" altLang="en-US" sz="2000" dirty="0">
                <a:solidFill>
                  <a:srgbClr val="C00000"/>
                </a:solidFill>
                <a:latin typeface="Consolas" panose="020B0609020204030204" pitchFamily="49" charset="0"/>
                <a:ea typeface="黑体" panose="02010609060101010101" pitchFamily="49" charset="-122"/>
              </a:rPr>
              <a:t>增加预处理：</a:t>
            </a:r>
            <a:endParaRPr lang="en-US" altLang="zh-CN" sz="2000" dirty="0">
              <a:solidFill>
                <a:srgbClr val="C00000"/>
              </a:solidFill>
              <a:latin typeface="Consolas" panose="020B0609020204030204" pitchFamily="49" charset="0"/>
              <a:ea typeface="黑体" panose="02010609060101010101" pitchFamily="49" charset="-122"/>
            </a:endParaRPr>
          </a:p>
          <a:p>
            <a:pPr eaLnBrk="0" hangingPunct="0"/>
            <a:endParaRPr lang="en-US" altLang="zh-CN" sz="2000" dirty="0">
              <a:solidFill>
                <a:srgbClr val="C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C00000"/>
                </a:solidFill>
                <a:latin typeface="Consolas" panose="020B0609020204030204" pitchFamily="49" charset="0"/>
                <a:ea typeface="黑体" panose="02010609060101010101" pitchFamily="49" charset="-122"/>
              </a:rPr>
              <a:t>原算法：</a:t>
            </a:r>
            <a:endParaRPr lang="en-US" altLang="zh-CN" sz="2000" dirty="0">
              <a:solidFill>
                <a:srgbClr val="C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在每次分解时对子问题数组重新排序</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endParaRPr lang="en-US" altLang="zh-CN" sz="2000" dirty="0">
              <a:solidFill>
                <a:srgbClr val="C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C00000"/>
                </a:solidFill>
                <a:latin typeface="Consolas" panose="020B0609020204030204" pitchFamily="49" charset="0"/>
                <a:ea typeface="黑体" panose="02010609060101010101" pitchFamily="49" charset="-122"/>
              </a:rPr>
              <a:t>改进算法：</a:t>
            </a:r>
            <a:endParaRPr lang="en-US" altLang="zh-CN" sz="2000" dirty="0">
              <a:solidFill>
                <a:srgbClr val="C00000"/>
              </a:solidFill>
              <a:latin typeface="Consolas" panose="020B0609020204030204" pitchFamily="49" charset="0"/>
              <a:ea typeface="黑体" panose="02010609060101010101" pitchFamily="49" charset="-122"/>
            </a:endParaRPr>
          </a:p>
          <a:p>
            <a:pPr eaLnBrk="0" hangingPunct="0">
              <a:lnSpc>
                <a:spcPct val="150000"/>
              </a:lnSpc>
            </a:pPr>
            <a:r>
              <a:rPr lang="en-US" altLang="zh-CN" sz="2000" dirty="0">
                <a:solidFill>
                  <a:srgbClr val="000000"/>
                </a:solidFill>
                <a:latin typeface="Consolas" panose="020B0609020204030204" pitchFamily="49" charset="0"/>
                <a:ea typeface="黑体" panose="02010609060101010101" pitchFamily="49" charset="-122"/>
              </a:rPr>
              <a:t>1.</a:t>
            </a:r>
            <a:r>
              <a:rPr lang="zh-CN" altLang="en-US" sz="2000" u="sng" dirty="0">
                <a:solidFill>
                  <a:srgbClr val="0000FF"/>
                </a:solidFill>
                <a:latin typeface="Consolas" panose="020B0609020204030204" pitchFamily="49" charset="0"/>
                <a:ea typeface="黑体" panose="02010609060101010101" pitchFamily="49" charset="-122"/>
              </a:rPr>
              <a:t>在递归前对</a:t>
            </a:r>
            <a:r>
              <a:rPr lang="en-US" altLang="zh-CN" sz="2000" u="sng" dirty="0">
                <a:solidFill>
                  <a:srgbClr val="0000FF"/>
                </a:solidFill>
                <a:latin typeface="Consolas" panose="020B0609020204030204" pitchFamily="49" charset="0"/>
                <a:ea typeface="黑体" panose="02010609060101010101" pitchFamily="49" charset="-122"/>
              </a:rPr>
              <a:t>X,Y</a:t>
            </a:r>
            <a:r>
              <a:rPr lang="zh-CN" altLang="en-US" sz="2000" u="sng" dirty="0">
                <a:solidFill>
                  <a:srgbClr val="0000FF"/>
                </a:solidFill>
                <a:latin typeface="Consolas" panose="020B0609020204030204" pitchFamily="49" charset="0"/>
                <a:ea typeface="黑体" panose="02010609060101010101" pitchFamily="49" charset="-122"/>
              </a:rPr>
              <a:t>进行排序，作为预处理</a:t>
            </a:r>
            <a:endParaRPr lang="en-US" altLang="zh-CN" sz="2000" u="sng" dirty="0">
              <a:solidFill>
                <a:srgbClr val="0000FF"/>
              </a:solidFill>
              <a:latin typeface="Consolas" panose="020B0609020204030204" pitchFamily="49" charset="0"/>
              <a:ea typeface="黑体" panose="02010609060101010101" pitchFamily="49" charset="-122"/>
            </a:endParaRPr>
          </a:p>
          <a:p>
            <a:pPr eaLnBrk="0" hangingPunct="0">
              <a:lnSpc>
                <a:spcPct val="150000"/>
              </a:lnSpc>
            </a:pPr>
            <a:r>
              <a:rPr lang="en-US" altLang="zh-CN" sz="2000" dirty="0">
                <a:solidFill>
                  <a:srgbClr val="000000"/>
                </a:solidFill>
                <a:latin typeface="Consolas" panose="020B0609020204030204" pitchFamily="49" charset="0"/>
                <a:ea typeface="黑体" panose="02010609060101010101" pitchFamily="49" charset="-122"/>
              </a:rPr>
              <a:t>2.</a:t>
            </a:r>
            <a:r>
              <a:rPr lang="zh-CN" altLang="en-US" sz="2000" dirty="0">
                <a:solidFill>
                  <a:srgbClr val="000000"/>
                </a:solidFill>
                <a:latin typeface="Consolas" panose="020B0609020204030204" pitchFamily="49" charset="0"/>
                <a:ea typeface="黑体" panose="02010609060101010101" pitchFamily="49" charset="-122"/>
              </a:rPr>
              <a:t>分解时对排序的数组</a:t>
            </a:r>
            <a:r>
              <a:rPr lang="en-US" altLang="zh-CN" sz="2000" dirty="0">
                <a:solidFill>
                  <a:srgbClr val="000000"/>
                </a:solidFill>
                <a:latin typeface="Consolas" panose="020B0609020204030204" pitchFamily="49" charset="0"/>
                <a:ea typeface="黑体" panose="02010609060101010101" pitchFamily="49" charset="-122"/>
              </a:rPr>
              <a:t>X,Y</a:t>
            </a:r>
            <a:r>
              <a:rPr lang="zh-CN" altLang="en-US" sz="2000" dirty="0">
                <a:solidFill>
                  <a:srgbClr val="000000"/>
                </a:solidFill>
                <a:latin typeface="Consolas" panose="020B0609020204030204" pitchFamily="49" charset="0"/>
                <a:ea typeface="黑体" panose="02010609060101010101" pitchFamily="49" charset="-122"/>
              </a:rPr>
              <a:t>进行拆分，得到针对子问题</a:t>
            </a:r>
            <a:r>
              <a:rPr lang="en-US" altLang="zh-CN" sz="2000" i="1" dirty="0">
                <a:solidFill>
                  <a:srgbClr val="000000"/>
                </a:solidFill>
                <a:latin typeface="Consolas" panose="020B0609020204030204" pitchFamily="49" charset="0"/>
                <a:ea typeface="黑体" panose="02010609060101010101" pitchFamily="49" charset="-122"/>
              </a:rPr>
              <a:t>P</a:t>
            </a:r>
            <a:r>
              <a:rPr lang="en-US" altLang="zh-CN" sz="2000" i="1" baseline="-25000" dirty="0">
                <a:solidFill>
                  <a:srgbClr val="000000"/>
                </a:solidFill>
                <a:latin typeface="Consolas" panose="020B0609020204030204" pitchFamily="49" charset="0"/>
                <a:ea typeface="黑体" panose="02010609060101010101" pitchFamily="49" charset="-122"/>
              </a:rPr>
              <a:t>L</a:t>
            </a:r>
            <a:r>
              <a:rPr lang="zh-CN" altLang="en-US" sz="2000" dirty="0">
                <a:solidFill>
                  <a:srgbClr val="000000"/>
                </a:solidFill>
                <a:latin typeface="Consolas" panose="020B0609020204030204" pitchFamily="49" charset="0"/>
                <a:ea typeface="黑体" panose="02010609060101010101" pitchFamily="49" charset="-122"/>
              </a:rPr>
              <a:t>的数组</a:t>
            </a: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i="1" baseline="-25000" dirty="0">
                <a:solidFill>
                  <a:srgbClr val="000000"/>
                </a:solidFill>
                <a:latin typeface="Consolas" panose="020B0609020204030204" pitchFamily="49" charset="0"/>
                <a:ea typeface="黑体" panose="02010609060101010101" pitchFamily="49" charset="-122"/>
              </a:rPr>
              <a:t>L</a:t>
            </a:r>
            <a:r>
              <a:rPr lang="en-US" altLang="zh-CN" sz="2000" i="1" dirty="0">
                <a:solidFill>
                  <a:srgbClr val="000000"/>
                </a:solidFill>
                <a:latin typeface="Consolas" panose="020B0609020204030204" pitchFamily="49" charset="0"/>
                <a:ea typeface="楷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Y</a:t>
            </a:r>
            <a:r>
              <a:rPr lang="en-US" altLang="zh-CN" sz="2000" i="1" baseline="-25000" dirty="0">
                <a:solidFill>
                  <a:srgbClr val="000000"/>
                </a:solidFill>
                <a:latin typeface="Consolas" panose="020B0609020204030204" pitchFamily="49" charset="0"/>
                <a:ea typeface="黑体" panose="02010609060101010101" pitchFamily="49" charset="-122"/>
              </a:rPr>
              <a:t>L</a:t>
            </a:r>
            <a:endParaRPr lang="en-US" altLang="zh-CN" sz="2000" i="1" baseline="-25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en-US" altLang="zh-CN" sz="2000" i="1" baseline="-25000" dirty="0">
                <a:solidFill>
                  <a:srgbClr val="000000"/>
                </a:solidFill>
                <a:latin typeface="Consolas" panose="020B0609020204030204" pitchFamily="49" charset="0"/>
                <a:ea typeface="黑体" panose="02010609060101010101" pitchFamily="49" charset="-122"/>
              </a:rPr>
              <a:t>  </a:t>
            </a:r>
            <a:r>
              <a:rPr lang="en-US" altLang="zh-CN" sz="2000" i="1" dirty="0">
                <a:solidFill>
                  <a:srgbClr val="000000"/>
                </a:solidFill>
                <a:latin typeface="Consolas" panose="020B0609020204030204" pitchFamily="49" charset="0"/>
                <a:ea typeface="黑体" panose="02010609060101010101" pitchFamily="49" charset="-122"/>
              </a:rPr>
              <a:t> </a:t>
            </a:r>
            <a:r>
              <a:rPr lang="zh-CN" altLang="en-US" sz="2000" dirty="0">
                <a:solidFill>
                  <a:srgbClr val="000000"/>
                </a:solidFill>
                <a:latin typeface="Consolas" panose="020B0609020204030204" pitchFamily="49" charset="0"/>
                <a:ea typeface="黑体" panose="02010609060101010101" pitchFamily="49" charset="-122"/>
              </a:rPr>
              <a:t>及针对子问题</a:t>
            </a:r>
            <a:r>
              <a:rPr lang="en-US" altLang="zh-CN" sz="2000" i="1" dirty="0">
                <a:solidFill>
                  <a:srgbClr val="000000"/>
                </a:solidFill>
                <a:latin typeface="Consolas" panose="020B0609020204030204" pitchFamily="49" charset="0"/>
                <a:ea typeface="黑体" panose="02010609060101010101" pitchFamily="49" charset="-122"/>
              </a:rPr>
              <a:t>P</a:t>
            </a:r>
            <a:r>
              <a:rPr lang="en-US" altLang="zh-CN" sz="2000" i="1" baseline="-25000" dirty="0">
                <a:solidFill>
                  <a:srgbClr val="000000"/>
                </a:solidFill>
                <a:latin typeface="Consolas" panose="020B0609020204030204" pitchFamily="49" charset="0"/>
                <a:ea typeface="黑体" panose="02010609060101010101" pitchFamily="49" charset="-122"/>
              </a:rPr>
              <a:t>R</a:t>
            </a:r>
            <a:r>
              <a:rPr lang="zh-CN" altLang="en-US" sz="2000" dirty="0">
                <a:solidFill>
                  <a:srgbClr val="000000"/>
                </a:solidFill>
                <a:latin typeface="Consolas" panose="020B0609020204030204" pitchFamily="49" charset="0"/>
                <a:ea typeface="黑体" panose="02010609060101010101" pitchFamily="49" charset="-122"/>
              </a:rPr>
              <a:t>的数组</a:t>
            </a: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i="1" baseline="-25000" dirty="0">
                <a:solidFill>
                  <a:srgbClr val="000000"/>
                </a:solidFill>
                <a:latin typeface="Consolas" panose="020B0609020204030204" pitchFamily="49" charset="0"/>
                <a:ea typeface="黑体" panose="02010609060101010101" pitchFamily="49" charset="-122"/>
              </a:rPr>
              <a:t>R</a:t>
            </a:r>
            <a:r>
              <a:rPr lang="en-US" altLang="zh-CN" sz="2000" i="1" dirty="0">
                <a:solidFill>
                  <a:srgbClr val="000000"/>
                </a:solidFill>
                <a:latin typeface="Consolas" panose="020B0609020204030204" pitchFamily="49" charset="0"/>
                <a:ea typeface="楷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Y</a:t>
            </a:r>
            <a:r>
              <a:rPr lang="en-US" altLang="zh-CN" sz="2000" i="1" baseline="-25000" dirty="0">
                <a:solidFill>
                  <a:srgbClr val="000000"/>
                </a:solidFill>
                <a:latin typeface="Consolas" panose="020B0609020204030204" pitchFamily="49" charset="0"/>
                <a:ea typeface="黑体" panose="02010609060101010101" pitchFamily="49" charset="-122"/>
              </a:rPr>
              <a:t>R</a:t>
            </a:r>
            <a:r>
              <a:rPr lang="en-US" altLang="zh-CN" sz="2000" i="1" dirty="0">
                <a:solidFill>
                  <a:srgbClr val="000000"/>
                </a:solidFill>
                <a:latin typeface="Consolas" panose="020B0609020204030204" pitchFamily="49" charset="0"/>
                <a:ea typeface="黑体" panose="02010609060101010101" pitchFamily="49" charset="-122"/>
              </a:rPr>
              <a:t>  </a:t>
            </a:r>
            <a:r>
              <a:rPr lang="zh-CN" altLang="en-US" sz="2000" dirty="0">
                <a:solidFill>
                  <a:srgbClr val="000000"/>
                </a:solidFill>
                <a:latin typeface="Consolas" panose="020B0609020204030204" pitchFamily="49" charset="0"/>
                <a:ea typeface="黑体" panose="02010609060101010101" pitchFamily="49" charset="-122"/>
              </a:rPr>
              <a:t>原问题规模为</a:t>
            </a:r>
            <a:r>
              <a:rPr lang="en-US" altLang="zh-CN" sz="2000" dirty="0">
                <a:solidFill>
                  <a:srgbClr val="000000"/>
                </a:solidFill>
                <a:latin typeface="Consolas" panose="020B0609020204030204" pitchFamily="49" charset="0"/>
                <a:ea typeface="黑体" panose="02010609060101010101" pitchFamily="49" charset="-122"/>
              </a:rPr>
              <a:t>n</a:t>
            </a:r>
            <a:r>
              <a:rPr lang="zh-CN" altLang="en-US" sz="2000" dirty="0">
                <a:solidFill>
                  <a:srgbClr val="000000"/>
                </a:solidFill>
                <a:latin typeface="Consolas" panose="020B0609020204030204" pitchFamily="49" charset="0"/>
                <a:ea typeface="黑体" panose="02010609060101010101" pitchFamily="49" charset="-122"/>
              </a:rPr>
              <a:t>，分解时间为</a:t>
            </a:r>
            <a:r>
              <a:rPr lang="en-US" altLang="zh-CN" sz="2000" dirty="0">
                <a:solidFill>
                  <a:srgbClr val="000000"/>
                </a:solidFill>
                <a:latin typeface="Consolas" panose="020B0609020204030204" pitchFamily="49" charset="0"/>
                <a:ea typeface="黑体" panose="02010609060101010101" pitchFamily="49" charset="-122"/>
              </a:rPr>
              <a:t>O(n)</a:t>
            </a:r>
            <a:endParaRPr lang="en-US" altLang="zh-CN" sz="2000" dirty="0">
              <a:solidFill>
                <a:srgbClr val="000000"/>
              </a:solidFill>
              <a:latin typeface="Consolas" panose="020B0609020204030204" pitchFamily="49" charset="0"/>
              <a:ea typeface="黑体" panose="02010609060101010101" pitchFamily="49" charset="-122"/>
            </a:endParaRPr>
          </a:p>
        </p:txBody>
      </p:sp>
      <p:sp>
        <p:nvSpPr>
          <p:cNvPr id="6" name="Text Box 2"/>
          <p:cNvSpPr txBox="1">
            <a:spLocks noChangeArrowheads="1"/>
          </p:cNvSpPr>
          <p:nvPr/>
        </p:nvSpPr>
        <p:spPr bwMode="auto">
          <a:xfrm>
            <a:off x="-30481" y="1229994"/>
            <a:ext cx="5143535" cy="52322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2800" b="0"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黑体" panose="02010609060101010101" pitchFamily="49" charset="-122"/>
                <a:ea typeface="黑体" panose="02010609060101010101" pitchFamily="49" charset="-122"/>
                <a:cs typeface="Consolas" panose="020B0609020204030204" pitchFamily="49" charset="0"/>
              </a:rPr>
              <a:t>改进分治算法的途径之一：</a:t>
            </a:r>
            <a:endParaRPr kumimoji="0" lang="zh-CN" altLang="en-US" sz="2800" b="0"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黑体" panose="02010609060101010101" pitchFamily="49" charset="-122"/>
              <a:ea typeface="黑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charRg st="8"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charRg st="13" end="3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charRg st="31" end="3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charRg st="37" end="5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charRg st="58" end="9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xEl>
                                              <p:charRg st="95" end="13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平面点对问题</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74754" name="矩形 2"/>
          <p:cNvSpPr/>
          <p:nvPr/>
        </p:nvSpPr>
        <p:spPr>
          <a:xfrm>
            <a:off x="228600" y="1220788"/>
            <a:ext cx="184150" cy="1323975"/>
          </a:xfrm>
          <a:prstGeom prst="rect">
            <a:avLst/>
          </a:prstGeom>
          <a:noFill/>
          <a:ln w="9525">
            <a:noFill/>
          </a:ln>
        </p:spPr>
        <p:txBody>
          <a:bodyPr wrap="none" anchor="t" anchorCtr="0">
            <a:spAutoFit/>
          </a:bodyPr>
          <a:p>
            <a:pPr eaLnBrk="0" hangingPunct="0"/>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endParaRPr lang="zh-CN" altLang="en-US" sz="2000" dirty="0">
              <a:solidFill>
                <a:srgbClr val="000000"/>
              </a:solidFill>
              <a:latin typeface="Consolas" panose="020B0609020204030204" pitchFamily="49" charset="0"/>
              <a:ea typeface="黑体" panose="02010609060101010101" pitchFamily="49" charset="-122"/>
            </a:endParaRPr>
          </a:p>
        </p:txBody>
      </p:sp>
      <p:cxnSp>
        <p:nvCxnSpPr>
          <p:cNvPr id="20" name="直接连接符 19"/>
          <p:cNvCxnSpPr/>
          <p:nvPr/>
        </p:nvCxnSpPr>
        <p:spPr>
          <a:xfrm flipH="1">
            <a:off x="2682875" y="1154113"/>
            <a:ext cx="30163" cy="3273425"/>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266950" y="3859213"/>
            <a:ext cx="396875" cy="369887"/>
          </a:xfrm>
          <a:prstGeom prst="rect">
            <a:avLst/>
          </a:prstGeom>
          <a:noFill/>
          <a:ln w="9525">
            <a:noFill/>
          </a:ln>
        </p:spPr>
        <p:txBody>
          <a:bodyPr anchor="t" anchorCtr="0">
            <a:spAutoFit/>
          </a:bodyPr>
          <a:p>
            <a:pPr eaLnBrk="0" hangingPunct="0"/>
            <a:r>
              <a:rPr lang="en-US" altLang="zh-CN" i="1" dirty="0">
                <a:solidFill>
                  <a:srgbClr val="FF0000"/>
                </a:solidFill>
                <a:latin typeface="Consolas" panose="020B0609020204030204" pitchFamily="49" charset="0"/>
                <a:ea typeface="宋体" panose="02010600030101010101" pitchFamily="2" charset="-122"/>
              </a:rPr>
              <a:t>l</a:t>
            </a:r>
            <a:endParaRPr lang="zh-CN" altLang="en-US" i="1" dirty="0">
              <a:solidFill>
                <a:srgbClr val="FF0000"/>
              </a:solidFill>
              <a:latin typeface="Consolas" panose="020B0609020204030204" pitchFamily="49" charset="0"/>
              <a:ea typeface="宋体" panose="02010600030101010101" pitchFamily="2" charset="-122"/>
            </a:endParaRPr>
          </a:p>
        </p:txBody>
      </p:sp>
      <p:graphicFrame>
        <p:nvGraphicFramePr>
          <p:cNvPr id="2" name="表格 4"/>
          <p:cNvGraphicFramePr>
            <a:graphicFrameLocks noGrp="1"/>
          </p:cNvGraphicFramePr>
          <p:nvPr/>
        </p:nvGraphicFramePr>
        <p:xfrm>
          <a:off x="4476750" y="1611313"/>
          <a:ext cx="4179888" cy="1096963"/>
        </p:xfrm>
        <a:graphic>
          <a:graphicData uri="http://schemas.openxmlformats.org/drawingml/2006/table">
            <a:tbl>
              <a:tblPr/>
              <a:tblGrid>
                <a:gridCol w="836613"/>
                <a:gridCol w="835025"/>
                <a:gridCol w="836612"/>
                <a:gridCol w="835025"/>
                <a:gridCol w="836613"/>
              </a:tblGrid>
              <a:tr h="365654">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bg1"/>
                          </a:solidFill>
                          <a:effectLst/>
                          <a:latin typeface="Verdana" panose="020B0604030504040204" pitchFamily="34" charset="0"/>
                          <a:ea typeface="宋体" panose="02010600030101010101" pitchFamily="2" charset="-122"/>
                        </a:rPr>
                        <a:t>P</a:t>
                      </a:r>
                      <a:endParaRPr kumimoji="0" lang="zh-CN" altLang="en-US" sz="1800" b="0" i="0" u="none" strike="noStrike" cap="none" normalizeH="0" baseline="0">
                        <a:ln>
                          <a:noFill/>
                        </a:ln>
                        <a:solidFill>
                          <a:schemeClr val="bg1"/>
                        </a:solidFill>
                        <a:effectLst/>
                        <a:latin typeface="Verdana" panose="020B0604030504040204" pitchFamily="34" charset="0"/>
                        <a:ea typeface="宋体" panose="02010600030101010101" pitchFamily="2" charset="-122"/>
                      </a:endParaRP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74A82"/>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r>
              <a:tr h="365654">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bg1"/>
                          </a:solidFill>
                          <a:effectLst/>
                          <a:latin typeface="Verdana" panose="020B0604030504040204" pitchFamily="34" charset="0"/>
                          <a:ea typeface="宋体" panose="02010600030101010101" pitchFamily="2" charset="-122"/>
                        </a:rPr>
                        <a:t>X</a:t>
                      </a:r>
                      <a:endParaRPr kumimoji="0" lang="zh-CN" altLang="en-US" sz="1800" b="0" i="0" u="none" strike="noStrike" cap="none" normalizeH="0" baseline="0">
                        <a:ln>
                          <a:noFill/>
                        </a:ln>
                        <a:solidFill>
                          <a:schemeClr val="bg1"/>
                        </a:solidFill>
                        <a:effectLst/>
                        <a:latin typeface="Verdana" panose="020B0604030504040204" pitchFamily="34" charset="0"/>
                        <a:ea typeface="宋体" panose="02010600030101010101" pitchFamily="2" charset="-122"/>
                      </a:endParaRP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74A82"/>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0.5</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r>
              <a:tr h="365654">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bg1"/>
                          </a:solidFill>
                          <a:effectLst/>
                          <a:latin typeface="Verdana" panose="020B0604030504040204" pitchFamily="34" charset="0"/>
                          <a:ea typeface="宋体" panose="02010600030101010101" pitchFamily="2" charset="-122"/>
                        </a:rPr>
                        <a:t>Y</a:t>
                      </a:r>
                      <a:endParaRPr kumimoji="0" lang="zh-CN" altLang="en-US" sz="1800" b="0" i="0" u="none" strike="noStrike" cap="none" normalizeH="0" baseline="0">
                        <a:ln>
                          <a:noFill/>
                        </a:ln>
                        <a:solidFill>
                          <a:schemeClr val="bg1"/>
                        </a:solidFill>
                        <a:effectLst/>
                        <a:latin typeface="Verdana" panose="020B0604030504040204" pitchFamily="34" charset="0"/>
                        <a:ea typeface="宋体" panose="02010600030101010101" pitchFamily="2" charset="-122"/>
                      </a:endParaRP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74A82"/>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r>
            </a:tbl>
          </a:graphicData>
        </a:graphic>
      </p:graphicFrame>
      <p:graphicFrame>
        <p:nvGraphicFramePr>
          <p:cNvPr id="22" name="表格 22"/>
          <p:cNvGraphicFramePr>
            <a:graphicFrameLocks noGrp="1"/>
          </p:cNvGraphicFramePr>
          <p:nvPr/>
        </p:nvGraphicFramePr>
        <p:xfrm>
          <a:off x="4572000" y="3244850"/>
          <a:ext cx="4084638" cy="731838"/>
        </p:xfrm>
        <a:graphic>
          <a:graphicData uri="http://schemas.openxmlformats.org/drawingml/2006/table">
            <a:tbl>
              <a:tblPr/>
              <a:tblGrid>
                <a:gridCol w="817563"/>
                <a:gridCol w="815975"/>
                <a:gridCol w="817562"/>
                <a:gridCol w="815975"/>
                <a:gridCol w="817563"/>
              </a:tblGrid>
              <a:tr h="365919">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-2(3)</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0.5(1)</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1(4)</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2(2)</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r>
              <a:tr h="365919">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Y</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-1(4)</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2(1)</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3(2)</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4(3)</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r>
            </a:tbl>
          </a:graphicData>
        </a:graphic>
      </p:graphicFrame>
      <p:graphicFrame>
        <p:nvGraphicFramePr>
          <p:cNvPr id="25" name="表格 25"/>
          <p:cNvGraphicFramePr>
            <a:graphicFrameLocks noGrp="1"/>
          </p:cNvGraphicFramePr>
          <p:nvPr/>
        </p:nvGraphicFramePr>
        <p:xfrm>
          <a:off x="4276725" y="4513263"/>
          <a:ext cx="2530475" cy="365125"/>
        </p:xfrm>
        <a:graphic>
          <a:graphicData uri="http://schemas.openxmlformats.org/drawingml/2006/table">
            <a:tbl>
              <a:tblPr/>
              <a:tblGrid>
                <a:gridCol w="690563"/>
                <a:gridCol w="838200"/>
                <a:gridCol w="1001712"/>
              </a:tblGrid>
              <a:tr h="36512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X</a:t>
                      </a:r>
                      <a:r>
                        <a:rPr kumimoji="0" lang="en-US" altLang="zh-CN" sz="1800" b="0" i="0" u="none" strike="noStrike" cap="none" normalizeH="0" baseline="-25000">
                          <a:ln>
                            <a:noFill/>
                          </a:ln>
                          <a:solidFill>
                            <a:srgbClr val="000000"/>
                          </a:solidFill>
                          <a:effectLst/>
                          <a:latin typeface="Verdana" panose="020B0604030504040204" pitchFamily="34" charset="0"/>
                          <a:ea typeface="宋体" panose="02010600030101010101" pitchFamily="2" charset="-122"/>
                        </a:rPr>
                        <a:t>L</a:t>
                      </a:r>
                      <a:endParaRPr kumimoji="0" lang="zh-CN" altLang="en-US" sz="1800" b="0" i="0" u="none" strike="noStrike" cap="none" normalizeH="0" baseline="-25000">
                        <a:ln>
                          <a:noFill/>
                        </a:ln>
                        <a:solidFill>
                          <a:srgbClr val="000000"/>
                        </a:solidFill>
                        <a:effectLst/>
                        <a:latin typeface="Verdana" panose="020B0604030504040204" pitchFamily="34" charset="0"/>
                        <a:ea typeface="宋体" panose="02010600030101010101" pitchFamily="2" charset="-122"/>
                      </a:endParaRPr>
                    </a:p>
                  </a:txBody>
                  <a:tcPr marT="45536" marB="455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-2(3)</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536" marB="455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0.5(1)</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536" marB="455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r>
            </a:tbl>
          </a:graphicData>
        </a:graphic>
      </p:graphicFrame>
      <p:graphicFrame>
        <p:nvGraphicFramePr>
          <p:cNvPr id="27" name="表格 25"/>
          <p:cNvGraphicFramePr>
            <a:graphicFrameLocks noGrp="1"/>
          </p:cNvGraphicFramePr>
          <p:nvPr/>
        </p:nvGraphicFramePr>
        <p:xfrm>
          <a:off x="6838950" y="4503738"/>
          <a:ext cx="2152650" cy="365125"/>
        </p:xfrm>
        <a:graphic>
          <a:graphicData uri="http://schemas.openxmlformats.org/drawingml/2006/table">
            <a:tbl>
              <a:tblPr/>
              <a:tblGrid>
                <a:gridCol w="717550"/>
                <a:gridCol w="717550"/>
                <a:gridCol w="717550"/>
              </a:tblGrid>
              <a:tr h="36512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X</a:t>
                      </a:r>
                      <a:r>
                        <a:rPr kumimoji="0" lang="en-US" altLang="zh-CN" sz="1800" b="0" i="0" u="none" strike="noStrike" cap="none" normalizeH="0" baseline="-25000">
                          <a:ln>
                            <a:noFill/>
                          </a:ln>
                          <a:solidFill>
                            <a:srgbClr val="000000"/>
                          </a:solidFill>
                          <a:effectLst/>
                          <a:latin typeface="Verdana" panose="020B0604030504040204" pitchFamily="34" charset="0"/>
                          <a:ea typeface="宋体" panose="02010600030101010101" pitchFamily="2" charset="-122"/>
                        </a:rPr>
                        <a:t>R</a:t>
                      </a:r>
                      <a:endParaRPr kumimoji="0" lang="zh-CN" altLang="en-US" sz="1800" b="0" i="0" u="none" strike="noStrike" cap="none" normalizeH="0" baseline="-25000">
                        <a:ln>
                          <a:noFill/>
                        </a:ln>
                        <a:solidFill>
                          <a:srgbClr val="000000"/>
                        </a:solidFill>
                        <a:effectLst/>
                        <a:latin typeface="Verdana" panose="020B0604030504040204" pitchFamily="34" charset="0"/>
                        <a:ea typeface="宋体" panose="02010600030101010101" pitchFamily="2" charset="-122"/>
                      </a:endParaRPr>
                    </a:p>
                  </a:txBody>
                  <a:tcPr marT="45536" marB="455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1(4)</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536" marB="455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2(2)</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536" marB="455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r>
            </a:tbl>
          </a:graphicData>
        </a:graphic>
      </p:graphicFrame>
      <p:grpSp>
        <p:nvGrpSpPr>
          <p:cNvPr id="74823" name="组合 33"/>
          <p:cNvGrpSpPr/>
          <p:nvPr/>
        </p:nvGrpSpPr>
        <p:grpSpPr>
          <a:xfrm>
            <a:off x="152400" y="1447800"/>
            <a:ext cx="4092575" cy="2979738"/>
            <a:chOff x="152400" y="1447800"/>
            <a:chExt cx="4091786" cy="2979751"/>
          </a:xfrm>
        </p:grpSpPr>
        <p:grpSp>
          <p:nvGrpSpPr>
            <p:cNvPr id="74824" name="组合 6"/>
            <p:cNvGrpSpPr/>
            <p:nvPr/>
          </p:nvGrpSpPr>
          <p:grpSpPr>
            <a:xfrm>
              <a:off x="152400" y="1447800"/>
              <a:ext cx="4091786" cy="2743200"/>
              <a:chOff x="4793057" y="2155686"/>
              <a:chExt cx="4091786" cy="2743200"/>
            </a:xfrm>
          </p:grpSpPr>
          <p:cxnSp>
            <p:nvCxnSpPr>
              <p:cNvPr id="8" name="直接箭头连接符 7"/>
              <p:cNvCxnSpPr/>
              <p:nvPr/>
            </p:nvCxnSpPr>
            <p:spPr>
              <a:xfrm>
                <a:off x="4793057" y="4114670"/>
                <a:ext cx="4091786" cy="0"/>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6838950" y="2155686"/>
                <a:ext cx="0" cy="2743212"/>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5127955" y="2655751"/>
                <a:ext cx="217445" cy="212726"/>
              </a:xfrm>
              <a:prstGeom prst="ellipse">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3" name="椭圆 12"/>
              <p:cNvSpPr/>
              <p:nvPr/>
            </p:nvSpPr>
            <p:spPr>
              <a:xfrm>
                <a:off x="6991321" y="3581267"/>
                <a:ext cx="217445" cy="212726"/>
              </a:xfrm>
              <a:prstGeom prst="ellipse">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7" name="椭圆 16"/>
              <p:cNvSpPr/>
              <p:nvPr/>
            </p:nvSpPr>
            <p:spPr>
              <a:xfrm>
                <a:off x="7724605" y="4460746"/>
                <a:ext cx="217445" cy="214314"/>
              </a:xfrm>
              <a:prstGeom prst="ellipse">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9" name="椭圆 18"/>
              <p:cNvSpPr/>
              <p:nvPr/>
            </p:nvSpPr>
            <p:spPr>
              <a:xfrm>
                <a:off x="7930940" y="2898639"/>
                <a:ext cx="217445" cy="212726"/>
              </a:xfrm>
              <a:prstGeom prst="ellipse">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
          <p:nvSpPr>
            <p:cNvPr id="74831" name="矩形 27"/>
            <p:cNvSpPr/>
            <p:nvPr/>
          </p:nvSpPr>
          <p:spPr>
            <a:xfrm>
              <a:off x="569159" y="2339546"/>
              <a:ext cx="423514" cy="369332"/>
            </a:xfrm>
            <a:prstGeom prst="rect">
              <a:avLst/>
            </a:prstGeom>
            <a:noFill/>
            <a:ln w="9525">
              <a:noFill/>
            </a:ln>
          </p:spPr>
          <p:txBody>
            <a:bodyPr wrap="none" anchor="t" anchorCtr="0">
              <a:spAutoFit/>
            </a:bodyPr>
            <a:p>
              <a:pPr algn="ctr" eaLnBrk="0" hangingPunct="0"/>
              <a:r>
                <a:rPr lang="en-US" altLang="zh-CN" dirty="0">
                  <a:solidFill>
                    <a:srgbClr val="000000"/>
                  </a:solidFill>
                  <a:latin typeface="Arial" panose="020B0604020202020204" pitchFamily="34" charset="0"/>
                  <a:ea typeface="宋体" panose="02010600030101010101" pitchFamily="2" charset="-122"/>
                </a:rPr>
                <a:t>P</a:t>
              </a:r>
              <a:r>
                <a:rPr lang="en-US" altLang="zh-CN" baseline="-25000" dirty="0">
                  <a:solidFill>
                    <a:srgbClr val="000000"/>
                  </a:solidFill>
                  <a:latin typeface="Arial" panose="020B0604020202020204" pitchFamily="34" charset="0"/>
                  <a:ea typeface="宋体" panose="02010600030101010101" pitchFamily="2" charset="-122"/>
                </a:rPr>
                <a:t>3</a:t>
              </a:r>
              <a:endParaRPr lang="zh-CN" altLang="en-US" baseline="-25000" dirty="0">
                <a:solidFill>
                  <a:srgbClr val="000000"/>
                </a:solidFill>
                <a:latin typeface="Arial" panose="020B0604020202020204" pitchFamily="34" charset="0"/>
                <a:ea typeface="宋体" panose="02010600030101010101" pitchFamily="2" charset="-122"/>
              </a:endParaRPr>
            </a:p>
          </p:txBody>
        </p:sp>
        <p:sp>
          <p:nvSpPr>
            <p:cNvPr id="74832" name="矩形 28"/>
            <p:cNvSpPr/>
            <p:nvPr/>
          </p:nvSpPr>
          <p:spPr>
            <a:xfrm>
              <a:off x="2258748" y="3086305"/>
              <a:ext cx="423514" cy="369332"/>
            </a:xfrm>
            <a:prstGeom prst="rect">
              <a:avLst/>
            </a:prstGeom>
            <a:noFill/>
            <a:ln w="9525">
              <a:noFill/>
            </a:ln>
          </p:spPr>
          <p:txBody>
            <a:bodyPr wrap="none" anchor="t" anchorCtr="0">
              <a:spAutoFit/>
            </a:bodyPr>
            <a:p>
              <a:pPr algn="ctr" eaLnBrk="0" hangingPunct="0"/>
              <a:r>
                <a:rPr lang="en-US" altLang="zh-CN" dirty="0">
                  <a:solidFill>
                    <a:srgbClr val="000000"/>
                  </a:solidFill>
                  <a:latin typeface="Arial" panose="020B0604020202020204" pitchFamily="34" charset="0"/>
                  <a:ea typeface="宋体" panose="02010600030101010101" pitchFamily="2" charset="-122"/>
                </a:rPr>
                <a:t>P</a:t>
              </a:r>
              <a:r>
                <a:rPr lang="en-US" altLang="zh-CN" baseline="-25000" dirty="0">
                  <a:solidFill>
                    <a:srgbClr val="000000"/>
                  </a:solidFill>
                  <a:latin typeface="Arial" panose="020B0604020202020204" pitchFamily="34" charset="0"/>
                  <a:ea typeface="宋体" panose="02010600030101010101" pitchFamily="2" charset="-122"/>
                </a:rPr>
                <a:t>1</a:t>
              </a:r>
              <a:endParaRPr lang="zh-CN" altLang="en-US" baseline="-25000" dirty="0">
                <a:solidFill>
                  <a:srgbClr val="000000"/>
                </a:solidFill>
                <a:latin typeface="Arial" panose="020B0604020202020204" pitchFamily="34" charset="0"/>
                <a:ea typeface="宋体" panose="02010600030101010101" pitchFamily="2" charset="-122"/>
              </a:endParaRPr>
            </a:p>
          </p:txBody>
        </p:sp>
        <p:sp>
          <p:nvSpPr>
            <p:cNvPr id="74833" name="矩形 29"/>
            <p:cNvSpPr/>
            <p:nvPr/>
          </p:nvSpPr>
          <p:spPr>
            <a:xfrm>
              <a:off x="3346741" y="2503898"/>
              <a:ext cx="423514" cy="369332"/>
            </a:xfrm>
            <a:prstGeom prst="rect">
              <a:avLst/>
            </a:prstGeom>
            <a:noFill/>
            <a:ln w="9525">
              <a:noFill/>
            </a:ln>
          </p:spPr>
          <p:txBody>
            <a:bodyPr wrap="none" anchor="t" anchorCtr="0">
              <a:spAutoFit/>
            </a:bodyPr>
            <a:p>
              <a:pPr algn="ctr" eaLnBrk="0" hangingPunct="0"/>
              <a:r>
                <a:rPr lang="en-US" altLang="zh-CN" dirty="0">
                  <a:solidFill>
                    <a:srgbClr val="000000"/>
                  </a:solidFill>
                  <a:latin typeface="Arial" panose="020B0604020202020204" pitchFamily="34" charset="0"/>
                  <a:ea typeface="宋体" panose="02010600030101010101" pitchFamily="2" charset="-122"/>
                </a:rPr>
                <a:t>P</a:t>
              </a:r>
              <a:r>
                <a:rPr lang="en-US" altLang="zh-CN" baseline="-25000" dirty="0">
                  <a:solidFill>
                    <a:srgbClr val="000000"/>
                  </a:solidFill>
                  <a:latin typeface="Arial" panose="020B0604020202020204" pitchFamily="34" charset="0"/>
                  <a:ea typeface="宋体" panose="02010600030101010101" pitchFamily="2" charset="-122"/>
                </a:rPr>
                <a:t>2</a:t>
              </a:r>
              <a:endParaRPr lang="zh-CN" altLang="en-US" baseline="-25000" dirty="0">
                <a:solidFill>
                  <a:srgbClr val="000000"/>
                </a:solidFill>
                <a:latin typeface="Arial" panose="020B0604020202020204" pitchFamily="34" charset="0"/>
                <a:ea typeface="宋体" panose="02010600030101010101" pitchFamily="2" charset="-122"/>
              </a:endParaRPr>
            </a:p>
          </p:txBody>
        </p:sp>
        <p:sp>
          <p:nvSpPr>
            <p:cNvPr id="74834" name="矩形 30"/>
            <p:cNvSpPr/>
            <p:nvPr/>
          </p:nvSpPr>
          <p:spPr>
            <a:xfrm>
              <a:off x="3171730" y="4058219"/>
              <a:ext cx="423514" cy="369332"/>
            </a:xfrm>
            <a:prstGeom prst="rect">
              <a:avLst/>
            </a:prstGeom>
            <a:noFill/>
            <a:ln w="9525">
              <a:noFill/>
            </a:ln>
          </p:spPr>
          <p:txBody>
            <a:bodyPr wrap="none" anchor="t" anchorCtr="0">
              <a:spAutoFit/>
            </a:bodyPr>
            <a:p>
              <a:pPr algn="ctr" eaLnBrk="0" hangingPunct="0"/>
              <a:r>
                <a:rPr lang="en-US" altLang="zh-CN" dirty="0">
                  <a:solidFill>
                    <a:srgbClr val="000000"/>
                  </a:solidFill>
                  <a:latin typeface="Arial" panose="020B0604020202020204" pitchFamily="34" charset="0"/>
                  <a:ea typeface="宋体" panose="02010600030101010101" pitchFamily="2" charset="-122"/>
                </a:rPr>
                <a:t>P</a:t>
              </a:r>
              <a:r>
                <a:rPr lang="en-US" altLang="zh-CN" baseline="-25000" dirty="0">
                  <a:solidFill>
                    <a:srgbClr val="000000"/>
                  </a:solidFill>
                  <a:latin typeface="Arial" panose="020B0604020202020204" pitchFamily="34" charset="0"/>
                  <a:ea typeface="宋体" panose="02010600030101010101" pitchFamily="2" charset="-122"/>
                </a:rPr>
                <a:t>4</a:t>
              </a:r>
              <a:endParaRPr lang="zh-CN" altLang="en-US" baseline="-25000" dirty="0">
                <a:solidFill>
                  <a:srgbClr val="000000"/>
                </a:solidFill>
                <a:latin typeface="Arial" panose="020B0604020202020204" pitchFamily="34" charset="0"/>
                <a:ea typeface="宋体" panose="02010600030101010101" pitchFamily="2" charset="-122"/>
              </a:endParaRPr>
            </a:p>
          </p:txBody>
        </p:sp>
      </p:grpSp>
      <p:graphicFrame>
        <p:nvGraphicFramePr>
          <p:cNvPr id="32" name="表格 31"/>
          <p:cNvGraphicFramePr>
            <a:graphicFrameLocks noGrp="1"/>
          </p:cNvGraphicFramePr>
          <p:nvPr/>
        </p:nvGraphicFramePr>
        <p:xfrm>
          <a:off x="4276725" y="5029200"/>
          <a:ext cx="2530475" cy="365125"/>
        </p:xfrm>
        <a:graphic>
          <a:graphicData uri="http://schemas.openxmlformats.org/drawingml/2006/table">
            <a:tbl>
              <a:tblPr/>
              <a:tblGrid>
                <a:gridCol w="676275"/>
                <a:gridCol w="838200"/>
                <a:gridCol w="1016000"/>
              </a:tblGrid>
              <a:tr h="36512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Y</a:t>
                      </a:r>
                      <a:r>
                        <a:rPr kumimoji="0" lang="en-US" altLang="zh-CN" sz="1800" b="0" i="0" u="none" strike="noStrike" cap="none" normalizeH="0" baseline="-25000">
                          <a:ln>
                            <a:noFill/>
                          </a:ln>
                          <a:solidFill>
                            <a:srgbClr val="000000"/>
                          </a:solidFill>
                          <a:effectLst/>
                          <a:latin typeface="Verdana" panose="020B0604030504040204" pitchFamily="34" charset="0"/>
                          <a:ea typeface="宋体" panose="02010600030101010101" pitchFamily="2" charset="-122"/>
                        </a:rPr>
                        <a:t>L</a:t>
                      </a:r>
                      <a:endParaRPr kumimoji="0" lang="zh-CN" altLang="en-US" sz="1800" b="0" i="0" u="none" strike="noStrike" cap="none" normalizeH="0" baseline="-25000">
                        <a:ln>
                          <a:noFill/>
                        </a:ln>
                        <a:solidFill>
                          <a:srgbClr val="000000"/>
                        </a:solidFill>
                        <a:effectLst/>
                        <a:latin typeface="Verdana" panose="020B0604030504040204" pitchFamily="34" charset="0"/>
                        <a:ea typeface="宋体" panose="02010600030101010101" pitchFamily="2" charset="-122"/>
                      </a:endParaRPr>
                    </a:p>
                  </a:txBody>
                  <a:tcPr marT="45536" marB="455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2(1)</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536" marB="455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E2ED">
                        <a:alpha val="72940"/>
                      </a:srgbClr>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4(3)</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536" marB="455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E2ED">
                        <a:alpha val="72940"/>
                      </a:srgbClr>
                    </a:solidFill>
                  </a:tcPr>
                </a:tc>
              </a:tr>
            </a:tbl>
          </a:graphicData>
        </a:graphic>
      </p:graphicFrame>
      <p:graphicFrame>
        <p:nvGraphicFramePr>
          <p:cNvPr id="33" name="表格 32"/>
          <p:cNvGraphicFramePr>
            <a:graphicFrameLocks noGrp="1"/>
          </p:cNvGraphicFramePr>
          <p:nvPr/>
        </p:nvGraphicFramePr>
        <p:xfrm>
          <a:off x="6848475" y="5051425"/>
          <a:ext cx="2152650" cy="365125"/>
        </p:xfrm>
        <a:graphic>
          <a:graphicData uri="http://schemas.openxmlformats.org/drawingml/2006/table">
            <a:tbl>
              <a:tblPr/>
              <a:tblGrid>
                <a:gridCol w="717550"/>
                <a:gridCol w="717550"/>
                <a:gridCol w="717550"/>
              </a:tblGrid>
              <a:tr h="36512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Y</a:t>
                      </a:r>
                      <a:r>
                        <a:rPr kumimoji="0" lang="en-US" altLang="zh-CN" sz="1800" b="0" i="0" u="none" strike="noStrike" cap="none" normalizeH="0" baseline="-25000">
                          <a:ln>
                            <a:noFill/>
                          </a:ln>
                          <a:solidFill>
                            <a:srgbClr val="000000"/>
                          </a:solidFill>
                          <a:effectLst/>
                          <a:latin typeface="Verdana" panose="020B0604030504040204" pitchFamily="34" charset="0"/>
                          <a:ea typeface="宋体" panose="02010600030101010101" pitchFamily="2" charset="-122"/>
                        </a:rPr>
                        <a:t>R</a:t>
                      </a:r>
                      <a:endParaRPr kumimoji="0" lang="zh-CN" altLang="en-US" sz="1800" b="0" i="0" u="none" strike="noStrike" cap="none" normalizeH="0" baseline="-25000">
                        <a:ln>
                          <a:noFill/>
                        </a:ln>
                        <a:solidFill>
                          <a:srgbClr val="000000"/>
                        </a:solidFill>
                        <a:effectLst/>
                        <a:latin typeface="Verdana" panose="020B0604030504040204" pitchFamily="34" charset="0"/>
                        <a:ea typeface="宋体" panose="02010600030101010101" pitchFamily="2" charset="-122"/>
                      </a:endParaRPr>
                    </a:p>
                  </a:txBody>
                  <a:tcPr marT="45536" marB="455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-1(4)</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536" marB="455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E2ED">
                        <a:alpha val="76077"/>
                      </a:srgbClr>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Verdana" panose="020B0604030504040204" pitchFamily="34" charset="0"/>
                          <a:ea typeface="宋体" panose="02010600030101010101" pitchFamily="2" charset="-122"/>
                        </a:rPr>
                        <a:t>3(2)</a:t>
                      </a:r>
                      <a:endParaRPr kumimoji="0" lang="zh-CN" altLang="en-US" sz="1800" b="0" i="0" u="none" strike="noStrike" cap="none" normalizeH="0" baseline="0">
                        <a:ln>
                          <a:noFill/>
                        </a:ln>
                        <a:solidFill>
                          <a:srgbClr val="000000"/>
                        </a:solidFill>
                        <a:effectLst/>
                        <a:latin typeface="Verdana" panose="020B0604030504040204" pitchFamily="34" charset="0"/>
                        <a:ea typeface="宋体" panose="02010600030101010101" pitchFamily="2" charset="-122"/>
                      </a:endParaRPr>
                    </a:p>
                  </a:txBody>
                  <a:tcPr marT="45536" marB="455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E2ED">
                        <a:alpha val="76077"/>
                      </a:srgbClr>
                    </a:solidFill>
                  </a:tcPr>
                </a:tc>
              </a:tr>
            </a:tbl>
          </a:graphicData>
        </a:graphic>
      </p:graphicFrame>
      <p:sp>
        <p:nvSpPr>
          <p:cNvPr id="35" name="矩形 34"/>
          <p:cNvSpPr/>
          <p:nvPr/>
        </p:nvSpPr>
        <p:spPr>
          <a:xfrm>
            <a:off x="358775" y="5149850"/>
            <a:ext cx="2711450" cy="1293813"/>
          </a:xfrm>
          <a:prstGeom prst="rect">
            <a:avLst/>
          </a:prstGeom>
          <a:solidFill>
            <a:srgbClr val="CCCC00">
              <a:alpha val="32157"/>
            </a:srgbClr>
          </a:solidFill>
          <a:ln>
            <a:solidFill>
              <a:schemeClr val="bg2">
                <a:lumMod val="10000"/>
              </a:schemeClr>
            </a:solid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W(n)=T(n)+O(nlogn)</a:t>
            </a:r>
            <a:endPar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T(</a:t>
            </a:r>
            <a:r>
              <a:rPr kumimoji="0" lang="en-US" altLang="zh-CN" sz="18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n</a:t>
            </a: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)=2T(</a:t>
            </a:r>
            <a:r>
              <a:rPr kumimoji="0" lang="en-US" altLang="zh-CN" sz="18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n</a:t>
            </a: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/2)+O(</a:t>
            </a:r>
            <a:r>
              <a:rPr kumimoji="0" lang="en-US" altLang="zh-CN" sz="18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n</a:t>
            </a: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endPar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T(</a:t>
            </a:r>
            <a:r>
              <a:rPr kumimoji="0" lang="en-US" altLang="zh-CN" sz="18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n</a:t>
            </a: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)=O(1),n</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36" name="矩形 35"/>
          <p:cNvSpPr/>
          <p:nvPr/>
        </p:nvSpPr>
        <p:spPr>
          <a:xfrm>
            <a:off x="358775" y="4343400"/>
            <a:ext cx="2057400" cy="506730"/>
          </a:xfrm>
          <a:prstGeom prst="rect">
            <a:avLst/>
          </a:prstGeom>
          <a:solidFill>
            <a:schemeClr val="tx2">
              <a:lumMod val="20000"/>
              <a:lumOff val="80000"/>
              <a:alpha val="36863"/>
            </a:schemeClr>
          </a:solidFill>
          <a:ln>
            <a:solidFill>
              <a:srgbClr val="000000"/>
            </a:solid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W(</a:t>
            </a:r>
            <a:r>
              <a:rPr kumimoji="0" lang="en-US" altLang="zh-CN" sz="18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n</a:t>
            </a: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)=O(</a:t>
            </a:r>
            <a:r>
              <a:rPr kumimoji="0" lang="en-US" altLang="zh-CN" sz="1800" b="0" i="1"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nlogn</a:t>
            </a: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5" grpId="0" animBg="1"/>
      <p:bldP spid="36"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平面点对问题</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76802" name="矩形 2"/>
          <p:cNvSpPr/>
          <p:nvPr/>
        </p:nvSpPr>
        <p:spPr>
          <a:xfrm>
            <a:off x="228600" y="1220788"/>
            <a:ext cx="184150" cy="1323975"/>
          </a:xfrm>
          <a:prstGeom prst="rect">
            <a:avLst/>
          </a:prstGeom>
          <a:noFill/>
          <a:ln w="9525">
            <a:noFill/>
          </a:ln>
        </p:spPr>
        <p:txBody>
          <a:bodyPr wrap="none" anchor="t" anchorCtr="0">
            <a:spAutoFit/>
          </a:bodyPr>
          <a:p>
            <a:pPr eaLnBrk="0" hangingPunct="0"/>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76803" name="矩形 23"/>
          <p:cNvSpPr/>
          <p:nvPr/>
        </p:nvSpPr>
        <p:spPr>
          <a:xfrm>
            <a:off x="311150" y="1447800"/>
            <a:ext cx="2800350" cy="1938338"/>
          </a:xfrm>
          <a:prstGeom prst="rect">
            <a:avLst/>
          </a:prstGeom>
          <a:noFill/>
          <a:ln w="9525">
            <a:noFill/>
          </a:ln>
        </p:spPr>
        <p:txBody>
          <a:bodyPr wrap="none" anchor="t" anchorCtr="0">
            <a:spAutoFit/>
          </a:bodyPr>
          <a:p>
            <a:pPr eaLnBrk="0" hangingPunct="0"/>
            <a:r>
              <a:rPr lang="zh-CN" altLang="en-US" sz="2000" dirty="0">
                <a:solidFill>
                  <a:srgbClr val="C00000"/>
                </a:solidFill>
                <a:latin typeface="Consolas" panose="020B0609020204030204" pitchFamily="49" charset="0"/>
                <a:ea typeface="黑体" panose="02010609060101010101" pitchFamily="49" charset="-122"/>
              </a:rPr>
              <a:t>增加预处理</a:t>
            </a:r>
            <a:endParaRPr lang="en-US" altLang="zh-CN" sz="2000" dirty="0">
              <a:solidFill>
                <a:srgbClr val="C00000"/>
              </a:solidFill>
              <a:latin typeface="Consolas" panose="020B0609020204030204" pitchFamily="49" charset="0"/>
              <a:ea typeface="黑体" panose="02010609060101010101" pitchFamily="49" charset="-122"/>
            </a:endParaRPr>
          </a:p>
          <a:p>
            <a:pPr eaLnBrk="0" hangingPunct="0"/>
            <a:endParaRPr lang="en-US" altLang="zh-CN" sz="2000" dirty="0">
              <a:solidFill>
                <a:srgbClr val="C00000"/>
              </a:solidFill>
              <a:latin typeface="Consolas" panose="020B0609020204030204" pitchFamily="49" charset="0"/>
              <a:ea typeface="黑体" panose="02010609060101010101" pitchFamily="49" charset="-122"/>
            </a:endParaRPr>
          </a:p>
          <a:p>
            <a:pPr eaLnBrk="0" hangingPunct="0"/>
            <a:r>
              <a:rPr lang="zh-CN" altLang="en-US" sz="2000" dirty="0">
                <a:solidFill>
                  <a:srgbClr val="C00000"/>
                </a:solidFill>
                <a:latin typeface="Consolas" panose="020B0609020204030204" pitchFamily="49" charset="0"/>
                <a:ea typeface="黑体" panose="02010609060101010101" pitchFamily="49" charset="-122"/>
              </a:rPr>
              <a:t>依据：</a:t>
            </a:r>
            <a:endParaRPr lang="en-US" altLang="zh-CN" sz="2000" dirty="0">
              <a:solidFill>
                <a:srgbClr val="C00000"/>
              </a:solidFill>
              <a:latin typeface="Consolas" panose="020B0609020204030204" pitchFamily="49" charset="0"/>
              <a:ea typeface="黑体" panose="02010609060101010101" pitchFamily="49" charset="-122"/>
            </a:endParaRPr>
          </a:p>
          <a:p>
            <a:pPr eaLnBrk="0" hangingPunct="0"/>
            <a:endParaRPr lang="en-US" altLang="zh-CN" sz="2000" dirty="0">
              <a:solidFill>
                <a:srgbClr val="C00000"/>
              </a:solidFill>
              <a:latin typeface="Consolas" panose="020B0609020204030204" pitchFamily="49" charset="0"/>
              <a:ea typeface="黑体" panose="02010609060101010101" pitchFamily="49" charset="-122"/>
            </a:endParaRPr>
          </a:p>
          <a:p>
            <a:pPr eaLnBrk="0" hangingPunct="0"/>
            <a:r>
              <a:rPr lang="zh-CN" altLang="en-US" sz="2000" dirty="0">
                <a:solidFill>
                  <a:srgbClr val="0000FF"/>
                </a:solidFill>
                <a:latin typeface="黑体" panose="02010609060101010101" pitchFamily="49" charset="-122"/>
                <a:ea typeface="黑体" panose="02010609060101010101" pitchFamily="49" charset="-122"/>
              </a:rPr>
              <a:t>增加预处理，降低</a:t>
            </a:r>
            <a:r>
              <a:rPr lang="en-US" altLang="zh-CN" sz="2000" i="1" dirty="0">
                <a:solidFill>
                  <a:srgbClr val="0000FF"/>
                </a:solidFill>
                <a:latin typeface="Consolas" panose="020B0609020204030204" pitchFamily="49" charset="0"/>
                <a:ea typeface="黑体" panose="02010609060101010101" pitchFamily="49" charset="-122"/>
              </a:rPr>
              <a:t>f(n)</a:t>
            </a:r>
            <a:endParaRPr lang="en-US" altLang="zh-CN" sz="2000" i="1" dirty="0">
              <a:solidFill>
                <a:srgbClr val="0000FF"/>
              </a:solidFill>
              <a:latin typeface="Consolas" panose="020B0609020204030204" pitchFamily="49" charset="0"/>
              <a:ea typeface="黑体" panose="02010609060101010101" pitchFamily="49" charset="-122"/>
            </a:endParaRPr>
          </a:p>
          <a:p>
            <a:pPr eaLnBrk="0" hangingPunct="0"/>
            <a:endParaRPr lang="en-US" altLang="zh-CN" sz="2000" dirty="0">
              <a:solidFill>
                <a:srgbClr val="C00000"/>
              </a:solidFill>
              <a:latin typeface="Consolas" panose="020B0609020204030204" pitchFamily="49" charset="0"/>
              <a:ea typeface="黑体" panose="02010609060101010101" pitchFamily="49" charset="-122"/>
            </a:endParaRPr>
          </a:p>
        </p:txBody>
      </p:sp>
      <p:sp>
        <p:nvSpPr>
          <p:cNvPr id="6" name="矩形 5"/>
          <p:cNvSpPr/>
          <p:nvPr/>
        </p:nvSpPr>
        <p:spPr>
          <a:xfrm>
            <a:off x="1447800" y="2090738"/>
            <a:ext cx="2336800" cy="369888"/>
          </a:xfrm>
          <a:prstGeom prst="rect">
            <a:avLst/>
          </a:prstGeom>
          <a:solidFill>
            <a:srgbClr val="CCCC00">
              <a:alpha val="45098"/>
            </a:srgbClr>
          </a:solidFill>
          <a:ln>
            <a:solidFill>
              <a:srgbClr val="000000"/>
            </a:solidFill>
          </a:ln>
        </p:spPr>
        <p:txBody>
          <a:bodyPr wrap="none">
            <a:sp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1" i="0" u="none" strike="noStrike" kern="1200" cap="none" spc="0" normalizeH="0" baseline="0" noProof="0" dirty="0" err="1">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a:t>
            </a:r>
            <a:r>
              <a:rPr kumimoji="0" lang="en-US" altLang="zh-CN" sz="1800" b="1" i="1" u="none" strike="noStrike" kern="1200" cap="none" spc="0" normalizeH="0" baseline="0" noProof="0" dirty="0" err="1">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5" name="Text Box 3"/>
          <p:cNvSpPr txBox="1">
            <a:spLocks noChangeArrowheads="1"/>
          </p:cNvSpPr>
          <p:nvPr/>
        </p:nvSpPr>
        <p:spPr bwMode="auto">
          <a:xfrm>
            <a:off x="468309" y="1655759"/>
            <a:ext cx="3960815" cy="5219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800" b="0" i="0" u="none" strike="noStrike" kern="1200" cap="none" spc="0" normalizeH="0" baseline="0" noProof="0">
                <a:ln w="11430"/>
                <a:solidFill>
                  <a:srgbClr val="FF0000"/>
                </a:solidFill>
                <a:effectLst>
                  <a:outerShdw blurRad="50800" dist="39000" dir="5460000" algn="tl">
                    <a:srgbClr val="000000">
                      <a:alpha val="38000"/>
                    </a:srgbClr>
                  </a:outerShdw>
                </a:effectLst>
                <a:uLnTx/>
                <a:uFillTx/>
                <a:latin typeface="Consolas" panose="020B0609020204030204" pitchFamily="49" charset="0"/>
                <a:ea typeface="微软雅黑" panose="020B0503020204020204" pitchFamily="34" charset="-122"/>
                <a:cs typeface="Consolas" panose="020B0609020204030204" pitchFamily="49" charset="0"/>
              </a:rPr>
              <a:t>3.7.1 </a:t>
            </a:r>
            <a:r>
              <a:rPr kumimoji="0" lang="zh-CN" altLang="en-US" sz="2800" b="0" i="0" u="none" strike="noStrike" kern="1200" cap="none" spc="0" normalizeH="0" baseline="0" noProof="0">
                <a:ln w="11430"/>
                <a:solidFill>
                  <a:srgbClr val="FF0000"/>
                </a:solidFill>
                <a:effectLst>
                  <a:outerShdw blurRad="50800" dist="39000" dir="5460000" algn="tl">
                    <a:srgbClr val="000000">
                      <a:alpha val="38000"/>
                    </a:srgbClr>
                  </a:outerShdw>
                </a:effectLst>
                <a:uLnTx/>
                <a:uFillTx/>
                <a:latin typeface="Consolas" panose="020B0609020204030204" pitchFamily="49" charset="0"/>
                <a:ea typeface="微软雅黑" panose="020B0503020204020204" pitchFamily="34" charset="-122"/>
                <a:cs typeface="Consolas" panose="020B0609020204030204" pitchFamily="49" charset="0"/>
              </a:rPr>
              <a:t>并行计算概述</a:t>
            </a:r>
            <a:endParaRPr kumimoji="0" lang="zh-CN" altLang="en-US" sz="2800" b="0" i="0" u="none" strike="noStrike" kern="1200" cap="none" spc="0" normalizeH="0" baseline="0" noProof="0">
              <a:ln w="11430"/>
              <a:solidFill>
                <a:srgbClr val="FF0000"/>
              </a:solidFill>
              <a:effectLst>
                <a:outerShdw blurRad="50800" dist="39000" dir="5460000" algn="tl">
                  <a:srgbClr val="000000">
                    <a:alpha val="38000"/>
                  </a:srgbClr>
                </a:outerShdw>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74755" name="Text Box 4"/>
          <p:cNvSpPr txBox="1">
            <a:spLocks noChangeArrowheads="1"/>
          </p:cNvSpPr>
          <p:nvPr/>
        </p:nvSpPr>
        <p:spPr bwMode="auto">
          <a:xfrm>
            <a:off x="428625" y="2528888"/>
            <a:ext cx="7775575" cy="2500313"/>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5000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　　传统计算机是串行结构，每一时刻只能按一条指令对一个数据进行操作，在传统计算机上设计的算法称为串行算法。</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5000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　　</a:t>
            </a:r>
            <a:r>
              <a:rPr kumimoji="0" lang="zh-CN" altLang="en-US" sz="20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Consolas" panose="020B0609020204030204" pitchFamily="49" charset="0"/>
              </a:rPr>
              <a:t>并行算法</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是用多台处理器联合求解问题的方法和步骤，其执行过程是将给定的问题首先分解成若干个尽量相互独立的子问题，然后使用多台计算机同时求解它，从而最终求得原问题的解。</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5" name="TextBox 4"/>
          <p:cNvSpPr txBox="1"/>
          <p:nvPr/>
        </p:nvSpPr>
        <p:spPr>
          <a:xfrm>
            <a:off x="76200" y="533400"/>
            <a:ext cx="3643313"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a:t>
            </a:r>
            <a:r>
              <a:rPr kumimoji="0" lang="en-US" altLang="pt-BR"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7</a:t>
            </a: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 </a:t>
            </a: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并行计算简介</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charRg st="54" end="13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Text Box 2"/>
          <p:cNvSpPr txBox="1">
            <a:spLocks noChangeArrowheads="1"/>
          </p:cNvSpPr>
          <p:nvPr/>
        </p:nvSpPr>
        <p:spPr bwMode="auto">
          <a:xfrm>
            <a:off x="366713" y="1981200"/>
            <a:ext cx="8410575" cy="2646363"/>
          </a:xfrm>
          <a:prstGeom prst="rect">
            <a:avLst/>
          </a:prstGeom>
        </p:spPr>
        <p:style>
          <a:lnRef idx="2">
            <a:schemeClr val="accent2"/>
          </a:lnRef>
          <a:fillRef idx="1">
            <a:schemeClr val="lt1"/>
          </a:fillRef>
          <a:effectRef idx="0">
            <a:schemeClr val="accent2"/>
          </a:effectRef>
          <a:fontRef idx="minor">
            <a:schemeClr val="dk1"/>
          </a:fontRef>
        </p:style>
        <p:txBody>
          <a:bodyPr lIns="180000" tIns="180000" r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1</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）将工作分离成离散部分，有助于同时解决。例如，对于分治法设计的串行算法，可以将各个独立的子问题并行求解，最后合并成整个问题的解，从而转化为并行算法。</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2</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）随时并及时地执行多个程序指令；</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3</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）多计算资源下解决问题的耗时要少于单个计算资源下的耗时。</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80898" name="TextBox 2"/>
          <p:cNvSpPr txBox="1"/>
          <p:nvPr/>
        </p:nvSpPr>
        <p:spPr>
          <a:xfrm>
            <a:off x="357188" y="1322388"/>
            <a:ext cx="7358062" cy="430212"/>
          </a:xfrm>
          <a:prstGeom prst="rect">
            <a:avLst/>
          </a:prstGeom>
          <a:noFill/>
          <a:ln w="9525">
            <a:noFill/>
          </a:ln>
        </p:spPr>
        <p:txBody>
          <a:bodyPr anchor="t" anchorCtr="0">
            <a:spAutoFit/>
          </a:bodyPr>
          <a:p>
            <a:pPr eaLnBrk="0" hangingPunct="0"/>
            <a:r>
              <a:rPr lang="zh-CN" altLang="en-US" sz="2200" dirty="0">
                <a:solidFill>
                  <a:srgbClr val="0000FF"/>
                </a:solidFill>
                <a:latin typeface="黑体" panose="02010609060101010101" pitchFamily="49" charset="-122"/>
                <a:ea typeface="黑体" panose="02010609060101010101" pitchFamily="49" charset="-122"/>
              </a:rPr>
              <a:t>为利用并行计算，通常计算问题表现为以下</a:t>
            </a:r>
            <a:r>
              <a:rPr lang="zh-CN" altLang="en-US" sz="2200" dirty="0">
                <a:solidFill>
                  <a:srgbClr val="FF3300"/>
                </a:solidFill>
                <a:latin typeface="黑体" panose="02010609060101010101" pitchFamily="49" charset="-122"/>
                <a:ea typeface="黑体" panose="02010609060101010101" pitchFamily="49" charset="-122"/>
              </a:rPr>
              <a:t>特征</a:t>
            </a:r>
            <a:r>
              <a:rPr lang="zh-CN" altLang="en-US" sz="2200" dirty="0">
                <a:latin typeface="黑体" panose="02010609060101010101" pitchFamily="49" charset="-122"/>
                <a:ea typeface="黑体" panose="02010609060101010101" pitchFamily="49" charset="-122"/>
              </a:rPr>
              <a:t>：</a:t>
            </a:r>
            <a:endParaRPr lang="zh-CN" altLang="en-US" sz="2200" dirty="0">
              <a:latin typeface="黑体" panose="02010609060101010101" pitchFamily="49" charset="-122"/>
              <a:ea typeface="黑体" panose="02010609060101010101" pitchFamily="49" charset="-122"/>
            </a:endParaRPr>
          </a:p>
        </p:txBody>
      </p:sp>
      <p:sp>
        <p:nvSpPr>
          <p:cNvPr id="4" name="TextBox 4"/>
          <p:cNvSpPr txBox="1"/>
          <p:nvPr/>
        </p:nvSpPr>
        <p:spPr>
          <a:xfrm>
            <a:off x="76200" y="533400"/>
            <a:ext cx="3643313"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a:t>
            </a:r>
            <a:r>
              <a:rPr kumimoji="0" lang="en-US" altLang="pt-BR"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7</a:t>
            </a: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 </a:t>
            </a: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并行计算简介</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650">
                                            <p:txEl>
                                              <p:charRg st="0" end="7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650">
                                            <p:txEl>
                                              <p:charRg st="79" end="10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650">
                                            <p:txEl>
                                              <p:charRg st="100" end="1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Text Box 2"/>
          <p:cNvSpPr txBox="1">
            <a:spLocks noChangeArrowheads="1"/>
          </p:cNvSpPr>
          <p:nvPr/>
        </p:nvSpPr>
        <p:spPr bwMode="auto">
          <a:xfrm>
            <a:off x="428596" y="1223938"/>
            <a:ext cx="3748084" cy="5219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800" b="0" i="0" u="none" strike="noStrike" kern="1200" cap="none" spc="0" normalizeH="0" baseline="0" noProof="0">
                <a:ln w="11430"/>
                <a:solidFill>
                  <a:srgbClr val="FF0000"/>
                </a:solidFill>
                <a:effectLst>
                  <a:outerShdw blurRad="50800" dist="39000" dir="5460000" algn="tl">
                    <a:srgbClr val="000000">
                      <a:alpha val="38000"/>
                    </a:srgbClr>
                  </a:outerShdw>
                </a:effectLst>
                <a:uLnTx/>
                <a:uFillTx/>
                <a:latin typeface="Consolas" panose="020B0609020204030204" pitchFamily="49" charset="0"/>
                <a:ea typeface="微软雅黑" panose="020B0503020204020204" pitchFamily="34" charset="-122"/>
                <a:cs typeface="Consolas" panose="020B0609020204030204" pitchFamily="49" charset="0"/>
              </a:rPr>
              <a:t>3.7.2 </a:t>
            </a:r>
            <a:r>
              <a:rPr kumimoji="0" lang="zh-CN" altLang="en-US" sz="2800" b="0" i="0" u="none" strike="noStrike" kern="1200" cap="none" spc="0" normalizeH="0" baseline="0" noProof="0">
                <a:ln w="11430"/>
                <a:solidFill>
                  <a:srgbClr val="FF0000"/>
                </a:solidFill>
                <a:effectLst>
                  <a:outerShdw blurRad="50800" dist="39000" dir="5460000" algn="tl">
                    <a:srgbClr val="000000">
                      <a:alpha val="38000"/>
                    </a:srgbClr>
                  </a:outerShdw>
                </a:effectLst>
                <a:uLnTx/>
                <a:uFillTx/>
                <a:latin typeface="Consolas" panose="020B0609020204030204" pitchFamily="49" charset="0"/>
                <a:ea typeface="微软雅黑" panose="020B0503020204020204" pitchFamily="34" charset="-122"/>
                <a:cs typeface="Consolas" panose="020B0609020204030204" pitchFamily="49" charset="0"/>
              </a:rPr>
              <a:t>并行计算模型</a:t>
            </a:r>
            <a:endParaRPr kumimoji="0" lang="zh-CN" altLang="en-US" sz="2800" b="0" i="0" u="none" strike="noStrike" kern="1200" cap="none" spc="0" normalizeH="0" baseline="0" noProof="0">
              <a:ln w="11430"/>
              <a:solidFill>
                <a:srgbClr val="FF0000"/>
              </a:solidFill>
              <a:effectLst>
                <a:outerShdw blurRad="50800" dist="39000" dir="5460000" algn="tl">
                  <a:srgbClr val="000000">
                    <a:alpha val="38000"/>
                  </a:srgbClr>
                </a:outerShdw>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82946" name="Text Box 3"/>
          <p:cNvSpPr txBox="1"/>
          <p:nvPr/>
        </p:nvSpPr>
        <p:spPr>
          <a:xfrm>
            <a:off x="500063" y="2081213"/>
            <a:ext cx="8208962" cy="1423987"/>
          </a:xfrm>
          <a:prstGeom prst="rect">
            <a:avLst/>
          </a:prstGeom>
          <a:noFill/>
          <a:ln w="9525">
            <a:noFill/>
          </a:ln>
        </p:spPr>
        <p:txBody>
          <a:bodyPr anchor="t" anchorCtr="0">
            <a:spAutoFit/>
          </a:bodyPr>
          <a:p>
            <a:pPr eaLnBrk="0" hangingPunct="0">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并行计算模型通常指从并行算法的设计和分析出发，将各种并行计算机（至少某一类并行计算机）的基本特征抽象出来，形成一个抽象的计算模型。 </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4" name="TextBox 4"/>
          <p:cNvSpPr txBox="1"/>
          <p:nvPr/>
        </p:nvSpPr>
        <p:spPr>
          <a:xfrm>
            <a:off x="76200" y="533400"/>
            <a:ext cx="3643313"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a:t>
            </a:r>
            <a:r>
              <a:rPr kumimoji="0" lang="en-US" altLang="pt-BR"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7</a:t>
            </a: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 </a:t>
            </a: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并行计算简介</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3.5</a:t>
            </a: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求解大整数乘法和矩阵乘法问题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
        <p:nvSpPr>
          <p:cNvPr id="3" name="Text Box 2"/>
          <p:cNvSpPr txBox="1">
            <a:spLocks noChangeArrowheads="1"/>
          </p:cNvSpPr>
          <p:nvPr/>
        </p:nvSpPr>
        <p:spPr bwMode="auto">
          <a:xfrm>
            <a:off x="571470" y="1571611"/>
            <a:ext cx="5143537" cy="52321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800" b="0"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黑体" panose="02010609060101010101" pitchFamily="49" charset="-122"/>
                <a:ea typeface="黑体" panose="02010609060101010101" pitchFamily="49" charset="-122"/>
                <a:cs typeface="Consolas" panose="020B0609020204030204" pitchFamily="49" charset="0"/>
              </a:rPr>
              <a:t>3.5.1 </a:t>
            </a:r>
            <a:r>
              <a:rPr kumimoji="0" lang="zh-CN" altLang="en-US" sz="2800" b="0"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黑体" panose="02010609060101010101" pitchFamily="49" charset="-122"/>
                <a:ea typeface="黑体" panose="02010609060101010101" pitchFamily="49" charset="-122"/>
                <a:cs typeface="Consolas" panose="020B0609020204030204" pitchFamily="49" charset="0"/>
              </a:rPr>
              <a:t>求解大整数乘法问题</a:t>
            </a:r>
            <a:endParaRPr kumimoji="0" lang="zh-CN" altLang="en-US" sz="2800" b="0"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17411" name="Text Box 2"/>
          <p:cNvSpPr txBox="1"/>
          <p:nvPr/>
        </p:nvSpPr>
        <p:spPr>
          <a:xfrm>
            <a:off x="358775" y="2327275"/>
            <a:ext cx="8642350" cy="541338"/>
          </a:xfrm>
          <a:prstGeom prst="rect">
            <a:avLst/>
          </a:prstGeom>
          <a:noFill/>
          <a:ln w="9525">
            <a:noFill/>
          </a:ln>
        </p:spPr>
        <p:txBody>
          <a:bodyPr anchor="t" anchorCtr="0">
            <a:spAutoFit/>
          </a:bodyPr>
          <a:p>
            <a:pPr eaLnBrk="0" hangingPunct="0">
              <a:lnSpc>
                <a:spcPct val="150000"/>
              </a:lnSpc>
            </a:pPr>
            <a:r>
              <a:rPr lang="en-US" altLang="zh-CN" sz="2200" dirty="0">
                <a:latin typeface="Consolas" panose="020B0609020204030204" pitchFamily="49" charset="0"/>
                <a:ea typeface="楷体" panose="02010609060101010101" pitchFamily="49" charset="-122"/>
              </a:rPr>
              <a:t>    </a:t>
            </a:r>
            <a:r>
              <a:rPr lang="zh-CN" altLang="zh-CN" sz="2200" dirty="0">
                <a:solidFill>
                  <a:srgbClr val="FF0000"/>
                </a:solidFill>
                <a:latin typeface="微软雅黑" panose="020B0503020204020204" pitchFamily="34" charset="-122"/>
                <a:ea typeface="微软雅黑" panose="020B0503020204020204" pitchFamily="34" charset="-122"/>
              </a:rPr>
              <a:t>【问题求解】</a:t>
            </a:r>
            <a:endParaRPr lang="zh-CN" altLang="zh-CN" sz="2000" dirty="0">
              <a:solidFill>
                <a:srgbClr val="000000"/>
              </a:solidFill>
              <a:latin typeface="黑体" panose="02010609060101010101" pitchFamily="49" charset="-122"/>
              <a:ea typeface="黑体" panose="02010609060101010101" pitchFamily="49" charset="-122"/>
            </a:endParaRPr>
          </a:p>
        </p:txBody>
      </p:sp>
      <p:sp>
        <p:nvSpPr>
          <p:cNvPr id="6" name="Text Box 2"/>
          <p:cNvSpPr txBox="1"/>
          <p:nvPr/>
        </p:nvSpPr>
        <p:spPr>
          <a:xfrm>
            <a:off x="1524000" y="2971800"/>
            <a:ext cx="1692275" cy="1404938"/>
          </a:xfrm>
          <a:prstGeom prst="rect">
            <a:avLst/>
          </a:prstGeom>
          <a:noFill/>
          <a:ln w="9525">
            <a:noFill/>
          </a:ln>
        </p:spPr>
        <p:txBody>
          <a:bodyPr anchor="t" anchorCtr="0">
            <a:spAutoFit/>
          </a:bodyPr>
          <a:p>
            <a:pPr marL="457200" indent="-457200" eaLnBrk="0" hangingPunct="0">
              <a:lnSpc>
                <a:spcPct val="150000"/>
              </a:lnSpc>
              <a:buClr>
                <a:srgbClr val="C00000"/>
              </a:buClr>
              <a:buSzPct val="70000"/>
              <a:buFont typeface="Wingdings" panose="05000000000000000000" pitchFamily="2" charset="2"/>
              <a:buChar char="Ø"/>
            </a:pPr>
            <a:r>
              <a:rPr lang="zh-CN" altLang="en-US" sz="2000" dirty="0">
                <a:solidFill>
                  <a:srgbClr val="C00000"/>
                </a:solidFill>
                <a:latin typeface="黑体" panose="02010609060101010101" pitchFamily="49" charset="-122"/>
                <a:ea typeface="黑体" panose="02010609060101010101" pitchFamily="49" charset="-122"/>
              </a:rPr>
              <a:t>拆分  </a:t>
            </a:r>
            <a:endParaRPr lang="en-US" altLang="zh-CN" sz="2000" dirty="0">
              <a:solidFill>
                <a:srgbClr val="000000"/>
              </a:solidFill>
              <a:latin typeface="黑体" panose="02010609060101010101" pitchFamily="49" charset="-122"/>
              <a:ea typeface="黑体" panose="02010609060101010101" pitchFamily="49" charset="-122"/>
            </a:endParaRPr>
          </a:p>
          <a:p>
            <a:pPr marL="457200" indent="-457200" eaLnBrk="0" hangingPunct="0">
              <a:lnSpc>
                <a:spcPct val="150000"/>
              </a:lnSpc>
              <a:buClr>
                <a:srgbClr val="C00000"/>
              </a:buClr>
              <a:buSzPct val="70000"/>
              <a:buFont typeface="Wingdings" panose="05000000000000000000" pitchFamily="2" charset="2"/>
              <a:buChar char="Ø"/>
            </a:pPr>
            <a:r>
              <a:rPr lang="zh-CN" altLang="en-US" sz="2000" dirty="0">
                <a:solidFill>
                  <a:srgbClr val="C00000"/>
                </a:solidFill>
                <a:latin typeface="黑体" panose="02010609060101010101" pitchFamily="49" charset="-122"/>
                <a:ea typeface="黑体" panose="02010609060101010101" pitchFamily="49" charset="-122"/>
              </a:rPr>
              <a:t>求解  </a:t>
            </a:r>
            <a:endParaRPr lang="en-US" altLang="zh-CN" sz="2000" dirty="0">
              <a:solidFill>
                <a:srgbClr val="C00000"/>
              </a:solidFill>
              <a:latin typeface="黑体" panose="02010609060101010101" pitchFamily="49" charset="-122"/>
              <a:ea typeface="黑体" panose="02010609060101010101" pitchFamily="49" charset="-122"/>
            </a:endParaRPr>
          </a:p>
          <a:p>
            <a:pPr marL="457200" indent="-457200" eaLnBrk="0" hangingPunct="0">
              <a:lnSpc>
                <a:spcPct val="150000"/>
              </a:lnSpc>
              <a:buClr>
                <a:srgbClr val="C00000"/>
              </a:buClr>
              <a:buSzPct val="70000"/>
              <a:buFont typeface="Wingdings" panose="05000000000000000000" pitchFamily="2" charset="2"/>
              <a:buChar char="Ø"/>
            </a:pPr>
            <a:r>
              <a:rPr lang="zh-CN" altLang="en-US" sz="2000" dirty="0">
                <a:solidFill>
                  <a:srgbClr val="C00000"/>
                </a:solidFill>
                <a:latin typeface="黑体" panose="02010609060101010101" pitchFamily="49" charset="-122"/>
                <a:ea typeface="黑体" panose="02010609060101010101" pitchFamily="49" charset="-122"/>
              </a:rPr>
              <a:t>合并  </a:t>
            </a: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17413" name="文本框 6"/>
          <p:cNvSpPr txBox="1"/>
          <p:nvPr/>
        </p:nvSpPr>
        <p:spPr>
          <a:xfrm>
            <a:off x="1905000" y="5181600"/>
            <a:ext cx="4572000" cy="369888"/>
          </a:xfrm>
          <a:prstGeom prst="rect">
            <a:avLst/>
          </a:prstGeom>
          <a:noFill/>
          <a:ln w="9525">
            <a:noFill/>
          </a:ln>
        </p:spPr>
        <p:txBody>
          <a:bodyPr anchor="t" anchorCtr="0">
            <a:spAutoFit/>
          </a:bodyPr>
          <a:p>
            <a:r>
              <a:rPr lang="zh-CN" altLang="en-US" dirty="0">
                <a:solidFill>
                  <a:srgbClr val="C00000"/>
                </a:solidFill>
                <a:latin typeface="Arial" panose="020B0604020202020204" pitchFamily="34" charset="0"/>
                <a:ea typeface="宋体" panose="02010600030101010101" pitchFamily="2" charset="-122"/>
              </a:rPr>
              <a:t>例如：</a:t>
            </a:r>
            <a:r>
              <a:rPr lang="en-US" altLang="zh-CN" dirty="0">
                <a:solidFill>
                  <a:srgbClr val="000000"/>
                </a:solidFill>
                <a:latin typeface="Arial" panose="020B0604020202020204" pitchFamily="34" charset="0"/>
                <a:ea typeface="宋体" panose="02010600030101010101" pitchFamily="2" charset="-122"/>
              </a:rPr>
              <a:t>x=11011001                Y=10011101</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charRg st="0"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charRg st="5"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charRg st="10"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ext Box 2"/>
          <p:cNvSpPr txBox="1">
            <a:spLocks noChangeArrowheads="1"/>
          </p:cNvSpPr>
          <p:nvPr/>
        </p:nvSpPr>
        <p:spPr bwMode="auto">
          <a:xfrm>
            <a:off x="539750" y="1193800"/>
            <a:ext cx="2317750" cy="369888"/>
          </a:xfrm>
          <a:prstGeom prst="rect">
            <a:avLst/>
          </a:prstGeom>
          <a:solidFill>
            <a:schemeClr val="accent5">
              <a:lumMod val="75000"/>
            </a:schemeClr>
          </a:solidFill>
          <a:ln>
            <a:noFill/>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Consolas" panose="020B0609020204030204" pitchFamily="49" charset="0"/>
              </a:rPr>
              <a:t>1. PRAM</a:t>
            </a:r>
            <a:r>
              <a:rPr kumimoji="0" lang="zh-CN" altLang="en-US" sz="18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Consolas" panose="020B0609020204030204" pitchFamily="49" charset="0"/>
              </a:rPr>
              <a:t>模型</a:t>
            </a:r>
            <a:endParaRPr kumimoji="0" lang="zh-CN" altLang="en-US" sz="18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77827" name="Text Box 3"/>
          <p:cNvSpPr txBox="1"/>
          <p:nvPr/>
        </p:nvSpPr>
        <p:spPr>
          <a:xfrm>
            <a:off x="755650" y="1985963"/>
            <a:ext cx="7632700" cy="2944812"/>
          </a:xfrm>
          <a:prstGeom prst="rect">
            <a:avLst/>
          </a:prstGeom>
          <a:noFill/>
          <a:ln w="9525">
            <a:noFill/>
          </a:ln>
        </p:spPr>
        <p:txBody>
          <a:bodyPr anchor="t" anchorCtr="0">
            <a:spAutoFit/>
          </a:bodyPr>
          <a:p>
            <a:pPr eaLnBrk="0" hangingPunct="0">
              <a:lnSpc>
                <a:spcPct val="150000"/>
              </a:lnSpc>
              <a:spcBef>
                <a:spcPct val="50000"/>
              </a:spcBef>
            </a:pPr>
            <a:r>
              <a:rPr lang="zh-CN" altLang="en-US" sz="2000" dirty="0">
                <a:solidFill>
                  <a:srgbClr val="000000"/>
                </a:solidFill>
                <a:latin typeface="黑体" panose="02010609060101010101" pitchFamily="49" charset="-122"/>
                <a:ea typeface="黑体" panose="02010609060101010101" pitchFamily="49" charset="-122"/>
              </a:rPr>
              <a:t>　　</a:t>
            </a:r>
            <a:r>
              <a:rPr lang="en-US" altLang="zh-CN" sz="2000" dirty="0">
                <a:solidFill>
                  <a:srgbClr val="C00000"/>
                </a:solidFill>
                <a:latin typeface="黑体" panose="02010609060101010101" pitchFamily="49" charset="-122"/>
                <a:ea typeface="黑体" panose="02010609060101010101" pitchFamily="49" charset="-122"/>
              </a:rPr>
              <a:t>PRAM</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Parallel Random Access Machine</a:t>
            </a:r>
            <a:r>
              <a:rPr lang="zh-CN" altLang="en-US"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FF"/>
                </a:solidFill>
                <a:latin typeface="黑体" panose="02010609060101010101" pitchFamily="49" charset="-122"/>
                <a:ea typeface="黑体" panose="02010609060101010101" pitchFamily="49" charset="-122"/>
              </a:rPr>
              <a:t>随机存取并行机器</a:t>
            </a:r>
            <a:r>
              <a:rPr lang="zh-CN" altLang="en-US" sz="2000" dirty="0">
                <a:solidFill>
                  <a:srgbClr val="000000"/>
                </a:solidFill>
                <a:latin typeface="黑体" panose="02010609060101010101" pitchFamily="49" charset="-122"/>
                <a:ea typeface="黑体" panose="02010609060101010101" pitchFamily="49" charset="-122"/>
              </a:rPr>
              <a:t>）模型，也称为共享存储的</a:t>
            </a:r>
            <a:r>
              <a:rPr lang="en-US" altLang="zh-CN" sz="2000" dirty="0">
                <a:solidFill>
                  <a:srgbClr val="000000"/>
                </a:solidFill>
                <a:latin typeface="黑体" panose="02010609060101010101" pitchFamily="49" charset="-122"/>
                <a:ea typeface="黑体" panose="02010609060101010101" pitchFamily="49" charset="-122"/>
              </a:rPr>
              <a:t>SIMD</a:t>
            </a:r>
            <a:r>
              <a:rPr lang="zh-CN" altLang="en-US" sz="2000" dirty="0">
                <a:solidFill>
                  <a:srgbClr val="000000"/>
                </a:solidFill>
                <a:latin typeface="黑体" panose="02010609060101010101" pitchFamily="49" charset="-122"/>
                <a:ea typeface="黑体" panose="02010609060101010101" pitchFamily="49" charset="-122"/>
              </a:rPr>
              <a:t>（单指令流多数据流）模型，是一种抽象的并行计算模型，它是从串行的</a:t>
            </a:r>
            <a:r>
              <a:rPr lang="en-US" altLang="zh-CN" sz="2000" dirty="0">
                <a:solidFill>
                  <a:srgbClr val="000000"/>
                </a:solidFill>
                <a:latin typeface="黑体" panose="02010609060101010101" pitchFamily="49" charset="-122"/>
                <a:ea typeface="黑体" panose="02010609060101010101" pitchFamily="49" charset="-122"/>
              </a:rPr>
              <a:t>RAM</a:t>
            </a:r>
            <a:r>
              <a:rPr lang="zh-CN" altLang="en-US" sz="2000" dirty="0">
                <a:solidFill>
                  <a:srgbClr val="000000"/>
                </a:solidFill>
                <a:latin typeface="黑体" panose="02010609060101010101" pitchFamily="49" charset="-122"/>
                <a:ea typeface="黑体" panose="02010609060101010101" pitchFamily="49" charset="-122"/>
              </a:rPr>
              <a:t>模型直接发展起来的。</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spcBef>
                <a:spcPct val="50000"/>
              </a:spcBef>
            </a:pPr>
            <a:r>
              <a:rPr lang="zh-CN" altLang="en-US" sz="2000" dirty="0">
                <a:solidFill>
                  <a:srgbClr val="000000"/>
                </a:solidFill>
                <a:latin typeface="黑体" panose="02010609060101010101" pitchFamily="49" charset="-122"/>
                <a:ea typeface="黑体" panose="02010609060101010101" pitchFamily="49" charset="-122"/>
              </a:rPr>
              <a:t>　　在这种模型中，假定有一个无限大容量的共享存储器，并且有多个功能相同的处理器，且它们都具有简单的算术运算和逻辑判断功能，在任意时刻各个处理器可以访问共享存储单元。</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4" name="TextBox 4"/>
          <p:cNvSpPr txBox="1"/>
          <p:nvPr/>
        </p:nvSpPr>
        <p:spPr>
          <a:xfrm>
            <a:off x="76200" y="533400"/>
            <a:ext cx="3643313"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a:t>
            </a:r>
            <a:r>
              <a:rPr kumimoji="0" lang="en-US" altLang="pt-BR"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7</a:t>
            </a: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 </a:t>
            </a: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并行计算简介</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charRg st="108" end="19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ext Box 2"/>
          <p:cNvSpPr txBox="1">
            <a:spLocks noChangeArrowheads="1"/>
          </p:cNvSpPr>
          <p:nvPr/>
        </p:nvSpPr>
        <p:spPr bwMode="auto">
          <a:xfrm>
            <a:off x="323850" y="1155700"/>
            <a:ext cx="2176463" cy="369888"/>
          </a:xfrm>
          <a:prstGeom prst="rect">
            <a:avLst/>
          </a:prstGeom>
          <a:solidFill>
            <a:schemeClr val="accent5">
              <a:lumMod val="75000"/>
            </a:schemeClr>
          </a:solidFill>
          <a:ln>
            <a:noFill/>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Consolas" panose="020B0609020204030204" pitchFamily="49" charset="0"/>
              </a:rPr>
              <a:t>2. BSP</a:t>
            </a:r>
            <a:r>
              <a:rPr kumimoji="0" lang="zh-CN" altLang="en-US" sz="18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Consolas" panose="020B0609020204030204" pitchFamily="49" charset="0"/>
              </a:rPr>
              <a:t>模型</a:t>
            </a:r>
            <a:endParaRPr kumimoji="0" lang="zh-CN" altLang="en-US" sz="18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78851" name="Text Box 3"/>
          <p:cNvSpPr txBox="1"/>
          <p:nvPr/>
        </p:nvSpPr>
        <p:spPr>
          <a:xfrm>
            <a:off x="539750" y="1676400"/>
            <a:ext cx="8389938" cy="2144713"/>
          </a:xfrm>
          <a:prstGeom prst="rect">
            <a:avLst/>
          </a:prstGeom>
          <a:noFill/>
          <a:ln w="9525">
            <a:noFill/>
          </a:ln>
        </p:spPr>
        <p:txBody>
          <a:bodyPr anchor="t" anchorCtr="0">
            <a:spAutoFit/>
          </a:bodyPr>
          <a:p>
            <a:pPr eaLnBrk="0" hangingPunct="0">
              <a:lnSpc>
                <a:spcPts val="3200"/>
              </a:lnSpc>
            </a:pPr>
            <a:r>
              <a:rPr lang="zh-CN" altLang="en-US" sz="2000" dirty="0">
                <a:solidFill>
                  <a:srgbClr val="000000"/>
                </a:solidFill>
                <a:latin typeface="黑体" panose="02010609060101010101" pitchFamily="49" charset="-122"/>
                <a:ea typeface="黑体" panose="02010609060101010101" pitchFamily="49" charset="-122"/>
              </a:rPr>
              <a:t>　　</a:t>
            </a:r>
            <a:r>
              <a:rPr lang="en-US" altLang="zh-CN" sz="2000" dirty="0">
                <a:solidFill>
                  <a:srgbClr val="C00000"/>
                </a:solidFill>
                <a:latin typeface="黑体" panose="02010609060101010101" pitchFamily="49" charset="-122"/>
                <a:ea typeface="黑体" panose="02010609060101010101" pitchFamily="49" charset="-122"/>
              </a:rPr>
              <a:t>BSP</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Bulk Synchronous Parallel</a:t>
            </a:r>
            <a:r>
              <a:rPr lang="zh-CN" altLang="en-US" sz="2000" dirty="0">
                <a:solidFill>
                  <a:srgbClr val="000000"/>
                </a:solidFill>
                <a:latin typeface="黑体" panose="02010609060101010101" pitchFamily="49" charset="-122"/>
                <a:ea typeface="黑体" panose="02010609060101010101" pitchFamily="49" charset="-122"/>
              </a:rPr>
              <a:t>，整体同步并行）模型是个分布存储的</a:t>
            </a:r>
            <a:r>
              <a:rPr lang="en-US" altLang="zh-CN" sz="2000" dirty="0">
                <a:solidFill>
                  <a:srgbClr val="000000"/>
                </a:solidFill>
                <a:latin typeface="黑体" panose="02010609060101010101" pitchFamily="49" charset="-122"/>
                <a:ea typeface="黑体" panose="02010609060101010101" pitchFamily="49" charset="-122"/>
              </a:rPr>
              <a:t>MIMD</a:t>
            </a:r>
            <a:r>
              <a:rPr lang="zh-CN" altLang="en-US" sz="2000" dirty="0">
                <a:solidFill>
                  <a:srgbClr val="000000"/>
                </a:solidFill>
                <a:latin typeface="黑体" panose="02010609060101010101" pitchFamily="49" charset="-122"/>
                <a:ea typeface="黑体" panose="02010609060101010101" pitchFamily="49" charset="-122"/>
              </a:rPr>
              <a:t>（多指令流多数据流）计算模型，由哈佛大学</a:t>
            </a:r>
            <a:r>
              <a:rPr lang="en-US" altLang="zh-CN" sz="2000" dirty="0">
                <a:solidFill>
                  <a:srgbClr val="000000"/>
                </a:solidFill>
                <a:latin typeface="黑体" panose="02010609060101010101" pitchFamily="49" charset="-122"/>
                <a:ea typeface="黑体" panose="02010609060101010101" pitchFamily="49" charset="-122"/>
              </a:rPr>
              <a:t>Viliant</a:t>
            </a:r>
            <a:r>
              <a:rPr lang="zh-CN" altLang="en-US" sz="2000" dirty="0">
                <a:solidFill>
                  <a:srgbClr val="000000"/>
                </a:solidFill>
                <a:latin typeface="黑体" panose="02010609060101010101" pitchFamily="49" charset="-122"/>
                <a:ea typeface="黑体" panose="02010609060101010101" pitchFamily="49" charset="-122"/>
              </a:rPr>
              <a:t>和牛津大学</a:t>
            </a:r>
            <a:r>
              <a:rPr lang="en-US" altLang="zh-CN" sz="2000" dirty="0">
                <a:solidFill>
                  <a:srgbClr val="000000"/>
                </a:solidFill>
                <a:latin typeface="黑体" panose="02010609060101010101" pitchFamily="49" charset="-122"/>
                <a:ea typeface="黑体" panose="02010609060101010101" pitchFamily="49" charset="-122"/>
              </a:rPr>
              <a:t>Bill McColl</a:t>
            </a:r>
            <a:r>
              <a:rPr lang="zh-CN" altLang="en-US" sz="2000" dirty="0">
                <a:solidFill>
                  <a:srgbClr val="000000"/>
                </a:solidFill>
                <a:latin typeface="黑体" panose="02010609060101010101" pitchFamily="49" charset="-122"/>
                <a:ea typeface="黑体" panose="02010609060101010101" pitchFamily="49" charset="-122"/>
              </a:rPr>
              <a:t>提出。</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lnSpc>
                <a:spcPts val="3200"/>
              </a:lnSpc>
            </a:pPr>
            <a:r>
              <a:rPr lang="zh-CN" altLang="en-US" sz="2000" dirty="0">
                <a:solidFill>
                  <a:srgbClr val="000000"/>
                </a:solidFill>
                <a:latin typeface="黑体" panose="02010609060101010101" pitchFamily="49" charset="-122"/>
                <a:ea typeface="黑体" panose="02010609060101010101" pitchFamily="49" charset="-122"/>
              </a:rPr>
              <a:t>　　一台</a:t>
            </a:r>
            <a:r>
              <a:rPr lang="en-US" altLang="zh-CN" sz="2000" dirty="0">
                <a:solidFill>
                  <a:srgbClr val="000000"/>
                </a:solidFill>
                <a:latin typeface="黑体" panose="02010609060101010101" pitchFamily="49" charset="-122"/>
                <a:ea typeface="黑体" panose="02010609060101010101" pitchFamily="49" charset="-122"/>
              </a:rPr>
              <a:t>BSP</a:t>
            </a:r>
            <a:r>
              <a:rPr lang="zh-CN" altLang="en-US" sz="2000" dirty="0">
                <a:solidFill>
                  <a:srgbClr val="000000"/>
                </a:solidFill>
                <a:latin typeface="黑体" panose="02010609060101010101" pitchFamily="49" charset="-122"/>
                <a:ea typeface="黑体" panose="02010609060101010101" pitchFamily="49" charset="-122"/>
              </a:rPr>
              <a:t>计算机由</a:t>
            </a:r>
            <a:r>
              <a:rPr lang="en-US" altLang="zh-CN" sz="2000" i="1"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个处理器</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存储器（节点）组成，通过通信网络进行互联。</a:t>
            </a:r>
            <a:endParaRPr lang="zh-CN" altLang="en-US" sz="2000" dirty="0">
              <a:solidFill>
                <a:srgbClr val="000000"/>
              </a:solidFill>
              <a:latin typeface="黑体" panose="02010609060101010101" pitchFamily="49" charset="-122"/>
              <a:ea typeface="黑体" panose="02010609060101010101" pitchFamily="49" charset="-122"/>
            </a:endParaRPr>
          </a:p>
        </p:txBody>
      </p:sp>
      <p:grpSp>
        <p:nvGrpSpPr>
          <p:cNvPr id="2" name="组合 1"/>
          <p:cNvGrpSpPr/>
          <p:nvPr/>
        </p:nvGrpSpPr>
        <p:grpSpPr>
          <a:xfrm>
            <a:off x="2484438" y="3836988"/>
            <a:ext cx="3527425" cy="2289175"/>
            <a:chOff x="2484438" y="3836988"/>
            <a:chExt cx="3527425" cy="2289175"/>
          </a:xfrm>
        </p:grpSpPr>
        <p:graphicFrame>
          <p:nvGraphicFramePr>
            <p:cNvPr id="87044" name="Object 4"/>
            <p:cNvGraphicFramePr>
              <a:graphicFrameLocks noChangeAspect="1"/>
            </p:cNvGraphicFramePr>
            <p:nvPr/>
          </p:nvGraphicFramePr>
          <p:xfrm>
            <a:off x="2484438" y="3836988"/>
            <a:ext cx="3527425" cy="2289175"/>
          </p:xfrm>
          <a:graphic>
            <a:graphicData uri="http://schemas.openxmlformats.org/presentationml/2006/ole">
              <mc:AlternateContent xmlns:mc="http://schemas.openxmlformats.org/markup-compatibility/2006">
                <mc:Choice xmlns:v="urn:schemas-microsoft-com:vml" Requires="v">
                  <p:oleObj spid="_x0000_s3082" name="" r:id="rId1" imgW="1476375" imgH="952500" progId="Word.Picture.8">
                    <p:embed/>
                  </p:oleObj>
                </mc:Choice>
                <mc:Fallback>
                  <p:oleObj name="" r:id="rId1" imgW="1476375" imgH="952500" progId="Word.Picture.8">
                    <p:embed/>
                    <p:pic>
                      <p:nvPicPr>
                        <p:cNvPr id="0" name="图片 3081"/>
                        <p:cNvPicPr/>
                        <p:nvPr/>
                      </p:nvPicPr>
                      <p:blipFill>
                        <a:blip r:embed="rId2"/>
                        <a:stretch>
                          <a:fillRect/>
                        </a:stretch>
                      </p:blipFill>
                      <p:spPr>
                        <a:xfrm>
                          <a:off x="2484438" y="3836988"/>
                          <a:ext cx="3527425" cy="2289175"/>
                        </a:xfrm>
                        <a:prstGeom prst="rect">
                          <a:avLst/>
                        </a:prstGeom>
                        <a:noFill/>
                        <a:ln w="38100">
                          <a:noFill/>
                          <a:miter/>
                        </a:ln>
                      </p:spPr>
                    </p:pic>
                  </p:oleObj>
                </mc:Fallback>
              </mc:AlternateContent>
            </a:graphicData>
          </a:graphic>
        </p:graphicFrame>
        <p:cxnSp>
          <p:nvCxnSpPr>
            <p:cNvPr id="7" name="直接箭头连接符 6"/>
            <p:cNvCxnSpPr/>
            <p:nvPr/>
          </p:nvCxnSpPr>
          <p:spPr>
            <a:xfrm rot="5400000">
              <a:off x="2948778" y="4909340"/>
              <a:ext cx="358775"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8" name="直接箭头连接符 7"/>
            <p:cNvCxnSpPr/>
            <p:nvPr/>
          </p:nvCxnSpPr>
          <p:spPr>
            <a:xfrm rot="5400000">
              <a:off x="3999703" y="5596728"/>
              <a:ext cx="431800" cy="158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9" name="直接箭头连接符 8"/>
            <p:cNvCxnSpPr/>
            <p:nvPr/>
          </p:nvCxnSpPr>
          <p:spPr>
            <a:xfrm rot="5400000">
              <a:off x="5178422" y="4921247"/>
              <a:ext cx="360362" cy="158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sp>
        <p:nvSpPr>
          <p:cNvPr id="4" name="TextBox 4"/>
          <p:cNvSpPr txBox="1"/>
          <p:nvPr/>
        </p:nvSpPr>
        <p:spPr>
          <a:xfrm>
            <a:off x="76200" y="533400"/>
            <a:ext cx="3643313"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a:t>
            </a:r>
            <a:r>
              <a:rPr kumimoji="0" lang="en-US" altLang="pt-BR"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7</a:t>
            </a: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 </a:t>
            </a: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并行计算简介</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charRg st="99" end="13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Text Box 2"/>
          <p:cNvSpPr txBox="1"/>
          <p:nvPr/>
        </p:nvSpPr>
        <p:spPr>
          <a:xfrm>
            <a:off x="428625" y="1163638"/>
            <a:ext cx="8353425" cy="960437"/>
          </a:xfrm>
          <a:prstGeom prst="rect">
            <a:avLst/>
          </a:prstGeom>
          <a:noFill/>
          <a:ln w="9525">
            <a:noFill/>
          </a:ln>
        </p:spPr>
        <p:txBody>
          <a:bodyPr anchor="t" anchorCtr="0">
            <a:spAutoFit/>
          </a:bodyPr>
          <a:p>
            <a:pPr eaLnBrk="0" hangingPunct="0">
              <a:lnSpc>
                <a:spcPct val="150000"/>
              </a:lnSpc>
              <a:spcBef>
                <a:spcPct val="50000"/>
              </a:spcBef>
            </a:pPr>
            <a:r>
              <a:rPr lang="zh-CN" altLang="en-US" sz="2000" dirty="0">
                <a:solidFill>
                  <a:srgbClr val="000000"/>
                </a:solidFill>
                <a:latin typeface="黑体" panose="02010609060101010101" pitchFamily="49" charset="-122"/>
                <a:ea typeface="黑体" panose="02010609060101010101" pitchFamily="49" charset="-122"/>
              </a:rPr>
              <a:t>　　一个</a:t>
            </a:r>
            <a:r>
              <a:rPr lang="en-US" altLang="zh-CN" sz="2000" dirty="0">
                <a:solidFill>
                  <a:srgbClr val="000000"/>
                </a:solidFill>
                <a:latin typeface="黑体" panose="02010609060101010101" pitchFamily="49" charset="-122"/>
                <a:ea typeface="黑体" panose="02010609060101010101" pitchFamily="49" charset="-122"/>
              </a:rPr>
              <a:t>BSP</a:t>
            </a:r>
            <a:r>
              <a:rPr lang="zh-CN" altLang="en-US" sz="2000" dirty="0">
                <a:solidFill>
                  <a:srgbClr val="000000"/>
                </a:solidFill>
                <a:latin typeface="黑体" panose="02010609060101010101" pitchFamily="49" charset="-122"/>
                <a:ea typeface="黑体" panose="02010609060101010101" pitchFamily="49" charset="-122"/>
              </a:rPr>
              <a:t>程序有</a:t>
            </a:r>
            <a:r>
              <a:rPr lang="en-US" altLang="zh-CN" sz="2000" i="1"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个进程，每个驻留在一个节点上，程序按严格的超步（可以理解为并行计算中子问题的求解）顺序执行。</a:t>
            </a:r>
            <a:endParaRPr lang="zh-CN" altLang="en-US" sz="2000" dirty="0">
              <a:solidFill>
                <a:srgbClr val="000000"/>
              </a:solidFill>
              <a:latin typeface="黑体" panose="02010609060101010101" pitchFamily="49" charset="-122"/>
              <a:ea typeface="黑体" panose="02010609060101010101" pitchFamily="49" charset="-122"/>
            </a:endParaRPr>
          </a:p>
        </p:txBody>
      </p:sp>
      <p:grpSp>
        <p:nvGrpSpPr>
          <p:cNvPr id="89090" name="组合 35"/>
          <p:cNvGrpSpPr/>
          <p:nvPr/>
        </p:nvGrpSpPr>
        <p:grpSpPr>
          <a:xfrm>
            <a:off x="2643188" y="2714625"/>
            <a:ext cx="3643312" cy="2214563"/>
            <a:chOff x="3428992" y="2786058"/>
            <a:chExt cx="3643338" cy="2214578"/>
          </a:xfrm>
        </p:grpSpPr>
        <p:sp>
          <p:nvSpPr>
            <p:cNvPr id="89091" name="TextBox 4"/>
            <p:cNvSpPr txBox="1"/>
            <p:nvPr/>
          </p:nvSpPr>
          <p:spPr>
            <a:xfrm>
              <a:off x="6357950" y="3714752"/>
              <a:ext cx="714380" cy="646331"/>
            </a:xfrm>
            <a:prstGeom prst="rect">
              <a:avLst/>
            </a:prstGeom>
            <a:noFill/>
            <a:ln w="9525">
              <a:noFill/>
            </a:ln>
          </p:spPr>
          <p:txBody>
            <a:bodyPr anchor="t" anchorCtr="0">
              <a:spAutoFit/>
            </a:bodyPr>
            <a:p>
              <a:pPr eaLnBrk="0" hangingPunct="0"/>
              <a:r>
                <a:rPr lang="zh-CN" altLang="zh-CN" dirty="0">
                  <a:solidFill>
                    <a:srgbClr val="006600"/>
                  </a:solidFill>
                  <a:latin typeface="Consolas" panose="020B0609020204030204" pitchFamily="49" charset="0"/>
                  <a:ea typeface="楷体" panose="02010609060101010101" pitchFamily="49" charset="-122"/>
                </a:rPr>
                <a:t>全局</a:t>
              </a:r>
              <a:endParaRPr lang="zh-CN" altLang="zh-CN" dirty="0">
                <a:solidFill>
                  <a:srgbClr val="006600"/>
                </a:solidFill>
                <a:latin typeface="Consolas" panose="020B0609020204030204" pitchFamily="49" charset="0"/>
                <a:ea typeface="楷体" panose="02010609060101010101" pitchFamily="49" charset="-122"/>
              </a:endParaRPr>
            </a:p>
            <a:p>
              <a:pPr eaLnBrk="0" hangingPunct="0"/>
              <a:r>
                <a:rPr lang="zh-CN" altLang="zh-CN" dirty="0">
                  <a:solidFill>
                    <a:srgbClr val="006600"/>
                  </a:solidFill>
                  <a:latin typeface="Consolas" panose="020B0609020204030204" pitchFamily="49" charset="0"/>
                  <a:ea typeface="楷体" panose="02010609060101010101" pitchFamily="49" charset="-122"/>
                </a:rPr>
                <a:t>通信</a:t>
              </a:r>
              <a:endParaRPr lang="zh-CN" altLang="zh-CN" dirty="0">
                <a:solidFill>
                  <a:srgbClr val="006600"/>
                </a:solidFill>
                <a:latin typeface="Consolas" panose="020B0609020204030204" pitchFamily="49" charset="0"/>
                <a:ea typeface="楷体" panose="02010609060101010101" pitchFamily="49" charset="-122"/>
              </a:endParaRPr>
            </a:p>
          </p:txBody>
        </p:sp>
        <p:sp>
          <p:nvSpPr>
            <p:cNvPr id="89092" name="TextBox 5"/>
            <p:cNvSpPr txBox="1"/>
            <p:nvPr/>
          </p:nvSpPr>
          <p:spPr>
            <a:xfrm>
              <a:off x="6357950" y="2786058"/>
              <a:ext cx="714380" cy="646331"/>
            </a:xfrm>
            <a:prstGeom prst="rect">
              <a:avLst/>
            </a:prstGeom>
            <a:noFill/>
            <a:ln w="9525">
              <a:noFill/>
            </a:ln>
          </p:spPr>
          <p:txBody>
            <a:bodyPr anchor="t" anchorCtr="0">
              <a:spAutoFit/>
            </a:bodyPr>
            <a:p>
              <a:pPr eaLnBrk="0" hangingPunct="0"/>
              <a:r>
                <a:rPr lang="zh-CN" altLang="zh-CN" dirty="0">
                  <a:solidFill>
                    <a:srgbClr val="006600"/>
                  </a:solidFill>
                  <a:latin typeface="Consolas" panose="020B0609020204030204" pitchFamily="49" charset="0"/>
                  <a:ea typeface="楷体" panose="02010609060101010101" pitchFamily="49" charset="-122"/>
                </a:rPr>
                <a:t>本地</a:t>
              </a:r>
              <a:endParaRPr lang="zh-CN" altLang="zh-CN" dirty="0">
                <a:solidFill>
                  <a:srgbClr val="006600"/>
                </a:solidFill>
                <a:latin typeface="Consolas" panose="020B0609020204030204" pitchFamily="49" charset="0"/>
                <a:ea typeface="楷体" panose="02010609060101010101" pitchFamily="49" charset="-122"/>
              </a:endParaRPr>
            </a:p>
            <a:p>
              <a:pPr eaLnBrk="0" hangingPunct="0"/>
              <a:r>
                <a:rPr lang="zh-CN" altLang="zh-CN" dirty="0">
                  <a:solidFill>
                    <a:srgbClr val="006600"/>
                  </a:solidFill>
                  <a:latin typeface="Consolas" panose="020B0609020204030204" pitchFamily="49" charset="0"/>
                  <a:ea typeface="楷体" panose="02010609060101010101" pitchFamily="49" charset="-122"/>
                </a:rPr>
                <a:t>计算</a:t>
              </a:r>
              <a:endParaRPr lang="zh-CN" altLang="en-US" dirty="0">
                <a:solidFill>
                  <a:srgbClr val="006600"/>
                </a:solidFill>
                <a:latin typeface="Consolas" panose="020B0609020204030204" pitchFamily="49" charset="0"/>
                <a:ea typeface="楷体" panose="02010609060101010101" pitchFamily="49" charset="-122"/>
              </a:endParaRPr>
            </a:p>
          </p:txBody>
        </p:sp>
        <p:sp>
          <p:nvSpPr>
            <p:cNvPr id="89093" name="TextBox 6"/>
            <p:cNvSpPr txBox="1"/>
            <p:nvPr/>
          </p:nvSpPr>
          <p:spPr>
            <a:xfrm>
              <a:off x="6357950" y="4500570"/>
              <a:ext cx="714380" cy="369332"/>
            </a:xfrm>
            <a:prstGeom prst="rect">
              <a:avLst/>
            </a:prstGeom>
            <a:noFill/>
            <a:ln w="9525">
              <a:noFill/>
            </a:ln>
          </p:spPr>
          <p:txBody>
            <a:bodyPr anchor="t" anchorCtr="0">
              <a:spAutoFit/>
            </a:bodyPr>
            <a:p>
              <a:pPr eaLnBrk="0" hangingPunct="0"/>
              <a:r>
                <a:rPr lang="zh-CN" altLang="en-US" dirty="0">
                  <a:solidFill>
                    <a:srgbClr val="006600"/>
                  </a:solidFill>
                  <a:latin typeface="Consolas" panose="020B0609020204030204" pitchFamily="49" charset="0"/>
                  <a:ea typeface="楷体" panose="02010609060101010101" pitchFamily="49" charset="-122"/>
                </a:rPr>
                <a:t>同步</a:t>
              </a:r>
              <a:endParaRPr lang="zh-CN" altLang="en-US" dirty="0">
                <a:solidFill>
                  <a:srgbClr val="006600"/>
                </a:solidFill>
                <a:latin typeface="Consolas" panose="020B0609020204030204" pitchFamily="49" charset="0"/>
                <a:ea typeface="楷体" panose="02010609060101010101" pitchFamily="49" charset="-122"/>
              </a:endParaRPr>
            </a:p>
          </p:txBody>
        </p:sp>
        <p:sp>
          <p:nvSpPr>
            <p:cNvPr id="8" name="矩形 7"/>
            <p:cNvSpPr/>
            <p:nvPr/>
          </p:nvSpPr>
          <p:spPr>
            <a:xfrm>
              <a:off x="3571868" y="2786058"/>
              <a:ext cx="214314"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9" name="矩形 8"/>
            <p:cNvSpPr/>
            <p:nvPr/>
          </p:nvSpPr>
          <p:spPr>
            <a:xfrm>
              <a:off x="4000496" y="2786058"/>
              <a:ext cx="214314"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10" name="矩形 9"/>
            <p:cNvSpPr/>
            <p:nvPr/>
          </p:nvSpPr>
          <p:spPr>
            <a:xfrm>
              <a:off x="4429124" y="2786058"/>
              <a:ext cx="21431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11" name="矩形 10"/>
            <p:cNvSpPr/>
            <p:nvPr/>
          </p:nvSpPr>
          <p:spPr>
            <a:xfrm>
              <a:off x="5786446" y="2786058"/>
              <a:ext cx="214315"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12" name="矩形 11"/>
            <p:cNvSpPr/>
            <p:nvPr/>
          </p:nvSpPr>
          <p:spPr>
            <a:xfrm>
              <a:off x="5357818" y="2786058"/>
              <a:ext cx="214315"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13" name="矩形 12"/>
            <p:cNvSpPr/>
            <p:nvPr/>
          </p:nvSpPr>
          <p:spPr>
            <a:xfrm>
              <a:off x="4857752" y="2786058"/>
              <a:ext cx="21431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sp>
          <p:nvSpPr>
            <p:cNvPr id="14" name="矩形 13"/>
            <p:cNvSpPr/>
            <p:nvPr/>
          </p:nvSpPr>
          <p:spPr>
            <a:xfrm>
              <a:off x="3428992" y="4500570"/>
              <a:ext cx="2786082" cy="500066"/>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cxnSp>
          <p:nvCxnSpPr>
            <p:cNvPr id="16" name="直接箭头连接符 15"/>
            <p:cNvCxnSpPr>
              <a:stCxn id="8" idx="2"/>
            </p:cNvCxnSpPr>
            <p:nvPr/>
          </p:nvCxnSpPr>
          <p:spPr>
            <a:xfrm rot="16200000" flipH="1">
              <a:off x="3696483" y="4053683"/>
              <a:ext cx="428628" cy="46514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2"/>
            </p:cNvCxnSpPr>
            <p:nvPr/>
          </p:nvCxnSpPr>
          <p:spPr>
            <a:xfrm rot="5400000">
              <a:off x="3447244" y="3839368"/>
              <a:ext cx="928693" cy="3937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2"/>
            </p:cNvCxnSpPr>
            <p:nvPr/>
          </p:nvCxnSpPr>
          <p:spPr>
            <a:xfrm rot="16200000" flipH="1">
              <a:off x="3803641" y="3875086"/>
              <a:ext cx="928693" cy="3222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0" idx="2"/>
            </p:cNvCxnSpPr>
            <p:nvPr/>
          </p:nvCxnSpPr>
          <p:spPr>
            <a:xfrm rot="5400000">
              <a:off x="4018748" y="3982244"/>
              <a:ext cx="714380" cy="3222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0" idx="2"/>
              <a:endCxn id="14" idx="0"/>
            </p:cNvCxnSpPr>
            <p:nvPr/>
          </p:nvCxnSpPr>
          <p:spPr>
            <a:xfrm rot="16200000" flipH="1">
              <a:off x="4322761" y="4000504"/>
              <a:ext cx="714380" cy="28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3" idx="2"/>
              <a:endCxn id="14" idx="0"/>
            </p:cNvCxnSpPr>
            <p:nvPr/>
          </p:nvCxnSpPr>
          <p:spPr>
            <a:xfrm rot="5400000">
              <a:off x="4411657" y="3946526"/>
              <a:ext cx="714380" cy="3937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13" idx="2"/>
              <a:endCxn id="14" idx="0"/>
            </p:cNvCxnSpPr>
            <p:nvPr/>
          </p:nvCxnSpPr>
          <p:spPr>
            <a:xfrm rot="16200000" flipH="1">
              <a:off x="4839491" y="3910807"/>
              <a:ext cx="714380" cy="46514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直接箭头连接符 30"/>
            <p:cNvCxnSpPr>
              <a:stCxn id="12" idx="2"/>
              <a:endCxn id="14" idx="0"/>
            </p:cNvCxnSpPr>
            <p:nvPr/>
          </p:nvCxnSpPr>
          <p:spPr>
            <a:xfrm rot="5400000">
              <a:off x="4768849" y="3803649"/>
              <a:ext cx="928693" cy="4651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直接箭头连接符 32"/>
            <p:cNvCxnSpPr>
              <a:stCxn id="12" idx="2"/>
              <a:endCxn id="14" idx="0"/>
            </p:cNvCxnSpPr>
            <p:nvPr/>
          </p:nvCxnSpPr>
          <p:spPr>
            <a:xfrm rot="16200000" flipH="1">
              <a:off x="5303840" y="3732211"/>
              <a:ext cx="928693" cy="608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直接箭头连接符 34"/>
            <p:cNvCxnSpPr>
              <a:stCxn id="11" idx="2"/>
              <a:endCxn id="14" idx="0"/>
            </p:cNvCxnSpPr>
            <p:nvPr/>
          </p:nvCxnSpPr>
          <p:spPr>
            <a:xfrm rot="5400000">
              <a:off x="5554665" y="4160839"/>
              <a:ext cx="428628" cy="2508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4" name="TextBox 4"/>
          <p:cNvSpPr txBox="1"/>
          <p:nvPr/>
        </p:nvSpPr>
        <p:spPr>
          <a:xfrm>
            <a:off x="76200" y="533400"/>
            <a:ext cx="3643313"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a:t>
            </a:r>
            <a:r>
              <a:rPr kumimoji="0" lang="en-US" altLang="pt-BR"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7</a:t>
            </a: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 </a:t>
            </a: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并行计算简介</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Text Box 2"/>
          <p:cNvSpPr txBox="1"/>
          <p:nvPr/>
        </p:nvSpPr>
        <p:spPr>
          <a:xfrm>
            <a:off x="611188" y="1797050"/>
            <a:ext cx="7632700" cy="369888"/>
          </a:xfrm>
          <a:prstGeom prst="rect">
            <a:avLst/>
          </a:prstGeom>
          <a:noFill/>
          <a:ln w="9525">
            <a:noFill/>
          </a:ln>
        </p:spPr>
        <p:txBody>
          <a:bodyPr anchor="t" anchorCtr="0">
            <a:spAutoFit/>
          </a:bodyPr>
          <a:p>
            <a:pPr eaLnBrk="0" hangingPunct="0">
              <a:spcBef>
                <a:spcPct val="50000"/>
              </a:spcBef>
            </a:pPr>
            <a:endParaRPr lang="zh-CN" altLang="zh-CN" dirty="0">
              <a:latin typeface="黑体" panose="02010609060101010101" pitchFamily="49" charset="-122"/>
              <a:ea typeface="黑体" panose="02010609060101010101" pitchFamily="49" charset="-122"/>
            </a:endParaRPr>
          </a:p>
        </p:txBody>
      </p:sp>
      <p:sp>
        <p:nvSpPr>
          <p:cNvPr id="80899" name="Text Box 3"/>
          <p:cNvSpPr txBox="1"/>
          <p:nvPr/>
        </p:nvSpPr>
        <p:spPr>
          <a:xfrm>
            <a:off x="323850" y="1958975"/>
            <a:ext cx="8280400" cy="3375025"/>
          </a:xfrm>
          <a:prstGeom prst="rect">
            <a:avLst/>
          </a:prstGeom>
          <a:noFill/>
          <a:ln w="9525">
            <a:noFill/>
          </a:ln>
        </p:spPr>
        <p:txBody>
          <a:bodyPr anchor="t" anchorCtr="0">
            <a:spAutoFit/>
          </a:bodyPr>
          <a:p>
            <a:pPr eaLnBrk="0" hangingPunct="0">
              <a:lnSpc>
                <a:spcPts val="3200"/>
              </a:lnSpc>
            </a:pPr>
            <a:r>
              <a:rPr lang="zh-CN" altLang="en-US" sz="2000" dirty="0">
                <a:solidFill>
                  <a:srgbClr val="000000"/>
                </a:solidFill>
                <a:latin typeface="黑体" panose="02010609060101010101" pitchFamily="49" charset="-122"/>
                <a:ea typeface="黑体" panose="02010609060101010101" pitchFamily="49" charset="-122"/>
              </a:rPr>
              <a:t>　　</a:t>
            </a:r>
            <a:r>
              <a:rPr lang="zh-CN" altLang="en-US" sz="2000" dirty="0">
                <a:solidFill>
                  <a:srgbClr val="C00000"/>
                </a:solidFill>
                <a:latin typeface="黑体" panose="02010609060101010101" pitchFamily="49" charset="-122"/>
                <a:ea typeface="黑体" panose="02010609060101010101" pitchFamily="49" charset="-122"/>
              </a:rPr>
              <a:t>① 计算：</a:t>
            </a:r>
            <a:r>
              <a:rPr lang="zh-CN" altLang="en-US" sz="2000" dirty="0">
                <a:solidFill>
                  <a:srgbClr val="000000"/>
                </a:solidFill>
                <a:latin typeface="黑体" panose="02010609060101010101" pitchFamily="49" charset="-122"/>
                <a:ea typeface="黑体" panose="02010609060101010101" pitchFamily="49" charset="-122"/>
              </a:rPr>
              <a:t>一个或多个处理器执行若干局部计算操作，操作的所有数据只能是局部存储器中的数据。一个进程的计算与其他进程无关。</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lnSpc>
                <a:spcPts val="3200"/>
              </a:lnSpc>
            </a:pPr>
            <a:r>
              <a:rPr lang="zh-CN" altLang="en-US" sz="2000" dirty="0">
                <a:solidFill>
                  <a:srgbClr val="000000"/>
                </a:solidFill>
                <a:latin typeface="黑体" panose="02010609060101010101" pitchFamily="49" charset="-122"/>
                <a:ea typeface="黑体" panose="02010609060101010101" pitchFamily="49" charset="-122"/>
              </a:rPr>
              <a:t>　　</a:t>
            </a:r>
            <a:r>
              <a:rPr lang="zh-CN" altLang="en-US" sz="2000" dirty="0">
                <a:solidFill>
                  <a:srgbClr val="C00000"/>
                </a:solidFill>
                <a:latin typeface="黑体" panose="02010609060101010101" pitchFamily="49" charset="-122"/>
                <a:ea typeface="黑体" panose="02010609060101010101" pitchFamily="49" charset="-122"/>
              </a:rPr>
              <a:t>② 通信：</a:t>
            </a:r>
            <a:r>
              <a:rPr lang="zh-CN" altLang="en-US" sz="2000" dirty="0">
                <a:solidFill>
                  <a:srgbClr val="000000"/>
                </a:solidFill>
                <a:latin typeface="黑体" panose="02010609060101010101" pitchFamily="49" charset="-122"/>
                <a:ea typeface="黑体" panose="02010609060101010101" pitchFamily="49" charset="-122"/>
              </a:rPr>
              <a:t>处理器之间的相互交换数据，通信总是以点对点的方式进行。</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lnSpc>
                <a:spcPts val="3200"/>
              </a:lnSpc>
            </a:pPr>
            <a:r>
              <a:rPr lang="zh-CN" altLang="en-US" sz="2000" dirty="0">
                <a:solidFill>
                  <a:srgbClr val="000000"/>
                </a:solidFill>
                <a:latin typeface="黑体" panose="02010609060101010101" pitchFamily="49" charset="-122"/>
                <a:ea typeface="黑体" panose="02010609060101010101" pitchFamily="49" charset="-122"/>
              </a:rPr>
              <a:t>　</a:t>
            </a:r>
            <a:r>
              <a:rPr lang="zh-CN" altLang="en-US" sz="2000" dirty="0">
                <a:solidFill>
                  <a:srgbClr val="C00000"/>
                </a:solidFill>
                <a:latin typeface="黑体" panose="02010609060101010101" pitchFamily="49" charset="-122"/>
                <a:ea typeface="黑体" panose="02010609060101010101" pitchFamily="49" charset="-122"/>
              </a:rPr>
              <a:t>　③ 同步：</a:t>
            </a:r>
            <a:r>
              <a:rPr lang="zh-CN" altLang="en-US" sz="2000" dirty="0">
                <a:solidFill>
                  <a:srgbClr val="000000"/>
                </a:solidFill>
                <a:latin typeface="黑体" panose="02010609060101010101" pitchFamily="49" charset="-122"/>
                <a:ea typeface="黑体" panose="02010609060101010101" pitchFamily="49" charset="-122"/>
              </a:rPr>
              <a:t>确保通信过程中交换的数据被传送到目的处理器上，并使一个超步中的计算和通信操作必须全部完成之后，才能开始下一个超步中的任何动作。</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lnSpc>
                <a:spcPts val="3200"/>
              </a:lnSpc>
            </a:pPr>
            <a:r>
              <a:rPr lang="zh-CN" altLang="en-US" sz="2000" dirty="0">
                <a:latin typeface="黑体" panose="02010609060101010101" pitchFamily="49" charset="-122"/>
                <a:ea typeface="黑体" panose="02010609060101010101" pitchFamily="49" charset="-122"/>
              </a:rPr>
              <a:t>　　</a:t>
            </a:r>
            <a:r>
              <a:rPr lang="en-US" altLang="zh-CN" sz="2000" dirty="0">
                <a:solidFill>
                  <a:srgbClr val="9900FF"/>
                </a:solidFill>
                <a:latin typeface="黑体" panose="02010609060101010101" pitchFamily="49" charset="-122"/>
                <a:ea typeface="黑体" panose="02010609060101010101" pitchFamily="49" charset="-122"/>
              </a:rPr>
              <a:t>BSP</a:t>
            </a:r>
            <a:r>
              <a:rPr lang="zh-CN" altLang="en-US" sz="2000" dirty="0">
                <a:solidFill>
                  <a:srgbClr val="9900FF"/>
                </a:solidFill>
                <a:latin typeface="黑体" panose="02010609060101010101" pitchFamily="49" charset="-122"/>
                <a:ea typeface="黑体" panose="02010609060101010101" pitchFamily="49" charset="-122"/>
              </a:rPr>
              <a:t>模型总的执行时间等于各超步执行时间之和。</a:t>
            </a:r>
            <a:endParaRPr lang="zh-CN" altLang="en-US" sz="2000" dirty="0">
              <a:solidFill>
                <a:srgbClr val="9900FF"/>
              </a:solidFill>
              <a:latin typeface="黑体" panose="02010609060101010101" pitchFamily="49" charset="-122"/>
              <a:ea typeface="黑体" panose="02010609060101010101" pitchFamily="49" charset="-122"/>
            </a:endParaRPr>
          </a:p>
        </p:txBody>
      </p:sp>
      <p:sp>
        <p:nvSpPr>
          <p:cNvPr id="91139" name="Text Box 4"/>
          <p:cNvSpPr txBox="1"/>
          <p:nvPr/>
        </p:nvSpPr>
        <p:spPr>
          <a:xfrm>
            <a:off x="250825" y="1244600"/>
            <a:ext cx="8064500" cy="447675"/>
          </a:xfrm>
          <a:prstGeom prst="rect">
            <a:avLst/>
          </a:prstGeom>
          <a:noFill/>
          <a:ln w="9525">
            <a:noFill/>
          </a:ln>
        </p:spPr>
        <p:txBody>
          <a:bodyPr anchor="t" anchorCtr="0">
            <a:spAutoFit/>
          </a:bodyPr>
          <a:p>
            <a:pPr eaLnBrk="0" hangingPunct="0">
              <a:lnSpc>
                <a:spcPts val="3200"/>
              </a:lnSpc>
              <a:spcBef>
                <a:spcPct val="50000"/>
              </a:spcBef>
            </a:pPr>
            <a:r>
              <a:rPr lang="zh-CN" altLang="en-US" sz="2200" dirty="0">
                <a:solidFill>
                  <a:srgbClr val="0000FF"/>
                </a:solidFill>
                <a:latin typeface="黑体" panose="02010609060101010101" pitchFamily="49" charset="-122"/>
                <a:ea typeface="黑体" panose="02010609060101010101" pitchFamily="49" charset="-122"/>
              </a:rPr>
              <a:t>　　</a:t>
            </a:r>
            <a:r>
              <a:rPr lang="zh-CN" altLang="en-US" sz="2200" dirty="0">
                <a:solidFill>
                  <a:srgbClr val="000000"/>
                </a:solidFill>
                <a:latin typeface="黑体" panose="02010609060101010101" pitchFamily="49" charset="-122"/>
                <a:ea typeface="黑体" panose="02010609060101010101" pitchFamily="49" charset="-122"/>
              </a:rPr>
              <a:t>超步间采用路障同步，每个超步分成如下有序的三个部分：</a:t>
            </a:r>
            <a:endParaRPr lang="zh-CN" altLang="en-US" sz="2200" dirty="0">
              <a:solidFill>
                <a:srgbClr val="000000"/>
              </a:solidFill>
              <a:latin typeface="黑体" panose="02010609060101010101" pitchFamily="49" charset="-122"/>
              <a:ea typeface="黑体" panose="02010609060101010101" pitchFamily="49" charset="-122"/>
            </a:endParaRPr>
          </a:p>
        </p:txBody>
      </p:sp>
      <p:sp>
        <p:nvSpPr>
          <p:cNvPr id="4" name="TextBox 4"/>
          <p:cNvSpPr txBox="1"/>
          <p:nvPr/>
        </p:nvSpPr>
        <p:spPr>
          <a:xfrm>
            <a:off x="76200" y="533400"/>
            <a:ext cx="3643313"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a:t>
            </a:r>
            <a:r>
              <a:rPr kumimoji="0" lang="en-US" altLang="pt-BR"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7</a:t>
            </a: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 </a:t>
            </a: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并行计算简介</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2" name="Text Box 2"/>
          <p:cNvSpPr txBox="1">
            <a:spLocks noChangeArrowheads="1"/>
          </p:cNvSpPr>
          <p:nvPr/>
        </p:nvSpPr>
        <p:spPr bwMode="auto">
          <a:xfrm>
            <a:off x="323850" y="1198559"/>
            <a:ext cx="4748212" cy="5219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800" b="0" i="0" u="none" strike="noStrike" kern="1200" cap="none" spc="0" normalizeH="0" baseline="0" noProof="0">
                <a:ln w="11430"/>
                <a:solidFill>
                  <a:srgbClr val="FF0000"/>
                </a:solidFill>
                <a:effectLst>
                  <a:outerShdw blurRad="50800" dist="39000" dir="5460000" algn="tl">
                    <a:srgbClr val="000000">
                      <a:alpha val="38000"/>
                    </a:srgbClr>
                  </a:outerShdw>
                </a:effectLst>
                <a:uLnTx/>
                <a:uFillTx/>
                <a:latin typeface="Consolas" panose="020B0609020204030204" pitchFamily="49" charset="0"/>
                <a:ea typeface="微软雅黑" panose="020B0503020204020204" pitchFamily="34" charset="-122"/>
                <a:cs typeface="Consolas" panose="020B0609020204030204" pitchFamily="49" charset="0"/>
              </a:rPr>
              <a:t>3.7.3 </a:t>
            </a:r>
            <a:r>
              <a:rPr kumimoji="0" lang="zh-CN" altLang="en-US" sz="2800" b="0" i="0" u="none" strike="noStrike" kern="1200" cap="none" spc="0" normalizeH="0" baseline="0" noProof="0">
                <a:ln w="11430"/>
                <a:solidFill>
                  <a:srgbClr val="FF0000"/>
                </a:solidFill>
                <a:effectLst>
                  <a:outerShdw blurRad="50800" dist="39000" dir="5460000" algn="tl">
                    <a:srgbClr val="000000">
                      <a:alpha val="38000"/>
                    </a:srgbClr>
                  </a:outerShdw>
                </a:effectLst>
                <a:uLnTx/>
                <a:uFillTx/>
                <a:latin typeface="Consolas" panose="020B0609020204030204" pitchFamily="49" charset="0"/>
                <a:ea typeface="微软雅黑" panose="020B0503020204020204" pitchFamily="34" charset="-122"/>
                <a:cs typeface="Consolas" panose="020B0609020204030204" pitchFamily="49" charset="0"/>
              </a:rPr>
              <a:t>快速排序的并行算法</a:t>
            </a:r>
            <a:endParaRPr kumimoji="0" lang="zh-CN" altLang="en-US" sz="2800" b="0" i="0" u="none" strike="noStrike" kern="1200" cap="none" spc="0" normalizeH="0" baseline="0" noProof="0">
              <a:ln w="11430"/>
              <a:solidFill>
                <a:srgbClr val="FF0000"/>
              </a:solidFill>
              <a:effectLst>
                <a:outerShdw blurRad="50800" dist="39000" dir="5460000" algn="tl">
                  <a:srgbClr val="000000">
                    <a:alpha val="38000"/>
                  </a:srgbClr>
                </a:outerShdw>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81923" name="Text Box 3"/>
          <p:cNvSpPr txBox="1"/>
          <p:nvPr/>
        </p:nvSpPr>
        <p:spPr>
          <a:xfrm>
            <a:off x="539750" y="2062163"/>
            <a:ext cx="8245475" cy="3559175"/>
          </a:xfrm>
          <a:prstGeom prst="rect">
            <a:avLst/>
          </a:prstGeom>
          <a:noFill/>
          <a:ln w="9525">
            <a:noFill/>
          </a:ln>
        </p:spPr>
        <p:txBody>
          <a:bodyPr anchor="t" anchorCtr="0">
            <a:spAutoFit/>
          </a:bodyPr>
          <a:p>
            <a:pPr eaLnBrk="0" hangingPunct="0">
              <a:lnSpc>
                <a:spcPct val="150000"/>
              </a:lnSpc>
              <a:spcBef>
                <a:spcPct val="50000"/>
              </a:spcBef>
            </a:pPr>
            <a:r>
              <a:rPr lang="zh-CN" altLang="en-US" sz="2000" dirty="0">
                <a:solidFill>
                  <a:srgbClr val="000000"/>
                </a:solidFill>
                <a:latin typeface="黑体" panose="02010609060101010101" pitchFamily="49" charset="-122"/>
                <a:ea typeface="黑体" panose="02010609060101010101" pitchFamily="49" charset="-122"/>
              </a:rPr>
              <a:t>　　基于</a:t>
            </a:r>
            <a:r>
              <a:rPr lang="en-US" altLang="zh-CN" sz="2000" dirty="0">
                <a:solidFill>
                  <a:srgbClr val="000000"/>
                </a:solidFill>
                <a:latin typeface="黑体" panose="02010609060101010101" pitchFamily="49" charset="-122"/>
                <a:ea typeface="黑体" panose="02010609060101010101" pitchFamily="49" charset="-122"/>
              </a:rPr>
              <a:t>BSP</a:t>
            </a:r>
            <a:r>
              <a:rPr lang="zh-CN" altLang="en-US" sz="2000" dirty="0">
                <a:solidFill>
                  <a:srgbClr val="000000"/>
                </a:solidFill>
                <a:latin typeface="黑体" panose="02010609060101010101" pitchFamily="49" charset="-122"/>
                <a:ea typeface="黑体" panose="02010609060101010101" pitchFamily="49" charset="-122"/>
              </a:rPr>
              <a:t>模型，快速排序算法并行化的一个简单思想是，对每次划分过后所得到的两个序列分别使用两个处理器完成递归排序。</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spcBef>
                <a:spcPct val="50000"/>
              </a:spcBef>
            </a:pPr>
            <a:r>
              <a:rPr lang="zh-CN" altLang="en-US" sz="2000" dirty="0">
                <a:solidFill>
                  <a:srgbClr val="000000"/>
                </a:solidFill>
                <a:latin typeface="黑体" panose="02010609060101010101" pitchFamily="49" charset="-122"/>
                <a:ea typeface="黑体" panose="02010609060101010101" pitchFamily="49" charset="-122"/>
              </a:rPr>
              <a:t>　　例如对一个长为</a:t>
            </a:r>
            <a:r>
              <a:rPr lang="en-US" altLang="zh-CN" sz="2000" i="1"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的序列，首先划分得到两个长为</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/2</a:t>
            </a:r>
            <a:r>
              <a:rPr lang="zh-CN" altLang="en-US" sz="2000" dirty="0">
                <a:solidFill>
                  <a:srgbClr val="000000"/>
                </a:solidFill>
                <a:latin typeface="黑体" panose="02010609060101010101" pitchFamily="49" charset="-122"/>
                <a:ea typeface="黑体" panose="02010609060101010101" pitchFamily="49" charset="-122"/>
              </a:rPr>
              <a:t>的序列，将其交给两个处理器分别处理；而后进一步划分得到</a:t>
            </a:r>
            <a:r>
              <a:rPr lang="en-US" altLang="zh-CN" sz="2000" dirty="0">
                <a:solidFill>
                  <a:srgbClr val="000000"/>
                </a:solidFill>
                <a:latin typeface="黑体" panose="02010609060101010101" pitchFamily="49" charset="-122"/>
                <a:ea typeface="黑体" panose="02010609060101010101" pitchFamily="49" charset="-122"/>
              </a:rPr>
              <a:t>4</a:t>
            </a:r>
            <a:r>
              <a:rPr lang="zh-CN" altLang="en-US" sz="2000" dirty="0">
                <a:solidFill>
                  <a:srgbClr val="000000"/>
                </a:solidFill>
                <a:latin typeface="黑体" panose="02010609060101010101" pitchFamily="49" charset="-122"/>
                <a:ea typeface="黑体" panose="02010609060101010101" pitchFamily="49" charset="-122"/>
              </a:rPr>
              <a:t>个长为</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/4</a:t>
            </a:r>
            <a:r>
              <a:rPr lang="zh-CN" altLang="en-US" sz="2000" dirty="0">
                <a:solidFill>
                  <a:srgbClr val="000000"/>
                </a:solidFill>
                <a:latin typeface="黑体" panose="02010609060101010101" pitchFamily="49" charset="-122"/>
                <a:ea typeface="黑体" panose="02010609060101010101" pitchFamily="49" charset="-122"/>
              </a:rPr>
              <a:t>的序列，再分别交给</a:t>
            </a:r>
            <a:r>
              <a:rPr lang="en-US" altLang="zh-CN" sz="2000" dirty="0">
                <a:solidFill>
                  <a:srgbClr val="000000"/>
                </a:solidFill>
                <a:latin typeface="黑体" panose="02010609060101010101" pitchFamily="49" charset="-122"/>
                <a:ea typeface="黑体" panose="02010609060101010101" pitchFamily="49" charset="-122"/>
              </a:rPr>
              <a:t>4</a:t>
            </a:r>
            <a:r>
              <a:rPr lang="zh-CN" altLang="en-US" sz="2000" dirty="0">
                <a:solidFill>
                  <a:srgbClr val="000000"/>
                </a:solidFill>
                <a:latin typeface="黑体" panose="02010609060101010101" pitchFamily="49" charset="-122"/>
                <a:ea typeface="黑体" panose="02010609060101010101" pitchFamily="49" charset="-122"/>
              </a:rPr>
              <a:t>个处理器处理；如此递归下去最终得到排序好的序列。</a:t>
            </a:r>
            <a:endParaRPr lang="en-US" altLang="zh-CN"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spcBef>
                <a:spcPct val="50000"/>
              </a:spcBef>
            </a:pPr>
            <a:r>
              <a:rPr lang="en-US" altLang="zh-CN" sz="2000" dirty="0">
                <a:solidFill>
                  <a:srgbClr val="000000"/>
                </a:solidFill>
                <a:latin typeface="黑体" panose="02010609060101010101" pitchFamily="49" charset="-122"/>
                <a:ea typeface="黑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当然这里举的是理想的划分情况，如果划分步骤不能达到平均分配的目的，那么排序的效率会相对较差。</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2" name="TextBox 4"/>
          <p:cNvSpPr txBox="1"/>
          <p:nvPr/>
        </p:nvSpPr>
        <p:spPr>
          <a:xfrm>
            <a:off x="76200" y="533400"/>
            <a:ext cx="3643313"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a:t>
            </a:r>
            <a:r>
              <a:rPr kumimoji="0" lang="en-US" altLang="pt-BR"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7</a:t>
            </a: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 </a:t>
            </a: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并行计算简介</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charRg st="60" end="15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xEl>
                                              <p:charRg st="156" end="20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Text Box 2"/>
          <p:cNvSpPr txBox="1"/>
          <p:nvPr/>
        </p:nvSpPr>
        <p:spPr>
          <a:xfrm>
            <a:off x="152400" y="1219200"/>
            <a:ext cx="8280400" cy="400050"/>
          </a:xfrm>
          <a:prstGeom prst="rect">
            <a:avLst/>
          </a:prstGeom>
          <a:noFill/>
          <a:ln w="9525">
            <a:noFill/>
          </a:ln>
        </p:spPr>
        <p:txBody>
          <a:bodyPr anchor="t" anchorCtr="0">
            <a:spAutoFit/>
          </a:bodyPr>
          <a:p>
            <a:pPr eaLnBrk="0" hangingPunct="0">
              <a:spcBef>
                <a:spcPct val="50000"/>
              </a:spcBef>
            </a:pPr>
            <a:r>
              <a:rPr lang="zh-CN" altLang="en-US" sz="2000" dirty="0">
                <a:solidFill>
                  <a:srgbClr val="000000"/>
                </a:solidFill>
                <a:latin typeface="黑体" panose="02010609060101010101" pitchFamily="49" charset="-122"/>
                <a:ea typeface="黑体" panose="02010609060101010101" pitchFamily="49" charset="-122"/>
              </a:rPr>
              <a:t>以下算法描述了使用</a:t>
            </a:r>
            <a:r>
              <a:rPr lang="en-US" altLang="zh-CN" sz="2000" dirty="0">
                <a:solidFill>
                  <a:srgbClr val="000000"/>
                </a:solidFill>
                <a:latin typeface="黑体" panose="02010609060101010101" pitchFamily="49" charset="-122"/>
                <a:ea typeface="黑体" panose="02010609060101010101" pitchFamily="49" charset="-122"/>
              </a:rPr>
              <a:t>2</a:t>
            </a:r>
            <a:r>
              <a:rPr lang="en-US" altLang="zh-CN" sz="2000" i="1" baseline="30000" dirty="0">
                <a:solidFill>
                  <a:srgbClr val="000000"/>
                </a:solidFill>
                <a:latin typeface="黑体" panose="02010609060101010101" pitchFamily="49" charset="-122"/>
                <a:ea typeface="黑体" panose="02010609060101010101" pitchFamily="49" charset="-122"/>
              </a:rPr>
              <a:t>m</a:t>
            </a:r>
            <a:r>
              <a:rPr lang="zh-CN" altLang="en-US" sz="2000" dirty="0">
                <a:solidFill>
                  <a:srgbClr val="000000"/>
                </a:solidFill>
                <a:latin typeface="黑体" panose="02010609060101010101" pitchFamily="49" charset="-122"/>
                <a:ea typeface="黑体" panose="02010609060101010101" pitchFamily="49" charset="-122"/>
              </a:rPr>
              <a:t>个处理器完成对</a:t>
            </a:r>
            <a:r>
              <a:rPr lang="en-US" altLang="zh-CN" sz="2000" i="1"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个输入数据</a:t>
            </a:r>
            <a:r>
              <a:rPr lang="en-US" altLang="zh-CN" sz="2000" i="1" dirty="0">
                <a:solidFill>
                  <a:srgbClr val="000000"/>
                </a:solidFill>
                <a:latin typeface="黑体" panose="02010609060101010101" pitchFamily="49" charset="-122"/>
                <a:ea typeface="黑体" panose="02010609060101010101" pitchFamily="49" charset="-122"/>
              </a:rPr>
              <a:t>a</a:t>
            </a:r>
            <a:r>
              <a:rPr lang="zh-CN" altLang="en-US" sz="2000" dirty="0">
                <a:solidFill>
                  <a:srgbClr val="000000"/>
                </a:solidFill>
                <a:latin typeface="黑体" panose="02010609060101010101" pitchFamily="49" charset="-122"/>
                <a:ea typeface="黑体" panose="02010609060101010101" pitchFamily="49" charset="-122"/>
              </a:rPr>
              <a:t>排序的并行算法：</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208899" name="Text Box 3"/>
          <p:cNvSpPr txBox="1">
            <a:spLocks noChangeArrowheads="1"/>
          </p:cNvSpPr>
          <p:nvPr/>
        </p:nvSpPr>
        <p:spPr bwMode="auto">
          <a:xfrm>
            <a:off x="232553" y="1752600"/>
            <a:ext cx="8678890" cy="432426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void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ParaQuickSort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(int a[]</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int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int j</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int m</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int id)</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if ((j-</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&lt;=k) || (m=0))	   //</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若排序数据个数足够少或</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m</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=0</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P</a:t>
            </a:r>
            <a:r>
              <a:rPr kumimoji="0" lang="en-US" altLang="zh-CN" sz="1800" b="0" i="0" u="none" strike="noStrike" kern="1200" cap="none" spc="0" normalizeH="0" baseline="-2500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id</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执行</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QuickSort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j);  //</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在</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P</a:t>
            </a:r>
            <a:r>
              <a:rPr kumimoji="0" lang="en-US" altLang="zh-CN" sz="1800" b="0" i="0" u="none" strike="noStrike" kern="1200" cap="none" spc="0" normalizeH="0" baseline="-2500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id</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处理器上直接执行传统快速排序算法</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else</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P</a:t>
            </a:r>
            <a:r>
              <a:rPr kumimoji="0" lang="en-US" altLang="zh-CN" sz="1800" b="0" i="0" u="none" strike="noStrike" kern="1200" cap="none" spc="0" normalizeH="0" baseline="-2500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id</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执行</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r=Partition(a</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j);  //</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在</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P</a:t>
            </a:r>
            <a:r>
              <a:rPr kumimoji="0" lang="en-US" altLang="zh-CN" sz="1800" b="0" i="0" u="none" strike="noStrike" kern="1200" cap="none" spc="0" normalizeH="0" baseline="-2500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id</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处理器上执行一趟划分</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P</a:t>
            </a:r>
            <a:r>
              <a:rPr kumimoji="0" lang="en-US" altLang="zh-CN" sz="1800" b="0" i="0" u="none" strike="noStrike" kern="1200" cap="none" spc="0" normalizeH="0" baseline="-2500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id</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发送</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a[r+1</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m</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数据到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pt-BR"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ParaQuickSort</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a:t>
            </a:r>
            <a:r>
              <a:rPr kumimoji="0" lang="zh-CN" altLang="pt-BR"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zh-CN" altLang="pt-BR"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r-1</a:t>
            </a:r>
            <a:r>
              <a:rPr kumimoji="0" lang="zh-CN" altLang="pt-BR"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m-1</a:t>
            </a:r>
            <a:r>
              <a:rPr kumimoji="0" lang="zh-CN" altLang="pt-BR"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id);</a:t>
            </a:r>
            <a:endPar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zh-CN" altLang="pt-BR"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pt-BR"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ParaQuickSort</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a:t>
            </a:r>
            <a:r>
              <a:rPr kumimoji="0" lang="zh-CN" altLang="pt-BR"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r+1</a:t>
            </a:r>
            <a:r>
              <a:rPr kumimoji="0" lang="zh-CN" altLang="pt-BR"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j</a:t>
            </a:r>
            <a:r>
              <a:rPr kumimoji="0" lang="zh-CN" altLang="pt-BR"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m-1</a:t>
            </a:r>
            <a:r>
              <a:rPr kumimoji="0" lang="zh-CN" altLang="pt-BR"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id+2</a:t>
            </a:r>
            <a:r>
              <a:rPr kumimoji="0" lang="pt-BR" altLang="zh-CN" sz="1800" b="0" i="0" u="none" strike="noStrike" kern="1200" cap="none" spc="0" normalizeH="0" baseline="3000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m-1</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zh-CN" altLang="pt-BR"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发送</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a[r+1</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m-1]</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到</a:t>
            </a:r>
            <a:r>
              <a:rPr kumimoji="0" lang="en-US" altLang="zh-CN" sz="1800" b="0" i="1"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P</a:t>
            </a:r>
            <a:r>
              <a:rPr kumimoji="0" lang="en-US" altLang="zh-CN" sz="1800" b="0" i="1" u="none" strike="noStrike" kern="1200" cap="none" spc="0" normalizeH="0" baseline="-2500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id</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95235" name="Rectangle 5"/>
          <p:cNvSpPr/>
          <p:nvPr/>
        </p:nvSpPr>
        <p:spPr>
          <a:xfrm>
            <a:off x="0" y="3754438"/>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graphicFrame>
        <p:nvGraphicFramePr>
          <p:cNvPr id="95236" name="Object 4"/>
          <p:cNvGraphicFramePr>
            <a:graphicFrameLocks noChangeAspect="1"/>
          </p:cNvGraphicFramePr>
          <p:nvPr/>
        </p:nvGraphicFramePr>
        <p:xfrm>
          <a:off x="4143375" y="3792538"/>
          <a:ext cx="647700" cy="425450"/>
        </p:xfrm>
        <a:graphic>
          <a:graphicData uri="http://schemas.openxmlformats.org/presentationml/2006/ole">
            <mc:AlternateContent xmlns:mc="http://schemas.openxmlformats.org/markup-compatibility/2006">
              <mc:Choice xmlns:v="urn:schemas-microsoft-com:vml" Requires="v">
                <p:oleObj spid="_x0000_s3083" name="" r:id="rId1" imgW="7924800" imgH="5181600" progId="Equation.3">
                  <p:embed/>
                </p:oleObj>
              </mc:Choice>
              <mc:Fallback>
                <p:oleObj name="" r:id="rId1" imgW="7924800" imgH="5181600" progId="Equation.3">
                  <p:embed/>
                  <p:pic>
                    <p:nvPicPr>
                      <p:cNvPr id="0" name="图片 3082"/>
                      <p:cNvPicPr/>
                      <p:nvPr/>
                    </p:nvPicPr>
                    <p:blipFill>
                      <a:blip r:embed="rId2"/>
                      <a:stretch>
                        <a:fillRect/>
                      </a:stretch>
                    </p:blipFill>
                    <p:spPr>
                      <a:xfrm>
                        <a:off x="4143375" y="3792538"/>
                        <a:ext cx="647700" cy="425450"/>
                      </a:xfrm>
                      <a:prstGeom prst="rect">
                        <a:avLst/>
                      </a:prstGeom>
                      <a:noFill/>
                      <a:ln w="38100">
                        <a:noFill/>
                        <a:miter/>
                      </a:ln>
                    </p:spPr>
                  </p:pic>
                </p:oleObj>
              </mc:Fallback>
            </mc:AlternateContent>
          </a:graphicData>
        </a:graphic>
      </p:graphicFrame>
      <p:graphicFrame>
        <p:nvGraphicFramePr>
          <p:cNvPr id="95237" name="Object 6"/>
          <p:cNvGraphicFramePr>
            <a:graphicFrameLocks noChangeAspect="1"/>
          </p:cNvGraphicFramePr>
          <p:nvPr/>
        </p:nvGraphicFramePr>
        <p:xfrm>
          <a:off x="1281113" y="4938713"/>
          <a:ext cx="647700" cy="425450"/>
        </p:xfrm>
        <a:graphic>
          <a:graphicData uri="http://schemas.openxmlformats.org/presentationml/2006/ole">
            <mc:AlternateContent xmlns:mc="http://schemas.openxmlformats.org/markup-compatibility/2006">
              <mc:Choice xmlns:v="urn:schemas-microsoft-com:vml" Requires="v">
                <p:oleObj spid="_x0000_s3084" name="" r:id="rId3" imgW="7924800" imgH="5181600" progId="Equation.3">
                  <p:embed/>
                </p:oleObj>
              </mc:Choice>
              <mc:Fallback>
                <p:oleObj name="" r:id="rId3" imgW="7924800" imgH="5181600" progId="Equation.3">
                  <p:embed/>
                  <p:pic>
                    <p:nvPicPr>
                      <p:cNvPr id="0" name="图片 3083"/>
                      <p:cNvPicPr/>
                      <p:nvPr/>
                    </p:nvPicPr>
                    <p:blipFill>
                      <a:blip r:embed="rId2"/>
                      <a:stretch>
                        <a:fillRect/>
                      </a:stretch>
                    </p:blipFill>
                    <p:spPr>
                      <a:xfrm>
                        <a:off x="1281113" y="4938713"/>
                        <a:ext cx="647700" cy="425450"/>
                      </a:xfrm>
                      <a:prstGeom prst="rect">
                        <a:avLst/>
                      </a:prstGeom>
                      <a:noFill/>
                      <a:ln w="38100">
                        <a:noFill/>
                        <a:miter/>
                      </a:ln>
                    </p:spPr>
                  </p:pic>
                </p:oleObj>
              </mc:Fallback>
            </mc:AlternateContent>
          </a:graphicData>
        </a:graphic>
      </p:graphicFrame>
      <p:sp>
        <p:nvSpPr>
          <p:cNvPr id="4" name="TextBox 4"/>
          <p:cNvSpPr txBox="1"/>
          <p:nvPr/>
        </p:nvSpPr>
        <p:spPr>
          <a:xfrm>
            <a:off x="76200" y="533400"/>
            <a:ext cx="3643313"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a:t>
            </a:r>
            <a:r>
              <a:rPr kumimoji="0" lang="en-US" altLang="pt-BR"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7</a:t>
            </a: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 </a:t>
            </a: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并行计算简介</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Text Box 2"/>
          <p:cNvSpPr txBox="1"/>
          <p:nvPr/>
        </p:nvSpPr>
        <p:spPr>
          <a:xfrm>
            <a:off x="571500" y="1214438"/>
            <a:ext cx="8351838" cy="2092325"/>
          </a:xfrm>
          <a:prstGeom prst="rect">
            <a:avLst/>
          </a:prstGeom>
          <a:noFill/>
          <a:ln w="9525">
            <a:noFill/>
          </a:ln>
        </p:spPr>
        <p:txBody>
          <a:bodyPr anchor="t" anchorCtr="0">
            <a:spAutoFit/>
          </a:bodyPr>
          <a:p>
            <a:pPr eaLnBrk="0" hangingPunct="0">
              <a:lnSpc>
                <a:spcPct val="150000"/>
              </a:lnSpc>
              <a:spcBef>
                <a:spcPct val="50000"/>
              </a:spcBef>
            </a:pPr>
            <a:r>
              <a:rPr lang="zh-CN" altLang="en-US" sz="2000" dirty="0">
                <a:solidFill>
                  <a:srgbClr val="000000"/>
                </a:solidFill>
                <a:latin typeface="黑体" panose="02010609060101010101" pitchFamily="49" charset="-122"/>
                <a:ea typeface="黑体" panose="02010609060101010101" pitchFamily="49" charset="-122"/>
              </a:rPr>
              <a:t>　　在最好的情况下该并行算法形成一个高度为</a:t>
            </a:r>
            <a:r>
              <a:rPr lang="zh-CN" altLang="en-US" sz="2000"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000" dirty="0">
                <a:solidFill>
                  <a:srgbClr val="000000"/>
                </a:solidFill>
                <a:latin typeface="黑体" panose="02010609060101010101" pitchFamily="49" charset="-122"/>
                <a:ea typeface="黑体" panose="02010609060101010101" pitchFamily="49" charset="-122"/>
              </a:rPr>
              <a:t>log</a:t>
            </a:r>
            <a:r>
              <a:rPr lang="en-US" altLang="zh-CN" sz="2000" baseline="-25000" dirty="0">
                <a:solidFill>
                  <a:srgbClr val="000000"/>
                </a:solidFill>
                <a:latin typeface="黑体" panose="02010609060101010101" pitchFamily="49" charset="-122"/>
                <a:ea typeface="黑体" panose="02010609060101010101" pitchFamily="49" charset="-122"/>
              </a:rPr>
              <a:t>2</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zh-CN" altLang="en-US" sz="2000" dirty="0">
                <a:solidFill>
                  <a:srgbClr val="000000"/>
                </a:solidFill>
                <a:latin typeface="黑体" panose="02010609060101010101" pitchFamily="49" charset="-122"/>
                <a:ea typeface="黑体" panose="02010609060101010101" pitchFamily="49" charset="-122"/>
              </a:rPr>
              <a:t>的排序树，其计算时间复杂度为</a:t>
            </a:r>
            <a:r>
              <a:rPr lang="en-US" altLang="zh-CN" sz="2000" dirty="0">
                <a:solidFill>
                  <a:srgbClr val="000000"/>
                </a:solidFill>
                <a:latin typeface="黑体" panose="02010609060101010101" pitchFamily="49" charset="-122"/>
                <a:ea typeface="黑体" panose="02010609060101010101" pitchFamily="49" charset="-122"/>
              </a:rPr>
              <a:t>O(</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spcBef>
                <a:spcPct val="50000"/>
              </a:spcBef>
            </a:pPr>
            <a:r>
              <a:rPr lang="zh-CN" altLang="en-US" sz="2000" dirty="0">
                <a:solidFill>
                  <a:srgbClr val="000000"/>
                </a:solidFill>
                <a:latin typeface="黑体" panose="02010609060101010101" pitchFamily="49" charset="-122"/>
                <a:ea typeface="黑体" panose="02010609060101010101" pitchFamily="49" charset="-122"/>
              </a:rPr>
              <a:t>　　同串行快速排序算法一样，并行</a:t>
            </a:r>
            <a:r>
              <a:rPr lang="zh-CN" altLang="en-US" sz="2000" dirty="0">
                <a:solidFill>
                  <a:srgbClr val="C00000"/>
                </a:solidFill>
                <a:latin typeface="黑体" panose="02010609060101010101" pitchFamily="49" charset="-122"/>
                <a:ea typeface="黑体" panose="02010609060101010101" pitchFamily="49" charset="-122"/>
              </a:rPr>
              <a:t>快速排序算法</a:t>
            </a:r>
            <a:r>
              <a:rPr lang="zh-CN" altLang="en-US" sz="2000" dirty="0">
                <a:solidFill>
                  <a:srgbClr val="000000"/>
                </a:solidFill>
                <a:latin typeface="黑体" panose="02010609060101010101" pitchFamily="49" charset="-122"/>
                <a:ea typeface="黑体" panose="02010609060101010101" pitchFamily="49" charset="-122"/>
              </a:rPr>
              <a:t>在最坏情况下时间复杂度降为</a:t>
            </a:r>
            <a:r>
              <a:rPr lang="en-US" altLang="zh-CN" sz="2000" dirty="0">
                <a:solidFill>
                  <a:srgbClr val="000000"/>
                </a:solidFill>
                <a:latin typeface="黑体" panose="02010609060101010101" pitchFamily="49" charset="-122"/>
                <a:ea typeface="黑体" panose="02010609060101010101" pitchFamily="49" charset="-122"/>
              </a:rPr>
              <a:t>O(</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baseline="30000" dirty="0">
                <a:solidFill>
                  <a:srgbClr val="000000"/>
                </a:solidFill>
                <a:latin typeface="黑体" panose="02010609060101010101" pitchFamily="49" charset="-122"/>
                <a:ea typeface="黑体" panose="02010609060101010101" pitchFamily="49" charset="-122"/>
              </a:rPr>
              <a:t>2</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。正常情况下该算法的平均时间复杂度为</a:t>
            </a:r>
            <a:r>
              <a:rPr lang="en-US" altLang="zh-CN" sz="2000" dirty="0">
                <a:solidFill>
                  <a:srgbClr val="000000"/>
                </a:solidFill>
                <a:latin typeface="黑体" panose="02010609060101010101" pitchFamily="49" charset="-122"/>
                <a:ea typeface="黑体" panose="02010609060101010101" pitchFamily="49" charset="-122"/>
              </a:rPr>
              <a:t>O(</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4" name="TextBox 4"/>
          <p:cNvSpPr txBox="1"/>
          <p:nvPr/>
        </p:nvSpPr>
        <p:spPr>
          <a:xfrm>
            <a:off x="76200" y="533400"/>
            <a:ext cx="3643313"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a:t>
            </a:r>
            <a:r>
              <a:rPr kumimoji="0" lang="en-US" altLang="pt-BR"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7</a:t>
            </a: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 </a:t>
            </a: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并行计算简介</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9329" name="Picture 2"/>
          <p:cNvPicPr>
            <a:picLocks noChangeAspect="1"/>
          </p:cNvPicPr>
          <p:nvPr/>
        </p:nvPicPr>
        <p:blipFill>
          <a:blip r:embed="rId1"/>
          <a:stretch>
            <a:fillRect/>
          </a:stretch>
        </p:blipFill>
        <p:spPr>
          <a:xfrm>
            <a:off x="614363" y="1905000"/>
            <a:ext cx="6786562" cy="3362325"/>
          </a:xfrm>
          <a:prstGeom prst="rect">
            <a:avLst/>
          </a:prstGeom>
          <a:noFill/>
          <a:ln w="9525">
            <a:noFill/>
          </a:ln>
        </p:spPr>
      </p:pic>
      <p:sp>
        <p:nvSpPr>
          <p:cNvPr id="99330" name="TextBox 11"/>
          <p:cNvSpPr txBox="1"/>
          <p:nvPr/>
        </p:nvSpPr>
        <p:spPr>
          <a:xfrm>
            <a:off x="609600" y="1263650"/>
            <a:ext cx="4286250" cy="400050"/>
          </a:xfrm>
          <a:prstGeom prst="rect">
            <a:avLst/>
          </a:prstGeom>
          <a:noFill/>
          <a:ln w="9525">
            <a:noFill/>
          </a:ln>
        </p:spPr>
        <p:txBody>
          <a:bodyPr anchor="t" anchorCtr="0">
            <a:spAutoFit/>
          </a:bodyPr>
          <a:p>
            <a:pPr eaLnBrk="0" hangingPunct="0"/>
            <a:r>
              <a:rPr lang="zh-CN" altLang="en-US" sz="2000" dirty="0">
                <a:solidFill>
                  <a:srgbClr val="0000FF"/>
                </a:solidFill>
                <a:latin typeface="微软雅黑" panose="020B0503020204020204" pitchFamily="34" charset="-122"/>
                <a:ea typeface="微软雅黑" panose="020B0503020204020204" pitchFamily="34" charset="-122"/>
              </a:rPr>
              <a:t>阿里巴巴面试题</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2" name="TextBox 4"/>
          <p:cNvSpPr txBox="1"/>
          <p:nvPr/>
        </p:nvSpPr>
        <p:spPr>
          <a:xfrm>
            <a:off x="76200" y="533400"/>
            <a:ext cx="3643313"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a:t>
            </a:r>
            <a:r>
              <a:rPr kumimoji="0" lang="en-US" altLang="pt-BR"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7</a:t>
            </a: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 </a:t>
            </a: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并行计算简介</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500063" y="2716213"/>
            <a:ext cx="2143125" cy="785813"/>
          </a:xfrm>
          <a:prstGeom prst="rect">
            <a:avLst/>
          </a:prstGeo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lstStyle/>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str=</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N</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ts val="26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sstr="b</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P</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3643313" y="2144713"/>
            <a:ext cx="2857500" cy="428625"/>
          </a:xfrm>
          <a:prstGeom prst="rect">
            <a:avLst/>
          </a:prstGeo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P</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P</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 ”</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3643313" y="2787650"/>
            <a:ext cx="2857500" cy="428625"/>
          </a:xfrm>
          <a:prstGeom prst="rect">
            <a:avLst/>
          </a:prstGeo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P+1</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P</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 ”</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3643313" y="3716338"/>
            <a:ext cx="2857500" cy="428625"/>
          </a:xfrm>
          <a:prstGeom prst="rect">
            <a:avLst/>
          </a:prstGeo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N</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…b</a:t>
            </a:r>
            <a:r>
              <a:rPr kumimoji="0" lang="en-US" altLang="zh-CN" sz="1800" b="0" i="0" u="none" strike="noStrike" kern="1200" cap="none" spc="0" normalizeH="0" baseline="-2500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P</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 ”</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01381" name="TextBox 7"/>
          <p:cNvSpPr txBox="1"/>
          <p:nvPr/>
        </p:nvSpPr>
        <p:spPr>
          <a:xfrm>
            <a:off x="3786188" y="3359150"/>
            <a:ext cx="428625" cy="357188"/>
          </a:xfrm>
          <a:prstGeom prst="rect">
            <a:avLst/>
          </a:prstGeom>
          <a:noFill/>
          <a:ln w="9525">
            <a:noFill/>
          </a:ln>
        </p:spPr>
        <p:txBody>
          <a:bodyPr lIns="0" tIns="0" rIns="0" bIns="0" anchor="t" anchorCtr="0"/>
          <a:p>
            <a:pPr eaLnBrk="0" hangingPunct="0">
              <a:lnSpc>
                <a:spcPts val="1800"/>
              </a:lnSpc>
            </a:pPr>
            <a:r>
              <a:rPr lang="en-US" altLang="zh-CN" dirty="0">
                <a:solidFill>
                  <a:srgbClr val="0000FF"/>
                </a:solidFill>
                <a:latin typeface="微软雅黑" panose="020B0503020204020204" pitchFamily="34" charset="-122"/>
                <a:ea typeface="微软雅黑" panose="020B0503020204020204" pitchFamily="34" charset="-122"/>
              </a:rPr>
              <a:t>…</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101382" name="右大括号 9"/>
          <p:cNvSpPr/>
          <p:nvPr/>
        </p:nvSpPr>
        <p:spPr>
          <a:xfrm>
            <a:off x="6643688" y="2216150"/>
            <a:ext cx="214312" cy="1928813"/>
          </a:xfrm>
          <a:prstGeom prst="rightBrace">
            <a:avLst>
              <a:gd name="adj1" fmla="val 8125"/>
              <a:gd name="adj2" fmla="val 50000"/>
            </a:avLst>
          </a:prstGeom>
          <a:noFill/>
          <a:ln w="25400" cap="flat" cmpd="sng">
            <a:solidFill>
              <a:srgbClr val="9900FF"/>
            </a:solidFill>
            <a:prstDash val="solid"/>
            <a:round/>
            <a:headEnd type="none" w="med" len="med"/>
            <a:tailEnd type="none" w="med" len="med"/>
          </a:ln>
        </p:spPr>
        <p:txBody>
          <a:bodyPr anchor="ctr" anchorCtr="0"/>
          <a:p>
            <a:pPr algn="ctr" eaLnBrk="0" hangingPunct="0"/>
            <a:endParaRPr lang="zh-CN" altLang="en-US" dirty="0">
              <a:latin typeface="Arial" panose="020B0604020202020204" pitchFamily="34" charset="0"/>
              <a:ea typeface="宋体" panose="02010600030101010101" pitchFamily="2" charset="-122"/>
            </a:endParaRPr>
          </a:p>
        </p:txBody>
      </p:sp>
      <p:sp>
        <p:nvSpPr>
          <p:cNvPr id="101383" name="TextBox 12"/>
          <p:cNvSpPr txBox="1"/>
          <p:nvPr/>
        </p:nvSpPr>
        <p:spPr>
          <a:xfrm>
            <a:off x="642938" y="1144588"/>
            <a:ext cx="5643562" cy="400050"/>
          </a:xfrm>
          <a:prstGeom prst="rect">
            <a:avLst/>
          </a:prstGeom>
          <a:noFill/>
          <a:ln w="9525">
            <a:noFill/>
          </a:ln>
        </p:spPr>
        <p:txBody>
          <a:bodyPr anchor="t" anchorCtr="0">
            <a:spAutoFit/>
          </a:bodyPr>
          <a:p>
            <a:pPr eaLnBrk="0" hangingPunct="0"/>
            <a:r>
              <a:rPr lang="en-US" altLang="zh-CN" sz="2000" dirty="0">
                <a:solidFill>
                  <a:srgbClr val="000000"/>
                </a:solidFill>
                <a:latin typeface="黑体" panose="02010609060101010101" pitchFamily="49" charset="-122"/>
                <a:ea typeface="黑体" panose="02010609060101010101" pitchFamily="49" charset="-122"/>
              </a:rPr>
              <a:t>D.</a:t>
            </a:r>
            <a:r>
              <a:rPr lang="zh-CN" altLang="en-US" sz="2000" dirty="0">
                <a:solidFill>
                  <a:srgbClr val="000000"/>
                </a:solidFill>
                <a:latin typeface="黑体" panose="02010609060101010101" pitchFamily="49" charset="-122"/>
                <a:ea typeface="黑体" panose="02010609060101010101" pitchFamily="49" charset="-122"/>
              </a:rPr>
              <a:t>存在最坏时间复杂度为</a:t>
            </a:r>
            <a:r>
              <a:rPr lang="en-US" altLang="zh-CN" sz="2000" dirty="0">
                <a:solidFill>
                  <a:srgbClr val="000000"/>
                </a:solidFill>
                <a:latin typeface="黑体" panose="02010609060101010101" pitchFamily="49" charset="-122"/>
                <a:ea typeface="黑体" panose="02010609060101010101" pitchFamily="49" charset="-122"/>
              </a:rPr>
              <a:t>O(N+P)</a:t>
            </a:r>
            <a:r>
              <a:rPr lang="zh-CN" altLang="en-US" sz="2000" dirty="0">
                <a:solidFill>
                  <a:srgbClr val="000000"/>
                </a:solidFill>
                <a:latin typeface="黑体" panose="02010609060101010101" pitchFamily="49" charset="-122"/>
                <a:ea typeface="黑体" panose="02010609060101010101" pitchFamily="49" charset="-122"/>
              </a:rPr>
              <a:t>的算法</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14" name="右箭头 13"/>
          <p:cNvSpPr/>
          <p:nvPr/>
        </p:nvSpPr>
        <p:spPr>
          <a:xfrm>
            <a:off x="3000375" y="2859088"/>
            <a:ext cx="500063" cy="42862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01385" name="TextBox 14"/>
          <p:cNvSpPr txBox="1"/>
          <p:nvPr/>
        </p:nvSpPr>
        <p:spPr>
          <a:xfrm>
            <a:off x="3643313" y="4430713"/>
            <a:ext cx="3214687" cy="369887"/>
          </a:xfrm>
          <a:prstGeom prst="rect">
            <a:avLst/>
          </a:prstGeom>
          <a:noFill/>
          <a:ln w="9525">
            <a:noFill/>
          </a:ln>
        </p:spPr>
        <p:txBody>
          <a:bodyPr anchor="t" anchorCtr="0">
            <a:spAutoFit/>
          </a:bodyPr>
          <a:p>
            <a:pPr eaLnBrk="0" hangingPunct="0"/>
            <a:r>
              <a:rPr lang="zh-CN" altLang="en-US" dirty="0">
                <a:solidFill>
                  <a:srgbClr val="0000FF"/>
                </a:solidFill>
                <a:latin typeface="Consolas" panose="020B0609020204030204" pitchFamily="49" charset="0"/>
                <a:ea typeface="仿宋" panose="02010609060101010101" pitchFamily="49" charset="-122"/>
              </a:rPr>
              <a:t>子任务：时间复杂度为</a:t>
            </a:r>
            <a:r>
              <a:rPr lang="en-US" altLang="zh-CN" dirty="0">
                <a:solidFill>
                  <a:srgbClr val="0000FF"/>
                </a:solidFill>
                <a:latin typeface="Consolas" panose="020B0609020204030204" pitchFamily="49" charset="0"/>
                <a:ea typeface="仿宋" panose="02010609060101010101" pitchFamily="49" charset="-122"/>
              </a:rPr>
              <a:t>O(P)</a:t>
            </a:r>
            <a:endParaRPr lang="zh-CN" altLang="en-US" dirty="0">
              <a:solidFill>
                <a:srgbClr val="0000FF"/>
              </a:solidFill>
              <a:latin typeface="Consolas" panose="020B0609020204030204" pitchFamily="49" charset="0"/>
              <a:ea typeface="仿宋" panose="02010609060101010101" pitchFamily="49" charset="-122"/>
            </a:endParaRPr>
          </a:p>
        </p:txBody>
      </p:sp>
      <p:sp>
        <p:nvSpPr>
          <p:cNvPr id="101386" name="TextBox 15"/>
          <p:cNvSpPr txBox="1"/>
          <p:nvPr/>
        </p:nvSpPr>
        <p:spPr>
          <a:xfrm>
            <a:off x="357188" y="3930650"/>
            <a:ext cx="2786062" cy="369888"/>
          </a:xfrm>
          <a:prstGeom prst="rect">
            <a:avLst/>
          </a:prstGeom>
          <a:noFill/>
          <a:ln w="9525">
            <a:noFill/>
          </a:ln>
        </p:spPr>
        <p:txBody>
          <a:bodyPr anchor="t" anchorCtr="0">
            <a:spAutoFit/>
          </a:bodyPr>
          <a:p>
            <a:pPr eaLnBrk="0" hangingPunct="0"/>
            <a:r>
              <a:rPr lang="zh-CN" altLang="en-US" dirty="0">
                <a:solidFill>
                  <a:srgbClr val="0000FF"/>
                </a:solidFill>
                <a:latin typeface="Consolas" panose="020B0609020204030204" pitchFamily="49" charset="0"/>
                <a:ea typeface="仿宋" panose="02010609060101010101" pitchFamily="49" charset="-122"/>
              </a:rPr>
              <a:t>分配：时间复杂度为</a:t>
            </a:r>
            <a:r>
              <a:rPr lang="en-US" altLang="zh-CN" dirty="0">
                <a:solidFill>
                  <a:srgbClr val="0000FF"/>
                </a:solidFill>
                <a:latin typeface="Consolas" panose="020B0609020204030204" pitchFamily="49" charset="0"/>
                <a:ea typeface="仿宋" panose="02010609060101010101" pitchFamily="49" charset="-122"/>
              </a:rPr>
              <a:t>O(N)</a:t>
            </a:r>
            <a:endParaRPr lang="zh-CN" altLang="en-US" dirty="0">
              <a:solidFill>
                <a:srgbClr val="0000FF"/>
              </a:solidFill>
              <a:latin typeface="Consolas" panose="020B0609020204030204" pitchFamily="49" charset="0"/>
              <a:ea typeface="仿宋" panose="02010609060101010101" pitchFamily="49" charset="-122"/>
            </a:endParaRPr>
          </a:p>
        </p:txBody>
      </p:sp>
      <p:sp>
        <p:nvSpPr>
          <p:cNvPr id="101387" name="TextBox 16"/>
          <p:cNvSpPr txBox="1"/>
          <p:nvPr/>
        </p:nvSpPr>
        <p:spPr>
          <a:xfrm>
            <a:off x="6929438" y="2990850"/>
            <a:ext cx="1500187" cy="368300"/>
          </a:xfrm>
          <a:prstGeom prst="rect">
            <a:avLst/>
          </a:prstGeom>
          <a:noFill/>
          <a:ln w="9525">
            <a:noFill/>
          </a:ln>
        </p:spPr>
        <p:txBody>
          <a:bodyPr anchor="t" anchorCtr="0">
            <a:spAutoFit/>
          </a:bodyPr>
          <a:p>
            <a:pPr eaLnBrk="0" hangingPunct="0"/>
            <a:r>
              <a:rPr lang="en-US" altLang="zh-CN" dirty="0">
                <a:solidFill>
                  <a:srgbClr val="0000FF"/>
                </a:solidFill>
                <a:latin typeface="Consolas" panose="020B0609020204030204" pitchFamily="49" charset="0"/>
                <a:ea typeface="仿宋" panose="02010609060101010101" pitchFamily="49" charset="-122"/>
              </a:rPr>
              <a:t>N</a:t>
            </a:r>
            <a:r>
              <a:rPr lang="zh-CN" altLang="en-US" dirty="0">
                <a:solidFill>
                  <a:srgbClr val="0000FF"/>
                </a:solidFill>
                <a:latin typeface="Consolas" panose="020B0609020204030204" pitchFamily="49" charset="0"/>
                <a:ea typeface="仿宋" panose="02010609060101010101" pitchFamily="49" charset="-122"/>
              </a:rPr>
              <a:t>个并行任务</a:t>
            </a:r>
            <a:endParaRPr lang="zh-CN" altLang="en-US" dirty="0">
              <a:solidFill>
                <a:srgbClr val="0000FF"/>
              </a:solidFill>
              <a:latin typeface="Consolas" panose="020B0609020204030204" pitchFamily="49" charset="0"/>
              <a:ea typeface="仿宋" panose="02010609060101010101" pitchFamily="49" charset="-122"/>
            </a:endParaRPr>
          </a:p>
        </p:txBody>
      </p:sp>
      <p:sp>
        <p:nvSpPr>
          <p:cNvPr id="4" name="TextBox 4"/>
          <p:cNvSpPr txBox="1"/>
          <p:nvPr/>
        </p:nvSpPr>
        <p:spPr>
          <a:xfrm>
            <a:off x="76200" y="533400"/>
            <a:ext cx="3643313"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a:t>
            </a:r>
            <a:r>
              <a:rPr kumimoji="0" lang="en-US" altLang="pt-BR"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7</a:t>
            </a:r>
            <a:r>
              <a:rPr kumimoji="0" lang="pt-BR" altLang="zh-CN" sz="2800" b="0" i="0" u="none" strike="noStrike" kern="1200" cap="none" spc="0" normalizeH="0" baseline="0" noProof="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 </a:t>
            </a: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并行计算简介</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extBox 4"/>
          <p:cNvSpPr txBox="1"/>
          <p:nvPr/>
        </p:nvSpPr>
        <p:spPr>
          <a:xfrm>
            <a:off x="457200" y="533400"/>
            <a:ext cx="3643313"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本章小结</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15" name="Text Box 2"/>
          <p:cNvSpPr txBox="1"/>
          <p:nvPr/>
        </p:nvSpPr>
        <p:spPr>
          <a:xfrm>
            <a:off x="427038" y="1401763"/>
            <a:ext cx="4746625" cy="400050"/>
          </a:xfrm>
          <a:prstGeom prst="rect">
            <a:avLst/>
          </a:prstGeom>
          <a:noFill/>
          <a:ln w="9525">
            <a:noFill/>
          </a:ln>
        </p:spPr>
        <p:txBody>
          <a:bodyPr anchor="t" anchorCtr="0">
            <a:spAutoFit/>
          </a:bodyPr>
          <a:p>
            <a:pPr eaLnBrk="0" hangingPunct="0">
              <a:spcBef>
                <a:spcPct val="50000"/>
              </a:spcBef>
            </a:pPr>
            <a:r>
              <a:rPr lang="zh-CN" altLang="en-US" sz="2000" dirty="0">
                <a:solidFill>
                  <a:srgbClr val="000000"/>
                </a:solidFill>
                <a:latin typeface="黑体" panose="02010609060101010101" pitchFamily="49" charset="-122"/>
                <a:ea typeface="黑体" panose="02010609060101010101" pitchFamily="49" charset="-122"/>
              </a:rPr>
              <a:t>分治法的一般的</a:t>
            </a:r>
            <a:r>
              <a:rPr lang="zh-CN" altLang="en-US" sz="2000" dirty="0">
                <a:solidFill>
                  <a:srgbClr val="C00000"/>
                </a:solidFill>
                <a:latin typeface="黑体" panose="02010609060101010101" pitchFamily="49" charset="-122"/>
                <a:ea typeface="黑体" panose="02010609060101010101" pitchFamily="49" charset="-122"/>
              </a:rPr>
              <a:t>算法设计框架</a:t>
            </a:r>
            <a:r>
              <a:rPr lang="zh-CN" altLang="en-US" sz="2000" dirty="0">
                <a:solidFill>
                  <a:srgbClr val="000000"/>
                </a:solidFill>
                <a:latin typeface="黑体" panose="02010609060101010101" pitchFamily="49" charset="-122"/>
                <a:ea typeface="黑体" panose="02010609060101010101" pitchFamily="49" charset="-122"/>
              </a:rPr>
              <a:t>如下：</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17" name="Text Box 3"/>
          <p:cNvSpPr txBox="1">
            <a:spLocks noChangeArrowheads="1"/>
          </p:cNvSpPr>
          <p:nvPr/>
        </p:nvSpPr>
        <p:spPr bwMode="auto">
          <a:xfrm>
            <a:off x="539748" y="2106491"/>
            <a:ext cx="7032646" cy="320705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lIns="180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divide-and-conquer</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(P)</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if |P|≤n</a:t>
            </a:r>
            <a:r>
              <a:rPr kumimoji="0" lang="en-US" altLang="zh-CN" sz="1800" b="0" i="0" u="none" strike="noStrike" kern="1200" cap="none" spc="0" normalizeH="0" baseline="-2500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0</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return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adhoc</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(P);   </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en-US" altLang="zh-CN" sz="1600" b="1"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 divide</a:t>
            </a:r>
            <a:r>
              <a:rPr kumimoji="0" lang="zh-CN" altLang="en-US" sz="1600" b="1"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en-US" altLang="zh-CN"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P</a:t>
            </a:r>
            <a:r>
              <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en-US" altLang="zh-CN" sz="1600" b="1"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into</a:t>
            </a:r>
            <a:r>
              <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en-US"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P</a:t>
            </a:r>
            <a:r>
              <a:rPr kumimoji="0" lang="en-US" altLang="zh-CN" sz="1800" b="0" i="0" u="none" strike="noStrike" kern="1200" cap="none" spc="0" normalizeH="0" baseline="-2500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en-US"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P</a:t>
            </a:r>
            <a:r>
              <a:rPr kumimoji="0" lang="en-US" altLang="zh-CN" sz="1800" b="0" i="0" u="none" strike="noStrike" kern="1200" cap="none" spc="0" normalizeH="0" baseline="-2500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zh-CN" altLang="en-US"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en-US"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P</a:t>
            </a:r>
            <a:r>
              <a:rPr kumimoji="0" lang="en-US" altLang="zh-CN" sz="1800" b="0" i="0" u="none" strike="noStrike" kern="1200" cap="none" spc="0" normalizeH="0" baseline="-25000" noProof="0" dirty="0" err="1">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for i←1 to k	</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Consolas" panose="020B0609020204030204" pitchFamily="49" charset="0"/>
              </a:rPr>
              <a:t>		</a:t>
            </a:r>
            <a:endParaRPr kumimoji="0" lang="zh-CN" altLang="en-US" sz="1600" b="0" i="0" u="none" strike="noStrike" kern="1200" cap="none" spc="0" normalizeH="0" baseline="0" noProof="0" dirty="0">
              <a:ln>
                <a:noFill/>
              </a:ln>
              <a:solidFill>
                <a:schemeClr val="accent1">
                  <a:lumMod val="40000"/>
                  <a:lumOff val="60000"/>
                </a:schemeClr>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y</a:t>
            </a:r>
            <a:r>
              <a:rPr kumimoji="0" lang="en-US" altLang="zh-CN" sz="1800" b="0" i="0" u="none" strike="noStrike" kern="1200" cap="none" spc="0" normalizeH="0" baseline="-25000" noProof="0" dirty="0" err="1">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divide-and-conquer</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(P</a:t>
            </a:r>
            <a:r>
              <a:rPr kumimoji="0" lang="en-US" altLang="zh-CN" sz="1800" b="0" i="0" u="none" strike="noStrike" kern="1200" cap="none" spc="0" normalizeH="0" baseline="-2500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Consolas" panose="020B0609020204030204" pitchFamily="49" charset="0"/>
              </a:rPr>
              <a:t>    </a:t>
            </a:r>
            <a:endParaRPr kumimoji="0" lang="en-US" altLang="zh-CN" sz="1600" b="0" i="0" u="none" strike="noStrike" kern="1200" cap="none" spc="0" normalizeH="0" baseline="-2500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return </a:t>
            </a: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merge</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(y</a:t>
            </a:r>
            <a:r>
              <a:rPr kumimoji="0" lang="en-US" altLang="zh-CN" sz="1800" b="0" i="0" u="none" strike="noStrike" kern="1200" cap="none" spc="0" normalizeH="0" baseline="-2500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en-US"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y</a:t>
            </a:r>
            <a:r>
              <a:rPr kumimoji="0" lang="en-US" altLang="zh-CN" sz="1800" b="0" i="0" u="none" strike="noStrike" kern="1200" cap="none" spc="0" normalizeH="0" baseline="-2500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zh-CN" altLang="en-US"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en-US"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y</a:t>
            </a:r>
            <a:r>
              <a:rPr kumimoji="0" lang="en-US" altLang="zh-CN" sz="1800" b="0" i="0" u="none" strike="noStrike" kern="1200" cap="none" spc="0" normalizeH="0" baseline="-25000" noProof="0" dirty="0" err="1">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k</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endParaRPr kumimoji="0" lang="zh-CN" altLang="en-US" sz="16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grpSp>
        <p:nvGrpSpPr>
          <p:cNvPr id="2" name="组合 1"/>
          <p:cNvGrpSpPr/>
          <p:nvPr/>
        </p:nvGrpSpPr>
        <p:grpSpPr>
          <a:xfrm>
            <a:off x="5019675" y="3124200"/>
            <a:ext cx="1152525" cy="457200"/>
            <a:chOff x="5019675" y="3124200"/>
            <a:chExt cx="1152525" cy="457200"/>
          </a:xfrm>
        </p:grpSpPr>
        <p:cxnSp>
          <p:nvCxnSpPr>
            <p:cNvPr id="20" name="直接连接符 19"/>
            <p:cNvCxnSpPr/>
            <p:nvPr/>
          </p:nvCxnSpPr>
          <p:spPr bwMode="auto">
            <a:xfrm>
              <a:off x="5019675" y="3352800"/>
              <a:ext cx="361950" cy="0"/>
            </a:xfrm>
            <a:prstGeom prst="line">
              <a:avLst/>
            </a:prstGeom>
            <a:ln w="19050">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5191125" y="3124200"/>
              <a:ext cx="981075" cy="457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拆分</a:t>
              </a:r>
              <a:endParaRPr kumimoji="0" lang="zh-CN" altLang="en-US" sz="1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p:txBody>
        </p:sp>
      </p:grpSp>
      <p:grpSp>
        <p:nvGrpSpPr>
          <p:cNvPr id="24" name="组合 23"/>
          <p:cNvGrpSpPr/>
          <p:nvPr/>
        </p:nvGrpSpPr>
        <p:grpSpPr>
          <a:xfrm>
            <a:off x="5029200" y="3962400"/>
            <a:ext cx="1152525" cy="457200"/>
            <a:chOff x="5019675" y="3124200"/>
            <a:chExt cx="1152525" cy="457200"/>
          </a:xfrm>
        </p:grpSpPr>
        <p:cxnSp>
          <p:nvCxnSpPr>
            <p:cNvPr id="25" name="直接连接符 24"/>
            <p:cNvCxnSpPr/>
            <p:nvPr/>
          </p:nvCxnSpPr>
          <p:spPr bwMode="auto">
            <a:xfrm>
              <a:off x="5019675" y="3352800"/>
              <a:ext cx="361950" cy="0"/>
            </a:xfrm>
            <a:prstGeom prst="line">
              <a:avLst/>
            </a:prstGeom>
            <a:ln w="19050">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auto">
            <a:xfrm>
              <a:off x="5191125" y="3124200"/>
              <a:ext cx="981075" cy="457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求解</a:t>
              </a:r>
              <a:endParaRPr kumimoji="0" lang="zh-CN" altLang="en-US" sz="1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p:txBody>
        </p:sp>
      </p:grpSp>
      <p:grpSp>
        <p:nvGrpSpPr>
          <p:cNvPr id="27" name="组合 26"/>
          <p:cNvGrpSpPr/>
          <p:nvPr/>
        </p:nvGrpSpPr>
        <p:grpSpPr>
          <a:xfrm>
            <a:off x="5029200" y="4419600"/>
            <a:ext cx="1152525" cy="457200"/>
            <a:chOff x="5019675" y="3124200"/>
            <a:chExt cx="1152525" cy="457200"/>
          </a:xfrm>
        </p:grpSpPr>
        <p:cxnSp>
          <p:nvCxnSpPr>
            <p:cNvPr id="28" name="直接连接符 27"/>
            <p:cNvCxnSpPr/>
            <p:nvPr/>
          </p:nvCxnSpPr>
          <p:spPr bwMode="auto">
            <a:xfrm>
              <a:off x="5019675" y="3352800"/>
              <a:ext cx="361950" cy="0"/>
            </a:xfrm>
            <a:prstGeom prst="line">
              <a:avLst/>
            </a:prstGeom>
            <a:ln w="19050">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29" name="矩形 28"/>
            <p:cNvSpPr/>
            <p:nvPr/>
          </p:nvSpPr>
          <p:spPr bwMode="auto">
            <a:xfrm>
              <a:off x="5191125" y="3124200"/>
              <a:ext cx="981075" cy="457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合并</a:t>
              </a:r>
              <a:endParaRPr kumimoji="0" lang="zh-CN" altLang="en-US" sz="1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ext Box 2"/>
          <p:cNvSpPr txBox="1"/>
          <p:nvPr/>
        </p:nvSpPr>
        <p:spPr>
          <a:xfrm>
            <a:off x="323850" y="1143000"/>
            <a:ext cx="8424863" cy="1008063"/>
          </a:xfrm>
          <a:prstGeom prst="rect">
            <a:avLst/>
          </a:prstGeom>
          <a:noFill/>
          <a:ln w="9525">
            <a:noFill/>
          </a:ln>
        </p:spPr>
        <p:txBody>
          <a:bodyPr anchor="t" anchorCtr="0">
            <a:spAutoFit/>
          </a:bodyPr>
          <a:p>
            <a:pPr eaLnBrk="0" hangingPunct="0">
              <a:lnSpc>
                <a:spcPct val="150000"/>
              </a:lnSpc>
              <a:spcBef>
                <a:spcPct val="50000"/>
              </a:spcBef>
            </a:pPr>
            <a:r>
              <a:rPr lang="zh-CN" altLang="en-US" sz="2200" dirty="0">
                <a:latin typeface="Consolas" panose="020B0609020204030204" pitchFamily="49" charset="0"/>
                <a:ea typeface="楷体" panose="02010609060101010101" pitchFamily="49" charset="-122"/>
              </a:rPr>
              <a:t>　　</a:t>
            </a:r>
            <a:r>
              <a:rPr lang="en-US" altLang="zh-CN" sz="2200" dirty="0">
                <a:solidFill>
                  <a:srgbClr val="FF0000"/>
                </a:solidFill>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问题求解</a:t>
            </a:r>
            <a:r>
              <a:rPr lang="en-US" altLang="zh-CN" sz="22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黑体" panose="02010609060101010101" pitchFamily="49" charset="-122"/>
                <a:ea typeface="黑体" panose="02010609060101010101" pitchFamily="49" charset="-122"/>
              </a:rPr>
              <a:t>先将</a:t>
            </a:r>
            <a:r>
              <a:rPr lang="en-US" altLang="zh-CN" sz="2000"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位的二进制整数</a:t>
            </a:r>
            <a:r>
              <a:rPr lang="en-US" altLang="zh-CN" sz="2000" dirty="0">
                <a:solidFill>
                  <a:srgbClr val="000000"/>
                </a:solidFill>
                <a:latin typeface="黑体" panose="02010609060101010101" pitchFamily="49" charset="-122"/>
                <a:ea typeface="黑体" panose="02010609060101010101" pitchFamily="49" charset="-122"/>
              </a:rPr>
              <a:t>X</a:t>
            </a:r>
            <a:r>
              <a:rPr lang="zh-CN" altLang="en-US" sz="2000" dirty="0">
                <a:solidFill>
                  <a:srgbClr val="000000"/>
                </a:solidFill>
                <a:latin typeface="黑体" panose="02010609060101010101" pitchFamily="49" charset="-122"/>
                <a:ea typeface="黑体" panose="02010609060101010101" pitchFamily="49" charset="-122"/>
              </a:rPr>
              <a:t>和</a:t>
            </a:r>
            <a:r>
              <a:rPr lang="en-US" altLang="zh-CN" sz="2000" dirty="0">
                <a:solidFill>
                  <a:srgbClr val="000000"/>
                </a:solidFill>
                <a:latin typeface="黑体" panose="02010609060101010101" pitchFamily="49" charset="-122"/>
                <a:ea typeface="黑体" panose="02010609060101010101" pitchFamily="49" charset="-122"/>
              </a:rPr>
              <a:t>Y</a:t>
            </a:r>
            <a:r>
              <a:rPr lang="zh-CN" altLang="en-US" sz="2000" dirty="0">
                <a:solidFill>
                  <a:srgbClr val="000000"/>
                </a:solidFill>
                <a:latin typeface="黑体" panose="02010609060101010101" pitchFamily="49" charset="-122"/>
                <a:ea typeface="黑体" panose="02010609060101010101" pitchFamily="49" charset="-122"/>
              </a:rPr>
              <a:t>各分为两段，每段的长为</a:t>
            </a:r>
            <a:r>
              <a:rPr lang="en-US" altLang="zh-CN" sz="2000" dirty="0">
                <a:solidFill>
                  <a:srgbClr val="000000"/>
                </a:solidFill>
                <a:latin typeface="黑体" panose="02010609060101010101" pitchFamily="49" charset="-122"/>
                <a:ea typeface="黑体" panose="02010609060101010101" pitchFamily="49" charset="-122"/>
              </a:rPr>
              <a:t>n/2</a:t>
            </a:r>
            <a:r>
              <a:rPr lang="zh-CN" altLang="en-US" sz="2000" dirty="0">
                <a:solidFill>
                  <a:srgbClr val="000000"/>
                </a:solidFill>
                <a:latin typeface="黑体" panose="02010609060101010101" pitchFamily="49" charset="-122"/>
                <a:ea typeface="黑体" panose="02010609060101010101" pitchFamily="49" charset="-122"/>
              </a:rPr>
              <a:t>位，如下图所示。</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19458" name="Rectangle 4"/>
          <p:cNvSpPr/>
          <p:nvPr/>
        </p:nvSpPr>
        <p:spPr>
          <a:xfrm>
            <a:off x="0" y="3181350"/>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sp>
        <p:nvSpPr>
          <p:cNvPr id="19459" name="Text Box 5"/>
          <p:cNvSpPr txBox="1"/>
          <p:nvPr/>
        </p:nvSpPr>
        <p:spPr>
          <a:xfrm>
            <a:off x="395288" y="3276600"/>
            <a:ext cx="4481512" cy="444500"/>
          </a:xfrm>
          <a:prstGeom prst="rect">
            <a:avLst/>
          </a:prstGeom>
          <a:noFill/>
          <a:ln w="9525">
            <a:noFill/>
          </a:ln>
        </p:spPr>
        <p:txBody>
          <a:bodyPr anchor="t" anchorCtr="0">
            <a:spAutoFit/>
          </a:bodyPr>
          <a:p>
            <a:pPr fontAlgn="b">
              <a:lnSpc>
                <a:spcPct val="140000"/>
              </a:lnSpc>
            </a:pPr>
            <a:r>
              <a:rPr lang="zh-CN" altLang="en-US" sz="2000" dirty="0">
                <a:solidFill>
                  <a:srgbClr val="0000FF"/>
                </a:solidFill>
                <a:latin typeface="Consolas" panose="020B0609020204030204" pitchFamily="49" charset="0"/>
                <a:ea typeface="楷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由此，</a:t>
            </a:r>
            <a:r>
              <a:rPr lang="en-US" altLang="zh-CN" sz="2000" b="1" dirty="0">
                <a:solidFill>
                  <a:srgbClr val="990000"/>
                </a:solidFill>
                <a:latin typeface="Times New Roman" panose="02020603050405020304" pitchFamily="18" charset="0"/>
                <a:ea typeface="黑体" panose="02010609060101010101" pitchFamily="49" charset="-122"/>
              </a:rPr>
              <a:t> X=A·2</a:t>
            </a:r>
            <a:r>
              <a:rPr lang="en-US" altLang="zh-CN" sz="2000" b="1" baseline="36000" dirty="0">
                <a:solidFill>
                  <a:srgbClr val="990000"/>
                </a:solidFill>
                <a:latin typeface="Times New Roman" panose="02020603050405020304" pitchFamily="18" charset="0"/>
                <a:ea typeface="黑体" panose="02010609060101010101" pitchFamily="49" charset="-122"/>
              </a:rPr>
              <a:t>n/2 </a:t>
            </a:r>
            <a:r>
              <a:rPr lang="en-US" altLang="zh-CN" sz="2000" b="1" dirty="0">
                <a:solidFill>
                  <a:srgbClr val="990000"/>
                </a:solidFill>
                <a:latin typeface="Times New Roman" panose="02020603050405020304" pitchFamily="18" charset="0"/>
                <a:ea typeface="黑体" panose="02010609060101010101" pitchFamily="49" charset="-122"/>
              </a:rPr>
              <a:t>+B    Y= C·2</a:t>
            </a:r>
            <a:r>
              <a:rPr lang="en-US" altLang="zh-CN" sz="2000" b="1" baseline="36000" dirty="0">
                <a:solidFill>
                  <a:srgbClr val="990000"/>
                </a:solidFill>
                <a:latin typeface="Times New Roman" panose="02020603050405020304" pitchFamily="18" charset="0"/>
                <a:ea typeface="黑体" panose="02010609060101010101" pitchFamily="49" charset="-122"/>
              </a:rPr>
              <a:t>n/2</a:t>
            </a:r>
            <a:r>
              <a:rPr lang="en-US" altLang="zh-CN" sz="2000" b="1" dirty="0">
                <a:solidFill>
                  <a:srgbClr val="990000"/>
                </a:solidFill>
                <a:latin typeface="Times New Roman" panose="02020603050405020304" pitchFamily="18" charset="0"/>
                <a:ea typeface="黑体" panose="02010609060101010101" pitchFamily="49" charset="-122"/>
              </a:rPr>
              <a:t> +D</a:t>
            </a:r>
            <a:endParaRPr lang="en-US" altLang="zh-CN" sz="2000" dirty="0">
              <a:solidFill>
                <a:srgbClr val="9933FF"/>
              </a:solidFill>
              <a:latin typeface="黑体" panose="02010609060101010101" pitchFamily="49" charset="-122"/>
              <a:ea typeface="黑体" panose="02010609060101010101" pitchFamily="49" charset="-122"/>
            </a:endParaRPr>
          </a:p>
        </p:txBody>
      </p:sp>
      <p:pic>
        <p:nvPicPr>
          <p:cNvPr id="19460" name="Picture 4"/>
          <p:cNvPicPr>
            <a:picLocks noChangeAspect="1"/>
          </p:cNvPicPr>
          <p:nvPr/>
        </p:nvPicPr>
        <p:blipFill>
          <a:blip r:embed="rId1"/>
          <a:stretch>
            <a:fillRect/>
          </a:stretch>
        </p:blipFill>
        <p:spPr>
          <a:xfrm>
            <a:off x="1714500" y="2286000"/>
            <a:ext cx="5449888" cy="1071563"/>
          </a:xfrm>
          <a:prstGeom prst="rect">
            <a:avLst/>
          </a:prstGeom>
          <a:noFill/>
          <a:ln w="9525">
            <a:noFill/>
          </a:ln>
        </p:spPr>
      </p:pic>
      <p:sp>
        <p:nvSpPr>
          <p:cNvPr id="6"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3.5</a:t>
            </a: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求解大整数乘法和矩阵乘法问题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
        <p:nvSpPr>
          <p:cNvPr id="2" name="矩形 1"/>
          <p:cNvSpPr/>
          <p:nvPr/>
        </p:nvSpPr>
        <p:spPr>
          <a:xfrm>
            <a:off x="914400" y="3921125"/>
            <a:ext cx="5791200" cy="368300"/>
          </a:xfrm>
          <a:prstGeom prst="rect">
            <a:avLst/>
          </a:prstGeom>
          <a:solidFill>
            <a:srgbClr val="CCCC00">
              <a:alpha val="36862"/>
            </a:srgbClr>
          </a:solidFill>
          <a:ln w="9525" cap="flat" cmpd="sng">
            <a:solidFill>
              <a:srgbClr val="000000"/>
            </a:solidFill>
            <a:prstDash val="solid"/>
            <a:miter/>
            <a:headEnd type="none" w="med" len="med"/>
            <a:tailEnd type="none" w="med" len="med"/>
          </a:ln>
        </p:spPr>
        <p:txBody>
          <a:bodyPr anchor="t" anchorCtr="0">
            <a:spAutoFit/>
          </a:bodyPr>
          <a:p>
            <a:pPr eaLnBrk="0" hangingPunct="0"/>
            <a:r>
              <a:rPr lang="zh-CN" altLang="en-US" dirty="0">
                <a:solidFill>
                  <a:srgbClr val="C00000"/>
                </a:solidFill>
                <a:latin typeface="Arial" panose="020B0604020202020204" pitchFamily="34" charset="0"/>
                <a:ea typeface="宋体" panose="02010600030101010101" pitchFamily="2" charset="-122"/>
              </a:rPr>
              <a:t>例如：</a:t>
            </a:r>
            <a:r>
              <a:rPr lang="en-US" altLang="zh-CN" dirty="0">
                <a:solidFill>
                  <a:srgbClr val="000000"/>
                </a:solidFill>
                <a:latin typeface="Arial" panose="020B0604020202020204" pitchFamily="34" charset="0"/>
                <a:ea typeface="宋体" panose="02010600030101010101" pitchFamily="2" charset="-122"/>
              </a:rPr>
              <a:t>x=11011001</a:t>
            </a:r>
            <a:r>
              <a:rPr lang="zh-CN" altLang="en-US" dirty="0">
                <a:solidFill>
                  <a:srgbClr val="000000"/>
                </a:solidFill>
                <a:latin typeface="Arial" panose="020B0604020202020204" pitchFamily="34" charset="0"/>
                <a:ea typeface="宋体" panose="02010600030101010101" pitchFamily="2" charset="-122"/>
              </a:rPr>
              <a:t>这个</a:t>
            </a:r>
            <a:r>
              <a:rPr lang="en-US" altLang="zh-CN" dirty="0">
                <a:solidFill>
                  <a:srgbClr val="000000"/>
                </a:solidFill>
                <a:latin typeface="Arial" panose="020B0604020202020204" pitchFamily="34" charset="0"/>
                <a:ea typeface="宋体" panose="02010600030101010101" pitchFamily="2" charset="-122"/>
              </a:rPr>
              <a:t>8</a:t>
            </a:r>
            <a:r>
              <a:rPr lang="zh-CN" altLang="en-US" dirty="0">
                <a:solidFill>
                  <a:srgbClr val="000000"/>
                </a:solidFill>
                <a:latin typeface="Arial" panose="020B0604020202020204" pitchFamily="34" charset="0"/>
                <a:ea typeface="宋体" panose="02010600030101010101" pitchFamily="2" charset="-122"/>
              </a:rPr>
              <a:t>位二进制数，</a:t>
            </a:r>
            <a:r>
              <a:rPr lang="en-US" altLang="zh-CN" dirty="0">
                <a:solidFill>
                  <a:srgbClr val="000000"/>
                </a:solidFill>
                <a:latin typeface="Arial" panose="020B0604020202020204" pitchFamily="34" charset="0"/>
                <a:ea typeface="宋体" panose="02010600030101010101" pitchFamily="2" charset="-122"/>
              </a:rPr>
              <a:t>x=1101</a:t>
            </a:r>
            <a:r>
              <a:rPr lang="zh-CN" altLang="en-US"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Arial" panose="020B0604020202020204" pitchFamily="34" charset="0"/>
                <a:ea typeface="宋体" panose="02010600030101010101" pitchFamily="2" charset="-122"/>
              </a:rPr>
              <a:t>2</a:t>
            </a:r>
            <a:r>
              <a:rPr lang="en-US" altLang="zh-CN" baseline="30000" dirty="0">
                <a:solidFill>
                  <a:srgbClr val="000000"/>
                </a:solidFill>
                <a:latin typeface="Arial" panose="020B0604020202020204" pitchFamily="34" charset="0"/>
                <a:ea typeface="宋体" panose="02010600030101010101" pitchFamily="2" charset="-122"/>
              </a:rPr>
              <a:t>4</a:t>
            </a:r>
            <a:r>
              <a:rPr lang="en-US" altLang="zh-CN" dirty="0">
                <a:solidFill>
                  <a:srgbClr val="000000"/>
                </a:solidFill>
                <a:latin typeface="Arial" panose="020B0604020202020204" pitchFamily="34" charset="0"/>
                <a:ea typeface="宋体" panose="02010600030101010101" pitchFamily="2" charset="-122"/>
              </a:rPr>
              <a:t>+1001</a:t>
            </a:r>
            <a:endParaRPr lang="en-US" altLang="zh-CN" dirty="0">
              <a:latin typeface="Arial" panose="020B0604020202020204" pitchFamily="34" charset="0"/>
              <a:ea typeface="宋体" panose="02010600030101010101" pitchFamily="2" charset="-122"/>
            </a:endParaRPr>
          </a:p>
        </p:txBody>
      </p:sp>
      <p:sp>
        <p:nvSpPr>
          <p:cNvPr id="3" name="矩形 2"/>
          <p:cNvSpPr/>
          <p:nvPr/>
        </p:nvSpPr>
        <p:spPr>
          <a:xfrm>
            <a:off x="931863" y="4406900"/>
            <a:ext cx="7678737" cy="957263"/>
          </a:xfrm>
          <a:prstGeom prst="rect">
            <a:avLst/>
          </a:prstGeom>
          <a:noFill/>
          <a:ln w="9525">
            <a:noFill/>
          </a:ln>
        </p:spPr>
        <p:txBody>
          <a:bodyPr anchor="t" anchorCtr="0">
            <a:spAutoFit/>
          </a:bodyPr>
          <a:p>
            <a:pPr eaLnBrk="0" hangingPunct="0">
              <a:lnSpc>
                <a:spcPct val="150000"/>
              </a:lnSpc>
            </a:pPr>
            <a:r>
              <a:rPr lang="zh-CN" altLang="pt-BR" sz="2000" dirty="0">
                <a:solidFill>
                  <a:srgbClr val="000000"/>
                </a:solidFill>
                <a:latin typeface="黑体" panose="02010609060101010101" pitchFamily="49" charset="-122"/>
                <a:ea typeface="黑体" panose="02010609060101010101" pitchFamily="49" charset="-122"/>
              </a:rPr>
              <a:t>这样</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X</a:t>
            </a:r>
            <a:r>
              <a:rPr lang="zh-CN" altLang="en-US" sz="2000" dirty="0">
                <a:solidFill>
                  <a:srgbClr val="000000"/>
                </a:solidFill>
                <a:latin typeface="黑体" panose="02010609060101010101" pitchFamily="49" charset="-122"/>
                <a:ea typeface="黑体" panose="02010609060101010101" pitchFamily="49" charset="-122"/>
              </a:rPr>
              <a:t>和</a:t>
            </a:r>
            <a:r>
              <a:rPr lang="en-US" altLang="zh-CN" sz="2000" dirty="0">
                <a:solidFill>
                  <a:srgbClr val="000000"/>
                </a:solidFill>
                <a:latin typeface="黑体" panose="02010609060101010101" pitchFamily="49" charset="-122"/>
                <a:ea typeface="黑体" panose="02010609060101010101" pitchFamily="49" charset="-122"/>
              </a:rPr>
              <a:t>Y</a:t>
            </a:r>
            <a:r>
              <a:rPr lang="zh-CN" altLang="en-US" sz="2000" dirty="0">
                <a:solidFill>
                  <a:srgbClr val="000000"/>
                </a:solidFill>
                <a:latin typeface="黑体" panose="02010609060101010101" pitchFamily="49" charset="-122"/>
                <a:ea typeface="黑体" panose="02010609060101010101" pitchFamily="49" charset="-122"/>
              </a:rPr>
              <a:t>的乘积为：</a:t>
            </a:r>
            <a:endParaRPr lang="zh-CN" altLang="pt-BR"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pPr>
            <a:r>
              <a:rPr lang="en-US" altLang="zh-CN" sz="2000" b="1" dirty="0">
                <a:solidFill>
                  <a:srgbClr val="990000"/>
                </a:solidFill>
                <a:latin typeface="Times New Roman" panose="02020603050405020304" pitchFamily="18" charset="0"/>
                <a:ea typeface="黑体" panose="02010609060101010101" pitchFamily="49" charset="-122"/>
              </a:rPr>
              <a:t>X</a:t>
            </a:r>
            <a:r>
              <a:rPr lang="en-US" altLang="zh-CN" sz="2000" b="1" dirty="0">
                <a:solidFill>
                  <a:srgbClr val="990000"/>
                </a:solidFill>
                <a:latin typeface="Arial" panose="020B0604020202020204" pitchFamily="34" charset="0"/>
                <a:ea typeface="黑体" panose="02010609060101010101" pitchFamily="49" charset="-122"/>
              </a:rPr>
              <a:t>·</a:t>
            </a:r>
            <a:r>
              <a:rPr lang="en-US" altLang="zh-CN" sz="2000" b="1" dirty="0">
                <a:solidFill>
                  <a:srgbClr val="990000"/>
                </a:solidFill>
                <a:latin typeface="Times New Roman" panose="02020603050405020304" pitchFamily="18" charset="0"/>
                <a:ea typeface="黑体" panose="02010609060101010101" pitchFamily="49" charset="-122"/>
              </a:rPr>
              <a:t>Y</a:t>
            </a:r>
            <a:r>
              <a:rPr lang="zh-CN" altLang="en-US"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990000"/>
                </a:solidFill>
                <a:latin typeface="Times New Roman" panose="02020603050405020304" pitchFamily="18" charset="0"/>
                <a:ea typeface="黑体" panose="02010609060101010101" pitchFamily="49" charset="-122"/>
              </a:rPr>
              <a:t>(A</a:t>
            </a:r>
            <a:r>
              <a:rPr lang="en-US" altLang="zh-CN" sz="2000" b="1" dirty="0">
                <a:solidFill>
                  <a:srgbClr val="990000"/>
                </a:solidFill>
                <a:latin typeface="Arial" panose="020B0604020202020204" pitchFamily="34" charset="0"/>
                <a:ea typeface="黑体" panose="02010609060101010101" pitchFamily="49" charset="-122"/>
              </a:rPr>
              <a:t>·</a:t>
            </a:r>
            <a:r>
              <a:rPr lang="en-US" altLang="zh-CN" sz="2000" b="1" dirty="0">
                <a:solidFill>
                  <a:srgbClr val="990000"/>
                </a:solidFill>
                <a:latin typeface="Times New Roman" panose="02020603050405020304" pitchFamily="18" charset="0"/>
                <a:ea typeface="黑体" panose="02010609060101010101" pitchFamily="49" charset="-122"/>
              </a:rPr>
              <a:t>2</a:t>
            </a:r>
            <a:r>
              <a:rPr lang="en-US" altLang="zh-CN" sz="2000" b="1" baseline="36000" dirty="0">
                <a:solidFill>
                  <a:srgbClr val="990000"/>
                </a:solidFill>
                <a:latin typeface="Times New Roman" panose="02020603050405020304" pitchFamily="18" charset="0"/>
                <a:ea typeface="黑体" panose="02010609060101010101" pitchFamily="49" charset="-122"/>
              </a:rPr>
              <a:t>n/2 </a:t>
            </a:r>
            <a:r>
              <a:rPr lang="en-US" altLang="zh-CN" sz="2000" b="1" dirty="0">
                <a:solidFill>
                  <a:srgbClr val="990000"/>
                </a:solidFill>
                <a:latin typeface="Times New Roman" panose="02020603050405020304" pitchFamily="18" charset="0"/>
                <a:ea typeface="黑体" panose="02010609060101010101" pitchFamily="49" charset="-122"/>
              </a:rPr>
              <a:t>+B) (C</a:t>
            </a:r>
            <a:r>
              <a:rPr lang="en-US" altLang="zh-CN" sz="2000" b="1" dirty="0">
                <a:solidFill>
                  <a:srgbClr val="990000"/>
                </a:solidFill>
                <a:latin typeface="Arial" panose="020B0604020202020204" pitchFamily="34" charset="0"/>
                <a:ea typeface="黑体" panose="02010609060101010101" pitchFamily="49" charset="-122"/>
              </a:rPr>
              <a:t>·</a:t>
            </a:r>
            <a:r>
              <a:rPr lang="en-US" altLang="zh-CN" sz="2000" b="1" dirty="0">
                <a:solidFill>
                  <a:srgbClr val="990000"/>
                </a:solidFill>
                <a:latin typeface="Times New Roman" panose="02020603050405020304" pitchFamily="18" charset="0"/>
                <a:ea typeface="黑体" panose="02010609060101010101" pitchFamily="49" charset="-122"/>
              </a:rPr>
              <a:t>2</a:t>
            </a:r>
            <a:r>
              <a:rPr lang="en-US" altLang="zh-CN" sz="2000" b="1" baseline="36000" dirty="0">
                <a:solidFill>
                  <a:srgbClr val="990000"/>
                </a:solidFill>
                <a:latin typeface="Times New Roman" panose="02020603050405020304" pitchFamily="18" charset="0"/>
                <a:ea typeface="黑体" panose="02010609060101010101" pitchFamily="49" charset="-122"/>
              </a:rPr>
              <a:t>n/2</a:t>
            </a:r>
            <a:r>
              <a:rPr lang="en-US" altLang="zh-CN" sz="2000" b="1" dirty="0">
                <a:solidFill>
                  <a:srgbClr val="990000"/>
                </a:solidFill>
                <a:latin typeface="Times New Roman" panose="02020603050405020304" pitchFamily="18" charset="0"/>
                <a:ea typeface="黑体" panose="02010609060101010101" pitchFamily="49" charset="-122"/>
              </a:rPr>
              <a:t> +D) </a:t>
            </a:r>
            <a:r>
              <a:rPr lang="zh-CN" altLang="en-US"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A</a:t>
            </a:r>
            <a:r>
              <a:rPr lang="en-US" altLang="zh-CN" sz="2000" b="1" dirty="0">
                <a:solidFill>
                  <a:srgbClr val="008000"/>
                </a:solidFill>
                <a:latin typeface="Arial" panose="020B0604020202020204" pitchFamily="34"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C</a:t>
            </a:r>
            <a:r>
              <a:rPr lang="en-US" altLang="zh-CN" sz="2000" b="1" dirty="0">
                <a:solidFill>
                  <a:srgbClr val="990000"/>
                </a:solidFill>
                <a:latin typeface="Arial" panose="020B0604020202020204" pitchFamily="34" charset="0"/>
                <a:ea typeface="黑体" panose="02010609060101010101" pitchFamily="49" charset="-122"/>
              </a:rPr>
              <a:t>·</a:t>
            </a:r>
            <a:r>
              <a:rPr lang="en-US" altLang="zh-CN" sz="2000" b="1" dirty="0">
                <a:solidFill>
                  <a:srgbClr val="800080"/>
                </a:solidFill>
                <a:latin typeface="Times New Roman" panose="02020603050405020304" pitchFamily="18" charset="0"/>
                <a:ea typeface="黑体" panose="02010609060101010101" pitchFamily="49" charset="-122"/>
              </a:rPr>
              <a:t>2</a:t>
            </a:r>
            <a:r>
              <a:rPr lang="en-US" altLang="zh-CN" sz="2000" b="1" baseline="36000" dirty="0">
                <a:solidFill>
                  <a:srgbClr val="800080"/>
                </a:solidFill>
                <a:latin typeface="Times New Roman" panose="02020603050405020304" pitchFamily="18" charset="0"/>
                <a:ea typeface="黑体" panose="02010609060101010101" pitchFamily="49" charset="-122"/>
              </a:rPr>
              <a:t>n</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A</a:t>
            </a:r>
            <a:r>
              <a:rPr lang="en-US" altLang="zh-CN" sz="2000" b="1" dirty="0">
                <a:solidFill>
                  <a:srgbClr val="008000"/>
                </a:solidFill>
                <a:latin typeface="Arial" panose="020B0604020202020204" pitchFamily="34"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D</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C</a:t>
            </a:r>
            <a:r>
              <a:rPr lang="en-US" altLang="zh-CN" sz="2000" b="1" dirty="0">
                <a:solidFill>
                  <a:srgbClr val="008000"/>
                </a:solidFill>
                <a:latin typeface="Arial" panose="020B0604020202020204" pitchFamily="34"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B</a:t>
            </a:r>
            <a:r>
              <a:rPr lang="en-US" altLang="zh-CN" sz="2000" b="1" dirty="0">
                <a:solidFill>
                  <a:srgbClr val="990000"/>
                </a:solidFill>
                <a:latin typeface="Times New Roman" panose="02020603050405020304" pitchFamily="18" charset="0"/>
                <a:ea typeface="黑体" panose="02010609060101010101" pitchFamily="49" charset="-122"/>
              </a:rPr>
              <a:t>) </a:t>
            </a:r>
            <a:r>
              <a:rPr lang="en-US" altLang="zh-CN" sz="2000" b="1" dirty="0">
                <a:solidFill>
                  <a:srgbClr val="990000"/>
                </a:solidFill>
                <a:latin typeface="Arial" panose="020B0604020202020204" pitchFamily="34" charset="0"/>
                <a:ea typeface="黑体" panose="02010609060101010101" pitchFamily="49" charset="-122"/>
              </a:rPr>
              <a:t>·</a:t>
            </a:r>
            <a:r>
              <a:rPr lang="en-US" altLang="zh-CN" sz="2000" b="1" dirty="0">
                <a:solidFill>
                  <a:srgbClr val="800080"/>
                </a:solidFill>
                <a:latin typeface="Times New Roman" panose="02020603050405020304" pitchFamily="18" charset="0"/>
                <a:ea typeface="黑体" panose="02010609060101010101" pitchFamily="49" charset="-122"/>
              </a:rPr>
              <a:t>2</a:t>
            </a:r>
            <a:r>
              <a:rPr lang="en-US" altLang="zh-CN" sz="2000" b="1" baseline="36000" dirty="0">
                <a:solidFill>
                  <a:srgbClr val="800080"/>
                </a:solidFill>
                <a:latin typeface="Times New Roman" panose="02020603050405020304" pitchFamily="18" charset="0"/>
                <a:ea typeface="黑体" panose="02010609060101010101" pitchFamily="49" charset="-122"/>
              </a:rPr>
              <a:t>n/2</a:t>
            </a:r>
            <a:r>
              <a:rPr lang="en-US" altLang="zh-CN" sz="2000" b="1" baseline="36000" dirty="0">
                <a:solidFill>
                  <a:srgbClr val="990000"/>
                </a:solidFill>
                <a:latin typeface="Times New Roman" panose="02020603050405020304" pitchFamily="18" charset="0"/>
                <a:ea typeface="黑体" panose="02010609060101010101" pitchFamily="49" charset="-122"/>
              </a:rPr>
              <a:t> </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B</a:t>
            </a:r>
            <a:r>
              <a:rPr lang="en-US" altLang="zh-CN" sz="2000" b="1" dirty="0">
                <a:solidFill>
                  <a:srgbClr val="008000"/>
                </a:solidFill>
                <a:latin typeface="Arial" panose="020B0604020202020204" pitchFamily="34"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D</a:t>
            </a:r>
            <a:endParaRPr lang="zh-CN" altLang="en-US" sz="2000" dirty="0">
              <a:solidFill>
                <a:srgbClr val="0000FF"/>
              </a:solidFill>
              <a:latin typeface="Arial" panose="020B0604020202020204" pitchFamily="34" charset="0"/>
              <a:ea typeface="黑体" panose="02010609060101010101" pitchFamily="49" charset="-122"/>
            </a:endParaRPr>
          </a:p>
        </p:txBody>
      </p:sp>
      <p:sp>
        <p:nvSpPr>
          <p:cNvPr id="4" name="矩形 3"/>
          <p:cNvSpPr/>
          <p:nvPr/>
        </p:nvSpPr>
        <p:spPr>
          <a:xfrm>
            <a:off x="931863" y="5581650"/>
            <a:ext cx="1433512" cy="369888"/>
          </a:xfrm>
          <a:prstGeom prst="rect">
            <a:avLst/>
          </a:prstGeom>
          <a:solidFill>
            <a:srgbClr val="FAC4BE">
              <a:alpha val="50195"/>
            </a:srgbClr>
          </a:solidFill>
          <a:ln w="9525" cap="flat" cmpd="sng">
            <a:solidFill>
              <a:srgbClr val="C00000"/>
            </a:solidFill>
            <a:prstDash val="solid"/>
            <a:miter/>
            <a:headEnd type="none" w="med" len="med"/>
            <a:tailEnd type="none" w="med" len="med"/>
          </a:ln>
        </p:spPr>
        <p:txBody>
          <a:bodyPr wrap="none" anchor="t" anchorCtr="0">
            <a:spAutoFit/>
          </a:bodyPr>
          <a:p>
            <a:pPr eaLnBrk="0" hangingPunct="0"/>
            <a:r>
              <a:rPr lang="en-US" altLang="zh-CN" b="1" dirty="0">
                <a:solidFill>
                  <a:srgbClr val="990000"/>
                </a:solidFill>
                <a:latin typeface="Times New Roman" panose="02020603050405020304" pitchFamily="18" charset="0"/>
                <a:ea typeface="黑体" panose="02010609060101010101" pitchFamily="49" charset="-122"/>
              </a:rPr>
              <a:t>X</a:t>
            </a:r>
            <a:r>
              <a:rPr lang="en-US" altLang="zh-CN" b="1" dirty="0">
                <a:solidFill>
                  <a:srgbClr val="990000"/>
                </a:solidFill>
                <a:latin typeface="Arial" panose="020B0604020202020204" pitchFamily="34" charset="0"/>
                <a:ea typeface="黑体" panose="02010609060101010101" pitchFamily="49" charset="-122"/>
              </a:rPr>
              <a:t>·</a:t>
            </a:r>
            <a:r>
              <a:rPr lang="en-US" altLang="zh-CN" b="1" dirty="0">
                <a:solidFill>
                  <a:srgbClr val="990000"/>
                </a:solidFill>
                <a:latin typeface="Times New Roman" panose="02020603050405020304" pitchFamily="18" charset="0"/>
                <a:ea typeface="黑体" panose="02010609060101010101" pitchFamily="49" charset="-122"/>
              </a:rPr>
              <a:t>Y</a:t>
            </a:r>
            <a:r>
              <a:rPr lang="zh-CN" altLang="en-US" b="1" dirty="0">
                <a:solidFill>
                  <a:srgbClr val="990000"/>
                </a:solidFill>
                <a:latin typeface="Times New Roman" panose="02020603050405020304" pitchFamily="18" charset="0"/>
                <a:ea typeface="黑体" panose="02010609060101010101" pitchFamily="49" charset="-122"/>
              </a:rPr>
              <a:t>的 </a:t>
            </a:r>
            <a:r>
              <a:rPr lang="en-US" altLang="zh-CN" b="1" dirty="0">
                <a:solidFill>
                  <a:srgbClr val="990000"/>
                </a:solidFill>
                <a:latin typeface="Times New Roman" panose="02020603050405020304" pitchFamily="18" charset="0"/>
                <a:ea typeface="黑体" panose="02010609060101010101" pitchFamily="49" charset="-122"/>
              </a:rPr>
              <a:t>T(n)?</a:t>
            </a:r>
            <a:endParaRPr lang="zh-CN" altLang="en-US" dirty="0">
              <a:latin typeface="Arial" panose="020B0604020202020204" pitchFamily="34" charset="0"/>
              <a:ea typeface="宋体" panose="02010600030101010101" pitchFamily="2" charset="-122"/>
            </a:endParaRPr>
          </a:p>
        </p:txBody>
      </p:sp>
      <p:grpSp>
        <p:nvGrpSpPr>
          <p:cNvPr id="5" name="组合 4"/>
          <p:cNvGrpSpPr/>
          <p:nvPr/>
        </p:nvGrpSpPr>
        <p:grpSpPr>
          <a:xfrm>
            <a:off x="2697163" y="5535613"/>
            <a:ext cx="3783012" cy="704850"/>
            <a:chOff x="2697162" y="5786120"/>
            <a:chExt cx="3782906" cy="704489"/>
          </a:xfrm>
        </p:grpSpPr>
        <p:sp>
          <p:nvSpPr>
            <p:cNvPr id="19466" name="AutoShape 7"/>
            <p:cNvSpPr/>
            <p:nvPr/>
          </p:nvSpPr>
          <p:spPr>
            <a:xfrm>
              <a:off x="3687762" y="5867400"/>
              <a:ext cx="76200" cy="533400"/>
            </a:xfrm>
            <a:prstGeom prst="leftBrace">
              <a:avLst>
                <a:gd name="adj1" fmla="val 58171"/>
                <a:gd name="adj2" fmla="val 50000"/>
              </a:avLst>
            </a:prstGeom>
            <a:noFill/>
            <a:ln w="9525" cap="flat" cmpd="sng">
              <a:solidFill>
                <a:srgbClr val="990000"/>
              </a:solidFill>
              <a:prstDash val="solid"/>
              <a:round/>
              <a:headEnd type="none" w="med" len="med"/>
              <a:tailEnd type="none" w="med" len="med"/>
            </a:ln>
          </p:spPr>
          <p:txBody>
            <a:bodyPr wrap="none" lIns="90000" tIns="46800" rIns="90000" bIns="46800" anchor="ctr" anchorCtr="0">
              <a:spAutoFit/>
            </a:bodyPr>
            <a:p>
              <a:endParaRPr lang="zh-CN" altLang="en-US" sz="2400" dirty="0">
                <a:latin typeface="Garamond" panose="02020404030301010803" pitchFamily="18" charset="0"/>
                <a:ea typeface="黑体" panose="02010609060101010101" pitchFamily="49" charset="-122"/>
              </a:endParaRPr>
            </a:p>
          </p:txBody>
        </p:sp>
        <p:sp>
          <p:nvSpPr>
            <p:cNvPr id="19467" name="Rectangle 8"/>
            <p:cNvSpPr/>
            <p:nvPr/>
          </p:nvSpPr>
          <p:spPr>
            <a:xfrm>
              <a:off x="2697162" y="5792788"/>
              <a:ext cx="1077807" cy="480784"/>
            </a:xfrm>
            <a:prstGeom prst="rect">
              <a:avLst/>
            </a:prstGeom>
            <a:noFill/>
            <a:ln w="9525">
              <a:noFill/>
            </a:ln>
          </p:spPr>
          <p:txBody>
            <a:bodyPr wrap="none" lIns="90000" tIns="46800" rIns="90000" bIns="46800" anchor="t" anchorCtr="0">
              <a:spAutoFit/>
            </a:bodyPr>
            <a:p>
              <a:pPr fontAlgn="b">
                <a:lnSpc>
                  <a:spcPct val="140000"/>
                </a:lnSpc>
              </a:pPr>
              <a:r>
                <a:rPr lang="en-US" altLang="en-US" sz="2200" b="1" dirty="0">
                  <a:solidFill>
                    <a:srgbClr val="990000"/>
                  </a:solidFill>
                  <a:latin typeface="Century Schoolbook" panose="02040604050505020304" pitchFamily="18" charset="0"/>
                  <a:ea typeface="黑体" panose="02010609060101010101" pitchFamily="49" charset="-122"/>
                </a:rPr>
                <a:t> </a:t>
              </a:r>
              <a:r>
                <a:rPr lang="en-US" altLang="zh-CN" sz="2000" b="1" dirty="0">
                  <a:solidFill>
                    <a:srgbClr val="000000"/>
                  </a:solidFill>
                  <a:latin typeface="Century Schoolbook" panose="02040604050505020304" pitchFamily="18" charset="0"/>
                  <a:ea typeface="黑体" panose="02010609060101010101" pitchFamily="49" charset="-122"/>
                </a:rPr>
                <a:t>T(n)</a:t>
              </a:r>
              <a:r>
                <a:rPr lang="en-US" altLang="zh-CN" sz="2200" b="1" dirty="0">
                  <a:solidFill>
                    <a:srgbClr val="000000"/>
                  </a:solidFill>
                  <a:latin typeface="Century Schoolbook" panose="02040604050505020304" pitchFamily="18" charset="0"/>
                  <a:ea typeface="黑体" panose="02010609060101010101" pitchFamily="49" charset="-122"/>
                </a:rPr>
                <a:t>= </a:t>
              </a:r>
              <a:endParaRPr lang="en-US" altLang="zh-CN" sz="2200" b="1" dirty="0">
                <a:solidFill>
                  <a:srgbClr val="000000"/>
                </a:solidFill>
                <a:latin typeface="Century Schoolbook" panose="02040604050505020304" pitchFamily="18" charset="0"/>
                <a:ea typeface="黑体" panose="02010609060101010101" pitchFamily="49" charset="-122"/>
              </a:endParaRPr>
            </a:p>
          </p:txBody>
        </p:sp>
        <p:sp>
          <p:nvSpPr>
            <p:cNvPr id="19468" name="Rectangle 9"/>
            <p:cNvSpPr/>
            <p:nvPr/>
          </p:nvSpPr>
          <p:spPr>
            <a:xfrm>
              <a:off x="3763962" y="5786120"/>
              <a:ext cx="2716106" cy="704489"/>
            </a:xfrm>
            <a:prstGeom prst="rect">
              <a:avLst/>
            </a:prstGeom>
            <a:noFill/>
            <a:ln w="9525">
              <a:noFill/>
            </a:ln>
          </p:spPr>
          <p:txBody>
            <a:bodyPr wrap="none" lIns="90000" tIns="46800" rIns="90000" bIns="46800" anchor="t" anchorCtr="0">
              <a:spAutoFit/>
            </a:bodyPr>
            <a:p>
              <a:pPr eaLnBrk="0" hangingPunct="0">
                <a:lnSpc>
                  <a:spcPct val="90000"/>
                </a:lnSpc>
              </a:pPr>
              <a:r>
                <a:rPr lang="en-US" altLang="zh-CN" sz="2000" b="1" dirty="0">
                  <a:solidFill>
                    <a:srgbClr val="000000"/>
                  </a:solidFill>
                  <a:latin typeface="Century Schoolbook" panose="02040604050505020304" pitchFamily="18" charset="0"/>
                  <a:ea typeface="黑体" panose="02010609060101010101" pitchFamily="49" charset="-122"/>
                </a:rPr>
                <a:t>T(1)= O(1)</a:t>
              </a:r>
              <a:endParaRPr lang="en-US" altLang="zh-CN" sz="2000" b="1" dirty="0">
                <a:solidFill>
                  <a:srgbClr val="000000"/>
                </a:solidFill>
                <a:latin typeface="Century Schoolbook" panose="02040604050505020304" pitchFamily="18" charset="0"/>
                <a:ea typeface="黑体" panose="02010609060101010101" pitchFamily="49" charset="-122"/>
              </a:endParaRPr>
            </a:p>
            <a:p>
              <a:pPr eaLnBrk="0" hangingPunct="0">
                <a:lnSpc>
                  <a:spcPct val="120000"/>
                </a:lnSpc>
              </a:pPr>
              <a:r>
                <a:rPr lang="en-US" altLang="zh-CN" sz="2000" b="1" dirty="0">
                  <a:solidFill>
                    <a:srgbClr val="000000"/>
                  </a:solidFill>
                  <a:latin typeface="Century Schoolbook" panose="02040604050505020304" pitchFamily="18" charset="0"/>
                  <a:ea typeface="黑体" panose="02010609060101010101" pitchFamily="49" charset="-122"/>
                </a:rPr>
                <a:t>T(n)= 4T(n/2)+ O(n)</a:t>
              </a:r>
              <a:endParaRPr lang="en-US" altLang="zh-CN" sz="2000" dirty="0">
                <a:solidFill>
                  <a:srgbClr val="000000"/>
                </a:solidFill>
                <a:latin typeface="Century Schoolbook" panose="02040604050505020304" pitchFamily="18"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extBox 4"/>
          <p:cNvSpPr txBox="1"/>
          <p:nvPr/>
        </p:nvSpPr>
        <p:spPr>
          <a:xfrm>
            <a:off x="457200" y="533400"/>
            <a:ext cx="3643313"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本章小结</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15" name="Text Box 2"/>
          <p:cNvSpPr txBox="1"/>
          <p:nvPr/>
        </p:nvSpPr>
        <p:spPr>
          <a:xfrm>
            <a:off x="427038" y="1401763"/>
            <a:ext cx="8412162" cy="4545012"/>
          </a:xfrm>
          <a:prstGeom prst="rect">
            <a:avLst/>
          </a:prstGeom>
          <a:noFill/>
          <a:ln w="9525">
            <a:noFill/>
          </a:ln>
        </p:spPr>
        <p:txBody>
          <a:bodyPr anchor="t" anchorCtr="0">
            <a:spAutoFit/>
          </a:bodyPr>
          <a:p>
            <a:pPr eaLnBrk="0" hangingPunct="0">
              <a:lnSpc>
                <a:spcPct val="150000"/>
              </a:lnSpc>
              <a:spcBef>
                <a:spcPct val="50000"/>
              </a:spcBef>
            </a:pPr>
            <a:r>
              <a:rPr lang="zh-CN" altLang="en-US" sz="2000" dirty="0">
                <a:solidFill>
                  <a:srgbClr val="C00000"/>
                </a:solidFill>
                <a:latin typeface="黑体" panose="02010609060101010101" pitchFamily="49" charset="-122"/>
                <a:ea typeface="黑体" panose="02010609060101010101" pitchFamily="49" charset="-122"/>
              </a:rPr>
              <a:t>问题特征及设计要点：</a:t>
            </a:r>
            <a:endParaRPr lang="en-US" altLang="zh-CN" sz="2000" dirty="0">
              <a:solidFill>
                <a:srgbClr val="C00000"/>
              </a:solidFill>
              <a:latin typeface="黑体" panose="02010609060101010101" pitchFamily="49" charset="-122"/>
              <a:ea typeface="黑体" panose="02010609060101010101" pitchFamily="49" charset="-122"/>
            </a:endParaRPr>
          </a:p>
          <a:p>
            <a:pPr marL="1085850" lvl="1" indent="-342900" algn="l" rtl="0" eaLnBrk="0" fontAlgn="base" hangingPunct="0">
              <a:lnSpc>
                <a:spcPct val="150000"/>
              </a:lnSpc>
              <a:spcBef>
                <a:spcPct val="50000"/>
              </a:spcBef>
              <a:spcAft>
                <a:spcPct val="0"/>
              </a:spcAft>
              <a:buClrTx/>
              <a:buFont typeface="Wingdings" panose="05000000000000000000" pitchFamily="2" charset="2"/>
              <a:buChar char="Ø"/>
            </a:pPr>
            <a:r>
              <a:rPr lang="zh-CN" altLang="en-US" sz="2000" dirty="0">
                <a:solidFill>
                  <a:srgbClr val="000000"/>
                </a:solidFill>
                <a:latin typeface="黑体" panose="02010609060101010101" pitchFamily="49" charset="-122"/>
                <a:ea typeface="黑体" panose="02010609060101010101" pitchFamily="49" charset="-122"/>
              </a:rPr>
              <a:t>原问题可以划分或者归约为规模小的子问题</a:t>
            </a:r>
            <a:endParaRPr lang="en-US" altLang="zh-CN" sz="2000" dirty="0">
              <a:solidFill>
                <a:srgbClr val="000000"/>
              </a:solidFill>
              <a:latin typeface="黑体" panose="02010609060101010101" pitchFamily="49" charset="-122"/>
              <a:ea typeface="黑体" panose="02010609060101010101" pitchFamily="49" charset="-122"/>
            </a:endParaRPr>
          </a:p>
          <a:p>
            <a:pPr marL="1143000" lvl="2" indent="-228600" algn="l" rtl="0" eaLnBrk="0" fontAlgn="base" hangingPunct="0">
              <a:lnSpc>
                <a:spcPct val="150000"/>
              </a:lnSpc>
              <a:spcBef>
                <a:spcPct val="50000"/>
              </a:spcBef>
              <a:spcAft>
                <a:spcPct val="0"/>
              </a:spcAft>
              <a:buClrTx/>
              <a:buChar char="•"/>
            </a:pPr>
            <a:r>
              <a:rPr lang="zh-CN" altLang="en-US" sz="1600" dirty="0">
                <a:solidFill>
                  <a:srgbClr val="000000"/>
                </a:solidFill>
                <a:latin typeface="黑体" panose="02010609060101010101" pitchFamily="49" charset="-122"/>
                <a:ea typeface="黑体" panose="02010609060101010101" pitchFamily="49" charset="-122"/>
              </a:rPr>
              <a:t>子问题与原问题具有相同的性质</a:t>
            </a:r>
            <a:endParaRPr lang="en-US" altLang="zh-CN" sz="1600" dirty="0">
              <a:solidFill>
                <a:srgbClr val="000000"/>
              </a:solidFill>
              <a:latin typeface="黑体" panose="02010609060101010101" pitchFamily="49" charset="-122"/>
              <a:ea typeface="黑体" panose="02010609060101010101" pitchFamily="49" charset="-122"/>
            </a:endParaRPr>
          </a:p>
          <a:p>
            <a:pPr marL="1143000" lvl="2" indent="-228600" algn="l" rtl="0" eaLnBrk="0" fontAlgn="base" hangingPunct="0">
              <a:lnSpc>
                <a:spcPct val="150000"/>
              </a:lnSpc>
              <a:spcBef>
                <a:spcPct val="50000"/>
              </a:spcBef>
              <a:spcAft>
                <a:spcPct val="0"/>
              </a:spcAft>
              <a:buClrTx/>
              <a:buChar char="•"/>
            </a:pPr>
            <a:r>
              <a:rPr lang="zh-CN" altLang="en-US" sz="1600" dirty="0">
                <a:solidFill>
                  <a:srgbClr val="000000"/>
                </a:solidFill>
                <a:latin typeface="黑体" panose="02010609060101010101" pitchFamily="49" charset="-122"/>
                <a:ea typeface="黑体" panose="02010609060101010101" pitchFamily="49" charset="-122"/>
              </a:rPr>
              <a:t>子问题的求解彼此独立</a:t>
            </a:r>
            <a:endParaRPr lang="en-US" altLang="zh-CN" sz="1600" dirty="0">
              <a:solidFill>
                <a:srgbClr val="000000"/>
              </a:solidFill>
              <a:latin typeface="黑体" panose="02010609060101010101" pitchFamily="49" charset="-122"/>
              <a:ea typeface="黑体" panose="02010609060101010101" pitchFamily="49" charset="-122"/>
            </a:endParaRPr>
          </a:p>
          <a:p>
            <a:pPr marL="1143000" lvl="2" indent="-228600" algn="l" rtl="0" eaLnBrk="0" fontAlgn="base" hangingPunct="0">
              <a:lnSpc>
                <a:spcPct val="150000"/>
              </a:lnSpc>
              <a:spcBef>
                <a:spcPct val="50000"/>
              </a:spcBef>
              <a:spcAft>
                <a:spcPct val="0"/>
              </a:spcAft>
              <a:buClrTx/>
              <a:buChar char="•"/>
            </a:pPr>
            <a:r>
              <a:rPr lang="zh-CN" altLang="en-US" sz="1600" dirty="0">
                <a:solidFill>
                  <a:srgbClr val="000000"/>
                </a:solidFill>
                <a:latin typeface="黑体" panose="02010609060101010101" pitchFamily="49" charset="-122"/>
                <a:ea typeface="黑体" panose="02010609060101010101" pitchFamily="49" charset="-122"/>
              </a:rPr>
              <a:t>划分时子问题的规模尽可能均衡</a:t>
            </a:r>
            <a:endParaRPr lang="en-US" altLang="zh-CN" sz="1600" dirty="0">
              <a:solidFill>
                <a:srgbClr val="000000"/>
              </a:solidFill>
              <a:latin typeface="黑体" panose="02010609060101010101" pitchFamily="49" charset="-122"/>
              <a:ea typeface="黑体" panose="02010609060101010101" pitchFamily="49" charset="-122"/>
            </a:endParaRPr>
          </a:p>
          <a:p>
            <a:pPr marL="1085850" lvl="1" indent="-342900" algn="l" rtl="0" eaLnBrk="0" fontAlgn="base" hangingPunct="0">
              <a:lnSpc>
                <a:spcPct val="150000"/>
              </a:lnSpc>
              <a:spcBef>
                <a:spcPct val="50000"/>
              </a:spcBef>
              <a:spcAft>
                <a:spcPct val="0"/>
              </a:spcAft>
              <a:buClrTx/>
              <a:buFont typeface="Wingdings" panose="05000000000000000000" pitchFamily="2" charset="2"/>
              <a:buChar char="Ø"/>
            </a:pPr>
            <a:r>
              <a:rPr lang="zh-CN" altLang="en-US" sz="2000" dirty="0">
                <a:solidFill>
                  <a:srgbClr val="000000"/>
                </a:solidFill>
                <a:latin typeface="黑体" panose="02010609060101010101" pitchFamily="49" charset="-122"/>
                <a:ea typeface="黑体" panose="02010609060101010101" pitchFamily="49" charset="-122"/>
              </a:rPr>
              <a:t>子问题规模足够小时可直接求解</a:t>
            </a:r>
            <a:endParaRPr lang="en-US" altLang="zh-CN" sz="2000" dirty="0">
              <a:solidFill>
                <a:srgbClr val="000000"/>
              </a:solidFill>
              <a:latin typeface="黑体" panose="02010609060101010101" pitchFamily="49" charset="-122"/>
              <a:ea typeface="黑体" panose="02010609060101010101" pitchFamily="49" charset="-122"/>
            </a:endParaRPr>
          </a:p>
          <a:p>
            <a:pPr marL="1085850" lvl="1" indent="-342900" algn="l" rtl="0" eaLnBrk="0" fontAlgn="base" hangingPunct="0">
              <a:lnSpc>
                <a:spcPct val="150000"/>
              </a:lnSpc>
              <a:spcBef>
                <a:spcPct val="50000"/>
              </a:spcBef>
              <a:spcAft>
                <a:spcPct val="0"/>
              </a:spcAft>
              <a:buClrTx/>
              <a:buFont typeface="Wingdings" panose="05000000000000000000" pitchFamily="2" charset="2"/>
              <a:buChar char="Ø"/>
            </a:pPr>
            <a:r>
              <a:rPr lang="zh-CN" altLang="en-US" sz="2000" dirty="0">
                <a:solidFill>
                  <a:srgbClr val="000000"/>
                </a:solidFill>
                <a:latin typeface="黑体" panose="02010609060101010101" pitchFamily="49" charset="-122"/>
                <a:ea typeface="黑体" panose="02010609060101010101" pitchFamily="49" charset="-122"/>
              </a:rPr>
              <a:t>子问题的解综合得到原问题的解</a:t>
            </a:r>
            <a:endParaRPr lang="en-US" altLang="zh-CN" sz="2000" dirty="0">
              <a:solidFill>
                <a:srgbClr val="000000"/>
              </a:solidFill>
              <a:latin typeface="黑体" panose="02010609060101010101" pitchFamily="49" charset="-122"/>
              <a:ea typeface="黑体" panose="02010609060101010101" pitchFamily="49" charset="-122"/>
            </a:endParaRPr>
          </a:p>
          <a:p>
            <a:pPr marL="1085850" lvl="1" indent="-342900" algn="l" rtl="0" eaLnBrk="0" fontAlgn="base" hangingPunct="0">
              <a:lnSpc>
                <a:spcPct val="150000"/>
              </a:lnSpc>
              <a:spcBef>
                <a:spcPct val="50000"/>
              </a:spcBef>
              <a:spcAft>
                <a:spcPct val="0"/>
              </a:spcAft>
              <a:buClrTx/>
              <a:buNone/>
            </a:pPr>
            <a:r>
              <a:rPr lang="zh-CN" altLang="en-US" sz="2000" dirty="0">
                <a:solidFill>
                  <a:srgbClr val="000000"/>
                </a:solidFill>
                <a:latin typeface="黑体" panose="02010609060101010101" pitchFamily="49" charset="-122"/>
                <a:ea typeface="黑体" panose="02010609060101010101" pitchFamily="49" charset="-122"/>
              </a:rPr>
              <a:t>算法实现：递归或迭代</a:t>
            </a:r>
            <a:endParaRPr lang="en-US" altLang="zh-CN" sz="2000" dirty="0">
              <a:solidFill>
                <a:srgbClr val="0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charRg st="11" end="3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charRg st="31" end="4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charRg st="46" end="5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charRg st="57" end="7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charRg st="72" end="8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charRg st="87" end="10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charRg st="102" end="1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extBox 4"/>
          <p:cNvSpPr txBox="1"/>
          <p:nvPr/>
        </p:nvSpPr>
        <p:spPr>
          <a:xfrm>
            <a:off x="457200" y="533400"/>
            <a:ext cx="3643313"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本章小结</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15" name="Text Box 2"/>
          <p:cNvSpPr txBox="1"/>
          <p:nvPr/>
        </p:nvSpPr>
        <p:spPr>
          <a:xfrm>
            <a:off x="427038" y="1401763"/>
            <a:ext cx="8412162" cy="3578225"/>
          </a:xfrm>
          <a:prstGeom prst="rect">
            <a:avLst/>
          </a:prstGeom>
          <a:noFill/>
          <a:ln w="9525">
            <a:noFill/>
          </a:ln>
        </p:spPr>
        <p:txBody>
          <a:bodyPr anchor="t" anchorCtr="0">
            <a:spAutoFit/>
          </a:bodyPr>
          <a:p>
            <a:pPr eaLnBrk="0" hangingPunct="0">
              <a:lnSpc>
                <a:spcPct val="150000"/>
              </a:lnSpc>
              <a:spcBef>
                <a:spcPct val="50000"/>
              </a:spcBef>
            </a:pPr>
            <a:r>
              <a:rPr lang="zh-CN" altLang="en-US" sz="2000" dirty="0">
                <a:solidFill>
                  <a:srgbClr val="C00000"/>
                </a:solidFill>
                <a:latin typeface="黑体" panose="02010609060101010101" pitchFamily="49" charset="-122"/>
                <a:ea typeface="黑体" panose="02010609060101010101" pitchFamily="49" charset="-122"/>
              </a:rPr>
              <a:t>时间复杂度分析：</a:t>
            </a:r>
            <a:endParaRPr lang="en-US" altLang="zh-CN" sz="2000" dirty="0">
              <a:solidFill>
                <a:srgbClr val="C00000"/>
              </a:solidFill>
              <a:latin typeface="黑体" panose="02010609060101010101" pitchFamily="49" charset="-122"/>
              <a:ea typeface="黑体" panose="02010609060101010101" pitchFamily="49" charset="-122"/>
            </a:endParaRPr>
          </a:p>
          <a:p>
            <a:pPr eaLnBrk="0" hangingPunct="0">
              <a:lnSpc>
                <a:spcPct val="150000"/>
              </a:lnSpc>
              <a:spcBef>
                <a:spcPct val="50000"/>
              </a:spcBef>
            </a:pPr>
            <a:endParaRPr lang="en-US" altLang="zh-CN" sz="2000" dirty="0">
              <a:solidFill>
                <a:srgbClr val="C00000"/>
              </a:solidFill>
              <a:latin typeface="黑体" panose="02010609060101010101" pitchFamily="49" charset="-122"/>
              <a:ea typeface="黑体" panose="02010609060101010101" pitchFamily="49" charset="-122"/>
            </a:endParaRPr>
          </a:p>
          <a:p>
            <a:pPr eaLnBrk="0" hangingPunct="0">
              <a:lnSpc>
                <a:spcPct val="150000"/>
              </a:lnSpc>
              <a:spcBef>
                <a:spcPct val="50000"/>
              </a:spcBef>
            </a:pPr>
            <a:endParaRPr lang="en-US" altLang="zh-CN" sz="2000" dirty="0">
              <a:solidFill>
                <a:srgbClr val="C00000"/>
              </a:solidFill>
              <a:latin typeface="黑体" panose="02010609060101010101" pitchFamily="49" charset="-122"/>
              <a:ea typeface="黑体" panose="02010609060101010101" pitchFamily="49" charset="-122"/>
            </a:endParaRPr>
          </a:p>
          <a:p>
            <a:pPr marL="1085850" lvl="1" indent="-342900" algn="l" rtl="0" eaLnBrk="0" fontAlgn="base" hangingPunct="0">
              <a:lnSpc>
                <a:spcPct val="150000"/>
              </a:lnSpc>
              <a:spcBef>
                <a:spcPct val="50000"/>
              </a:spcBef>
              <a:spcAft>
                <a:spcPct val="0"/>
              </a:spcAft>
              <a:buClrTx/>
              <a:buFont typeface="Arial" panose="020B0604020202020204" pitchFamily="34" charset="0"/>
              <a:buChar char="•"/>
            </a:pPr>
            <a:r>
              <a:rPr lang="en-US" altLang="zh-CN" sz="2000" i="1" dirty="0">
                <a:solidFill>
                  <a:srgbClr val="000000"/>
                </a:solidFill>
                <a:latin typeface="Consolas" panose="020B0609020204030204" pitchFamily="49" charset="0"/>
                <a:ea typeface="黑体" panose="02010609060101010101" pitchFamily="49" charset="-122"/>
              </a:rPr>
              <a:t>P</a:t>
            </a:r>
            <a:r>
              <a:rPr lang="en-US" altLang="zh-CN" sz="2000" i="1" baseline="-25000" dirty="0">
                <a:solidFill>
                  <a:srgbClr val="000000"/>
                </a:solidFill>
                <a:latin typeface="Consolas" panose="020B0609020204030204" pitchFamily="49" charset="0"/>
                <a:ea typeface="黑体" panose="02010609060101010101" pitchFamily="49" charset="-122"/>
              </a:rPr>
              <a:t>1</a:t>
            </a:r>
            <a:r>
              <a:rPr lang="zh-CN" altLang="en-US" sz="2000" i="1"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P</a:t>
            </a:r>
            <a:r>
              <a:rPr lang="en-US" altLang="zh-CN" sz="2000" i="1" baseline="-25000" dirty="0">
                <a:solidFill>
                  <a:srgbClr val="000000"/>
                </a:solidFill>
                <a:latin typeface="Consolas" panose="020B0609020204030204" pitchFamily="49" charset="0"/>
                <a:ea typeface="黑体" panose="02010609060101010101" pitchFamily="49" charset="-122"/>
              </a:rPr>
              <a:t>2</a:t>
            </a:r>
            <a:r>
              <a:rPr lang="zh-CN" altLang="en-US" sz="2000" i="1"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a:t>
            </a:r>
            <a:r>
              <a:rPr lang="zh-CN" altLang="en-US" sz="2000" i="1"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P</a:t>
            </a:r>
            <a:r>
              <a:rPr lang="en-US" altLang="zh-CN" sz="2000" i="1" baseline="-25000" dirty="0">
                <a:solidFill>
                  <a:srgbClr val="000000"/>
                </a:solidFill>
                <a:latin typeface="Consolas" panose="020B0609020204030204" pitchFamily="49" charset="0"/>
                <a:ea typeface="黑体" panose="02010609060101010101" pitchFamily="49" charset="-122"/>
              </a:rPr>
              <a:t>k</a:t>
            </a:r>
            <a:r>
              <a:rPr lang="zh-CN" altLang="en-US" sz="2000" dirty="0">
                <a:solidFill>
                  <a:srgbClr val="000000"/>
                </a:solidFill>
                <a:latin typeface="Consolas" panose="020B0609020204030204" pitchFamily="49" charset="0"/>
                <a:ea typeface="黑体" panose="02010609060101010101" pitchFamily="49" charset="-122"/>
              </a:rPr>
              <a:t>为划分后产生的子问题</a:t>
            </a:r>
            <a:endParaRPr lang="en-US" altLang="zh-CN" sz="2000" baseline="-25000" dirty="0">
              <a:solidFill>
                <a:srgbClr val="000000"/>
              </a:solidFill>
              <a:latin typeface="Consolas" panose="020B0609020204030204" pitchFamily="49" charset="0"/>
              <a:ea typeface="黑体" panose="02010609060101010101" pitchFamily="49" charset="-122"/>
            </a:endParaRPr>
          </a:p>
          <a:p>
            <a:pPr marL="1085850" lvl="1" indent="-342900" algn="l" rtl="0" eaLnBrk="0" fontAlgn="base" hangingPunct="0">
              <a:lnSpc>
                <a:spcPct val="150000"/>
              </a:lnSpc>
              <a:spcBef>
                <a:spcPct val="50000"/>
              </a:spcBef>
              <a:spcAft>
                <a:spcPct val="0"/>
              </a:spcAft>
              <a:buClrTx/>
              <a:buFont typeface="Arial" panose="020B0604020202020204" pitchFamily="34" charset="0"/>
              <a:buChar char="•"/>
            </a:pPr>
            <a:r>
              <a:rPr lang="en-US" altLang="zh-CN" sz="2000" i="1" dirty="0">
                <a:solidFill>
                  <a:srgbClr val="000000"/>
                </a:solidFill>
                <a:latin typeface="Consolas" panose="020B0609020204030204" pitchFamily="49" charset="0"/>
                <a:ea typeface="黑体" panose="02010609060101010101" pitchFamily="49" charset="-122"/>
              </a:rPr>
              <a:t>f(n)</a:t>
            </a:r>
            <a:r>
              <a:rPr lang="zh-CN" altLang="en-US" sz="2000" dirty="0">
                <a:solidFill>
                  <a:srgbClr val="000000"/>
                </a:solidFill>
                <a:latin typeface="黑体" panose="02010609060101010101" pitchFamily="49" charset="-122"/>
                <a:ea typeface="黑体" panose="02010609060101010101" pitchFamily="49" charset="-122"/>
              </a:rPr>
              <a:t>为划分子问题</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将子问题的解合并得到原问题解的总工作量</a:t>
            </a:r>
            <a:endParaRPr lang="en-US" altLang="zh-CN" sz="2000" dirty="0">
              <a:solidFill>
                <a:srgbClr val="000000"/>
              </a:solidFill>
              <a:latin typeface="黑体" panose="02010609060101010101" pitchFamily="49" charset="-122"/>
              <a:ea typeface="黑体" panose="02010609060101010101" pitchFamily="49" charset="-122"/>
            </a:endParaRPr>
          </a:p>
          <a:p>
            <a:pPr marL="1085850" lvl="1" indent="-342900" algn="l" rtl="0" eaLnBrk="0" fontAlgn="base" hangingPunct="0">
              <a:lnSpc>
                <a:spcPct val="150000"/>
              </a:lnSpc>
              <a:spcBef>
                <a:spcPct val="50000"/>
              </a:spcBef>
              <a:spcAft>
                <a:spcPct val="0"/>
              </a:spcAft>
              <a:buClrTx/>
              <a:buFont typeface="Arial" panose="020B0604020202020204" pitchFamily="34" charset="0"/>
              <a:buChar char="•"/>
            </a:pPr>
            <a:r>
              <a:rPr lang="zh-CN" altLang="en-US" sz="2000" dirty="0">
                <a:solidFill>
                  <a:srgbClr val="000000"/>
                </a:solidFill>
                <a:latin typeface="黑体" panose="02010609060101010101" pitchFamily="49" charset="-122"/>
                <a:ea typeface="黑体" panose="02010609060101010101" pitchFamily="49" charset="-122"/>
              </a:rPr>
              <a:t>规模为</a:t>
            </a:r>
            <a:r>
              <a:rPr lang="en-US" altLang="zh-CN" sz="2000" i="1" dirty="0">
                <a:solidFill>
                  <a:srgbClr val="000000"/>
                </a:solidFill>
                <a:latin typeface="Consolas" panose="020B0609020204030204" pitchFamily="49" charset="0"/>
                <a:ea typeface="黑体" panose="02010609060101010101" pitchFamily="49" charset="-122"/>
              </a:rPr>
              <a:t>c</a:t>
            </a:r>
            <a:r>
              <a:rPr lang="zh-CN" altLang="en-US" sz="2000" dirty="0">
                <a:solidFill>
                  <a:srgbClr val="000000"/>
                </a:solidFill>
                <a:latin typeface="黑体" panose="02010609060101010101" pitchFamily="49" charset="-122"/>
                <a:ea typeface="黑体" panose="02010609060101010101" pitchFamily="49" charset="-122"/>
              </a:rPr>
              <a:t>的</a:t>
            </a:r>
            <a:r>
              <a:rPr lang="zh-CN" altLang="en-US" sz="2000" b="1" u="sng" dirty="0">
                <a:solidFill>
                  <a:srgbClr val="000000"/>
                </a:solidFill>
                <a:latin typeface="黑体" panose="02010609060101010101" pitchFamily="49" charset="-122"/>
                <a:ea typeface="黑体" panose="02010609060101010101" pitchFamily="49" charset="-122"/>
              </a:rPr>
              <a:t>最小子问题</a:t>
            </a:r>
            <a:r>
              <a:rPr lang="zh-CN" altLang="en-US" sz="2000" dirty="0">
                <a:solidFill>
                  <a:srgbClr val="000000"/>
                </a:solidFill>
                <a:latin typeface="黑体" panose="02010609060101010101" pitchFamily="49" charset="-122"/>
                <a:ea typeface="黑体" panose="02010609060101010101" pitchFamily="49" charset="-122"/>
              </a:rPr>
              <a:t>的工作量为</a:t>
            </a:r>
            <a:r>
              <a:rPr lang="en-US" altLang="zh-CN" sz="2000" i="1" dirty="0">
                <a:solidFill>
                  <a:srgbClr val="000000"/>
                </a:solidFill>
                <a:latin typeface="Consolas" panose="020B0609020204030204" pitchFamily="49" charset="0"/>
                <a:ea typeface="黑体" panose="02010609060101010101" pitchFamily="49" charset="-122"/>
              </a:rPr>
              <a:t>C</a:t>
            </a:r>
            <a:endParaRPr lang="en-US" altLang="zh-CN" sz="2000" i="1" dirty="0">
              <a:solidFill>
                <a:srgbClr val="000000"/>
              </a:solidFill>
              <a:latin typeface="Consolas" panose="020B0609020204030204" pitchFamily="49" charset="0"/>
              <a:ea typeface="黑体" panose="02010609060101010101" pitchFamily="49" charset="-122"/>
            </a:endParaRPr>
          </a:p>
        </p:txBody>
      </p:sp>
      <p:sp>
        <p:nvSpPr>
          <p:cNvPr id="4" name="矩形 3"/>
          <p:cNvSpPr/>
          <p:nvPr/>
        </p:nvSpPr>
        <p:spPr>
          <a:xfrm>
            <a:off x="609600" y="2057400"/>
            <a:ext cx="4745038" cy="962025"/>
          </a:xfrm>
          <a:prstGeom prst="rect">
            <a:avLst/>
          </a:prstGeom>
          <a:noFill/>
          <a:ln w="9525">
            <a:noFill/>
          </a:ln>
        </p:spPr>
        <p:txBody>
          <a:bodyPr wrap="none" anchor="t" anchorCtr="0">
            <a:spAutoFit/>
          </a:bodyPr>
          <a:p>
            <a:pPr eaLnBrk="0" hangingPunct="0">
              <a:lnSpc>
                <a:spcPct val="150000"/>
              </a:lnSpc>
              <a:spcBef>
                <a:spcPct val="30000"/>
              </a:spcBef>
            </a:pPr>
            <a:r>
              <a:rPr lang="en-US" altLang="zh-CN" b="1" i="1" dirty="0">
                <a:solidFill>
                  <a:srgbClr val="0000FF"/>
                </a:solidFill>
                <a:latin typeface="Consolas" panose="020B0609020204030204" pitchFamily="49" charset="0"/>
                <a:ea typeface="楷体" panose="02010609060101010101" pitchFamily="49" charset="-122"/>
              </a:rPr>
              <a:t>T</a:t>
            </a:r>
            <a:r>
              <a:rPr lang="en-US" altLang="zh-CN" b="1" dirty="0">
                <a:solidFill>
                  <a:srgbClr val="0000FF"/>
                </a:solidFill>
                <a:latin typeface="Consolas" panose="020B0609020204030204" pitchFamily="49" charset="0"/>
                <a:ea typeface="楷体" panose="02010609060101010101" pitchFamily="49" charset="-122"/>
              </a:rPr>
              <a:t>(</a:t>
            </a:r>
            <a:r>
              <a:rPr lang="en-US" altLang="zh-CN" b="1" i="1" dirty="0">
                <a:solidFill>
                  <a:srgbClr val="0000FF"/>
                </a:solidFill>
                <a:latin typeface="Consolas" panose="020B0609020204030204" pitchFamily="49" charset="0"/>
                <a:ea typeface="楷体" panose="02010609060101010101" pitchFamily="49" charset="-122"/>
              </a:rPr>
              <a:t>n</a:t>
            </a:r>
            <a:r>
              <a:rPr lang="en-US" altLang="zh-CN" b="1" dirty="0">
                <a:solidFill>
                  <a:srgbClr val="0000FF"/>
                </a:solidFill>
                <a:latin typeface="Consolas" panose="020B0609020204030204" pitchFamily="49" charset="0"/>
                <a:ea typeface="楷体" panose="02010609060101010101" pitchFamily="49" charset="-122"/>
              </a:rPr>
              <a:t>)=</a:t>
            </a:r>
            <a:r>
              <a:rPr lang="en-US" altLang="zh-CN" b="1" i="1" dirty="0">
                <a:solidFill>
                  <a:srgbClr val="0000FF"/>
                </a:solidFill>
                <a:latin typeface="Consolas" panose="020B0609020204030204" pitchFamily="49" charset="0"/>
                <a:ea typeface="楷体" panose="02010609060101010101" pitchFamily="49" charset="-122"/>
              </a:rPr>
              <a:t>T</a:t>
            </a:r>
            <a:r>
              <a:rPr lang="en-US" altLang="zh-CN" b="1" dirty="0">
                <a:solidFill>
                  <a:srgbClr val="0000FF"/>
                </a:solidFill>
                <a:latin typeface="Consolas" panose="020B0609020204030204" pitchFamily="49" charset="0"/>
                <a:ea typeface="楷体" panose="02010609060101010101" pitchFamily="49" charset="-122"/>
              </a:rPr>
              <a:t>(|</a:t>
            </a:r>
            <a:r>
              <a:rPr lang="en-US" altLang="zh-CN" b="1" i="1" dirty="0">
                <a:solidFill>
                  <a:srgbClr val="0000FF"/>
                </a:solidFill>
                <a:latin typeface="Consolas" panose="020B0609020204030204" pitchFamily="49" charset="0"/>
                <a:ea typeface="楷体" panose="02010609060101010101" pitchFamily="49" charset="-122"/>
              </a:rPr>
              <a:t>P</a:t>
            </a:r>
            <a:r>
              <a:rPr lang="en-US" altLang="zh-CN" b="1" i="1" baseline="-25000" dirty="0">
                <a:solidFill>
                  <a:srgbClr val="0000FF"/>
                </a:solidFill>
                <a:latin typeface="Consolas" panose="020B0609020204030204" pitchFamily="49" charset="0"/>
                <a:ea typeface="楷体" panose="02010609060101010101" pitchFamily="49" charset="-122"/>
              </a:rPr>
              <a:t>1</a:t>
            </a:r>
            <a:r>
              <a:rPr lang="en-US" altLang="zh-CN" b="1" dirty="0">
                <a:solidFill>
                  <a:srgbClr val="0000FF"/>
                </a:solidFill>
                <a:latin typeface="Consolas" panose="020B0609020204030204" pitchFamily="49" charset="0"/>
                <a:ea typeface="楷体" panose="02010609060101010101" pitchFamily="49" charset="-122"/>
              </a:rPr>
              <a:t>|)+</a:t>
            </a:r>
            <a:r>
              <a:rPr lang="en-US" altLang="zh-CN" b="1" i="1" dirty="0">
                <a:solidFill>
                  <a:srgbClr val="0000FF"/>
                </a:solidFill>
                <a:latin typeface="Consolas" panose="020B0609020204030204" pitchFamily="49" charset="0"/>
                <a:ea typeface="楷体" panose="02010609060101010101" pitchFamily="49" charset="-122"/>
              </a:rPr>
              <a:t> T</a:t>
            </a:r>
            <a:r>
              <a:rPr lang="en-US" altLang="zh-CN" b="1" dirty="0">
                <a:solidFill>
                  <a:srgbClr val="0000FF"/>
                </a:solidFill>
                <a:latin typeface="Consolas" panose="020B0609020204030204" pitchFamily="49" charset="0"/>
                <a:ea typeface="楷体" panose="02010609060101010101" pitchFamily="49" charset="-122"/>
              </a:rPr>
              <a:t>(|</a:t>
            </a:r>
            <a:r>
              <a:rPr lang="en-US" altLang="zh-CN" b="1" i="1" dirty="0">
                <a:solidFill>
                  <a:srgbClr val="0000FF"/>
                </a:solidFill>
                <a:latin typeface="Consolas" panose="020B0609020204030204" pitchFamily="49" charset="0"/>
                <a:ea typeface="楷体" panose="02010609060101010101" pitchFamily="49" charset="-122"/>
              </a:rPr>
              <a:t>P</a:t>
            </a:r>
            <a:r>
              <a:rPr lang="en-US" altLang="zh-CN" b="1" i="1" baseline="-25000" dirty="0">
                <a:solidFill>
                  <a:srgbClr val="0000FF"/>
                </a:solidFill>
                <a:latin typeface="Consolas" panose="020B0609020204030204" pitchFamily="49" charset="0"/>
                <a:ea typeface="楷体" panose="02010609060101010101" pitchFamily="49" charset="-122"/>
              </a:rPr>
              <a:t>2</a:t>
            </a:r>
            <a:r>
              <a:rPr lang="en-US" altLang="zh-CN" b="1" dirty="0">
                <a:solidFill>
                  <a:srgbClr val="0000FF"/>
                </a:solidFill>
                <a:latin typeface="Consolas" panose="020B0609020204030204" pitchFamily="49" charset="0"/>
                <a:ea typeface="楷体" panose="02010609060101010101" pitchFamily="49" charset="-122"/>
              </a:rPr>
              <a:t>|)+…+ </a:t>
            </a:r>
            <a:r>
              <a:rPr lang="en-US" altLang="zh-CN" b="1" i="1" dirty="0">
                <a:solidFill>
                  <a:srgbClr val="0000FF"/>
                </a:solidFill>
                <a:latin typeface="Consolas" panose="020B0609020204030204" pitchFamily="49" charset="0"/>
                <a:ea typeface="楷体" panose="02010609060101010101" pitchFamily="49" charset="-122"/>
              </a:rPr>
              <a:t>T</a:t>
            </a:r>
            <a:r>
              <a:rPr lang="en-US" altLang="zh-CN" b="1" dirty="0">
                <a:solidFill>
                  <a:srgbClr val="0000FF"/>
                </a:solidFill>
                <a:latin typeface="Consolas" panose="020B0609020204030204" pitchFamily="49" charset="0"/>
                <a:ea typeface="楷体" panose="02010609060101010101" pitchFamily="49" charset="-122"/>
              </a:rPr>
              <a:t>(|</a:t>
            </a:r>
            <a:r>
              <a:rPr lang="en-US" altLang="zh-CN" b="1" i="1" dirty="0">
                <a:solidFill>
                  <a:srgbClr val="0000FF"/>
                </a:solidFill>
                <a:latin typeface="Consolas" panose="020B0609020204030204" pitchFamily="49" charset="0"/>
                <a:ea typeface="楷体" panose="02010609060101010101" pitchFamily="49" charset="-122"/>
              </a:rPr>
              <a:t>P</a:t>
            </a:r>
            <a:r>
              <a:rPr lang="en-US" altLang="zh-CN" b="1" i="1" baseline="-25000" dirty="0">
                <a:solidFill>
                  <a:srgbClr val="0000FF"/>
                </a:solidFill>
                <a:latin typeface="Consolas" panose="020B0609020204030204" pitchFamily="49" charset="0"/>
                <a:ea typeface="楷体" panose="02010609060101010101" pitchFamily="49" charset="-122"/>
              </a:rPr>
              <a:t>k</a:t>
            </a:r>
            <a:r>
              <a:rPr lang="en-US" altLang="zh-CN" b="1" dirty="0">
                <a:solidFill>
                  <a:srgbClr val="0000FF"/>
                </a:solidFill>
                <a:latin typeface="Consolas" panose="020B0609020204030204" pitchFamily="49" charset="0"/>
                <a:ea typeface="楷体" panose="02010609060101010101" pitchFamily="49" charset="-122"/>
              </a:rPr>
              <a:t>|)+</a:t>
            </a:r>
            <a:r>
              <a:rPr lang="en-US" altLang="zh-CN" b="1" i="1" dirty="0">
                <a:solidFill>
                  <a:srgbClr val="0000FF"/>
                </a:solidFill>
                <a:latin typeface="Consolas" panose="020B0609020204030204" pitchFamily="49" charset="0"/>
                <a:ea typeface="楷体" panose="02010609060101010101" pitchFamily="49" charset="-122"/>
              </a:rPr>
              <a:t>f(n)</a:t>
            </a:r>
            <a:endParaRPr lang="en-US" altLang="zh-CN" b="1" i="1" dirty="0">
              <a:solidFill>
                <a:srgbClr val="0000FF"/>
              </a:solidFill>
              <a:latin typeface="Consolas" panose="020B0609020204030204" pitchFamily="49" charset="0"/>
              <a:ea typeface="楷体" panose="02010609060101010101" pitchFamily="49" charset="-122"/>
            </a:endParaRPr>
          </a:p>
          <a:p>
            <a:pPr eaLnBrk="0" hangingPunct="0">
              <a:lnSpc>
                <a:spcPct val="150000"/>
              </a:lnSpc>
              <a:spcBef>
                <a:spcPct val="30000"/>
              </a:spcBef>
            </a:pPr>
            <a:r>
              <a:rPr lang="en-US" altLang="zh-CN" b="1" i="1" dirty="0">
                <a:solidFill>
                  <a:srgbClr val="0000FF"/>
                </a:solidFill>
                <a:latin typeface="Consolas" panose="020B0609020204030204" pitchFamily="49" charset="0"/>
                <a:ea typeface="楷体" panose="02010609060101010101" pitchFamily="49" charset="-122"/>
              </a:rPr>
              <a:t>T</a:t>
            </a:r>
            <a:r>
              <a:rPr lang="en-US" altLang="zh-CN" b="1" dirty="0">
                <a:solidFill>
                  <a:srgbClr val="0000FF"/>
                </a:solidFill>
                <a:latin typeface="Consolas" panose="020B0609020204030204" pitchFamily="49" charset="0"/>
                <a:ea typeface="楷体" panose="02010609060101010101" pitchFamily="49" charset="-122"/>
              </a:rPr>
              <a:t>(</a:t>
            </a:r>
            <a:r>
              <a:rPr lang="en-US" altLang="zh-CN" b="1" i="1" dirty="0">
                <a:solidFill>
                  <a:srgbClr val="0000FF"/>
                </a:solidFill>
                <a:latin typeface="Consolas" panose="020B0609020204030204" pitchFamily="49" charset="0"/>
                <a:ea typeface="楷体" panose="02010609060101010101" pitchFamily="49" charset="-122"/>
              </a:rPr>
              <a:t>c</a:t>
            </a:r>
            <a:r>
              <a:rPr lang="en-US" altLang="zh-CN" b="1" dirty="0">
                <a:solidFill>
                  <a:srgbClr val="0000FF"/>
                </a:solidFill>
                <a:latin typeface="Consolas" panose="020B0609020204030204" pitchFamily="49" charset="0"/>
                <a:ea typeface="楷体" panose="02010609060101010101" pitchFamily="49" charset="-122"/>
              </a:rPr>
              <a:t>)</a:t>
            </a:r>
            <a:r>
              <a:rPr lang="en-US" altLang="zh-CN" b="1" i="1" dirty="0">
                <a:solidFill>
                  <a:srgbClr val="0000FF"/>
                </a:solidFill>
                <a:latin typeface="Consolas" panose="020B0609020204030204" pitchFamily="49" charset="0"/>
                <a:ea typeface="楷体" panose="02010609060101010101" pitchFamily="49" charset="-122"/>
              </a:rPr>
              <a:t>=C</a:t>
            </a:r>
            <a:endParaRPr lang="en-US" altLang="zh-CN" b="1" i="1" dirty="0">
              <a:solidFill>
                <a:srgbClr val="0000FF"/>
              </a:solidFill>
              <a:latin typeface="Consolas" panose="020B0609020204030204" pitchFamily="49"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charRg st="11" end="3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charRg st="32" end="6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charRg st="63" end="8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extBox 4"/>
          <p:cNvSpPr txBox="1"/>
          <p:nvPr/>
        </p:nvSpPr>
        <p:spPr>
          <a:xfrm>
            <a:off x="457200" y="533400"/>
            <a:ext cx="3643313"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本章小结</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109570" name="Text Box 2"/>
          <p:cNvSpPr txBox="1"/>
          <p:nvPr/>
        </p:nvSpPr>
        <p:spPr>
          <a:xfrm>
            <a:off x="427038" y="1401763"/>
            <a:ext cx="8412162" cy="2328862"/>
          </a:xfrm>
          <a:prstGeom prst="rect">
            <a:avLst/>
          </a:prstGeom>
          <a:noFill/>
          <a:ln w="9525">
            <a:noFill/>
          </a:ln>
        </p:spPr>
        <p:txBody>
          <a:bodyPr anchor="t" anchorCtr="0">
            <a:spAutoFit/>
          </a:bodyPr>
          <a:p>
            <a:pPr eaLnBrk="0" hangingPunct="0">
              <a:lnSpc>
                <a:spcPct val="150000"/>
              </a:lnSpc>
              <a:spcBef>
                <a:spcPct val="50000"/>
              </a:spcBef>
            </a:pPr>
            <a:r>
              <a:rPr lang="zh-CN" altLang="en-US" sz="2000" dirty="0">
                <a:solidFill>
                  <a:srgbClr val="000000"/>
                </a:solidFill>
                <a:latin typeface="黑体" panose="02010609060101010101" pitchFamily="49" charset="-122"/>
                <a:ea typeface="黑体" panose="02010609060101010101" pitchFamily="49" charset="-122"/>
              </a:rPr>
              <a:t>时间复杂度分析：</a:t>
            </a:r>
            <a:endParaRPr lang="en-US" altLang="zh-CN"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spcBef>
                <a:spcPct val="50000"/>
              </a:spcBef>
            </a:pPr>
            <a:r>
              <a:rPr lang="zh-CN" altLang="en-US" sz="2000" dirty="0">
                <a:solidFill>
                  <a:srgbClr val="C00000"/>
                </a:solidFill>
                <a:latin typeface="黑体" panose="02010609060101010101" pitchFamily="49" charset="-122"/>
                <a:ea typeface="黑体" panose="02010609060101010101" pitchFamily="49" charset="-122"/>
              </a:rPr>
              <a:t>两类常见的递推方程</a:t>
            </a:r>
            <a:endParaRPr lang="en-US" altLang="zh-CN" sz="2000" dirty="0">
              <a:solidFill>
                <a:srgbClr val="C00000"/>
              </a:solidFill>
              <a:latin typeface="黑体" panose="02010609060101010101" pitchFamily="49" charset="-122"/>
              <a:ea typeface="黑体" panose="02010609060101010101" pitchFamily="49" charset="-122"/>
            </a:endParaRPr>
          </a:p>
          <a:p>
            <a:pPr eaLnBrk="0" hangingPunct="0">
              <a:lnSpc>
                <a:spcPct val="150000"/>
              </a:lnSpc>
              <a:spcBef>
                <a:spcPct val="50000"/>
              </a:spcBef>
            </a:pPr>
            <a:endParaRPr lang="en-US" altLang="zh-CN" sz="2000" dirty="0">
              <a:solidFill>
                <a:srgbClr val="C00000"/>
              </a:solidFill>
              <a:latin typeface="黑体" panose="02010609060101010101" pitchFamily="49" charset="-122"/>
              <a:ea typeface="黑体" panose="02010609060101010101" pitchFamily="49" charset="-122"/>
            </a:endParaRPr>
          </a:p>
          <a:p>
            <a:pPr eaLnBrk="0" hangingPunct="0">
              <a:lnSpc>
                <a:spcPct val="150000"/>
              </a:lnSpc>
              <a:spcBef>
                <a:spcPct val="50000"/>
              </a:spcBef>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4" name="矩形 3"/>
          <p:cNvSpPr>
            <a:spLocks noRot="1" noChangeAspect="1" noMove="1" noResize="1" noEditPoints="1" noAdjustHandles="1" noChangeArrowheads="1" noChangeShapeType="1" noTextEdit="1"/>
          </p:cNvSpPr>
          <p:nvPr/>
        </p:nvSpPr>
        <p:spPr>
          <a:xfrm>
            <a:off x="1219200" y="2569929"/>
            <a:ext cx="5275864" cy="1744132"/>
          </a:xfrm>
          <a:prstGeom prst="rect">
            <a:avLst/>
          </a:prstGeom>
          <a:blipFill>
            <a:blip r:embed="rId1"/>
            <a:stretch>
              <a:fillRect l="-925" t="-5594" b="-1399"/>
            </a:stretch>
          </a:blip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mn-ea"/>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extBox 4"/>
          <p:cNvSpPr txBox="1"/>
          <p:nvPr/>
        </p:nvSpPr>
        <p:spPr>
          <a:xfrm>
            <a:off x="457200" y="533400"/>
            <a:ext cx="3643313"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本章小结</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111618" name="Text Box 2"/>
          <p:cNvSpPr txBox="1">
            <a:spLocks noRot="1" noChangeAspect="1" noEditPoints="1" noTextEdit="1"/>
          </p:cNvSpPr>
          <p:nvPr/>
        </p:nvSpPr>
        <p:spPr>
          <a:xfrm>
            <a:off x="457200" y="1371600"/>
            <a:ext cx="8412163" cy="4883150"/>
          </a:xfrm>
          <a:prstGeom prst="rect">
            <a:avLst/>
          </a:prstGeom>
          <a:blipFill rotWithShape="1">
            <a:blip r:embed="rId1"/>
            <a:stretch>
              <a:fillRect/>
            </a:stretch>
          </a:blipFill>
          <a:ln w="9525">
            <a:noFill/>
          </a:ln>
        </p:spPr>
        <p:txBody>
          <a:bodyPr anchor="t" anchorCtr="0"/>
          <a:p>
            <a:pPr eaLnBrk="0" hangingPunct="0"/>
            <a:endParaRPr lang="zh-CN" altLang="en-US">
              <a:latin typeface="Arial" panose="020B0604020202020204" pitchFamily="34" charset="0"/>
            </a:endParaRPr>
          </a:p>
        </p:txBody>
      </p:sp>
      <p:sp>
        <p:nvSpPr>
          <p:cNvPr id="5" name="矩形 4"/>
          <p:cNvSpPr/>
          <p:nvPr/>
        </p:nvSpPr>
        <p:spPr>
          <a:xfrm>
            <a:off x="1603375" y="2065338"/>
            <a:ext cx="2336800" cy="368300"/>
          </a:xfrm>
          <a:prstGeom prst="rect">
            <a:avLst/>
          </a:prstGeom>
          <a:solidFill>
            <a:srgbClr val="CCCC00">
              <a:alpha val="45098"/>
            </a:srgbClr>
          </a:solidFill>
          <a:ln>
            <a:solidFill>
              <a:srgbClr val="000000"/>
            </a:solidFill>
          </a:ln>
        </p:spPr>
        <p:txBody>
          <a:bodyPr wrap="none">
            <a:sp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1" i="0" u="none" strike="noStrike" kern="1200" cap="none" spc="0" normalizeH="0" baseline="0" noProof="0" dirty="0" err="1">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a:t>
            </a:r>
            <a:r>
              <a:rPr kumimoji="0" lang="en-US" altLang="zh-CN" sz="1800" b="1" i="1" u="none" strike="noStrike" kern="1200" cap="none" spc="0" normalizeH="0" baseline="0" noProof="0" dirty="0" err="1">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extBox 4"/>
          <p:cNvSpPr txBox="1"/>
          <p:nvPr/>
        </p:nvSpPr>
        <p:spPr>
          <a:xfrm>
            <a:off x="457200" y="533400"/>
            <a:ext cx="3643313"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本章小结</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7" name="Text Box 2"/>
          <p:cNvSpPr txBox="1"/>
          <p:nvPr/>
        </p:nvSpPr>
        <p:spPr>
          <a:xfrm>
            <a:off x="557213" y="1481138"/>
            <a:ext cx="8412162" cy="4175125"/>
          </a:xfrm>
          <a:prstGeom prst="rect">
            <a:avLst/>
          </a:prstGeom>
          <a:noFill/>
          <a:ln w="9525">
            <a:noFill/>
          </a:ln>
        </p:spPr>
        <p:txBody>
          <a:bodyPr anchor="t" anchorCtr="0">
            <a:spAutoFit/>
          </a:bodyPr>
          <a:p>
            <a:pPr eaLnBrk="0" hangingPunct="0">
              <a:lnSpc>
                <a:spcPct val="150000"/>
              </a:lnSpc>
              <a:spcBef>
                <a:spcPct val="50000"/>
              </a:spcBef>
            </a:pPr>
            <a:r>
              <a:rPr lang="zh-CN" altLang="en-US" sz="2000" dirty="0">
                <a:solidFill>
                  <a:srgbClr val="C00000"/>
                </a:solidFill>
                <a:latin typeface="黑体" panose="02010609060101010101" pitchFamily="49" charset="-122"/>
                <a:ea typeface="黑体" panose="02010609060101010101" pitchFamily="49" charset="-122"/>
              </a:rPr>
              <a:t>提高算法效率途径：</a:t>
            </a:r>
            <a:endParaRPr lang="en-US" altLang="zh-CN" sz="2000" dirty="0">
              <a:solidFill>
                <a:srgbClr val="C00000"/>
              </a:solidFill>
              <a:latin typeface="黑体" panose="02010609060101010101" pitchFamily="49" charset="-122"/>
              <a:ea typeface="黑体" panose="02010609060101010101" pitchFamily="49" charset="-122"/>
            </a:endParaRPr>
          </a:p>
          <a:p>
            <a:pPr eaLnBrk="0" hangingPunct="0">
              <a:lnSpc>
                <a:spcPct val="150000"/>
              </a:lnSpc>
              <a:spcBef>
                <a:spcPct val="50000"/>
              </a:spcBef>
            </a:pPr>
            <a:r>
              <a:rPr lang="en-US" altLang="zh-CN" sz="2000" dirty="0">
                <a:solidFill>
                  <a:srgbClr val="0000FF"/>
                </a:solidFill>
                <a:latin typeface="黑体" panose="02010609060101010101" pitchFamily="49" charset="-122"/>
                <a:ea typeface="黑体" panose="02010609060101010101" pitchFamily="49" charset="-122"/>
              </a:rPr>
              <a:t>1.</a:t>
            </a:r>
            <a:r>
              <a:rPr lang="zh-CN" altLang="en-US" sz="2000" dirty="0">
                <a:solidFill>
                  <a:srgbClr val="0000FF"/>
                </a:solidFill>
                <a:latin typeface="黑体" panose="02010609060101010101" pitchFamily="49" charset="-122"/>
                <a:ea typeface="黑体" panose="02010609060101010101" pitchFamily="49" charset="-122"/>
              </a:rPr>
              <a:t>减少子问题个数</a:t>
            </a:r>
            <a:r>
              <a:rPr lang="en-US" altLang="zh-CN" sz="2000" dirty="0">
                <a:solidFill>
                  <a:srgbClr val="0000FF"/>
                </a:solidFill>
                <a:latin typeface="黑体" panose="02010609060101010101" pitchFamily="49" charset="-122"/>
                <a:ea typeface="黑体" panose="02010609060101010101" pitchFamily="49" charset="-122"/>
              </a:rPr>
              <a:t>a</a:t>
            </a:r>
            <a:endParaRPr lang="en-US" altLang="zh-CN" sz="2000" dirty="0">
              <a:solidFill>
                <a:srgbClr val="0000FF"/>
              </a:solidFill>
              <a:latin typeface="黑体" panose="02010609060101010101" pitchFamily="49" charset="-122"/>
              <a:ea typeface="黑体" panose="02010609060101010101" pitchFamily="49" charset="-122"/>
            </a:endParaRPr>
          </a:p>
          <a:p>
            <a:pPr eaLnBrk="0" hangingPunct="0">
              <a:lnSpc>
                <a:spcPct val="150000"/>
              </a:lnSpc>
              <a:spcBef>
                <a:spcPct val="50000"/>
              </a:spcBef>
            </a:pPr>
            <a:endParaRPr lang="en-US" altLang="zh-CN" sz="2000" dirty="0">
              <a:solidFill>
                <a:srgbClr val="0000FF"/>
              </a:solidFill>
              <a:latin typeface="黑体" panose="02010609060101010101" pitchFamily="49" charset="-122"/>
              <a:ea typeface="黑体" panose="02010609060101010101" pitchFamily="49" charset="-122"/>
            </a:endParaRPr>
          </a:p>
          <a:p>
            <a:pPr eaLnBrk="0" hangingPunct="0">
              <a:lnSpc>
                <a:spcPct val="150000"/>
              </a:lnSpc>
              <a:spcBef>
                <a:spcPct val="50000"/>
              </a:spcBef>
            </a:pPr>
            <a:endParaRPr lang="en-US" altLang="zh-CN" sz="2000" dirty="0">
              <a:solidFill>
                <a:srgbClr val="0000FF"/>
              </a:solidFill>
              <a:latin typeface="黑体" panose="02010609060101010101" pitchFamily="49" charset="-122"/>
              <a:ea typeface="黑体" panose="02010609060101010101" pitchFamily="49" charset="-122"/>
            </a:endParaRPr>
          </a:p>
          <a:p>
            <a:pPr eaLnBrk="0" hangingPunct="0">
              <a:lnSpc>
                <a:spcPct val="150000"/>
              </a:lnSpc>
              <a:spcBef>
                <a:spcPct val="50000"/>
              </a:spcBef>
            </a:pPr>
            <a:r>
              <a:rPr lang="en-US" altLang="zh-CN" sz="2000" dirty="0">
                <a:solidFill>
                  <a:srgbClr val="0000FF"/>
                </a:solidFill>
                <a:latin typeface="黑体" panose="02010609060101010101" pitchFamily="49" charset="-122"/>
                <a:ea typeface="黑体" panose="02010609060101010101" pitchFamily="49" charset="-122"/>
              </a:rPr>
              <a:t>2.</a:t>
            </a:r>
            <a:r>
              <a:rPr lang="zh-CN" altLang="en-US" sz="2000" dirty="0">
                <a:solidFill>
                  <a:srgbClr val="0000FF"/>
                </a:solidFill>
                <a:latin typeface="黑体" panose="02010609060101010101" pitchFamily="49" charset="-122"/>
                <a:ea typeface="黑体" panose="02010609060101010101" pitchFamily="49" charset="-122"/>
              </a:rPr>
              <a:t>增加预处理，降低</a:t>
            </a:r>
            <a:r>
              <a:rPr lang="en-US" altLang="zh-CN" sz="2000" i="1" dirty="0">
                <a:solidFill>
                  <a:srgbClr val="0000FF"/>
                </a:solidFill>
                <a:latin typeface="Consolas" panose="020B0609020204030204" pitchFamily="49" charset="0"/>
                <a:ea typeface="黑体" panose="02010609060101010101" pitchFamily="49" charset="-122"/>
              </a:rPr>
              <a:t>f(n)</a:t>
            </a:r>
            <a:endParaRPr lang="en-US" altLang="zh-CN" sz="2000" i="1" dirty="0">
              <a:solidFill>
                <a:srgbClr val="0000FF"/>
              </a:solidFill>
              <a:latin typeface="Consolas" panose="020B0609020204030204" pitchFamily="49" charset="0"/>
              <a:ea typeface="黑体" panose="02010609060101010101" pitchFamily="49" charset="-122"/>
            </a:endParaRPr>
          </a:p>
          <a:p>
            <a:pPr eaLnBrk="0" hangingPunct="0">
              <a:lnSpc>
                <a:spcPct val="150000"/>
              </a:lnSpc>
              <a:spcBef>
                <a:spcPct val="50000"/>
              </a:spcBef>
            </a:pPr>
            <a:endParaRPr lang="en-US" altLang="zh-CN" sz="2000" dirty="0">
              <a:solidFill>
                <a:srgbClr val="C00000"/>
              </a:solidFill>
              <a:latin typeface="黑体" panose="02010609060101010101" pitchFamily="49" charset="-122"/>
              <a:ea typeface="黑体" panose="02010609060101010101" pitchFamily="49" charset="-122"/>
            </a:endParaRPr>
          </a:p>
          <a:p>
            <a:pPr eaLnBrk="0" hangingPunct="0">
              <a:lnSpc>
                <a:spcPct val="150000"/>
              </a:lnSpc>
              <a:spcBef>
                <a:spcPct val="50000"/>
              </a:spcBef>
            </a:pPr>
            <a:endParaRPr lang="en-US" altLang="zh-CN" sz="2000" dirty="0">
              <a:solidFill>
                <a:srgbClr val="C00000"/>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
          <a:stretch>
            <a:fillRect/>
          </a:stretch>
        </p:blipFill>
        <p:spPr>
          <a:xfrm>
            <a:off x="557213" y="2832100"/>
            <a:ext cx="7086600" cy="736600"/>
          </a:xfrm>
          <a:prstGeom prst="rect">
            <a:avLst/>
          </a:prstGeom>
          <a:noFill/>
          <a:ln w="9525">
            <a:noFill/>
          </a:ln>
        </p:spPr>
      </p:pic>
      <p:sp>
        <p:nvSpPr>
          <p:cNvPr id="6" name="矩形 5"/>
          <p:cNvSpPr/>
          <p:nvPr/>
        </p:nvSpPr>
        <p:spPr>
          <a:xfrm>
            <a:off x="3200400" y="1524000"/>
            <a:ext cx="2336800" cy="369888"/>
          </a:xfrm>
          <a:prstGeom prst="rect">
            <a:avLst/>
          </a:prstGeom>
          <a:solidFill>
            <a:srgbClr val="CCCC00">
              <a:alpha val="45098"/>
            </a:srgbClr>
          </a:solidFill>
          <a:ln>
            <a:solidFill>
              <a:srgbClr val="000000"/>
            </a:solidFill>
          </a:ln>
        </p:spPr>
        <p:txBody>
          <a:bodyPr wrap="none">
            <a:sp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1" i="0" u="none" strike="noStrike" kern="1200" cap="none" spc="0" normalizeH="0" baseline="0" noProof="0" dirty="0" err="1">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a:t>
            </a:r>
            <a:r>
              <a:rPr kumimoji="0" lang="en-US" altLang="zh-CN" sz="1800" b="1" i="1" u="none" strike="noStrike" kern="1200" cap="none" spc="0" normalizeH="0" baseline="0" noProof="0" dirty="0" err="1">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charRg st="10" end="2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charRg st="23" end="3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extBox 4"/>
          <p:cNvSpPr txBox="1"/>
          <p:nvPr/>
        </p:nvSpPr>
        <p:spPr>
          <a:xfrm>
            <a:off x="457200" y="533400"/>
            <a:ext cx="3643313"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本章小结</a:t>
            </a:r>
            <a:endParaRPr kumimoji="0" lang="en-US" altLang="zh-CN" sz="2800" b="0"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mn-cs"/>
            </a:endParaRPr>
          </a:p>
        </p:txBody>
      </p:sp>
      <p:sp>
        <p:nvSpPr>
          <p:cNvPr id="115714" name="Text Box 2"/>
          <p:cNvSpPr txBox="1"/>
          <p:nvPr/>
        </p:nvSpPr>
        <p:spPr>
          <a:xfrm>
            <a:off x="427038" y="1401763"/>
            <a:ext cx="8412162" cy="2328862"/>
          </a:xfrm>
          <a:prstGeom prst="rect">
            <a:avLst/>
          </a:prstGeom>
          <a:noFill/>
          <a:ln w="9525">
            <a:noFill/>
          </a:ln>
        </p:spPr>
        <p:txBody>
          <a:bodyPr anchor="t" anchorCtr="0">
            <a:spAutoFit/>
          </a:bodyPr>
          <a:p>
            <a:pPr eaLnBrk="0" hangingPunct="0">
              <a:lnSpc>
                <a:spcPct val="150000"/>
              </a:lnSpc>
              <a:spcBef>
                <a:spcPct val="50000"/>
              </a:spcBef>
            </a:pPr>
            <a:r>
              <a:rPr lang="zh-CN" altLang="en-US" sz="2000" dirty="0">
                <a:solidFill>
                  <a:srgbClr val="C00000"/>
                </a:solidFill>
                <a:latin typeface="黑体" panose="02010609060101010101" pitchFamily="49" charset="-122"/>
                <a:ea typeface="黑体" panose="02010609060101010101" pitchFamily="49" charset="-122"/>
              </a:rPr>
              <a:t>特殊情况：</a:t>
            </a:r>
            <a:endParaRPr lang="en-US" altLang="zh-CN" sz="2000" dirty="0">
              <a:solidFill>
                <a:srgbClr val="C00000"/>
              </a:solidFill>
              <a:latin typeface="黑体" panose="02010609060101010101" pitchFamily="49" charset="-122"/>
              <a:ea typeface="黑体" panose="02010609060101010101" pitchFamily="49" charset="-122"/>
            </a:endParaRPr>
          </a:p>
          <a:p>
            <a:pPr marL="1085850" lvl="1" indent="-342900" algn="l" rtl="0" eaLnBrk="0" fontAlgn="base" hangingPunct="0">
              <a:lnSpc>
                <a:spcPct val="150000"/>
              </a:lnSpc>
              <a:spcBef>
                <a:spcPct val="50000"/>
              </a:spcBef>
              <a:spcAft>
                <a:spcPct val="0"/>
              </a:spcAft>
              <a:buClrTx/>
              <a:buNone/>
            </a:pPr>
            <a:r>
              <a:rPr lang="zh-CN" altLang="en-US" sz="2000" dirty="0">
                <a:solidFill>
                  <a:srgbClr val="000000"/>
                </a:solidFill>
                <a:latin typeface="黑体" panose="02010609060101010101" pitchFamily="49" charset="-122"/>
                <a:ea typeface="黑体" panose="02010609060101010101" pitchFamily="49" charset="-122"/>
              </a:rPr>
              <a:t>子问题不独立</a:t>
            </a:r>
            <a:endParaRPr lang="en-US" altLang="zh-CN" sz="2000" dirty="0">
              <a:solidFill>
                <a:srgbClr val="000000"/>
              </a:solidFill>
              <a:latin typeface="黑体" panose="02010609060101010101" pitchFamily="49" charset="-122"/>
              <a:ea typeface="黑体" panose="02010609060101010101" pitchFamily="49" charset="-122"/>
            </a:endParaRPr>
          </a:p>
          <a:p>
            <a:pPr marL="1085850" lvl="1" indent="-342900" algn="l" rtl="0" eaLnBrk="0" fontAlgn="base" hangingPunct="0">
              <a:lnSpc>
                <a:spcPct val="150000"/>
              </a:lnSpc>
              <a:spcBef>
                <a:spcPct val="50000"/>
              </a:spcBef>
              <a:spcAft>
                <a:spcPct val="0"/>
              </a:spcAft>
              <a:buClrTx/>
              <a:buNone/>
            </a:pPr>
            <a:r>
              <a:rPr lang="zh-CN" altLang="en-US" sz="2000" dirty="0">
                <a:solidFill>
                  <a:srgbClr val="000000"/>
                </a:solidFill>
                <a:latin typeface="黑体" panose="02010609060101010101" pitchFamily="49" charset="-122"/>
                <a:ea typeface="黑体" panose="02010609060101010101" pitchFamily="49" charset="-122"/>
              </a:rPr>
              <a:t>子问题不相似</a:t>
            </a:r>
            <a:endParaRPr lang="en-US" altLang="zh-CN"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spcBef>
                <a:spcPct val="50000"/>
              </a:spcBef>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2" name="矩形 1"/>
          <p:cNvSpPr/>
          <p:nvPr/>
        </p:nvSpPr>
        <p:spPr>
          <a:xfrm>
            <a:off x="3276600" y="2403475"/>
            <a:ext cx="1981200" cy="40005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457200" marR="0" lvl="1" indent="0" algn="l" defTabSz="914400" rtl="0" eaLnBrk="0" fontAlgn="base" latinLnBrk="0" hangingPunct="0">
              <a:lnSpc>
                <a:spcPct val="100000"/>
              </a:lnSpc>
              <a:spcBef>
                <a:spcPct val="5000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特殊处理</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WordArt 5"/>
          <p:cNvSpPr>
            <a:spLocks noTextEdit="1"/>
          </p:cNvSpPr>
          <p:nvPr/>
        </p:nvSpPr>
        <p:spPr>
          <a:xfrm>
            <a:off x="2209800" y="3048000"/>
            <a:ext cx="4343400" cy="609600"/>
          </a:xfrm>
          <a:prstGeom prst="rect">
            <a:avLst/>
          </a:prstGeom>
        </p:spPr>
        <p:txBody>
          <a:bodyPr wrap="none" fromWordArt="1">
            <a:prstTxWarp prst="textDeflate">
              <a:avLst>
                <a:gd name="adj" fmla="val 0"/>
              </a:avLst>
            </a:prstTxWarp>
            <a:normAutofit/>
          </a:bodyPr>
          <a:p>
            <a:pPr algn="ctr"/>
            <a:r>
              <a:rPr lang="zh-CN" altLang="en-US" sz="3600" b="1">
                <a:ln w="19050" cap="flat" cmpd="sng">
                  <a:solidFill>
                    <a:srgbClr val="FFFFFF"/>
                  </a:solidFill>
                  <a:prstDash val="solid"/>
                  <a:round/>
                  <a:headEnd type="none" w="med" len="med"/>
                  <a:tailEnd type="none" w="med" len="med"/>
                </a:ln>
                <a:gradFill rotWithShape="1">
                  <a:gsLst>
                    <a:gs pos="0">
                      <a:schemeClr val="bg2"/>
                    </a:gs>
                    <a:gs pos="100000">
                      <a:srgbClr val="666666"/>
                    </a:gs>
                  </a:gsLst>
                  <a:lin ang="0" scaled="1"/>
                  <a:tileRect/>
                </a:gradFill>
                <a:effectLst>
                  <a:outerShdw dist="71842" dir="2699999" algn="ctr" rotWithShape="0">
                    <a:schemeClr val="tx1">
                      <a:alpha val="50000"/>
                    </a:schemeClr>
                  </a:outerShdw>
                </a:effectLst>
                <a:latin typeface="Arial" panose="020B0604020202020204" pitchFamily="34" charset="0"/>
                <a:ea typeface="Arial" panose="020B0604020202020204" pitchFamily="34" charset="0"/>
              </a:rPr>
              <a:t>Thank You !</a:t>
            </a:r>
            <a:endParaRPr lang="zh-CN" altLang="en-US" sz="3600" b="1">
              <a:ln w="19050" cap="flat" cmpd="sng">
                <a:solidFill>
                  <a:srgbClr val="FFFFFF"/>
                </a:solidFill>
                <a:prstDash val="solid"/>
                <a:round/>
                <a:headEnd type="none" w="med" len="med"/>
                <a:tailEnd type="none" w="med" len="med"/>
              </a:ln>
              <a:gradFill rotWithShape="1">
                <a:gsLst>
                  <a:gs pos="0">
                    <a:schemeClr val="bg2"/>
                  </a:gs>
                  <a:gs pos="100000">
                    <a:srgbClr val="666666"/>
                  </a:gs>
                </a:gsLst>
                <a:lin ang="0" scaled="1"/>
                <a:tileRect/>
              </a:gradFill>
              <a:effectLst>
                <a:outerShdw dist="71842" dir="2699999" algn="ctr" rotWithShape="0">
                  <a:schemeClr val="tx1">
                    <a:alpha val="50000"/>
                  </a:schemeClr>
                </a:outerShdw>
              </a:effectLst>
              <a:latin typeface="Arial" panose="020B0604020202020204" pitchFamily="34" charset="0"/>
              <a:ea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8786"/>
                                        </p:tgtEl>
                                        <p:attrNameLst>
                                          <p:attrName>style.visibility</p:attrName>
                                        </p:attrNameLst>
                                      </p:cBhvr>
                                      <p:to>
                                        <p:strVal val="visible"/>
                                      </p:to>
                                    </p:set>
                                    <p:anim calcmode="lin" valueType="num">
                                      <p:cBhvr>
                                        <p:cTn id="7" dur="500" fill="hold"/>
                                        <p:tgtEl>
                                          <p:spTgt spid="118786"/>
                                        </p:tgtEl>
                                        <p:attrNameLst>
                                          <p:attrName>ppt_w</p:attrName>
                                        </p:attrNameLst>
                                      </p:cBhvr>
                                      <p:tavLst>
                                        <p:tav tm="0">
                                          <p:val>
                                            <p:fltVal val="0.000000"/>
                                          </p:val>
                                        </p:tav>
                                        <p:tav tm="100000">
                                          <p:val>
                                            <p:strVal val="#ppt_w"/>
                                          </p:val>
                                        </p:tav>
                                      </p:tavLst>
                                    </p:anim>
                                    <p:anim calcmode="lin" valueType="num">
                                      <p:cBhvr>
                                        <p:cTn id="8" dur="500" fill="hold"/>
                                        <p:tgtEl>
                                          <p:spTgt spid="118786"/>
                                        </p:tgtEl>
                                        <p:attrNameLst>
                                          <p:attrName>ppt_h</p:attrName>
                                        </p:attrNameLst>
                                      </p:cBhvr>
                                      <p:tavLst>
                                        <p:tav tm="0">
                                          <p:val>
                                            <p:fltVal val="0.000000"/>
                                          </p:val>
                                        </p:tav>
                                        <p:tav tm="100000">
                                          <p:val>
                                            <p:strVal val="#ppt_h"/>
                                          </p:val>
                                        </p:tav>
                                      </p:tavLst>
                                    </p:anim>
                                    <p:animEffect transition="in" filter="fade">
                                      <p:cBhvr>
                                        <p:cTn id="9" dur="500"/>
                                        <p:tgtEl>
                                          <p:spTgt spid="118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 Box 2"/>
          <p:cNvSpPr txBox="1"/>
          <p:nvPr/>
        </p:nvSpPr>
        <p:spPr>
          <a:xfrm>
            <a:off x="468313" y="1295400"/>
            <a:ext cx="8064500" cy="1884363"/>
          </a:xfrm>
          <a:prstGeom prst="rect">
            <a:avLst/>
          </a:prstGeom>
          <a:noFill/>
          <a:ln w="9525">
            <a:noFill/>
          </a:ln>
        </p:spPr>
        <p:txBody>
          <a:bodyPr anchor="t" anchorCtr="0">
            <a:spAutoFit/>
          </a:bodyPr>
          <a:p>
            <a:pPr eaLnBrk="0" hangingPunct="0">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如果这样计算</a:t>
            </a:r>
            <a:r>
              <a:rPr lang="en-US" altLang="zh-CN" sz="2000" dirty="0">
                <a:solidFill>
                  <a:srgbClr val="000000"/>
                </a:solidFill>
                <a:latin typeface="黑体" panose="02010609060101010101" pitchFamily="49" charset="-122"/>
                <a:ea typeface="黑体" panose="02010609060101010101" pitchFamily="49" charset="-122"/>
              </a:rPr>
              <a:t>X*Y</a:t>
            </a:r>
            <a:r>
              <a:rPr lang="zh-CN" altLang="en-US" sz="2000" dirty="0">
                <a:solidFill>
                  <a:srgbClr val="000000"/>
                </a:solidFill>
                <a:latin typeface="黑体" panose="02010609060101010101" pitchFamily="49" charset="-122"/>
                <a:ea typeface="黑体" panose="02010609060101010101" pitchFamily="49" charset="-122"/>
              </a:rPr>
              <a:t>，则必须进行</a:t>
            </a:r>
            <a:r>
              <a:rPr lang="en-US" altLang="zh-CN" sz="2000" dirty="0">
                <a:solidFill>
                  <a:srgbClr val="000000"/>
                </a:solidFill>
                <a:latin typeface="黑体" panose="02010609060101010101" pitchFamily="49" charset="-122"/>
                <a:ea typeface="黑体" panose="02010609060101010101" pitchFamily="49" charset="-122"/>
              </a:rPr>
              <a:t>4</a:t>
            </a:r>
            <a:r>
              <a:rPr lang="zh-CN" altLang="en-US" sz="2000" dirty="0">
                <a:solidFill>
                  <a:srgbClr val="000000"/>
                </a:solidFill>
                <a:latin typeface="黑体" panose="02010609060101010101" pitchFamily="49" charset="-122"/>
                <a:ea typeface="黑体" panose="02010609060101010101" pitchFamily="49" charset="-122"/>
              </a:rPr>
              <a:t>次</a:t>
            </a:r>
            <a:r>
              <a:rPr lang="en-US" altLang="zh-CN" sz="2000" dirty="0">
                <a:solidFill>
                  <a:srgbClr val="000000"/>
                </a:solidFill>
                <a:latin typeface="黑体" panose="02010609060101010101" pitchFamily="49" charset="-122"/>
                <a:ea typeface="黑体" panose="02010609060101010101" pitchFamily="49" charset="-122"/>
              </a:rPr>
              <a:t>n/2</a:t>
            </a:r>
            <a:r>
              <a:rPr lang="zh-CN" altLang="en-US" sz="2000" dirty="0">
                <a:solidFill>
                  <a:srgbClr val="000000"/>
                </a:solidFill>
                <a:latin typeface="黑体" panose="02010609060101010101" pitchFamily="49" charset="-122"/>
                <a:ea typeface="黑体" panose="02010609060101010101" pitchFamily="49" charset="-122"/>
              </a:rPr>
              <a:t>位整数的乘法（</a:t>
            </a:r>
            <a:r>
              <a:rPr lang="en-US" altLang="zh-CN" sz="2000" dirty="0">
                <a:solidFill>
                  <a:srgbClr val="000000"/>
                </a:solidFill>
                <a:latin typeface="黑体" panose="02010609060101010101" pitchFamily="49" charset="-122"/>
                <a:ea typeface="黑体" panose="02010609060101010101" pitchFamily="49" charset="-122"/>
              </a:rPr>
              <a:t>A</a:t>
            </a:r>
            <a:r>
              <a:rPr lang="pt-BR" altLang="zh-CN"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C</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A</a:t>
            </a:r>
            <a:r>
              <a:rPr lang="pt-BR" altLang="zh-CN"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D</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B</a:t>
            </a:r>
            <a:r>
              <a:rPr lang="pt-BR" altLang="zh-CN"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C</a:t>
            </a:r>
            <a:r>
              <a:rPr lang="zh-CN" altLang="en-US" sz="2000" dirty="0">
                <a:solidFill>
                  <a:srgbClr val="000000"/>
                </a:solidFill>
                <a:latin typeface="黑体" panose="02010609060101010101" pitchFamily="49" charset="-122"/>
                <a:ea typeface="黑体" panose="02010609060101010101" pitchFamily="49" charset="-122"/>
              </a:rPr>
              <a:t>和</a:t>
            </a:r>
            <a:r>
              <a:rPr lang="en-US" altLang="zh-CN" sz="2000" dirty="0">
                <a:solidFill>
                  <a:srgbClr val="000000"/>
                </a:solidFill>
                <a:latin typeface="黑体" panose="02010609060101010101" pitchFamily="49" charset="-122"/>
                <a:ea typeface="黑体" panose="02010609060101010101" pitchFamily="49" charset="-122"/>
              </a:rPr>
              <a:t>B</a:t>
            </a:r>
            <a:r>
              <a:rPr lang="pt-BR" altLang="zh-CN"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D</a:t>
            </a:r>
            <a:r>
              <a:rPr lang="zh-CN" altLang="en-US" sz="2000" dirty="0">
                <a:solidFill>
                  <a:srgbClr val="000000"/>
                </a:solidFill>
                <a:latin typeface="黑体" panose="02010609060101010101" pitchFamily="49" charset="-122"/>
                <a:ea typeface="黑体" panose="02010609060101010101" pitchFamily="49" charset="-122"/>
              </a:rPr>
              <a:t>），以及</a:t>
            </a:r>
            <a:r>
              <a:rPr lang="en-US" altLang="zh-CN" sz="2000" dirty="0">
                <a:solidFill>
                  <a:srgbClr val="000000"/>
                </a:solidFill>
                <a:latin typeface="黑体" panose="02010609060101010101" pitchFamily="49" charset="-122"/>
                <a:ea typeface="黑体" panose="02010609060101010101" pitchFamily="49" charset="-122"/>
              </a:rPr>
              <a:t>3</a:t>
            </a:r>
            <a:r>
              <a:rPr lang="zh-CN" altLang="en-US" sz="2000" dirty="0">
                <a:solidFill>
                  <a:srgbClr val="000000"/>
                </a:solidFill>
                <a:latin typeface="黑体" panose="02010609060101010101" pitchFamily="49" charset="-122"/>
                <a:ea typeface="黑体" panose="02010609060101010101" pitchFamily="49" charset="-122"/>
              </a:rPr>
              <a:t>次不超过</a:t>
            </a:r>
            <a:r>
              <a:rPr lang="en-US" altLang="zh-CN" sz="2000"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位的整数加法，此外还要做</a:t>
            </a:r>
            <a:r>
              <a:rPr lang="en-US" altLang="zh-CN" sz="2000" dirty="0">
                <a:solidFill>
                  <a:srgbClr val="000000"/>
                </a:solidFill>
                <a:latin typeface="黑体" panose="02010609060101010101" pitchFamily="49" charset="-122"/>
                <a:ea typeface="黑体" panose="02010609060101010101" pitchFamily="49" charset="-122"/>
              </a:rPr>
              <a:t>2</a:t>
            </a:r>
            <a:r>
              <a:rPr lang="zh-CN" altLang="en-US" sz="2000" dirty="0">
                <a:solidFill>
                  <a:srgbClr val="000000"/>
                </a:solidFill>
                <a:latin typeface="黑体" panose="02010609060101010101" pitchFamily="49" charset="-122"/>
                <a:ea typeface="黑体" panose="02010609060101010101" pitchFamily="49" charset="-122"/>
              </a:rPr>
              <a:t>次移位（分别对应乘</a:t>
            </a:r>
            <a:r>
              <a:rPr lang="en-US" altLang="zh-CN" sz="2000" dirty="0">
                <a:solidFill>
                  <a:srgbClr val="000000"/>
                </a:solidFill>
                <a:latin typeface="黑体" panose="02010609060101010101" pitchFamily="49" charset="-122"/>
                <a:ea typeface="黑体" panose="02010609060101010101" pitchFamily="49" charset="-122"/>
              </a:rPr>
              <a:t>2</a:t>
            </a:r>
            <a:r>
              <a:rPr lang="en-US" altLang="zh-CN" sz="2000" baseline="30000"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和乘</a:t>
            </a:r>
            <a:r>
              <a:rPr lang="en-US" altLang="zh-CN" sz="2000" dirty="0">
                <a:solidFill>
                  <a:srgbClr val="000000"/>
                </a:solidFill>
                <a:latin typeface="黑体" panose="02010609060101010101" pitchFamily="49" charset="-122"/>
                <a:ea typeface="黑体" panose="02010609060101010101" pitchFamily="49" charset="-122"/>
              </a:rPr>
              <a:t>2</a:t>
            </a:r>
            <a:r>
              <a:rPr lang="en-US" altLang="zh-CN" sz="2000" baseline="30000"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2</a:t>
            </a:r>
            <a:r>
              <a:rPr lang="zh-CN" altLang="en-US" sz="2000" dirty="0">
                <a:solidFill>
                  <a:srgbClr val="000000"/>
                </a:solidFill>
                <a:latin typeface="黑体" panose="02010609060101010101" pitchFamily="49" charset="-122"/>
                <a:ea typeface="黑体" panose="02010609060101010101" pitchFamily="49" charset="-122"/>
              </a:rPr>
              <a:t>）。所有这些加法和移位共用</a:t>
            </a:r>
            <a:r>
              <a:rPr lang="en-US" altLang="zh-CN" sz="2000" dirty="0">
                <a:solidFill>
                  <a:srgbClr val="000000"/>
                </a:solidFill>
                <a:latin typeface="黑体" panose="02010609060101010101" pitchFamily="49" charset="-122"/>
                <a:ea typeface="黑体" panose="02010609060101010101" pitchFamily="49" charset="-122"/>
              </a:rPr>
              <a:t>O(n)</a:t>
            </a:r>
            <a:r>
              <a:rPr lang="zh-CN" altLang="en-US" sz="2000" dirty="0">
                <a:solidFill>
                  <a:srgbClr val="000000"/>
                </a:solidFill>
                <a:latin typeface="黑体" panose="02010609060101010101" pitchFamily="49" charset="-122"/>
                <a:ea typeface="黑体" panose="02010609060101010101" pitchFamily="49" charset="-122"/>
              </a:rPr>
              <a:t>步运算。设</a:t>
            </a:r>
            <a:r>
              <a:rPr lang="en-US" altLang="zh-CN" sz="2000" dirty="0">
                <a:solidFill>
                  <a:srgbClr val="000000"/>
                </a:solidFill>
                <a:latin typeface="黑体" panose="02010609060101010101" pitchFamily="49" charset="-122"/>
                <a:ea typeface="黑体" panose="02010609060101010101" pitchFamily="49" charset="-122"/>
              </a:rPr>
              <a:t>T(n)</a:t>
            </a:r>
            <a:r>
              <a:rPr lang="zh-CN" altLang="en-US" sz="2000" dirty="0">
                <a:solidFill>
                  <a:srgbClr val="000000"/>
                </a:solidFill>
                <a:latin typeface="黑体" panose="02010609060101010101" pitchFamily="49" charset="-122"/>
                <a:ea typeface="黑体" panose="02010609060101010101" pitchFamily="49" charset="-122"/>
              </a:rPr>
              <a:t>是两个</a:t>
            </a:r>
            <a:r>
              <a:rPr lang="en-US" altLang="zh-CN" sz="2000"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位整数相乘所需的运算总数，则有以下递推式：</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46083" name="Text Box 3"/>
          <p:cNvSpPr txBox="1">
            <a:spLocks noChangeArrowheads="1"/>
          </p:cNvSpPr>
          <p:nvPr/>
        </p:nvSpPr>
        <p:spPr bwMode="auto">
          <a:xfrm>
            <a:off x="1214438" y="3509959"/>
            <a:ext cx="4897437" cy="110172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216000" tIns="180000" bIns="18000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)=O(1)			</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当</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)=4</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/2)+O(</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当</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&gt;1</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21507" name="Text Box 4"/>
          <p:cNvSpPr txBox="1"/>
          <p:nvPr/>
        </p:nvSpPr>
        <p:spPr>
          <a:xfrm>
            <a:off x="1071563" y="4938713"/>
            <a:ext cx="5040312" cy="400050"/>
          </a:xfrm>
          <a:prstGeom prst="rect">
            <a:avLst/>
          </a:prstGeom>
          <a:noFill/>
          <a:ln w="9525">
            <a:noFill/>
          </a:ln>
        </p:spPr>
        <p:txBody>
          <a:bodyPr anchor="t" anchorCtr="0">
            <a:spAutoFit/>
          </a:bodyPr>
          <a:p>
            <a:pPr eaLnBrk="0" hangingPunct="0">
              <a:spcBef>
                <a:spcPct val="50000"/>
              </a:spcBef>
            </a:pPr>
            <a:r>
              <a:rPr lang="zh-CN" altLang="en-US" sz="2000" dirty="0">
                <a:solidFill>
                  <a:srgbClr val="000000"/>
                </a:solidFill>
                <a:latin typeface="黑体" panose="02010609060101010101" pitchFamily="49" charset="-122"/>
                <a:ea typeface="黑体" panose="02010609060101010101" pitchFamily="49" charset="-122"/>
              </a:rPr>
              <a:t>由此可得</a:t>
            </a:r>
            <a:r>
              <a:rPr lang="en-US" altLang="zh-CN" sz="2000" i="1" dirty="0">
                <a:solidFill>
                  <a:srgbClr val="0000FF"/>
                </a:solidFill>
                <a:latin typeface="Consolas" panose="020B0609020204030204" pitchFamily="49" charset="0"/>
                <a:ea typeface="楷体" panose="02010609060101010101" pitchFamily="49" charset="-122"/>
              </a:rPr>
              <a:t>T</a:t>
            </a:r>
            <a:r>
              <a:rPr lang="en-US" altLang="zh-CN" sz="2000" dirty="0">
                <a:solidFill>
                  <a:srgbClr val="0000FF"/>
                </a:solidFill>
                <a:latin typeface="Consolas" panose="020B0609020204030204" pitchFamily="49" charset="0"/>
                <a:ea typeface="楷体" panose="02010609060101010101" pitchFamily="49" charset="-122"/>
              </a:rPr>
              <a:t>(</a:t>
            </a:r>
            <a:r>
              <a:rPr lang="en-US" altLang="zh-CN" sz="2000" i="1" dirty="0">
                <a:solidFill>
                  <a:srgbClr val="0000FF"/>
                </a:solidFill>
                <a:latin typeface="Consolas" panose="020B0609020204030204" pitchFamily="49" charset="0"/>
                <a:ea typeface="楷体" panose="02010609060101010101" pitchFamily="49" charset="-122"/>
              </a:rPr>
              <a:t>n</a:t>
            </a:r>
            <a:r>
              <a:rPr lang="en-US" altLang="zh-CN" sz="2000" dirty="0">
                <a:solidFill>
                  <a:srgbClr val="0000FF"/>
                </a:solidFill>
                <a:latin typeface="Consolas" panose="020B0609020204030204" pitchFamily="49" charset="0"/>
                <a:ea typeface="楷体" panose="02010609060101010101" pitchFamily="49" charset="-122"/>
              </a:rPr>
              <a:t>)=O(</a:t>
            </a:r>
            <a:r>
              <a:rPr lang="en-US" altLang="zh-CN" sz="2000" i="1" dirty="0">
                <a:solidFill>
                  <a:srgbClr val="0000FF"/>
                </a:solidFill>
                <a:latin typeface="Consolas" panose="020B0609020204030204" pitchFamily="49" charset="0"/>
                <a:ea typeface="楷体" panose="02010609060101010101" pitchFamily="49" charset="-122"/>
              </a:rPr>
              <a:t>n</a:t>
            </a:r>
            <a:r>
              <a:rPr lang="en-US" altLang="zh-CN" sz="2000" baseline="30000" dirty="0">
                <a:solidFill>
                  <a:srgbClr val="0000FF"/>
                </a:solidFill>
                <a:latin typeface="Consolas" panose="020B0609020204030204" pitchFamily="49" charset="0"/>
                <a:ea typeface="楷体" panose="02010609060101010101" pitchFamily="49" charset="-122"/>
              </a:rPr>
              <a:t>2</a:t>
            </a:r>
            <a:r>
              <a:rPr lang="en-US" altLang="zh-CN" sz="2000" dirty="0">
                <a:solidFill>
                  <a:srgbClr val="0000FF"/>
                </a:solidFill>
                <a:latin typeface="Consolas" panose="020B0609020204030204" pitchFamily="49" charset="0"/>
                <a:ea typeface="楷体" panose="02010609060101010101" pitchFamily="49" charset="-122"/>
              </a:rPr>
              <a:t>)</a:t>
            </a:r>
            <a:r>
              <a:rPr lang="zh-CN" altLang="en-US" sz="2000" dirty="0">
                <a:solidFill>
                  <a:srgbClr val="0000FF"/>
                </a:solidFill>
                <a:latin typeface="Consolas" panose="020B0609020204030204" pitchFamily="49" charset="0"/>
                <a:ea typeface="楷体" panose="02010609060101010101" pitchFamily="49" charset="-122"/>
              </a:rPr>
              <a:t>。</a:t>
            </a:r>
            <a:endParaRPr lang="zh-CN" altLang="en-US" sz="2000" dirty="0">
              <a:solidFill>
                <a:srgbClr val="0000FF"/>
              </a:solidFill>
              <a:latin typeface="Consolas" panose="020B0609020204030204" pitchFamily="49" charset="0"/>
              <a:ea typeface="楷体" panose="02010609060101010101" pitchFamily="49" charset="-122"/>
            </a:endParaRPr>
          </a:p>
        </p:txBody>
      </p:sp>
      <p:sp>
        <p:nvSpPr>
          <p:cNvPr id="6"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3.5</a:t>
            </a: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求解大整数乘法和矩阵乘法问题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ext Box 2"/>
          <p:cNvSpPr txBox="1"/>
          <p:nvPr/>
        </p:nvSpPr>
        <p:spPr>
          <a:xfrm>
            <a:off x="-120650" y="1162050"/>
            <a:ext cx="8424863" cy="536575"/>
          </a:xfrm>
          <a:prstGeom prst="rect">
            <a:avLst/>
          </a:prstGeom>
          <a:noFill/>
          <a:ln w="9525">
            <a:noFill/>
          </a:ln>
        </p:spPr>
        <p:txBody>
          <a:bodyPr anchor="t" anchorCtr="0">
            <a:spAutoFit/>
          </a:bodyPr>
          <a:p>
            <a:pPr eaLnBrk="0" hangingPunct="0">
              <a:lnSpc>
                <a:spcPct val="150000"/>
              </a:lnSpc>
              <a:spcBef>
                <a:spcPct val="50000"/>
              </a:spcBef>
            </a:pPr>
            <a:r>
              <a:rPr lang="zh-CN" altLang="en-US" sz="2200" dirty="0">
                <a:latin typeface="Consolas" panose="020B0609020204030204" pitchFamily="49" charset="0"/>
                <a:ea typeface="楷体" panose="02010609060101010101" pitchFamily="49" charset="-122"/>
              </a:rPr>
              <a:t>　　</a:t>
            </a:r>
            <a:r>
              <a:rPr lang="en-US" altLang="zh-CN" sz="2200" dirty="0">
                <a:solidFill>
                  <a:srgbClr val="FF0000"/>
                </a:solidFill>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问题改进</a:t>
            </a:r>
            <a:r>
              <a:rPr lang="en-US" altLang="zh-CN" sz="2200" dirty="0">
                <a:solidFill>
                  <a:srgbClr val="FF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6"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3.5</a:t>
            </a: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求解大整数乘法和矩阵乘法问题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
        <p:nvSpPr>
          <p:cNvPr id="3" name="矩形 2"/>
          <p:cNvSpPr/>
          <p:nvPr/>
        </p:nvSpPr>
        <p:spPr>
          <a:xfrm>
            <a:off x="604838" y="3109913"/>
            <a:ext cx="7678737" cy="495300"/>
          </a:xfrm>
          <a:prstGeom prst="rect">
            <a:avLst/>
          </a:prstGeom>
          <a:noFill/>
          <a:ln w="9525">
            <a:noFill/>
          </a:ln>
        </p:spPr>
        <p:txBody>
          <a:bodyPr anchor="t" anchorCtr="0">
            <a:spAutoFit/>
          </a:bodyPr>
          <a:p>
            <a:pPr eaLnBrk="0" hangingPunct="0">
              <a:lnSpc>
                <a:spcPct val="150000"/>
              </a:lnSpc>
            </a:pPr>
            <a:r>
              <a:rPr lang="en-US" altLang="zh-CN" sz="2000" b="1" dirty="0">
                <a:solidFill>
                  <a:srgbClr val="990000"/>
                </a:solidFill>
                <a:latin typeface="Times New Roman" panose="02020603050405020304" pitchFamily="18" charset="0"/>
                <a:ea typeface="黑体" panose="02010609060101010101" pitchFamily="49" charset="-122"/>
              </a:rPr>
              <a:t>X</a:t>
            </a:r>
            <a:r>
              <a:rPr lang="en-US" altLang="zh-CN" sz="2000" b="1" dirty="0">
                <a:solidFill>
                  <a:srgbClr val="990000"/>
                </a:solidFill>
                <a:latin typeface="Arial" panose="020B0604020202020204" pitchFamily="34" charset="0"/>
                <a:ea typeface="黑体" panose="02010609060101010101" pitchFamily="49" charset="-122"/>
              </a:rPr>
              <a:t>·</a:t>
            </a:r>
            <a:r>
              <a:rPr lang="en-US" altLang="zh-CN" sz="2000" b="1" dirty="0">
                <a:solidFill>
                  <a:srgbClr val="990000"/>
                </a:solidFill>
                <a:latin typeface="Times New Roman" panose="02020603050405020304" pitchFamily="18" charset="0"/>
                <a:ea typeface="黑体" panose="02010609060101010101" pitchFamily="49" charset="-122"/>
              </a:rPr>
              <a:t>Y</a:t>
            </a:r>
            <a:r>
              <a:rPr lang="zh-CN" altLang="en-US"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A</a:t>
            </a:r>
            <a:r>
              <a:rPr lang="en-US" altLang="zh-CN" sz="2000" b="1" dirty="0">
                <a:solidFill>
                  <a:srgbClr val="008000"/>
                </a:solidFill>
                <a:latin typeface="Arial" panose="020B0604020202020204" pitchFamily="34"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C</a:t>
            </a:r>
            <a:r>
              <a:rPr lang="en-US" altLang="zh-CN" sz="2000" b="1" dirty="0">
                <a:solidFill>
                  <a:srgbClr val="990000"/>
                </a:solidFill>
                <a:latin typeface="Arial" panose="020B0604020202020204" pitchFamily="34" charset="0"/>
                <a:ea typeface="黑体" panose="02010609060101010101" pitchFamily="49" charset="-122"/>
              </a:rPr>
              <a:t>·</a:t>
            </a:r>
            <a:r>
              <a:rPr lang="en-US" altLang="zh-CN" sz="2000" b="1" dirty="0">
                <a:solidFill>
                  <a:srgbClr val="800080"/>
                </a:solidFill>
                <a:latin typeface="Times New Roman" panose="02020603050405020304" pitchFamily="18" charset="0"/>
                <a:ea typeface="黑体" panose="02010609060101010101" pitchFamily="49" charset="-122"/>
              </a:rPr>
              <a:t>2</a:t>
            </a:r>
            <a:r>
              <a:rPr lang="en-US" altLang="zh-CN" sz="2000" b="1" baseline="36000" dirty="0">
                <a:solidFill>
                  <a:srgbClr val="800080"/>
                </a:solidFill>
                <a:latin typeface="Times New Roman" panose="02020603050405020304" pitchFamily="18" charset="0"/>
                <a:ea typeface="黑体" panose="02010609060101010101" pitchFamily="49" charset="-122"/>
              </a:rPr>
              <a:t>n</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A</a:t>
            </a:r>
            <a:r>
              <a:rPr lang="en-US" altLang="zh-CN" sz="2000" b="1" dirty="0">
                <a:solidFill>
                  <a:srgbClr val="008000"/>
                </a:solidFill>
                <a:latin typeface="Arial" panose="020B0604020202020204" pitchFamily="34"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D</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C</a:t>
            </a:r>
            <a:r>
              <a:rPr lang="en-US" altLang="zh-CN" sz="2000" b="1" dirty="0">
                <a:solidFill>
                  <a:srgbClr val="008000"/>
                </a:solidFill>
                <a:latin typeface="Arial" panose="020B0604020202020204" pitchFamily="34"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B</a:t>
            </a:r>
            <a:r>
              <a:rPr lang="en-US" altLang="zh-CN" sz="2000" b="1" dirty="0">
                <a:solidFill>
                  <a:srgbClr val="990000"/>
                </a:solidFill>
                <a:latin typeface="Times New Roman" panose="02020603050405020304" pitchFamily="18" charset="0"/>
                <a:ea typeface="黑体" panose="02010609060101010101" pitchFamily="49" charset="-122"/>
              </a:rPr>
              <a:t>) </a:t>
            </a:r>
            <a:r>
              <a:rPr lang="en-US" altLang="zh-CN" sz="2000" b="1" dirty="0">
                <a:solidFill>
                  <a:srgbClr val="990000"/>
                </a:solidFill>
                <a:latin typeface="Arial" panose="020B0604020202020204" pitchFamily="34" charset="0"/>
                <a:ea typeface="黑体" panose="02010609060101010101" pitchFamily="49" charset="-122"/>
              </a:rPr>
              <a:t>·</a:t>
            </a:r>
            <a:r>
              <a:rPr lang="en-US" altLang="zh-CN" sz="2000" b="1" dirty="0">
                <a:solidFill>
                  <a:srgbClr val="800080"/>
                </a:solidFill>
                <a:latin typeface="Times New Roman" panose="02020603050405020304" pitchFamily="18" charset="0"/>
                <a:ea typeface="黑体" panose="02010609060101010101" pitchFamily="49" charset="-122"/>
              </a:rPr>
              <a:t>2</a:t>
            </a:r>
            <a:r>
              <a:rPr lang="en-US" altLang="zh-CN" sz="2000" b="1" baseline="36000" dirty="0">
                <a:solidFill>
                  <a:srgbClr val="800080"/>
                </a:solidFill>
                <a:latin typeface="Times New Roman" panose="02020603050405020304" pitchFamily="18" charset="0"/>
                <a:ea typeface="黑体" panose="02010609060101010101" pitchFamily="49" charset="-122"/>
              </a:rPr>
              <a:t>n/2</a:t>
            </a:r>
            <a:r>
              <a:rPr lang="en-US" altLang="zh-CN" sz="2000" b="1" baseline="36000" dirty="0">
                <a:solidFill>
                  <a:srgbClr val="990000"/>
                </a:solidFill>
                <a:latin typeface="Times New Roman" panose="02020603050405020304" pitchFamily="18" charset="0"/>
                <a:ea typeface="黑体" panose="02010609060101010101" pitchFamily="49" charset="-122"/>
              </a:rPr>
              <a:t> </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B</a:t>
            </a:r>
            <a:r>
              <a:rPr lang="en-US" altLang="zh-CN" sz="2000" b="1" dirty="0">
                <a:solidFill>
                  <a:srgbClr val="008000"/>
                </a:solidFill>
                <a:latin typeface="Arial" panose="020B0604020202020204" pitchFamily="34" charset="0"/>
                <a:ea typeface="黑体" panose="02010609060101010101" pitchFamily="49" charset="-122"/>
              </a:rPr>
              <a:t>·</a:t>
            </a:r>
            <a:r>
              <a:rPr lang="en-US" altLang="zh-CN" sz="2000" b="1" dirty="0">
                <a:solidFill>
                  <a:srgbClr val="008000"/>
                </a:solidFill>
                <a:latin typeface="Times New Roman" panose="02020603050405020304" pitchFamily="18" charset="0"/>
                <a:ea typeface="黑体" panose="02010609060101010101" pitchFamily="49" charset="-122"/>
              </a:rPr>
              <a:t>D</a:t>
            </a:r>
            <a:endParaRPr lang="zh-CN" altLang="en-US" sz="2000" dirty="0">
              <a:solidFill>
                <a:srgbClr val="0000FF"/>
              </a:solidFill>
              <a:latin typeface="Arial" panose="020B0604020202020204" pitchFamily="34" charset="0"/>
              <a:ea typeface="宋体" panose="02010600030101010101" pitchFamily="2" charset="-122"/>
            </a:endParaRPr>
          </a:p>
        </p:txBody>
      </p:sp>
      <p:sp>
        <p:nvSpPr>
          <p:cNvPr id="4" name="矩形 3"/>
          <p:cNvSpPr/>
          <p:nvPr/>
        </p:nvSpPr>
        <p:spPr>
          <a:xfrm>
            <a:off x="685800" y="4475163"/>
            <a:ext cx="2130425" cy="368300"/>
          </a:xfrm>
          <a:prstGeom prst="rect">
            <a:avLst/>
          </a:prstGeom>
          <a:solidFill>
            <a:srgbClr val="FAC4BE">
              <a:alpha val="50195"/>
            </a:srgbClr>
          </a:solidFill>
          <a:ln w="9525" cap="flat" cmpd="sng">
            <a:solidFill>
              <a:srgbClr val="C00000"/>
            </a:solidFill>
            <a:prstDash val="solid"/>
            <a:miter/>
            <a:headEnd type="none" w="med" len="med"/>
            <a:tailEnd type="none" w="med" len="med"/>
          </a:ln>
        </p:spPr>
        <p:txBody>
          <a:bodyPr wrap="none" anchor="t" anchorCtr="0">
            <a:spAutoFit/>
          </a:bodyPr>
          <a:p>
            <a:pPr eaLnBrk="0" hangingPunct="0"/>
            <a:r>
              <a:rPr lang="zh-CN" altLang="en-US" b="1" dirty="0">
                <a:solidFill>
                  <a:srgbClr val="990000"/>
                </a:solidFill>
                <a:latin typeface="Times New Roman" panose="02020603050405020304" pitchFamily="18" charset="0"/>
                <a:ea typeface="黑体" panose="02010609060101010101" pitchFamily="49" charset="-122"/>
              </a:rPr>
              <a:t>改进前</a:t>
            </a:r>
            <a:r>
              <a:rPr lang="en-US" altLang="zh-CN" b="1" dirty="0">
                <a:solidFill>
                  <a:srgbClr val="990000"/>
                </a:solidFill>
                <a:latin typeface="Times New Roman" panose="02020603050405020304" pitchFamily="18" charset="0"/>
                <a:ea typeface="黑体" panose="02010609060101010101" pitchFamily="49" charset="-122"/>
              </a:rPr>
              <a:t>X</a:t>
            </a:r>
            <a:r>
              <a:rPr lang="en-US" altLang="zh-CN" b="1" dirty="0">
                <a:solidFill>
                  <a:srgbClr val="990000"/>
                </a:solidFill>
                <a:latin typeface="Arial" panose="020B0604020202020204" pitchFamily="34" charset="0"/>
                <a:ea typeface="黑体" panose="02010609060101010101" pitchFamily="49" charset="-122"/>
              </a:rPr>
              <a:t>·</a:t>
            </a:r>
            <a:r>
              <a:rPr lang="en-US" altLang="zh-CN" b="1" dirty="0">
                <a:solidFill>
                  <a:srgbClr val="990000"/>
                </a:solidFill>
                <a:latin typeface="Times New Roman" panose="02020603050405020304" pitchFamily="18" charset="0"/>
                <a:ea typeface="黑体" panose="02010609060101010101" pitchFamily="49" charset="-122"/>
              </a:rPr>
              <a:t>Y</a:t>
            </a:r>
            <a:r>
              <a:rPr lang="zh-CN" altLang="en-US" b="1" dirty="0">
                <a:solidFill>
                  <a:srgbClr val="990000"/>
                </a:solidFill>
                <a:latin typeface="Times New Roman" panose="02020603050405020304" pitchFamily="18" charset="0"/>
                <a:ea typeface="黑体" panose="02010609060101010101" pitchFamily="49" charset="-122"/>
              </a:rPr>
              <a:t>的 </a:t>
            </a:r>
            <a:r>
              <a:rPr lang="en-US" altLang="zh-CN" b="1" dirty="0">
                <a:solidFill>
                  <a:srgbClr val="990000"/>
                </a:solidFill>
                <a:latin typeface="Times New Roman" panose="02020603050405020304" pitchFamily="18" charset="0"/>
                <a:ea typeface="黑体" panose="02010609060101010101" pitchFamily="49" charset="-122"/>
              </a:rPr>
              <a:t>T(n)?</a:t>
            </a:r>
            <a:endParaRPr lang="zh-CN" altLang="en-US" dirty="0">
              <a:latin typeface="Arial" panose="020B0604020202020204" pitchFamily="34" charset="0"/>
              <a:ea typeface="宋体" panose="02010600030101010101" pitchFamily="2" charset="-122"/>
            </a:endParaRPr>
          </a:p>
        </p:txBody>
      </p:sp>
      <p:grpSp>
        <p:nvGrpSpPr>
          <p:cNvPr id="5" name="组合 4"/>
          <p:cNvGrpSpPr/>
          <p:nvPr/>
        </p:nvGrpSpPr>
        <p:grpSpPr>
          <a:xfrm>
            <a:off x="2846388" y="5580063"/>
            <a:ext cx="3783012" cy="704850"/>
            <a:chOff x="2697162" y="5786120"/>
            <a:chExt cx="3782906" cy="704489"/>
          </a:xfrm>
        </p:grpSpPr>
        <p:sp>
          <p:nvSpPr>
            <p:cNvPr id="22534" name="AutoShape 7"/>
            <p:cNvSpPr/>
            <p:nvPr/>
          </p:nvSpPr>
          <p:spPr>
            <a:xfrm>
              <a:off x="3687762" y="5867400"/>
              <a:ext cx="76200" cy="533400"/>
            </a:xfrm>
            <a:prstGeom prst="leftBrace">
              <a:avLst>
                <a:gd name="adj1" fmla="val 58171"/>
                <a:gd name="adj2" fmla="val 50000"/>
              </a:avLst>
            </a:prstGeom>
            <a:noFill/>
            <a:ln w="9525" cap="flat" cmpd="sng">
              <a:solidFill>
                <a:srgbClr val="990000"/>
              </a:solidFill>
              <a:prstDash val="solid"/>
              <a:round/>
              <a:headEnd type="none" w="med" len="med"/>
              <a:tailEnd type="none" w="med" len="med"/>
            </a:ln>
          </p:spPr>
          <p:txBody>
            <a:bodyPr wrap="none" lIns="90000" tIns="46800" rIns="90000" bIns="46800" anchor="ctr" anchorCtr="0">
              <a:spAutoFit/>
            </a:bodyPr>
            <a:p>
              <a:endParaRPr lang="zh-CN" altLang="en-US" sz="2400" dirty="0">
                <a:latin typeface="Garamond" panose="02020404030301010803" pitchFamily="18" charset="0"/>
                <a:ea typeface="黑体" panose="02010609060101010101" pitchFamily="49" charset="-122"/>
              </a:endParaRPr>
            </a:p>
          </p:txBody>
        </p:sp>
        <p:sp>
          <p:nvSpPr>
            <p:cNvPr id="22535" name="Rectangle 8"/>
            <p:cNvSpPr/>
            <p:nvPr/>
          </p:nvSpPr>
          <p:spPr>
            <a:xfrm>
              <a:off x="2697162" y="5792788"/>
              <a:ext cx="1053761" cy="480784"/>
            </a:xfrm>
            <a:prstGeom prst="rect">
              <a:avLst/>
            </a:prstGeom>
            <a:noFill/>
            <a:ln w="9525">
              <a:noFill/>
            </a:ln>
          </p:spPr>
          <p:txBody>
            <a:bodyPr wrap="none" lIns="90000" tIns="46800" rIns="90000" bIns="46800" anchor="t" anchorCtr="0">
              <a:spAutoFit/>
            </a:bodyPr>
            <a:p>
              <a:pPr fontAlgn="b">
                <a:lnSpc>
                  <a:spcPct val="140000"/>
                </a:lnSpc>
              </a:pPr>
              <a:r>
                <a:rPr lang="en-US" altLang="en-US" sz="2200" b="1" dirty="0">
                  <a:solidFill>
                    <a:srgbClr val="990000"/>
                  </a:solidFill>
                  <a:latin typeface="Century Schoolbook" panose="02040604050505020304" pitchFamily="18" charset="0"/>
                  <a:ea typeface="黑体" panose="02010609060101010101" pitchFamily="49" charset="-122"/>
                </a:rPr>
                <a:t> </a:t>
              </a:r>
              <a:r>
                <a:rPr lang="en-US" altLang="zh-CN" sz="2000" b="1" dirty="0">
                  <a:solidFill>
                    <a:srgbClr val="000000"/>
                  </a:solidFill>
                  <a:latin typeface="Century Schoolbook" panose="02040604050505020304" pitchFamily="18" charset="0"/>
                  <a:ea typeface="黑体" panose="02010609060101010101" pitchFamily="49" charset="-122"/>
                </a:rPr>
                <a:t>T(n)= </a:t>
              </a:r>
              <a:endParaRPr lang="en-US" altLang="zh-CN" sz="2000" b="1" dirty="0">
                <a:solidFill>
                  <a:srgbClr val="000000"/>
                </a:solidFill>
                <a:latin typeface="Century Schoolbook" panose="02040604050505020304" pitchFamily="18" charset="0"/>
                <a:ea typeface="黑体" panose="02010609060101010101" pitchFamily="49" charset="-122"/>
              </a:endParaRPr>
            </a:p>
          </p:txBody>
        </p:sp>
        <p:sp>
          <p:nvSpPr>
            <p:cNvPr id="22536" name="Rectangle 9"/>
            <p:cNvSpPr/>
            <p:nvPr/>
          </p:nvSpPr>
          <p:spPr>
            <a:xfrm>
              <a:off x="3763962" y="5786120"/>
              <a:ext cx="2716106" cy="704489"/>
            </a:xfrm>
            <a:prstGeom prst="rect">
              <a:avLst/>
            </a:prstGeom>
            <a:noFill/>
            <a:ln w="9525">
              <a:noFill/>
            </a:ln>
          </p:spPr>
          <p:txBody>
            <a:bodyPr wrap="none" lIns="90000" tIns="46800" rIns="90000" bIns="46800" anchor="t" anchorCtr="0">
              <a:spAutoFit/>
            </a:bodyPr>
            <a:p>
              <a:pPr eaLnBrk="0" hangingPunct="0">
                <a:lnSpc>
                  <a:spcPct val="90000"/>
                </a:lnSpc>
              </a:pPr>
              <a:r>
                <a:rPr lang="en-US" altLang="zh-CN" sz="2000" b="1" dirty="0">
                  <a:solidFill>
                    <a:srgbClr val="000000"/>
                  </a:solidFill>
                  <a:latin typeface="Century Schoolbook" panose="02040604050505020304" pitchFamily="18" charset="0"/>
                  <a:ea typeface="黑体" panose="02010609060101010101" pitchFamily="49" charset="-122"/>
                </a:rPr>
                <a:t>T(1)= O(1)</a:t>
              </a:r>
              <a:endParaRPr lang="en-US" altLang="zh-CN" sz="2000" b="1" dirty="0">
                <a:solidFill>
                  <a:srgbClr val="000000"/>
                </a:solidFill>
                <a:latin typeface="Century Schoolbook" panose="02040604050505020304" pitchFamily="18" charset="0"/>
                <a:ea typeface="黑体" panose="02010609060101010101" pitchFamily="49" charset="-122"/>
              </a:endParaRPr>
            </a:p>
            <a:p>
              <a:pPr eaLnBrk="0" hangingPunct="0">
                <a:lnSpc>
                  <a:spcPct val="120000"/>
                </a:lnSpc>
              </a:pPr>
              <a:r>
                <a:rPr lang="en-US" altLang="zh-CN" sz="2000" b="1" dirty="0">
                  <a:solidFill>
                    <a:srgbClr val="000000"/>
                  </a:solidFill>
                  <a:latin typeface="Century Schoolbook" panose="02040604050505020304" pitchFamily="18" charset="0"/>
                  <a:ea typeface="黑体" panose="02010609060101010101" pitchFamily="49" charset="-122"/>
                </a:rPr>
                <a:t>T(n)= </a:t>
              </a:r>
              <a:r>
                <a:rPr lang="pt-BR" altLang="zh-CN" sz="2000" b="1" dirty="0">
                  <a:solidFill>
                    <a:srgbClr val="000000"/>
                  </a:solidFill>
                  <a:latin typeface="Century Schoolbook" panose="02040604050505020304" pitchFamily="18" charset="0"/>
                  <a:ea typeface="黑体" panose="02010609060101010101" pitchFamily="49" charset="-122"/>
                </a:rPr>
                <a:t>3T(n/2)+ O(n)</a:t>
              </a:r>
              <a:endParaRPr lang="en-US" altLang="zh-CN" sz="2000" dirty="0">
                <a:solidFill>
                  <a:srgbClr val="000000"/>
                </a:solidFill>
                <a:latin typeface="Century Schoolbook" panose="02040604050505020304" pitchFamily="18" charset="0"/>
                <a:ea typeface="黑体" panose="02010609060101010101" pitchFamily="49" charset="-122"/>
              </a:endParaRPr>
            </a:p>
          </p:txBody>
        </p:sp>
      </p:grpSp>
      <p:sp>
        <p:nvSpPr>
          <p:cNvPr id="66567" name="矩形 6"/>
          <p:cNvSpPr/>
          <p:nvPr/>
        </p:nvSpPr>
        <p:spPr>
          <a:xfrm>
            <a:off x="6643688" y="5661025"/>
            <a:ext cx="2063750" cy="409575"/>
          </a:xfrm>
          <a:prstGeom prst="rect">
            <a:avLst/>
          </a:prstGeom>
          <a:noFill/>
          <a:ln w="9525">
            <a:noFill/>
          </a:ln>
        </p:spPr>
        <p:txBody>
          <a:bodyPr wrap="none" anchor="t" anchorCtr="0">
            <a:spAutoFit/>
          </a:bodyPr>
          <a:p>
            <a:pPr fontAlgn="b">
              <a:lnSpc>
                <a:spcPct val="140000"/>
              </a:lnSpc>
            </a:pPr>
            <a:r>
              <a:rPr lang="zh-CN" altLang="en-US" b="1" dirty="0">
                <a:solidFill>
                  <a:srgbClr val="990000"/>
                </a:solidFill>
                <a:latin typeface="Times New Roman" panose="02020603050405020304" pitchFamily="18" charset="0"/>
                <a:ea typeface="黑体" panose="02010609060101010101" pitchFamily="49" charset="-122"/>
              </a:rPr>
              <a:t>解得 </a:t>
            </a:r>
            <a:r>
              <a:rPr lang="en-US" altLang="zh-CN" b="1" dirty="0">
                <a:solidFill>
                  <a:srgbClr val="990000"/>
                </a:solidFill>
                <a:latin typeface="Times New Roman" panose="02020603050405020304" pitchFamily="18" charset="0"/>
                <a:ea typeface="黑体" panose="02010609060101010101" pitchFamily="49" charset="-122"/>
              </a:rPr>
              <a:t>T(n) =O(n</a:t>
            </a:r>
            <a:r>
              <a:rPr lang="en-US" altLang="zh-CN" b="1" baseline="30000" dirty="0">
                <a:solidFill>
                  <a:srgbClr val="990000"/>
                </a:solidFill>
                <a:latin typeface="Times New Roman" panose="02020603050405020304" pitchFamily="18" charset="0"/>
                <a:ea typeface="黑体" panose="02010609060101010101" pitchFamily="49" charset="-122"/>
              </a:rPr>
              <a:t>log3</a:t>
            </a:r>
            <a:r>
              <a:rPr lang="en-US" altLang="zh-CN" b="1" dirty="0">
                <a:solidFill>
                  <a:srgbClr val="990000"/>
                </a:solidFill>
                <a:latin typeface="Times New Roman" panose="02020603050405020304" pitchFamily="18" charset="0"/>
                <a:ea typeface="黑体" panose="02010609060101010101" pitchFamily="49" charset="-122"/>
              </a:rPr>
              <a:t>)</a:t>
            </a:r>
            <a:endParaRPr lang="en-US" altLang="zh-CN" b="1" dirty="0">
              <a:solidFill>
                <a:srgbClr val="990000"/>
              </a:solidFill>
              <a:latin typeface="Times New Roman" panose="02020603050405020304" pitchFamily="18" charset="0"/>
              <a:ea typeface="黑体" panose="02010609060101010101" pitchFamily="49" charset="-122"/>
            </a:endParaRPr>
          </a:p>
        </p:txBody>
      </p:sp>
      <p:sp>
        <p:nvSpPr>
          <p:cNvPr id="15" name="Rectangle 18"/>
          <p:cNvSpPr/>
          <p:nvPr/>
        </p:nvSpPr>
        <p:spPr>
          <a:xfrm>
            <a:off x="604838" y="3763963"/>
            <a:ext cx="6572250" cy="341312"/>
          </a:xfrm>
          <a:prstGeom prst="rect">
            <a:avLst/>
          </a:prstGeom>
          <a:noFill/>
          <a:ln w="9525">
            <a:noFill/>
          </a:ln>
        </p:spPr>
        <p:txBody>
          <a:bodyPr lIns="90000" tIns="46800" rIns="90000" bIns="46800" anchor="t" anchorCtr="0">
            <a:spAutoFit/>
          </a:bodyPr>
          <a:p>
            <a:pPr fontAlgn="b">
              <a:lnSpc>
                <a:spcPct val="80000"/>
              </a:lnSpc>
            </a:pPr>
            <a:r>
              <a:rPr lang="en-US" altLang="zh-CN" sz="2000" b="1" dirty="0">
                <a:solidFill>
                  <a:srgbClr val="990000"/>
                </a:solidFill>
                <a:latin typeface="Times New Roman" panose="02020603050405020304" pitchFamily="18" charset="0"/>
                <a:ea typeface="黑体" panose="02010609060101010101" pitchFamily="49" charset="-122"/>
              </a:rPr>
              <a:t>X·Y</a:t>
            </a:r>
            <a:r>
              <a:rPr lang="zh-CN" altLang="en-US"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CC00FF"/>
                </a:solidFill>
                <a:latin typeface="Times New Roman" panose="02020603050405020304" pitchFamily="18" charset="0"/>
                <a:ea typeface="黑体" panose="02010609060101010101" pitchFamily="49" charset="-122"/>
              </a:rPr>
              <a:t>A·C</a:t>
            </a:r>
            <a:r>
              <a:rPr lang="en-US" altLang="zh-CN" sz="2000" b="1" dirty="0">
                <a:solidFill>
                  <a:srgbClr val="990000"/>
                </a:solidFill>
                <a:latin typeface="Garamond" panose="02020404030301010803" pitchFamily="18" charset="0"/>
                <a:ea typeface="黑体" panose="02010609060101010101" pitchFamily="49" charset="-122"/>
              </a:rPr>
              <a:t> ·</a:t>
            </a:r>
            <a:r>
              <a:rPr lang="en-US" altLang="zh-CN" sz="2000" b="1" dirty="0">
                <a:solidFill>
                  <a:srgbClr val="800080"/>
                </a:solidFill>
                <a:latin typeface="Times New Roman" panose="02020603050405020304" pitchFamily="18" charset="0"/>
                <a:ea typeface="黑体" panose="02010609060101010101" pitchFamily="49" charset="-122"/>
              </a:rPr>
              <a:t>2</a:t>
            </a:r>
            <a:r>
              <a:rPr lang="en-US" altLang="zh-CN" sz="2000" b="1" baseline="36000" dirty="0">
                <a:solidFill>
                  <a:srgbClr val="800080"/>
                </a:solidFill>
                <a:latin typeface="Times New Roman" panose="02020603050405020304" pitchFamily="18" charset="0"/>
                <a:ea typeface="黑体" panose="02010609060101010101" pitchFamily="49" charset="-122"/>
              </a:rPr>
              <a:t>n </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0000"/>
                </a:solidFill>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(A-B)(D-C) </a:t>
            </a:r>
            <a:r>
              <a:rPr lang="en-US" altLang="zh-CN" sz="2000" b="1" dirty="0">
                <a:solidFill>
                  <a:srgbClr val="990000"/>
                </a:solidFill>
                <a:latin typeface="Times New Roman" panose="02020603050405020304" pitchFamily="18" charset="0"/>
                <a:ea typeface="黑体" panose="02010609060101010101" pitchFamily="49" charset="-122"/>
              </a:rPr>
              <a:t>+ </a:t>
            </a:r>
            <a:r>
              <a:rPr lang="en-US" altLang="zh-CN" sz="2000" b="1" dirty="0">
                <a:solidFill>
                  <a:srgbClr val="CC00FF"/>
                </a:solidFill>
                <a:latin typeface="Times New Roman" panose="02020603050405020304" pitchFamily="18" charset="0"/>
                <a:ea typeface="黑体" panose="02010609060101010101" pitchFamily="49" charset="-122"/>
              </a:rPr>
              <a:t>A·C</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9900"/>
                </a:solidFill>
                <a:latin typeface="Times New Roman" panose="02020603050405020304" pitchFamily="18" charset="0"/>
                <a:ea typeface="黑体" panose="02010609060101010101" pitchFamily="49" charset="-122"/>
              </a:rPr>
              <a:t>B·D</a:t>
            </a:r>
            <a:r>
              <a:rPr lang="en-US" altLang="zh-CN" sz="2000" b="1" dirty="0">
                <a:solidFill>
                  <a:srgbClr val="990000"/>
                </a:solidFill>
                <a:latin typeface="Times New Roman" panose="02020603050405020304" pitchFamily="18" charset="0"/>
                <a:ea typeface="黑体" panose="02010609060101010101" pitchFamily="49" charset="-122"/>
              </a:rPr>
              <a:t> </a:t>
            </a:r>
            <a:r>
              <a:rPr lang="en-US" altLang="zh-CN" sz="2000" b="1" dirty="0">
                <a:solidFill>
                  <a:srgbClr val="000000"/>
                </a:solidFill>
                <a:latin typeface="Times New Roman" panose="02020603050405020304" pitchFamily="18" charset="0"/>
                <a:ea typeface="黑体" panose="02010609060101010101" pitchFamily="49" charset="-122"/>
              </a:rPr>
              <a:t>]</a:t>
            </a:r>
            <a:r>
              <a:rPr lang="en-US" altLang="zh-CN" sz="2000" b="1" dirty="0">
                <a:solidFill>
                  <a:srgbClr val="990000"/>
                </a:solidFill>
                <a:latin typeface="Garamond" panose="02020404030301010803" pitchFamily="18" charset="0"/>
                <a:ea typeface="黑体" panose="02010609060101010101" pitchFamily="49" charset="-122"/>
              </a:rPr>
              <a:t> ·</a:t>
            </a:r>
            <a:r>
              <a:rPr lang="en-US" altLang="zh-CN" sz="2000" b="1" dirty="0">
                <a:solidFill>
                  <a:srgbClr val="800080"/>
                </a:solidFill>
                <a:latin typeface="Times New Roman" panose="02020603050405020304" pitchFamily="18" charset="0"/>
                <a:ea typeface="黑体" panose="02010609060101010101" pitchFamily="49" charset="-122"/>
              </a:rPr>
              <a:t>2</a:t>
            </a:r>
            <a:r>
              <a:rPr lang="en-US" altLang="zh-CN" sz="2000" b="1" baseline="36000" dirty="0">
                <a:solidFill>
                  <a:srgbClr val="800080"/>
                </a:solidFill>
                <a:latin typeface="Times New Roman" panose="02020603050405020304" pitchFamily="18" charset="0"/>
                <a:ea typeface="黑体" panose="02010609060101010101" pitchFamily="49" charset="-122"/>
              </a:rPr>
              <a:t>n/2 </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9900"/>
                </a:solidFill>
                <a:latin typeface="Times New Roman" panose="02020603050405020304" pitchFamily="18" charset="0"/>
                <a:ea typeface="黑体" panose="02010609060101010101" pitchFamily="49" charset="-122"/>
              </a:rPr>
              <a:t>B·D</a:t>
            </a:r>
            <a:endParaRPr lang="en-US" altLang="zh-CN" sz="2000" b="1" dirty="0">
              <a:solidFill>
                <a:srgbClr val="009900"/>
              </a:solidFill>
              <a:latin typeface="Times New Roman" panose="02020603050405020304" pitchFamily="18" charset="0"/>
              <a:ea typeface="黑体" panose="02010609060101010101" pitchFamily="49" charset="-122"/>
            </a:endParaRPr>
          </a:p>
        </p:txBody>
      </p:sp>
      <p:sp>
        <p:nvSpPr>
          <p:cNvPr id="66569" name="Rectangle 2"/>
          <p:cNvSpPr/>
          <p:nvPr/>
        </p:nvSpPr>
        <p:spPr>
          <a:xfrm>
            <a:off x="2365375" y="1333500"/>
            <a:ext cx="5938838" cy="1514475"/>
          </a:xfrm>
          <a:prstGeom prst="rect">
            <a:avLst/>
          </a:prstGeom>
          <a:solidFill>
            <a:srgbClr val="ECD882">
              <a:alpha val="21960"/>
            </a:srgbClr>
          </a:solidFill>
          <a:ln w="9525" cap="flat" cmpd="sng">
            <a:solidFill>
              <a:srgbClr val="990000"/>
            </a:solidFill>
            <a:prstDash val="solid"/>
            <a:miter/>
            <a:headEnd type="none" w="med" len="med"/>
            <a:tailEnd type="none" w="med" len="med"/>
          </a:ln>
        </p:spPr>
        <p:txBody>
          <a:bodyPr lIns="90000" tIns="46800" rIns="90000" bIns="46800" anchor="t" anchorCtr="0">
            <a:spAutoFit/>
          </a:bodyPr>
          <a:p>
            <a:pPr eaLnBrk="0" hangingPunct="0">
              <a:lnSpc>
                <a:spcPct val="120000"/>
              </a:lnSpc>
            </a:pPr>
            <a:r>
              <a:rPr lang="en-US" altLang="zh-CN" sz="2000" b="1" dirty="0">
                <a:solidFill>
                  <a:srgbClr val="990000"/>
                </a:solidFill>
                <a:latin typeface="Garamond" panose="02020404030301010803" pitchFamily="18" charset="0"/>
                <a:ea typeface="黑体" panose="02010609060101010101" pitchFamily="49" charset="-122"/>
              </a:rPr>
              <a:t>X·Y </a:t>
            </a:r>
            <a:r>
              <a:rPr lang="zh-CN" altLang="en-US" sz="2000" b="1" dirty="0">
                <a:solidFill>
                  <a:srgbClr val="990000"/>
                </a:solidFill>
                <a:latin typeface="Garamond" panose="02020404030301010803" pitchFamily="18" charset="0"/>
                <a:ea typeface="黑体" panose="02010609060101010101" pitchFamily="49" charset="-122"/>
              </a:rPr>
              <a:t>＝</a:t>
            </a:r>
            <a:r>
              <a:rPr lang="en-US" altLang="zh-CN" sz="2000" b="1" dirty="0">
                <a:solidFill>
                  <a:srgbClr val="990000"/>
                </a:solidFill>
                <a:latin typeface="Garamond" panose="02020404030301010803" pitchFamily="18" charset="0"/>
                <a:ea typeface="黑体" panose="02010609060101010101" pitchFamily="49" charset="-122"/>
              </a:rPr>
              <a:t>(A·2</a:t>
            </a:r>
            <a:r>
              <a:rPr lang="en-US" altLang="zh-CN" sz="2000" b="1" baseline="30000" dirty="0">
                <a:solidFill>
                  <a:srgbClr val="990000"/>
                </a:solidFill>
                <a:latin typeface="Garamond" panose="02020404030301010803" pitchFamily="18" charset="0"/>
                <a:ea typeface="黑体" panose="02010609060101010101" pitchFamily="49" charset="-122"/>
              </a:rPr>
              <a:t>n/2</a:t>
            </a:r>
            <a:r>
              <a:rPr lang="en-US" altLang="zh-CN" sz="2000" b="1" dirty="0">
                <a:solidFill>
                  <a:srgbClr val="990000"/>
                </a:solidFill>
                <a:latin typeface="Garamond" panose="02020404030301010803" pitchFamily="18" charset="0"/>
                <a:ea typeface="黑体" panose="02010609060101010101" pitchFamily="49" charset="-122"/>
              </a:rPr>
              <a:t> +B) (C·2</a:t>
            </a:r>
            <a:r>
              <a:rPr lang="en-US" altLang="zh-CN" sz="2000" b="1" baseline="30000" dirty="0">
                <a:solidFill>
                  <a:srgbClr val="990000"/>
                </a:solidFill>
                <a:latin typeface="Garamond" panose="02020404030301010803" pitchFamily="18" charset="0"/>
                <a:ea typeface="黑体" panose="02010609060101010101" pitchFamily="49" charset="-122"/>
              </a:rPr>
              <a:t>n/2</a:t>
            </a:r>
            <a:r>
              <a:rPr lang="en-US" altLang="zh-CN" sz="2000" b="1" dirty="0">
                <a:solidFill>
                  <a:srgbClr val="990000"/>
                </a:solidFill>
                <a:latin typeface="Garamond" panose="02020404030301010803" pitchFamily="18" charset="0"/>
                <a:ea typeface="黑体" panose="02010609060101010101" pitchFamily="49" charset="-122"/>
              </a:rPr>
              <a:t> +D) </a:t>
            </a:r>
            <a:endParaRPr lang="en-US" altLang="zh-CN" sz="2000" b="1" dirty="0">
              <a:solidFill>
                <a:srgbClr val="990000"/>
              </a:solidFill>
              <a:latin typeface="Garamond" panose="02020404030301010803" pitchFamily="18" charset="0"/>
              <a:ea typeface="黑体" panose="02010609060101010101" pitchFamily="49" charset="-122"/>
            </a:endParaRPr>
          </a:p>
          <a:p>
            <a:pPr eaLnBrk="0" hangingPunct="0">
              <a:lnSpc>
                <a:spcPct val="120000"/>
              </a:lnSpc>
            </a:pPr>
            <a:r>
              <a:rPr lang="en-US" altLang="zh-CN" sz="2000" b="1" dirty="0">
                <a:solidFill>
                  <a:srgbClr val="990000"/>
                </a:solidFill>
                <a:latin typeface="Garamond" panose="02020404030301010803" pitchFamily="18" charset="0"/>
                <a:ea typeface="黑体" panose="02010609060101010101" pitchFamily="49" charset="-122"/>
              </a:rPr>
              <a:t>       </a:t>
            </a:r>
            <a:r>
              <a:rPr lang="zh-CN" altLang="en-US" sz="2000" b="1" dirty="0">
                <a:solidFill>
                  <a:srgbClr val="990000"/>
                </a:solidFill>
                <a:latin typeface="Garamond" panose="02020404030301010803" pitchFamily="18" charset="0"/>
                <a:ea typeface="黑体" panose="02010609060101010101" pitchFamily="49" charset="-122"/>
              </a:rPr>
              <a:t>＝</a:t>
            </a:r>
            <a:r>
              <a:rPr lang="en-US" altLang="zh-CN" sz="2000" b="1" dirty="0">
                <a:solidFill>
                  <a:srgbClr val="008000"/>
                </a:solidFill>
                <a:latin typeface="Garamond" panose="02020404030301010803" pitchFamily="18" charset="0"/>
                <a:ea typeface="黑体" panose="02010609060101010101" pitchFamily="49" charset="-122"/>
              </a:rPr>
              <a:t>A·C</a:t>
            </a:r>
            <a:r>
              <a:rPr lang="en-US" altLang="zh-CN" sz="2000" b="1" dirty="0">
                <a:solidFill>
                  <a:srgbClr val="990000"/>
                </a:solidFill>
                <a:latin typeface="Garamond" panose="02020404030301010803" pitchFamily="18" charset="0"/>
                <a:ea typeface="黑体" panose="02010609060101010101" pitchFamily="49" charset="-122"/>
              </a:rPr>
              <a:t>·</a:t>
            </a:r>
            <a:r>
              <a:rPr lang="en-US" altLang="zh-CN" sz="2000" b="1" dirty="0">
                <a:solidFill>
                  <a:srgbClr val="800080"/>
                </a:solidFill>
                <a:latin typeface="Garamond" panose="02020404030301010803" pitchFamily="18" charset="0"/>
                <a:ea typeface="黑体" panose="02010609060101010101" pitchFamily="49" charset="-122"/>
              </a:rPr>
              <a:t>2</a:t>
            </a:r>
            <a:r>
              <a:rPr lang="en-US" altLang="zh-CN" sz="2000" b="1" baseline="30000" dirty="0">
                <a:solidFill>
                  <a:srgbClr val="800080"/>
                </a:solidFill>
                <a:latin typeface="Garamond" panose="02020404030301010803" pitchFamily="18" charset="0"/>
                <a:ea typeface="黑体" panose="02010609060101010101" pitchFamily="49" charset="-122"/>
              </a:rPr>
              <a:t>n</a:t>
            </a:r>
            <a:r>
              <a:rPr lang="en-US" altLang="zh-CN" sz="2000" b="1" dirty="0">
                <a:solidFill>
                  <a:srgbClr val="990000"/>
                </a:solidFill>
                <a:latin typeface="Garamond" panose="02020404030301010803" pitchFamily="18" charset="0"/>
                <a:ea typeface="黑体" panose="02010609060101010101" pitchFamily="49" charset="-122"/>
              </a:rPr>
              <a:t>+(</a:t>
            </a:r>
            <a:r>
              <a:rPr lang="en-US" altLang="zh-CN" sz="2000" b="1" dirty="0">
                <a:solidFill>
                  <a:srgbClr val="008000"/>
                </a:solidFill>
                <a:latin typeface="Garamond" panose="02020404030301010803" pitchFamily="18" charset="0"/>
                <a:ea typeface="黑体" panose="02010609060101010101" pitchFamily="49" charset="-122"/>
              </a:rPr>
              <a:t>A·D</a:t>
            </a:r>
            <a:r>
              <a:rPr lang="en-US" altLang="zh-CN" sz="2000" b="1" dirty="0">
                <a:solidFill>
                  <a:srgbClr val="990000"/>
                </a:solidFill>
                <a:latin typeface="Garamond" panose="02020404030301010803" pitchFamily="18" charset="0"/>
                <a:ea typeface="黑体" panose="02010609060101010101" pitchFamily="49" charset="-122"/>
              </a:rPr>
              <a:t>+</a:t>
            </a:r>
            <a:r>
              <a:rPr lang="en-US" altLang="zh-CN" sz="2000" b="1" dirty="0">
                <a:solidFill>
                  <a:srgbClr val="008000"/>
                </a:solidFill>
                <a:latin typeface="Garamond" panose="02020404030301010803" pitchFamily="18" charset="0"/>
                <a:ea typeface="黑体" panose="02010609060101010101" pitchFamily="49" charset="-122"/>
              </a:rPr>
              <a:t>C·B</a:t>
            </a:r>
            <a:r>
              <a:rPr lang="en-US" altLang="zh-CN" sz="2000" b="1" dirty="0">
                <a:solidFill>
                  <a:srgbClr val="990000"/>
                </a:solidFill>
                <a:latin typeface="Garamond" panose="02020404030301010803" pitchFamily="18" charset="0"/>
                <a:ea typeface="黑体" panose="02010609060101010101" pitchFamily="49" charset="-122"/>
              </a:rPr>
              <a:t>) ·</a:t>
            </a:r>
            <a:r>
              <a:rPr lang="en-US" altLang="zh-CN" sz="2000" b="1" dirty="0">
                <a:solidFill>
                  <a:srgbClr val="800080"/>
                </a:solidFill>
                <a:latin typeface="Garamond" panose="02020404030301010803" pitchFamily="18" charset="0"/>
                <a:ea typeface="黑体" panose="02010609060101010101" pitchFamily="49" charset="-122"/>
              </a:rPr>
              <a:t>2</a:t>
            </a:r>
            <a:r>
              <a:rPr lang="en-US" altLang="zh-CN" sz="2000" b="1" baseline="30000" dirty="0">
                <a:solidFill>
                  <a:srgbClr val="800080"/>
                </a:solidFill>
                <a:latin typeface="Garamond" panose="02020404030301010803" pitchFamily="18" charset="0"/>
                <a:ea typeface="黑体" panose="02010609060101010101" pitchFamily="49" charset="-122"/>
              </a:rPr>
              <a:t>n/2</a:t>
            </a:r>
            <a:r>
              <a:rPr lang="en-US" altLang="zh-CN" sz="2000" b="1" dirty="0">
                <a:solidFill>
                  <a:srgbClr val="990000"/>
                </a:solidFill>
                <a:latin typeface="Garamond" panose="02020404030301010803" pitchFamily="18" charset="0"/>
                <a:ea typeface="黑体" panose="02010609060101010101" pitchFamily="49" charset="-122"/>
              </a:rPr>
              <a:t> +</a:t>
            </a:r>
            <a:r>
              <a:rPr lang="en-US" altLang="zh-CN" sz="2000" b="1" dirty="0">
                <a:solidFill>
                  <a:srgbClr val="008000"/>
                </a:solidFill>
                <a:latin typeface="Garamond" panose="02020404030301010803" pitchFamily="18" charset="0"/>
                <a:ea typeface="黑体" panose="02010609060101010101" pitchFamily="49" charset="-122"/>
              </a:rPr>
              <a:t>B·D</a:t>
            </a:r>
            <a:endParaRPr lang="en-US" altLang="zh-CN" sz="2000" b="1" dirty="0">
              <a:solidFill>
                <a:srgbClr val="990000"/>
              </a:solidFill>
              <a:latin typeface="Times New Roman" panose="02020603050405020304" pitchFamily="18" charset="0"/>
              <a:ea typeface="黑体" panose="02010609060101010101" pitchFamily="49" charset="-122"/>
            </a:endParaRPr>
          </a:p>
          <a:p>
            <a:pPr fontAlgn="b">
              <a:lnSpc>
                <a:spcPct val="120000"/>
              </a:lnSpc>
            </a:pPr>
            <a:r>
              <a:rPr lang="en-US" altLang="zh-CN" sz="2000" b="1" dirty="0">
                <a:solidFill>
                  <a:srgbClr val="990000"/>
                </a:solidFill>
                <a:latin typeface="Times New Roman" panose="02020603050405020304" pitchFamily="18" charset="0"/>
                <a:ea typeface="黑体" panose="02010609060101010101" pitchFamily="49" charset="-122"/>
              </a:rPr>
              <a:t>       </a:t>
            </a:r>
            <a:r>
              <a:rPr lang="zh-CN" altLang="en-US"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FF0000"/>
                </a:solidFill>
                <a:latin typeface="Times New Roman" panose="02020603050405020304" pitchFamily="18" charset="0"/>
                <a:ea typeface="黑体" panose="02010609060101010101" pitchFamily="49" charset="-122"/>
              </a:rPr>
              <a:t>A</a:t>
            </a:r>
            <a:r>
              <a:rPr lang="en-US" altLang="zh-CN" sz="2000" b="1" dirty="0">
                <a:solidFill>
                  <a:srgbClr val="FF0000"/>
                </a:solidFill>
                <a:latin typeface="Garamond" panose="02020404030301010803" pitchFamily="18" charset="0"/>
                <a:ea typeface="黑体" panose="02010609060101010101" pitchFamily="49" charset="-122"/>
              </a:rPr>
              <a:t>·</a:t>
            </a:r>
            <a:r>
              <a:rPr lang="en-US" altLang="zh-CN" sz="2000" b="1" dirty="0">
                <a:solidFill>
                  <a:srgbClr val="FF0000"/>
                </a:solidFill>
                <a:latin typeface="Times New Roman" panose="02020603050405020304" pitchFamily="18" charset="0"/>
                <a:ea typeface="黑体" panose="02010609060101010101" pitchFamily="49" charset="-122"/>
              </a:rPr>
              <a:t>C</a:t>
            </a:r>
            <a:r>
              <a:rPr lang="en-US" altLang="zh-CN" sz="2000" b="1" dirty="0">
                <a:solidFill>
                  <a:srgbClr val="990000"/>
                </a:solidFill>
                <a:latin typeface="Times New Roman" panose="02020603050405020304" pitchFamily="18" charset="0"/>
                <a:ea typeface="黑体" panose="02010609060101010101" pitchFamily="49" charset="-122"/>
              </a:rPr>
              <a:t>2</a:t>
            </a:r>
            <a:r>
              <a:rPr lang="en-US" altLang="zh-CN" sz="2000" b="1" baseline="36000" dirty="0">
                <a:solidFill>
                  <a:srgbClr val="990000"/>
                </a:solidFill>
                <a:latin typeface="Times New Roman" panose="02020603050405020304" pitchFamily="18" charset="0"/>
                <a:ea typeface="黑体" panose="02010609060101010101" pitchFamily="49" charset="-122"/>
              </a:rPr>
              <a:t>n</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FF0000"/>
                </a:solidFill>
                <a:latin typeface="Times New Roman" panose="02020603050405020304" pitchFamily="18" charset="0"/>
                <a:ea typeface="黑体" panose="02010609060101010101" pitchFamily="49" charset="-122"/>
              </a:rPr>
              <a:t>A-B</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FF0000"/>
                </a:solidFill>
                <a:latin typeface="Times New Roman" panose="02020603050405020304" pitchFamily="18" charset="0"/>
                <a:ea typeface="黑体" panose="02010609060101010101" pitchFamily="49" charset="-122"/>
              </a:rPr>
              <a:t>D-C</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CC00FF"/>
                </a:solidFill>
                <a:latin typeface="Times New Roman" panose="02020603050405020304" pitchFamily="18" charset="0"/>
                <a:ea typeface="黑体" panose="02010609060101010101" pitchFamily="49" charset="-122"/>
              </a:rPr>
              <a:t>A</a:t>
            </a:r>
            <a:r>
              <a:rPr lang="en-US" altLang="zh-CN" sz="2000" b="1" dirty="0">
                <a:solidFill>
                  <a:srgbClr val="CC00FF"/>
                </a:solidFill>
                <a:latin typeface="Garamond" panose="02020404030301010803" pitchFamily="18" charset="0"/>
                <a:ea typeface="黑体" panose="02010609060101010101" pitchFamily="49" charset="-122"/>
              </a:rPr>
              <a:t>·</a:t>
            </a:r>
            <a:r>
              <a:rPr lang="en-US" altLang="zh-CN" sz="2000" b="1" dirty="0">
                <a:solidFill>
                  <a:srgbClr val="CC00FF"/>
                </a:solidFill>
                <a:latin typeface="Times New Roman" panose="02020603050405020304" pitchFamily="18" charset="0"/>
                <a:ea typeface="黑体" panose="02010609060101010101" pitchFamily="49" charset="-122"/>
              </a:rPr>
              <a:t>C</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FF0000"/>
                </a:solidFill>
                <a:latin typeface="Times New Roman" panose="02020603050405020304" pitchFamily="18" charset="0"/>
                <a:ea typeface="黑体" panose="02010609060101010101" pitchFamily="49" charset="-122"/>
              </a:rPr>
              <a:t>B</a:t>
            </a:r>
            <a:r>
              <a:rPr lang="en-US" altLang="zh-CN" sz="2000" b="1" dirty="0">
                <a:solidFill>
                  <a:srgbClr val="FF0000"/>
                </a:solidFill>
                <a:latin typeface="Garamond" panose="02020404030301010803" pitchFamily="18" charset="0"/>
                <a:ea typeface="黑体" panose="02010609060101010101" pitchFamily="49" charset="-122"/>
              </a:rPr>
              <a:t>·</a:t>
            </a:r>
            <a:r>
              <a:rPr lang="en-US" altLang="zh-CN" sz="2000" b="1" dirty="0">
                <a:solidFill>
                  <a:srgbClr val="FF0000"/>
                </a:solidFill>
                <a:latin typeface="Times New Roman" panose="02020603050405020304" pitchFamily="18" charset="0"/>
                <a:ea typeface="黑体" panose="02010609060101010101" pitchFamily="49" charset="-122"/>
              </a:rPr>
              <a:t>D</a:t>
            </a:r>
            <a:r>
              <a:rPr lang="en-US" altLang="zh-CN" sz="2000" b="1" dirty="0">
                <a:solidFill>
                  <a:srgbClr val="990000"/>
                </a:solidFill>
                <a:latin typeface="Times New Roman" panose="02020603050405020304" pitchFamily="18" charset="0"/>
                <a:ea typeface="黑体" panose="02010609060101010101" pitchFamily="49" charset="-122"/>
              </a:rPr>
              <a:t>]2</a:t>
            </a:r>
            <a:r>
              <a:rPr lang="en-US" altLang="zh-CN" sz="2000" b="1" baseline="36000" dirty="0">
                <a:solidFill>
                  <a:srgbClr val="990000"/>
                </a:solidFill>
                <a:latin typeface="Times New Roman" panose="02020603050405020304" pitchFamily="18" charset="0"/>
                <a:ea typeface="黑体" panose="02010609060101010101" pitchFamily="49" charset="-122"/>
              </a:rPr>
              <a:t>n/2</a:t>
            </a:r>
            <a:r>
              <a:rPr lang="en-US" altLang="zh-CN" sz="2000" b="1" dirty="0">
                <a:solidFill>
                  <a:srgbClr val="990000"/>
                </a:solidFill>
                <a:latin typeface="Times New Roman" panose="02020603050405020304" pitchFamily="18" charset="0"/>
                <a:ea typeface="黑体" panose="02010609060101010101" pitchFamily="49" charset="-122"/>
              </a:rPr>
              <a:t>+B</a:t>
            </a:r>
            <a:r>
              <a:rPr lang="en-US" altLang="zh-CN" sz="2000" b="1" dirty="0">
                <a:solidFill>
                  <a:srgbClr val="990000"/>
                </a:solidFill>
                <a:latin typeface="Garamond" panose="02020404030301010803" pitchFamily="18" charset="0"/>
                <a:ea typeface="黑体" panose="02010609060101010101" pitchFamily="49" charset="-122"/>
              </a:rPr>
              <a:t>·</a:t>
            </a:r>
            <a:r>
              <a:rPr lang="en-US" altLang="zh-CN" sz="2000" b="1" dirty="0">
                <a:solidFill>
                  <a:srgbClr val="990000"/>
                </a:solidFill>
                <a:latin typeface="Times New Roman" panose="02020603050405020304" pitchFamily="18" charset="0"/>
                <a:ea typeface="黑体" panose="02010609060101010101" pitchFamily="49" charset="-122"/>
              </a:rPr>
              <a:t>D</a:t>
            </a:r>
            <a:endParaRPr lang="en-US" altLang="zh-CN" sz="2000" b="1" dirty="0">
              <a:solidFill>
                <a:srgbClr val="990000"/>
              </a:solidFill>
              <a:latin typeface="Times New Roman" panose="02020603050405020304" pitchFamily="18" charset="0"/>
              <a:ea typeface="黑体" panose="02010609060101010101" pitchFamily="49" charset="-122"/>
            </a:endParaRPr>
          </a:p>
          <a:p>
            <a:pPr fontAlgn="b">
              <a:lnSpc>
                <a:spcPct val="120000"/>
              </a:lnSpc>
            </a:pPr>
            <a:r>
              <a:rPr lang="en-US" altLang="zh-CN" sz="2000" b="1" dirty="0">
                <a:solidFill>
                  <a:srgbClr val="990000"/>
                </a:solidFill>
                <a:latin typeface="Garamond" panose="02020404030301010803" pitchFamily="18" charset="0"/>
                <a:ea typeface="黑体" panose="02010609060101010101" pitchFamily="49" charset="-122"/>
              </a:rPr>
              <a:t>       </a:t>
            </a:r>
            <a:r>
              <a:rPr lang="zh-CN" altLang="en-US" sz="2000" b="1" dirty="0">
                <a:solidFill>
                  <a:srgbClr val="990000"/>
                </a:solidFill>
                <a:latin typeface="Garamond" panose="02020404030301010803" pitchFamily="18" charset="0"/>
                <a:ea typeface="黑体" panose="02010609060101010101" pitchFamily="49" charset="-122"/>
              </a:rPr>
              <a:t>＝</a:t>
            </a:r>
            <a:r>
              <a:rPr lang="en-US" altLang="zh-CN" sz="2000" b="1" dirty="0">
                <a:solidFill>
                  <a:srgbClr val="FF0000"/>
                </a:solidFill>
                <a:latin typeface="Garamond" panose="02020404030301010803" pitchFamily="18" charset="0"/>
                <a:ea typeface="黑体" panose="02010609060101010101" pitchFamily="49" charset="-122"/>
              </a:rPr>
              <a:t>A·C</a:t>
            </a:r>
            <a:r>
              <a:rPr lang="en-US" altLang="zh-CN" sz="2000" b="1" dirty="0">
                <a:solidFill>
                  <a:srgbClr val="990000"/>
                </a:solidFill>
                <a:latin typeface="Garamond" panose="02020404030301010803" pitchFamily="18" charset="0"/>
                <a:ea typeface="黑体" panose="02010609060101010101" pitchFamily="49" charset="-122"/>
              </a:rPr>
              <a:t>2</a:t>
            </a:r>
            <a:r>
              <a:rPr lang="en-US" altLang="zh-CN" sz="2000" b="1" baseline="30000" dirty="0">
                <a:solidFill>
                  <a:srgbClr val="990000"/>
                </a:solidFill>
                <a:latin typeface="Garamond" panose="02020404030301010803" pitchFamily="18" charset="0"/>
                <a:ea typeface="黑体" panose="02010609060101010101" pitchFamily="49" charset="-122"/>
              </a:rPr>
              <a:t>n</a:t>
            </a:r>
            <a:r>
              <a:rPr lang="en-US" altLang="zh-CN" sz="2000" b="1" dirty="0">
                <a:solidFill>
                  <a:srgbClr val="990000"/>
                </a:solidFill>
                <a:latin typeface="Garamond" panose="02020404030301010803" pitchFamily="18" charset="0"/>
                <a:ea typeface="黑体" panose="02010609060101010101" pitchFamily="49" charset="-122"/>
              </a:rPr>
              <a:t>+[(</a:t>
            </a:r>
            <a:r>
              <a:rPr lang="en-US" altLang="zh-CN" sz="2000" b="1" dirty="0">
                <a:solidFill>
                  <a:srgbClr val="FF0000"/>
                </a:solidFill>
                <a:latin typeface="Garamond" panose="02020404030301010803" pitchFamily="18" charset="0"/>
                <a:ea typeface="黑体" panose="02010609060101010101" pitchFamily="49" charset="-122"/>
              </a:rPr>
              <a:t>A+B</a:t>
            </a:r>
            <a:r>
              <a:rPr lang="en-US" altLang="zh-CN" sz="2000" b="1" dirty="0">
                <a:solidFill>
                  <a:srgbClr val="990000"/>
                </a:solidFill>
                <a:latin typeface="Garamond" panose="02020404030301010803" pitchFamily="18" charset="0"/>
                <a:ea typeface="黑体" panose="02010609060101010101" pitchFamily="49" charset="-122"/>
              </a:rPr>
              <a:t>)(</a:t>
            </a:r>
            <a:r>
              <a:rPr lang="en-US" altLang="zh-CN" sz="2000" b="1" dirty="0">
                <a:solidFill>
                  <a:srgbClr val="FF0000"/>
                </a:solidFill>
                <a:latin typeface="Garamond" panose="02020404030301010803" pitchFamily="18" charset="0"/>
                <a:ea typeface="黑体" panose="02010609060101010101" pitchFamily="49" charset="-122"/>
              </a:rPr>
              <a:t>C+D</a:t>
            </a:r>
            <a:r>
              <a:rPr lang="en-US" altLang="zh-CN" sz="2000" b="1" dirty="0">
                <a:solidFill>
                  <a:srgbClr val="990000"/>
                </a:solidFill>
                <a:latin typeface="Garamond" panose="02020404030301010803" pitchFamily="18" charset="0"/>
                <a:ea typeface="黑体" panose="02010609060101010101" pitchFamily="49" charset="-122"/>
              </a:rPr>
              <a:t>) - </a:t>
            </a:r>
            <a:r>
              <a:rPr lang="en-US" altLang="zh-CN" sz="2000" b="1" dirty="0">
                <a:solidFill>
                  <a:srgbClr val="CC00FF"/>
                </a:solidFill>
                <a:latin typeface="Garamond" panose="02020404030301010803" pitchFamily="18" charset="0"/>
                <a:ea typeface="黑体" panose="02010609060101010101" pitchFamily="49" charset="-122"/>
              </a:rPr>
              <a:t>A·C</a:t>
            </a:r>
            <a:r>
              <a:rPr lang="en-US" altLang="zh-CN" sz="2000" b="1" dirty="0">
                <a:solidFill>
                  <a:srgbClr val="990000"/>
                </a:solidFill>
                <a:latin typeface="Garamond" panose="02020404030301010803" pitchFamily="18" charset="0"/>
                <a:ea typeface="黑体" panose="02010609060101010101" pitchFamily="49" charset="-122"/>
              </a:rPr>
              <a:t> - </a:t>
            </a:r>
            <a:r>
              <a:rPr lang="en-US" altLang="zh-CN" sz="2000" b="1" dirty="0">
                <a:solidFill>
                  <a:srgbClr val="FF0000"/>
                </a:solidFill>
                <a:latin typeface="Garamond" panose="02020404030301010803" pitchFamily="18" charset="0"/>
                <a:ea typeface="黑体" panose="02010609060101010101" pitchFamily="49" charset="-122"/>
              </a:rPr>
              <a:t>B·D</a:t>
            </a:r>
            <a:r>
              <a:rPr lang="en-US" altLang="zh-CN" sz="2000" b="1" dirty="0">
                <a:solidFill>
                  <a:srgbClr val="990000"/>
                </a:solidFill>
                <a:latin typeface="Garamond" panose="02020404030301010803" pitchFamily="18" charset="0"/>
                <a:ea typeface="黑体" panose="02010609060101010101" pitchFamily="49" charset="-122"/>
              </a:rPr>
              <a:t>]2</a:t>
            </a:r>
            <a:r>
              <a:rPr lang="en-US" altLang="zh-CN" sz="2000" b="1" baseline="30000" dirty="0">
                <a:solidFill>
                  <a:srgbClr val="990000"/>
                </a:solidFill>
                <a:latin typeface="Garamond" panose="02020404030301010803" pitchFamily="18" charset="0"/>
                <a:ea typeface="黑体" panose="02010609060101010101" pitchFamily="49" charset="-122"/>
              </a:rPr>
              <a:t>n/2</a:t>
            </a:r>
            <a:r>
              <a:rPr lang="en-US" altLang="zh-CN" sz="2000" b="1" dirty="0">
                <a:solidFill>
                  <a:srgbClr val="990000"/>
                </a:solidFill>
                <a:latin typeface="Garamond" panose="02020404030301010803" pitchFamily="18" charset="0"/>
                <a:ea typeface="黑体" panose="02010609060101010101" pitchFamily="49" charset="-122"/>
              </a:rPr>
              <a:t>+B·D</a:t>
            </a:r>
            <a:endParaRPr lang="en-US" altLang="zh-CN" sz="2000" b="1" dirty="0">
              <a:solidFill>
                <a:srgbClr val="990000"/>
              </a:solidFill>
              <a:latin typeface="Times New Roman" panose="02020603050405020304" pitchFamily="18" charset="0"/>
              <a:ea typeface="黑体" panose="02010609060101010101" pitchFamily="49" charset="-122"/>
            </a:endParaRPr>
          </a:p>
        </p:txBody>
      </p:sp>
      <p:sp>
        <p:nvSpPr>
          <p:cNvPr id="13" name="矩形 12"/>
          <p:cNvSpPr/>
          <p:nvPr/>
        </p:nvSpPr>
        <p:spPr>
          <a:xfrm>
            <a:off x="654050" y="5637213"/>
            <a:ext cx="2128838" cy="369887"/>
          </a:xfrm>
          <a:prstGeom prst="rect">
            <a:avLst/>
          </a:prstGeom>
          <a:solidFill>
            <a:srgbClr val="FAC4BE">
              <a:alpha val="50195"/>
            </a:srgbClr>
          </a:solidFill>
          <a:ln w="9525" cap="flat" cmpd="sng">
            <a:solidFill>
              <a:srgbClr val="C00000"/>
            </a:solidFill>
            <a:prstDash val="solid"/>
            <a:miter/>
            <a:headEnd type="none" w="med" len="med"/>
            <a:tailEnd type="none" w="med" len="med"/>
          </a:ln>
        </p:spPr>
        <p:txBody>
          <a:bodyPr wrap="none" anchor="t" anchorCtr="0">
            <a:spAutoFit/>
          </a:bodyPr>
          <a:p>
            <a:pPr eaLnBrk="0" hangingPunct="0"/>
            <a:r>
              <a:rPr lang="zh-CN" altLang="en-US" b="1" dirty="0">
                <a:solidFill>
                  <a:srgbClr val="990000"/>
                </a:solidFill>
                <a:latin typeface="Times New Roman" panose="02020603050405020304" pitchFamily="18" charset="0"/>
                <a:ea typeface="黑体" panose="02010609060101010101" pitchFamily="49" charset="-122"/>
              </a:rPr>
              <a:t>改进后</a:t>
            </a:r>
            <a:r>
              <a:rPr lang="en-US" altLang="zh-CN" b="1" dirty="0">
                <a:solidFill>
                  <a:srgbClr val="990000"/>
                </a:solidFill>
                <a:latin typeface="Times New Roman" panose="02020603050405020304" pitchFamily="18" charset="0"/>
                <a:ea typeface="黑体" panose="02010609060101010101" pitchFamily="49" charset="-122"/>
              </a:rPr>
              <a:t>X</a:t>
            </a:r>
            <a:r>
              <a:rPr lang="en-US" altLang="zh-CN" b="1" dirty="0">
                <a:solidFill>
                  <a:srgbClr val="990000"/>
                </a:solidFill>
                <a:latin typeface="Arial" panose="020B0604020202020204" pitchFamily="34" charset="0"/>
                <a:ea typeface="黑体" panose="02010609060101010101" pitchFamily="49" charset="-122"/>
              </a:rPr>
              <a:t>·</a:t>
            </a:r>
            <a:r>
              <a:rPr lang="en-US" altLang="zh-CN" b="1" dirty="0">
                <a:solidFill>
                  <a:srgbClr val="990000"/>
                </a:solidFill>
                <a:latin typeface="Times New Roman" panose="02020603050405020304" pitchFamily="18" charset="0"/>
                <a:ea typeface="黑体" panose="02010609060101010101" pitchFamily="49" charset="-122"/>
              </a:rPr>
              <a:t>Y</a:t>
            </a:r>
            <a:r>
              <a:rPr lang="zh-CN" altLang="en-US" b="1" dirty="0">
                <a:solidFill>
                  <a:srgbClr val="990000"/>
                </a:solidFill>
                <a:latin typeface="Times New Roman" panose="02020603050405020304" pitchFamily="18" charset="0"/>
                <a:ea typeface="黑体" panose="02010609060101010101" pitchFamily="49" charset="-122"/>
              </a:rPr>
              <a:t>的 </a:t>
            </a:r>
            <a:r>
              <a:rPr lang="en-US" altLang="zh-CN" b="1" dirty="0">
                <a:solidFill>
                  <a:srgbClr val="990000"/>
                </a:solidFill>
                <a:latin typeface="Times New Roman" panose="02020603050405020304" pitchFamily="18" charset="0"/>
                <a:ea typeface="黑体" panose="02010609060101010101" pitchFamily="49" charset="-122"/>
              </a:rPr>
              <a:t>T(n)?</a:t>
            </a:r>
            <a:endParaRPr lang="zh-CN" altLang="en-US" dirty="0">
              <a:latin typeface="Arial" panose="020B0604020202020204" pitchFamily="34" charset="0"/>
              <a:ea typeface="宋体" panose="02010600030101010101" pitchFamily="2" charset="-122"/>
            </a:endParaRPr>
          </a:p>
        </p:txBody>
      </p:sp>
      <p:grpSp>
        <p:nvGrpSpPr>
          <p:cNvPr id="14" name="组合 13"/>
          <p:cNvGrpSpPr/>
          <p:nvPr/>
        </p:nvGrpSpPr>
        <p:grpSpPr>
          <a:xfrm>
            <a:off x="2838450" y="4397375"/>
            <a:ext cx="3783013" cy="704850"/>
            <a:chOff x="2697162" y="5786120"/>
            <a:chExt cx="3782906" cy="704489"/>
          </a:xfrm>
        </p:grpSpPr>
        <p:sp>
          <p:nvSpPr>
            <p:cNvPr id="22542" name="AutoShape 7"/>
            <p:cNvSpPr/>
            <p:nvPr/>
          </p:nvSpPr>
          <p:spPr>
            <a:xfrm>
              <a:off x="3687762" y="5867400"/>
              <a:ext cx="76200" cy="533400"/>
            </a:xfrm>
            <a:prstGeom prst="leftBrace">
              <a:avLst>
                <a:gd name="adj1" fmla="val 58171"/>
                <a:gd name="adj2" fmla="val 50000"/>
              </a:avLst>
            </a:prstGeom>
            <a:noFill/>
            <a:ln w="9525" cap="flat" cmpd="sng">
              <a:solidFill>
                <a:srgbClr val="990000"/>
              </a:solidFill>
              <a:prstDash val="solid"/>
              <a:round/>
              <a:headEnd type="none" w="med" len="med"/>
              <a:tailEnd type="none" w="med" len="med"/>
            </a:ln>
          </p:spPr>
          <p:txBody>
            <a:bodyPr wrap="none" lIns="90000" tIns="46800" rIns="90000" bIns="46800" anchor="ctr" anchorCtr="0">
              <a:spAutoFit/>
            </a:bodyPr>
            <a:p>
              <a:endParaRPr lang="zh-CN" altLang="en-US" sz="2400" dirty="0">
                <a:latin typeface="Garamond" panose="02020404030301010803" pitchFamily="18" charset="0"/>
                <a:ea typeface="黑体" panose="02010609060101010101" pitchFamily="49" charset="-122"/>
              </a:endParaRPr>
            </a:p>
          </p:txBody>
        </p:sp>
        <p:sp>
          <p:nvSpPr>
            <p:cNvPr id="22543" name="Rectangle 8"/>
            <p:cNvSpPr/>
            <p:nvPr/>
          </p:nvSpPr>
          <p:spPr>
            <a:xfrm>
              <a:off x="2697162" y="5792788"/>
              <a:ext cx="1077807" cy="480784"/>
            </a:xfrm>
            <a:prstGeom prst="rect">
              <a:avLst/>
            </a:prstGeom>
            <a:noFill/>
            <a:ln w="9525">
              <a:noFill/>
            </a:ln>
          </p:spPr>
          <p:txBody>
            <a:bodyPr wrap="none" lIns="90000" tIns="46800" rIns="90000" bIns="46800" anchor="t" anchorCtr="0">
              <a:spAutoFit/>
            </a:bodyPr>
            <a:p>
              <a:pPr fontAlgn="b">
                <a:lnSpc>
                  <a:spcPct val="140000"/>
                </a:lnSpc>
              </a:pPr>
              <a:r>
                <a:rPr lang="en-US" altLang="en-US" sz="2200" b="1" dirty="0">
                  <a:solidFill>
                    <a:srgbClr val="990000"/>
                  </a:solidFill>
                  <a:latin typeface="Century Schoolbook" panose="02040604050505020304" pitchFamily="18" charset="0"/>
                  <a:ea typeface="黑体" panose="02010609060101010101" pitchFamily="49" charset="-122"/>
                </a:rPr>
                <a:t> </a:t>
              </a:r>
              <a:r>
                <a:rPr lang="en-US" altLang="zh-CN" sz="2000" b="1" dirty="0">
                  <a:solidFill>
                    <a:srgbClr val="000000"/>
                  </a:solidFill>
                  <a:latin typeface="Century Schoolbook" panose="02040604050505020304" pitchFamily="18" charset="0"/>
                  <a:ea typeface="黑体" panose="02010609060101010101" pitchFamily="49" charset="-122"/>
                </a:rPr>
                <a:t>T(n)</a:t>
              </a:r>
              <a:r>
                <a:rPr lang="en-US" altLang="zh-CN" sz="2200" b="1" dirty="0">
                  <a:solidFill>
                    <a:srgbClr val="000000"/>
                  </a:solidFill>
                  <a:latin typeface="Century Schoolbook" panose="02040604050505020304" pitchFamily="18" charset="0"/>
                  <a:ea typeface="黑体" panose="02010609060101010101" pitchFamily="49" charset="-122"/>
                </a:rPr>
                <a:t>= </a:t>
              </a:r>
              <a:endParaRPr lang="en-US" altLang="zh-CN" sz="2200" b="1" dirty="0">
                <a:solidFill>
                  <a:srgbClr val="000000"/>
                </a:solidFill>
                <a:latin typeface="Century Schoolbook" panose="02040604050505020304" pitchFamily="18" charset="0"/>
                <a:ea typeface="黑体" panose="02010609060101010101" pitchFamily="49" charset="-122"/>
              </a:endParaRPr>
            </a:p>
          </p:txBody>
        </p:sp>
        <p:sp>
          <p:nvSpPr>
            <p:cNvPr id="22544" name="Rectangle 9"/>
            <p:cNvSpPr/>
            <p:nvPr/>
          </p:nvSpPr>
          <p:spPr>
            <a:xfrm>
              <a:off x="3763962" y="5786120"/>
              <a:ext cx="2716106" cy="704489"/>
            </a:xfrm>
            <a:prstGeom prst="rect">
              <a:avLst/>
            </a:prstGeom>
            <a:noFill/>
            <a:ln w="9525">
              <a:noFill/>
            </a:ln>
          </p:spPr>
          <p:txBody>
            <a:bodyPr wrap="none" lIns="90000" tIns="46800" rIns="90000" bIns="46800" anchor="t" anchorCtr="0">
              <a:spAutoFit/>
            </a:bodyPr>
            <a:p>
              <a:pPr eaLnBrk="0" hangingPunct="0">
                <a:lnSpc>
                  <a:spcPct val="90000"/>
                </a:lnSpc>
              </a:pPr>
              <a:r>
                <a:rPr lang="en-US" altLang="zh-CN" sz="2000" b="1" dirty="0">
                  <a:solidFill>
                    <a:srgbClr val="000000"/>
                  </a:solidFill>
                  <a:latin typeface="Century Schoolbook" panose="02040604050505020304" pitchFamily="18" charset="0"/>
                  <a:ea typeface="黑体" panose="02010609060101010101" pitchFamily="49" charset="-122"/>
                </a:rPr>
                <a:t>T(1)= O(1)</a:t>
              </a:r>
              <a:endParaRPr lang="en-US" altLang="zh-CN" sz="2000" b="1" dirty="0">
                <a:solidFill>
                  <a:srgbClr val="000000"/>
                </a:solidFill>
                <a:latin typeface="Century Schoolbook" panose="02040604050505020304" pitchFamily="18" charset="0"/>
                <a:ea typeface="黑体" panose="02010609060101010101" pitchFamily="49" charset="-122"/>
              </a:endParaRPr>
            </a:p>
            <a:p>
              <a:pPr eaLnBrk="0" hangingPunct="0">
                <a:lnSpc>
                  <a:spcPct val="120000"/>
                </a:lnSpc>
              </a:pPr>
              <a:r>
                <a:rPr lang="en-US" altLang="zh-CN" sz="2000" b="1" dirty="0">
                  <a:solidFill>
                    <a:srgbClr val="000000"/>
                  </a:solidFill>
                  <a:latin typeface="Century Schoolbook" panose="02040604050505020304" pitchFamily="18" charset="0"/>
                  <a:ea typeface="黑体" panose="02010609060101010101" pitchFamily="49" charset="-122"/>
                </a:rPr>
                <a:t>T(n)= 4T(n/2)+ O(n)</a:t>
              </a:r>
              <a:endParaRPr lang="en-US" altLang="zh-CN" sz="2000" dirty="0">
                <a:solidFill>
                  <a:srgbClr val="000000"/>
                </a:solidFill>
                <a:latin typeface="Century Schoolbook" panose="02040604050505020304" pitchFamily="18" charset="0"/>
                <a:ea typeface="黑体" panose="02010609060101010101" pitchFamily="49" charset="-122"/>
              </a:endParaRPr>
            </a:p>
          </p:txBody>
        </p:sp>
      </p:grpSp>
      <p:sp>
        <p:nvSpPr>
          <p:cNvPr id="19" name="矩形 6"/>
          <p:cNvSpPr/>
          <p:nvPr/>
        </p:nvSpPr>
        <p:spPr>
          <a:xfrm>
            <a:off x="6621463" y="4587875"/>
            <a:ext cx="1905000" cy="409575"/>
          </a:xfrm>
          <a:prstGeom prst="rect">
            <a:avLst/>
          </a:prstGeom>
          <a:noFill/>
          <a:ln w="9525">
            <a:noFill/>
          </a:ln>
        </p:spPr>
        <p:txBody>
          <a:bodyPr wrap="none" anchor="t" anchorCtr="0">
            <a:spAutoFit/>
          </a:bodyPr>
          <a:p>
            <a:pPr fontAlgn="b">
              <a:lnSpc>
                <a:spcPct val="140000"/>
              </a:lnSpc>
            </a:pPr>
            <a:r>
              <a:rPr lang="zh-CN" altLang="en-US" b="1" dirty="0">
                <a:solidFill>
                  <a:srgbClr val="990000"/>
                </a:solidFill>
                <a:latin typeface="Times New Roman" panose="02020603050405020304" pitchFamily="18" charset="0"/>
                <a:ea typeface="黑体" panose="02010609060101010101" pitchFamily="49" charset="-122"/>
              </a:rPr>
              <a:t>解得 </a:t>
            </a:r>
            <a:r>
              <a:rPr lang="en-US" altLang="zh-CN" b="1" dirty="0">
                <a:solidFill>
                  <a:srgbClr val="990000"/>
                </a:solidFill>
                <a:latin typeface="Times New Roman" panose="02020603050405020304" pitchFamily="18" charset="0"/>
                <a:ea typeface="黑体" panose="02010609060101010101" pitchFamily="49" charset="-122"/>
              </a:rPr>
              <a:t>T(n) =O(n</a:t>
            </a:r>
            <a:r>
              <a:rPr lang="en-US" altLang="zh-CN" b="1" baseline="30000" dirty="0">
                <a:solidFill>
                  <a:srgbClr val="990000"/>
                </a:solidFill>
                <a:latin typeface="Times New Roman" panose="02020603050405020304" pitchFamily="18" charset="0"/>
                <a:ea typeface="黑体" panose="02010609060101010101" pitchFamily="49" charset="-122"/>
              </a:rPr>
              <a:t>2</a:t>
            </a:r>
            <a:r>
              <a:rPr lang="en-US" altLang="zh-CN" b="1" dirty="0">
                <a:solidFill>
                  <a:srgbClr val="990000"/>
                </a:solidFill>
                <a:latin typeface="Times New Roman" panose="02020603050405020304" pitchFamily="18" charset="0"/>
                <a:ea typeface="黑体" panose="02010609060101010101" pitchFamily="49" charset="-122"/>
              </a:rPr>
              <a:t>)</a:t>
            </a:r>
            <a:endParaRPr lang="en-US" altLang="zh-CN" b="1" dirty="0">
              <a:solidFill>
                <a:srgbClr val="990000"/>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9">
                                            <p:txEl>
                                              <p:charRg st="66" end="10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9">
                                            <p:txEl>
                                              <p:charRg st="109" end="15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6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66567" grpId="0"/>
      <p:bldP spid="15" grpId="0"/>
      <p:bldP spid="13" grpId="0" bldLvl="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1"/>
          <p:cNvSpPr txBox="1"/>
          <p:nvPr/>
        </p:nvSpPr>
        <p:spPr>
          <a:xfrm>
            <a:off x="552450" y="533400"/>
            <a:ext cx="6286500" cy="52387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3.5</a:t>
            </a: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rPr>
              <a:t> </a:t>
            </a:r>
            <a:r>
              <a:rPr kumimoji="0" lang="zh-CN"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rPr>
              <a:t>求解大整数乘法和矩阵乘法问题</a:t>
            </a:r>
            <a:endParaRPr kumimoji="0" lang="zh-CN"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endParaRPr>
          </a:p>
        </p:txBody>
      </p:sp>
      <p:sp>
        <p:nvSpPr>
          <p:cNvPr id="5" name="Rectangle 3"/>
          <p:cNvSpPr>
            <a:spLocks noChangeArrowheads="1"/>
          </p:cNvSpPr>
          <p:nvPr/>
        </p:nvSpPr>
        <p:spPr bwMode="auto">
          <a:xfrm>
            <a:off x="223516" y="290708"/>
            <a:ext cx="8696961" cy="655564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spAutoFit/>
          </a:bodyPr>
          <a:lstStyle>
            <a:lvl1pPr indent="266700">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MULT </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(x</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y</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n)</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楷体_GB2312" panose="02010609030101010101" charset="-122"/>
                <a:ea typeface="宋体" panose="02010600030101010101" pitchFamily="2" charset="-122"/>
                <a:cs typeface="+mn-cs"/>
              </a:rPr>
              <a:t>{</a:t>
            </a:r>
            <a:r>
              <a:rPr kumimoji="0" lang="zh-CN" altLang="en-US" sz="2000" b="0" i="0" u="none" strike="noStrike" kern="1200" cap="none" spc="0" normalizeH="0" baseline="0" noProof="0" dirty="0">
                <a:ln>
                  <a:noFill/>
                </a:ln>
                <a:solidFill>
                  <a:srgbClr val="000000"/>
                </a:solidFill>
                <a:effectLst/>
                <a:uLnTx/>
                <a:uFillTx/>
                <a:latin typeface="楷体_GB2312" panose="02010609030101010101" charset="-122"/>
                <a:ea typeface="宋体" panose="02010600030101010101" pitchFamily="2" charset="-122"/>
                <a:cs typeface="+mn-cs"/>
              </a:rPr>
              <a:t>          </a:t>
            </a:r>
            <a:r>
              <a:rPr kumimoji="0" lang="en-US" altLang="zh-CN" sz="2000" b="0" i="0" u="none" strike="noStrike" kern="1200" cap="none" spc="0" normalizeH="0" baseline="0" noProof="0" dirty="0">
                <a:ln>
                  <a:noFill/>
                </a:ln>
                <a:solidFill>
                  <a:srgbClr val="669900"/>
                </a:solidFill>
                <a:effectLst/>
                <a:uLnTx/>
                <a:uFillTx/>
                <a:latin typeface="楷体_GB2312" panose="02010609030101010101" charset="-122"/>
                <a:ea typeface="宋体" panose="02010600030101010101" pitchFamily="2" charset="-122"/>
                <a:cs typeface="+mn-cs"/>
              </a:rPr>
              <a:t>//x</a:t>
            </a:r>
            <a:r>
              <a:rPr kumimoji="0" lang="zh-CN" altLang="en-US" sz="2000" b="0" i="0" u="none" strike="noStrike" kern="1200" cap="none" spc="0" normalizeH="0" baseline="0" noProof="0" dirty="0">
                <a:ln>
                  <a:noFill/>
                </a:ln>
                <a:solidFill>
                  <a:srgbClr val="669900"/>
                </a:solidFill>
                <a:effectLst/>
                <a:uLnTx/>
                <a:uFillTx/>
                <a:latin typeface="楷体_GB2312" panose="02010609030101010101" charset="-122"/>
                <a:ea typeface="宋体" panose="02010600030101010101" pitchFamily="2" charset="-122"/>
                <a:cs typeface="+mn-cs"/>
              </a:rPr>
              <a:t>和</a:t>
            </a:r>
            <a:r>
              <a:rPr kumimoji="0" lang="en-US" altLang="zh-CN" sz="2000" b="0" i="0" u="none" strike="noStrike" kern="1200" cap="none" spc="0" normalizeH="0" baseline="0" noProof="0" dirty="0">
                <a:ln>
                  <a:noFill/>
                </a:ln>
                <a:solidFill>
                  <a:srgbClr val="669900"/>
                </a:solidFill>
                <a:effectLst/>
                <a:uLnTx/>
                <a:uFillTx/>
                <a:latin typeface="楷体_GB2312" panose="02010609030101010101" charset="-122"/>
                <a:ea typeface="宋体" panose="02010600030101010101" pitchFamily="2" charset="-122"/>
                <a:cs typeface="+mn-cs"/>
              </a:rPr>
              <a:t>y</a:t>
            </a:r>
            <a:r>
              <a:rPr kumimoji="0" lang="zh-CN" altLang="en-US" sz="2000" b="0" i="0" u="none" strike="noStrike" kern="1200" cap="none" spc="0" normalizeH="0" baseline="0" noProof="0" dirty="0">
                <a:ln>
                  <a:noFill/>
                </a:ln>
                <a:solidFill>
                  <a:srgbClr val="669900"/>
                </a:solidFill>
                <a:effectLst/>
                <a:uLnTx/>
                <a:uFillTx/>
                <a:latin typeface="楷体_GB2312" panose="02010609030101010101" charset="-122"/>
                <a:ea typeface="宋体" panose="02010600030101010101" pitchFamily="2" charset="-122"/>
                <a:cs typeface="+mn-cs"/>
              </a:rPr>
              <a:t>为</a:t>
            </a:r>
            <a:r>
              <a:rPr kumimoji="0" lang="en-US" altLang="zh-CN" sz="2000" b="0" i="0" u="none" strike="noStrike" kern="1200" cap="none" spc="0" normalizeH="0" baseline="0" noProof="0" dirty="0">
                <a:ln>
                  <a:noFill/>
                </a:ln>
                <a:solidFill>
                  <a:srgbClr val="669900"/>
                </a:solidFill>
                <a:effectLst/>
                <a:uLnTx/>
                <a:uFillTx/>
                <a:latin typeface="楷体_GB2312" panose="02010609030101010101" charset="-122"/>
                <a:ea typeface="宋体" panose="02010600030101010101" pitchFamily="2" charset="-122"/>
                <a:cs typeface="+mn-cs"/>
              </a:rPr>
              <a:t>2</a:t>
            </a:r>
            <a:r>
              <a:rPr kumimoji="0" lang="zh-CN" altLang="en-US" sz="2000" b="0" i="0" u="none" strike="noStrike" kern="1200" cap="none" spc="0" normalizeH="0" baseline="0" noProof="0" dirty="0">
                <a:ln>
                  <a:noFill/>
                </a:ln>
                <a:solidFill>
                  <a:srgbClr val="669900"/>
                </a:solidFill>
                <a:effectLst/>
                <a:uLnTx/>
                <a:uFillTx/>
                <a:latin typeface="楷体_GB2312" panose="02010609030101010101" charset="-122"/>
                <a:ea typeface="宋体" panose="02010600030101010101" pitchFamily="2" charset="-122"/>
                <a:cs typeface="+mn-cs"/>
              </a:rPr>
              <a:t>个小于</a:t>
            </a:r>
            <a:r>
              <a:rPr kumimoji="0" lang="en-US" altLang="zh-CN" sz="2000" b="0" i="0" u="none" strike="noStrike" kern="1200" cap="none" spc="0" normalizeH="0" baseline="0" noProof="0" dirty="0">
                <a:ln>
                  <a:noFill/>
                </a:ln>
                <a:solidFill>
                  <a:srgbClr val="669900"/>
                </a:solidFill>
                <a:effectLst/>
                <a:uLnTx/>
                <a:uFillTx/>
                <a:latin typeface="楷体_GB2312" panose="02010609030101010101" charset="-122"/>
                <a:ea typeface="宋体" panose="02010600030101010101" pitchFamily="2" charset="-122"/>
                <a:cs typeface="+mn-cs"/>
              </a:rPr>
              <a:t>2</a:t>
            </a:r>
            <a:r>
              <a:rPr kumimoji="0" lang="en-US" altLang="zh-CN" sz="2000" b="0" i="0" u="none" strike="noStrike" kern="1200" cap="none" spc="0" normalizeH="0" baseline="30000" noProof="0" dirty="0">
                <a:ln>
                  <a:noFill/>
                </a:ln>
                <a:solidFill>
                  <a:srgbClr val="669900"/>
                </a:solidFill>
                <a:effectLst/>
                <a:uLnTx/>
                <a:uFillTx/>
                <a:latin typeface="楷体_GB2312" panose="02010609030101010101" charset="-122"/>
                <a:ea typeface="宋体" panose="02010600030101010101" pitchFamily="2" charset="-122"/>
                <a:cs typeface="+mn-cs"/>
              </a:rPr>
              <a:t>n</a:t>
            </a:r>
            <a:r>
              <a:rPr kumimoji="0" lang="zh-CN" altLang="en-US" sz="2000" b="0" i="0" u="none" strike="noStrike" kern="1200" cap="none" spc="0" normalizeH="0" baseline="0" noProof="0" dirty="0">
                <a:ln>
                  <a:noFill/>
                </a:ln>
                <a:solidFill>
                  <a:srgbClr val="669900"/>
                </a:solidFill>
                <a:effectLst/>
                <a:uLnTx/>
                <a:uFillTx/>
                <a:latin typeface="楷体_GB2312" panose="02010609030101010101" charset="-122"/>
                <a:ea typeface="宋体" panose="02010600030101010101" pitchFamily="2" charset="-122"/>
                <a:cs typeface="+mn-cs"/>
              </a:rPr>
              <a:t>的整数，返回结果为</a:t>
            </a:r>
            <a:r>
              <a:rPr kumimoji="0" lang="en-US" altLang="zh-CN" sz="2000" b="0" i="0" u="none" strike="noStrike" kern="1200" cap="none" spc="0" normalizeH="0" baseline="0" noProof="0" dirty="0">
                <a:ln>
                  <a:noFill/>
                </a:ln>
                <a:solidFill>
                  <a:srgbClr val="669900"/>
                </a:solidFill>
                <a:effectLst/>
                <a:uLnTx/>
                <a:uFillTx/>
                <a:latin typeface="楷体_GB2312" panose="02010609030101010101" charset="-122"/>
                <a:ea typeface="宋体" panose="02010600030101010101" pitchFamily="2" charset="-122"/>
                <a:cs typeface="+mn-cs"/>
              </a:rPr>
              <a:t>x</a:t>
            </a:r>
            <a:r>
              <a:rPr kumimoji="0" lang="zh-CN" altLang="en-US" sz="2000" b="0" i="0" u="none" strike="noStrike" kern="1200" cap="none" spc="0" normalizeH="0" baseline="0" noProof="0" dirty="0">
                <a:ln>
                  <a:noFill/>
                </a:ln>
                <a:solidFill>
                  <a:srgbClr val="669900"/>
                </a:solidFill>
                <a:effectLst/>
                <a:uLnTx/>
                <a:uFillTx/>
                <a:latin typeface="楷体_GB2312" panose="02010609030101010101" charset="-122"/>
                <a:ea typeface="宋体" panose="02010600030101010101" pitchFamily="2" charset="-122"/>
                <a:cs typeface="+mn-cs"/>
              </a:rPr>
              <a:t>和</a:t>
            </a:r>
            <a:r>
              <a:rPr kumimoji="0" lang="en-US" altLang="zh-CN" sz="2000" b="0" i="0" u="none" strike="noStrike" kern="1200" cap="none" spc="0" normalizeH="0" baseline="0" noProof="0" dirty="0">
                <a:ln>
                  <a:noFill/>
                </a:ln>
                <a:solidFill>
                  <a:srgbClr val="669900"/>
                </a:solidFill>
                <a:effectLst/>
                <a:uLnTx/>
                <a:uFillTx/>
                <a:latin typeface="楷体_GB2312" panose="02010609030101010101" charset="-122"/>
                <a:ea typeface="宋体" panose="02010600030101010101" pitchFamily="2" charset="-122"/>
                <a:cs typeface="+mn-cs"/>
              </a:rPr>
              <a:t>y</a:t>
            </a:r>
            <a:r>
              <a:rPr kumimoji="0" lang="zh-CN" altLang="en-US" sz="2000" b="0" i="0" u="none" strike="noStrike" kern="1200" cap="none" spc="0" normalizeH="0" baseline="0" noProof="0" dirty="0">
                <a:ln>
                  <a:noFill/>
                </a:ln>
                <a:solidFill>
                  <a:srgbClr val="669900"/>
                </a:solidFill>
                <a:effectLst/>
                <a:uLnTx/>
                <a:uFillTx/>
                <a:latin typeface="楷体_GB2312" panose="02010609030101010101" charset="-122"/>
                <a:ea typeface="宋体" panose="02010600030101010101" pitchFamily="2" charset="-122"/>
                <a:cs typeface="+mn-cs"/>
              </a:rPr>
              <a:t>的乘积</a:t>
            </a:r>
            <a:r>
              <a:rPr kumimoji="0" lang="en-US" altLang="zh-CN" sz="2000" b="0" i="0" u="none" strike="noStrike" kern="1200" cap="none" spc="0" normalizeH="0" baseline="0" noProof="0" dirty="0">
                <a:ln>
                  <a:noFill/>
                </a:ln>
                <a:solidFill>
                  <a:srgbClr val="669900"/>
                </a:solidFill>
                <a:effectLst/>
                <a:uLnTx/>
                <a:uFillTx/>
                <a:latin typeface="楷体_GB2312" panose="02010609030101010101" charset="-122"/>
                <a:ea typeface="宋体" panose="02010600030101010101" pitchFamily="2" charset="-122"/>
                <a:cs typeface="+mn-cs"/>
              </a:rPr>
              <a:t>x*y</a:t>
            </a:r>
            <a:endParaRPr kumimoji="0" lang="en-US" altLang="zh-CN" sz="2000" b="0" i="0" u="none" strike="noStrike" kern="1200" cap="none" spc="0" normalizeH="0" baseline="0" noProof="0" dirty="0">
              <a:ln>
                <a:noFill/>
              </a:ln>
              <a:solidFill>
                <a:srgbClr val="669900"/>
              </a:solidFill>
              <a:effectLst/>
              <a:uLnTx/>
              <a:uFillTx/>
              <a:latin typeface="楷体_GB2312" panose="02010609030101010101" charset="-122"/>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z=SIGN(x)</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SIGN(y</a:t>
            </a:r>
            <a:r>
              <a:rPr kumimoji="0" lang="en-US" altLang="zh-CN" sz="2000" b="0" i="0" u="none" strike="noStrike" kern="1200" cap="none" spc="0" normalizeH="0" baseline="0" noProof="0" dirty="0">
                <a:ln>
                  <a:noFill/>
                </a:ln>
                <a:solidFill>
                  <a:srgbClr val="000000"/>
                </a:solidFill>
                <a:effectLst/>
                <a:uLnTx/>
                <a:uFillTx/>
                <a:latin typeface="楷体_GB2312" panose="02010609030101010101" charset="-122"/>
                <a:ea typeface="宋体" panose="02010600030101010101" pitchFamily="2" charset="-122"/>
                <a:cs typeface="+mn-cs"/>
              </a:rPr>
              <a:t>);        </a:t>
            </a:r>
            <a:r>
              <a:rPr kumimoji="0" lang="en-US" altLang="zh-CN" sz="2000" b="0" i="0" u="none" strike="noStrike" kern="1200" cap="none" spc="0" normalizeH="0" baseline="0" noProof="0" dirty="0">
                <a:ln>
                  <a:noFill/>
                </a:ln>
                <a:solidFill>
                  <a:srgbClr val="669900"/>
                </a:solidFill>
                <a:effectLst/>
                <a:uLnTx/>
                <a:uFillTx/>
                <a:latin typeface="Consolas" panose="020B0609020204030204" pitchFamily="49" charset="0"/>
                <a:ea typeface="宋体" panose="02010600030101010101" pitchFamily="2" charset="-122"/>
                <a:cs typeface="+mn-cs"/>
              </a:rPr>
              <a:t>//SIGN</a:t>
            </a:r>
            <a:r>
              <a:rPr kumimoji="0" lang="zh-CN" altLang="en-US" sz="2000" b="0" i="0" u="none" strike="noStrike" kern="1200" cap="none" spc="0" normalizeH="0" baseline="0" noProof="0" dirty="0">
                <a:ln>
                  <a:noFill/>
                </a:ln>
                <a:solidFill>
                  <a:srgbClr val="669900"/>
                </a:solidFill>
                <a:effectLst/>
                <a:uLnTx/>
                <a:uFillTx/>
                <a:latin typeface="Consolas" panose="020B0609020204030204" pitchFamily="49" charset="0"/>
                <a:ea typeface="宋体" panose="02010600030101010101" pitchFamily="2" charset="-122"/>
                <a:cs typeface="+mn-cs"/>
              </a:rPr>
              <a:t>为取符号函数。</a:t>
            </a:r>
            <a:endParaRPr kumimoji="0" lang="en-US" altLang="zh-CN" sz="2000" b="0" i="0" u="none" strike="noStrike" kern="1200" cap="none" spc="0" normalizeH="0" baseline="0" noProof="0" dirty="0">
              <a:ln>
                <a:noFill/>
              </a:ln>
              <a:solidFill>
                <a:srgbClr val="669900"/>
              </a:solidFill>
              <a:effectLst/>
              <a:uLnTx/>
              <a:uFillTx/>
              <a:latin typeface="Consolas" panose="020B0609020204030204" pitchFamily="49" charset="0"/>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x=ABS(x);</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2000" b="0" i="0" u="none" strike="noStrike" kern="1200" cap="none" spc="0" normalizeH="0" baseline="0" noProof="0" dirty="0">
                <a:ln>
                  <a:noFill/>
                </a:ln>
                <a:solidFill>
                  <a:srgbClr val="669900"/>
                </a:solidFill>
                <a:effectLst/>
                <a:uLnTx/>
                <a:uFillTx/>
                <a:latin typeface="Consolas" panose="020B0609020204030204" pitchFamily="49" charset="0"/>
                <a:ea typeface="宋体" panose="02010600030101010101" pitchFamily="2" charset="-122"/>
                <a:cs typeface="+mn-cs"/>
              </a:rPr>
              <a:t>//ABS</a:t>
            </a:r>
            <a:r>
              <a:rPr kumimoji="0" lang="zh-CN" altLang="en-US" sz="2000" b="0" i="0" u="none" strike="noStrike" kern="1200" cap="none" spc="0" normalizeH="0" baseline="0" noProof="0" dirty="0">
                <a:ln>
                  <a:noFill/>
                </a:ln>
                <a:solidFill>
                  <a:srgbClr val="669900"/>
                </a:solidFill>
                <a:effectLst/>
                <a:uLnTx/>
                <a:uFillTx/>
                <a:latin typeface="Consolas" panose="020B0609020204030204" pitchFamily="49" charset="0"/>
                <a:ea typeface="宋体" panose="02010600030101010101" pitchFamily="2" charset="-122"/>
                <a:cs typeface="+mn-cs"/>
              </a:rPr>
              <a:t>为绝对值函数。</a:t>
            </a:r>
            <a:endParaRPr kumimoji="0" lang="en-US" altLang="zh-CN" sz="2000" b="0" i="0" u="none" strike="noStrike" kern="1200" cap="none" spc="0" normalizeH="0" baseline="0" noProof="0" dirty="0">
              <a:ln>
                <a:noFill/>
              </a:ln>
              <a:solidFill>
                <a:srgbClr val="669900"/>
              </a:solidFill>
              <a:effectLst/>
              <a:uLnTx/>
              <a:uFillTx/>
              <a:latin typeface="Consolas" panose="020B0609020204030204" pitchFamily="49" charset="0"/>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y=ABS(y);</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Consolas" panose="020B0609020204030204" pitchFamily="49" charset="0"/>
                <a:ea typeface="宋体" panose="02010600030101010101" pitchFamily="2" charset="-122"/>
                <a:cs typeface="+mn-cs"/>
              </a:rPr>
              <a:t>  </a:t>
            </a:r>
            <a:r>
              <a:rPr kumimoji="0" lang="en-US" altLang="zh-CN" sz="2000" b="0" i="0" u="none" strike="noStrike" kern="1200" cap="none" spc="0" normalizeH="0" baseline="0" noProof="0" dirty="0">
                <a:ln>
                  <a:noFill/>
                </a:ln>
                <a:solidFill>
                  <a:srgbClr val="7030A0"/>
                </a:solidFill>
                <a:effectLst/>
                <a:uLnTx/>
                <a:uFillTx/>
                <a:latin typeface="Consolas" panose="020B0609020204030204" pitchFamily="49" charset="0"/>
                <a:ea typeface="宋体" panose="02010600030101010101" pitchFamily="2" charset="-122"/>
                <a:cs typeface="+mn-cs"/>
              </a:rPr>
              <a:t>if (n==1)  </a:t>
            </a:r>
            <a:endParaRPr kumimoji="0" lang="en-US" altLang="zh-CN" sz="2000" b="0" i="0" u="none" strike="noStrike" kern="1200" cap="none" spc="0" normalizeH="0" baseline="0" noProof="0" dirty="0">
              <a:ln>
                <a:noFill/>
              </a:ln>
              <a:solidFill>
                <a:srgbClr val="7030A0"/>
              </a:solidFill>
              <a:effectLst/>
              <a:uLnTx/>
              <a:uFillTx/>
              <a:latin typeface="Consolas" panose="020B0609020204030204" pitchFamily="49" charset="0"/>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Consolas" panose="020B0609020204030204" pitchFamily="49" charset="0"/>
                <a:ea typeface="宋体" panose="02010600030101010101" pitchFamily="2" charset="-122"/>
                <a:cs typeface="+mn-cs"/>
              </a:rPr>
              <a:t>     </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{if (x==1)&amp;&amp;(y==1) </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return(z); </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else </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return(0); </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7030A0"/>
                </a:solidFill>
                <a:effectLst/>
                <a:uLnTx/>
                <a:uFillTx/>
                <a:latin typeface="Consolas" panose="020B0609020204030204" pitchFamily="49" charset="0"/>
                <a:ea typeface="宋体" panose="02010600030101010101" pitchFamily="2" charset="-122"/>
                <a:cs typeface="+mn-cs"/>
              </a:rPr>
              <a:t>  else  </a:t>
            </a:r>
            <a:endParaRPr kumimoji="0" lang="en-US" altLang="zh-CN" sz="2000" b="0" i="0" u="none" strike="noStrike" kern="1200" cap="none" spc="0" normalizeH="0" baseline="0" noProof="0" dirty="0">
              <a:ln>
                <a:noFill/>
              </a:ln>
              <a:solidFill>
                <a:srgbClr val="7030A0"/>
              </a:solidFill>
              <a:effectLst/>
              <a:uLnTx/>
              <a:uFillTx/>
              <a:latin typeface="Consolas" panose="020B0609020204030204" pitchFamily="49" charset="0"/>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800080"/>
                </a:solidFill>
                <a:effectLst/>
                <a:uLnTx/>
                <a:uFillTx/>
                <a:latin typeface="Consolas" panose="020B0609020204030204" pitchFamily="49" charset="0"/>
                <a:ea typeface="宋体" panose="02010600030101010101" pitchFamily="2" charset="-122"/>
                <a:cs typeface="+mn-cs"/>
              </a:rPr>
              <a:t>     </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800080"/>
                </a:solidFill>
                <a:effectLst/>
                <a:uLnTx/>
                <a:uFillTx/>
                <a:latin typeface="Consolas" panose="020B0609020204030204" pitchFamily="49" charset="0"/>
                <a:ea typeface="宋体" panose="02010600030101010101" pitchFamily="2" charset="-122"/>
                <a:cs typeface="+mn-cs"/>
              </a:rPr>
              <a:t> </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a</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=x</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的左边</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n/2</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位</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b</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=x</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的右边</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n/2</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位</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c</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=y</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的左边</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n/2</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位</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d</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=y</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的右边</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n/2</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位</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v</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MULT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c</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n/2);</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u</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MULT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a+b</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c+d</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n/2);</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w</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MULT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(b</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d</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n/2);</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z</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=z*(v*2</a:t>
            </a:r>
            <a:r>
              <a:rPr kumimoji="0" lang="en-US" altLang="zh-CN" sz="2000" b="0" i="0" u="none" strike="noStrike" kern="1200" cap="none" spc="0" normalizeH="0" baseline="30000" noProof="0" dirty="0">
                <a:ln>
                  <a:noFill/>
                </a:ln>
                <a:solidFill>
                  <a:srgbClr val="000000"/>
                </a:solidFill>
                <a:effectLst/>
                <a:uLnTx/>
                <a:uFillTx/>
                <a:latin typeface="Consolas" panose="020B0609020204030204" pitchFamily="49" charset="0"/>
                <a:ea typeface="宋体" panose="02010600030101010101" pitchFamily="2" charset="-122"/>
                <a:cs typeface="+mn-cs"/>
              </a:rPr>
              <a:t>n</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+(u-v-w)*2</a:t>
            </a:r>
            <a:r>
              <a:rPr kumimoji="0" lang="en-US" altLang="zh-CN" sz="2000" b="0" i="0" u="none" strike="noStrike" kern="1200" cap="none" spc="0" normalizeH="0" baseline="30000" noProof="0" dirty="0">
                <a:ln>
                  <a:noFill/>
                </a:ln>
                <a:solidFill>
                  <a:srgbClr val="000000"/>
                </a:solidFill>
                <a:effectLst/>
                <a:uLnTx/>
                <a:uFillTx/>
                <a:latin typeface="Consolas" panose="020B0609020204030204" pitchFamily="49" charset="0"/>
                <a:ea typeface="宋体" panose="02010600030101010101" pitchFamily="2" charset="-122"/>
                <a:cs typeface="+mn-cs"/>
              </a:rPr>
              <a:t>n/2</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w);</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return (z);</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800000"/>
                </a:solidFill>
                <a:effectLst/>
                <a:uLnTx/>
                <a:uFillTx/>
                <a:latin typeface="Consolas" panose="020B0609020204030204" pitchFamily="49" charset="0"/>
                <a:ea typeface="宋体" panose="02010600030101010101" pitchFamily="2" charset="-122"/>
                <a:cs typeface="+mn-cs"/>
              </a:rPr>
              <a:t>  </a:t>
            </a:r>
            <a:r>
              <a:rPr kumimoji="0" lang="en-US" altLang="zh-CN" sz="2000" b="0" i="0" u="none" strike="noStrike" kern="1200" cap="none" spc="0" normalizeH="0" baseline="0" noProof="0" dirty="0">
                <a:ln>
                  <a:noFill/>
                </a:ln>
                <a:solidFill>
                  <a:srgbClr val="800000"/>
                </a:solidFill>
                <a:effectLst/>
                <a:uLnTx/>
                <a:uFillTx/>
                <a:latin typeface="Consolas" panose="020B0609020204030204" pitchFamily="49" charset="0"/>
                <a:ea typeface="宋体" panose="02010600030101010101" pitchFamily="2" charset="-122"/>
                <a:cs typeface="+mn-cs"/>
              </a:rPr>
              <a:t>   </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26670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6" name="Text Box 4"/>
          <p:cNvSpPr txBox="1">
            <a:spLocks noChangeArrowheads="1"/>
          </p:cNvSpPr>
          <p:nvPr/>
        </p:nvSpPr>
        <p:spPr bwMode="auto">
          <a:xfrm>
            <a:off x="3886200" y="3280708"/>
            <a:ext cx="4416425" cy="707886"/>
          </a:xfrm>
          <a:prstGeom prst="rect">
            <a:avLst/>
          </a:prstGeom>
          <a:solidFill>
            <a:srgbClr val="ECD88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Garamond" panose="02020404030301010803" pitchFamily="18" charset="0"/>
                <a:ea typeface="黑体" panose="02010609060101010101" pitchFamily="49" charset="-122"/>
                <a:cs typeface="+mn-cs"/>
              </a:rPr>
              <a:t>V</a:t>
            </a:r>
            <a:r>
              <a:rPr kumimoji="0"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黑体" panose="02010609060101010101" pitchFamily="49" charset="-122"/>
                <a:cs typeface="+mn-cs"/>
              </a:rPr>
              <a:t>= AC  </a:t>
            </a:r>
            <a:r>
              <a:rPr kumimoji="0"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黑体" panose="02010609060101010101" pitchFamily="49" charset="-122"/>
                <a:cs typeface="+mn-cs"/>
              </a:rPr>
              <a:t>，</a:t>
            </a:r>
            <a:r>
              <a:rPr kumimoji="0" lang="en-US" altLang="zh-CN" sz="2000" b="1" i="0" u="none" strike="noStrike" kern="1200" cap="none" spc="0" normalizeH="0" baseline="0" noProof="0" dirty="0">
                <a:ln>
                  <a:noFill/>
                </a:ln>
                <a:solidFill>
                  <a:srgbClr val="FF0000"/>
                </a:solidFill>
                <a:effectLst/>
                <a:uLnTx/>
                <a:uFillTx/>
                <a:latin typeface="Garamond" panose="02020404030301010803" pitchFamily="18" charset="0"/>
                <a:ea typeface="黑体" panose="02010609060101010101" pitchFamily="49" charset="-122"/>
                <a:cs typeface="+mn-cs"/>
              </a:rPr>
              <a:t>U</a:t>
            </a:r>
            <a:r>
              <a:rPr kumimoji="0"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黑体" panose="02010609060101010101" pitchFamily="49" charset="-122"/>
                <a:cs typeface="+mn-cs"/>
              </a:rPr>
              <a:t>=(A+B)(C+D) </a:t>
            </a:r>
            <a:endParaRPr kumimoji="0"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Garamond" panose="02020404030301010803" pitchFamily="18" charset="0"/>
                <a:ea typeface="黑体" panose="02010609060101010101" pitchFamily="49" charset="-122"/>
                <a:cs typeface="+mn-cs"/>
              </a:rPr>
              <a:t>W</a:t>
            </a:r>
            <a:r>
              <a:rPr kumimoji="0"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黑体" panose="02010609060101010101" pitchFamily="49" charset="-122"/>
                <a:cs typeface="+mn-cs"/>
              </a:rPr>
              <a:t>=BD </a:t>
            </a:r>
            <a:r>
              <a:rPr kumimoji="0"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黑体" panose="02010609060101010101" pitchFamily="49" charset="-122"/>
                <a:cs typeface="+mn-cs"/>
              </a:rPr>
              <a:t>，</a:t>
            </a:r>
            <a:r>
              <a:rPr kumimoji="0" lang="en-US" altLang="zh-CN" sz="2000" b="1" i="0" u="none" strike="noStrike" kern="1200" cap="none" spc="0" normalizeH="0" baseline="0" noProof="0" dirty="0">
                <a:ln>
                  <a:noFill/>
                </a:ln>
                <a:solidFill>
                  <a:srgbClr val="FF0000"/>
                </a:solidFill>
                <a:effectLst/>
                <a:uLnTx/>
                <a:uFillTx/>
                <a:latin typeface="Garamond" panose="02020404030301010803" pitchFamily="18" charset="0"/>
                <a:ea typeface="黑体" panose="02010609060101010101" pitchFamily="49" charset="-122"/>
                <a:cs typeface="+mn-cs"/>
              </a:rPr>
              <a:t>Z</a:t>
            </a:r>
            <a:r>
              <a:rPr kumimoji="0"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黑体" panose="02010609060101010101" pitchFamily="49" charset="-122"/>
                <a:cs typeface="+mn-cs"/>
              </a:rPr>
              <a:t>=V</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黑体" panose="02010609060101010101" pitchFamily="49" charset="-122"/>
                <a:cs typeface="+mn-cs"/>
              </a:rPr>
              <a:t>·2</a:t>
            </a:r>
            <a:r>
              <a:rPr kumimoji="1" lang="en-US" altLang="zh-CN" sz="2000" b="1" i="0" u="none" strike="noStrike" kern="1200" cap="none" spc="0" normalizeH="0" baseline="30000" noProof="0" dirty="0">
                <a:ln>
                  <a:noFill/>
                </a:ln>
                <a:solidFill>
                  <a:srgbClr val="000000"/>
                </a:solidFill>
                <a:effectLst/>
                <a:uLnTx/>
                <a:uFillTx/>
                <a:latin typeface="Garamond" panose="02020404030301010803" pitchFamily="18" charset="0"/>
                <a:ea typeface="黑体" panose="02010609060101010101" pitchFamily="49" charset="-122"/>
                <a:cs typeface="+mn-cs"/>
              </a:rPr>
              <a:t>n</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黑体" panose="02010609060101010101" pitchFamily="49" charset="-122"/>
                <a:cs typeface="+mn-cs"/>
              </a:rPr>
              <a:t>+(U-V-W)·2</a:t>
            </a:r>
            <a:r>
              <a:rPr kumimoji="1" lang="en-US" altLang="zh-CN" sz="2000" b="1" i="0" u="none" strike="noStrike" kern="1200" cap="none" spc="0" normalizeH="0" baseline="30000" noProof="0" dirty="0">
                <a:ln>
                  <a:noFill/>
                </a:ln>
                <a:solidFill>
                  <a:srgbClr val="000000"/>
                </a:solidFill>
                <a:effectLst/>
                <a:uLnTx/>
                <a:uFillTx/>
                <a:latin typeface="Garamond" panose="02020404030301010803" pitchFamily="18" charset="0"/>
                <a:ea typeface="黑体" panose="02010609060101010101" pitchFamily="49" charset="-122"/>
                <a:cs typeface="+mn-cs"/>
              </a:rPr>
              <a:t>n/2</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黑体" panose="02010609060101010101" pitchFamily="49" charset="-122"/>
                <a:cs typeface="+mn-cs"/>
              </a:rPr>
              <a:t>+W</a:t>
            </a:r>
            <a:endPar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黑体" panose="02010609060101010101" pitchFamily="49" charset="-122"/>
              <a:cs typeface="+mn-cs"/>
            </a:endParaRPr>
          </a:p>
        </p:txBody>
      </p:sp>
      <p:sp>
        <p:nvSpPr>
          <p:cNvPr id="7" name="Rectangle 18"/>
          <p:cNvSpPr/>
          <p:nvPr/>
        </p:nvSpPr>
        <p:spPr>
          <a:xfrm>
            <a:off x="3048000" y="2819400"/>
            <a:ext cx="5872163" cy="341313"/>
          </a:xfrm>
          <a:prstGeom prst="rect">
            <a:avLst/>
          </a:prstGeom>
          <a:solidFill>
            <a:srgbClr val="ECD882">
              <a:alpha val="23921"/>
            </a:srgbClr>
          </a:solidFill>
          <a:ln w="9525" cap="flat" cmpd="sng">
            <a:solidFill>
              <a:srgbClr val="000000"/>
            </a:solidFill>
            <a:prstDash val="solid"/>
            <a:miter/>
            <a:headEnd type="none" w="med" len="med"/>
            <a:tailEnd type="none" w="med" len="med"/>
          </a:ln>
        </p:spPr>
        <p:txBody>
          <a:bodyPr lIns="90000" tIns="46800" rIns="90000" bIns="46800" anchor="t" anchorCtr="0">
            <a:spAutoFit/>
          </a:bodyPr>
          <a:p>
            <a:pPr fontAlgn="b">
              <a:lnSpc>
                <a:spcPct val="80000"/>
              </a:lnSpc>
            </a:pPr>
            <a:r>
              <a:rPr lang="en-US" altLang="zh-CN" sz="2000" b="1" dirty="0">
                <a:solidFill>
                  <a:srgbClr val="990000"/>
                </a:solidFill>
                <a:latin typeface="Times New Roman" panose="02020603050405020304" pitchFamily="18" charset="0"/>
                <a:ea typeface="黑体" panose="02010609060101010101" pitchFamily="49" charset="-122"/>
              </a:rPr>
              <a:t>X·Y</a:t>
            </a:r>
            <a:r>
              <a:rPr lang="zh-CN" altLang="en-US"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CC00FF"/>
                </a:solidFill>
                <a:latin typeface="Times New Roman" panose="02020603050405020304" pitchFamily="18" charset="0"/>
                <a:ea typeface="黑体" panose="02010609060101010101" pitchFamily="49" charset="-122"/>
              </a:rPr>
              <a:t>A·C</a:t>
            </a:r>
            <a:r>
              <a:rPr lang="en-US" altLang="zh-CN" sz="2000" b="1" dirty="0">
                <a:solidFill>
                  <a:srgbClr val="990000"/>
                </a:solidFill>
                <a:latin typeface="Garamond" panose="02020404030301010803" pitchFamily="18" charset="0"/>
                <a:ea typeface="黑体" panose="02010609060101010101" pitchFamily="49" charset="-122"/>
              </a:rPr>
              <a:t> ·</a:t>
            </a:r>
            <a:r>
              <a:rPr lang="en-US" altLang="zh-CN" sz="2000" b="1" dirty="0">
                <a:solidFill>
                  <a:srgbClr val="800080"/>
                </a:solidFill>
                <a:latin typeface="Times New Roman" panose="02020603050405020304" pitchFamily="18" charset="0"/>
                <a:ea typeface="黑体" panose="02010609060101010101" pitchFamily="49" charset="-122"/>
              </a:rPr>
              <a:t>2</a:t>
            </a:r>
            <a:r>
              <a:rPr lang="en-US" altLang="zh-CN" sz="2000" b="1" baseline="36000" dirty="0">
                <a:solidFill>
                  <a:srgbClr val="800080"/>
                </a:solidFill>
                <a:latin typeface="Times New Roman" panose="02020603050405020304" pitchFamily="18" charset="0"/>
                <a:ea typeface="黑体" panose="02010609060101010101" pitchFamily="49" charset="-122"/>
              </a:rPr>
              <a:t>n </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0000"/>
                </a:solidFill>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(A+B)(C+D) </a:t>
            </a:r>
            <a:r>
              <a:rPr lang="en-US" altLang="zh-CN" sz="2000" b="1" dirty="0">
                <a:solidFill>
                  <a:srgbClr val="990000"/>
                </a:solidFill>
                <a:latin typeface="Times New Roman" panose="02020603050405020304" pitchFamily="18" charset="0"/>
                <a:ea typeface="黑体" panose="02010609060101010101" pitchFamily="49" charset="-122"/>
              </a:rPr>
              <a:t>- </a:t>
            </a:r>
            <a:r>
              <a:rPr lang="en-US" altLang="zh-CN" sz="2000" b="1" dirty="0">
                <a:solidFill>
                  <a:srgbClr val="CC00FF"/>
                </a:solidFill>
                <a:latin typeface="Times New Roman" panose="02020603050405020304" pitchFamily="18" charset="0"/>
                <a:ea typeface="黑体" panose="02010609060101010101" pitchFamily="49" charset="-122"/>
              </a:rPr>
              <a:t>A·C</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9900"/>
                </a:solidFill>
                <a:latin typeface="Times New Roman" panose="02020603050405020304" pitchFamily="18" charset="0"/>
                <a:ea typeface="黑体" panose="02010609060101010101" pitchFamily="49" charset="-122"/>
              </a:rPr>
              <a:t>B·D</a:t>
            </a:r>
            <a:r>
              <a:rPr lang="en-US" altLang="zh-CN" sz="2000" b="1" dirty="0">
                <a:solidFill>
                  <a:srgbClr val="990000"/>
                </a:solidFill>
                <a:latin typeface="Times New Roman" panose="02020603050405020304" pitchFamily="18" charset="0"/>
                <a:ea typeface="黑体" panose="02010609060101010101" pitchFamily="49" charset="-122"/>
              </a:rPr>
              <a:t> </a:t>
            </a:r>
            <a:r>
              <a:rPr lang="en-US" altLang="zh-CN" sz="2000" b="1" dirty="0">
                <a:solidFill>
                  <a:srgbClr val="000000"/>
                </a:solidFill>
                <a:latin typeface="Times New Roman" panose="02020603050405020304" pitchFamily="18" charset="0"/>
                <a:ea typeface="黑体" panose="02010609060101010101" pitchFamily="49" charset="-122"/>
              </a:rPr>
              <a:t>]</a:t>
            </a:r>
            <a:r>
              <a:rPr lang="en-US" altLang="zh-CN" sz="2000" b="1" dirty="0">
                <a:solidFill>
                  <a:srgbClr val="990000"/>
                </a:solidFill>
                <a:latin typeface="Garamond" panose="02020404030301010803" pitchFamily="18" charset="0"/>
                <a:ea typeface="黑体" panose="02010609060101010101" pitchFamily="49" charset="-122"/>
              </a:rPr>
              <a:t> ·</a:t>
            </a:r>
            <a:r>
              <a:rPr lang="en-US" altLang="zh-CN" sz="2000" b="1" dirty="0">
                <a:solidFill>
                  <a:srgbClr val="800080"/>
                </a:solidFill>
                <a:latin typeface="Times New Roman" panose="02020603050405020304" pitchFamily="18" charset="0"/>
                <a:ea typeface="黑体" panose="02010609060101010101" pitchFamily="49" charset="-122"/>
              </a:rPr>
              <a:t>2</a:t>
            </a:r>
            <a:r>
              <a:rPr lang="en-US" altLang="zh-CN" sz="2000" b="1" baseline="36000" dirty="0">
                <a:solidFill>
                  <a:srgbClr val="800080"/>
                </a:solidFill>
                <a:latin typeface="Times New Roman" panose="02020603050405020304" pitchFamily="18" charset="0"/>
                <a:ea typeface="黑体" panose="02010609060101010101" pitchFamily="49" charset="-122"/>
              </a:rPr>
              <a:t>n/2 </a:t>
            </a:r>
            <a:r>
              <a:rPr lang="en-US" altLang="zh-CN" sz="2000" b="1" dirty="0">
                <a:solidFill>
                  <a:srgbClr val="990000"/>
                </a:solidFill>
                <a:latin typeface="Times New Roman" panose="02020603050405020304" pitchFamily="18" charset="0"/>
                <a:ea typeface="黑体" panose="02010609060101010101" pitchFamily="49" charset="-122"/>
              </a:rPr>
              <a:t>+</a:t>
            </a:r>
            <a:r>
              <a:rPr lang="en-US" altLang="zh-CN" sz="2000" b="1" dirty="0">
                <a:solidFill>
                  <a:srgbClr val="009900"/>
                </a:solidFill>
                <a:latin typeface="Times New Roman" panose="02020603050405020304" pitchFamily="18" charset="0"/>
                <a:ea typeface="黑体" panose="02010609060101010101" pitchFamily="49" charset="-122"/>
              </a:rPr>
              <a:t>B·D</a:t>
            </a:r>
            <a:endParaRPr lang="en-US" altLang="zh-CN" sz="2000" b="1" dirty="0">
              <a:solidFill>
                <a:srgbClr val="009900"/>
              </a:solidFill>
              <a:latin typeface="Times New Roman" panose="02020603050405020304" pitchFamily="18" charset="0"/>
              <a:ea typeface="黑体" panose="02010609060101010101" pitchFamily="49" charset="-122"/>
            </a:endParaRPr>
          </a:p>
        </p:txBody>
      </p:sp>
      <p:sp>
        <p:nvSpPr>
          <p:cNvPr id="8" name="矩形 7"/>
          <p:cNvSpPr/>
          <p:nvPr/>
        </p:nvSpPr>
        <p:spPr>
          <a:xfrm>
            <a:off x="4191000" y="1914525"/>
            <a:ext cx="1600200" cy="381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rPr>
              <a:t>递归出口</a:t>
            </a: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6613525" y="4141788"/>
            <a:ext cx="990600" cy="381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rPr>
              <a:t>拆分</a:t>
            </a: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6613525" y="4802188"/>
            <a:ext cx="990600" cy="381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rPr>
              <a:t>求解</a:t>
            </a: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6613525" y="5494338"/>
            <a:ext cx="990600" cy="381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合并</a:t>
            </a: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animBg="1"/>
      <p:bldP spid="8" grpId="1" animBg="1"/>
      <p:bldP spid="9" grpId="0" animBg="1"/>
      <p:bldP spid="9" grpId="1" animBg="1"/>
      <p:bldP spid="10" grpId="0" animBg="1"/>
      <p:bldP spid="10" grpId="1" animBg="1"/>
      <p:bldP spid="11" grpId="0" animBg="1"/>
      <p:bldP spid="1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
          <p:cNvSpPr txBox="1"/>
          <p:nvPr/>
        </p:nvSpPr>
        <p:spPr>
          <a:xfrm>
            <a:off x="552450" y="533400"/>
            <a:ext cx="6286500" cy="52228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Verdana" panose="020B0604030504040204" pitchFamily="34" charset="0"/>
                <a:cs typeface="Consolas" panose="020B0609020204030204" pitchFamily="49" charset="0"/>
              </a:rPr>
              <a:t>3.5</a:t>
            </a: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求解大整数乘法和矩阵乘法问题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
        <p:nvSpPr>
          <p:cNvPr id="5" name="Text Box 2"/>
          <p:cNvSpPr txBox="1">
            <a:spLocks noChangeArrowheads="1"/>
          </p:cNvSpPr>
          <p:nvPr/>
        </p:nvSpPr>
        <p:spPr bwMode="auto">
          <a:xfrm>
            <a:off x="457200" y="1219200"/>
            <a:ext cx="5143536" cy="52321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2800" b="0"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黑体" panose="02010609060101010101" pitchFamily="49" charset="-122"/>
                <a:ea typeface="黑体" panose="02010609060101010101" pitchFamily="49" charset="-122"/>
                <a:cs typeface="Consolas" panose="020B0609020204030204" pitchFamily="49" charset="0"/>
              </a:rPr>
              <a:t>改进分治算法的途径之一：</a:t>
            </a:r>
            <a:endParaRPr kumimoji="0" lang="zh-CN" altLang="en-US" sz="2800" b="0" i="0" u="none" strike="noStrike" kern="1200" cap="none" spc="0" normalizeH="0" baseline="0" noProof="0" dirty="0">
              <a:ln w="11430"/>
              <a:solidFill>
                <a:srgbClr val="FF0000"/>
              </a:solidFill>
              <a:effectLst>
                <a:outerShdw blurRad="50800" dist="39000" dir="5460000" algn="tl">
                  <a:srgbClr val="000000">
                    <a:alpha val="38000"/>
                  </a:srgbClr>
                </a:outerShdw>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6" name="矩形 5"/>
          <p:cNvSpPr/>
          <p:nvPr/>
        </p:nvSpPr>
        <p:spPr>
          <a:xfrm>
            <a:off x="838200" y="2036763"/>
            <a:ext cx="3413125" cy="504825"/>
          </a:xfrm>
          <a:prstGeom prst="rect">
            <a:avLst/>
          </a:prstGeom>
          <a:noFill/>
          <a:ln w="9525">
            <a:noFill/>
          </a:ln>
        </p:spPr>
        <p:txBody>
          <a:bodyPr wrap="none" anchor="t" anchorCtr="0">
            <a:spAutoFit/>
          </a:bodyPr>
          <a:p>
            <a:pPr eaLnBrk="0" hangingPunct="0">
              <a:lnSpc>
                <a:spcPct val="120000"/>
              </a:lnSpc>
            </a:pPr>
            <a:r>
              <a:rPr lang="en-US" altLang="zh-CN" sz="2400" dirty="0">
                <a:solidFill>
                  <a:srgbClr val="000000"/>
                </a:solidFill>
                <a:latin typeface="Consolas" panose="020B0609020204030204" pitchFamily="49" charset="0"/>
                <a:ea typeface="黑体" panose="02010609060101010101" pitchFamily="49" charset="-122"/>
              </a:rPr>
              <a:t>T(n)= a</a:t>
            </a:r>
            <a:r>
              <a:rPr lang="pt-BR" altLang="zh-CN" sz="2400" dirty="0">
                <a:solidFill>
                  <a:srgbClr val="000000"/>
                </a:solidFill>
                <a:latin typeface="Consolas" panose="020B0609020204030204" pitchFamily="49" charset="0"/>
                <a:ea typeface="黑体" panose="02010609060101010101" pitchFamily="49" charset="-122"/>
              </a:rPr>
              <a:t>T(n/</a:t>
            </a:r>
            <a:r>
              <a:rPr lang="en-US" altLang="zh-CN" sz="2400" dirty="0">
                <a:solidFill>
                  <a:srgbClr val="000000"/>
                </a:solidFill>
                <a:latin typeface="Consolas" panose="020B0609020204030204" pitchFamily="49" charset="0"/>
                <a:ea typeface="黑体" panose="02010609060101010101" pitchFamily="49" charset="-122"/>
              </a:rPr>
              <a:t>b</a:t>
            </a:r>
            <a:r>
              <a:rPr lang="pt-BR" altLang="zh-CN" sz="2400" dirty="0">
                <a:solidFill>
                  <a:srgbClr val="000000"/>
                </a:solidFill>
                <a:latin typeface="Consolas" panose="020B0609020204030204" pitchFamily="49" charset="0"/>
                <a:ea typeface="黑体" panose="02010609060101010101" pitchFamily="49" charset="-122"/>
              </a:rPr>
              <a:t>)+ </a:t>
            </a:r>
            <a:r>
              <a:rPr lang="en-US" altLang="zh-CN" sz="2400" dirty="0">
                <a:solidFill>
                  <a:srgbClr val="000000"/>
                </a:solidFill>
                <a:latin typeface="Consolas" panose="020B0609020204030204" pitchFamily="49" charset="0"/>
                <a:ea typeface="黑体" panose="02010609060101010101" pitchFamily="49" charset="-122"/>
              </a:rPr>
              <a:t>d</a:t>
            </a:r>
            <a:r>
              <a:rPr lang="pt-BR" altLang="zh-CN" sz="2400" dirty="0">
                <a:solidFill>
                  <a:srgbClr val="000000"/>
                </a:solidFill>
                <a:latin typeface="Consolas" panose="020B0609020204030204" pitchFamily="49" charset="0"/>
                <a:ea typeface="黑体" panose="02010609060101010101" pitchFamily="49" charset="-122"/>
              </a:rPr>
              <a:t>(n)</a:t>
            </a:r>
            <a:endParaRPr lang="en-US" altLang="zh-CN" sz="2400" dirty="0">
              <a:solidFill>
                <a:srgbClr val="000000"/>
              </a:solidFill>
              <a:latin typeface="Consolas" panose="020B0609020204030204" pitchFamily="49" charset="0"/>
              <a:ea typeface="黑体" panose="02010609060101010101" pitchFamily="49" charset="-122"/>
            </a:endParaRPr>
          </a:p>
        </p:txBody>
      </p:sp>
      <p:sp>
        <p:nvSpPr>
          <p:cNvPr id="7" name="矩形 6"/>
          <p:cNvSpPr>
            <a:spLocks noRot="1" noChangeAspect="1" noMove="1" noResize="1" noEditPoints="1" noAdjustHandles="1" noChangeArrowheads="1" noChangeShapeType="1" noTextEdit="1"/>
          </p:cNvSpPr>
          <p:nvPr/>
        </p:nvSpPr>
        <p:spPr>
          <a:xfrm>
            <a:off x="838200" y="2660291"/>
            <a:ext cx="8000999" cy="1590435"/>
          </a:xfrm>
          <a:prstGeom prst="rect">
            <a:avLst/>
          </a:prstGeom>
          <a:blipFill>
            <a:blip r:embed="rId1"/>
            <a:stretch>
              <a:fillRect l="-991" b="-7280"/>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mn-ea"/>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mn-ea"/>
              <a:cs typeface="+mn-cs"/>
            </a:endParaRPr>
          </a:p>
        </p:txBody>
      </p:sp>
      <p:sp>
        <p:nvSpPr>
          <p:cNvPr id="2" name="矩形 1"/>
          <p:cNvSpPr/>
          <p:nvPr/>
        </p:nvSpPr>
        <p:spPr>
          <a:xfrm>
            <a:off x="871538" y="4400550"/>
            <a:ext cx="2160588" cy="431800"/>
          </a:xfrm>
          <a:prstGeom prst="rect">
            <a:avLst/>
          </a:prstGeom>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200" b="0" i="0" u="none" strike="noStrike" kern="1200" cap="none" spc="0" normalizeH="0" baseline="0" noProof="0">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Consolas" panose="020B0609020204030204" pitchFamily="49" charset="0"/>
              </a:rPr>
              <a:t>减少子问题个数</a:t>
            </a:r>
            <a:endParaRPr kumimoji="0" lang="zh-CN" altLang="en-US" sz="22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Consolas" panose="020B0609020204030204" pitchFamily="49" charset="0"/>
            </a:endParaRPr>
          </a:p>
        </p:txBody>
      </p:sp>
      <p:sp>
        <p:nvSpPr>
          <p:cNvPr id="8" name="矩形 7"/>
          <p:cNvSpPr/>
          <p:nvPr/>
        </p:nvSpPr>
        <p:spPr>
          <a:xfrm>
            <a:off x="838200" y="4832350"/>
            <a:ext cx="8001000" cy="1039813"/>
          </a:xfrm>
          <a:prstGeom prst="rect">
            <a:avLst/>
          </a:prstGeom>
          <a:noFill/>
          <a:ln w="9525">
            <a:noFill/>
          </a:ln>
        </p:spPr>
        <p:txBody>
          <a:bodyPr anchor="t" anchorCtr="0">
            <a:spAutoFit/>
          </a:bodyPr>
          <a:p>
            <a:pPr eaLnBrk="0" hangingPunct="0">
              <a:lnSpc>
                <a:spcPct val="150000"/>
              </a:lnSpc>
            </a:pPr>
            <a:r>
              <a:rPr lang="zh-CN" altLang="en-US" sz="2200" dirty="0">
                <a:solidFill>
                  <a:srgbClr val="0000FF"/>
                </a:solidFill>
                <a:latin typeface="Century Schoolbook" panose="02040604050505020304" pitchFamily="18" charset="0"/>
                <a:ea typeface="黑体" panose="02010609060101010101" pitchFamily="49" charset="-122"/>
              </a:rPr>
              <a:t>利用子问题的依赖关系，使某些子问题的解通过组合其他子问题的解而得到。</a:t>
            </a:r>
            <a:endParaRPr lang="en-US" altLang="zh-CN" sz="2200" dirty="0">
              <a:solidFill>
                <a:srgbClr val="0000FF"/>
              </a:solidFill>
              <a:latin typeface="Century Schoolbook" panose="02040604050505020304" pitchFamily="18" charset="0"/>
              <a:ea typeface="黑体" panose="02010609060101010101" pitchFamily="49" charset="-122"/>
            </a:endParaRPr>
          </a:p>
        </p:txBody>
      </p:sp>
      <p:sp>
        <p:nvSpPr>
          <p:cNvPr id="9" name="矩形 8"/>
          <p:cNvSpPr/>
          <p:nvPr/>
        </p:nvSpPr>
        <p:spPr>
          <a:xfrm>
            <a:off x="3200400" y="3848100"/>
            <a:ext cx="3044825" cy="369888"/>
          </a:xfrm>
          <a:prstGeom prst="rect">
            <a:avLst/>
          </a:prstGeom>
          <a:noFill/>
          <a:ln w="9525">
            <a:noFill/>
          </a:ln>
        </p:spPr>
        <p:txBody>
          <a:bodyPr wrap="none" anchor="t" anchorCtr="0">
            <a:spAutoFit/>
          </a:bodyPr>
          <a:p>
            <a:pPr algn="ctr" eaLnBrk="0" hangingPunct="0"/>
            <a:r>
              <a:rPr lang="zh-CN" altLang="en-US" b="1" dirty="0">
                <a:solidFill>
                  <a:srgbClr val="694201"/>
                </a:solidFill>
                <a:latin typeface="Arial" panose="020B0604020202020204" pitchFamily="34" charset="0"/>
                <a:ea typeface="宋体" panose="02010600030101010101" pitchFamily="2" charset="-122"/>
              </a:rPr>
              <a:t>减少</a:t>
            </a:r>
            <a:r>
              <a:rPr lang="en-US" altLang="zh-CN" b="1" dirty="0">
                <a:solidFill>
                  <a:srgbClr val="694201"/>
                </a:solidFill>
                <a:latin typeface="Arial" panose="020B0604020202020204" pitchFamily="34" charset="0"/>
                <a:ea typeface="宋体" panose="02010600030101010101" pitchFamily="2" charset="-122"/>
              </a:rPr>
              <a:t>a</a:t>
            </a:r>
            <a:r>
              <a:rPr lang="zh-CN" altLang="en-US" b="1" dirty="0">
                <a:solidFill>
                  <a:srgbClr val="694201"/>
                </a:solidFill>
                <a:latin typeface="Arial" panose="020B0604020202020204" pitchFamily="34" charset="0"/>
                <a:ea typeface="宋体" panose="02010600030101010101" pitchFamily="2" charset="-122"/>
              </a:rPr>
              <a:t>是降低</a:t>
            </a:r>
            <a:r>
              <a:rPr lang="en-US" altLang="zh-CN" b="1" dirty="0">
                <a:solidFill>
                  <a:srgbClr val="694201"/>
                </a:solidFill>
                <a:latin typeface="Arial" panose="020B0604020202020204" pitchFamily="34" charset="0"/>
                <a:ea typeface="宋体" panose="02010600030101010101" pitchFamily="2" charset="-122"/>
              </a:rPr>
              <a:t>T(n)</a:t>
            </a:r>
            <a:r>
              <a:rPr lang="zh-CN" altLang="en-US" b="1" dirty="0">
                <a:solidFill>
                  <a:srgbClr val="694201"/>
                </a:solidFill>
                <a:latin typeface="Arial" panose="020B0604020202020204" pitchFamily="34" charset="0"/>
                <a:ea typeface="宋体" panose="02010600030101010101" pitchFamily="2" charset="-122"/>
              </a:rPr>
              <a:t>的阶的途径</a:t>
            </a:r>
            <a:endParaRPr lang="zh-CN" altLang="en-US" b="1" dirty="0">
              <a:solidFill>
                <a:srgbClr val="69420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8" grpId="0"/>
      <p:bldP spid="9" grpId="0"/>
    </p:bld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20174474"/>
  <p:tag name="KSO_WM_UNIT_TYPE" val="f"/>
  <p:tag name="KSO_WM_UNIT_INDEX" val="1"/>
  <p:tag name="KSO_WM_UNIT_LAYERLEVEL" val="1"/>
  <p:tag name="KSO_WM_UNIT_VALUE" val="209"/>
  <p:tag name="KSO_WM_UNIT_HIGHLIGHT" val="0"/>
  <p:tag name="KSO_WM_UNIT_COMPATIBLE" val="0"/>
  <p:tag name="KSO_WM_UNIT_CLEAR" val="0"/>
  <p:tag name="KSO_WM_UNIT_PRESET_TEXT_INDEX" val="2"/>
  <p:tag name="KSO_WM_UNIT_PRESET_TEXT_LEN" val="150"/>
  <p:tag name="KSO_WM_UNIT_ID" val="custom20174474_3*f*1"/>
</p:tagLst>
</file>

<file path=ppt/tags/tag2.xml><?xml version="1.0" encoding="utf-8"?>
<p:tagLst xmlns:p="http://schemas.openxmlformats.org/presentationml/2006/main">
  <p:tag name="KSO_WM_TAG_VERSION" val="1.0"/>
  <p:tag name="KSO_WM_BEAUTIFY_FLAG" val="#wm#"/>
  <p:tag name="KSO_WM_TEMPLATE_CATEGORY" val="custom"/>
  <p:tag name="KSO_WM_TEMPLATE_INDEX" val="20174474"/>
  <p:tag name="KSO_WM_UNIT_TYPE" val="a"/>
  <p:tag name="KSO_WM_UNIT_INDEX" val="1"/>
  <p:tag name="KSO_WM_UNIT_LAYERLEVEL" val="1"/>
  <p:tag name="KSO_WM_UNIT_VALUE" val="20"/>
  <p:tag name="KSO_WM_UNIT_ISCONTENTSTITLE" val="0"/>
  <p:tag name="KSO_WM_UNIT_HIGHLIGHT" val="0"/>
  <p:tag name="KSO_WM_UNIT_COMPATIBLE" val="0"/>
  <p:tag name="KSO_WM_UNIT_CLEAR" val="0"/>
  <p:tag name="KSO_WM_UNIT_PRESET_TEXT_INDEX" val="0"/>
  <p:tag name="KSO_WM_UNIT_PRESET_TEXT_LEN" val="9"/>
  <p:tag name="KSO_WM_UNIT_ID" val="custom20174474_3*a*1"/>
</p:tagLst>
</file>

<file path=ppt/tags/tag3.xml><?xml version="1.0" encoding="utf-8"?>
<p:tagLst xmlns:p="http://schemas.openxmlformats.org/presentationml/2006/main">
  <p:tag name="KSO_WM_TAG_VERSION" val="1.0"/>
  <p:tag name="KSO_WM_SLIDE_ITEM_CNT" val="2"/>
  <p:tag name="KSO_WM_SLIDE_TYPE" val="text"/>
  <p:tag name="KSO_WM_BEAUTIFY_FLAG" val="#wm#"/>
  <p:tag name="KSO_WM_SLIDE_LAYOUT" val="a_f"/>
  <p:tag name="KSO_WM_SLIDE_LAYOUT_CNT" val="1_2"/>
  <p:tag name="KSO_WM_SLIDE_POSITION" val="66*144"/>
  <p:tag name="KSO_WM_SLIDE_SIZE" val="828*343"/>
  <p:tag name="KSO_WM_COMBINE_RELATE_SLIDE_ID" val="background20173206_3"/>
  <p:tag name="KSO_WM_TEMPLATE_CATEGORY" val="custom"/>
  <p:tag name="KSO_WM_TEMPLATE_INDEX" val="20174474"/>
  <p:tag name="KSO_WM_SLIDE_ID" val="custom20174474_3"/>
  <p:tag name="KSO_WM_SLIDE_INDEX" val="3"/>
  <p:tag name="KSO_WM_TEMPLATE_SUBCATEGORY" val="combine"/>
</p:tagLst>
</file>

<file path=ppt/tags/tag4.xml><?xml version="1.0" encoding="utf-8"?>
<p:tagLst xmlns:p="http://schemas.openxmlformats.org/presentationml/2006/main">
  <p:tag name="COMMONDATA" val="eyJoZGlkIjoiYWI4YWYzMzJhYzI5MmRjNmIzMTRmZWRhN2M1Mzc3MDYifQ=="/>
  <p:tag name="KSO_WPP_MARK_KEY" val="5a53277f-1fc8-4f7e-88d6-2371e451da67"/>
</p:tagLst>
</file>

<file path=ppt/theme/theme1.xml><?xml version="1.0" encoding="utf-8"?>
<a:theme xmlns:a="http://schemas.openxmlformats.org/drawingml/2006/main" name="sample">
  <a:themeElements>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sample 1">
        <a:dk1>
          <a:srgbClr val="000066"/>
        </a:dk1>
        <a:lt1>
          <a:srgbClr val="FFFFFF"/>
        </a:lt1>
        <a:dk2>
          <a:srgbClr val="40297B"/>
        </a:dk2>
        <a:lt2>
          <a:srgbClr val="DDDDDD"/>
        </a:lt2>
        <a:accent1>
          <a:srgbClr val="35978E"/>
        </a:accent1>
        <a:accent2>
          <a:srgbClr val="1E86E4"/>
        </a:accent2>
        <a:accent3>
          <a:srgbClr val="FFFFFF"/>
        </a:accent3>
        <a:accent4>
          <a:srgbClr val="000056"/>
        </a:accent4>
        <a:accent5>
          <a:srgbClr val="AEC9C6"/>
        </a:accent5>
        <a:accent6>
          <a:srgbClr val="1A79CF"/>
        </a:accent6>
        <a:hlink>
          <a:srgbClr val="9CAA32"/>
        </a:hlink>
        <a:folHlink>
          <a:srgbClr val="ACB3D0"/>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0F5ABD"/>
        </a:dk2>
        <a:lt2>
          <a:srgbClr val="DDDDDD"/>
        </a:lt2>
        <a:accent1>
          <a:srgbClr val="7061C9"/>
        </a:accent1>
        <a:accent2>
          <a:srgbClr val="53BB9B"/>
        </a:accent2>
        <a:accent3>
          <a:srgbClr val="FFFFFF"/>
        </a:accent3>
        <a:accent4>
          <a:srgbClr val="000056"/>
        </a:accent4>
        <a:accent5>
          <a:srgbClr val="BBB7E1"/>
        </a:accent5>
        <a:accent6>
          <a:srgbClr val="4AA98C"/>
        </a:accent6>
        <a:hlink>
          <a:srgbClr val="57B2D7"/>
        </a:hlink>
        <a:folHlink>
          <a:srgbClr val="BCC8AC"/>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8313</Words>
  <Application>WPS 演示</Application>
  <PresentationFormat>全屏显示(4:3)</PresentationFormat>
  <Paragraphs>906</Paragraphs>
  <Slides>56</Slides>
  <Notes>50</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8</vt:i4>
      </vt:variant>
      <vt:variant>
        <vt:lpstr>幻灯片标题</vt:lpstr>
      </vt:variant>
      <vt:variant>
        <vt:i4>56</vt:i4>
      </vt:variant>
    </vt:vector>
  </HeadingPairs>
  <TitlesOfParts>
    <vt:vector size="86" baseType="lpstr">
      <vt:lpstr>Arial</vt:lpstr>
      <vt:lpstr>宋体</vt:lpstr>
      <vt:lpstr>Wingdings</vt:lpstr>
      <vt:lpstr>Verdana</vt:lpstr>
      <vt:lpstr>等线</vt:lpstr>
      <vt:lpstr>黑体</vt:lpstr>
      <vt:lpstr>Consolas</vt:lpstr>
      <vt:lpstr>叶根友毛笔行书2.0版</vt:lpstr>
      <vt:lpstr>微软雅黑</vt:lpstr>
      <vt:lpstr>楷体</vt:lpstr>
      <vt:lpstr>Times New Roman</vt:lpstr>
      <vt:lpstr>Garamond</vt:lpstr>
      <vt:lpstr>Century Schoolbook</vt:lpstr>
      <vt:lpstr>楷体_GB2312</vt:lpstr>
      <vt:lpstr>Arial Unicode MS</vt:lpstr>
      <vt:lpstr>华文新魏</vt:lpstr>
      <vt:lpstr>Comic Sans MS</vt:lpstr>
      <vt:lpstr>Calibri</vt:lpstr>
      <vt:lpstr>Symbol</vt:lpstr>
      <vt:lpstr>仿宋</vt:lpstr>
      <vt:lpstr>新宋体</vt:lpstr>
      <vt:lpstr>sample</vt:lpstr>
      <vt:lpstr>Equation.3</vt:lpstr>
      <vt:lpstr>Equation.3</vt:lpstr>
      <vt:lpstr>Equation.3</vt:lpstr>
      <vt:lpstr>Equation.3</vt:lpstr>
      <vt:lpstr>Equation.3</vt:lpstr>
      <vt:lpstr>Word.Picture.8</vt:lpstr>
      <vt:lpstr>Equation.3</vt:lpstr>
      <vt:lpstr>Equation.3</vt:lpstr>
      <vt:lpstr>算法设计与分析</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分治法 （Divide and Conquer）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DDMM</cp:lastModifiedBy>
  <cp:revision>391</cp:revision>
  <dcterms:created xsi:type="dcterms:W3CDTF">2004-08-26T06:30:00Z</dcterms:created>
  <dcterms:modified xsi:type="dcterms:W3CDTF">2022-10-22T02:05:28Z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F0A442ABAA5D427D90BFA7442E16C947</vt:lpwstr>
  </property>
</Properties>
</file>