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8"/>
  </p:handoutMasterIdLst>
  <p:sldIdLst>
    <p:sldId id="256" r:id="rId3"/>
    <p:sldId id="755" r:id="rId4"/>
    <p:sldId id="756" r:id="rId6"/>
    <p:sldId id="753" r:id="rId7"/>
    <p:sldId id="826" r:id="rId8"/>
    <p:sldId id="830" r:id="rId9"/>
    <p:sldId id="353" r:id="rId10"/>
    <p:sldId id="360" r:id="rId11"/>
    <p:sldId id="758" r:id="rId12"/>
    <p:sldId id="611" r:id="rId13"/>
    <p:sldId id="612" r:id="rId14"/>
    <p:sldId id="760" r:id="rId15"/>
    <p:sldId id="759" r:id="rId16"/>
    <p:sldId id="761" r:id="rId17"/>
    <p:sldId id="762" r:id="rId18"/>
    <p:sldId id="763" r:id="rId19"/>
    <p:sldId id="361" r:id="rId20"/>
    <p:sldId id="362" r:id="rId21"/>
    <p:sldId id="364" r:id="rId22"/>
    <p:sldId id="363" r:id="rId23"/>
    <p:sldId id="764" r:id="rId24"/>
    <p:sldId id="286" r:id="rId25"/>
    <p:sldId id="389" r:id="rId26"/>
    <p:sldId id="365" r:id="rId27"/>
    <p:sldId id="366" r:id="rId28"/>
    <p:sldId id="390" r:id="rId29"/>
    <p:sldId id="367" r:id="rId30"/>
    <p:sldId id="473" r:id="rId31"/>
    <p:sldId id="474" r:id="rId32"/>
    <p:sldId id="475" r:id="rId33"/>
    <p:sldId id="476" r:id="rId34"/>
    <p:sldId id="477" r:id="rId35"/>
    <p:sldId id="478" r:id="rId36"/>
    <p:sldId id="479" r:id="rId37"/>
    <p:sldId id="480" r:id="rId38"/>
    <p:sldId id="481" r:id="rId39"/>
    <p:sldId id="482" r:id="rId40"/>
    <p:sldId id="483" r:id="rId41"/>
    <p:sldId id="484" r:id="rId42"/>
    <p:sldId id="485" r:id="rId43"/>
    <p:sldId id="486" r:id="rId44"/>
    <p:sldId id="487" r:id="rId45"/>
    <p:sldId id="488" r:id="rId46"/>
    <p:sldId id="489" r:id="rId47"/>
    <p:sldId id="490" r:id="rId48"/>
    <p:sldId id="491" r:id="rId49"/>
    <p:sldId id="492" r:id="rId50"/>
    <p:sldId id="493" r:id="rId51"/>
    <p:sldId id="494" r:id="rId52"/>
    <p:sldId id="495" r:id="rId53"/>
    <p:sldId id="496" r:id="rId54"/>
    <p:sldId id="497" r:id="rId55"/>
    <p:sldId id="498" r:id="rId56"/>
    <p:sldId id="499" r:id="rId57"/>
    <p:sldId id="500" r:id="rId58"/>
    <p:sldId id="501" r:id="rId59"/>
    <p:sldId id="502" r:id="rId60"/>
    <p:sldId id="503" r:id="rId61"/>
    <p:sldId id="393" r:id="rId62"/>
    <p:sldId id="395" r:id="rId63"/>
    <p:sldId id="394" r:id="rId64"/>
    <p:sldId id="396" r:id="rId65"/>
    <p:sldId id="398" r:id="rId66"/>
    <p:sldId id="399" r:id="rId67"/>
    <p:sldId id="400" r:id="rId68"/>
    <p:sldId id="401" r:id="rId69"/>
    <p:sldId id="406" r:id="rId70"/>
    <p:sldId id="416" r:id="rId71"/>
    <p:sldId id="417" r:id="rId72"/>
    <p:sldId id="766" r:id="rId73"/>
    <p:sldId id="559" r:id="rId74"/>
    <p:sldId id="267" r:id="rId75"/>
    <p:sldId id="757" r:id="rId76"/>
    <p:sldId id="276" r:id="rId77"/>
  </p:sldIdLst>
  <p:sldSz cx="9144000" cy="6858000" type="screen4x3"/>
  <p:notesSz cx="7102475" cy="89916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0000"/>
    <a:srgbClr val="33CCCC"/>
    <a:srgbClr val="D28302"/>
    <a:srgbClr val="FAC4BE"/>
    <a:srgbClr val="CCCC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94"/>
    <p:restoredTop sz="77286"/>
  </p:normalViewPr>
  <p:slideViewPr>
    <p:cSldViewPr showGuides="1">
      <p:cViewPr varScale="1">
        <p:scale>
          <a:sx n="52" d="100"/>
          <a:sy n="52" d="100"/>
        </p:scale>
        <p:origin x="1905" y="39"/>
      </p:cViewPr>
      <p:guideLst>
        <p:guide orient="horz" pos="2160"/>
        <p:guide pos="2856"/>
      </p:guideLst>
    </p:cSldViewPr>
  </p:slideViewPr>
  <p:notesTextViewPr>
    <p:cViewPr>
      <p:scale>
        <a:sx n="1" d="1"/>
        <a:sy n="1" d="1"/>
      </p:scale>
      <p:origin x="0" y="0"/>
    </p:cViewPr>
  </p:notesTextViewPr>
  <p:sorterViewPr showFormatting="0">
    <p:cViewPr>
      <p:scale>
        <a:sx n="100" d="100"/>
        <a:sy n="100" d="100"/>
      </p:scale>
      <p:origin x="0" y="-8247"/>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5234" name="Rectangle 2"/>
          <p:cNvSpPr>
            <a:spLocks noGrp="1" noChangeArrowheads="1"/>
          </p:cNvSpPr>
          <p:nvPr>
            <p:ph type="hdr" sz="quarter"/>
          </p:nvPr>
        </p:nvSpPr>
        <p:spPr bwMode="auto">
          <a:xfrm>
            <a:off x="0" y="0"/>
            <a:ext cx="3078163" cy="449263"/>
          </a:xfrm>
          <a:prstGeom prst="rect">
            <a:avLst/>
          </a:prstGeom>
          <a:noFill/>
          <a:ln>
            <a:noFill/>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5" name="Rectangle 3"/>
          <p:cNvSpPr>
            <a:spLocks noGrp="1" noChangeArrowheads="1"/>
          </p:cNvSpPr>
          <p:nvPr>
            <p:ph type="dt" sz="quarter" idx="1"/>
          </p:nvPr>
        </p:nvSpPr>
        <p:spPr bwMode="auto">
          <a:xfrm>
            <a:off x="4022725" y="0"/>
            <a:ext cx="3078163" cy="449263"/>
          </a:xfrm>
          <a:prstGeom prst="rect">
            <a:avLst/>
          </a:prstGeom>
          <a:noFill/>
          <a:ln>
            <a:noFill/>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6" name="Rectangle 4"/>
          <p:cNvSpPr>
            <a:spLocks noGrp="1" noChangeArrowheads="1"/>
          </p:cNvSpPr>
          <p:nvPr>
            <p:ph type="ftr" sz="quarter" idx="2"/>
          </p:nvPr>
        </p:nvSpPr>
        <p:spPr bwMode="auto">
          <a:xfrm>
            <a:off x="0" y="8540750"/>
            <a:ext cx="3078163" cy="449263"/>
          </a:xfrm>
          <a:prstGeom prst="rect">
            <a:avLst/>
          </a:prstGeom>
          <a:noFill/>
          <a:ln>
            <a:noFill/>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237" name="Rectangle 5"/>
          <p:cNvSpPr>
            <a:spLocks noGrp="1" noChangeArrowheads="1"/>
          </p:cNvSpPr>
          <p:nvPr>
            <p:ph type="sldNum" sz="quarter" idx="3"/>
          </p:nvPr>
        </p:nvSpPr>
        <p:spPr bwMode="auto">
          <a:xfrm>
            <a:off x="4022725" y="8540750"/>
            <a:ext cx="3078163" cy="449263"/>
          </a:xfrm>
          <a:prstGeom prst="rect">
            <a:avLst/>
          </a:prstGeom>
          <a:noFill/>
          <a:ln>
            <a:noFill/>
          </a:ln>
          <a:effectLst/>
        </p:spPr>
        <p:txBody>
          <a:bodyPr vert="horz" wrap="square" lIns="91440" tIns="45720" rIns="91440" bIns="45720" numCol="1" anchor="b" anchorCtr="0" compatLnSpc="1"/>
          <a:p>
            <a:pPr lvl="0" algn="r" eaLnBrk="1" fontAlgn="base" hangingPunct="1"/>
            <a:fld id="{9A0DB2DC-4C9A-4742-B13C-FB6460FD3503}" type="slidenum">
              <a:rPr lang="en-US" altLang="zh-CN" sz="1200" b="1" strike="noStrike" noProof="1" dirty="0">
                <a:latin typeface="Arial" panose="020B0604020202020204" pitchFamily="34" charset="0"/>
                <a:ea typeface="宋体" panose="02010600030101010101" pitchFamily="2" charset="-122"/>
                <a:cs typeface="+mn-cs"/>
              </a:rPr>
            </a:fld>
            <a:endParaRPr lang="en-US" altLang="zh-CN" sz="1200" b="1" strike="noStrike" noProof="1" dirty="0">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450850"/>
          </a:xfrm>
          <a:prstGeom prst="rect">
            <a:avLst/>
          </a:prstGeom>
        </p:spPr>
        <p:txBody>
          <a:bodyPr vert="horz" lIns="91440" tIns="45720" rIns="91440" bIns="45720" rtlCol="0"/>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4022725" y="0"/>
            <a:ext cx="3078163" cy="450850"/>
          </a:xfrm>
          <a:prstGeom prst="rect">
            <a:avLst/>
          </a:prstGeom>
        </p:spPr>
        <p:txBody>
          <a:bodyPr vert="horz" lIns="91440" tIns="45720" rIns="91440" bIns="45720" rtlCol="0"/>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F03171BE-B578-4B98-9C7C-87DE670E7CE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527175" y="1123950"/>
            <a:ext cx="4048125" cy="30353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245" name="备注占位符 4"/>
          <p:cNvSpPr>
            <a:spLocks noGrp="1"/>
          </p:cNvSpPr>
          <p:nvPr>
            <p:ph type="body" sz="quarter"/>
          </p:nvPr>
        </p:nvSpPr>
        <p:spPr>
          <a:xfrm>
            <a:off x="709613" y="4327525"/>
            <a:ext cx="5683250" cy="3540125"/>
          </a:xfrm>
          <a:prstGeom prst="rect">
            <a:avLst/>
          </a:prstGeom>
          <a:noFill/>
          <a:ln w="9525">
            <a:noFill/>
          </a:ln>
        </p:spPr>
        <p:txBody>
          <a:bodyPr vert="horz" wrap="square" lIns="91440" tIns="45720" rIns="91440" bIns="45720" anchor="t" anchorCtr="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540750"/>
            <a:ext cx="3078163" cy="450850"/>
          </a:xfrm>
          <a:prstGeom prst="rect">
            <a:avLst/>
          </a:prstGeom>
        </p:spPr>
        <p:txBody>
          <a:bodyPr vert="horz" lIns="91440" tIns="45720" rIns="91440" bIns="45720" rtlCol="0" anchor="b"/>
          <a:lstStyle>
            <a:lvl1pPr algn="l" eaLnBrk="0" hangingPunct="0">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4022725" y="8540750"/>
            <a:ext cx="3078163" cy="45085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等线" panose="02010600030101010101" pitchFamily="2" charset="-122"/>
                <a:cs typeface="+mn-cs"/>
              </a:rPr>
            </a:fld>
            <a:endParaRPr lang="zh-CN" altLang="en-US" sz="1200" strike="noStrike" noProof="1" dirty="0">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noTextEdit="1"/>
          </p:cNvSpPr>
          <p:nvPr>
            <p:ph type="sldImg"/>
          </p:nvPr>
        </p:nvSpPr>
        <p:spPr>
          <a:ln>
            <a:solidFill>
              <a:srgbClr val="000000"/>
            </a:solidFill>
            <a:miter/>
          </a:ln>
        </p:spPr>
      </p:sp>
      <p:sp>
        <p:nvSpPr>
          <p:cNvPr id="13314" name="备注占位符 2"/>
          <p:cNvSpPr>
            <a:spLocks noGrp="1"/>
          </p:cNvSpPr>
          <p:nvPr>
            <p:ph type="body"/>
          </p:nvPr>
        </p:nvSpPr>
        <p:spPr>
          <a:ln/>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133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378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a:ln>
            <a:solidFill>
              <a:srgbClr val="000000"/>
            </a:solidFill>
            <a:miter/>
          </a:ln>
        </p:spPr>
      </p:sp>
      <p:sp>
        <p:nvSpPr>
          <p:cNvPr id="39938"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399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419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noTextEdit="1"/>
          </p:cNvSpPr>
          <p:nvPr>
            <p:ph type="sldImg"/>
          </p:nvPr>
        </p:nvSpPr>
        <p:spPr>
          <a:ln>
            <a:solidFill>
              <a:srgbClr val="000000"/>
            </a:solidFill>
            <a:miter/>
          </a:ln>
        </p:spPr>
      </p:sp>
      <p:sp>
        <p:nvSpPr>
          <p:cNvPr id="4710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471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a:ln>
            <a:solidFill>
              <a:srgbClr val="000000"/>
            </a:solidFill>
            <a:miter/>
          </a:ln>
        </p:spPr>
      </p:sp>
      <p:sp>
        <p:nvSpPr>
          <p:cNvPr id="4915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491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a:ln>
            <a:solidFill>
              <a:srgbClr val="000000"/>
            </a:solidFill>
            <a:miter/>
          </a:ln>
        </p:spPr>
      </p:sp>
      <p:sp>
        <p:nvSpPr>
          <p:cNvPr id="5120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512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noTextEdit="1"/>
          </p:cNvSpPr>
          <p:nvPr>
            <p:ph type="sldImg"/>
          </p:nvPr>
        </p:nvSpPr>
        <p:spPr>
          <a:ln>
            <a:solidFill>
              <a:srgbClr val="000000"/>
            </a:solidFill>
            <a:miter/>
          </a:ln>
        </p:spPr>
      </p:sp>
      <p:sp>
        <p:nvSpPr>
          <p:cNvPr id="5734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573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幻灯片图像占位符 1"/>
          <p:cNvSpPr>
            <a:spLocks noGrp="1" noRot="1" noChangeAspect="1" noTextEdit="1"/>
          </p:cNvSpPr>
          <p:nvPr>
            <p:ph type="sldImg"/>
          </p:nvPr>
        </p:nvSpPr>
        <p:spPr>
          <a:ln>
            <a:solidFill>
              <a:srgbClr val="000000"/>
            </a:solidFill>
            <a:miter/>
          </a:ln>
        </p:spPr>
      </p:sp>
      <p:sp>
        <p:nvSpPr>
          <p:cNvPr id="5939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593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幻灯片图像占位符 1"/>
          <p:cNvSpPr>
            <a:spLocks noGrp="1" noRot="1" noChangeAspect="1" noTextEdit="1"/>
          </p:cNvSpPr>
          <p:nvPr>
            <p:ph type="sldImg"/>
          </p:nvPr>
        </p:nvSpPr>
        <p:spPr>
          <a:ln>
            <a:solidFill>
              <a:srgbClr val="000000"/>
            </a:solidFill>
            <a:miter/>
          </a:ln>
        </p:spPr>
      </p:sp>
      <p:sp>
        <p:nvSpPr>
          <p:cNvPr id="6144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614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幻灯片图像占位符 1"/>
          <p:cNvSpPr>
            <a:spLocks noGrp="1" noRot="1" noChangeAspect="1" noTextEdit="1"/>
          </p:cNvSpPr>
          <p:nvPr>
            <p:ph type="sldImg"/>
          </p:nvPr>
        </p:nvSpPr>
        <p:spPr>
          <a:ln>
            <a:solidFill>
              <a:srgbClr val="000000"/>
            </a:solidFill>
            <a:miter/>
          </a:ln>
        </p:spPr>
      </p:sp>
      <p:sp>
        <p:nvSpPr>
          <p:cNvPr id="63490"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634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noTextEdit="1"/>
          </p:cNvSpPr>
          <p:nvPr>
            <p:ph type="sldImg"/>
          </p:nvPr>
        </p:nvSpPr>
        <p:spPr>
          <a:ln>
            <a:solidFill>
              <a:srgbClr val="000000"/>
            </a:solidFill>
            <a:miter/>
          </a:ln>
        </p:spPr>
      </p:sp>
      <p:sp>
        <p:nvSpPr>
          <p:cNvPr id="1536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53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幻灯片图像占位符 1"/>
          <p:cNvSpPr>
            <a:spLocks noGrp="1" noRot="1" noChangeAspect="1" noTextEdit="1"/>
          </p:cNvSpPr>
          <p:nvPr>
            <p:ph type="sldImg"/>
          </p:nvPr>
        </p:nvSpPr>
        <p:spPr>
          <a:ln>
            <a:solidFill>
              <a:srgbClr val="000000"/>
            </a:solidFill>
            <a:miter/>
          </a:ln>
        </p:spPr>
      </p:sp>
      <p:sp>
        <p:nvSpPr>
          <p:cNvPr id="65538"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655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幻灯片图像占位符 1"/>
          <p:cNvSpPr>
            <a:spLocks noGrp="1" noRot="1" noChangeAspect="1" noTextEdit="1"/>
          </p:cNvSpPr>
          <p:nvPr>
            <p:ph type="sldImg"/>
          </p:nvPr>
        </p:nvSpPr>
        <p:spPr>
          <a:ln>
            <a:solidFill>
              <a:srgbClr val="000000"/>
            </a:solidFill>
            <a:miter/>
          </a:ln>
        </p:spPr>
      </p:sp>
      <p:sp>
        <p:nvSpPr>
          <p:cNvPr id="6758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675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幻灯片图像占位符 1"/>
          <p:cNvSpPr>
            <a:spLocks noGrp="1" noRot="1" noChangeAspect="1" noTextEdit="1"/>
          </p:cNvSpPr>
          <p:nvPr>
            <p:ph type="sldImg"/>
          </p:nvPr>
        </p:nvSpPr>
        <p:spPr>
          <a:ln>
            <a:solidFill>
              <a:srgbClr val="000000"/>
            </a:solidFill>
            <a:miter/>
          </a:ln>
        </p:spPr>
      </p:sp>
      <p:sp>
        <p:nvSpPr>
          <p:cNvPr id="6963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696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noTextEdit="1"/>
          </p:cNvSpPr>
          <p:nvPr>
            <p:ph type="sldImg"/>
          </p:nvPr>
        </p:nvSpPr>
        <p:spPr>
          <a:ln>
            <a:solidFill>
              <a:srgbClr val="000000"/>
            </a:solidFill>
            <a:miter/>
          </a:ln>
        </p:spPr>
      </p:sp>
      <p:sp>
        <p:nvSpPr>
          <p:cNvPr id="7168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716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noTextEdit="1"/>
          </p:cNvSpPr>
          <p:nvPr>
            <p:ph type="sldImg"/>
          </p:nvPr>
        </p:nvSpPr>
        <p:spPr>
          <a:ln>
            <a:solidFill>
              <a:srgbClr val="000000"/>
            </a:solidFill>
            <a:miter/>
          </a:ln>
        </p:spPr>
      </p:sp>
      <p:sp>
        <p:nvSpPr>
          <p:cNvPr id="73730"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7373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noTextEdit="1"/>
          </p:cNvSpPr>
          <p:nvPr>
            <p:ph type="sldImg"/>
          </p:nvPr>
        </p:nvSpPr>
        <p:spPr>
          <a:ln>
            <a:solidFill>
              <a:srgbClr val="000000"/>
            </a:solidFill>
            <a:miter/>
          </a:ln>
        </p:spPr>
      </p:sp>
      <p:sp>
        <p:nvSpPr>
          <p:cNvPr id="75778"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7577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
          <p:cNvSpPr>
            <a:spLocks noGrp="1" noRot="1" noChangeAspect="1" noTextEdit="1"/>
          </p:cNvSpPr>
          <p:nvPr>
            <p:ph type="sldImg"/>
          </p:nvPr>
        </p:nvSpPr>
        <p:spPr>
          <a:ln>
            <a:solidFill>
              <a:srgbClr val="000000"/>
            </a:solidFill>
            <a:miter/>
          </a:ln>
        </p:spPr>
      </p:sp>
      <p:sp>
        <p:nvSpPr>
          <p:cNvPr id="7782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778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幻灯片图像占位符 1"/>
          <p:cNvSpPr>
            <a:spLocks noGrp="1" noRot="1" noChangeAspect="1" noTextEdit="1"/>
          </p:cNvSpPr>
          <p:nvPr>
            <p:ph type="sldImg"/>
          </p:nvPr>
        </p:nvSpPr>
        <p:spPr>
          <a:ln>
            <a:solidFill>
              <a:srgbClr val="000000"/>
            </a:solidFill>
            <a:miter/>
          </a:ln>
        </p:spPr>
      </p:sp>
      <p:sp>
        <p:nvSpPr>
          <p:cNvPr id="7987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798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
          <p:cNvSpPr>
            <a:spLocks noGrp="1" noRot="1" noChangeAspect="1" noTextEdit="1"/>
          </p:cNvSpPr>
          <p:nvPr>
            <p:ph type="sldImg"/>
          </p:nvPr>
        </p:nvSpPr>
        <p:spPr>
          <a:ln>
            <a:solidFill>
              <a:srgbClr val="000000"/>
            </a:solidFill>
            <a:miter/>
          </a:ln>
        </p:spPr>
      </p:sp>
      <p:sp>
        <p:nvSpPr>
          <p:cNvPr id="8192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819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幻灯片图像占位符 1"/>
          <p:cNvSpPr>
            <a:spLocks noGrp="1" noRot="1" noChangeAspect="1" noTextEdit="1"/>
          </p:cNvSpPr>
          <p:nvPr>
            <p:ph type="sldImg"/>
          </p:nvPr>
        </p:nvSpPr>
        <p:spPr>
          <a:ln>
            <a:solidFill>
              <a:srgbClr val="000000"/>
            </a:solidFill>
            <a:miter/>
          </a:ln>
        </p:spPr>
      </p:sp>
      <p:sp>
        <p:nvSpPr>
          <p:cNvPr id="83970"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8397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noTextEdit="1"/>
          </p:cNvSpPr>
          <p:nvPr>
            <p:ph type="sldImg"/>
          </p:nvPr>
        </p:nvSpPr>
        <p:spPr>
          <a:ln>
            <a:solidFill>
              <a:srgbClr val="000000"/>
            </a:solidFill>
            <a:miter/>
          </a:ln>
        </p:spPr>
      </p:sp>
      <p:sp>
        <p:nvSpPr>
          <p:cNvPr id="17410" name="备注占位符 2"/>
          <p:cNvSpPr>
            <a:spLocks noGrp="1"/>
          </p:cNvSpPr>
          <p:nvPr>
            <p:ph type="body"/>
          </p:nvPr>
        </p:nvSpPr>
        <p:spPr>
          <a:ln/>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174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
          <p:cNvSpPr>
            <a:spLocks noGrp="1" noRot="1" noChangeAspect="1" noTextEdit="1"/>
          </p:cNvSpPr>
          <p:nvPr>
            <p:ph type="sldImg"/>
          </p:nvPr>
        </p:nvSpPr>
        <p:spPr>
          <a:ln>
            <a:solidFill>
              <a:srgbClr val="000000"/>
            </a:solidFill>
            <a:miter/>
          </a:ln>
        </p:spPr>
      </p:sp>
      <p:sp>
        <p:nvSpPr>
          <p:cNvPr id="86018"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8601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noTextEdit="1"/>
          </p:cNvSpPr>
          <p:nvPr>
            <p:ph type="sldImg"/>
          </p:nvPr>
        </p:nvSpPr>
        <p:spPr>
          <a:ln>
            <a:solidFill>
              <a:srgbClr val="000000"/>
            </a:solidFill>
            <a:miter/>
          </a:ln>
        </p:spPr>
      </p:sp>
      <p:sp>
        <p:nvSpPr>
          <p:cNvPr id="8806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8806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a:ln>
            <a:solidFill>
              <a:srgbClr val="000000"/>
            </a:solidFill>
            <a:miter/>
          </a:ln>
        </p:spPr>
      </p:sp>
      <p:sp>
        <p:nvSpPr>
          <p:cNvPr id="9011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9011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ChangeAspect="1" noTextEdit="1"/>
          </p:cNvSpPr>
          <p:nvPr>
            <p:ph type="sldImg"/>
          </p:nvPr>
        </p:nvSpPr>
        <p:spPr>
          <a:ln>
            <a:solidFill>
              <a:srgbClr val="000000"/>
            </a:solidFill>
            <a:miter/>
          </a:ln>
        </p:spPr>
      </p:sp>
      <p:sp>
        <p:nvSpPr>
          <p:cNvPr id="9216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9216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幻灯片图像占位符 1"/>
          <p:cNvSpPr>
            <a:spLocks noGrp="1" noRot="1" noChangeAspect="1" noTextEdit="1"/>
          </p:cNvSpPr>
          <p:nvPr>
            <p:ph type="sldImg"/>
          </p:nvPr>
        </p:nvSpPr>
        <p:spPr>
          <a:ln>
            <a:solidFill>
              <a:srgbClr val="000000"/>
            </a:solidFill>
            <a:miter/>
          </a:ln>
        </p:spPr>
      </p:sp>
      <p:sp>
        <p:nvSpPr>
          <p:cNvPr id="94210"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9421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幻灯片图像占位符 1"/>
          <p:cNvSpPr>
            <a:spLocks noGrp="1" noRot="1" noChangeAspect="1" noTextEdit="1"/>
          </p:cNvSpPr>
          <p:nvPr>
            <p:ph type="sldImg"/>
          </p:nvPr>
        </p:nvSpPr>
        <p:spPr>
          <a:ln>
            <a:solidFill>
              <a:srgbClr val="000000"/>
            </a:solidFill>
            <a:miter/>
          </a:ln>
        </p:spPr>
      </p:sp>
      <p:sp>
        <p:nvSpPr>
          <p:cNvPr id="96258"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9625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幻灯片图像占位符 1"/>
          <p:cNvSpPr>
            <a:spLocks noGrp="1" noRot="1" noChangeAspect="1" noTextEdit="1"/>
          </p:cNvSpPr>
          <p:nvPr>
            <p:ph type="sldImg"/>
          </p:nvPr>
        </p:nvSpPr>
        <p:spPr>
          <a:ln>
            <a:solidFill>
              <a:srgbClr val="000000"/>
            </a:solidFill>
            <a:miter/>
          </a:ln>
        </p:spPr>
      </p:sp>
      <p:sp>
        <p:nvSpPr>
          <p:cNvPr id="9830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9830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幻灯片图像占位符 1"/>
          <p:cNvSpPr>
            <a:spLocks noGrp="1" noRot="1" noChangeAspect="1" noTextEdit="1"/>
          </p:cNvSpPr>
          <p:nvPr>
            <p:ph type="sldImg"/>
          </p:nvPr>
        </p:nvSpPr>
        <p:spPr>
          <a:ln>
            <a:solidFill>
              <a:srgbClr val="000000"/>
            </a:solidFill>
            <a:miter/>
          </a:ln>
        </p:spPr>
      </p:sp>
      <p:sp>
        <p:nvSpPr>
          <p:cNvPr id="100354" name="备注占位符 2"/>
          <p:cNvSpPr>
            <a:spLocks noGrp="1"/>
          </p:cNvSpPr>
          <p:nvPr>
            <p:ph type="body"/>
          </p:nvPr>
        </p:nvSpPr>
        <p:spPr>
          <a:ln/>
        </p:spPr>
        <p:txBody>
          <a:bodyPr wrap="square" lIns="91440" tIns="45720" rIns="91440" bIns="45720" anchor="t" anchorCtr="0"/>
          <a:p>
            <a:pPr lvl="0"/>
            <a:endParaRPr lang="zh-CN" altLang="en-US" dirty="0">
              <a:solidFill>
                <a:srgbClr val="000000"/>
              </a:solidFill>
              <a:ea typeface="等线" panose="02010600030101010101" pitchFamily="2" charset="-122"/>
            </a:endParaRPr>
          </a:p>
        </p:txBody>
      </p:sp>
      <p:sp>
        <p:nvSpPr>
          <p:cNvPr id="1003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幻灯片图像占位符 1"/>
          <p:cNvSpPr>
            <a:spLocks noGrp="1" noRot="1" noChangeAspect="1" noTextEdit="1"/>
          </p:cNvSpPr>
          <p:nvPr>
            <p:ph type="sldImg"/>
          </p:nvPr>
        </p:nvSpPr>
        <p:spPr>
          <a:ln>
            <a:solidFill>
              <a:srgbClr val="000000"/>
            </a:solidFill>
            <a:miter/>
          </a:ln>
        </p:spPr>
      </p:sp>
      <p:sp>
        <p:nvSpPr>
          <p:cNvPr id="10240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0240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noTextEdit="1"/>
          </p:cNvSpPr>
          <p:nvPr>
            <p:ph type="sldImg"/>
          </p:nvPr>
        </p:nvSpPr>
        <p:spPr>
          <a:ln>
            <a:solidFill>
              <a:srgbClr val="000000"/>
            </a:solidFill>
            <a:miter/>
          </a:ln>
        </p:spPr>
      </p:sp>
      <p:sp>
        <p:nvSpPr>
          <p:cNvPr id="104450"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044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ln>
            <a:solidFill>
              <a:srgbClr val="000000"/>
            </a:solidFill>
            <a:miter/>
          </a:ln>
        </p:spPr>
      </p:sp>
      <p:sp>
        <p:nvSpPr>
          <p:cNvPr id="2355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2355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幻灯片图像占位符 1"/>
          <p:cNvSpPr>
            <a:spLocks noGrp="1" noRot="1" noChangeAspect="1" noTextEdit="1"/>
          </p:cNvSpPr>
          <p:nvPr>
            <p:ph type="sldImg"/>
          </p:nvPr>
        </p:nvSpPr>
        <p:spPr>
          <a:ln>
            <a:solidFill>
              <a:srgbClr val="000000"/>
            </a:solidFill>
            <a:miter/>
          </a:ln>
        </p:spPr>
      </p:sp>
      <p:sp>
        <p:nvSpPr>
          <p:cNvPr id="106498" name="备注占位符 2"/>
          <p:cNvSpPr>
            <a:spLocks noGrp="1"/>
          </p:cNvSpPr>
          <p:nvPr>
            <p:ph type="body"/>
          </p:nvPr>
        </p:nvSpPr>
        <p:spPr>
          <a:ln/>
        </p:spPr>
        <p:txBody>
          <a:bodyPr wrap="square" lIns="91440" tIns="45720" rIns="91440" bIns="45720" anchor="t" anchorCtr="0"/>
          <a:p>
            <a:pPr lvl="0"/>
            <a:endParaRPr lang="en-US" altLang="zh-CN" dirty="0">
              <a:ea typeface="等线" panose="02010600030101010101" pitchFamily="2" charset="-122"/>
            </a:endParaRPr>
          </a:p>
        </p:txBody>
      </p:sp>
      <p:sp>
        <p:nvSpPr>
          <p:cNvPr id="1064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幻灯片图像占位符 1"/>
          <p:cNvSpPr>
            <a:spLocks noGrp="1" noRot="1" noChangeAspect="1" noTextEdit="1"/>
          </p:cNvSpPr>
          <p:nvPr>
            <p:ph type="sldImg"/>
          </p:nvPr>
        </p:nvSpPr>
        <p:spPr>
          <a:ln>
            <a:solidFill>
              <a:srgbClr val="000000"/>
            </a:solidFill>
            <a:miter/>
          </a:ln>
        </p:spPr>
      </p:sp>
      <p:sp>
        <p:nvSpPr>
          <p:cNvPr id="10854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085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幻灯片图像占位符 1"/>
          <p:cNvSpPr>
            <a:spLocks noGrp="1" noRot="1" noChangeAspect="1" noTextEdit="1"/>
          </p:cNvSpPr>
          <p:nvPr>
            <p:ph type="sldImg"/>
          </p:nvPr>
        </p:nvSpPr>
        <p:spPr>
          <a:ln>
            <a:solidFill>
              <a:srgbClr val="000000"/>
            </a:solidFill>
            <a:miter/>
          </a:ln>
        </p:spPr>
      </p:sp>
      <p:sp>
        <p:nvSpPr>
          <p:cNvPr id="11059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105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幻灯片图像占位符 1"/>
          <p:cNvSpPr>
            <a:spLocks noGrp="1" noRot="1" noChangeAspect="1" noTextEdit="1"/>
          </p:cNvSpPr>
          <p:nvPr>
            <p:ph type="sldImg"/>
          </p:nvPr>
        </p:nvSpPr>
        <p:spPr>
          <a:ln>
            <a:solidFill>
              <a:srgbClr val="000000"/>
            </a:solidFill>
            <a:miter/>
          </a:ln>
        </p:spPr>
      </p:sp>
      <p:sp>
        <p:nvSpPr>
          <p:cNvPr id="11264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126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幻灯片图像占位符 1"/>
          <p:cNvSpPr>
            <a:spLocks noGrp="1" noRot="1" noChangeAspect="1" noTextEdit="1"/>
          </p:cNvSpPr>
          <p:nvPr>
            <p:ph type="sldImg"/>
          </p:nvPr>
        </p:nvSpPr>
        <p:spPr>
          <a:ln>
            <a:solidFill>
              <a:srgbClr val="000000"/>
            </a:solidFill>
            <a:miter/>
          </a:ln>
        </p:spPr>
      </p:sp>
      <p:sp>
        <p:nvSpPr>
          <p:cNvPr id="114690"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146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幻灯片图像占位符 1"/>
          <p:cNvSpPr>
            <a:spLocks noGrp="1" noRot="1" noChangeAspect="1" noTextEdit="1"/>
          </p:cNvSpPr>
          <p:nvPr>
            <p:ph type="sldImg"/>
          </p:nvPr>
        </p:nvSpPr>
        <p:spPr>
          <a:ln>
            <a:solidFill>
              <a:srgbClr val="000000"/>
            </a:solidFill>
            <a:miter/>
          </a:ln>
        </p:spPr>
      </p:sp>
      <p:sp>
        <p:nvSpPr>
          <p:cNvPr id="116738"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167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幻灯片图像占位符 1"/>
          <p:cNvSpPr>
            <a:spLocks noGrp="1" noRot="1" noChangeAspect="1" noTextEdit="1"/>
          </p:cNvSpPr>
          <p:nvPr>
            <p:ph type="sldImg"/>
          </p:nvPr>
        </p:nvSpPr>
        <p:spPr>
          <a:ln>
            <a:solidFill>
              <a:srgbClr val="000000"/>
            </a:solidFill>
            <a:miter/>
          </a:ln>
        </p:spPr>
      </p:sp>
      <p:sp>
        <p:nvSpPr>
          <p:cNvPr id="11878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187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幻灯片图像占位符 1"/>
          <p:cNvSpPr>
            <a:spLocks noGrp="1" noRot="1" noChangeAspect="1" noTextEdit="1"/>
          </p:cNvSpPr>
          <p:nvPr>
            <p:ph type="sldImg"/>
          </p:nvPr>
        </p:nvSpPr>
        <p:spPr>
          <a:ln>
            <a:solidFill>
              <a:srgbClr val="000000"/>
            </a:solidFill>
            <a:miter/>
          </a:ln>
        </p:spPr>
      </p:sp>
      <p:sp>
        <p:nvSpPr>
          <p:cNvPr id="12083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208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幻灯片图像占位符 1"/>
          <p:cNvSpPr>
            <a:spLocks noGrp="1" noRot="1" noChangeAspect="1" noTextEdit="1"/>
          </p:cNvSpPr>
          <p:nvPr>
            <p:ph type="sldImg"/>
          </p:nvPr>
        </p:nvSpPr>
        <p:spPr>
          <a:ln>
            <a:solidFill>
              <a:srgbClr val="000000"/>
            </a:solidFill>
            <a:miter/>
          </a:ln>
        </p:spPr>
      </p:sp>
      <p:sp>
        <p:nvSpPr>
          <p:cNvPr id="12288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2288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幻灯片图像占位符 1"/>
          <p:cNvSpPr>
            <a:spLocks noGrp="1" noRot="1" noChangeAspect="1" noTextEdit="1"/>
          </p:cNvSpPr>
          <p:nvPr>
            <p:ph type="sldImg"/>
          </p:nvPr>
        </p:nvSpPr>
        <p:spPr>
          <a:ln>
            <a:solidFill>
              <a:srgbClr val="000000"/>
            </a:solidFill>
            <a:miter/>
          </a:ln>
        </p:spPr>
      </p:sp>
      <p:sp>
        <p:nvSpPr>
          <p:cNvPr id="130050" name="备注占位符 2"/>
          <p:cNvSpPr>
            <a:spLocks noGrp="1"/>
          </p:cNvSpPr>
          <p:nvPr>
            <p:ph type="body"/>
          </p:nvPr>
        </p:nvSpPr>
        <p:spPr>
          <a:ln/>
        </p:spPr>
        <p:txBody>
          <a:bodyPr wrap="square" lIns="91440" tIns="45720" rIns="91440" bIns="45720" anchor="t" anchorCtr="0"/>
          <a:p>
            <a:pPr lvl="0"/>
            <a:r>
              <a:rPr lang="zh-CN" altLang="en-US" dirty="0">
                <a:solidFill>
                  <a:srgbClr val="FF0000"/>
                </a:solidFill>
                <a:latin typeface="Consolas" panose="020B0609020204030204" pitchFamily="49" charset="0"/>
                <a:ea typeface="微软雅黑" panose="020B0503020204020204" pitchFamily="34" charset="-122"/>
              </a:rPr>
              <a:t>均运行超时</a:t>
            </a:r>
            <a:r>
              <a:rPr lang="en-US" altLang="zh-CN" dirty="0">
                <a:solidFill>
                  <a:srgbClr val="FF0000"/>
                </a:solidFill>
                <a:latin typeface="Consolas" panose="020B0609020204030204" pitchFamily="49" charset="0"/>
                <a:ea typeface="微软雅黑" panose="020B0503020204020204" pitchFamily="34" charset="-122"/>
              </a:rPr>
              <a:t>:10</a:t>
            </a:r>
            <a:r>
              <a:rPr lang="zh-CN" altLang="en-US" dirty="0">
                <a:solidFill>
                  <a:srgbClr val="FF0000"/>
                </a:solidFill>
                <a:latin typeface="Consolas" panose="020B0609020204030204" pitchFamily="49" charset="0"/>
                <a:ea typeface="微软雅黑" panose="020B0503020204020204" pitchFamily="34" charset="-122"/>
              </a:rPr>
              <a:t>分</a:t>
            </a:r>
            <a:endParaRPr lang="zh-CN" altLang="en-US" dirty="0">
              <a:solidFill>
                <a:srgbClr val="FF0000"/>
              </a:solidFill>
              <a:latin typeface="Consolas" panose="020B0609020204030204" pitchFamily="49" charset="0"/>
              <a:ea typeface="微软雅黑" panose="020B0503020204020204" pitchFamily="34" charset="-122"/>
            </a:endParaRPr>
          </a:p>
          <a:p>
            <a:pPr lvl="0"/>
            <a:endParaRPr lang="zh-CN" altLang="en-US" dirty="0">
              <a:ea typeface="等线" panose="02010600030101010101" pitchFamily="2" charset="-122"/>
            </a:endParaRPr>
          </a:p>
        </p:txBody>
      </p:sp>
      <p:sp>
        <p:nvSpPr>
          <p:cNvPr id="13005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a:solidFill>
              <a:srgbClr val="000000"/>
            </a:solidFill>
            <a:miter/>
          </a:ln>
        </p:spPr>
      </p:sp>
      <p:sp>
        <p:nvSpPr>
          <p:cNvPr id="2662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2662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幻灯片图像占位符 1"/>
          <p:cNvSpPr>
            <a:spLocks noGrp="1" noRot="1" noChangeAspect="1" noTextEdit="1"/>
          </p:cNvSpPr>
          <p:nvPr>
            <p:ph type="sldImg"/>
          </p:nvPr>
        </p:nvSpPr>
        <p:spPr>
          <a:ln>
            <a:solidFill>
              <a:srgbClr val="000000"/>
            </a:solidFill>
            <a:miter/>
          </a:ln>
        </p:spPr>
      </p:sp>
      <p:sp>
        <p:nvSpPr>
          <p:cNvPr id="132098"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3209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幻灯片图像占位符 1"/>
          <p:cNvSpPr>
            <a:spLocks noGrp="1" noRot="1" noChangeAspect="1" noTextEdit="1"/>
          </p:cNvSpPr>
          <p:nvPr>
            <p:ph type="sldImg"/>
          </p:nvPr>
        </p:nvSpPr>
        <p:spPr>
          <a:ln>
            <a:solidFill>
              <a:srgbClr val="000000"/>
            </a:solidFill>
            <a:miter/>
          </a:ln>
        </p:spPr>
      </p:sp>
      <p:sp>
        <p:nvSpPr>
          <p:cNvPr id="134146" name="备注占位符 2"/>
          <p:cNvSpPr>
            <a:spLocks noGrp="1"/>
          </p:cNvSpPr>
          <p:nvPr>
            <p:ph type="body"/>
          </p:nvPr>
        </p:nvSpPr>
        <p:spPr>
          <a:ln/>
        </p:spPr>
        <p:txBody>
          <a:bodyPr wrap="square" lIns="91440" tIns="45720" rIns="91440" bIns="45720" anchor="t" anchorCtr="0"/>
          <a:p>
            <a:pPr lvl="0" eaLnBrk="1" hangingPunct="1">
              <a:spcBef>
                <a:spcPct val="0"/>
              </a:spcBef>
            </a:pPr>
            <a:endParaRPr lang="en-US" altLang="zh-CN" dirty="0">
              <a:latin typeface="Arial" panose="020B0604020202020204" pitchFamily="34" charset="0"/>
              <a:ea typeface="楷体_GB2312" panose="02010609030101010101" charset="-122"/>
            </a:endParaRPr>
          </a:p>
          <a:p>
            <a:pPr lvl="0"/>
            <a:endParaRPr lang="zh-CN" altLang="en-US" dirty="0">
              <a:ea typeface="等线" panose="02010600030101010101" pitchFamily="2" charset="-122"/>
            </a:endParaRPr>
          </a:p>
        </p:txBody>
      </p:sp>
      <p:sp>
        <p:nvSpPr>
          <p:cNvPr id="13414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幻灯片图像占位符 1"/>
          <p:cNvSpPr>
            <a:spLocks noGrp="1" noRot="1" noChangeAspect="1" noTextEdit="1"/>
          </p:cNvSpPr>
          <p:nvPr>
            <p:ph type="sldImg"/>
          </p:nvPr>
        </p:nvSpPr>
        <p:spPr>
          <a:ln>
            <a:solidFill>
              <a:srgbClr val="000000"/>
            </a:solidFill>
            <a:miter/>
          </a:ln>
        </p:spPr>
      </p:sp>
      <p:sp>
        <p:nvSpPr>
          <p:cNvPr id="13619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361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幻灯片图像占位符 1"/>
          <p:cNvSpPr>
            <a:spLocks noGrp="1" noRot="1" noChangeAspect="1" noTextEdit="1"/>
          </p:cNvSpPr>
          <p:nvPr>
            <p:ph type="sldImg"/>
          </p:nvPr>
        </p:nvSpPr>
        <p:spPr>
          <a:ln>
            <a:solidFill>
              <a:srgbClr val="000000"/>
            </a:solidFill>
            <a:miter/>
          </a:ln>
        </p:spPr>
      </p:sp>
      <p:sp>
        <p:nvSpPr>
          <p:cNvPr id="13824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382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幻灯片图像占位符 1"/>
          <p:cNvSpPr>
            <a:spLocks noGrp="1" noRot="1" noChangeAspect="1" noTextEdit="1"/>
          </p:cNvSpPr>
          <p:nvPr>
            <p:ph type="sldImg"/>
          </p:nvPr>
        </p:nvSpPr>
        <p:spPr>
          <a:ln>
            <a:solidFill>
              <a:srgbClr val="000000"/>
            </a:solidFill>
            <a:miter/>
          </a:ln>
        </p:spPr>
      </p:sp>
      <p:sp>
        <p:nvSpPr>
          <p:cNvPr id="140290"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40291"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幻灯片图像占位符 1"/>
          <p:cNvSpPr>
            <a:spLocks noGrp="1" noRot="1" noChangeAspect="1" noTextEdit="1"/>
          </p:cNvSpPr>
          <p:nvPr>
            <p:ph type="sldImg"/>
          </p:nvPr>
        </p:nvSpPr>
        <p:spPr>
          <a:ln>
            <a:solidFill>
              <a:srgbClr val="000000"/>
            </a:solidFill>
            <a:miter/>
          </a:ln>
        </p:spPr>
      </p:sp>
      <p:sp>
        <p:nvSpPr>
          <p:cNvPr id="142338" name="备注占位符 2"/>
          <p:cNvSpPr>
            <a:spLocks noGrp="1"/>
          </p:cNvSpPr>
          <p:nvPr>
            <p:ph type="body"/>
          </p:nvPr>
        </p:nvSpPr>
        <p:spPr>
          <a:ln/>
        </p:spPr>
        <p:txBody>
          <a:bodyPr wrap="square" lIns="91440" tIns="45720" rIns="91440" bIns="45720" anchor="t" anchorCtr="0"/>
          <a:p>
            <a:pPr lvl="0" eaLnBrk="1" hangingPunct="1">
              <a:lnSpc>
                <a:spcPct val="80000"/>
              </a:lnSpc>
            </a:pPr>
            <a:endParaRPr lang="en-US" altLang="zh-CN" b="1" dirty="0">
              <a:ea typeface="等线" panose="02010600030101010101" pitchFamily="2" charset="-122"/>
            </a:endParaRPr>
          </a:p>
          <a:p>
            <a:pPr lvl="0"/>
            <a:endParaRPr lang="zh-CN" altLang="en-US" dirty="0">
              <a:ea typeface="等线" panose="02010600030101010101" pitchFamily="2" charset="-122"/>
            </a:endParaRPr>
          </a:p>
        </p:txBody>
      </p:sp>
      <p:sp>
        <p:nvSpPr>
          <p:cNvPr id="142339"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幻灯片图像占位符 1"/>
          <p:cNvSpPr>
            <a:spLocks noGrp="1" noRot="1" noChangeAspect="1" noTextEdit="1"/>
          </p:cNvSpPr>
          <p:nvPr>
            <p:ph type="sldImg"/>
          </p:nvPr>
        </p:nvSpPr>
        <p:spPr>
          <a:ln>
            <a:solidFill>
              <a:srgbClr val="000000"/>
            </a:solidFill>
            <a:miter/>
          </a:ln>
        </p:spPr>
      </p:sp>
      <p:sp>
        <p:nvSpPr>
          <p:cNvPr id="144386"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44387"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幻灯片图像占位符 1"/>
          <p:cNvSpPr>
            <a:spLocks noGrp="1" noRot="1" noChangeAspect="1" noTextEdit="1"/>
          </p:cNvSpPr>
          <p:nvPr>
            <p:ph type="sldImg"/>
          </p:nvPr>
        </p:nvSpPr>
        <p:spPr>
          <a:ln>
            <a:solidFill>
              <a:srgbClr val="000000"/>
            </a:solidFill>
            <a:miter/>
          </a:ln>
        </p:spPr>
      </p:sp>
      <p:sp>
        <p:nvSpPr>
          <p:cNvPr id="14643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14643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2867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a:ln>
            <a:solidFill>
              <a:srgbClr val="000000"/>
            </a:solidFill>
            <a:miter/>
          </a:ln>
        </p:spPr>
      </p:sp>
      <p:sp>
        <p:nvSpPr>
          <p:cNvPr id="3072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3072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ln>
            <a:solidFill>
              <a:srgbClr val="000000"/>
            </a:solidFill>
            <a:miter/>
          </a:ln>
        </p:spPr>
      </p:sp>
      <p:sp>
        <p:nvSpPr>
          <p:cNvPr id="33794"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33795"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a:ln/>
        </p:spPr>
        <p:txBody>
          <a:bodyPr wrap="square" lIns="91440" tIns="45720" rIns="91440" bIns="45720" anchor="t" anchorCtr="0"/>
          <a:p>
            <a:pPr lvl="0"/>
            <a:endParaRPr lang="zh-CN" altLang="en-US" dirty="0">
              <a:ea typeface="等线" panose="02010600030101010101" pitchFamily="2" charset="-122"/>
            </a:endParaRPr>
          </a:p>
        </p:txBody>
      </p:sp>
      <p:sp>
        <p:nvSpPr>
          <p:cNvPr id="35843" name="灯片编号占位符 3"/>
          <p:cNvSpPr txBox="1">
            <a:spLocks noGrp="1"/>
          </p:cNvSpPr>
          <p:nvPr>
            <p:ph type="sldNum" sz="quarter"/>
          </p:nvPr>
        </p:nvSpPr>
        <p:spPr>
          <a:xfrm>
            <a:off x="4022725" y="8540750"/>
            <a:ext cx="3078163" cy="45085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17"/>
          <p:cNvSpPr>
            <a:spLocks noChangeArrowheads="1"/>
          </p:cNvSpPr>
          <p:nvPr/>
        </p:nvSpPr>
        <p:spPr bwMode="gray">
          <a:xfrm>
            <a:off x="0" y="2971800"/>
            <a:ext cx="9144000" cy="9144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8"/>
          <p:cNvSpPr>
            <a:spLocks noChangeArrowheads="1"/>
          </p:cNvSpPr>
          <p:nvPr/>
        </p:nvSpPr>
        <p:spPr bwMode="gray">
          <a:xfrm>
            <a:off x="0" y="2895600"/>
            <a:ext cx="8229600" cy="9144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2" name="Picture 4" descr="logo"/>
          <p:cNvPicPr>
            <a:picLocks noChangeAspect="1"/>
          </p:cNvPicPr>
          <p:nvPr userDrawn="1"/>
        </p:nvPicPr>
        <p:blipFill>
          <a:blip r:embed="rId3"/>
          <a:stretch>
            <a:fillRect/>
          </a:stretch>
        </p:blipFill>
        <p:spPr>
          <a:xfrm>
            <a:off x="381000" y="234950"/>
            <a:ext cx="2381250" cy="714375"/>
          </a:xfrm>
          <a:prstGeom prst="rect">
            <a:avLst/>
          </a:prstGeom>
          <a:noFill/>
          <a:ln w="9525">
            <a:noFill/>
          </a:ln>
        </p:spPr>
      </p:pic>
      <p:sp>
        <p:nvSpPr>
          <p:cNvPr id="3075" name="Rectangle 3"/>
          <p:cNvSpPr>
            <a:spLocks noGrp="1" noChangeArrowheads="1"/>
          </p:cNvSpPr>
          <p:nvPr>
            <p:ph type="subTitle" idx="1"/>
          </p:nvPr>
        </p:nvSpPr>
        <p:spPr bwMode="black">
          <a:xfrm>
            <a:off x="1905000" y="5410200"/>
            <a:ext cx="5181600" cy="533400"/>
          </a:xfrm>
        </p:spPr>
        <p:txBody>
          <a:bodyPr/>
          <a:lstStyle>
            <a:lvl1pPr marL="0" indent="0" algn="ctr">
              <a:buFont typeface="Wingdings" panose="05000000000000000000" pitchFamily="2" charset="2"/>
              <a:buNone/>
              <a:defRPr sz="1600"/>
            </a:lvl1pPr>
          </a:lstStyle>
          <a:p>
            <a:pPr lvl="0" fontAlgn="base"/>
            <a:r>
              <a:rPr lang="en-US" altLang="zh-CN" strike="noStrike" noProof="0"/>
              <a:t>Click to edit Master subtitle style</a:t>
            </a:r>
            <a:endParaRPr lang="en-US" altLang="zh-CN" strike="noStrike" noProof="0"/>
          </a:p>
        </p:txBody>
      </p:sp>
      <p:sp>
        <p:nvSpPr>
          <p:cNvPr id="3074" name="Rectangle 2"/>
          <p:cNvSpPr>
            <a:spLocks noGrp="1" noChangeArrowheads="1"/>
          </p:cNvSpPr>
          <p:nvPr>
            <p:ph type="ctrTitle"/>
          </p:nvPr>
        </p:nvSpPr>
        <p:spPr>
          <a:xfrm>
            <a:off x="685800" y="3048000"/>
            <a:ext cx="7924800" cy="685800"/>
          </a:xfrm>
        </p:spPr>
        <p:txBody>
          <a:bodyPr/>
          <a:lstStyle>
            <a:lvl1pPr>
              <a:defRPr/>
            </a:lvl1pPr>
          </a:lstStyle>
          <a:p>
            <a:pPr lvl="0" fontAlgn="base"/>
            <a:r>
              <a:rPr lang="en-US" altLang="zh-CN" strike="noStrike" noProof="0"/>
              <a:t>Click to edit Master title style</a:t>
            </a:r>
            <a:endParaRPr lang="en-US" altLang="zh-CN" strike="noStrike" noProof="0"/>
          </a:p>
        </p:txBody>
      </p:sp>
      <p:sp>
        <p:nvSpPr>
          <p:cNvPr id="15" name="Rectangle 4"/>
          <p:cNvSpPr>
            <a:spLocks noGrp="1" noChangeArrowheads="1"/>
          </p:cNvSpPr>
          <p:nvPr>
            <p:ph type="dt" sz="half" idx="2"/>
          </p:nvPr>
        </p:nvSpPr>
        <p:spPr>
          <a:xfrm>
            <a:off x="3810000" y="6477000"/>
            <a:ext cx="2133600" cy="244475"/>
          </a:xfrm>
          <a:prstGeom prst="rect">
            <a:avLst/>
          </a:prstGeom>
        </p:spPr>
        <p:txBody>
          <a:bodyPr vert="horz" wrap="square" lIns="91440" tIns="45720" rIns="91440" bIns="45720" numCol="1" anchor="t" anchorCtr="0" compatLnSpc="1"/>
          <a:lstStyle>
            <a:lvl1pPr algn="ctr">
              <a:defRPr>
                <a:solidFill>
                  <a:schemeClr val="bg1"/>
                </a:solidFill>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16" name="Rectangle 5"/>
          <p:cNvSpPr>
            <a:spLocks noGrp="1" noChangeArrowheads="1"/>
          </p:cNvSpPr>
          <p:nvPr>
            <p:ph type="ftr" sz="quarter" idx="3"/>
          </p:nvPr>
        </p:nvSpPr>
        <p:spPr>
          <a:xfrm>
            <a:off x="228600" y="6477000"/>
            <a:ext cx="2895600" cy="244475"/>
          </a:xfrm>
          <a:prstGeom prst="rect">
            <a:avLst/>
          </a:prstGeom>
        </p:spPr>
        <p:txBody>
          <a:bodyPr vert="horz" wrap="square" lIns="91440" tIns="45720" rIns="91440" bIns="45720" numCol="1" anchor="t" anchorCtr="0" compatLnSpc="1"/>
          <a:lstStyle>
            <a:lvl1pPr algn="ctr">
              <a:defRPr>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6"/>
          <p:cNvSpPr>
            <a:spLocks noGrp="1" noChangeArrowheads="1"/>
          </p:cNvSpPr>
          <p:nvPr>
            <p:ph type="sldNum" sz="quarter" idx="4"/>
          </p:nvPr>
        </p:nvSpPr>
        <p:spPr bwMode="auto">
          <a:xfrm>
            <a:off x="6553200" y="6477000"/>
            <a:ext cx="2133600" cy="244475"/>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z="1200" strike="noStrike" noProof="1" dirty="0">
                <a:solidFill>
                  <a:schemeClr val="bg1"/>
                </a:solidFill>
                <a:latin typeface="Verdana" panose="020B0604030504040204" pitchFamily="34" charset="0"/>
                <a:ea typeface="宋体" panose="02010600030101010101" pitchFamily="2" charset="-122"/>
                <a:cs typeface="+mn-cs"/>
              </a:rPr>
            </a:fld>
            <a:endParaRPr lang="en-US" altLang="zh-CN" sz="1200" strike="noStrike" noProof="1" dirty="0">
              <a:solidFill>
                <a:schemeClr val="bg1"/>
              </a:solidFill>
              <a:latin typeface="Verdana" panose="020B060403050404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7"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1"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endParaRPr lang="zh-CN" altLang="en-US" strike="noStrike" noProof="1"/>
          </a:p>
        </p:txBody>
      </p:sp>
      <p:sp>
        <p:nvSpPr>
          <p:cNvPr id="11"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5"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4648200" y="1338263"/>
            <a:ext cx="4038600" cy="509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1" name="日期占位符 3"/>
          <p:cNvSpPr>
            <a:spLocks noGrp="1"/>
          </p:cNvSpPr>
          <p:nvPr>
            <p:ph type="dt" sz="half" idx="1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6149"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灯片编号占位符 5"/>
          <p:cNvSpPr>
            <a:spLocks noGrp="1"/>
          </p:cNvSpPr>
          <p:nvPr>
            <p:ph type="sldNum" sz="quarter" idx="4"/>
          </p:nvPr>
        </p:nvSpPr>
        <p:spPr bwMode="auto">
          <a:xfrm>
            <a:off x="3259138" y="6542088"/>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pic>
        <p:nvPicPr>
          <p:cNvPr id="7173" name="Picture 5" descr="校标"/>
          <p:cNvPicPr>
            <a:picLocks noChangeAspect="1"/>
          </p:cNvPicPr>
          <p:nvPr userDrawn="1"/>
        </p:nvPicPr>
        <p:blipFill>
          <a:blip r:embed="rId2"/>
          <a:stretch>
            <a:fillRect/>
          </a:stretch>
        </p:blipFill>
        <p:spPr>
          <a:xfrm>
            <a:off x="8288338" y="6430963"/>
            <a:ext cx="398462" cy="427037"/>
          </a:xfrm>
          <a:prstGeom prst="rect">
            <a:avLst/>
          </a:prstGeom>
          <a:noFill/>
          <a:ln w="9525">
            <a:noFill/>
          </a:ln>
        </p:spPr>
      </p:pic>
      <p:sp>
        <p:nvSpPr>
          <p:cNvPr id="2" name="标题 1"/>
          <p:cNvSpPr>
            <a:spLocks noGrp="1"/>
          </p:cNvSpPr>
          <p:nvPr>
            <p:ph type="title"/>
          </p:nvPr>
        </p:nvSpPr>
        <p:spPr>
          <a:xfrm>
            <a:off x="838200" y="547688"/>
            <a:ext cx="7391400" cy="563562"/>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457200" y="1338263"/>
            <a:ext cx="8229600" cy="5092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
        <p:nvSpPr>
          <p:cNvPr id="12" name="日期占位符 3"/>
          <p:cNvSpPr>
            <a:spLocks noGrp="1"/>
          </p:cNvSpPr>
          <p:nvPr>
            <p:ph type="dt" sz="half" idx="2"/>
          </p:nvPr>
        </p:nvSpPr>
        <p:spPr>
          <a:xfrm>
            <a:off x="6781800" y="269875"/>
            <a:ext cx="2133600" cy="246063"/>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页脚占位符 4"/>
          <p:cNvSpPr>
            <a:spLocks noGrp="1"/>
          </p:cNvSpPr>
          <p:nvPr>
            <p:ph type="ftr" sz="quarter" idx="3"/>
          </p:nvPr>
        </p:nvSpPr>
        <p:spPr>
          <a:xfrm>
            <a:off x="5392738" y="6530975"/>
            <a:ext cx="2895600" cy="276225"/>
          </a:xfrm>
          <a:prstGeom prst="rect">
            <a:avLst/>
          </a:prstGeom>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0" name="日期占位符 2"/>
          <p:cNvSpPr>
            <a:spLocks noGrp="1"/>
          </p:cNvSpPr>
          <p:nvPr>
            <p:ph type="dt" sz="half" idx="2"/>
          </p:nvPr>
        </p:nvSpPr>
        <p:spPr>
          <a:xfrm>
            <a:off x="6781800" y="269875"/>
            <a:ext cx="2133600" cy="246063"/>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23"/>
          <p:cNvSpPr>
            <a:spLocks noGrp="1"/>
          </p:cNvSpPr>
          <p:nvPr>
            <p:ph type="ftr" sz="quarter" idx="3"/>
          </p:nvPr>
        </p:nvSpPr>
        <p:spPr>
          <a:xfrm>
            <a:off x="5392738" y="6530975"/>
            <a:ext cx="2895600" cy="276225"/>
          </a:xfrm>
          <a:prstGeom prst="rect">
            <a:avLst/>
          </a:prstGeo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p>
            <a:pPr algn="ctr"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latin typeface="Verdana" panose="020B060403050404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Rectangle 15"/>
          <p:cNvSpPr>
            <a:spLocks noChangeArrowheads="1"/>
          </p:cNvSpPr>
          <p:nvPr/>
        </p:nvSpPr>
        <p:spPr bwMode="gray">
          <a:xfrm>
            <a:off x="0" y="533400"/>
            <a:ext cx="9144000" cy="685800"/>
          </a:xfrm>
          <a:prstGeom prst="rect">
            <a:avLst/>
          </a:prstGeom>
          <a:gradFill rotWithShape="1">
            <a:gsLst>
              <a:gs pos="0">
                <a:schemeClr val="accent1">
                  <a:gamma/>
                  <a:tint val="12549"/>
                  <a:invGamma/>
                  <a:alpha val="0"/>
                </a:schemeClr>
              </a:gs>
              <a:gs pos="100000">
                <a:schemeClr val="accent1"/>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Rectangle 16"/>
          <p:cNvSpPr>
            <a:spLocks noChangeArrowheads="1"/>
          </p:cNvSpPr>
          <p:nvPr/>
        </p:nvSpPr>
        <p:spPr bwMode="gray">
          <a:xfrm>
            <a:off x="0" y="457200"/>
            <a:ext cx="8229600" cy="685800"/>
          </a:xfrm>
          <a:prstGeom prst="rect">
            <a:avLst/>
          </a:prstGeom>
          <a:gradFill rotWithShape="1">
            <a:gsLst>
              <a:gs pos="0">
                <a:schemeClr val="tx2"/>
              </a:gs>
              <a:gs pos="100000">
                <a:schemeClr val="tx2">
                  <a:gamma/>
                  <a:shade val="46275"/>
                  <a:invGamma/>
                  <a:alpha val="0"/>
                </a:schemeClr>
              </a:gs>
            </a:gsLst>
            <a:lin ang="0" scaled="1"/>
          </a:gra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p:cNvSpPr>
          <p:nvPr>
            <p:ph type="body"/>
          </p:nvPr>
        </p:nvSpPr>
        <p:spPr>
          <a:xfrm>
            <a:off x="457200" y="1338263"/>
            <a:ext cx="8229600" cy="50927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Grp="1" noChangeArrowheads="1"/>
          </p:cNvSpPr>
          <p:nvPr>
            <p:ph type="sldNum" sz="quarter" idx="4"/>
          </p:nvPr>
        </p:nvSpPr>
        <p:spPr bwMode="auto">
          <a:xfrm>
            <a:off x="3505200" y="6553200"/>
            <a:ext cx="2133600" cy="254000"/>
          </a:xfrm>
          <a:prstGeom prst="rect">
            <a:avLst/>
          </a:prstGeom>
          <a:noFill/>
          <a:ln>
            <a:noFill/>
          </a:ln>
          <a:effectLst/>
        </p:spPr>
        <p:txBody>
          <a:bodyPr vert="horz" wrap="square" lIns="91440" tIns="45720" rIns="91440" bIns="45720" numCol="1" anchor="t" anchorCtr="0" compatLnSpc="1"/>
          <a:lstStyle>
            <a:lvl1pPr algn="ctr">
              <a:defRPr sz="1000" b="1">
                <a:latin typeface="Verdana" panose="020B0604030504040204" pitchFamily="34" charset="0"/>
                <a:ea typeface="宋体" panose="02010600030101010101" pitchFamily="2" charset="-122"/>
              </a:defRPr>
            </a:lvl1pPr>
          </a:lstStyle>
          <a:p>
            <a:pPr lvl="0" eaLnBrk="1" fontAlgn="base" hangingPunct="1"/>
            <a:fld id="{9A0DB2DC-4C9A-4742-B13C-FB6460FD3503}" type="slidenum">
              <a:rPr lang="en-US" altLang="zh-CN" strike="noStrike" noProof="1" dirty="0">
                <a:latin typeface="Verdana" panose="020B0604030504040204" pitchFamily="34" charset="0"/>
                <a:ea typeface="宋体" panose="02010600030101010101" pitchFamily="2" charset="-122"/>
                <a:cs typeface="+mn-cs"/>
              </a:rPr>
            </a:fld>
            <a:endParaRPr lang="en-US" altLang="zh-CN" strike="noStrike" noProof="1" dirty="0"/>
          </a:p>
        </p:txBody>
      </p:sp>
      <p:sp>
        <p:nvSpPr>
          <p:cNvPr id="2" name="Rectangle 2"/>
          <p:cNvSpPr>
            <a:spLocks noGrp="1"/>
          </p:cNvSpPr>
          <p:nvPr>
            <p:ph type="title"/>
          </p:nvPr>
        </p:nvSpPr>
        <p:spPr>
          <a:xfrm>
            <a:off x="838200" y="547688"/>
            <a:ext cx="7391400" cy="563562"/>
          </a:xfrm>
          <a:prstGeom prst="rect">
            <a:avLst/>
          </a:prstGeom>
          <a:noFill/>
          <a:ln w="9525">
            <a:noFill/>
          </a:ln>
        </p:spPr>
        <p:txBody>
          <a:bodyPr anchor="ctr" anchorCtr="0"/>
          <a:p>
            <a:pPr lvl="0"/>
            <a:r>
              <a:rPr lang="en-US" altLang="zh-CN" dirty="0"/>
              <a:t>Click to edit Master title style</a:t>
            </a:r>
            <a:endParaRPr lang="en-US" altLang="zh-CN" dirty="0"/>
          </a:p>
        </p:txBody>
      </p:sp>
      <p:pic>
        <p:nvPicPr>
          <p:cNvPr id="1031" name="Picture 5" descr="校标"/>
          <p:cNvPicPr>
            <a:picLocks noChangeAspect="1"/>
          </p:cNvPicPr>
          <p:nvPr userDrawn="1"/>
        </p:nvPicPr>
        <p:blipFill>
          <a:blip r:embed="rId8"/>
          <a:stretch>
            <a:fillRect/>
          </a:stretch>
        </p:blipFill>
        <p:spPr>
          <a:xfrm>
            <a:off x="8288338" y="6430963"/>
            <a:ext cx="398462" cy="427037"/>
          </a:xfrm>
          <a:prstGeom prst="rect">
            <a:avLst/>
          </a:prstGeom>
          <a:noFill/>
          <a:ln w="9525">
            <a:noFill/>
          </a:ln>
        </p:spPr>
      </p:pic>
      <p:sp>
        <p:nvSpPr>
          <p:cNvPr id="13" name="日期占位符 3"/>
          <p:cNvSpPr>
            <a:spLocks noGrp="1"/>
          </p:cNvSpPr>
          <p:nvPr>
            <p:ph type="dt" sz="half" idx="2"/>
          </p:nvPr>
        </p:nvSpPr>
        <p:spPr>
          <a:xfrm>
            <a:off x="6781800" y="269875"/>
            <a:ext cx="2133600" cy="246063"/>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www.ncepu.edu.cn</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页脚占位符 4"/>
          <p:cNvSpPr>
            <a:spLocks noGrp="1"/>
          </p:cNvSpPr>
          <p:nvPr>
            <p:ph type="ftr" sz="quarter" idx="3"/>
          </p:nvPr>
        </p:nvSpPr>
        <p:spPr>
          <a:xfrm>
            <a:off x="5392738" y="6530975"/>
            <a:ext cx="2895600" cy="276225"/>
          </a:xfrm>
          <a:prstGeom prst="rect">
            <a:avLst/>
          </a:prstGeom>
        </p:spPr>
        <p:txBody>
          <a:bodyPr/>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NCEPU             </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p:txStyles>
    <p:titleStyle>
      <a:lvl1pPr algn="ctr" rtl="0" eaLnBrk="0" fontAlgn="base" hangingPunct="0">
        <a:spcBef>
          <a:spcPct val="0"/>
        </a:spcBef>
        <a:spcAft>
          <a:spcPct val="0"/>
        </a:spcAft>
        <a:defRPr sz="3200" b="1" kern="1200">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oleObject" Target="../embeddings/oleObject2.bin"/><Relationship Id="rId2" Type="http://schemas.openxmlformats.org/officeDocument/2006/relationships/image" Target="../media/image4.png"/><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2.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12.GI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2.GI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2.GI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12.GI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13.GI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4.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3"/>
          <p:cNvSpPr>
            <a:spLocks noGrp="1"/>
          </p:cNvSpPr>
          <p:nvPr>
            <p:ph type="subTitle" idx="1"/>
          </p:nvPr>
        </p:nvSpPr>
        <p:spPr/>
        <p:txBody>
          <a:bodyPr vert="horz" wrap="square" lIns="91440" tIns="45720" rIns="91440" bIns="45720" anchor="t" anchorCtr="0"/>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华北电力大学</a:t>
            </a:r>
            <a:endPar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a:p>
            <a:pPr marL="0" marR="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rPr>
              <a:t>控制与计算机工程学院</a:t>
            </a:r>
            <a:endParaRPr kumimoji="0" lang="en-US" altLang="en-US" sz="1800" b="1" i="0" u="none" strike="noStrike" kern="1200" cap="none" spc="0" normalizeH="0" baseline="0" noProof="1" dirty="0">
              <a:solidFill>
                <a:schemeClr val="tx1"/>
              </a:solidFill>
              <a:latin typeface="黑体" panose="02010609060101010101" pitchFamily="49" charset="-122"/>
              <a:ea typeface="黑体" panose="02010609060101010101" pitchFamily="49" charset="-122"/>
              <a:cs typeface="+mn-cs"/>
            </a:endParaRPr>
          </a:p>
        </p:txBody>
      </p:sp>
      <p:sp>
        <p:nvSpPr>
          <p:cNvPr id="2" name="Rectangle 2"/>
          <p:cNvSpPr>
            <a:spLocks noGrp="1"/>
          </p:cNvSpPr>
          <p:nvPr>
            <p:ph type="ctrTitle"/>
          </p:nvPr>
        </p:nvSpPr>
        <p:spPr>
          <a:ln/>
        </p:spPr>
        <p:txBody>
          <a:bodyPr vert="horz" wrap="square" lIns="91440" tIns="45720" rIns="91440" bIns="45720" anchor="ctr" anchorCtr="0"/>
          <a:p>
            <a:pPr eaLnBrk="1" hangingPunct="1">
              <a:buClrTx/>
              <a:buSzTx/>
              <a:buFontTx/>
            </a:pPr>
            <a:r>
              <a:rPr lang="zh-CN" altLang="en-US" sz="3600" kern="1200" dirty="0">
                <a:latin typeface="黑体" panose="02010609060101010101" pitchFamily="49" charset="-122"/>
                <a:ea typeface="黑体" panose="02010609060101010101" pitchFamily="49" charset="-122"/>
                <a:cs typeface="+mj-cs"/>
              </a:rPr>
              <a:t>算法设计与分析</a:t>
            </a:r>
            <a:endParaRPr lang="en-US" altLang="zh-CN" kern="1200" dirty="0">
              <a:latin typeface="黑体" panose="02010609060101010101" pitchFamily="49" charset="-122"/>
              <a:ea typeface="黑体" panose="02010609060101010101" pitchFamily="49" charset="-122"/>
              <a:cs typeface="+mj-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9" name="内容占位符 58"/>
          <p:cNvGraphicFramePr>
            <a:graphicFrameLocks noGrp="1"/>
          </p:cNvGraphicFramePr>
          <p:nvPr>
            <p:ph idx="4294967295"/>
          </p:nvPr>
        </p:nvGraphicFramePr>
        <p:xfrm>
          <a:off x="5786438" y="1125538"/>
          <a:ext cx="2714625" cy="2609850"/>
        </p:xfrm>
        <a:graphic>
          <a:graphicData uri="http://schemas.openxmlformats.org/drawingml/2006/table">
            <a:tbl>
              <a:tblPr/>
              <a:tblGrid>
                <a:gridCol w="452437"/>
                <a:gridCol w="452438"/>
                <a:gridCol w="452437"/>
                <a:gridCol w="452438"/>
                <a:gridCol w="452437"/>
                <a:gridCol w="452438"/>
              </a:tblGrid>
              <a:tr h="4349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rgbClr val="808080"/>
                          </a:solidFill>
                          <a:effectLst/>
                          <a:latin typeface="Times New Roman" panose="02020603050405020304" pitchFamily="18" charset="0"/>
                          <a:ea typeface="宋体" panose="02010600030101010101" pitchFamily="2" charset="-122"/>
                        </a:rPr>
                        <a:t>　</a:t>
                      </a:r>
                      <a:endParaRPr kumimoji="0" lang="zh-CN" altLang="en-US" sz="2400" b="1" i="0" u="none" strike="noStrike" cap="none" normalizeH="0" baseline="0">
                        <a:ln>
                          <a:noFill/>
                        </a:ln>
                        <a:solidFill>
                          <a:srgbClr val="808080"/>
                        </a:solidFill>
                        <a:effectLst/>
                        <a:latin typeface="Times New Roman" panose="02020603050405020304" pitchFamily="18" charset="0"/>
                        <a:ea typeface="宋体" panose="02010600030101010101" pitchFamily="2" charset="-122"/>
                      </a:endParaRPr>
                    </a:p>
                  </a:txBody>
                  <a:tcPr marL="9525" marR="9525" marT="9523" marB="0" anchor="ctr" horzOverflow="overflow">
                    <a:lnL w="12700" cap="flat" cmpd="sng" algn="ctr">
                      <a:solidFill>
                        <a:srgbClr val="C00000"/>
                      </a:solidFill>
                      <a:prstDash val="solid"/>
                      <a:round/>
                      <a:headEnd type="none" w="med" len="med"/>
                      <a:tailEnd type="none" w="med" len="med"/>
                    </a:lnL>
                    <a:lnR w="6350" cap="flat" cmpd="sng" algn="ctr">
                      <a:solidFill>
                        <a:srgbClr val="E46D0A"/>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d</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e</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r>
              <a:tr h="4349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a</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12700" cap="flat" cmpd="sng" algn="ctr">
                      <a:solidFill>
                        <a:srgbClr val="C00000"/>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endPar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12700" cap="flat" cmpd="sng" algn="ctr">
                      <a:solidFill>
                        <a:srgbClr val="C00000"/>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r>
              <a:tr h="4349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b</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12700" cap="flat" cmpd="sng" algn="ctr">
                      <a:solidFill>
                        <a:srgbClr val="C00000"/>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endPar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12700" cap="flat" cmpd="sng" algn="ctr">
                      <a:solidFill>
                        <a:srgbClr val="C00000"/>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r>
              <a:tr h="4349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c</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12700" cap="flat" cmpd="sng" algn="ctr">
                      <a:solidFill>
                        <a:srgbClr val="C00000"/>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endPar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12700" cap="flat" cmpd="sng" algn="ctr">
                      <a:solidFill>
                        <a:srgbClr val="C00000"/>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r>
              <a:tr h="4349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d</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12700" cap="flat" cmpd="sng" algn="ctr">
                      <a:solidFill>
                        <a:srgbClr val="C00000"/>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endPar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12700" cap="flat" cmpd="sng" algn="ctr">
                      <a:solidFill>
                        <a:srgbClr val="C00000"/>
                      </a:solidFill>
                      <a:prstDash val="solid"/>
                      <a:round/>
                      <a:headEnd type="none" w="med" len="med"/>
                      <a:tailEnd type="none" w="med" len="med"/>
                    </a:lnR>
                    <a:lnT w="6350" cap="flat" cmpd="sng" algn="ctr">
                      <a:solidFill>
                        <a:srgbClr val="E46D0A"/>
                      </a:solidFill>
                      <a:prstDash val="solid"/>
                      <a:round/>
                      <a:headEnd type="none" w="med" len="med"/>
                      <a:tailEnd type="none" w="med" len="med"/>
                    </a:lnT>
                    <a:lnB w="6350" cap="flat" cmpd="sng" algn="ctr">
                      <a:solidFill>
                        <a:srgbClr val="E46D0A"/>
                      </a:solidFill>
                      <a:prstDash val="solid"/>
                      <a:round/>
                      <a:headEnd type="none" w="med" len="med"/>
                      <a:tailEnd type="none" w="med" len="med"/>
                    </a:lnB>
                    <a:lnTlToBr>
                      <a:noFill/>
                    </a:lnTlToBr>
                    <a:lnBlToTr>
                      <a:noFill/>
                    </a:lnBlToTr>
                    <a:solidFill>
                      <a:srgbClr val="CCFF99"/>
                    </a:solidFill>
                  </a:tcPr>
                </a:tc>
              </a:tr>
              <a:tr h="434975">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e</a:t>
                      </a:r>
                      <a:endParaRPr kumimoji="0" lang="en-US" altLang="zh-CN" sz="24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marL="9525" marR="9525" marT="9523" marB="0" anchor="ctr" horzOverflow="overflow">
                    <a:lnL w="12700" cap="flat" cmpd="sng" algn="ctr">
                      <a:solidFill>
                        <a:srgbClr val="C00000"/>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6350" cap="flat" cmpd="sng" algn="ctr">
                      <a:solidFill>
                        <a:srgbClr val="E46D0A"/>
                      </a:solidFill>
                      <a:prstDash val="solid"/>
                      <a:round/>
                      <a:headEnd type="none" w="med" len="med"/>
                      <a:tailEnd type="none" w="med" len="med"/>
                    </a:lnR>
                    <a:lnT w="6350" cap="flat" cmpd="sng" algn="ctr">
                      <a:solidFill>
                        <a:srgbClr val="E46D0A"/>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a:noFill/>
                    </a:lnTlToBr>
                    <a:lnBlToTr>
                      <a:noFill/>
                    </a:lnBlToTr>
                    <a:solidFill>
                      <a:srgbClr val="CCFF99"/>
                    </a:solidFill>
                  </a:tcPr>
                </a:tc>
                <a:tc>
                  <a:txBody>
                    <a:bodyPr/>
                    <a:lstStyle>
                      <a:lvl1pPr>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tx1"/>
                        </a:buClr>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endPar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525" marR="9525" marT="9523" marB="0" anchor="ctr" horzOverflow="overflow">
                    <a:lnL w="6350" cap="flat" cmpd="sng" algn="ctr">
                      <a:solidFill>
                        <a:srgbClr val="E46D0A"/>
                      </a:solidFill>
                      <a:prstDash val="solid"/>
                      <a:round/>
                      <a:headEnd type="none" w="med" len="med"/>
                      <a:tailEnd type="none" w="med" len="med"/>
                    </a:lnL>
                    <a:lnR w="12700" cap="flat" cmpd="sng" algn="ctr">
                      <a:solidFill>
                        <a:srgbClr val="C00000"/>
                      </a:solidFill>
                      <a:prstDash val="solid"/>
                      <a:round/>
                      <a:headEnd type="none" w="med" len="med"/>
                      <a:tailEnd type="none" w="med" len="med"/>
                    </a:lnR>
                    <a:lnT w="6350" cap="flat" cmpd="sng" algn="ctr">
                      <a:solidFill>
                        <a:srgbClr val="E46D0A"/>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a:noFill/>
                    </a:lnTlToBr>
                    <a:lnBlToTr>
                      <a:noFill/>
                    </a:lnBlToTr>
                    <a:solidFill>
                      <a:srgbClr val="CCFF99"/>
                    </a:solidFill>
                  </a:tcPr>
                </a:tc>
              </a:tr>
            </a:tbl>
          </a:graphicData>
        </a:graphic>
      </p:graphicFrame>
      <p:grpSp>
        <p:nvGrpSpPr>
          <p:cNvPr id="93237" name="组合 11"/>
          <p:cNvGrpSpPr/>
          <p:nvPr/>
        </p:nvGrpSpPr>
        <p:grpSpPr bwMode="auto">
          <a:xfrm>
            <a:off x="500061" y="1176338"/>
            <a:ext cx="4870450" cy="3776662"/>
            <a:chOff x="130629" y="1509486"/>
            <a:chExt cx="5660571" cy="4572000"/>
          </a:xfrm>
          <a:solidFill>
            <a:schemeClr val="accent5">
              <a:lumMod val="20000"/>
              <a:lumOff val="80000"/>
            </a:schemeClr>
          </a:solidFill>
        </p:grpSpPr>
        <p:sp>
          <p:nvSpPr>
            <p:cNvPr id="6" name="任意多边形 5"/>
            <p:cNvSpPr/>
            <p:nvPr/>
          </p:nvSpPr>
          <p:spPr bwMode="auto">
            <a:xfrm>
              <a:off x="1684149" y="2089874"/>
              <a:ext cx="2031384" cy="1597029"/>
            </a:xfrm>
            <a:custGeom>
              <a:avLst/>
              <a:gdLst>
                <a:gd name="connsiteX0" fmla="*/ 275772 w 2032000"/>
                <a:gd name="connsiteY0" fmla="*/ 0 h 1596572"/>
                <a:gd name="connsiteX1" fmla="*/ 0 w 2032000"/>
                <a:gd name="connsiteY1" fmla="*/ 725714 h 1596572"/>
                <a:gd name="connsiteX2" fmla="*/ 420914 w 2032000"/>
                <a:gd name="connsiteY2" fmla="*/ 1524000 h 1596572"/>
                <a:gd name="connsiteX3" fmla="*/ 1596572 w 2032000"/>
                <a:gd name="connsiteY3" fmla="*/ 1596572 h 1596572"/>
                <a:gd name="connsiteX4" fmla="*/ 2032000 w 2032000"/>
                <a:gd name="connsiteY4" fmla="*/ 1045029 h 1596572"/>
                <a:gd name="connsiteX5" fmla="*/ 1175657 w 2032000"/>
                <a:gd name="connsiteY5" fmla="*/ 798286 h 1596572"/>
                <a:gd name="connsiteX6" fmla="*/ 275772 w 2032000"/>
                <a:gd name="connsiteY6" fmla="*/ 0 h 159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2000" h="1596572">
                  <a:moveTo>
                    <a:pt x="275772" y="0"/>
                  </a:moveTo>
                  <a:lnTo>
                    <a:pt x="0" y="725714"/>
                  </a:lnTo>
                  <a:lnTo>
                    <a:pt x="420914" y="1524000"/>
                  </a:lnTo>
                  <a:lnTo>
                    <a:pt x="1596572" y="1596572"/>
                  </a:lnTo>
                  <a:lnTo>
                    <a:pt x="2032000" y="1045029"/>
                  </a:lnTo>
                  <a:lnTo>
                    <a:pt x="1175657" y="798286"/>
                  </a:lnTo>
                  <a:lnTo>
                    <a:pt x="275772" y="0"/>
                  </a:ln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微软雅黑" panose="020B0503020204020204" pitchFamily="34" charset="-122"/>
                  <a:ea typeface="+mn-ea"/>
                  <a:cs typeface="+mn-cs"/>
                </a:rPr>
                <a:t>A 1     </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endParaRPr>
            </a:p>
          </p:txBody>
        </p:sp>
        <p:sp>
          <p:nvSpPr>
            <p:cNvPr id="7" name="任意多边形 6"/>
            <p:cNvSpPr/>
            <p:nvPr/>
          </p:nvSpPr>
          <p:spPr bwMode="auto">
            <a:xfrm>
              <a:off x="2829916" y="2408896"/>
              <a:ext cx="2162382" cy="1931425"/>
            </a:xfrm>
            <a:custGeom>
              <a:avLst/>
              <a:gdLst>
                <a:gd name="connsiteX0" fmla="*/ 0 w 2162628"/>
                <a:gd name="connsiteY0" fmla="*/ 449943 h 1930400"/>
                <a:gd name="connsiteX1" fmla="*/ 827314 w 2162628"/>
                <a:gd name="connsiteY1" fmla="*/ 0 h 1930400"/>
                <a:gd name="connsiteX2" fmla="*/ 2104571 w 2162628"/>
                <a:gd name="connsiteY2" fmla="*/ 362858 h 1930400"/>
                <a:gd name="connsiteX3" fmla="*/ 2162628 w 2162628"/>
                <a:gd name="connsiteY3" fmla="*/ 1233715 h 1930400"/>
                <a:gd name="connsiteX4" fmla="*/ 1364343 w 2162628"/>
                <a:gd name="connsiteY4" fmla="*/ 1930400 h 1930400"/>
                <a:gd name="connsiteX5" fmla="*/ 449943 w 2162628"/>
                <a:gd name="connsiteY5" fmla="*/ 1277258 h 1930400"/>
                <a:gd name="connsiteX6" fmla="*/ 885371 w 2162628"/>
                <a:gd name="connsiteY6" fmla="*/ 740229 h 1930400"/>
                <a:gd name="connsiteX7" fmla="*/ 0 w 2162628"/>
                <a:gd name="connsiteY7" fmla="*/ 449943 h 19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2628" h="1930400">
                  <a:moveTo>
                    <a:pt x="0" y="449943"/>
                  </a:moveTo>
                  <a:lnTo>
                    <a:pt x="827314" y="0"/>
                  </a:lnTo>
                  <a:lnTo>
                    <a:pt x="2104571" y="362858"/>
                  </a:lnTo>
                  <a:lnTo>
                    <a:pt x="2162628" y="1233715"/>
                  </a:lnTo>
                  <a:lnTo>
                    <a:pt x="1364343" y="1930400"/>
                  </a:lnTo>
                  <a:lnTo>
                    <a:pt x="449943" y="1277258"/>
                  </a:lnTo>
                  <a:lnTo>
                    <a:pt x="885371" y="740229"/>
                  </a:lnTo>
                  <a:lnTo>
                    <a:pt x="0" y="449943"/>
                  </a:ln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微软雅黑" panose="020B0503020204020204" pitchFamily="34" charset="-122"/>
                  <a:ea typeface="+mn-ea"/>
                  <a:cs typeface="+mn-cs"/>
                </a:rPr>
                <a:t>     </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rPr>
                <a:t>B 2</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endParaRPr>
            </a:p>
          </p:txBody>
        </p:sp>
        <p:sp>
          <p:nvSpPr>
            <p:cNvPr id="8" name="任意多边形 7"/>
            <p:cNvSpPr/>
            <p:nvPr/>
          </p:nvSpPr>
          <p:spPr bwMode="auto">
            <a:xfrm>
              <a:off x="1916624" y="3613874"/>
              <a:ext cx="2278619" cy="1800742"/>
            </a:xfrm>
            <a:custGeom>
              <a:avLst/>
              <a:gdLst>
                <a:gd name="connsiteX0" fmla="*/ 2264228 w 2278743"/>
                <a:gd name="connsiteY0" fmla="*/ 740229 h 1799772"/>
                <a:gd name="connsiteX1" fmla="*/ 2278743 w 2278743"/>
                <a:gd name="connsiteY1" fmla="*/ 1756229 h 1799772"/>
                <a:gd name="connsiteX2" fmla="*/ 1146628 w 2278743"/>
                <a:gd name="connsiteY2" fmla="*/ 1799772 h 1799772"/>
                <a:gd name="connsiteX3" fmla="*/ 0 w 2278743"/>
                <a:gd name="connsiteY3" fmla="*/ 1277257 h 1799772"/>
                <a:gd name="connsiteX4" fmla="*/ 174171 w 2278743"/>
                <a:gd name="connsiteY4" fmla="*/ 0 h 1799772"/>
                <a:gd name="connsiteX5" fmla="*/ 1364343 w 2278743"/>
                <a:gd name="connsiteY5" fmla="*/ 87086 h 1799772"/>
                <a:gd name="connsiteX6" fmla="*/ 2264228 w 2278743"/>
                <a:gd name="connsiteY6" fmla="*/ 740229 h 179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8743" h="1799772">
                  <a:moveTo>
                    <a:pt x="2264228" y="740229"/>
                  </a:moveTo>
                  <a:lnTo>
                    <a:pt x="2278743" y="1756229"/>
                  </a:lnTo>
                  <a:lnTo>
                    <a:pt x="1146628" y="1799772"/>
                  </a:lnTo>
                  <a:lnTo>
                    <a:pt x="0" y="1277257"/>
                  </a:lnTo>
                  <a:lnTo>
                    <a:pt x="174171" y="0"/>
                  </a:lnTo>
                  <a:lnTo>
                    <a:pt x="1364343" y="87086"/>
                  </a:lnTo>
                  <a:lnTo>
                    <a:pt x="2264228" y="740229"/>
                  </a:ln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rPr>
                <a:t>C 3</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endParaRPr>
            </a:p>
          </p:txBody>
        </p:sp>
        <p:sp>
          <p:nvSpPr>
            <p:cNvPr id="9" name="任意多边形 8"/>
            <p:cNvSpPr/>
            <p:nvPr/>
          </p:nvSpPr>
          <p:spPr bwMode="auto">
            <a:xfrm>
              <a:off x="1944299" y="1524861"/>
              <a:ext cx="3846901" cy="3845553"/>
            </a:xfrm>
            <a:custGeom>
              <a:avLst/>
              <a:gdLst>
                <a:gd name="connsiteX0" fmla="*/ 0 w 3846286"/>
                <a:gd name="connsiteY0" fmla="*/ 551543 h 3846286"/>
                <a:gd name="connsiteX1" fmla="*/ 972457 w 3846286"/>
                <a:gd name="connsiteY1" fmla="*/ 0 h 3846286"/>
                <a:gd name="connsiteX2" fmla="*/ 3497943 w 3846286"/>
                <a:gd name="connsiteY2" fmla="*/ 159657 h 3846286"/>
                <a:gd name="connsiteX3" fmla="*/ 3846286 w 3846286"/>
                <a:gd name="connsiteY3" fmla="*/ 1727200 h 3846286"/>
                <a:gd name="connsiteX4" fmla="*/ 3135086 w 3846286"/>
                <a:gd name="connsiteY4" fmla="*/ 3846286 h 3846286"/>
                <a:gd name="connsiteX5" fmla="*/ 2249715 w 3846286"/>
                <a:gd name="connsiteY5" fmla="*/ 3846286 h 3846286"/>
                <a:gd name="connsiteX6" fmla="*/ 2235200 w 3846286"/>
                <a:gd name="connsiteY6" fmla="*/ 2786743 h 3846286"/>
                <a:gd name="connsiteX7" fmla="*/ 3062515 w 3846286"/>
                <a:gd name="connsiteY7" fmla="*/ 2133600 h 3846286"/>
                <a:gd name="connsiteX8" fmla="*/ 2975429 w 3846286"/>
                <a:gd name="connsiteY8" fmla="*/ 1219200 h 3846286"/>
                <a:gd name="connsiteX9" fmla="*/ 1712686 w 3846286"/>
                <a:gd name="connsiteY9" fmla="*/ 899886 h 3846286"/>
                <a:gd name="connsiteX10" fmla="*/ 928915 w 3846286"/>
                <a:gd name="connsiteY10" fmla="*/ 1335314 h 3846286"/>
                <a:gd name="connsiteX11" fmla="*/ 0 w 3846286"/>
                <a:gd name="connsiteY11" fmla="*/ 551543 h 384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6286" h="3846286">
                  <a:moveTo>
                    <a:pt x="0" y="551543"/>
                  </a:moveTo>
                  <a:lnTo>
                    <a:pt x="972457" y="0"/>
                  </a:lnTo>
                  <a:lnTo>
                    <a:pt x="3497943" y="159657"/>
                  </a:lnTo>
                  <a:lnTo>
                    <a:pt x="3846286" y="1727200"/>
                  </a:lnTo>
                  <a:lnTo>
                    <a:pt x="3135086" y="3846286"/>
                  </a:lnTo>
                  <a:lnTo>
                    <a:pt x="2249715" y="3846286"/>
                  </a:lnTo>
                  <a:lnTo>
                    <a:pt x="2235200" y="2786743"/>
                  </a:lnTo>
                  <a:lnTo>
                    <a:pt x="3062515" y="2133600"/>
                  </a:lnTo>
                  <a:lnTo>
                    <a:pt x="2975429" y="1219200"/>
                  </a:lnTo>
                  <a:lnTo>
                    <a:pt x="1712686" y="899886"/>
                  </a:lnTo>
                  <a:lnTo>
                    <a:pt x="928915" y="1335314"/>
                  </a:lnTo>
                  <a:lnTo>
                    <a:pt x="0" y="551543"/>
                  </a:ln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微软雅黑" panose="020B0503020204020204" pitchFamily="34" charset="-122"/>
                  <a:ea typeface="+mn-ea"/>
                  <a:cs typeface="+mn-cs"/>
                </a:rPr>
                <a:t>                                  D </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rPr>
                <a:t>4</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endParaRPr>
            </a:p>
          </p:txBody>
        </p:sp>
        <p:sp>
          <p:nvSpPr>
            <p:cNvPr id="10" name="任意多边形 9"/>
            <p:cNvSpPr/>
            <p:nvPr/>
          </p:nvSpPr>
          <p:spPr bwMode="auto">
            <a:xfrm>
              <a:off x="623253" y="2816321"/>
              <a:ext cx="1466804" cy="2060187"/>
            </a:xfrm>
            <a:custGeom>
              <a:avLst/>
              <a:gdLst>
                <a:gd name="connsiteX0" fmla="*/ 1074057 w 1465943"/>
                <a:gd name="connsiteY0" fmla="*/ 0 h 2061029"/>
                <a:gd name="connsiteX1" fmla="*/ 0 w 1465943"/>
                <a:gd name="connsiteY1" fmla="*/ 493486 h 2061029"/>
                <a:gd name="connsiteX2" fmla="*/ 72572 w 1465943"/>
                <a:gd name="connsiteY2" fmla="*/ 1785258 h 2061029"/>
                <a:gd name="connsiteX3" fmla="*/ 1277257 w 1465943"/>
                <a:gd name="connsiteY3" fmla="*/ 2061029 h 2061029"/>
                <a:gd name="connsiteX4" fmla="*/ 1465943 w 1465943"/>
                <a:gd name="connsiteY4" fmla="*/ 812800 h 2061029"/>
                <a:gd name="connsiteX5" fmla="*/ 1074057 w 1465943"/>
                <a:gd name="connsiteY5" fmla="*/ 0 h 206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5943" h="2061029">
                  <a:moveTo>
                    <a:pt x="1074057" y="0"/>
                  </a:moveTo>
                  <a:lnTo>
                    <a:pt x="0" y="493486"/>
                  </a:lnTo>
                  <a:lnTo>
                    <a:pt x="72572" y="1785258"/>
                  </a:lnTo>
                  <a:lnTo>
                    <a:pt x="1277257" y="2061029"/>
                  </a:lnTo>
                  <a:lnTo>
                    <a:pt x="1465943" y="812800"/>
                  </a:lnTo>
                  <a:lnTo>
                    <a:pt x="1074057" y="0"/>
                  </a:ln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rPr>
                <a:t>E 4</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endParaRPr>
            </a:p>
          </p:txBody>
        </p:sp>
        <p:sp>
          <p:nvSpPr>
            <p:cNvPr id="11" name="任意多边形 10"/>
            <p:cNvSpPr/>
            <p:nvPr/>
          </p:nvSpPr>
          <p:spPr bwMode="auto">
            <a:xfrm>
              <a:off x="130629" y="1509486"/>
              <a:ext cx="2961282" cy="4572000"/>
            </a:xfrm>
            <a:custGeom>
              <a:avLst/>
              <a:gdLst>
                <a:gd name="connsiteX0" fmla="*/ 2786742 w 2960914"/>
                <a:gd name="connsiteY0" fmla="*/ 0 h 4572000"/>
                <a:gd name="connsiteX1" fmla="*/ 116114 w 2960914"/>
                <a:gd name="connsiteY1" fmla="*/ 261257 h 4572000"/>
                <a:gd name="connsiteX2" fmla="*/ 0 w 2960914"/>
                <a:gd name="connsiteY2" fmla="*/ 2902857 h 4572000"/>
                <a:gd name="connsiteX3" fmla="*/ 1190171 w 2960914"/>
                <a:gd name="connsiteY3" fmla="*/ 4572000 h 4572000"/>
                <a:gd name="connsiteX4" fmla="*/ 2960914 w 2960914"/>
                <a:gd name="connsiteY4" fmla="*/ 3904343 h 4572000"/>
                <a:gd name="connsiteX5" fmla="*/ 1756228 w 2960914"/>
                <a:gd name="connsiteY5" fmla="*/ 3396343 h 4572000"/>
                <a:gd name="connsiteX6" fmla="*/ 580571 w 2960914"/>
                <a:gd name="connsiteY6" fmla="*/ 3106057 h 4572000"/>
                <a:gd name="connsiteX7" fmla="*/ 508000 w 2960914"/>
                <a:gd name="connsiteY7" fmla="*/ 1814285 h 4572000"/>
                <a:gd name="connsiteX8" fmla="*/ 1567542 w 2960914"/>
                <a:gd name="connsiteY8" fmla="*/ 1306285 h 4572000"/>
                <a:gd name="connsiteX9" fmla="*/ 1843314 w 2960914"/>
                <a:gd name="connsiteY9" fmla="*/ 551543 h 4572000"/>
                <a:gd name="connsiteX10" fmla="*/ 2786742 w 2960914"/>
                <a:gd name="connsiteY10"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0914" h="4572000">
                  <a:moveTo>
                    <a:pt x="2786742" y="0"/>
                  </a:moveTo>
                  <a:lnTo>
                    <a:pt x="116114" y="261257"/>
                  </a:lnTo>
                  <a:lnTo>
                    <a:pt x="0" y="2902857"/>
                  </a:lnTo>
                  <a:lnTo>
                    <a:pt x="1190171" y="4572000"/>
                  </a:lnTo>
                  <a:lnTo>
                    <a:pt x="2960914" y="3904343"/>
                  </a:lnTo>
                  <a:lnTo>
                    <a:pt x="1756228" y="3396343"/>
                  </a:lnTo>
                  <a:lnTo>
                    <a:pt x="580571" y="3106057"/>
                  </a:lnTo>
                  <a:lnTo>
                    <a:pt x="508000" y="1814285"/>
                  </a:lnTo>
                  <a:lnTo>
                    <a:pt x="1567542" y="1306285"/>
                  </a:lnTo>
                  <a:lnTo>
                    <a:pt x="1843314" y="551543"/>
                  </a:lnTo>
                  <a:lnTo>
                    <a:pt x="2786742" y="0"/>
                  </a:ln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微软雅黑" panose="020B0503020204020204" pitchFamily="34" charset="-122"/>
                  <a:ea typeface="+mn-ea"/>
                  <a:cs typeface="+mn-cs"/>
                </a:rPr>
                <a:t>F 2                           </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mn-ea"/>
                <a:cs typeface="+mn-cs"/>
              </a:endParaRPr>
            </a:p>
          </p:txBody>
        </p:sp>
      </p:grpSp>
      <p:grpSp>
        <p:nvGrpSpPr>
          <p:cNvPr id="33" name="组合 32"/>
          <p:cNvGrpSpPr/>
          <p:nvPr/>
        </p:nvGrpSpPr>
        <p:grpSpPr>
          <a:xfrm>
            <a:off x="4508500" y="3886200"/>
            <a:ext cx="4349750" cy="2928938"/>
            <a:chOff x="4509105" y="3714752"/>
            <a:chExt cx="4349175" cy="2928958"/>
          </a:xfrm>
        </p:grpSpPr>
        <p:sp>
          <p:nvSpPr>
            <p:cNvPr id="13" name="椭圆 12"/>
            <p:cNvSpPr/>
            <p:nvPr/>
          </p:nvSpPr>
          <p:spPr bwMode="auto">
            <a:xfrm>
              <a:off x="6501155" y="3714752"/>
              <a:ext cx="499996" cy="500066"/>
            </a:xfrm>
            <a:prstGeom prst="ellipse">
              <a:avLst/>
            </a:prstGeom>
            <a:solidFill>
              <a:srgbClr val="99FF33"/>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rPr>
                <a:t>A </a:t>
              </a:r>
              <a:r>
                <a:rPr kumimoji="0" lang="en-US" altLang="zh-CN"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rPr>
                <a:t>1</a:t>
              </a:r>
              <a:endParaRPr kumimoji="0" lang="zh-CN" altLang="en-US"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endParaRPr>
            </a:p>
          </p:txBody>
        </p:sp>
        <p:sp>
          <p:nvSpPr>
            <p:cNvPr id="14" name="椭圆 13"/>
            <p:cNvSpPr/>
            <p:nvPr/>
          </p:nvSpPr>
          <p:spPr bwMode="auto">
            <a:xfrm>
              <a:off x="6501155" y="4929198"/>
              <a:ext cx="499996" cy="500065"/>
            </a:xfrm>
            <a:prstGeom prst="ellipse">
              <a:avLst/>
            </a:prstGeom>
            <a:solidFill>
              <a:srgbClr val="99FF33"/>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rPr>
                <a:t>C </a:t>
              </a:r>
              <a:r>
                <a:rPr kumimoji="0" lang="en-US" altLang="zh-CN"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rPr>
                <a:t>3</a:t>
              </a:r>
              <a:endParaRPr kumimoji="0" lang="zh-CN" altLang="en-US"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endParaRPr>
            </a:p>
          </p:txBody>
        </p:sp>
        <p:sp>
          <p:nvSpPr>
            <p:cNvPr id="15" name="椭圆 14"/>
            <p:cNvSpPr/>
            <p:nvPr/>
          </p:nvSpPr>
          <p:spPr bwMode="auto">
            <a:xfrm>
              <a:off x="6501155" y="6143644"/>
              <a:ext cx="499996" cy="500066"/>
            </a:xfrm>
            <a:prstGeom prst="ellipse">
              <a:avLst/>
            </a:prstGeom>
            <a:solidFill>
              <a:srgbClr val="99FF33"/>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rPr>
                <a:t>F </a:t>
              </a:r>
              <a:r>
                <a:rPr kumimoji="0" lang="en-US" altLang="zh-CN"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rPr>
                <a:t>2</a:t>
              </a:r>
              <a:endParaRPr kumimoji="0" lang="zh-CN" altLang="en-US"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endParaRPr>
            </a:p>
          </p:txBody>
        </p:sp>
        <p:sp>
          <p:nvSpPr>
            <p:cNvPr id="16" name="椭圆 15"/>
            <p:cNvSpPr/>
            <p:nvPr/>
          </p:nvSpPr>
          <p:spPr bwMode="auto">
            <a:xfrm>
              <a:off x="7501147" y="4214818"/>
              <a:ext cx="499996" cy="500065"/>
            </a:xfrm>
            <a:prstGeom prst="ellipse">
              <a:avLst/>
            </a:prstGeom>
            <a:solidFill>
              <a:srgbClr val="99FF33"/>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rPr>
                <a:t>B </a:t>
              </a:r>
              <a:r>
                <a:rPr kumimoji="0" lang="en-US" altLang="zh-CN"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rPr>
                <a:t>2</a:t>
              </a:r>
              <a:endParaRPr kumimoji="0" lang="zh-CN" altLang="en-US"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endParaRPr>
            </a:p>
          </p:txBody>
        </p:sp>
        <p:sp>
          <p:nvSpPr>
            <p:cNvPr id="17" name="椭圆 16"/>
            <p:cNvSpPr/>
            <p:nvPr/>
          </p:nvSpPr>
          <p:spPr bwMode="auto">
            <a:xfrm>
              <a:off x="8358284" y="4929198"/>
              <a:ext cx="499996" cy="500065"/>
            </a:xfrm>
            <a:prstGeom prst="ellipse">
              <a:avLst/>
            </a:prstGeom>
            <a:solidFill>
              <a:srgbClr val="99FF33"/>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rPr>
                <a:t>D </a:t>
              </a:r>
              <a:r>
                <a:rPr kumimoji="0" lang="en-US" altLang="zh-CN"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rPr>
                <a:t>4</a:t>
              </a:r>
              <a:endParaRPr kumimoji="0" lang="zh-CN" altLang="en-US"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endParaRPr>
            </a:p>
          </p:txBody>
        </p:sp>
        <p:sp>
          <p:nvSpPr>
            <p:cNvPr id="18" name="椭圆 17"/>
            <p:cNvSpPr/>
            <p:nvPr/>
          </p:nvSpPr>
          <p:spPr bwMode="auto">
            <a:xfrm>
              <a:off x="5144021" y="4929198"/>
              <a:ext cx="499997" cy="500065"/>
            </a:xfrm>
            <a:prstGeom prst="ellipse">
              <a:avLst/>
            </a:prstGeom>
            <a:solidFill>
              <a:srgbClr val="99FF33"/>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F0000"/>
                  </a:solidFill>
                  <a:effectLst/>
                  <a:uLnTx/>
                  <a:uFillTx/>
                  <a:latin typeface="Tahoma" panose="020B0604030504040204" pitchFamily="34" charset="0"/>
                  <a:ea typeface="宋体" panose="02010600030101010101" pitchFamily="2" charset="-122"/>
                  <a:cs typeface="+mn-cs"/>
                </a:rPr>
                <a:t>E </a:t>
              </a:r>
              <a:r>
                <a:rPr kumimoji="0" lang="en-US" altLang="zh-CN"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rPr>
                <a:t>4</a:t>
              </a:r>
              <a:endParaRPr kumimoji="0" lang="zh-CN" altLang="en-US" sz="2000" b="1" i="0" u="none" strike="noStrike" kern="1200" cap="none" spc="0" normalizeH="0" baseline="0" noProof="0">
                <a:ln>
                  <a:noFill/>
                </a:ln>
                <a:solidFill>
                  <a:srgbClr val="0000FF"/>
                </a:solidFill>
                <a:effectLst/>
                <a:uLnTx/>
                <a:uFillTx/>
                <a:latin typeface="Tahoma" panose="020B0604030504040204" pitchFamily="34" charset="0"/>
                <a:ea typeface="宋体" panose="02010600030101010101" pitchFamily="2" charset="-122"/>
                <a:cs typeface="+mn-cs"/>
              </a:endParaRPr>
            </a:p>
          </p:txBody>
        </p:sp>
        <p:cxnSp>
          <p:nvCxnSpPr>
            <p:cNvPr id="27708" name="直接连接符 19"/>
            <p:cNvCxnSpPr/>
            <p:nvPr/>
          </p:nvCxnSpPr>
          <p:spPr>
            <a:xfrm rot="5400000">
              <a:off x="6393669" y="4572008"/>
              <a:ext cx="714380" cy="0"/>
            </a:xfrm>
            <a:prstGeom prst="line">
              <a:avLst/>
            </a:prstGeom>
            <a:ln w="9525" cap="flat" cmpd="sng">
              <a:solidFill>
                <a:schemeClr val="tx1"/>
              </a:solidFill>
              <a:prstDash val="solid"/>
              <a:round/>
              <a:headEnd type="none" w="med" len="med"/>
              <a:tailEnd type="none" w="med" len="med"/>
            </a:ln>
          </p:spPr>
        </p:cxnSp>
        <p:cxnSp>
          <p:nvCxnSpPr>
            <p:cNvPr id="27709" name="直接连接符 21"/>
            <p:cNvCxnSpPr/>
            <p:nvPr/>
          </p:nvCxnSpPr>
          <p:spPr>
            <a:xfrm rot="5400000">
              <a:off x="6393669" y="5786454"/>
              <a:ext cx="714380" cy="0"/>
            </a:xfrm>
            <a:prstGeom prst="line">
              <a:avLst/>
            </a:prstGeom>
            <a:ln w="9525" cap="flat" cmpd="sng">
              <a:solidFill>
                <a:schemeClr val="tx1"/>
              </a:solidFill>
              <a:prstDash val="solid"/>
              <a:round/>
              <a:headEnd type="none" w="med" len="med"/>
              <a:tailEnd type="none" w="med" len="med"/>
            </a:ln>
          </p:spPr>
        </p:cxnSp>
        <p:cxnSp>
          <p:nvCxnSpPr>
            <p:cNvPr id="27710" name="直接连接符 24"/>
            <p:cNvCxnSpPr/>
            <p:nvPr/>
          </p:nvCxnSpPr>
          <p:spPr>
            <a:xfrm rot="10800000">
              <a:off x="5643570" y="5179231"/>
              <a:ext cx="857256" cy="0"/>
            </a:xfrm>
            <a:prstGeom prst="line">
              <a:avLst/>
            </a:prstGeom>
            <a:ln w="9525" cap="flat" cmpd="sng">
              <a:solidFill>
                <a:schemeClr val="tx1"/>
              </a:solidFill>
              <a:prstDash val="solid"/>
              <a:round/>
              <a:headEnd type="none" w="med" len="med"/>
              <a:tailEnd type="none" w="med" len="med"/>
            </a:ln>
          </p:spPr>
        </p:cxnSp>
        <p:cxnSp>
          <p:nvCxnSpPr>
            <p:cNvPr id="27711" name="直接连接符 25"/>
            <p:cNvCxnSpPr/>
            <p:nvPr/>
          </p:nvCxnSpPr>
          <p:spPr>
            <a:xfrm>
              <a:off x="7000892" y="5179231"/>
              <a:ext cx="1357322" cy="0"/>
            </a:xfrm>
            <a:prstGeom prst="line">
              <a:avLst/>
            </a:prstGeom>
            <a:ln w="9525" cap="flat" cmpd="sng">
              <a:solidFill>
                <a:schemeClr val="tx1"/>
              </a:solidFill>
              <a:prstDash val="solid"/>
              <a:round/>
              <a:headEnd type="none" w="med" len="med"/>
              <a:tailEnd type="none" w="med" len="med"/>
            </a:ln>
          </p:spPr>
        </p:cxnSp>
        <p:cxnSp>
          <p:nvCxnSpPr>
            <p:cNvPr id="27712" name="直接连接符 30"/>
            <p:cNvCxnSpPr/>
            <p:nvPr/>
          </p:nvCxnSpPr>
          <p:spPr>
            <a:xfrm rot="5400000" flipH="1" flipV="1">
              <a:off x="7070535" y="4498775"/>
              <a:ext cx="360780" cy="646532"/>
            </a:xfrm>
            <a:prstGeom prst="line">
              <a:avLst/>
            </a:prstGeom>
            <a:ln w="9525" cap="flat" cmpd="sng">
              <a:solidFill>
                <a:schemeClr val="tx1"/>
              </a:solidFill>
              <a:prstDash val="solid"/>
              <a:round/>
              <a:headEnd type="none" w="med" len="med"/>
              <a:tailEnd type="none" w="med" len="med"/>
            </a:ln>
          </p:spPr>
        </p:cxnSp>
        <p:cxnSp>
          <p:nvCxnSpPr>
            <p:cNvPr id="27713" name="直接连接符 33"/>
            <p:cNvCxnSpPr/>
            <p:nvPr/>
          </p:nvCxnSpPr>
          <p:spPr>
            <a:xfrm rot="5400000" flipH="1" flipV="1">
              <a:off x="5641775" y="4070147"/>
              <a:ext cx="860846" cy="1003722"/>
            </a:xfrm>
            <a:prstGeom prst="line">
              <a:avLst/>
            </a:prstGeom>
            <a:ln w="9525" cap="flat" cmpd="sng">
              <a:solidFill>
                <a:schemeClr val="tx1"/>
              </a:solidFill>
              <a:prstDash val="solid"/>
              <a:round/>
              <a:headEnd type="none" w="med" len="med"/>
              <a:tailEnd type="none" w="med" len="med"/>
            </a:ln>
          </p:spPr>
        </p:cxnSp>
        <p:cxnSp>
          <p:nvCxnSpPr>
            <p:cNvPr id="27714" name="直接连接符 36"/>
            <p:cNvCxnSpPr/>
            <p:nvPr/>
          </p:nvCxnSpPr>
          <p:spPr>
            <a:xfrm>
              <a:off x="7000892" y="3964785"/>
              <a:ext cx="573299" cy="323266"/>
            </a:xfrm>
            <a:prstGeom prst="line">
              <a:avLst/>
            </a:prstGeom>
            <a:ln w="9525" cap="flat" cmpd="sng">
              <a:solidFill>
                <a:schemeClr val="tx1"/>
              </a:solidFill>
              <a:prstDash val="solid"/>
              <a:round/>
              <a:headEnd type="none" w="med" len="med"/>
              <a:tailEnd type="none" w="med" len="med"/>
            </a:ln>
          </p:spPr>
        </p:cxnSp>
        <p:cxnSp>
          <p:nvCxnSpPr>
            <p:cNvPr id="27715" name="直接连接符 39"/>
            <p:cNvCxnSpPr/>
            <p:nvPr/>
          </p:nvCxnSpPr>
          <p:spPr>
            <a:xfrm rot="-5400000" flipH="1">
              <a:off x="7999229" y="4570213"/>
              <a:ext cx="360780" cy="503656"/>
            </a:xfrm>
            <a:prstGeom prst="line">
              <a:avLst/>
            </a:prstGeom>
            <a:ln w="9525" cap="flat" cmpd="sng">
              <a:solidFill>
                <a:schemeClr val="tx1"/>
              </a:solidFill>
              <a:prstDash val="solid"/>
              <a:round/>
              <a:headEnd type="none" w="med" len="med"/>
              <a:tailEnd type="none" w="med" len="med"/>
            </a:ln>
          </p:spPr>
        </p:cxnSp>
        <p:cxnSp>
          <p:nvCxnSpPr>
            <p:cNvPr id="27716" name="直接连接符 42"/>
            <p:cNvCxnSpPr/>
            <p:nvPr/>
          </p:nvCxnSpPr>
          <p:spPr>
            <a:xfrm rot="5400000" flipH="1" flipV="1">
              <a:off x="7249130" y="5034560"/>
              <a:ext cx="860846" cy="1503788"/>
            </a:xfrm>
            <a:prstGeom prst="line">
              <a:avLst/>
            </a:prstGeom>
            <a:ln w="9525" cap="flat" cmpd="sng">
              <a:solidFill>
                <a:schemeClr val="tx1"/>
              </a:solidFill>
              <a:prstDash val="solid"/>
              <a:round/>
              <a:headEnd type="none" w="med" len="med"/>
              <a:tailEnd type="none" w="med" len="med"/>
            </a:ln>
          </p:spPr>
        </p:cxnSp>
        <p:cxnSp>
          <p:nvCxnSpPr>
            <p:cNvPr id="27717" name="直接连接符 46"/>
            <p:cNvCxnSpPr/>
            <p:nvPr/>
          </p:nvCxnSpPr>
          <p:spPr>
            <a:xfrm rot="-5400000" flipH="1">
              <a:off x="5641775" y="5284593"/>
              <a:ext cx="860846" cy="1003722"/>
            </a:xfrm>
            <a:prstGeom prst="line">
              <a:avLst/>
            </a:prstGeom>
            <a:ln w="9525" cap="flat" cmpd="sng">
              <a:solidFill>
                <a:schemeClr val="tx1"/>
              </a:solidFill>
              <a:prstDash val="solid"/>
              <a:round/>
              <a:headEnd type="none" w="med" len="med"/>
              <a:tailEnd type="none" w="med" len="med"/>
            </a:ln>
          </p:spPr>
        </p:cxnSp>
        <p:sp>
          <p:nvSpPr>
            <p:cNvPr id="27718" name="任意多边形 54"/>
            <p:cNvSpPr/>
            <p:nvPr/>
          </p:nvSpPr>
          <p:spPr>
            <a:xfrm>
              <a:off x="4509105" y="3933371"/>
              <a:ext cx="1993295" cy="2481943"/>
            </a:xfrm>
            <a:custGeom>
              <a:avLst/>
              <a:gdLst/>
              <a:ahLst/>
              <a:cxnLst>
                <a:cxn ang="0">
                  <a:pos x="1964266" y="0"/>
                </a:cxn>
                <a:cxn ang="0">
                  <a:pos x="4838" y="1219200"/>
                </a:cxn>
                <a:cxn ang="0">
                  <a:pos x="1993295" y="2481943"/>
                </a:cxn>
              </a:cxnLst>
              <a:pathLst>
                <a:path w="1993295" h="2481943">
                  <a:moveTo>
                    <a:pt x="1964266" y="0"/>
                  </a:moveTo>
                  <a:cubicBezTo>
                    <a:pt x="982133" y="402771"/>
                    <a:pt x="0" y="805543"/>
                    <a:pt x="4838" y="1219200"/>
                  </a:cubicBezTo>
                  <a:cubicBezTo>
                    <a:pt x="9676" y="1632857"/>
                    <a:pt x="1993295" y="2481943"/>
                    <a:pt x="1993295" y="2481943"/>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7719" name="任意多边形 56"/>
            <p:cNvSpPr/>
            <p:nvPr/>
          </p:nvSpPr>
          <p:spPr>
            <a:xfrm>
              <a:off x="6894286" y="3773714"/>
              <a:ext cx="1756228" cy="1132115"/>
            </a:xfrm>
            <a:custGeom>
              <a:avLst/>
              <a:gdLst/>
              <a:ahLst/>
              <a:cxnLst>
                <a:cxn ang="0">
                  <a:pos x="0" y="0"/>
                </a:cxn>
                <a:cxn ang="0">
                  <a:pos x="1291771" y="101600"/>
                </a:cxn>
                <a:cxn ang="0">
                  <a:pos x="1756228" y="1132115"/>
                </a:cxn>
              </a:cxnLst>
              <a:pathLst>
                <a:path w="1756228" h="1132115">
                  <a:moveTo>
                    <a:pt x="0" y="0"/>
                  </a:moveTo>
                  <a:lnTo>
                    <a:pt x="1291771" y="101600"/>
                  </a:lnTo>
                  <a:cubicBezTo>
                    <a:pt x="1584476" y="290286"/>
                    <a:pt x="1670352" y="711200"/>
                    <a:pt x="1756228" y="1132115"/>
                  </a:cubicBezTo>
                </a:path>
              </a:pathLst>
            </a:custGeom>
            <a:noFill/>
            <a:ln w="9525" cap="flat" cmpd="sng">
              <a:solidFill>
                <a:schemeClr val="tx1"/>
              </a:solidFill>
              <a:prstDash val="solid"/>
              <a:round/>
              <a:headEnd type="none" w="med" len="med"/>
              <a:tailEnd type="none" w="med" len="med"/>
            </a:ln>
          </p:spPr>
          <p:txBody>
            <a:bodyPr/>
            <a:p>
              <a:endParaRPr lang="zh-CN" altLang="en-US"/>
            </a:p>
          </p:txBody>
        </p:sp>
      </p:grpSp>
      <p:grpSp>
        <p:nvGrpSpPr>
          <p:cNvPr id="32" name="组合 31"/>
          <p:cNvGrpSpPr/>
          <p:nvPr/>
        </p:nvGrpSpPr>
        <p:grpSpPr>
          <a:xfrm>
            <a:off x="1182688" y="5397500"/>
            <a:ext cx="3686175" cy="862013"/>
            <a:chOff x="1183352" y="4890116"/>
            <a:chExt cx="3684803" cy="1370145"/>
          </a:xfrm>
        </p:grpSpPr>
        <p:sp>
          <p:nvSpPr>
            <p:cNvPr id="27721" name="下弧形箭头 59"/>
            <p:cNvSpPr/>
            <p:nvPr/>
          </p:nvSpPr>
          <p:spPr>
            <a:xfrm rot="2021231">
              <a:off x="2114095" y="4890116"/>
              <a:ext cx="2754060" cy="1053868"/>
            </a:xfrm>
            <a:prstGeom prst="curvedUpArrow">
              <a:avLst>
                <a:gd name="adj1" fmla="val 36768"/>
                <a:gd name="adj2" fmla="val 88548"/>
                <a:gd name="adj3" fmla="val 25000"/>
              </a:avLst>
            </a:prstGeom>
            <a:solidFill>
              <a:schemeClr val="accent1"/>
            </a:solidFill>
            <a:ln w="9525" cap="flat" cmpd="sng">
              <a:solidFill>
                <a:schemeClr val="tx1"/>
              </a:solidFill>
              <a:prstDash val="solid"/>
              <a:round/>
              <a:headEnd type="none" w="med" len="med"/>
              <a:tailEnd type="none" w="med" len="med"/>
            </a:ln>
          </p:spPr>
          <p:txBody>
            <a:bodyPr wrap="none" anchor="t" anchorCtr="0"/>
            <a:p>
              <a:pPr eaLnBrk="0" hangingPunct="0"/>
              <a:endParaRPr lang="zh-CN" altLang="en-US" sz="2400" dirty="0">
                <a:latin typeface="Tahoma" panose="020B0604030504040204" pitchFamily="34" charset="0"/>
                <a:ea typeface="宋体" panose="02010600030101010101" pitchFamily="2" charset="-122"/>
              </a:endParaRPr>
            </a:p>
          </p:txBody>
        </p:sp>
        <p:sp>
          <p:nvSpPr>
            <p:cNvPr id="27722" name="TextBox 60"/>
            <p:cNvSpPr txBox="1"/>
            <p:nvPr/>
          </p:nvSpPr>
          <p:spPr>
            <a:xfrm>
              <a:off x="1183352" y="5429264"/>
              <a:ext cx="2031326" cy="830997"/>
            </a:xfrm>
            <a:prstGeom prst="rect">
              <a:avLst/>
            </a:prstGeom>
            <a:noFill/>
            <a:ln w="9525">
              <a:noFill/>
            </a:ln>
          </p:spPr>
          <p:txBody>
            <a:bodyPr wrap="none" anchor="t" anchorCtr="0">
              <a:spAutoFit/>
            </a:bodyPr>
            <a:p>
              <a:pPr algn="ctr" eaLnBrk="0" hangingPunct="0"/>
              <a:r>
                <a:rPr lang="zh-CN" altLang="en-US" sz="2400" dirty="0">
                  <a:solidFill>
                    <a:srgbClr val="C00000"/>
                  </a:solidFill>
                  <a:latin typeface="Consolas" panose="020B0609020204030204" pitchFamily="49" charset="0"/>
                  <a:ea typeface="微软雅黑" panose="020B0503020204020204" pitchFamily="34" charset="-122"/>
                </a:rPr>
                <a:t>区域图</a:t>
              </a:r>
              <a:endParaRPr lang="en-US" altLang="zh-CN" sz="2400" dirty="0">
                <a:solidFill>
                  <a:srgbClr val="C00000"/>
                </a:solidFill>
                <a:latin typeface="Consolas" panose="020B0609020204030204" pitchFamily="49" charset="0"/>
                <a:ea typeface="微软雅黑" panose="020B0503020204020204" pitchFamily="34" charset="-122"/>
              </a:endParaRPr>
            </a:p>
            <a:p>
              <a:pPr algn="ctr" eaLnBrk="0" hangingPunct="0"/>
              <a:r>
                <a:rPr lang="zh-CN" altLang="en-US" sz="2400" dirty="0">
                  <a:solidFill>
                    <a:srgbClr val="C00000"/>
                  </a:solidFill>
                  <a:latin typeface="Consolas" panose="020B0609020204030204" pitchFamily="49" charset="0"/>
                  <a:ea typeface="微软雅黑" panose="020B0503020204020204" pitchFamily="34" charset="-122"/>
                </a:rPr>
                <a:t>抽象为平面图</a:t>
              </a:r>
              <a:endParaRPr lang="zh-CN" altLang="en-US" sz="2400" dirty="0">
                <a:solidFill>
                  <a:srgbClr val="C00000"/>
                </a:solidFill>
                <a:latin typeface="Consolas" panose="020B0609020204030204" pitchFamily="49" charset="0"/>
                <a:ea typeface="微软雅黑" panose="020B0503020204020204" pitchFamily="34" charset="-122"/>
              </a:endParaRPr>
            </a:p>
          </p:txBody>
        </p:sp>
      </p:gr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7" name="组合 107"/>
          <p:cNvGrpSpPr/>
          <p:nvPr/>
        </p:nvGrpSpPr>
        <p:grpSpPr>
          <a:xfrm>
            <a:off x="4214813" y="2000250"/>
            <a:ext cx="4214812" cy="3929063"/>
            <a:chOff x="4143372" y="1643050"/>
            <a:chExt cx="714380" cy="3929090"/>
          </a:xfrm>
        </p:grpSpPr>
        <p:cxnSp>
          <p:nvCxnSpPr>
            <p:cNvPr id="29698" name="直接连接符 97"/>
            <p:cNvCxnSpPr/>
            <p:nvPr/>
          </p:nvCxnSpPr>
          <p:spPr>
            <a:xfrm rot="5400000" flipH="1" flipV="1">
              <a:off x="2178827" y="3607595"/>
              <a:ext cx="3929090" cy="0"/>
            </a:xfrm>
            <a:prstGeom prst="line">
              <a:avLst/>
            </a:prstGeom>
            <a:ln w="38100" cap="flat" cmpd="sng">
              <a:solidFill>
                <a:schemeClr val="tx1"/>
              </a:solidFill>
              <a:prstDash val="solid"/>
              <a:round/>
              <a:headEnd type="none" w="med" len="med"/>
              <a:tailEnd type="none" w="med" len="med"/>
            </a:ln>
          </p:spPr>
        </p:cxnSp>
        <p:cxnSp>
          <p:nvCxnSpPr>
            <p:cNvPr id="29699" name="直接连接符 98"/>
            <p:cNvCxnSpPr/>
            <p:nvPr/>
          </p:nvCxnSpPr>
          <p:spPr>
            <a:xfrm rot="10800000">
              <a:off x="4143372" y="1643050"/>
              <a:ext cx="714380" cy="0"/>
            </a:xfrm>
            <a:prstGeom prst="line">
              <a:avLst/>
            </a:prstGeom>
            <a:ln w="9525" cap="flat" cmpd="sng">
              <a:solidFill>
                <a:srgbClr val="7F7F7F"/>
              </a:solidFill>
              <a:prstDash val="solid"/>
              <a:round/>
              <a:headEnd type="none" w="med" len="med"/>
              <a:tailEnd type="none" w="med" len="med"/>
            </a:ln>
          </p:spPr>
        </p:cxnSp>
        <p:cxnSp>
          <p:nvCxnSpPr>
            <p:cNvPr id="29700" name="直接连接符 101"/>
            <p:cNvCxnSpPr/>
            <p:nvPr/>
          </p:nvCxnSpPr>
          <p:spPr>
            <a:xfrm rot="10800000">
              <a:off x="4143372" y="2285992"/>
              <a:ext cx="714380" cy="0"/>
            </a:xfrm>
            <a:prstGeom prst="line">
              <a:avLst/>
            </a:prstGeom>
            <a:ln w="9525" cap="flat" cmpd="sng">
              <a:solidFill>
                <a:srgbClr val="7F7F7F"/>
              </a:solidFill>
              <a:prstDash val="solid"/>
              <a:round/>
              <a:headEnd type="none" w="med" len="med"/>
              <a:tailEnd type="none" w="med" len="med"/>
            </a:ln>
          </p:spPr>
        </p:cxnSp>
        <p:cxnSp>
          <p:nvCxnSpPr>
            <p:cNvPr id="29701" name="直接连接符 102"/>
            <p:cNvCxnSpPr/>
            <p:nvPr/>
          </p:nvCxnSpPr>
          <p:spPr>
            <a:xfrm rot="10800000">
              <a:off x="4143372" y="3143248"/>
              <a:ext cx="714380" cy="0"/>
            </a:xfrm>
            <a:prstGeom prst="line">
              <a:avLst/>
            </a:prstGeom>
            <a:ln w="9525" cap="flat" cmpd="sng">
              <a:solidFill>
                <a:srgbClr val="7F7F7F"/>
              </a:solidFill>
              <a:prstDash val="solid"/>
              <a:round/>
              <a:headEnd type="none" w="med" len="med"/>
              <a:tailEnd type="none" w="med" len="med"/>
            </a:ln>
          </p:spPr>
        </p:cxnSp>
        <p:cxnSp>
          <p:nvCxnSpPr>
            <p:cNvPr id="29702" name="直接连接符 103"/>
            <p:cNvCxnSpPr/>
            <p:nvPr/>
          </p:nvCxnSpPr>
          <p:spPr>
            <a:xfrm rot="10800000">
              <a:off x="4143372" y="3929066"/>
              <a:ext cx="714380" cy="0"/>
            </a:xfrm>
            <a:prstGeom prst="line">
              <a:avLst/>
            </a:prstGeom>
            <a:ln w="9525" cap="flat" cmpd="sng">
              <a:solidFill>
                <a:srgbClr val="7F7F7F"/>
              </a:solidFill>
              <a:prstDash val="solid"/>
              <a:round/>
              <a:headEnd type="none" w="med" len="med"/>
              <a:tailEnd type="none" w="med" len="med"/>
            </a:ln>
          </p:spPr>
        </p:cxnSp>
        <p:cxnSp>
          <p:nvCxnSpPr>
            <p:cNvPr id="29703" name="直接连接符 104"/>
            <p:cNvCxnSpPr/>
            <p:nvPr/>
          </p:nvCxnSpPr>
          <p:spPr>
            <a:xfrm rot="10800000">
              <a:off x="4143372" y="4786322"/>
              <a:ext cx="714380" cy="0"/>
            </a:xfrm>
            <a:prstGeom prst="line">
              <a:avLst/>
            </a:prstGeom>
            <a:ln w="9525" cap="flat" cmpd="sng">
              <a:solidFill>
                <a:srgbClr val="7F7F7F"/>
              </a:solidFill>
              <a:prstDash val="solid"/>
              <a:round/>
              <a:headEnd type="none" w="med" len="med"/>
              <a:tailEnd type="none" w="med" len="med"/>
            </a:ln>
          </p:spPr>
        </p:cxnSp>
        <p:cxnSp>
          <p:nvCxnSpPr>
            <p:cNvPr id="29704" name="直接连接符 105"/>
            <p:cNvCxnSpPr/>
            <p:nvPr/>
          </p:nvCxnSpPr>
          <p:spPr>
            <a:xfrm rot="10800000">
              <a:off x="4143372" y="5572140"/>
              <a:ext cx="714380" cy="0"/>
            </a:xfrm>
            <a:prstGeom prst="line">
              <a:avLst/>
            </a:prstGeom>
            <a:ln w="9525" cap="flat" cmpd="sng">
              <a:solidFill>
                <a:srgbClr val="7F7F7F"/>
              </a:solidFill>
              <a:prstDash val="solid"/>
              <a:round/>
              <a:headEnd type="none" w="med" len="med"/>
              <a:tailEnd type="none" w="med" len="med"/>
            </a:ln>
          </p:spPr>
        </p:cxnSp>
      </p:grpSp>
      <p:sp>
        <p:nvSpPr>
          <p:cNvPr id="29705" name="内容占位符 2"/>
          <p:cNvSpPr>
            <a:spLocks noGrp="1"/>
          </p:cNvSpPr>
          <p:nvPr>
            <p:ph idx="1"/>
          </p:nvPr>
        </p:nvSpPr>
        <p:spPr>
          <a:xfrm>
            <a:off x="163513" y="1208088"/>
            <a:ext cx="6176962" cy="1728787"/>
          </a:xfrm>
          <a:ln/>
        </p:spPr>
        <p:txBody>
          <a:bodyPr vert="horz" wrap="square" lIns="91440" tIns="45720" rIns="91440" bIns="45720" anchor="t" anchorCtr="0"/>
          <a:p>
            <a:pPr lvl="1"/>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例</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 </a:t>
            </a:r>
            <a:r>
              <a:rPr lang="zh-CN" altLang="en-US" sz="2000" dirty="0">
                <a:solidFill>
                  <a:srgbClr val="000000"/>
                </a:solidFill>
                <a:latin typeface="黑体" panose="02010609060101010101" pitchFamily="49" charset="-122"/>
                <a:ea typeface="黑体" panose="02010609060101010101" pitchFamily="49" charset="-122"/>
              </a:rPr>
              <a:t>三着色图</a:t>
            </a:r>
            <a:endParaRPr lang="en-US" altLang="zh-CN" sz="2000" dirty="0">
              <a:solidFill>
                <a:srgbClr val="000000"/>
              </a:solidFill>
              <a:latin typeface="黑体" panose="02010609060101010101" pitchFamily="49" charset="-122"/>
              <a:ea typeface="黑体" panose="02010609060101010101" pitchFamily="49" charset="-122"/>
            </a:endParaRPr>
          </a:p>
          <a:p>
            <a:pPr lvl="2"/>
            <a:r>
              <a:rPr lang="zh-CN" altLang="en-US" sz="2000" dirty="0">
                <a:solidFill>
                  <a:srgbClr val="000000"/>
                </a:solidFill>
                <a:latin typeface="黑体" panose="02010609060101010101" pitchFamily="49" charset="-122"/>
                <a:ea typeface="黑体" panose="02010609060101010101" pitchFamily="49" charset="-122"/>
              </a:rPr>
              <a:t>总结点数为</a:t>
            </a:r>
            <a:r>
              <a:rPr lang="en-US" altLang="zh-CN" sz="2000" dirty="0">
                <a:solidFill>
                  <a:srgbClr val="000000"/>
                </a:solidFill>
                <a:latin typeface="黑体" panose="02010609060101010101" pitchFamily="49" charset="-122"/>
                <a:ea typeface="黑体" panose="02010609060101010101" pitchFamily="49" charset="-122"/>
              </a:rPr>
              <a:t>1+3+9+27+81+243=364</a:t>
            </a:r>
            <a:endParaRPr lang="en-US" altLang="zh-CN" sz="2000" dirty="0">
              <a:solidFill>
                <a:srgbClr val="000000"/>
              </a:solidFill>
              <a:latin typeface="黑体" panose="02010609060101010101" pitchFamily="49" charset="-122"/>
              <a:ea typeface="黑体" panose="02010609060101010101" pitchFamily="49" charset="-122"/>
            </a:endParaRPr>
          </a:p>
          <a:p>
            <a:pPr lvl="2"/>
            <a:r>
              <a:rPr lang="zh-CN" altLang="en-US" sz="2000" dirty="0">
                <a:solidFill>
                  <a:srgbClr val="000000"/>
                </a:solidFill>
                <a:latin typeface="黑体" panose="02010609060101010101" pitchFamily="49" charset="-122"/>
                <a:ea typeface="黑体" panose="02010609060101010101" pitchFamily="49" charset="-122"/>
              </a:rPr>
              <a:t>搜索</a:t>
            </a:r>
            <a:r>
              <a:rPr lang="en-US" altLang="zh-CN" sz="2000" dirty="0">
                <a:solidFill>
                  <a:srgbClr val="0000FF"/>
                </a:solidFill>
                <a:latin typeface="黑体" panose="02010609060101010101" pitchFamily="49" charset="-122"/>
                <a:ea typeface="黑体" panose="02010609060101010101" pitchFamily="49" charset="-122"/>
              </a:rPr>
              <a:t>14</a:t>
            </a:r>
            <a:r>
              <a:rPr lang="zh-CN" altLang="en-US" sz="2000" dirty="0">
                <a:solidFill>
                  <a:srgbClr val="000000"/>
                </a:solidFill>
                <a:latin typeface="黑体" panose="02010609060101010101" pitchFamily="49" charset="-122"/>
                <a:ea typeface="黑体" panose="02010609060101010101" pitchFamily="49" charset="-122"/>
              </a:rPr>
              <a:t>个结点</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4" name="椭圆 3"/>
          <p:cNvSpPr/>
          <p:nvPr/>
        </p:nvSpPr>
        <p:spPr bwMode="auto">
          <a:xfrm>
            <a:off x="1357313" y="3857625"/>
            <a:ext cx="714375" cy="71437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rPr>
              <a:t>B</a:t>
            </a:r>
            <a:endParaRPr kumimoji="0" lang="zh-CN" altLang="en-US"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endParaRPr>
          </a:p>
        </p:txBody>
      </p:sp>
      <p:sp>
        <p:nvSpPr>
          <p:cNvPr id="5" name="椭圆 4"/>
          <p:cNvSpPr/>
          <p:nvPr/>
        </p:nvSpPr>
        <p:spPr bwMode="auto">
          <a:xfrm>
            <a:off x="1357313" y="5000625"/>
            <a:ext cx="714375" cy="71437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rPr>
              <a:t>D</a:t>
            </a:r>
            <a:endParaRPr kumimoji="0" lang="zh-CN" altLang="en-US"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endParaRPr>
          </a:p>
        </p:txBody>
      </p:sp>
      <p:sp>
        <p:nvSpPr>
          <p:cNvPr id="6" name="椭圆 5"/>
          <p:cNvSpPr/>
          <p:nvPr/>
        </p:nvSpPr>
        <p:spPr bwMode="auto">
          <a:xfrm>
            <a:off x="2571750" y="3857625"/>
            <a:ext cx="714375" cy="71437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rPr>
              <a:t>C</a:t>
            </a:r>
            <a:endParaRPr kumimoji="0" lang="zh-CN" altLang="en-US"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endParaRPr>
          </a:p>
        </p:txBody>
      </p:sp>
      <p:sp>
        <p:nvSpPr>
          <p:cNvPr id="7" name="椭圆 6"/>
          <p:cNvSpPr/>
          <p:nvPr/>
        </p:nvSpPr>
        <p:spPr bwMode="auto">
          <a:xfrm>
            <a:off x="2571750" y="5000625"/>
            <a:ext cx="714375" cy="71437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rPr>
              <a:t>E</a:t>
            </a:r>
            <a:endParaRPr kumimoji="0" lang="zh-CN" altLang="en-US"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endParaRPr>
          </a:p>
        </p:txBody>
      </p:sp>
      <p:sp>
        <p:nvSpPr>
          <p:cNvPr id="8" name="椭圆 7"/>
          <p:cNvSpPr/>
          <p:nvPr/>
        </p:nvSpPr>
        <p:spPr bwMode="auto">
          <a:xfrm>
            <a:off x="2571750" y="2500313"/>
            <a:ext cx="714375" cy="71437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rPr>
              <a:t>A</a:t>
            </a:r>
            <a:endParaRPr kumimoji="0" lang="zh-CN" altLang="en-US" sz="2800" b="1" i="0" u="none" strike="noStrike" kern="1200" cap="none" spc="0" normalizeH="0" baseline="0" noProof="0">
              <a:ln>
                <a:noFill/>
              </a:ln>
              <a:solidFill>
                <a:srgbClr val="FFFF00"/>
              </a:solidFill>
              <a:effectLst/>
              <a:uLnTx/>
              <a:uFillTx/>
              <a:latin typeface="Tahoma" panose="020B0604030504040204" pitchFamily="34" charset="0"/>
              <a:ea typeface="宋体" panose="02010600030101010101" pitchFamily="2" charset="-122"/>
              <a:cs typeface="+mn-cs"/>
            </a:endParaRPr>
          </a:p>
        </p:txBody>
      </p:sp>
      <p:cxnSp>
        <p:nvCxnSpPr>
          <p:cNvPr id="29711" name="直接连接符 9"/>
          <p:cNvCxnSpPr/>
          <p:nvPr/>
        </p:nvCxnSpPr>
        <p:spPr>
          <a:xfrm rot="5400000">
            <a:off x="2606675" y="3535363"/>
            <a:ext cx="642938" cy="0"/>
          </a:xfrm>
          <a:prstGeom prst="line">
            <a:avLst/>
          </a:prstGeom>
          <a:ln w="9525" cap="flat" cmpd="sng">
            <a:solidFill>
              <a:schemeClr val="tx1"/>
            </a:solidFill>
            <a:prstDash val="solid"/>
            <a:round/>
            <a:headEnd type="none" w="med" len="med"/>
            <a:tailEnd type="none" w="med" len="med"/>
          </a:ln>
        </p:spPr>
      </p:cxnSp>
      <p:cxnSp>
        <p:nvCxnSpPr>
          <p:cNvPr id="29712" name="直接连接符 10"/>
          <p:cNvCxnSpPr/>
          <p:nvPr/>
        </p:nvCxnSpPr>
        <p:spPr>
          <a:xfrm rot="5400000">
            <a:off x="2714625" y="4786313"/>
            <a:ext cx="428625" cy="0"/>
          </a:xfrm>
          <a:prstGeom prst="line">
            <a:avLst/>
          </a:prstGeom>
          <a:ln w="19050" cap="flat" cmpd="sng">
            <a:solidFill>
              <a:schemeClr val="tx1"/>
            </a:solidFill>
            <a:prstDash val="solid"/>
            <a:round/>
            <a:headEnd type="none" w="med" len="med"/>
            <a:tailEnd type="none" w="med" len="med"/>
          </a:ln>
        </p:spPr>
      </p:cxnSp>
      <p:cxnSp>
        <p:nvCxnSpPr>
          <p:cNvPr id="29713" name="直接连接符 13"/>
          <p:cNvCxnSpPr/>
          <p:nvPr/>
        </p:nvCxnSpPr>
        <p:spPr>
          <a:xfrm>
            <a:off x="2071688" y="5357813"/>
            <a:ext cx="500062" cy="0"/>
          </a:xfrm>
          <a:prstGeom prst="line">
            <a:avLst/>
          </a:prstGeom>
          <a:ln w="19050" cap="flat" cmpd="sng">
            <a:solidFill>
              <a:schemeClr val="tx1"/>
            </a:solidFill>
            <a:prstDash val="solid"/>
            <a:round/>
            <a:headEnd type="none" w="med" len="med"/>
            <a:tailEnd type="none" w="med" len="med"/>
          </a:ln>
        </p:spPr>
      </p:cxnSp>
      <p:cxnSp>
        <p:nvCxnSpPr>
          <p:cNvPr id="29714" name="直接连接符 16"/>
          <p:cNvCxnSpPr/>
          <p:nvPr/>
        </p:nvCxnSpPr>
        <p:spPr>
          <a:xfrm>
            <a:off x="2071688" y="4214813"/>
            <a:ext cx="500062" cy="0"/>
          </a:xfrm>
          <a:prstGeom prst="line">
            <a:avLst/>
          </a:prstGeom>
          <a:ln w="19050" cap="flat" cmpd="sng">
            <a:solidFill>
              <a:schemeClr val="tx1"/>
            </a:solidFill>
            <a:prstDash val="solid"/>
            <a:round/>
            <a:headEnd type="none" w="med" len="med"/>
            <a:tailEnd type="none" w="med" len="med"/>
          </a:ln>
        </p:spPr>
      </p:cxnSp>
      <p:cxnSp>
        <p:nvCxnSpPr>
          <p:cNvPr id="29715" name="直接连接符 19"/>
          <p:cNvCxnSpPr/>
          <p:nvPr/>
        </p:nvCxnSpPr>
        <p:spPr>
          <a:xfrm rot="5400000">
            <a:off x="1500188" y="4786313"/>
            <a:ext cx="428625" cy="0"/>
          </a:xfrm>
          <a:prstGeom prst="line">
            <a:avLst/>
          </a:prstGeom>
          <a:ln w="19050" cap="flat" cmpd="sng">
            <a:solidFill>
              <a:schemeClr val="tx1"/>
            </a:solidFill>
            <a:prstDash val="solid"/>
            <a:round/>
            <a:headEnd type="none" w="med" len="med"/>
            <a:tailEnd type="none" w="med" len="med"/>
          </a:ln>
        </p:spPr>
      </p:cxnSp>
      <p:cxnSp>
        <p:nvCxnSpPr>
          <p:cNvPr id="29716" name="直接连接符 22"/>
          <p:cNvCxnSpPr/>
          <p:nvPr/>
        </p:nvCxnSpPr>
        <p:spPr>
          <a:xfrm rot="5400000">
            <a:off x="1820863" y="3001963"/>
            <a:ext cx="746125" cy="962025"/>
          </a:xfrm>
          <a:prstGeom prst="line">
            <a:avLst/>
          </a:prstGeom>
          <a:ln w="9525" cap="flat" cmpd="sng">
            <a:solidFill>
              <a:schemeClr val="tx1"/>
            </a:solidFill>
            <a:prstDash val="solid"/>
            <a:round/>
            <a:headEnd type="none" w="med" len="med"/>
            <a:tailEnd type="none" w="med" len="med"/>
          </a:ln>
        </p:spPr>
      </p:cxnSp>
      <p:cxnSp>
        <p:nvCxnSpPr>
          <p:cNvPr id="29717" name="直接连接符 26"/>
          <p:cNvCxnSpPr/>
          <p:nvPr/>
        </p:nvCxnSpPr>
        <p:spPr>
          <a:xfrm rot="-5400000" flipV="1">
            <a:off x="2001838" y="4430713"/>
            <a:ext cx="638175" cy="708025"/>
          </a:xfrm>
          <a:prstGeom prst="line">
            <a:avLst/>
          </a:prstGeom>
          <a:ln w="19050" cap="flat" cmpd="sng">
            <a:solidFill>
              <a:schemeClr val="tx1"/>
            </a:solidFill>
            <a:prstDash val="solid"/>
            <a:round/>
            <a:headEnd type="none" w="med" len="med"/>
            <a:tailEnd type="none" w="med" len="med"/>
          </a:ln>
        </p:spPr>
      </p:cxnSp>
      <p:sp>
        <p:nvSpPr>
          <p:cNvPr id="32" name="椭圆 31"/>
          <p:cNvSpPr/>
          <p:nvPr/>
        </p:nvSpPr>
        <p:spPr bwMode="auto">
          <a:xfrm>
            <a:off x="6786563" y="1857375"/>
            <a:ext cx="428625" cy="42862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1</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33" name="椭圆 32"/>
          <p:cNvSpPr/>
          <p:nvPr/>
        </p:nvSpPr>
        <p:spPr bwMode="auto">
          <a:xfrm>
            <a:off x="6357938" y="2500313"/>
            <a:ext cx="428625" cy="42862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2</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34" name="椭圆 33"/>
          <p:cNvSpPr/>
          <p:nvPr/>
        </p:nvSpPr>
        <p:spPr bwMode="auto">
          <a:xfrm>
            <a:off x="6357938" y="3286125"/>
            <a:ext cx="428625" cy="42862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4</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35" name="椭圆 34"/>
          <p:cNvSpPr/>
          <p:nvPr/>
        </p:nvSpPr>
        <p:spPr bwMode="auto">
          <a:xfrm>
            <a:off x="6357938" y="4071938"/>
            <a:ext cx="428625" cy="428625"/>
          </a:xfrm>
          <a:prstGeom prst="ellips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6</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36" name="椭圆 35"/>
          <p:cNvSpPr/>
          <p:nvPr/>
        </p:nvSpPr>
        <p:spPr bwMode="auto">
          <a:xfrm>
            <a:off x="7000875" y="4071938"/>
            <a:ext cx="428625" cy="42862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7</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37" name="椭圆 36"/>
          <p:cNvSpPr/>
          <p:nvPr/>
        </p:nvSpPr>
        <p:spPr bwMode="auto">
          <a:xfrm>
            <a:off x="7000875" y="4929188"/>
            <a:ext cx="428625" cy="428625"/>
          </a:xfrm>
          <a:prstGeom prst="ellips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9</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38" name="椭圆 37"/>
          <p:cNvSpPr/>
          <p:nvPr/>
        </p:nvSpPr>
        <p:spPr bwMode="auto">
          <a:xfrm>
            <a:off x="6429375" y="4929188"/>
            <a:ext cx="428625" cy="42862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8</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39" name="椭圆 38"/>
          <p:cNvSpPr/>
          <p:nvPr/>
        </p:nvSpPr>
        <p:spPr bwMode="auto">
          <a:xfrm>
            <a:off x="6357938" y="5786438"/>
            <a:ext cx="428625" cy="428625"/>
          </a:xfrm>
          <a:prstGeom prst="ellips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13</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40" name="椭圆 39"/>
          <p:cNvSpPr/>
          <p:nvPr/>
        </p:nvSpPr>
        <p:spPr bwMode="auto">
          <a:xfrm>
            <a:off x="5715000" y="5786438"/>
            <a:ext cx="428625" cy="428625"/>
          </a:xfrm>
          <a:prstGeom prst="ellips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12</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41" name="椭圆 40"/>
          <p:cNvSpPr/>
          <p:nvPr/>
        </p:nvSpPr>
        <p:spPr bwMode="auto">
          <a:xfrm>
            <a:off x="5000625" y="5786438"/>
            <a:ext cx="428625" cy="428625"/>
          </a:xfrm>
          <a:prstGeom prst="ellips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11</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42" name="椭圆 41"/>
          <p:cNvSpPr/>
          <p:nvPr/>
        </p:nvSpPr>
        <p:spPr bwMode="auto">
          <a:xfrm>
            <a:off x="7000875" y="5786438"/>
            <a:ext cx="428625" cy="42862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14</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43" name="椭圆 42"/>
          <p:cNvSpPr/>
          <p:nvPr/>
        </p:nvSpPr>
        <p:spPr bwMode="auto">
          <a:xfrm>
            <a:off x="5715000" y="3286125"/>
            <a:ext cx="428625" cy="428625"/>
          </a:xfrm>
          <a:prstGeom prst="ellips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3</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44" name="椭圆 43"/>
          <p:cNvSpPr/>
          <p:nvPr/>
        </p:nvSpPr>
        <p:spPr bwMode="auto">
          <a:xfrm>
            <a:off x="5715000" y="4071938"/>
            <a:ext cx="428625" cy="428625"/>
          </a:xfrm>
          <a:prstGeom prst="ellipse">
            <a:avLst/>
          </a:prstGeom>
          <a:solidFill>
            <a:srgbClr val="C0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5</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45" name="椭圆 44"/>
          <p:cNvSpPr/>
          <p:nvPr/>
        </p:nvSpPr>
        <p:spPr bwMode="auto">
          <a:xfrm>
            <a:off x="7572375" y="4929188"/>
            <a:ext cx="428625" cy="428625"/>
          </a:xfrm>
          <a:prstGeom prst="ellipse">
            <a:avLst/>
          </a:prstGeom>
          <a:solidFill>
            <a:srgbClr val="0066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rPr>
              <a:t>10</a:t>
            </a:r>
            <a:endParaRPr kumimoji="0" lang="zh-CN" altLang="en-US" sz="1900" b="1" i="0" u="none" strike="noStrike" kern="1200" cap="none" spc="0" normalizeH="0" baseline="0" noProof="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cxnSp>
        <p:nvCxnSpPr>
          <p:cNvPr id="49" name="直接连接符 48"/>
          <p:cNvCxnSpPr/>
          <p:nvPr/>
        </p:nvCxnSpPr>
        <p:spPr>
          <a:xfrm rot="5400000">
            <a:off x="5961063" y="2827338"/>
            <a:ext cx="422275" cy="492125"/>
          </a:xfrm>
          <a:prstGeom prst="line">
            <a:avLst/>
          </a:prstGeom>
          <a:ln w="9525" cap="flat" cmpd="sng">
            <a:solidFill>
              <a:schemeClr val="tx1"/>
            </a:solidFill>
            <a:prstDash val="solid"/>
            <a:round/>
            <a:headEnd type="none" w="med" len="med"/>
            <a:tailEnd type="none" w="med" len="med"/>
          </a:ln>
        </p:spPr>
      </p:cxnSp>
      <p:cxnSp>
        <p:nvCxnSpPr>
          <p:cNvPr id="55" name="直接连接符 54"/>
          <p:cNvCxnSpPr/>
          <p:nvPr/>
        </p:nvCxnSpPr>
        <p:spPr>
          <a:xfrm rot="5400000">
            <a:off x="6391275" y="3890963"/>
            <a:ext cx="357188" cy="0"/>
          </a:xfrm>
          <a:prstGeom prst="line">
            <a:avLst/>
          </a:prstGeom>
          <a:ln w="9525" cap="flat" cmpd="sng">
            <a:solidFill>
              <a:schemeClr val="tx1"/>
            </a:solidFill>
            <a:prstDash val="solid"/>
            <a:round/>
            <a:headEnd type="none" w="med" len="med"/>
            <a:tailEnd type="none" w="med" len="med"/>
          </a:ln>
        </p:spPr>
      </p:cxnSp>
      <p:cxnSp>
        <p:nvCxnSpPr>
          <p:cNvPr id="58" name="直接连接符 57"/>
          <p:cNvCxnSpPr/>
          <p:nvPr/>
        </p:nvCxnSpPr>
        <p:spPr>
          <a:xfrm rot="5400000">
            <a:off x="7000875" y="4714875"/>
            <a:ext cx="428625" cy="0"/>
          </a:xfrm>
          <a:prstGeom prst="line">
            <a:avLst/>
          </a:prstGeom>
          <a:ln w="9525" cap="flat" cmpd="sng">
            <a:solidFill>
              <a:schemeClr val="tx1"/>
            </a:solidFill>
            <a:prstDash val="solid"/>
            <a:round/>
            <a:headEnd type="none" w="med" len="med"/>
            <a:tailEnd type="none" w="med" len="med"/>
          </a:ln>
        </p:spPr>
      </p:cxnSp>
      <p:cxnSp>
        <p:nvCxnSpPr>
          <p:cNvPr id="63" name="直接连接符 62"/>
          <p:cNvCxnSpPr/>
          <p:nvPr/>
        </p:nvCxnSpPr>
        <p:spPr>
          <a:xfrm rot="5400000">
            <a:off x="6605588" y="4468813"/>
            <a:ext cx="492125" cy="422275"/>
          </a:xfrm>
          <a:prstGeom prst="line">
            <a:avLst/>
          </a:prstGeom>
          <a:ln w="9525" cap="flat" cmpd="sng">
            <a:solidFill>
              <a:schemeClr val="tx1"/>
            </a:solidFill>
            <a:prstDash val="solid"/>
            <a:round/>
            <a:headEnd type="none" w="med" len="med"/>
            <a:tailEnd type="none" w="med" len="med"/>
          </a:ln>
        </p:spPr>
      </p:cxnSp>
      <p:cxnSp>
        <p:nvCxnSpPr>
          <p:cNvPr id="72" name="直接连接符 71"/>
          <p:cNvCxnSpPr/>
          <p:nvPr/>
        </p:nvCxnSpPr>
        <p:spPr>
          <a:xfrm rot="5400000">
            <a:off x="5951538" y="3602038"/>
            <a:ext cx="420687" cy="492125"/>
          </a:xfrm>
          <a:prstGeom prst="line">
            <a:avLst/>
          </a:prstGeom>
          <a:ln w="9525" cap="flat" cmpd="sng">
            <a:solidFill>
              <a:schemeClr val="tx1"/>
            </a:solidFill>
            <a:prstDash val="solid"/>
            <a:round/>
            <a:headEnd type="none" w="med" len="med"/>
            <a:tailEnd type="none" w="med" len="med"/>
          </a:ln>
        </p:spPr>
      </p:cxnSp>
      <p:cxnSp>
        <p:nvCxnSpPr>
          <p:cNvPr id="78" name="直接连接符 77"/>
          <p:cNvCxnSpPr/>
          <p:nvPr/>
        </p:nvCxnSpPr>
        <p:spPr>
          <a:xfrm rot="5400000">
            <a:off x="6380163" y="5522913"/>
            <a:ext cx="428625" cy="71437"/>
          </a:xfrm>
          <a:prstGeom prst="line">
            <a:avLst/>
          </a:prstGeom>
          <a:ln w="9525" cap="flat" cmpd="sng">
            <a:solidFill>
              <a:schemeClr val="tx1"/>
            </a:solidFill>
            <a:prstDash val="solid"/>
            <a:round/>
            <a:headEnd type="none" w="med" len="med"/>
            <a:tailEnd type="none" w="med" len="med"/>
          </a:ln>
        </p:spPr>
      </p:cxnSp>
      <p:cxnSp>
        <p:nvCxnSpPr>
          <p:cNvPr id="81" name="直接连接符 80"/>
          <p:cNvCxnSpPr/>
          <p:nvPr/>
        </p:nvCxnSpPr>
        <p:spPr>
          <a:xfrm rot="5400000">
            <a:off x="6072188" y="5214938"/>
            <a:ext cx="428625" cy="714375"/>
          </a:xfrm>
          <a:prstGeom prst="line">
            <a:avLst/>
          </a:prstGeom>
          <a:ln w="9525" cap="flat" cmpd="sng">
            <a:solidFill>
              <a:schemeClr val="tx1"/>
            </a:solidFill>
            <a:prstDash val="solid"/>
            <a:round/>
            <a:headEnd type="none" w="med" len="med"/>
            <a:tailEnd type="none" w="med" len="med"/>
          </a:ln>
        </p:spPr>
      </p:cxnSp>
      <p:cxnSp>
        <p:nvCxnSpPr>
          <p:cNvPr id="84" name="直接连接符 83"/>
          <p:cNvCxnSpPr/>
          <p:nvPr/>
        </p:nvCxnSpPr>
        <p:spPr>
          <a:xfrm rot="5400000">
            <a:off x="5715000" y="4857750"/>
            <a:ext cx="428625" cy="1428750"/>
          </a:xfrm>
          <a:prstGeom prst="line">
            <a:avLst/>
          </a:prstGeom>
          <a:ln w="9525" cap="flat" cmpd="sng">
            <a:solidFill>
              <a:schemeClr val="tx1"/>
            </a:solidFill>
            <a:prstDash val="solid"/>
            <a:round/>
            <a:headEnd type="none" w="med" len="med"/>
            <a:tailEnd type="none" w="med" len="med"/>
          </a:ln>
        </p:spPr>
      </p:cxnSp>
      <p:grpSp>
        <p:nvGrpSpPr>
          <p:cNvPr id="114" name="组合 113"/>
          <p:cNvGrpSpPr/>
          <p:nvPr/>
        </p:nvGrpSpPr>
        <p:grpSpPr>
          <a:xfrm>
            <a:off x="6572250" y="2222500"/>
            <a:ext cx="812800" cy="434975"/>
            <a:chOff x="6572265" y="2223221"/>
            <a:chExt cx="813517" cy="434666"/>
          </a:xfrm>
        </p:grpSpPr>
        <p:cxnSp>
          <p:nvCxnSpPr>
            <p:cNvPr id="29741" name="直接连接符 45"/>
            <p:cNvCxnSpPr/>
            <p:nvPr/>
          </p:nvCxnSpPr>
          <p:spPr>
            <a:xfrm rot="5400000">
              <a:off x="6572257" y="2223213"/>
              <a:ext cx="277085" cy="277085"/>
            </a:xfrm>
            <a:prstGeom prst="line">
              <a:avLst/>
            </a:prstGeom>
            <a:ln w="9525" cap="flat" cmpd="sng">
              <a:solidFill>
                <a:schemeClr val="tx1"/>
              </a:solidFill>
              <a:prstDash val="solid"/>
              <a:round/>
              <a:headEnd type="none" w="med" len="med"/>
              <a:tailEnd type="none" w="med" len="med"/>
            </a:ln>
          </p:spPr>
        </p:cxnSp>
        <p:sp>
          <p:nvSpPr>
            <p:cNvPr id="29742" name="TextBox 90"/>
            <p:cNvSpPr txBox="1"/>
            <p:nvPr/>
          </p:nvSpPr>
          <p:spPr>
            <a:xfrm>
              <a:off x="6681294" y="2273850"/>
              <a:ext cx="704488" cy="384037"/>
            </a:xfrm>
            <a:prstGeom prst="rect">
              <a:avLst/>
            </a:prstGeom>
            <a:noFill/>
            <a:ln w="9525">
              <a:noFill/>
            </a:ln>
          </p:spPr>
          <p:txBody>
            <a:bodyPr wrap="none" anchor="t" anchorCtr="0">
              <a:spAutoFit/>
            </a:bodyPr>
            <a:p>
              <a:pPr eaLnBrk="0" hangingPunct="0"/>
              <a:r>
                <a:rPr lang="en-US" altLang="zh-CN" sz="1900" b="1" dirty="0">
                  <a:solidFill>
                    <a:srgbClr val="0000FF"/>
                  </a:solidFill>
                  <a:latin typeface="微软雅黑" panose="020B0503020204020204" pitchFamily="34" charset="-122"/>
                  <a:ea typeface="微软雅黑" panose="020B0503020204020204" pitchFamily="34" charset="-122"/>
                </a:rPr>
                <a:t>A=1</a:t>
              </a:r>
              <a:endParaRPr lang="zh-CN" altLang="en-US" sz="1900" b="1" dirty="0">
                <a:solidFill>
                  <a:srgbClr val="0000FF"/>
                </a:solidFill>
                <a:latin typeface="微软雅黑" panose="020B0503020204020204" pitchFamily="34" charset="-122"/>
                <a:ea typeface="微软雅黑" panose="020B0503020204020204" pitchFamily="34" charset="-122"/>
              </a:endParaRPr>
            </a:p>
          </p:txBody>
        </p:sp>
      </p:grpSp>
      <p:grpSp>
        <p:nvGrpSpPr>
          <p:cNvPr id="115" name="组合 114"/>
          <p:cNvGrpSpPr/>
          <p:nvPr/>
        </p:nvGrpSpPr>
        <p:grpSpPr>
          <a:xfrm>
            <a:off x="6572250" y="2928938"/>
            <a:ext cx="714375" cy="400050"/>
            <a:chOff x="6572264" y="2928934"/>
            <a:chExt cx="714044" cy="399510"/>
          </a:xfrm>
        </p:grpSpPr>
        <p:cxnSp>
          <p:nvCxnSpPr>
            <p:cNvPr id="29744" name="直接连接符 51"/>
            <p:cNvCxnSpPr/>
            <p:nvPr/>
          </p:nvCxnSpPr>
          <p:spPr>
            <a:xfrm rot="5400000">
              <a:off x="6393669" y="3107529"/>
              <a:ext cx="357190" cy="0"/>
            </a:xfrm>
            <a:prstGeom prst="line">
              <a:avLst/>
            </a:prstGeom>
            <a:ln w="9525" cap="flat" cmpd="sng">
              <a:solidFill>
                <a:schemeClr val="tx1"/>
              </a:solidFill>
              <a:prstDash val="solid"/>
              <a:round/>
              <a:headEnd type="none" w="med" len="med"/>
              <a:tailEnd type="none" w="med" len="med"/>
            </a:ln>
          </p:spPr>
        </p:cxnSp>
        <p:sp>
          <p:nvSpPr>
            <p:cNvPr id="29745" name="TextBox 91"/>
            <p:cNvSpPr txBox="1"/>
            <p:nvPr/>
          </p:nvSpPr>
          <p:spPr>
            <a:xfrm>
              <a:off x="6572264" y="2928934"/>
              <a:ext cx="714044" cy="399510"/>
            </a:xfrm>
            <a:prstGeom prst="rect">
              <a:avLst/>
            </a:prstGeom>
            <a:noFill/>
            <a:ln w="9525">
              <a:noFill/>
            </a:ln>
          </p:spPr>
          <p:txBody>
            <a:bodyPr wrap="none" anchor="t" anchorCtr="0">
              <a:spAutoFit/>
            </a:bodyPr>
            <a:p>
              <a:pPr eaLnBrk="0" hangingPunct="0"/>
              <a:r>
                <a:rPr lang="en-US" altLang="zh-CN" sz="1900" b="1" dirty="0">
                  <a:solidFill>
                    <a:srgbClr val="0000FF"/>
                  </a:solidFill>
                  <a:latin typeface="微软雅黑" panose="020B0503020204020204" pitchFamily="34" charset="-122"/>
                  <a:ea typeface="微软雅黑" panose="020B0503020204020204" pitchFamily="34" charset="-122"/>
                </a:rPr>
                <a:t>B=2</a:t>
              </a:r>
              <a:endParaRPr lang="zh-CN" altLang="en-US" sz="1900" b="1" dirty="0">
                <a:solidFill>
                  <a:srgbClr val="0000FF"/>
                </a:solidFill>
                <a:latin typeface="微软雅黑" panose="020B0503020204020204" pitchFamily="34" charset="-122"/>
                <a:ea typeface="微软雅黑" panose="020B0503020204020204" pitchFamily="34" charset="-122"/>
              </a:endParaRPr>
            </a:p>
          </p:txBody>
        </p:sp>
      </p:grpSp>
      <p:grpSp>
        <p:nvGrpSpPr>
          <p:cNvPr id="116" name="组合 115"/>
          <p:cNvGrpSpPr/>
          <p:nvPr/>
        </p:nvGrpSpPr>
        <p:grpSpPr>
          <a:xfrm>
            <a:off x="6723063" y="3571875"/>
            <a:ext cx="819150" cy="500063"/>
            <a:chOff x="6723807" y="3571876"/>
            <a:chExt cx="818846" cy="500065"/>
          </a:xfrm>
        </p:grpSpPr>
        <p:cxnSp>
          <p:nvCxnSpPr>
            <p:cNvPr id="29747" name="直接连接符 68"/>
            <p:cNvCxnSpPr/>
            <p:nvPr/>
          </p:nvCxnSpPr>
          <p:spPr>
            <a:xfrm rot="-5400000" flipH="1">
              <a:off x="6759518" y="3616253"/>
              <a:ext cx="419961" cy="491399"/>
            </a:xfrm>
            <a:prstGeom prst="line">
              <a:avLst/>
            </a:prstGeom>
            <a:ln w="9525" cap="flat" cmpd="sng">
              <a:solidFill>
                <a:schemeClr val="tx1"/>
              </a:solidFill>
              <a:prstDash val="solid"/>
              <a:round/>
              <a:headEnd type="none" w="med" len="med"/>
              <a:tailEnd type="none" w="med" len="med"/>
            </a:ln>
          </p:spPr>
        </p:cxnSp>
        <p:sp>
          <p:nvSpPr>
            <p:cNvPr id="29748" name="TextBox 92"/>
            <p:cNvSpPr txBox="1"/>
            <p:nvPr/>
          </p:nvSpPr>
          <p:spPr>
            <a:xfrm>
              <a:off x="6858016" y="3571876"/>
              <a:ext cx="684637" cy="384723"/>
            </a:xfrm>
            <a:prstGeom prst="rect">
              <a:avLst/>
            </a:prstGeom>
            <a:noFill/>
            <a:ln w="9525">
              <a:noFill/>
            </a:ln>
          </p:spPr>
          <p:txBody>
            <a:bodyPr wrap="none" anchor="t" anchorCtr="0">
              <a:spAutoFit/>
            </a:bodyPr>
            <a:p>
              <a:pPr eaLnBrk="0" hangingPunct="0"/>
              <a:r>
                <a:rPr lang="en-US" altLang="zh-CN" sz="1900" b="1" dirty="0">
                  <a:solidFill>
                    <a:srgbClr val="0000FF"/>
                  </a:solidFill>
                  <a:latin typeface="微软雅黑" panose="020B0503020204020204" pitchFamily="34" charset="-122"/>
                  <a:ea typeface="微软雅黑" panose="020B0503020204020204" pitchFamily="34" charset="-122"/>
                </a:rPr>
                <a:t>C=3</a:t>
              </a:r>
              <a:endParaRPr lang="zh-CN" altLang="en-US" sz="1900" b="1" dirty="0">
                <a:solidFill>
                  <a:srgbClr val="0000FF"/>
                </a:solidFill>
                <a:latin typeface="微软雅黑" panose="020B0503020204020204" pitchFamily="34" charset="-122"/>
                <a:ea typeface="微软雅黑" panose="020B0503020204020204" pitchFamily="34" charset="-122"/>
              </a:endParaRPr>
            </a:p>
          </p:txBody>
        </p:sp>
      </p:grpSp>
      <p:grpSp>
        <p:nvGrpSpPr>
          <p:cNvPr id="117" name="组合 116"/>
          <p:cNvGrpSpPr/>
          <p:nvPr/>
        </p:nvGrpSpPr>
        <p:grpSpPr>
          <a:xfrm>
            <a:off x="7366000" y="4429125"/>
            <a:ext cx="847725" cy="500063"/>
            <a:chOff x="7366749" y="4429132"/>
            <a:chExt cx="848117" cy="500065"/>
          </a:xfrm>
        </p:grpSpPr>
        <p:cxnSp>
          <p:nvCxnSpPr>
            <p:cNvPr id="29750" name="直接连接符 65"/>
            <p:cNvCxnSpPr/>
            <p:nvPr/>
          </p:nvCxnSpPr>
          <p:spPr>
            <a:xfrm rot="-5400000" flipH="1">
              <a:off x="7331022" y="4473509"/>
              <a:ext cx="491399" cy="419961"/>
            </a:xfrm>
            <a:prstGeom prst="line">
              <a:avLst/>
            </a:prstGeom>
            <a:ln w="9525" cap="flat" cmpd="sng">
              <a:solidFill>
                <a:schemeClr val="tx1"/>
              </a:solidFill>
              <a:prstDash val="solid"/>
              <a:round/>
              <a:headEnd type="none" w="med" len="med"/>
              <a:tailEnd type="none" w="med" len="med"/>
            </a:ln>
          </p:spPr>
        </p:cxnSp>
        <p:sp>
          <p:nvSpPr>
            <p:cNvPr id="29751" name="TextBox 93"/>
            <p:cNvSpPr txBox="1"/>
            <p:nvPr/>
          </p:nvSpPr>
          <p:spPr>
            <a:xfrm>
              <a:off x="7500958" y="4429132"/>
              <a:ext cx="713908" cy="384723"/>
            </a:xfrm>
            <a:prstGeom prst="rect">
              <a:avLst/>
            </a:prstGeom>
            <a:noFill/>
            <a:ln w="9525">
              <a:noFill/>
            </a:ln>
          </p:spPr>
          <p:txBody>
            <a:bodyPr wrap="none" anchor="t" anchorCtr="0">
              <a:spAutoFit/>
            </a:bodyPr>
            <a:p>
              <a:pPr eaLnBrk="0" hangingPunct="0"/>
              <a:r>
                <a:rPr lang="en-US" altLang="zh-CN" sz="1900" b="1" dirty="0">
                  <a:solidFill>
                    <a:srgbClr val="0000FF"/>
                  </a:solidFill>
                  <a:latin typeface="微软雅黑" panose="020B0503020204020204" pitchFamily="34" charset="-122"/>
                  <a:ea typeface="微软雅黑" panose="020B0503020204020204" pitchFamily="34" charset="-122"/>
                </a:rPr>
                <a:t>D=3</a:t>
              </a:r>
              <a:endParaRPr lang="zh-CN" altLang="en-US" sz="1900" b="1" dirty="0">
                <a:solidFill>
                  <a:srgbClr val="0000FF"/>
                </a:solidFill>
                <a:latin typeface="微软雅黑" panose="020B0503020204020204" pitchFamily="34" charset="-122"/>
                <a:ea typeface="微软雅黑" panose="020B0503020204020204" pitchFamily="34" charset="-122"/>
              </a:endParaRPr>
            </a:p>
          </p:txBody>
        </p:sp>
      </p:grpSp>
      <p:grpSp>
        <p:nvGrpSpPr>
          <p:cNvPr id="118" name="组合 117"/>
          <p:cNvGrpSpPr/>
          <p:nvPr/>
        </p:nvGrpSpPr>
        <p:grpSpPr>
          <a:xfrm>
            <a:off x="7215188" y="5294313"/>
            <a:ext cx="874712" cy="519112"/>
            <a:chOff x="7215207" y="5295055"/>
            <a:chExt cx="875571" cy="517718"/>
          </a:xfrm>
        </p:grpSpPr>
        <p:cxnSp>
          <p:nvCxnSpPr>
            <p:cNvPr id="29753" name="直接连接符 74"/>
            <p:cNvCxnSpPr/>
            <p:nvPr/>
          </p:nvCxnSpPr>
          <p:spPr>
            <a:xfrm rot="5400000">
              <a:off x="7179480" y="5330766"/>
              <a:ext cx="491399" cy="419961"/>
            </a:xfrm>
            <a:prstGeom prst="line">
              <a:avLst/>
            </a:prstGeom>
            <a:ln w="9525" cap="flat" cmpd="sng">
              <a:solidFill>
                <a:schemeClr val="tx1"/>
              </a:solidFill>
              <a:prstDash val="solid"/>
              <a:round/>
              <a:headEnd type="none" w="med" len="med"/>
              <a:tailEnd type="none" w="med" len="med"/>
            </a:ln>
          </p:spPr>
        </p:cxnSp>
        <p:sp>
          <p:nvSpPr>
            <p:cNvPr id="29754" name="TextBox 94"/>
            <p:cNvSpPr txBox="1"/>
            <p:nvPr/>
          </p:nvSpPr>
          <p:spPr>
            <a:xfrm>
              <a:off x="7429520" y="5429264"/>
              <a:ext cx="661258" cy="383509"/>
            </a:xfrm>
            <a:prstGeom prst="rect">
              <a:avLst/>
            </a:prstGeom>
            <a:noFill/>
            <a:ln w="9525">
              <a:noFill/>
            </a:ln>
          </p:spPr>
          <p:txBody>
            <a:bodyPr wrap="none" anchor="t" anchorCtr="0">
              <a:spAutoFit/>
            </a:bodyPr>
            <a:p>
              <a:pPr eaLnBrk="0" hangingPunct="0"/>
              <a:r>
                <a:rPr lang="en-US" altLang="zh-CN" sz="1900" b="1" dirty="0">
                  <a:solidFill>
                    <a:srgbClr val="0000FF"/>
                  </a:solidFill>
                  <a:latin typeface="微软雅黑" panose="020B0503020204020204" pitchFamily="34" charset="-122"/>
                  <a:ea typeface="微软雅黑" panose="020B0503020204020204" pitchFamily="34" charset="-122"/>
                </a:rPr>
                <a:t>E=1</a:t>
              </a:r>
              <a:endParaRPr lang="zh-CN" altLang="en-US" sz="1900" b="1" dirty="0">
                <a:solidFill>
                  <a:srgbClr val="0000FF"/>
                </a:solidFill>
                <a:latin typeface="微软雅黑" panose="020B0503020204020204" pitchFamily="34" charset="-122"/>
                <a:ea typeface="微软雅黑" panose="020B0503020204020204" pitchFamily="34" charset="-122"/>
              </a:endParaRPr>
            </a:p>
          </p:txBody>
        </p:sp>
      </p:grpSp>
      <p:sp>
        <p:nvSpPr>
          <p:cNvPr id="29755" name="TextBox 108"/>
          <p:cNvSpPr txBox="1"/>
          <p:nvPr/>
        </p:nvSpPr>
        <p:spPr>
          <a:xfrm>
            <a:off x="4357688" y="2143125"/>
            <a:ext cx="376237" cy="400050"/>
          </a:xfrm>
          <a:prstGeom prst="rect">
            <a:avLst/>
          </a:prstGeom>
          <a:noFill/>
          <a:ln w="9525">
            <a:noFill/>
          </a:ln>
        </p:spPr>
        <p:txBody>
          <a:bodyPr wrap="none" anchor="t" anchorCtr="0">
            <a:spAutoFit/>
          </a:bodyPr>
          <a:p>
            <a:pPr eaLnBrk="0" hangingPunct="0"/>
            <a:r>
              <a:rPr lang="en-US" altLang="zh-CN" sz="1900" b="1" dirty="0">
                <a:solidFill>
                  <a:srgbClr val="006600"/>
                </a:solidFill>
                <a:latin typeface="微软雅黑" panose="020B0503020204020204" pitchFamily="34" charset="-122"/>
                <a:ea typeface="微软雅黑" panose="020B0503020204020204" pitchFamily="34" charset="-122"/>
              </a:rPr>
              <a:t>A</a:t>
            </a:r>
            <a:endParaRPr lang="zh-CN" altLang="en-US" sz="1900" b="1" dirty="0">
              <a:solidFill>
                <a:srgbClr val="006600"/>
              </a:solidFill>
              <a:latin typeface="微软雅黑" panose="020B0503020204020204" pitchFamily="34" charset="-122"/>
              <a:ea typeface="微软雅黑" panose="020B0503020204020204" pitchFamily="34" charset="-122"/>
            </a:endParaRPr>
          </a:p>
        </p:txBody>
      </p:sp>
      <p:sp>
        <p:nvSpPr>
          <p:cNvPr id="29756" name="TextBox 109"/>
          <p:cNvSpPr txBox="1"/>
          <p:nvPr/>
        </p:nvSpPr>
        <p:spPr>
          <a:xfrm>
            <a:off x="4357688" y="2857500"/>
            <a:ext cx="358775" cy="400050"/>
          </a:xfrm>
          <a:prstGeom prst="rect">
            <a:avLst/>
          </a:prstGeom>
          <a:noFill/>
          <a:ln w="9525">
            <a:noFill/>
          </a:ln>
        </p:spPr>
        <p:txBody>
          <a:bodyPr wrap="none" anchor="t" anchorCtr="0">
            <a:spAutoFit/>
          </a:bodyPr>
          <a:p>
            <a:pPr eaLnBrk="0" hangingPunct="0"/>
            <a:r>
              <a:rPr lang="en-US" altLang="zh-CN" sz="1900" b="1" dirty="0">
                <a:solidFill>
                  <a:srgbClr val="006600"/>
                </a:solidFill>
                <a:latin typeface="微软雅黑" panose="020B0503020204020204" pitchFamily="34" charset="-122"/>
                <a:ea typeface="微软雅黑" panose="020B0503020204020204" pitchFamily="34" charset="-122"/>
              </a:rPr>
              <a:t>B</a:t>
            </a:r>
            <a:endParaRPr lang="zh-CN" altLang="en-US" sz="1900" b="1" dirty="0">
              <a:solidFill>
                <a:srgbClr val="006600"/>
              </a:solidFill>
              <a:latin typeface="微软雅黑" panose="020B0503020204020204" pitchFamily="34" charset="-122"/>
              <a:ea typeface="微软雅黑" panose="020B0503020204020204" pitchFamily="34" charset="-122"/>
            </a:endParaRPr>
          </a:p>
        </p:txBody>
      </p:sp>
      <p:sp>
        <p:nvSpPr>
          <p:cNvPr id="29757" name="TextBox 110"/>
          <p:cNvSpPr txBox="1"/>
          <p:nvPr/>
        </p:nvSpPr>
        <p:spPr>
          <a:xfrm>
            <a:off x="4357688" y="3643313"/>
            <a:ext cx="357187" cy="400050"/>
          </a:xfrm>
          <a:prstGeom prst="rect">
            <a:avLst/>
          </a:prstGeom>
          <a:noFill/>
          <a:ln w="9525">
            <a:noFill/>
          </a:ln>
        </p:spPr>
        <p:txBody>
          <a:bodyPr wrap="none" anchor="t" anchorCtr="0">
            <a:spAutoFit/>
          </a:bodyPr>
          <a:p>
            <a:pPr eaLnBrk="0" hangingPunct="0"/>
            <a:r>
              <a:rPr lang="en-US" altLang="zh-CN" sz="1900" b="1" dirty="0">
                <a:solidFill>
                  <a:srgbClr val="006600"/>
                </a:solidFill>
                <a:latin typeface="微软雅黑" panose="020B0503020204020204" pitchFamily="34" charset="-122"/>
                <a:ea typeface="微软雅黑" panose="020B0503020204020204" pitchFamily="34" charset="-122"/>
              </a:rPr>
              <a:t>C</a:t>
            </a:r>
            <a:endParaRPr lang="zh-CN" altLang="en-US" sz="1900" b="1" dirty="0">
              <a:solidFill>
                <a:srgbClr val="006600"/>
              </a:solidFill>
              <a:latin typeface="微软雅黑" panose="020B0503020204020204" pitchFamily="34" charset="-122"/>
              <a:ea typeface="微软雅黑" panose="020B0503020204020204" pitchFamily="34" charset="-122"/>
            </a:endParaRPr>
          </a:p>
        </p:txBody>
      </p:sp>
      <p:sp>
        <p:nvSpPr>
          <p:cNvPr id="29758" name="TextBox 111"/>
          <p:cNvSpPr txBox="1"/>
          <p:nvPr/>
        </p:nvSpPr>
        <p:spPr>
          <a:xfrm>
            <a:off x="4357688" y="4500563"/>
            <a:ext cx="388937" cy="400050"/>
          </a:xfrm>
          <a:prstGeom prst="rect">
            <a:avLst/>
          </a:prstGeom>
          <a:noFill/>
          <a:ln w="9525">
            <a:noFill/>
          </a:ln>
        </p:spPr>
        <p:txBody>
          <a:bodyPr wrap="none" anchor="t" anchorCtr="0">
            <a:spAutoFit/>
          </a:bodyPr>
          <a:p>
            <a:pPr eaLnBrk="0" hangingPunct="0"/>
            <a:r>
              <a:rPr lang="en-US" altLang="zh-CN" sz="1900" b="1" dirty="0">
                <a:solidFill>
                  <a:srgbClr val="006600"/>
                </a:solidFill>
                <a:latin typeface="微软雅黑" panose="020B0503020204020204" pitchFamily="34" charset="-122"/>
                <a:ea typeface="微软雅黑" panose="020B0503020204020204" pitchFamily="34" charset="-122"/>
              </a:rPr>
              <a:t>D</a:t>
            </a:r>
            <a:endParaRPr lang="zh-CN" altLang="en-US" sz="1900" b="1" dirty="0">
              <a:solidFill>
                <a:srgbClr val="006600"/>
              </a:solidFill>
              <a:latin typeface="微软雅黑" panose="020B0503020204020204" pitchFamily="34" charset="-122"/>
              <a:ea typeface="微软雅黑" panose="020B0503020204020204" pitchFamily="34" charset="-122"/>
            </a:endParaRPr>
          </a:p>
        </p:txBody>
      </p:sp>
      <p:sp>
        <p:nvSpPr>
          <p:cNvPr id="29759" name="TextBox 112"/>
          <p:cNvSpPr txBox="1"/>
          <p:nvPr/>
        </p:nvSpPr>
        <p:spPr>
          <a:xfrm>
            <a:off x="4357688" y="5286375"/>
            <a:ext cx="330200" cy="400050"/>
          </a:xfrm>
          <a:prstGeom prst="rect">
            <a:avLst/>
          </a:prstGeom>
          <a:noFill/>
          <a:ln w="9525">
            <a:noFill/>
          </a:ln>
        </p:spPr>
        <p:txBody>
          <a:bodyPr wrap="none" anchor="t" anchorCtr="0">
            <a:spAutoFit/>
          </a:bodyPr>
          <a:p>
            <a:pPr eaLnBrk="0" hangingPunct="0"/>
            <a:r>
              <a:rPr lang="en-US" altLang="zh-CN" sz="1900" b="1" dirty="0">
                <a:solidFill>
                  <a:srgbClr val="006600"/>
                </a:solidFill>
                <a:latin typeface="微软雅黑" panose="020B0503020204020204" pitchFamily="34" charset="-122"/>
                <a:ea typeface="微软雅黑" panose="020B0503020204020204" pitchFamily="34" charset="-122"/>
              </a:rPr>
              <a:t>E</a:t>
            </a:r>
            <a:endParaRPr lang="zh-CN" altLang="en-US" sz="1900" b="1" dirty="0">
              <a:solidFill>
                <a:srgbClr val="006600"/>
              </a:solidFill>
              <a:latin typeface="微软雅黑" panose="020B0503020204020204" pitchFamily="34" charset="-122"/>
              <a:ea typeface="微软雅黑" panose="020B0503020204020204" pitchFamily="34" charset="-122"/>
            </a:endParaRPr>
          </a:p>
        </p:txBody>
      </p:sp>
      <p:sp>
        <p:nvSpPr>
          <p:cNvPr id="119" name="圆角矩形标注 118"/>
          <p:cNvSpPr/>
          <p:nvPr/>
        </p:nvSpPr>
        <p:spPr bwMode="auto">
          <a:xfrm>
            <a:off x="7429500" y="1143000"/>
            <a:ext cx="1714500" cy="428625"/>
          </a:xfrm>
          <a:prstGeom prst="wedgeRoundRectCallout">
            <a:avLst>
              <a:gd name="adj1" fmla="val -63528"/>
              <a:gd name="adj2" fmla="val 115019"/>
              <a:gd name="adj3" fmla="val 16667"/>
            </a:avLst>
          </a:prstGeom>
          <a:solidFill>
            <a:srgbClr val="92D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X=[0,0,0,0,0]</a:t>
            </a:r>
            <a:endParaRPr kumimoji="0" lang="zh-CN" altLang="en-US"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20" name="圆角矩形标注 119"/>
          <p:cNvSpPr/>
          <p:nvPr/>
        </p:nvSpPr>
        <p:spPr bwMode="auto">
          <a:xfrm>
            <a:off x="7429500" y="2143125"/>
            <a:ext cx="1714500" cy="428625"/>
          </a:xfrm>
          <a:prstGeom prst="wedgeRoundRectCallout">
            <a:avLst>
              <a:gd name="adj1" fmla="val -57602"/>
              <a:gd name="adj2" fmla="val 3274"/>
              <a:gd name="adj3" fmla="val 16667"/>
            </a:avLst>
          </a:prstGeom>
          <a:solidFill>
            <a:srgbClr val="92D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X=[1,0,0,0,0]</a:t>
            </a:r>
            <a:endParaRPr kumimoji="0" lang="zh-CN" altLang="en-US"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21" name="圆角矩形标注 120"/>
          <p:cNvSpPr/>
          <p:nvPr/>
        </p:nvSpPr>
        <p:spPr bwMode="auto">
          <a:xfrm>
            <a:off x="4071938" y="2571750"/>
            <a:ext cx="1714500" cy="428625"/>
          </a:xfrm>
          <a:prstGeom prst="wedgeRoundRectCallout">
            <a:avLst>
              <a:gd name="adj1" fmla="val 49911"/>
              <a:gd name="adj2" fmla="val 101475"/>
              <a:gd name="adj3" fmla="val 16667"/>
            </a:avLst>
          </a:prstGeom>
          <a:solidFill>
            <a:srgbClr val="7030A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00FF00"/>
                </a:solidFill>
                <a:effectLst/>
                <a:uLnTx/>
                <a:uFillTx/>
                <a:latin typeface="微软雅黑" panose="020B0503020204020204" pitchFamily="34" charset="-122"/>
                <a:ea typeface="微软雅黑" panose="020B0503020204020204" pitchFamily="34" charset="-122"/>
                <a:cs typeface="+mn-cs"/>
              </a:rPr>
              <a:t>X=[1,1,0,0,0]</a:t>
            </a:r>
            <a:endParaRPr kumimoji="0" lang="zh-CN" altLang="en-US" sz="1900" b="1" i="0" u="none" strike="noStrike" kern="1200" cap="none" spc="0" normalizeH="0" baseline="0" noProof="0">
              <a:ln>
                <a:noFill/>
              </a:ln>
              <a:solidFill>
                <a:srgbClr val="00FF00"/>
              </a:solidFill>
              <a:effectLst/>
              <a:uLnTx/>
              <a:uFillTx/>
              <a:latin typeface="微软雅黑" panose="020B0503020204020204" pitchFamily="34" charset="-122"/>
              <a:ea typeface="微软雅黑" panose="020B0503020204020204" pitchFamily="34" charset="-122"/>
              <a:cs typeface="+mn-cs"/>
            </a:endParaRPr>
          </a:p>
        </p:txBody>
      </p:sp>
      <p:sp>
        <p:nvSpPr>
          <p:cNvPr id="122" name="圆角矩形标注 121"/>
          <p:cNvSpPr/>
          <p:nvPr/>
        </p:nvSpPr>
        <p:spPr bwMode="auto">
          <a:xfrm>
            <a:off x="7429500" y="3000375"/>
            <a:ext cx="1714500" cy="428625"/>
          </a:xfrm>
          <a:prstGeom prst="wedgeRoundRectCallout">
            <a:avLst>
              <a:gd name="adj1" fmla="val -66914"/>
              <a:gd name="adj2" fmla="val 37136"/>
              <a:gd name="adj3" fmla="val 16667"/>
            </a:avLst>
          </a:prstGeom>
          <a:solidFill>
            <a:srgbClr val="92D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X=[1,2,0,0,0]</a:t>
            </a:r>
            <a:endParaRPr kumimoji="0" lang="zh-CN" altLang="en-US"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23" name="圆角矩形标注 122"/>
          <p:cNvSpPr/>
          <p:nvPr/>
        </p:nvSpPr>
        <p:spPr bwMode="auto">
          <a:xfrm>
            <a:off x="7429500" y="3643313"/>
            <a:ext cx="1714500" cy="428625"/>
          </a:xfrm>
          <a:prstGeom prst="wedgeRoundRectCallout">
            <a:avLst>
              <a:gd name="adj1" fmla="val -56755"/>
              <a:gd name="adj2" fmla="val 40522"/>
              <a:gd name="adj3" fmla="val 16667"/>
            </a:avLst>
          </a:prstGeom>
          <a:solidFill>
            <a:srgbClr val="92D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X=[1,2,3,0,0]</a:t>
            </a:r>
            <a:endParaRPr kumimoji="0" lang="zh-CN" altLang="en-US"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24" name="圆角矩形标注 123"/>
          <p:cNvSpPr/>
          <p:nvPr/>
        </p:nvSpPr>
        <p:spPr bwMode="auto">
          <a:xfrm>
            <a:off x="4000500" y="4857750"/>
            <a:ext cx="1714500" cy="428625"/>
          </a:xfrm>
          <a:prstGeom prst="wedgeRoundRectCallout">
            <a:avLst>
              <a:gd name="adj1" fmla="val 88006"/>
              <a:gd name="adj2" fmla="val -33974"/>
              <a:gd name="adj3" fmla="val 16667"/>
            </a:avLst>
          </a:prstGeom>
          <a:solidFill>
            <a:srgbClr val="92D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X=[1,2,3,1,0]</a:t>
            </a:r>
            <a:endParaRPr kumimoji="0" lang="zh-CN" altLang="en-US"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125" name="圆角矩形标注 124"/>
          <p:cNvSpPr/>
          <p:nvPr/>
        </p:nvSpPr>
        <p:spPr bwMode="auto">
          <a:xfrm>
            <a:off x="7429500" y="6143625"/>
            <a:ext cx="1714500" cy="428625"/>
          </a:xfrm>
          <a:prstGeom prst="wedgeRoundRectCallout">
            <a:avLst>
              <a:gd name="adj1" fmla="val -53368"/>
              <a:gd name="adj2" fmla="val -50906"/>
              <a:gd name="adj3" fmla="val 16667"/>
            </a:avLst>
          </a:prstGeom>
          <a:solidFill>
            <a:srgbClr val="92D05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rPr>
              <a:t>X=[1,2,3,3,1]</a:t>
            </a:r>
            <a:endParaRPr kumimoji="0" lang="zh-CN" altLang="en-US" sz="19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9"/>
                                        </p:tgtEl>
                                        <p:attrNameLst>
                                          <p:attrName>style.visibility</p:attrName>
                                        </p:attrNameLst>
                                      </p:cBhvr>
                                      <p:to>
                                        <p:strVal val="visible"/>
                                      </p:to>
                                    </p:set>
                                    <p:animEffect transition="in" filter="fade">
                                      <p:cBhvr>
                                        <p:cTn id="11" dur="500"/>
                                        <p:tgtEl>
                                          <p:spTgt spid="1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4"/>
                                        </p:tgtEl>
                                        <p:attrNameLst>
                                          <p:attrName>style.visibility</p:attrName>
                                        </p:attrNameLst>
                                      </p:cBhvr>
                                      <p:to>
                                        <p:strVal val="visible"/>
                                      </p:to>
                                    </p:set>
                                    <p:animEffect transition="in" filter="fade">
                                      <p:cBhvr>
                                        <p:cTn id="16" dur="500"/>
                                        <p:tgtEl>
                                          <p:spTgt spid="1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fade">
                                      <p:cBhvr>
                                        <p:cTn id="25" dur="500"/>
                                        <p:tgtEl>
                                          <p:spTgt spid="1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21"/>
                                        </p:tgtEl>
                                        <p:attrNameLst>
                                          <p:attrName>style.visibility</p:attrName>
                                        </p:attrNameLst>
                                      </p:cBhvr>
                                      <p:to>
                                        <p:strVal val="visible"/>
                                      </p:to>
                                    </p:set>
                                    <p:animEffect transition="in" filter="fade">
                                      <p:cBhvr>
                                        <p:cTn id="39" dur="500"/>
                                        <p:tgtEl>
                                          <p:spTgt spid="1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fade">
                                      <p:cBhvr>
                                        <p:cTn id="44" dur="500"/>
                                        <p:tgtEl>
                                          <p:spTgt spid="1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22"/>
                                        </p:tgtEl>
                                        <p:attrNameLst>
                                          <p:attrName>style.visibility</p:attrName>
                                        </p:attrNameLst>
                                      </p:cBhvr>
                                      <p:to>
                                        <p:strVal val="visible"/>
                                      </p:to>
                                    </p:set>
                                    <p:animEffect transition="in" filter="fade">
                                      <p:cBhvr>
                                        <p:cTn id="53" dur="500"/>
                                        <p:tgtEl>
                                          <p:spTgt spid="12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16"/>
                                        </p:tgtEl>
                                        <p:attrNameLst>
                                          <p:attrName>style.visibility</p:attrName>
                                        </p:attrNameLst>
                                      </p:cBhvr>
                                      <p:to>
                                        <p:strVal val="visible"/>
                                      </p:to>
                                    </p:set>
                                    <p:animEffect transition="in" filter="fade">
                                      <p:cBhvr>
                                        <p:cTn id="78" dur="500"/>
                                        <p:tgtEl>
                                          <p:spTgt spid="11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fade">
                                      <p:cBhvr>
                                        <p:cTn id="87" dur="500"/>
                                        <p:tgtEl>
                                          <p:spTgt spid="1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500"/>
                            </p:stCondLst>
                            <p:childTnLst>
                              <p:par>
                                <p:cTn id="99" presetID="10" presetClass="entr" presetSubtype="0" fill="hold" nodeType="afterEffect">
                                  <p:stCondLst>
                                    <p:cond delay="0"/>
                                  </p:stCondLst>
                                  <p:childTnLst>
                                    <p:set>
                                      <p:cBhvr>
                                        <p:cTn id="100" dur="1" fill="hold">
                                          <p:stCondLst>
                                            <p:cond delay="0"/>
                                          </p:stCondLst>
                                        </p:cTn>
                                        <p:tgtEl>
                                          <p:spTgt spid="124"/>
                                        </p:tgtEl>
                                        <p:attrNameLst>
                                          <p:attrName>style.visibility</p:attrName>
                                        </p:attrNameLst>
                                      </p:cBhvr>
                                      <p:to>
                                        <p:strVal val="visible"/>
                                      </p:to>
                                    </p:set>
                                    <p:animEffect transition="in" filter="fade">
                                      <p:cBhvr>
                                        <p:cTn id="101" dur="500"/>
                                        <p:tgtEl>
                                          <p:spTgt spid="12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fade">
                                      <p:cBhvr>
                                        <p:cTn id="106" dur="500"/>
                                        <p:tgtEl>
                                          <p:spTgt spid="8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81"/>
                                        </p:tgtEl>
                                        <p:attrNameLst>
                                          <p:attrName>style.visibility</p:attrName>
                                        </p:attrNameLst>
                                      </p:cBhvr>
                                      <p:to>
                                        <p:strVal val="visible"/>
                                      </p:to>
                                    </p:set>
                                    <p:animEffect transition="in" filter="fade">
                                      <p:cBhvr>
                                        <p:cTn id="116" dur="500"/>
                                        <p:tgtEl>
                                          <p:spTgt spid="81"/>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fade">
                                      <p:cBhvr>
                                        <p:cTn id="121" dur="500"/>
                                        <p:tgtEl>
                                          <p:spTgt spid="40"/>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78"/>
                                        </p:tgtEl>
                                        <p:attrNameLst>
                                          <p:attrName>style.visibility</p:attrName>
                                        </p:attrNameLst>
                                      </p:cBhvr>
                                      <p:to>
                                        <p:strVal val="visible"/>
                                      </p:to>
                                    </p:set>
                                    <p:animEffect transition="in" filter="fade">
                                      <p:cBhvr>
                                        <p:cTn id="126" dur="500"/>
                                        <p:tgtEl>
                                          <p:spTgt spid="7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fade">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58"/>
                                        </p:tgtEl>
                                        <p:attrNameLst>
                                          <p:attrName>style.visibility</p:attrName>
                                        </p:attrNameLst>
                                      </p:cBhvr>
                                      <p:to>
                                        <p:strVal val="visible"/>
                                      </p:to>
                                    </p:set>
                                    <p:animEffect transition="in" filter="fade">
                                      <p:cBhvr>
                                        <p:cTn id="136" dur="500"/>
                                        <p:tgtEl>
                                          <p:spTgt spid="58"/>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37"/>
                                        </p:tgtEl>
                                        <p:attrNameLst>
                                          <p:attrName>style.visibility</p:attrName>
                                        </p:attrNameLst>
                                      </p:cBhvr>
                                      <p:to>
                                        <p:strVal val="visible"/>
                                      </p:to>
                                    </p:set>
                                    <p:animEffect transition="in" filter="fade">
                                      <p:cBhvr>
                                        <p:cTn id="141" dur="500"/>
                                        <p:tgtEl>
                                          <p:spTgt spid="37"/>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117"/>
                                        </p:tgtEl>
                                        <p:attrNameLst>
                                          <p:attrName>style.visibility</p:attrName>
                                        </p:attrNameLst>
                                      </p:cBhvr>
                                      <p:to>
                                        <p:strVal val="visible"/>
                                      </p:to>
                                    </p:set>
                                    <p:animEffect transition="in" filter="fade">
                                      <p:cBhvr>
                                        <p:cTn id="146" dur="500"/>
                                        <p:tgtEl>
                                          <p:spTgt spid="117"/>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500"/>
                                        <p:tgtEl>
                                          <p:spTgt spid="45"/>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fad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42"/>
                                        </p:tgtEl>
                                        <p:attrNameLst>
                                          <p:attrName>style.visibility</p:attrName>
                                        </p:attrNameLst>
                                      </p:cBhvr>
                                      <p:to>
                                        <p:strVal val="visible"/>
                                      </p:to>
                                    </p:set>
                                    <p:animEffect transition="in" filter="fade">
                                      <p:cBhvr>
                                        <p:cTn id="161" dur="500"/>
                                        <p:tgtEl>
                                          <p:spTgt spid="42"/>
                                        </p:tgtEl>
                                      </p:cBhvr>
                                    </p:animEffect>
                                  </p:childTnLst>
                                </p:cTn>
                              </p:par>
                            </p:childTnLst>
                          </p:cTn>
                        </p:par>
                        <p:par>
                          <p:cTn id="162" fill="hold">
                            <p:stCondLst>
                              <p:cond delay="500"/>
                            </p:stCondLst>
                            <p:childTnLst>
                              <p:par>
                                <p:cTn id="163" presetID="10" presetClass="entr" presetSubtype="0" fill="hold" nodeType="afterEffect">
                                  <p:stCondLst>
                                    <p:cond delay="0"/>
                                  </p:stCondLst>
                                  <p:childTnLst>
                                    <p:set>
                                      <p:cBhvr>
                                        <p:cTn id="164" dur="1" fill="hold">
                                          <p:stCondLst>
                                            <p:cond delay="0"/>
                                          </p:stCondLst>
                                        </p:cTn>
                                        <p:tgtEl>
                                          <p:spTgt spid="125"/>
                                        </p:tgtEl>
                                        <p:attrNameLst>
                                          <p:attrName>style.visibility</p:attrName>
                                        </p:attrNameLst>
                                      </p:cBhvr>
                                      <p:to>
                                        <p:strVal val="visible"/>
                                      </p:to>
                                    </p:set>
                                    <p:animEffect transition="in" filter="fade">
                                      <p:cBhvr>
                                        <p:cTn id="16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31746"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NCEPU               </a:t>
            </a:r>
            <a:endParaRPr lang="en-US" altLang="zh-CN" sz="1200" dirty="0">
              <a:latin typeface="Arial" panose="020B0604020202020204" pitchFamily="34" charset="0"/>
              <a:ea typeface="宋体" panose="02010600030101010101" pitchFamily="2" charset="-122"/>
            </a:endParaRPr>
          </a:p>
        </p:txBody>
      </p:sp>
      <p:sp>
        <p:nvSpPr>
          <p:cNvPr id="31747" name="矩形 5"/>
          <p:cNvSpPr/>
          <p:nvPr/>
        </p:nvSpPr>
        <p:spPr>
          <a:xfrm>
            <a:off x="430213" y="1524000"/>
            <a:ext cx="8458200" cy="2808288"/>
          </a:xfrm>
          <a:prstGeom prst="rect">
            <a:avLst/>
          </a:prstGeom>
          <a:noFill/>
          <a:ln w="9525">
            <a:noFill/>
          </a:ln>
        </p:spPr>
        <p:txBody>
          <a:bodyPr anchor="t" anchorCtr="0">
            <a:spAutoFit/>
          </a:bodyPr>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设</a:t>
            </a:r>
            <a:r>
              <a:rPr lang="en-US" altLang="zh-CN" sz="2000" dirty="0">
                <a:solidFill>
                  <a:srgbClr val="000000"/>
                </a:solidFill>
                <a:latin typeface="Consolas" panose="020B0609020204030204" pitchFamily="49" charset="0"/>
                <a:ea typeface="黑体" panose="02010609060101010101" pitchFamily="49" charset="-122"/>
              </a:rPr>
              <a:t>G=(V,E)</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V={1,2, ... , n}</a:t>
            </a:r>
            <a:r>
              <a:rPr lang="zh-CN" altLang="en-US" sz="2000" dirty="0">
                <a:solidFill>
                  <a:srgbClr val="000000"/>
                </a:solidFill>
                <a:latin typeface="Consolas" panose="020B0609020204030204" pitchFamily="49" charset="0"/>
                <a:ea typeface="黑体" panose="02010609060101010101" pitchFamily="49" charset="-122"/>
              </a:rPr>
              <a:t> ，颜色编号：</a:t>
            </a:r>
            <a:r>
              <a:rPr lang="en-US" altLang="zh-CN" sz="2000" dirty="0">
                <a:solidFill>
                  <a:srgbClr val="000000"/>
                </a:solidFill>
                <a:latin typeface="Consolas" panose="020B0609020204030204" pitchFamily="49" charset="0"/>
                <a:ea typeface="黑体" panose="02010609060101010101" pitchFamily="49" charset="-122"/>
              </a:rPr>
              <a:t>1, 2, … , m </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解向量：</a:t>
            </a:r>
            <a:r>
              <a:rPr lang="en-US" altLang="zh-CN" sz="2000" dirty="0">
                <a:solidFill>
                  <a:srgbClr val="000000"/>
                </a:solidFill>
                <a:latin typeface="Consolas" panose="020B0609020204030204" pitchFamily="49" charset="0"/>
                <a:ea typeface="黑体" panose="02010609060101010101" pitchFamily="49" charset="-122"/>
              </a:rPr>
              <a:t>&lt;x</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 x</a:t>
            </a:r>
            <a:r>
              <a:rPr lang="en-US" altLang="zh-CN" sz="2000" baseline="-25000" dirty="0">
                <a:solidFill>
                  <a:srgbClr val="000000"/>
                </a:solidFill>
                <a:latin typeface="Consolas" panose="020B0609020204030204" pitchFamily="49" charset="0"/>
                <a:ea typeface="黑体" panose="02010609060101010101" pitchFamily="49" charset="-122"/>
              </a:rPr>
              <a:t>2</a:t>
            </a:r>
            <a:r>
              <a:rPr lang="en-US" altLang="zh-CN" sz="2000" dirty="0">
                <a:solidFill>
                  <a:srgbClr val="000000"/>
                </a:solidFill>
                <a:latin typeface="Consolas" panose="020B0609020204030204" pitchFamily="49" charset="0"/>
                <a:ea typeface="黑体" panose="02010609060101010101" pitchFamily="49" charset="-122"/>
              </a:rPr>
              <a:t>, ..., x</a:t>
            </a:r>
            <a:r>
              <a:rPr lang="en-US" altLang="zh-CN" sz="2000" baseline="-25000"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&gt;</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 x</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 x</a:t>
            </a:r>
            <a:r>
              <a:rPr lang="en-US" altLang="zh-CN" sz="2000" baseline="-25000" dirty="0">
                <a:solidFill>
                  <a:srgbClr val="000000"/>
                </a:solidFill>
                <a:latin typeface="Consolas" panose="020B0609020204030204" pitchFamily="49" charset="0"/>
                <a:ea typeface="黑体" panose="02010609060101010101" pitchFamily="49" charset="-122"/>
              </a:rPr>
              <a:t>2</a:t>
            </a:r>
            <a:r>
              <a:rPr lang="en-US" altLang="zh-CN" sz="2000" dirty="0">
                <a:solidFill>
                  <a:srgbClr val="000000"/>
                </a:solidFill>
                <a:latin typeface="Consolas" panose="020B0609020204030204" pitchFamily="49" charset="0"/>
                <a:ea typeface="黑体" panose="02010609060101010101" pitchFamily="49" charset="-122"/>
              </a:rPr>
              <a:t>, ..., x</a:t>
            </a:r>
            <a:r>
              <a:rPr lang="en-US" altLang="zh-CN" sz="2000" baseline="-25000" dirty="0">
                <a:solidFill>
                  <a:srgbClr val="000000"/>
                </a:solidFill>
                <a:latin typeface="Consolas" panose="020B0609020204030204" pitchFamily="49" charset="0"/>
                <a:ea typeface="黑体" panose="02010609060101010101" pitchFamily="49" charset="-122"/>
              </a:rPr>
              <a:t>n </a:t>
            </a:r>
            <a:r>
              <a:rPr lang="en-US" altLang="zh-CN" sz="2000" dirty="0">
                <a:solidFill>
                  <a:srgbClr val="000000"/>
                </a:solidFill>
                <a:latin typeface="Consolas" panose="020B0609020204030204" pitchFamily="49" charset="0"/>
                <a:ea typeface="黑体" panose="02010609060101010101" pitchFamily="49" charset="-122"/>
              </a:rPr>
              <a:t>∈{1,2, .., m }</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结点的部分向量</a:t>
            </a:r>
            <a:r>
              <a:rPr lang="en-US" altLang="zh-CN" sz="2000" dirty="0">
                <a:solidFill>
                  <a:srgbClr val="000000"/>
                </a:solidFill>
                <a:latin typeface="Consolas" panose="020B0609020204030204" pitchFamily="49" charset="0"/>
                <a:ea typeface="黑体" panose="02010609060101010101" pitchFamily="49" charset="-122"/>
              </a:rPr>
              <a:t>&lt; x</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 x</a:t>
            </a:r>
            <a:r>
              <a:rPr lang="en-US" altLang="zh-CN" sz="2000" baseline="-25000" dirty="0">
                <a:solidFill>
                  <a:srgbClr val="000000"/>
                </a:solidFill>
                <a:latin typeface="Consolas" panose="020B0609020204030204" pitchFamily="49" charset="0"/>
                <a:ea typeface="黑体" panose="02010609060101010101" pitchFamily="49" charset="-122"/>
              </a:rPr>
              <a:t>2</a:t>
            </a:r>
            <a:r>
              <a:rPr lang="en-US" altLang="zh-CN" sz="2000" dirty="0">
                <a:solidFill>
                  <a:srgbClr val="000000"/>
                </a:solidFill>
                <a:latin typeface="Consolas" panose="020B0609020204030204" pitchFamily="49" charset="0"/>
                <a:ea typeface="黑体" panose="02010609060101010101" pitchFamily="49" charset="-122"/>
              </a:rPr>
              <a:t>, ..., x</a:t>
            </a:r>
            <a:r>
              <a:rPr lang="en-US" altLang="zh-CN" sz="2000" baseline="-25000" dirty="0">
                <a:solidFill>
                  <a:srgbClr val="000000"/>
                </a:solidFill>
                <a:latin typeface="Consolas" panose="020B0609020204030204" pitchFamily="49" charset="0"/>
                <a:ea typeface="黑体" panose="02010609060101010101" pitchFamily="49" charset="-122"/>
              </a:rPr>
              <a:t>k </a:t>
            </a:r>
            <a:r>
              <a:rPr lang="en-US" altLang="zh-CN" sz="2000" dirty="0">
                <a:solidFill>
                  <a:srgbClr val="000000"/>
                </a:solidFill>
                <a:latin typeface="Consolas" panose="020B0609020204030204" pitchFamily="49" charset="0"/>
                <a:ea typeface="黑体" panose="02010609060101010101" pitchFamily="49" charset="-122"/>
              </a:rPr>
              <a:t>&gt; x</a:t>
            </a:r>
            <a:r>
              <a:rPr lang="en-US" altLang="zh-CN" sz="2000" baseline="-25000" dirty="0">
                <a:solidFill>
                  <a:srgbClr val="000000"/>
                </a:solidFill>
                <a:latin typeface="Consolas" panose="020B0609020204030204" pitchFamily="49" charset="0"/>
                <a:ea typeface="黑体" panose="02010609060101010101" pitchFamily="49" charset="-122"/>
              </a:rPr>
              <a:t>1</a:t>
            </a:r>
            <a:r>
              <a:rPr lang="en-US" altLang="zh-CN" sz="2000" dirty="0">
                <a:solidFill>
                  <a:srgbClr val="000000"/>
                </a:solidFill>
                <a:latin typeface="Consolas" panose="020B0609020204030204" pitchFamily="49" charset="0"/>
                <a:ea typeface="黑体" panose="02010609060101010101" pitchFamily="49" charset="-122"/>
              </a:rPr>
              <a:t>, x</a:t>
            </a:r>
            <a:r>
              <a:rPr lang="en-US" altLang="zh-CN" sz="2000" baseline="-25000" dirty="0">
                <a:solidFill>
                  <a:srgbClr val="000000"/>
                </a:solidFill>
                <a:latin typeface="Consolas" panose="020B0609020204030204" pitchFamily="49" charset="0"/>
                <a:ea typeface="黑体" panose="02010609060101010101" pitchFamily="49" charset="-122"/>
              </a:rPr>
              <a:t>2</a:t>
            </a:r>
            <a:r>
              <a:rPr lang="en-US" altLang="zh-CN" sz="2000" dirty="0">
                <a:solidFill>
                  <a:srgbClr val="000000"/>
                </a:solidFill>
                <a:latin typeface="Consolas" panose="020B0609020204030204" pitchFamily="49" charset="0"/>
                <a:ea typeface="黑体" panose="02010609060101010101" pitchFamily="49" charset="-122"/>
              </a:rPr>
              <a:t>, ..., x</a:t>
            </a:r>
            <a:r>
              <a:rPr lang="en-US" altLang="zh-CN" sz="2000" baseline="-25000" dirty="0">
                <a:solidFill>
                  <a:srgbClr val="000000"/>
                </a:solidFill>
                <a:latin typeface="Consolas" panose="020B0609020204030204" pitchFamily="49" charset="0"/>
                <a:ea typeface="黑体" panose="02010609060101010101" pitchFamily="49" charset="-122"/>
              </a:rPr>
              <a:t>k</a:t>
            </a:r>
            <a:r>
              <a:rPr lang="en-US" altLang="zh-CN" sz="2000" dirty="0">
                <a:solidFill>
                  <a:srgbClr val="000000"/>
                </a:solidFill>
                <a:latin typeface="Consolas" panose="020B0609020204030204" pitchFamily="49" charset="0"/>
                <a:ea typeface="黑体" panose="02010609060101010101" pitchFamily="49" charset="-122"/>
              </a:rPr>
              <a:t>, 1 ≤k ≤n</a:t>
            </a:r>
            <a:r>
              <a:rPr lang="zh-CN" altLang="en-US"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表示只给顶点</a:t>
            </a:r>
            <a:r>
              <a:rPr lang="en-US" altLang="zh-CN" sz="2000" dirty="0">
                <a:solidFill>
                  <a:srgbClr val="000000"/>
                </a:solidFill>
                <a:latin typeface="Consolas" panose="020B0609020204030204" pitchFamily="49" charset="0"/>
                <a:ea typeface="黑体" panose="02010609060101010101" pitchFamily="49" charset="-122"/>
              </a:rPr>
              <a:t>1,2,...,k</a:t>
            </a:r>
            <a:r>
              <a:rPr lang="zh-CN" altLang="en-US" sz="2000" dirty="0">
                <a:solidFill>
                  <a:srgbClr val="000000"/>
                </a:solidFill>
                <a:latin typeface="Consolas" panose="020B0609020204030204" pitchFamily="49" charset="0"/>
                <a:ea typeface="黑体" panose="02010609060101010101" pitchFamily="49" charset="-122"/>
              </a:rPr>
              <a:t>着色的部分方案</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32770"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NCEPU               </a:t>
            </a:r>
            <a:endParaRPr lang="en-US" altLang="zh-CN" sz="1200" dirty="0">
              <a:latin typeface="Arial" panose="020B0604020202020204" pitchFamily="34" charset="0"/>
              <a:ea typeface="宋体" panose="02010600030101010101" pitchFamily="2" charset="-122"/>
            </a:endParaRPr>
          </a:p>
        </p:txBody>
      </p:sp>
      <p:sp>
        <p:nvSpPr>
          <p:cNvPr id="6" name="矩形 5"/>
          <p:cNvSpPr/>
          <p:nvPr/>
        </p:nvSpPr>
        <p:spPr>
          <a:xfrm>
            <a:off x="457200" y="1447800"/>
            <a:ext cx="8153400" cy="3587750"/>
          </a:xfrm>
          <a:prstGeom prst="rect">
            <a:avLst/>
          </a:prstGeom>
          <a:noFill/>
          <a:ln w="9525">
            <a:noFill/>
          </a:ln>
        </p:spPr>
        <p:txBody>
          <a:bodyPr anchor="t" anchorCtr="0">
            <a:spAutoFit/>
          </a:bodyPr>
          <a:p>
            <a:pPr eaLnBrk="0" hangingPunct="0">
              <a:lnSpc>
                <a:spcPct val="150000"/>
              </a:lnSpc>
            </a:pPr>
            <a:r>
              <a:rPr lang="zh-CN" altLang="en-US" sz="2200" dirty="0">
                <a:solidFill>
                  <a:srgbClr val="C00000"/>
                </a:solidFill>
                <a:latin typeface="Consolas" panose="020B0609020204030204" pitchFamily="49" charset="0"/>
                <a:ea typeface="黑体" panose="02010609060101010101" pitchFamily="49" charset="-122"/>
              </a:rPr>
              <a:t>搜索树：</a:t>
            </a:r>
            <a:r>
              <a:rPr lang="en-US" altLang="zh-CN" sz="2200" b="1" i="1" dirty="0">
                <a:solidFill>
                  <a:srgbClr val="000000"/>
                </a:solidFill>
                <a:latin typeface="Consolas" panose="020B0609020204030204" pitchFamily="49" charset="0"/>
                <a:ea typeface="黑体" panose="02010609060101010101" pitchFamily="49" charset="-122"/>
              </a:rPr>
              <a:t>m</a:t>
            </a:r>
            <a:r>
              <a:rPr lang="zh-CN" altLang="en-US" sz="2200" dirty="0">
                <a:solidFill>
                  <a:srgbClr val="000000"/>
                </a:solidFill>
                <a:latin typeface="Consolas" panose="020B0609020204030204" pitchFamily="49" charset="0"/>
                <a:ea typeface="黑体" panose="02010609060101010101" pitchFamily="49" charset="-122"/>
              </a:rPr>
              <a:t>叉树</a:t>
            </a:r>
            <a:endParaRPr lang="zh-CN" altLang="en-US" sz="22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200" dirty="0">
                <a:solidFill>
                  <a:srgbClr val="C00000"/>
                </a:solidFill>
                <a:latin typeface="Consolas" panose="020B0609020204030204" pitchFamily="49" charset="0"/>
                <a:ea typeface="黑体" panose="02010609060101010101" pitchFamily="49" charset="-122"/>
              </a:rPr>
              <a:t>搜索策略</a:t>
            </a:r>
            <a:r>
              <a:rPr lang="zh-CN" altLang="en-US" sz="2200" dirty="0">
                <a:solidFill>
                  <a:srgbClr val="000000"/>
                </a:solidFill>
                <a:latin typeface="Consolas" panose="020B0609020204030204" pitchFamily="49" charset="0"/>
                <a:ea typeface="黑体" panose="02010609060101010101" pitchFamily="49" charset="-122"/>
              </a:rPr>
              <a:t>：深度优先</a:t>
            </a:r>
            <a:endParaRPr lang="zh-CN" altLang="en-US" sz="22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200" dirty="0">
                <a:solidFill>
                  <a:srgbClr val="C00000"/>
                </a:solidFill>
                <a:latin typeface="Consolas" panose="020B0609020204030204" pitchFamily="49" charset="0"/>
                <a:ea typeface="黑体" panose="02010609060101010101" pitchFamily="49" charset="-122"/>
              </a:rPr>
              <a:t>约束条件</a:t>
            </a:r>
            <a:r>
              <a:rPr lang="zh-CN" altLang="en-US" sz="2200" dirty="0">
                <a:solidFill>
                  <a:srgbClr val="000000"/>
                </a:solidFill>
                <a:latin typeface="Consolas" panose="020B0609020204030204" pitchFamily="49" charset="0"/>
                <a:ea typeface="黑体" panose="02010609060101010101" pitchFamily="49" charset="-122"/>
              </a:rPr>
              <a:t>：在结点</a:t>
            </a:r>
            <a:r>
              <a:rPr lang="en-US" altLang="zh-CN" sz="2200" b="1" dirty="0">
                <a:solidFill>
                  <a:srgbClr val="000000"/>
                </a:solidFill>
                <a:latin typeface="Consolas" panose="020B0609020204030204" pitchFamily="49" charset="0"/>
                <a:ea typeface="黑体" panose="02010609060101010101" pitchFamily="49" charset="-122"/>
              </a:rPr>
              <a:t>&lt;</a:t>
            </a:r>
            <a:r>
              <a:rPr lang="en-US" altLang="zh-CN" sz="2200" b="1" i="1" dirty="0">
                <a:solidFill>
                  <a:srgbClr val="000000"/>
                </a:solidFill>
                <a:latin typeface="Consolas" panose="020B0609020204030204" pitchFamily="49" charset="0"/>
                <a:ea typeface="黑体" panose="02010609060101010101" pitchFamily="49" charset="-122"/>
              </a:rPr>
              <a:t>x</a:t>
            </a:r>
            <a:r>
              <a:rPr lang="en-US" altLang="zh-CN" sz="2200" b="1" baseline="-25000" dirty="0">
                <a:solidFill>
                  <a:srgbClr val="000000"/>
                </a:solidFill>
                <a:latin typeface="Consolas" panose="020B0609020204030204" pitchFamily="49" charset="0"/>
                <a:ea typeface="黑体" panose="02010609060101010101" pitchFamily="49" charset="-122"/>
              </a:rPr>
              <a:t>1</a:t>
            </a:r>
            <a:r>
              <a:rPr lang="en-US" altLang="zh-CN" sz="2200" b="1" dirty="0">
                <a:solidFill>
                  <a:srgbClr val="000000"/>
                </a:solidFill>
                <a:latin typeface="Consolas" panose="020B0609020204030204" pitchFamily="49" charset="0"/>
                <a:ea typeface="黑体" panose="02010609060101010101" pitchFamily="49" charset="-122"/>
              </a:rPr>
              <a:t>, </a:t>
            </a:r>
            <a:r>
              <a:rPr lang="en-US" altLang="zh-CN" sz="2200" b="1" i="1" dirty="0">
                <a:solidFill>
                  <a:srgbClr val="000000"/>
                </a:solidFill>
                <a:latin typeface="Consolas" panose="020B0609020204030204" pitchFamily="49" charset="0"/>
                <a:ea typeface="黑体" panose="02010609060101010101" pitchFamily="49" charset="-122"/>
              </a:rPr>
              <a:t>x</a:t>
            </a:r>
            <a:r>
              <a:rPr lang="en-US" altLang="zh-CN" sz="2200" b="1" baseline="-25000" dirty="0">
                <a:solidFill>
                  <a:srgbClr val="000000"/>
                </a:solidFill>
                <a:latin typeface="Consolas" panose="020B0609020204030204" pitchFamily="49" charset="0"/>
                <a:ea typeface="黑体" panose="02010609060101010101" pitchFamily="49" charset="-122"/>
              </a:rPr>
              <a:t>2</a:t>
            </a:r>
            <a:r>
              <a:rPr lang="en-US" altLang="zh-CN" sz="2200" b="1" dirty="0">
                <a:solidFill>
                  <a:srgbClr val="000000"/>
                </a:solidFill>
                <a:latin typeface="Consolas" panose="020B0609020204030204" pitchFamily="49" charset="0"/>
                <a:ea typeface="黑体" panose="02010609060101010101" pitchFamily="49" charset="-122"/>
              </a:rPr>
              <a:t>, ... , </a:t>
            </a:r>
            <a:r>
              <a:rPr lang="en-US" altLang="zh-CN" sz="2200" b="1" i="1" dirty="0">
                <a:solidFill>
                  <a:srgbClr val="000000"/>
                </a:solidFill>
                <a:latin typeface="Consolas" panose="020B0609020204030204" pitchFamily="49" charset="0"/>
                <a:ea typeface="黑体" panose="02010609060101010101" pitchFamily="49" charset="-122"/>
              </a:rPr>
              <a:t>x</a:t>
            </a:r>
            <a:r>
              <a:rPr lang="en-US" altLang="zh-CN" sz="2200" b="1" i="1" baseline="-25000" dirty="0">
                <a:solidFill>
                  <a:srgbClr val="000000"/>
                </a:solidFill>
                <a:latin typeface="Consolas" panose="020B0609020204030204" pitchFamily="49" charset="0"/>
                <a:ea typeface="黑体" panose="02010609060101010101" pitchFamily="49" charset="-122"/>
              </a:rPr>
              <a:t>k</a:t>
            </a:r>
            <a:r>
              <a:rPr lang="en-US" altLang="zh-CN" sz="2200" b="1" dirty="0">
                <a:solidFill>
                  <a:srgbClr val="000000"/>
                </a:solidFill>
                <a:latin typeface="Consolas" panose="020B0609020204030204" pitchFamily="49" charset="0"/>
                <a:ea typeface="黑体" panose="02010609060101010101" pitchFamily="49" charset="-122"/>
              </a:rPr>
              <a:t>&gt;</a:t>
            </a:r>
            <a:r>
              <a:rPr lang="zh-CN" altLang="en-US" sz="2200" dirty="0">
                <a:solidFill>
                  <a:srgbClr val="000000"/>
                </a:solidFill>
                <a:latin typeface="Consolas" panose="020B0609020204030204" pitchFamily="49" charset="0"/>
                <a:ea typeface="黑体" panose="02010609060101010101" pitchFamily="49" charset="-122"/>
              </a:rPr>
              <a:t>处，顶点</a:t>
            </a:r>
            <a:r>
              <a:rPr lang="en-US" altLang="zh-CN" sz="2200" b="1" i="1" dirty="0">
                <a:solidFill>
                  <a:srgbClr val="000000"/>
                </a:solidFill>
                <a:latin typeface="Consolas" panose="020B0609020204030204" pitchFamily="49" charset="0"/>
                <a:ea typeface="黑体" panose="02010609060101010101" pitchFamily="49" charset="-122"/>
              </a:rPr>
              <a:t>k</a:t>
            </a:r>
            <a:r>
              <a:rPr lang="en-US" altLang="zh-CN" sz="2200" b="1" dirty="0">
                <a:solidFill>
                  <a:srgbClr val="000000"/>
                </a:solidFill>
                <a:latin typeface="Consolas" panose="020B0609020204030204" pitchFamily="49" charset="0"/>
                <a:ea typeface="黑体" panose="02010609060101010101" pitchFamily="49" charset="-122"/>
              </a:rPr>
              <a:t>+1 </a:t>
            </a:r>
            <a:r>
              <a:rPr lang="zh-CN" altLang="en-US" sz="2200" dirty="0">
                <a:solidFill>
                  <a:srgbClr val="000000"/>
                </a:solidFill>
                <a:latin typeface="Consolas" panose="020B0609020204030204" pitchFamily="49" charset="0"/>
                <a:ea typeface="黑体" panose="02010609060101010101" pitchFamily="49" charset="-122"/>
              </a:rPr>
              <a:t>的邻接表中结点已用过的颜色不能再用；</a:t>
            </a:r>
            <a:r>
              <a:rPr lang="zh-CN" altLang="en-US" sz="2200" dirty="0">
                <a:solidFill>
                  <a:srgbClr val="0000FF"/>
                </a:solidFill>
                <a:latin typeface="Consolas" panose="020B0609020204030204" pitchFamily="49" charset="0"/>
                <a:ea typeface="黑体" panose="02010609060101010101" pitchFamily="49" charset="-122"/>
              </a:rPr>
              <a:t>如果邻接表中结点已用过</a:t>
            </a:r>
            <a:r>
              <a:rPr lang="en-US" altLang="zh-CN" sz="2200" b="1" i="1" dirty="0">
                <a:solidFill>
                  <a:srgbClr val="0000FF"/>
                </a:solidFill>
                <a:latin typeface="Consolas" panose="020B0609020204030204" pitchFamily="49" charset="0"/>
                <a:ea typeface="黑体" panose="02010609060101010101" pitchFamily="49" charset="-122"/>
              </a:rPr>
              <a:t>m</a:t>
            </a:r>
            <a:r>
              <a:rPr lang="zh-CN" altLang="en-US" sz="2200" dirty="0">
                <a:solidFill>
                  <a:srgbClr val="0000FF"/>
                </a:solidFill>
                <a:latin typeface="Consolas" panose="020B0609020204030204" pitchFamily="49" charset="0"/>
                <a:ea typeface="黑体" panose="02010609060101010101" pitchFamily="49" charset="-122"/>
              </a:rPr>
              <a:t>种颜色，则结点</a:t>
            </a:r>
            <a:r>
              <a:rPr lang="en-US" altLang="zh-CN" sz="2200" b="1" i="1" dirty="0">
                <a:solidFill>
                  <a:srgbClr val="0000FF"/>
                </a:solidFill>
                <a:latin typeface="Consolas" panose="020B0609020204030204" pitchFamily="49" charset="0"/>
                <a:ea typeface="黑体" panose="02010609060101010101" pitchFamily="49" charset="-122"/>
              </a:rPr>
              <a:t>k</a:t>
            </a:r>
            <a:r>
              <a:rPr lang="en-US" altLang="zh-CN" sz="2200" b="1" dirty="0">
                <a:solidFill>
                  <a:srgbClr val="0000FF"/>
                </a:solidFill>
                <a:latin typeface="Consolas" panose="020B0609020204030204" pitchFamily="49" charset="0"/>
                <a:ea typeface="黑体" panose="02010609060101010101" pitchFamily="49" charset="-122"/>
              </a:rPr>
              <a:t>+1</a:t>
            </a:r>
            <a:r>
              <a:rPr lang="zh-CN" altLang="en-US" sz="2200" dirty="0">
                <a:solidFill>
                  <a:srgbClr val="0000FF"/>
                </a:solidFill>
                <a:latin typeface="Consolas" panose="020B0609020204030204" pitchFamily="49" charset="0"/>
                <a:ea typeface="黑体" panose="02010609060101010101" pitchFamily="49" charset="-122"/>
              </a:rPr>
              <a:t>没法着色</a:t>
            </a:r>
            <a:r>
              <a:rPr lang="zh-CN" altLang="en-US" sz="2200" dirty="0">
                <a:solidFill>
                  <a:srgbClr val="000000"/>
                </a:solidFill>
                <a:latin typeface="Consolas" panose="020B0609020204030204" pitchFamily="49" charset="0"/>
                <a:ea typeface="黑体" panose="02010609060101010101" pitchFamily="49" charset="-122"/>
              </a:rPr>
              <a:t>，从该结点回溯到其父结点</a:t>
            </a:r>
            <a:r>
              <a:rPr lang="en-US" altLang="zh-CN" sz="2200" b="1" dirty="0">
                <a:solidFill>
                  <a:srgbClr val="000000"/>
                </a:solidFill>
                <a:latin typeface="Consolas" panose="020B0609020204030204" pitchFamily="49" charset="0"/>
                <a:ea typeface="黑体" panose="02010609060101010101" pitchFamily="49" charset="-122"/>
              </a:rPr>
              <a:t>. </a:t>
            </a:r>
            <a:r>
              <a:rPr lang="zh-CN" altLang="en-US" sz="2200" dirty="0">
                <a:solidFill>
                  <a:srgbClr val="000000"/>
                </a:solidFill>
                <a:latin typeface="Consolas" panose="020B0609020204030204" pitchFamily="49" charset="0"/>
                <a:ea typeface="黑体" panose="02010609060101010101" pitchFamily="49" charset="-122"/>
              </a:rPr>
              <a:t>满足多米诺性质</a:t>
            </a:r>
            <a:endParaRPr lang="zh-CN" altLang="en-US" sz="22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200" dirty="0">
                <a:solidFill>
                  <a:srgbClr val="C00000"/>
                </a:solidFill>
                <a:latin typeface="Consolas" panose="020B0609020204030204" pitchFamily="49" charset="0"/>
                <a:ea typeface="黑体" panose="02010609060101010101" pitchFamily="49" charset="-122"/>
              </a:rPr>
              <a:t>时间复杂度：</a:t>
            </a:r>
            <a:r>
              <a:rPr lang="en-US" altLang="zh-CN" sz="2200" b="1" i="1" dirty="0">
                <a:solidFill>
                  <a:srgbClr val="000000"/>
                </a:solidFill>
                <a:latin typeface="Consolas" panose="020B0609020204030204" pitchFamily="49" charset="0"/>
                <a:ea typeface="黑体" panose="02010609060101010101" pitchFamily="49" charset="-122"/>
              </a:rPr>
              <a:t>O</a:t>
            </a:r>
            <a:r>
              <a:rPr lang="en-US" altLang="zh-CN" sz="2200" b="1" dirty="0">
                <a:solidFill>
                  <a:srgbClr val="000000"/>
                </a:solidFill>
                <a:latin typeface="Consolas" panose="020B0609020204030204" pitchFamily="49" charset="0"/>
                <a:ea typeface="黑体" panose="02010609060101010101" pitchFamily="49" charset="-122"/>
              </a:rPr>
              <a:t>(</a:t>
            </a:r>
            <a:r>
              <a:rPr lang="en-US" altLang="zh-CN" sz="2200" b="1" i="1" dirty="0">
                <a:solidFill>
                  <a:srgbClr val="000000"/>
                </a:solidFill>
                <a:latin typeface="Consolas" panose="020B0609020204030204" pitchFamily="49" charset="0"/>
                <a:ea typeface="黑体" panose="02010609060101010101" pitchFamily="49" charset="-122"/>
              </a:rPr>
              <a:t>n m</a:t>
            </a:r>
            <a:r>
              <a:rPr lang="en-US" altLang="zh-CN" sz="2200" b="1" i="1" baseline="30000" dirty="0">
                <a:solidFill>
                  <a:srgbClr val="000000"/>
                </a:solidFill>
                <a:latin typeface="Consolas" panose="020B0609020204030204" pitchFamily="49" charset="0"/>
                <a:ea typeface="黑体" panose="02010609060101010101" pitchFamily="49" charset="-122"/>
              </a:rPr>
              <a:t>n</a:t>
            </a:r>
            <a:r>
              <a:rPr lang="en-US" altLang="zh-CN" sz="2200" b="1" dirty="0">
                <a:solidFill>
                  <a:srgbClr val="000000"/>
                </a:solidFill>
                <a:latin typeface="Consolas" panose="020B0609020204030204" pitchFamily="49" charset="0"/>
                <a:ea typeface="黑体" panose="02010609060101010101" pitchFamily="49" charset="-122"/>
              </a:rPr>
              <a:t>)</a:t>
            </a:r>
            <a:endParaRPr lang="zh-CN" altLang="en-US" sz="2200" dirty="0">
              <a:latin typeface="Consolas" panose="020B0609020204030204" pitchFamily="49" charset="0"/>
              <a:ea typeface="黑体" panose="02010609060101010101" pitchFamily="49" charset="-122"/>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charRg st="8"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charRg st="18" end="11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charRg st="118" end="1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34818"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NCEPU               </a:t>
            </a:r>
            <a:endParaRPr lang="en-US" altLang="zh-CN" sz="1200" dirty="0">
              <a:latin typeface="Arial" panose="020B0604020202020204" pitchFamily="34" charset="0"/>
              <a:ea typeface="宋体" panose="02010600030101010101" pitchFamily="2" charset="-122"/>
            </a:endParaRPr>
          </a:p>
        </p:txBody>
      </p:sp>
      <p:pic>
        <p:nvPicPr>
          <p:cNvPr id="34819" name="图片 6"/>
          <p:cNvPicPr>
            <a:picLocks noChangeAspect="1"/>
          </p:cNvPicPr>
          <p:nvPr/>
        </p:nvPicPr>
        <p:blipFill>
          <a:blip r:embed="rId1"/>
          <a:stretch>
            <a:fillRect/>
          </a:stretch>
        </p:blipFill>
        <p:spPr>
          <a:xfrm>
            <a:off x="1295400" y="1600200"/>
            <a:ext cx="6310313" cy="4703763"/>
          </a:xfrm>
          <a:prstGeom prst="rect">
            <a:avLst/>
          </a:prstGeom>
          <a:noFill/>
          <a:ln w="9525">
            <a:noFill/>
          </a:ln>
        </p:spPr>
      </p:pic>
      <p:sp>
        <p:nvSpPr>
          <p:cNvPr id="9" name="椭圆 8"/>
          <p:cNvSpPr/>
          <p:nvPr/>
        </p:nvSpPr>
        <p:spPr>
          <a:xfrm>
            <a:off x="5392738" y="2286000"/>
            <a:ext cx="1143000" cy="914400"/>
          </a:xfrm>
          <a:prstGeom prst="ellipse">
            <a:avLst/>
          </a:prstGeom>
          <a:solidFill>
            <a:srgbClr val="FAC4BE">
              <a:alpha val="3882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0" name="椭圆 9"/>
          <p:cNvSpPr/>
          <p:nvPr/>
        </p:nvSpPr>
        <p:spPr>
          <a:xfrm>
            <a:off x="5562600" y="3024188"/>
            <a:ext cx="1143000" cy="914400"/>
          </a:xfrm>
          <a:prstGeom prst="ellipse">
            <a:avLst/>
          </a:prstGeom>
          <a:solidFill>
            <a:srgbClr val="FAC4BE">
              <a:alpha val="3882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1" name="椭圆 10"/>
          <p:cNvSpPr/>
          <p:nvPr/>
        </p:nvSpPr>
        <p:spPr>
          <a:xfrm>
            <a:off x="3763963" y="3581400"/>
            <a:ext cx="1143000" cy="914400"/>
          </a:xfrm>
          <a:prstGeom prst="ellipse">
            <a:avLst/>
          </a:prstGeom>
          <a:solidFill>
            <a:srgbClr val="FAC4BE">
              <a:alpha val="38824"/>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2" name="矩形 11"/>
          <p:cNvSpPr/>
          <p:nvPr/>
        </p:nvSpPr>
        <p:spPr>
          <a:xfrm>
            <a:off x="6350000" y="5681663"/>
            <a:ext cx="571500" cy="512763"/>
          </a:xfrm>
          <a:prstGeom prst="rect">
            <a:avLst/>
          </a:prstGeom>
          <a:solidFill>
            <a:srgbClr val="D28302">
              <a:alpha val="38824"/>
            </a:srgbClr>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3.05556E-6 0 L 0.08107 0 " pathEditMode="relative" rAng="0" ptsTypes="AA">
                                      <p:cBhvr>
                                        <p:cTn id="10" dur="2000" fill="hold"/>
                                        <p:tgtEl>
                                          <p:spTgt spid="9"/>
                                        </p:tgtEl>
                                        <p:attrNameLst>
                                          <p:attrName>ppt_x</p:attrName>
                                          <p:attrName>ppt_y</p:attrName>
                                        </p:attrNameLst>
                                      </p:cBhvr>
                                      <p:rCtr x="400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grpId="1" nodeType="clickEffect">
                                  <p:stCondLst>
                                    <p:cond delay="0"/>
                                  </p:stCondLst>
                                  <p:childTnLst>
                                    <p:animMotion origin="layout" path="M -1.94444E-6 1.11111E-6 L 0.08108 1.11111E-6 " pathEditMode="relative" rAng="0" ptsTypes="AA">
                                      <p:cBhvr>
                                        <p:cTn id="30" dur="2000" fill="hold"/>
                                        <p:tgtEl>
                                          <p:spTgt spid="11"/>
                                        </p:tgtEl>
                                        <p:attrNameLst>
                                          <p:attrName>ppt_x</p:attrName>
                                          <p:attrName>ppt_y</p:attrName>
                                        </p:attrNameLst>
                                      </p:cBhvr>
                                      <p:rCtr x="4000" y="0"/>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64" presetClass="path" presetSubtype="0" accel="50000" decel="50000" fill="hold" grpId="1" nodeType="clickEffect">
                                  <p:stCondLst>
                                    <p:cond delay="0"/>
                                  </p:stCondLst>
                                  <p:childTnLst>
                                    <p:animMotion origin="layout" path="M -4.44444E-6 -7.40741E-7 L -0.0625 -0.14491 " pathEditMode="relative" rAng="0" ptsTypes="AA">
                                      <p:cBhvr>
                                        <p:cTn id="42" dur="2000" fill="hold"/>
                                        <p:tgtEl>
                                          <p:spTgt spid="12"/>
                                        </p:tgtEl>
                                        <p:attrNameLst>
                                          <p:attrName>ppt_x</p:attrName>
                                          <p:attrName>ppt_y</p:attrName>
                                        </p:attrNameLst>
                                      </p:cBhvr>
                                      <p:rCtr x="-3100" y="-7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0" grpId="0" animBg="1"/>
      <p:bldP spid="10" grpId="1" animBg="1"/>
      <p:bldP spid="11" grpId="0" animBg="1"/>
      <p:bldP spid="11" grpId="1" animBg="1"/>
      <p:bldP spid="11" grpId="2" animBg="1"/>
      <p:bldP spid="12" grpId="0" animBg="1"/>
      <p:bldP spid="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36866"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NCEPU               </a:t>
            </a:r>
            <a:endParaRPr lang="en-US" altLang="zh-CN" sz="1200" dirty="0">
              <a:latin typeface="Arial" panose="020B0604020202020204" pitchFamily="34" charset="0"/>
              <a:ea typeface="宋体" panose="02010600030101010101" pitchFamily="2" charset="-122"/>
            </a:endParaRPr>
          </a:p>
        </p:txBody>
      </p:sp>
      <p:pic>
        <p:nvPicPr>
          <p:cNvPr id="36867" name="图片 5"/>
          <p:cNvPicPr>
            <a:picLocks noChangeAspect="1"/>
          </p:cNvPicPr>
          <p:nvPr/>
        </p:nvPicPr>
        <p:blipFill>
          <a:blip r:embed="rId1"/>
          <a:stretch>
            <a:fillRect/>
          </a:stretch>
        </p:blipFill>
        <p:spPr>
          <a:xfrm>
            <a:off x="2057400" y="1706563"/>
            <a:ext cx="5235575" cy="4229100"/>
          </a:xfrm>
          <a:prstGeom prst="rect">
            <a:avLst/>
          </a:prstGeom>
          <a:noFill/>
          <a:ln w="9525">
            <a:noFill/>
          </a:ln>
        </p:spPr>
      </p:pic>
      <p:pic>
        <p:nvPicPr>
          <p:cNvPr id="36868" name="图片 6"/>
          <p:cNvPicPr>
            <a:picLocks noChangeAspect="1"/>
          </p:cNvPicPr>
          <p:nvPr/>
        </p:nvPicPr>
        <p:blipFill>
          <a:blip r:embed="rId2"/>
          <a:stretch>
            <a:fillRect/>
          </a:stretch>
        </p:blipFill>
        <p:spPr>
          <a:xfrm>
            <a:off x="533400" y="1524000"/>
            <a:ext cx="1719263" cy="1803400"/>
          </a:xfrm>
          <a:prstGeom prst="rect">
            <a:avLst/>
          </a:prstGeom>
          <a:noFill/>
          <a:ln w="9525">
            <a:noFill/>
          </a:ln>
        </p:spPr>
      </p:pic>
      <p:sp>
        <p:nvSpPr>
          <p:cNvPr id="36869" name="矩形 7"/>
          <p:cNvSpPr/>
          <p:nvPr/>
        </p:nvSpPr>
        <p:spPr>
          <a:xfrm>
            <a:off x="6418263" y="1522413"/>
            <a:ext cx="1030287" cy="430212"/>
          </a:xfrm>
          <a:prstGeom prst="rect">
            <a:avLst/>
          </a:prstGeom>
          <a:noFill/>
          <a:ln w="9525">
            <a:noFill/>
          </a:ln>
        </p:spPr>
        <p:txBody>
          <a:bodyPr wrap="none" anchor="t" anchorCtr="0">
            <a:spAutoFit/>
          </a:bodyPr>
          <a:p>
            <a:pPr eaLnBrk="0" hangingPunct="0"/>
            <a:r>
              <a:rPr lang="zh-CN" altLang="en-US" sz="2200" dirty="0">
                <a:solidFill>
                  <a:srgbClr val="C00000"/>
                </a:solidFill>
                <a:latin typeface="黑体" panose="02010609060101010101" pitchFamily="49" charset="-122"/>
                <a:ea typeface="黑体" panose="02010609060101010101" pitchFamily="49" charset="-122"/>
              </a:rPr>
              <a:t>搜索树</a:t>
            </a:r>
            <a:endParaRPr lang="zh-CN" altLang="en-US" sz="2200" dirty="0">
              <a:latin typeface="黑体" panose="02010609060101010101" pitchFamily="49" charset="-122"/>
              <a:ea typeface="黑体" panose="02010609060101010101" pitchFamily="49" charset="-122"/>
            </a:endParaRPr>
          </a:p>
        </p:txBody>
      </p:sp>
      <p:sp>
        <p:nvSpPr>
          <p:cNvPr id="9" name="椭圆 8"/>
          <p:cNvSpPr/>
          <p:nvPr/>
        </p:nvSpPr>
        <p:spPr>
          <a:xfrm>
            <a:off x="4267200" y="2636838"/>
            <a:ext cx="152400" cy="152400"/>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0" name="椭圆 9"/>
          <p:cNvSpPr/>
          <p:nvPr/>
        </p:nvSpPr>
        <p:spPr>
          <a:xfrm>
            <a:off x="4419600" y="2133600"/>
            <a:ext cx="152400" cy="152400"/>
          </a:xfrm>
          <a:prstGeom prst="ellipse">
            <a:avLst/>
          </a:prstGeom>
          <a:solidFill>
            <a:schemeClr val="tx1">
              <a:lumMod val="40000"/>
              <a:lumOff val="6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11" name="矩形 10"/>
          <p:cNvSpPr/>
          <p:nvPr/>
        </p:nvSpPr>
        <p:spPr>
          <a:xfrm>
            <a:off x="4572000" y="1752600"/>
            <a:ext cx="228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1</a:t>
            </a: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2" name="矩形 11"/>
          <p:cNvSpPr/>
          <p:nvPr/>
        </p:nvSpPr>
        <p:spPr>
          <a:xfrm>
            <a:off x="4038600" y="2209800"/>
            <a:ext cx="228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2</a:t>
            </a: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3" name="矩形 12"/>
          <p:cNvSpPr/>
          <p:nvPr/>
        </p:nvSpPr>
        <p:spPr>
          <a:xfrm>
            <a:off x="4876800" y="2209800"/>
            <a:ext cx="228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3</a:t>
            </a: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4" name="椭圆 13"/>
          <p:cNvSpPr/>
          <p:nvPr/>
        </p:nvSpPr>
        <p:spPr>
          <a:xfrm>
            <a:off x="5240338" y="1773238"/>
            <a:ext cx="152400" cy="152400"/>
          </a:xfrm>
          <a:prstGeom prst="ellipse">
            <a:avLst/>
          </a:prstGeom>
          <a:solidFill>
            <a:schemeClr val="accent2">
              <a:lumMod val="60000"/>
              <a:lumOff val="4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6876" name="矩形 14"/>
          <p:cNvSpPr/>
          <p:nvPr/>
        </p:nvSpPr>
        <p:spPr>
          <a:xfrm>
            <a:off x="2835275" y="6069013"/>
            <a:ext cx="4713288" cy="369887"/>
          </a:xfrm>
          <a:prstGeom prst="rect">
            <a:avLst/>
          </a:prstGeom>
          <a:noFill/>
          <a:ln w="9525">
            <a:noFill/>
          </a:ln>
        </p:spPr>
        <p:txBody>
          <a:bodyPr wrap="none" anchor="t" anchorCtr="0">
            <a:spAutoFit/>
          </a:bodyPr>
          <a:p>
            <a:pPr eaLnBrk="0" hangingPunct="0"/>
            <a:r>
              <a:rPr lang="zh-CN" altLang="en-US" dirty="0">
                <a:solidFill>
                  <a:srgbClr val="000000"/>
                </a:solidFill>
                <a:latin typeface="Consolas" panose="020B0609020204030204" pitchFamily="49" charset="0"/>
                <a:ea typeface="黑体" panose="02010609060101010101" pitchFamily="49" charset="-122"/>
              </a:rPr>
              <a:t>第一个解向量：</a:t>
            </a:r>
            <a:r>
              <a:rPr lang="en-US" altLang="zh-CN" b="1" dirty="0">
                <a:solidFill>
                  <a:srgbClr val="000000"/>
                </a:solidFill>
                <a:latin typeface="Consolas" panose="020B0609020204030204" pitchFamily="49" charset="0"/>
                <a:ea typeface="黑体" panose="02010609060101010101" pitchFamily="49" charset="-122"/>
              </a:rPr>
              <a:t>&lt; 1, 2, 1, 3, 1, 2, 3 &gt;</a:t>
            </a:r>
            <a:endParaRPr lang="zh-CN" altLang="en-US" dirty="0">
              <a:latin typeface="Consolas" panose="020B0609020204030204" pitchFamily="49" charset="0"/>
              <a:ea typeface="黑体" panose="02010609060101010101" pitchFamily="49" charset="-122"/>
            </a:endParaRPr>
          </a:p>
        </p:txBody>
      </p:sp>
      <p:sp>
        <p:nvSpPr>
          <p:cNvPr id="16" name="椭圆 15"/>
          <p:cNvSpPr/>
          <p:nvPr/>
        </p:nvSpPr>
        <p:spPr>
          <a:xfrm>
            <a:off x="4235450" y="2644775"/>
            <a:ext cx="533400" cy="5381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38914"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NCEPU               </a:t>
            </a:r>
            <a:endParaRPr lang="en-US" altLang="zh-CN" sz="1200" dirty="0">
              <a:latin typeface="Arial" panose="020B0604020202020204" pitchFamily="34" charset="0"/>
              <a:ea typeface="宋体" panose="02010600030101010101" pitchFamily="2" charset="-122"/>
            </a:endParaRPr>
          </a:p>
        </p:txBody>
      </p:sp>
      <p:sp>
        <p:nvSpPr>
          <p:cNvPr id="38915" name="矩形 5"/>
          <p:cNvSpPr/>
          <p:nvPr/>
        </p:nvSpPr>
        <p:spPr>
          <a:xfrm>
            <a:off x="681038" y="1828800"/>
            <a:ext cx="7924800" cy="3599815"/>
          </a:xfrm>
          <a:prstGeom prst="rect">
            <a:avLst/>
          </a:prstGeom>
          <a:noFill/>
          <a:ln w="9525">
            <a:noFill/>
          </a:ln>
        </p:spPr>
        <p:txBody>
          <a:bodyPr anchor="t" anchorCtr="0">
            <a:spAutoFit/>
          </a:bodyPr>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时间复杂度：</a:t>
            </a:r>
            <a:r>
              <a:rPr lang="en-US" altLang="zh-CN" sz="2000" b="1" i="1" dirty="0">
                <a:solidFill>
                  <a:srgbClr val="000000"/>
                </a:solidFill>
                <a:latin typeface="Consolas" panose="020B0609020204030204" pitchFamily="49" charset="0"/>
                <a:ea typeface="黑体" panose="02010609060101010101" pitchFamily="49" charset="-122"/>
              </a:rPr>
              <a:t> O</a:t>
            </a:r>
            <a:r>
              <a:rPr lang="en-US" altLang="zh-CN" sz="2000" b="1" dirty="0">
                <a:solidFill>
                  <a:srgbClr val="000000"/>
                </a:solidFill>
                <a:latin typeface="Consolas" panose="020B0609020204030204" pitchFamily="49" charset="0"/>
                <a:ea typeface="黑体" panose="02010609060101010101" pitchFamily="49" charset="-122"/>
              </a:rPr>
              <a:t>(</a:t>
            </a:r>
            <a:r>
              <a:rPr lang="en-US" altLang="zh-CN" sz="2000" b="1" i="1" dirty="0">
                <a:solidFill>
                  <a:srgbClr val="000000"/>
                </a:solidFill>
                <a:latin typeface="Consolas" panose="020B0609020204030204" pitchFamily="49" charset="0"/>
                <a:ea typeface="黑体" panose="02010609060101010101" pitchFamily="49" charset="-122"/>
              </a:rPr>
              <a:t>n m</a:t>
            </a:r>
            <a:r>
              <a:rPr lang="en-US" altLang="zh-CN" sz="2000" b="1" i="1" baseline="30000" dirty="0">
                <a:solidFill>
                  <a:srgbClr val="000000"/>
                </a:solidFill>
                <a:latin typeface="Consolas" panose="020B0609020204030204" pitchFamily="49" charset="0"/>
                <a:ea typeface="黑体" panose="02010609060101010101" pitchFamily="49" charset="-122"/>
              </a:rPr>
              <a:t>n</a:t>
            </a:r>
            <a:r>
              <a:rPr lang="en-US" altLang="zh-CN" sz="2000" b="1" dirty="0">
                <a:solidFill>
                  <a:srgbClr val="000000"/>
                </a:solidFill>
                <a:latin typeface="Consolas" panose="020B0609020204030204" pitchFamily="49" charset="0"/>
                <a:ea typeface="黑体" panose="02010609060101010101" pitchFamily="49" charset="-122"/>
              </a:rPr>
              <a:t>)</a:t>
            </a:r>
            <a:endParaRPr lang="en-US" altLang="zh-CN" sz="2000" b="1"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b="1" dirty="0">
                <a:solidFill>
                  <a:srgbClr val="0000FF"/>
                </a:solidFill>
                <a:latin typeface="Consolas" panose="020B0609020204030204" pitchFamily="49" charset="0"/>
                <a:ea typeface="黑体" panose="02010609060101010101" pitchFamily="49" charset="-122"/>
              </a:rPr>
              <a:t>根据对称性，只需搜索</a:t>
            </a:r>
            <a:r>
              <a:rPr lang="en-US" altLang="zh-CN" sz="2000" b="1" dirty="0">
                <a:solidFill>
                  <a:srgbClr val="0000FF"/>
                </a:solidFill>
                <a:latin typeface="Consolas" panose="020B0609020204030204" pitchFamily="49" charset="0"/>
                <a:ea typeface="黑体" panose="02010609060101010101" pitchFamily="49" charset="-122"/>
              </a:rPr>
              <a:t>1/3 </a:t>
            </a:r>
            <a:r>
              <a:rPr lang="zh-CN" altLang="en-US" sz="2000" b="1" dirty="0">
                <a:solidFill>
                  <a:srgbClr val="0000FF"/>
                </a:solidFill>
                <a:latin typeface="Consolas" panose="020B0609020204030204" pitchFamily="49" charset="0"/>
                <a:ea typeface="黑体" panose="02010609060101010101" pitchFamily="49" charset="-122"/>
              </a:rPr>
              <a:t>的解空间</a:t>
            </a:r>
            <a:r>
              <a:rPr lang="en-US" altLang="zh-CN" sz="2000" b="1" dirty="0">
                <a:solidFill>
                  <a:srgbClr val="000000"/>
                </a:solidFill>
                <a:latin typeface="Consolas" panose="020B0609020204030204" pitchFamily="49" charset="0"/>
                <a:ea typeface="黑体" panose="02010609060101010101" pitchFamily="49" charset="-122"/>
              </a:rPr>
              <a:t>. </a:t>
            </a:r>
            <a:endParaRPr lang="en-US" altLang="zh-CN" sz="2000" b="1"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当</a:t>
            </a:r>
            <a:r>
              <a:rPr lang="en-US" altLang="zh-CN" sz="2000" b="1"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和</a:t>
            </a:r>
            <a:r>
              <a:rPr lang="en-US" altLang="zh-CN" sz="2000" b="1"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确定</a:t>
            </a:r>
            <a:r>
              <a:rPr lang="en-US" altLang="zh-CN" sz="2000" b="1"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即</a:t>
            </a:r>
            <a:r>
              <a:rPr lang="en-US" altLang="zh-CN" sz="2000" b="1" dirty="0">
                <a:solidFill>
                  <a:srgbClr val="000000"/>
                </a:solidFill>
                <a:latin typeface="Consolas" panose="020B0609020204030204" pitchFamily="49" charset="0"/>
                <a:ea typeface="黑体" panose="02010609060101010101" pitchFamily="49" charset="-122"/>
              </a:rPr>
              <a:t>&lt;1,2&gt; </a:t>
            </a:r>
            <a:r>
              <a:rPr lang="zh-CN" altLang="en-US" sz="2000" dirty="0">
                <a:solidFill>
                  <a:srgbClr val="000000"/>
                </a:solidFill>
                <a:latin typeface="Consolas" panose="020B0609020204030204" pitchFamily="49" charset="0"/>
                <a:ea typeface="黑体" panose="02010609060101010101" pitchFamily="49" charset="-122"/>
              </a:rPr>
              <a:t>以后，只有</a:t>
            </a:r>
            <a:r>
              <a:rPr lang="en-US" altLang="zh-CN" sz="2000" b="1" dirty="0">
                <a:solidFill>
                  <a:srgbClr val="000000"/>
                </a:solidFill>
                <a:latin typeface="Consolas" panose="020B0609020204030204" pitchFamily="49" charset="0"/>
                <a:ea typeface="黑体" panose="02010609060101010101" pitchFamily="49" charset="-122"/>
              </a:rPr>
              <a:t>1 </a:t>
            </a:r>
            <a:r>
              <a:rPr lang="zh-CN" altLang="en-US" sz="2000" dirty="0">
                <a:solidFill>
                  <a:srgbClr val="000000"/>
                </a:solidFill>
                <a:latin typeface="Consolas" panose="020B0609020204030204" pitchFamily="49" charset="0"/>
                <a:ea typeface="黑体" panose="02010609060101010101" pitchFamily="49" charset="-122"/>
              </a:rPr>
              <a:t>个解，在</a:t>
            </a:r>
            <a:r>
              <a:rPr lang="en-US" altLang="zh-CN" sz="2000" b="1" dirty="0">
                <a:solidFill>
                  <a:srgbClr val="000000"/>
                </a:solidFill>
                <a:latin typeface="Consolas" panose="020B0609020204030204" pitchFamily="49" charset="0"/>
                <a:ea typeface="黑体" panose="02010609060101010101" pitchFamily="49" charset="-122"/>
              </a:rPr>
              <a:t>&lt;1,3&gt; </a:t>
            </a:r>
            <a:r>
              <a:rPr lang="zh-CN" altLang="en-US" sz="2000" dirty="0">
                <a:solidFill>
                  <a:srgbClr val="000000"/>
                </a:solidFill>
                <a:latin typeface="Consolas" panose="020B0609020204030204" pitchFamily="49" charset="0"/>
                <a:ea typeface="黑体" panose="02010609060101010101" pitchFamily="49" charset="-122"/>
              </a:rPr>
              <a:t>为根的子树中也只有</a:t>
            </a:r>
            <a:r>
              <a:rPr lang="en-US" altLang="zh-CN" sz="2000" b="1" dirty="0">
                <a:solidFill>
                  <a:srgbClr val="000000"/>
                </a:solidFill>
                <a:latin typeface="Consolas" panose="020B0609020204030204" pitchFamily="49" charset="0"/>
                <a:ea typeface="黑体" panose="02010609060101010101" pitchFamily="49" charset="-122"/>
              </a:rPr>
              <a:t>1 </a:t>
            </a:r>
            <a:r>
              <a:rPr lang="zh-CN" altLang="en-US" sz="2000" dirty="0">
                <a:solidFill>
                  <a:srgbClr val="000000"/>
                </a:solidFill>
                <a:latin typeface="Consolas" panose="020B0609020204030204" pitchFamily="49" charset="0"/>
                <a:ea typeface="黑体" panose="02010609060101010101" pitchFamily="49" charset="-122"/>
              </a:rPr>
              <a:t>个解</a:t>
            </a:r>
            <a:r>
              <a:rPr lang="en-US" altLang="zh-CN" sz="2000" b="1"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由于</a:t>
            </a:r>
            <a:r>
              <a:rPr lang="en-US" altLang="zh-CN" sz="2000" b="1" dirty="0">
                <a:solidFill>
                  <a:srgbClr val="000000"/>
                </a:solidFill>
                <a:latin typeface="Consolas" panose="020B0609020204030204" pitchFamily="49" charset="0"/>
                <a:ea typeface="黑体" panose="02010609060101010101" pitchFamily="49" charset="-122"/>
              </a:rPr>
              <a:t>3</a:t>
            </a:r>
            <a:r>
              <a:rPr lang="zh-CN" altLang="en-US" sz="2000" dirty="0">
                <a:solidFill>
                  <a:srgbClr val="000000"/>
                </a:solidFill>
                <a:latin typeface="Consolas" panose="020B0609020204030204" pitchFamily="49" charset="0"/>
                <a:ea typeface="黑体" panose="02010609060101010101" pitchFamily="49" charset="-122"/>
              </a:rPr>
              <a:t>个子树的对称性，总共</a:t>
            </a:r>
            <a:r>
              <a:rPr lang="en-US" altLang="zh-CN" sz="2000" b="1" dirty="0">
                <a:solidFill>
                  <a:srgbClr val="000000"/>
                </a:solidFill>
                <a:latin typeface="Consolas" panose="020B0609020204030204" pitchFamily="49" charset="0"/>
                <a:ea typeface="黑体" panose="02010609060101010101" pitchFamily="49" charset="-122"/>
              </a:rPr>
              <a:t>6</a:t>
            </a:r>
            <a:r>
              <a:rPr lang="zh-CN" altLang="en-US" sz="2000" dirty="0">
                <a:solidFill>
                  <a:srgbClr val="000000"/>
                </a:solidFill>
                <a:latin typeface="Consolas" panose="020B0609020204030204" pitchFamily="49" charset="0"/>
                <a:ea typeface="黑体" panose="02010609060101010101" pitchFamily="49" charset="-122"/>
              </a:rPr>
              <a:t>个解</a:t>
            </a:r>
            <a:r>
              <a:rPr lang="en-US" altLang="zh-CN" sz="2000" b="1" dirty="0">
                <a:solidFill>
                  <a:srgbClr val="000000"/>
                </a:solidFill>
                <a:latin typeface="Consolas" panose="020B0609020204030204" pitchFamily="49" charset="0"/>
                <a:ea typeface="黑体" panose="02010609060101010101" pitchFamily="49" charset="-122"/>
              </a:rPr>
              <a:t>.</a:t>
            </a:r>
            <a:endParaRPr lang="en-US" altLang="zh-CN" sz="2000" b="1" dirty="0">
              <a:solidFill>
                <a:srgbClr val="000000"/>
              </a:solidFill>
              <a:latin typeface="Consolas" panose="020B0609020204030204" pitchFamily="49" charset="0"/>
              <a:ea typeface="黑体" panose="02010609060101010101" pitchFamily="49" charset="-122"/>
            </a:endParaRPr>
          </a:p>
          <a:p>
            <a:pPr eaLnBrk="0" hangingPunct="0">
              <a:lnSpc>
                <a:spcPct val="150000"/>
              </a:lnSpc>
            </a:pPr>
            <a:endParaRPr lang="en-US" altLang="zh-CN" sz="2000" b="1"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在取定</a:t>
            </a:r>
            <a:r>
              <a:rPr lang="en-US" altLang="zh-CN" sz="2000" b="1" dirty="0">
                <a:solidFill>
                  <a:srgbClr val="000000"/>
                </a:solidFill>
                <a:latin typeface="Consolas" panose="020B0609020204030204" pitchFamily="49" charset="0"/>
                <a:ea typeface="黑体" panose="02010609060101010101" pitchFamily="49" charset="-122"/>
              </a:rPr>
              <a:t>&lt;1,2&gt;</a:t>
            </a:r>
            <a:r>
              <a:rPr lang="zh-CN" altLang="en-US" sz="2000" dirty="0">
                <a:solidFill>
                  <a:srgbClr val="000000"/>
                </a:solidFill>
                <a:latin typeface="Consolas" panose="020B0609020204030204" pitchFamily="49" charset="0"/>
                <a:ea typeface="黑体" panose="02010609060101010101" pitchFamily="49" charset="-122"/>
              </a:rPr>
              <a:t>后，不可扩张成</a:t>
            </a:r>
            <a:r>
              <a:rPr lang="en-US" altLang="zh-CN" sz="2000" b="1" dirty="0">
                <a:solidFill>
                  <a:srgbClr val="000000"/>
                </a:solidFill>
                <a:latin typeface="Consolas" panose="020B0609020204030204" pitchFamily="49" charset="0"/>
                <a:ea typeface="黑体" panose="02010609060101010101" pitchFamily="49" charset="-122"/>
              </a:rPr>
              <a:t>&lt;1,2,3&gt;, </a:t>
            </a:r>
            <a:r>
              <a:rPr lang="zh-CN" altLang="en-US" sz="2000" dirty="0">
                <a:solidFill>
                  <a:srgbClr val="000000"/>
                </a:solidFill>
                <a:latin typeface="Consolas" panose="020B0609020204030204" pitchFamily="49" charset="0"/>
                <a:ea typeface="黑体" panose="02010609060101010101" pitchFamily="49" charset="-122"/>
              </a:rPr>
              <a:t>因为</a:t>
            </a:r>
            <a:r>
              <a:rPr lang="en-US" altLang="zh-CN" sz="2000" b="1" dirty="0">
                <a:solidFill>
                  <a:srgbClr val="000000"/>
                </a:solidFill>
                <a:latin typeface="Consolas" panose="020B0609020204030204" pitchFamily="49" charset="0"/>
                <a:ea typeface="黑体" panose="02010609060101010101" pitchFamily="49" charset="-122"/>
              </a:rPr>
              <a:t>7</a:t>
            </a:r>
            <a:r>
              <a:rPr lang="zh-CN" altLang="en-US" sz="2000" dirty="0">
                <a:solidFill>
                  <a:srgbClr val="000000"/>
                </a:solidFill>
                <a:latin typeface="Consolas" panose="020B0609020204030204" pitchFamily="49" charset="0"/>
                <a:ea typeface="黑体" panose="02010609060101010101" pitchFamily="49" charset="-122"/>
              </a:rPr>
              <a:t>和</a:t>
            </a:r>
            <a:r>
              <a:rPr lang="en-US" altLang="zh-CN" sz="2000" b="1" dirty="0">
                <a:solidFill>
                  <a:srgbClr val="000000"/>
                </a:solidFill>
                <a:latin typeface="Consolas" panose="020B0609020204030204" pitchFamily="49" charset="0"/>
                <a:ea typeface="黑体" panose="02010609060101010101" pitchFamily="49" charset="-122"/>
              </a:rPr>
              <a:t>1,2,3</a:t>
            </a:r>
            <a:r>
              <a:rPr lang="zh-CN" altLang="en-US" sz="2000" dirty="0">
                <a:solidFill>
                  <a:srgbClr val="000000"/>
                </a:solidFill>
                <a:latin typeface="Consolas" panose="020B0609020204030204" pitchFamily="49" charset="0"/>
                <a:ea typeface="黑体" panose="02010609060101010101" pitchFamily="49" charset="-122"/>
              </a:rPr>
              <a:t>都相邻</a:t>
            </a:r>
            <a:r>
              <a:rPr lang="en-US" altLang="zh-CN" sz="2000" dirty="0">
                <a:solidFill>
                  <a:srgbClr val="000000"/>
                </a:solidFill>
                <a:latin typeface="Consolas" panose="020B0609020204030204" pitchFamily="49" charset="0"/>
                <a:ea typeface="黑体" panose="02010609060101010101" pitchFamily="49" charset="-122"/>
              </a:rPr>
              <a:t>. 7</a:t>
            </a:r>
            <a:r>
              <a:rPr lang="zh-CN" altLang="en-US" sz="2000" dirty="0">
                <a:solidFill>
                  <a:srgbClr val="000000"/>
                </a:solidFill>
                <a:latin typeface="Consolas" panose="020B0609020204030204" pitchFamily="49" charset="0"/>
                <a:ea typeface="黑体" panose="02010609060101010101" pitchFamily="49" charset="-122"/>
              </a:rPr>
              <a:t>没法着色</a:t>
            </a:r>
            <a:r>
              <a:rPr lang="en-US" altLang="zh-CN" sz="2000"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可以从打叉的结点回溯，而不必搜索其子树</a:t>
            </a:r>
            <a:r>
              <a:rPr lang="en-US" altLang="zh-CN" sz="2000" dirty="0">
                <a:solidFill>
                  <a:srgbClr val="000000"/>
                </a:solidFill>
                <a:latin typeface="Consolas" panose="020B0609020204030204" pitchFamily="49" charset="0"/>
                <a:ea typeface="黑体" panose="02010609060101010101" pitchFamily="49" charset="-122"/>
              </a:rPr>
              <a:t>.</a:t>
            </a:r>
            <a:endParaRPr lang="zh-CN" altLang="en-US" sz="2000" dirty="0">
              <a:latin typeface="Consolas" panose="020B0609020204030204" pitchFamily="49" charset="0"/>
              <a:ea typeface="黑体" panose="02010609060101010101" pitchFamily="49" charset="-122"/>
            </a:endParaRPr>
          </a:p>
          <a:p>
            <a:pPr eaLnBrk="0" hangingPunct="0"/>
            <a:endParaRPr lang="zh-CN" altLang="en-US" dirty="0">
              <a:latin typeface="Arial" panose="020B0604020202020204" pitchFamily="34" charset="0"/>
              <a:ea typeface="宋体" panose="02010600030101010101" pitchFamily="2" charset="-122"/>
            </a:endParaRPr>
          </a:p>
        </p:txBody>
      </p:sp>
      <p:sp>
        <p:nvSpPr>
          <p:cNvPr id="38916" name="矩形 7"/>
          <p:cNvSpPr/>
          <p:nvPr/>
        </p:nvSpPr>
        <p:spPr>
          <a:xfrm>
            <a:off x="681038" y="1276350"/>
            <a:ext cx="2749550" cy="400050"/>
          </a:xfrm>
          <a:prstGeom prst="rect">
            <a:avLst/>
          </a:prstGeom>
          <a:noFill/>
          <a:ln w="9525">
            <a:noFill/>
          </a:ln>
        </p:spPr>
        <p:txBody>
          <a:bodyPr wrap="none" anchor="t" anchorCtr="0">
            <a:spAutoFit/>
          </a:bodyPr>
          <a:p>
            <a:pPr eaLnBrk="0" hangingPunct="0"/>
            <a:r>
              <a:rPr lang="zh-CN" altLang="en-US" sz="2000" dirty="0">
                <a:solidFill>
                  <a:srgbClr val="C00000"/>
                </a:solidFill>
                <a:latin typeface="黑体" panose="02010609060101010101" pitchFamily="49" charset="-122"/>
                <a:ea typeface="黑体" panose="02010609060101010101" pitchFamily="49" charset="-122"/>
              </a:rPr>
              <a:t>时间复杂度与改进途径</a:t>
            </a:r>
            <a:endParaRPr lang="zh-CN" altLang="en-US" sz="2000" dirty="0">
              <a:latin typeface="黑体" panose="02010609060101010101" pitchFamily="49" charset="-122"/>
              <a:ea typeface="黑体" panose="02010609060101010101" pitchFamily="49" charset="-122"/>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animEffect transition="in" filter="wipe(down)">
                                      <p:cBhvr>
                                        <p:cTn id="7" dur="500"/>
                                        <p:tgtEl>
                                          <p:spTgt spid="389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915">
                                            <p:txEl>
                                              <p:pRg st="4" end="4"/>
                                            </p:txEl>
                                          </p:spTgt>
                                        </p:tgtEl>
                                        <p:attrNameLst>
                                          <p:attrName>style.visibility</p:attrName>
                                        </p:attrNameLst>
                                      </p:cBhvr>
                                      <p:to>
                                        <p:strVal val="visible"/>
                                      </p:to>
                                    </p:set>
                                    <p:animEffect transition="in" filter="wipe(down)">
                                      <p:cBhvr>
                                        <p:cTn id="12"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extBox 1"/>
          <p:cNvSpPr txBox="1"/>
          <p:nvPr/>
        </p:nvSpPr>
        <p:spPr>
          <a:xfrm>
            <a:off x="571500" y="1676400"/>
            <a:ext cx="7810500" cy="2854325"/>
          </a:xfrm>
          <a:prstGeom prst="rect">
            <a:avLst/>
          </a:prstGeom>
          <a:noFill/>
          <a:ln w="9525">
            <a:noFill/>
          </a:ln>
        </p:spPr>
        <p:txBody>
          <a:bodyPr anchor="t" anchorCtr="0">
            <a:spAutoFit/>
          </a:bodyPr>
          <a:p>
            <a:pPr eaLnBrk="0" hangingPunct="0">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zh-CN" sz="2000" dirty="0">
                <a:solidFill>
                  <a:srgbClr val="FF0000"/>
                </a:solidFill>
                <a:latin typeface="微软雅黑" panose="020B0503020204020204" pitchFamily="34" charset="-122"/>
                <a:ea typeface="微软雅黑" panose="020B0503020204020204" pitchFamily="34" charset="-122"/>
              </a:rPr>
              <a:t>【问题求解】</a:t>
            </a:r>
            <a:r>
              <a:rPr lang="zh-CN" altLang="zh-CN" sz="2000" dirty="0">
                <a:solidFill>
                  <a:srgbClr val="000000"/>
                </a:solidFill>
                <a:latin typeface="Consolas" panose="020B0609020204030204" pitchFamily="49" charset="0"/>
                <a:ea typeface="黑体" panose="02010609060101010101" pitchFamily="49" charset="-122"/>
              </a:rPr>
              <a:t>对于图</a:t>
            </a:r>
            <a:r>
              <a:rPr lang="en-US" altLang="zh-CN" sz="2000" i="1" dirty="0">
                <a:solidFill>
                  <a:srgbClr val="000000"/>
                </a:solidFill>
                <a:latin typeface="Consolas" panose="020B0609020204030204" pitchFamily="49" charset="0"/>
                <a:ea typeface="黑体" panose="02010609060101010101" pitchFamily="49" charset="-122"/>
              </a:rPr>
              <a:t>G</a:t>
            </a:r>
            <a:r>
              <a:rPr lang="zh-CN" altLang="zh-CN" sz="2000" dirty="0">
                <a:solidFill>
                  <a:srgbClr val="000000"/>
                </a:solidFill>
                <a:latin typeface="Consolas" panose="020B0609020204030204" pitchFamily="49" charset="0"/>
                <a:ea typeface="黑体" panose="02010609060101010101" pitchFamily="49" charset="-122"/>
              </a:rPr>
              <a:t>，采用邻接矩阵</a:t>
            </a:r>
            <a:r>
              <a:rPr lang="en-US" altLang="zh-CN" sz="2000" i="1" dirty="0">
                <a:solidFill>
                  <a:srgbClr val="000000"/>
                </a:solidFill>
                <a:latin typeface="Consolas" panose="020B0609020204030204" pitchFamily="49" charset="0"/>
                <a:ea typeface="黑体" panose="02010609060101010101" pitchFamily="49" charset="-122"/>
              </a:rPr>
              <a:t>a</a:t>
            </a:r>
            <a:r>
              <a:rPr lang="zh-CN" altLang="zh-CN" sz="2000" dirty="0">
                <a:solidFill>
                  <a:srgbClr val="000000"/>
                </a:solidFill>
                <a:latin typeface="Consolas" panose="020B0609020204030204" pitchFamily="49" charset="0"/>
                <a:ea typeface="黑体" panose="02010609060101010101" pitchFamily="49" charset="-122"/>
              </a:rPr>
              <a:t>存储，根据求解问题需要，这里</a:t>
            </a:r>
            <a:r>
              <a:rPr lang="en-US" altLang="zh-CN" sz="2000" i="1" dirty="0">
                <a:solidFill>
                  <a:srgbClr val="000000"/>
                </a:solidFill>
                <a:latin typeface="Consolas" panose="020B0609020204030204" pitchFamily="49" charset="0"/>
                <a:ea typeface="黑体" panose="02010609060101010101" pitchFamily="49" charset="-122"/>
              </a:rPr>
              <a:t>a</a:t>
            </a:r>
            <a:r>
              <a:rPr lang="zh-CN" altLang="zh-CN" sz="2000" dirty="0">
                <a:solidFill>
                  <a:srgbClr val="000000"/>
                </a:solidFill>
                <a:latin typeface="Consolas" panose="020B0609020204030204" pitchFamily="49" charset="0"/>
                <a:ea typeface="黑体" panose="02010609060101010101" pitchFamily="49" charset="-122"/>
              </a:rPr>
              <a:t>为一个二维数组（下标</a:t>
            </a:r>
            <a:r>
              <a:rPr lang="en-US" altLang="zh-CN" sz="2000" dirty="0">
                <a:solidFill>
                  <a:srgbClr val="000000"/>
                </a:solidFill>
                <a:latin typeface="Consolas" panose="020B0609020204030204" pitchFamily="49" charset="0"/>
                <a:ea typeface="黑体" panose="02010609060101010101" pitchFamily="49" charset="-122"/>
              </a:rPr>
              <a:t>0</a:t>
            </a:r>
            <a:r>
              <a:rPr lang="zh-CN" altLang="zh-CN" sz="2000" dirty="0">
                <a:solidFill>
                  <a:srgbClr val="000000"/>
                </a:solidFill>
                <a:latin typeface="Consolas" panose="020B0609020204030204" pitchFamily="49" charset="0"/>
                <a:ea typeface="黑体" panose="02010609060101010101" pitchFamily="49" charset="-122"/>
              </a:rPr>
              <a:t>不用），当顶点</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与顶点</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有边时，置</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，其他情况置</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]=0</a:t>
            </a:r>
            <a:r>
              <a:rPr lang="zh-CN" altLang="zh-CN"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图中的顶点编号为</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，着色编号为</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。对于图</a:t>
            </a:r>
            <a:r>
              <a:rPr lang="en-US" altLang="zh-CN" sz="2000" dirty="0">
                <a:solidFill>
                  <a:srgbClr val="000000"/>
                </a:solidFill>
                <a:latin typeface="Consolas" panose="020B0609020204030204" pitchFamily="49" charset="0"/>
                <a:ea typeface="黑体" panose="02010609060101010101" pitchFamily="49" charset="-122"/>
              </a:rPr>
              <a:t>G</a:t>
            </a:r>
            <a:r>
              <a:rPr lang="zh-CN" altLang="zh-CN" sz="2000" dirty="0">
                <a:solidFill>
                  <a:srgbClr val="000000"/>
                </a:solidFill>
                <a:latin typeface="Consolas" panose="020B0609020204030204" pitchFamily="49" charset="0"/>
                <a:ea typeface="黑体" panose="02010609060101010101" pitchFamily="49" charset="-122"/>
              </a:rPr>
              <a:t>中的每一个顶点，可能的着色为</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，所以对应的解空间是一棵</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叉树，高度为</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，层次</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从</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开始。</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2">
                                            <p:txEl>
                                              <p:charRg st="88" end="1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85800" y="1066800"/>
            <a:ext cx="8001056"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bool Same(int i)	//</a:t>
            </a:r>
            <a:r>
              <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判断顶点</a:t>
            </a: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是否与相邻顶点存在相同的着色</a:t>
            </a:r>
            <a:endParaRPr kumimoji="0" lang="zh-CN"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j=1;j&lt;=n;j++)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(a[i][j]==1 &amp;&amp; x[i]==x[j])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false;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true;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dfs(int i)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求解图的</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m</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着色问题</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(i&gt;n)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达到叶子结点</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count++;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着色方案数增</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 (int j=1;j&lt;=m;j++)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试探每一种着色</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x[i]=j;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试探着色</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Same</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可以着色</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，进入下一个顶点着色</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dfs(i+1)</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x[i]=0;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椭圆 1"/>
          <p:cNvSpPr/>
          <p:nvPr/>
        </p:nvSpPr>
        <p:spPr>
          <a:xfrm>
            <a:off x="1214438" y="1851025"/>
            <a:ext cx="357188" cy="4286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3" name="椭圆 2"/>
          <p:cNvSpPr/>
          <p:nvPr/>
        </p:nvSpPr>
        <p:spPr>
          <a:xfrm>
            <a:off x="2357438" y="1208088"/>
            <a:ext cx="357188" cy="4286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2</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4" name="椭圆 3"/>
          <p:cNvSpPr/>
          <p:nvPr/>
        </p:nvSpPr>
        <p:spPr>
          <a:xfrm>
            <a:off x="2357438" y="2493963"/>
            <a:ext cx="357188" cy="4286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3</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5" name="椭圆 4"/>
          <p:cNvSpPr/>
          <p:nvPr/>
        </p:nvSpPr>
        <p:spPr>
          <a:xfrm>
            <a:off x="3357563" y="1922463"/>
            <a:ext cx="357188" cy="4286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4</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7" name="直接连接符 6"/>
          <p:cNvCxnSpPr>
            <a:stCxn id="2" idx="7"/>
            <a:endCxn id="3" idx="2"/>
          </p:cNvCxnSpPr>
          <p:nvPr/>
        </p:nvCxnSpPr>
        <p:spPr>
          <a:xfrm rot="5400000" flipH="1" flipV="1">
            <a:off x="1692275" y="1249363"/>
            <a:ext cx="492125" cy="83820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a:stCxn id="2" idx="5"/>
            <a:endCxn id="4" idx="2"/>
          </p:cNvCxnSpPr>
          <p:nvPr/>
        </p:nvCxnSpPr>
        <p:spPr>
          <a:xfrm rot="16200000" flipH="1">
            <a:off x="1692275" y="2043113"/>
            <a:ext cx="492125" cy="83820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2" idx="6"/>
            <a:endCxn id="5" idx="2"/>
          </p:cNvCxnSpPr>
          <p:nvPr/>
        </p:nvCxnSpPr>
        <p:spPr>
          <a:xfrm>
            <a:off x="1571625" y="2065338"/>
            <a:ext cx="1785938" cy="7143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3" idx="6"/>
            <a:endCxn id="5" idx="1"/>
          </p:cNvCxnSpPr>
          <p:nvPr/>
        </p:nvCxnSpPr>
        <p:spPr>
          <a:xfrm>
            <a:off x="2714625" y="1422400"/>
            <a:ext cx="695325" cy="563563"/>
          </a:xfrm>
          <a:prstGeom prst="line">
            <a:avLst/>
          </a:prstGeom>
        </p:spPr>
        <p:style>
          <a:lnRef idx="2">
            <a:schemeClr val="dk1"/>
          </a:lnRef>
          <a:fillRef idx="0">
            <a:schemeClr val="dk1"/>
          </a:fillRef>
          <a:effectRef idx="1">
            <a:schemeClr val="dk1"/>
          </a:effectRef>
          <a:fontRef idx="minor">
            <a:schemeClr val="tx1"/>
          </a:fontRef>
        </p:style>
      </p:cxnSp>
      <p:sp>
        <p:nvSpPr>
          <p:cNvPr id="44041" name="TextBox 13"/>
          <p:cNvSpPr txBox="1"/>
          <p:nvPr/>
        </p:nvSpPr>
        <p:spPr>
          <a:xfrm>
            <a:off x="4214813" y="2065338"/>
            <a:ext cx="4714875" cy="400050"/>
          </a:xfrm>
          <a:prstGeom prst="rect">
            <a:avLst/>
          </a:prstGeom>
          <a:noFill/>
          <a:ln w="9525">
            <a:noFill/>
          </a:ln>
        </p:spPr>
        <p:txBody>
          <a:bodyPr anchor="t" anchorCtr="0">
            <a:spAutoFit/>
          </a:bodyPr>
          <a:p>
            <a:pPr eaLnBrk="0" hangingPunct="0"/>
            <a:r>
              <a:rPr lang="en-US" altLang="zh-CN" sz="2000" i="1" dirty="0">
                <a:solidFill>
                  <a:srgbClr val="0000FF"/>
                </a:solidFill>
                <a:latin typeface="Consolas" panose="020B0609020204030204" pitchFamily="49" charset="0"/>
                <a:ea typeface="楷体" panose="02010609060101010101" pitchFamily="49" charset="-122"/>
              </a:rPr>
              <a:t>n</a:t>
            </a:r>
            <a:r>
              <a:rPr lang="en-US" altLang="zh-CN" sz="2000" dirty="0">
                <a:solidFill>
                  <a:srgbClr val="0000FF"/>
                </a:solidFill>
                <a:latin typeface="Consolas" panose="020B0609020204030204" pitchFamily="49" charset="0"/>
                <a:ea typeface="楷体" panose="02010609060101010101" pitchFamily="49" charset="-122"/>
              </a:rPr>
              <a:t>=4</a:t>
            </a:r>
            <a:r>
              <a:rPr lang="zh-CN" altLang="zh-CN" sz="2000" dirty="0">
                <a:solidFill>
                  <a:srgbClr val="0000FF"/>
                </a:solidFill>
                <a:latin typeface="Consolas" panose="020B0609020204030204" pitchFamily="49" charset="0"/>
                <a:ea typeface="楷体" panose="02010609060101010101" pitchFamily="49" charset="-122"/>
              </a:rPr>
              <a:t>，</a:t>
            </a:r>
            <a:r>
              <a:rPr lang="en-US" altLang="zh-CN" sz="2000" i="1" dirty="0">
                <a:solidFill>
                  <a:srgbClr val="0000FF"/>
                </a:solidFill>
                <a:latin typeface="Consolas" panose="020B0609020204030204" pitchFamily="49" charset="0"/>
                <a:ea typeface="楷体" panose="02010609060101010101" pitchFamily="49" charset="-122"/>
              </a:rPr>
              <a:t>k</a:t>
            </a:r>
            <a:r>
              <a:rPr lang="en-US" altLang="zh-CN" sz="2000" dirty="0">
                <a:solidFill>
                  <a:srgbClr val="0000FF"/>
                </a:solidFill>
                <a:latin typeface="Consolas" panose="020B0609020204030204" pitchFamily="49" charset="0"/>
                <a:ea typeface="楷体" panose="02010609060101010101" pitchFamily="49" charset="-122"/>
              </a:rPr>
              <a:t>=4</a:t>
            </a:r>
            <a:r>
              <a:rPr lang="zh-CN" altLang="zh-CN" sz="2000" dirty="0">
                <a:solidFill>
                  <a:srgbClr val="0000FF"/>
                </a:solidFill>
                <a:latin typeface="Consolas" panose="020B0609020204030204" pitchFamily="49" charset="0"/>
                <a:ea typeface="楷体" panose="02010609060101010101" pitchFamily="49" charset="-122"/>
              </a:rPr>
              <a:t>，</a:t>
            </a:r>
            <a:r>
              <a:rPr lang="en-US" altLang="zh-CN" sz="2000" i="1" dirty="0">
                <a:solidFill>
                  <a:srgbClr val="0000FF"/>
                </a:solidFill>
                <a:latin typeface="Consolas" panose="020B0609020204030204" pitchFamily="49" charset="0"/>
                <a:ea typeface="楷体" panose="02010609060101010101" pitchFamily="49" charset="-122"/>
              </a:rPr>
              <a:t>m</a:t>
            </a:r>
            <a:r>
              <a:rPr lang="en-US" altLang="zh-CN" sz="2000" dirty="0">
                <a:solidFill>
                  <a:srgbClr val="0000FF"/>
                </a:solidFill>
                <a:latin typeface="Consolas" panose="020B0609020204030204" pitchFamily="49" charset="0"/>
                <a:ea typeface="楷体" panose="02010609060101010101" pitchFamily="49" charset="-122"/>
              </a:rPr>
              <a:t>=3</a:t>
            </a:r>
            <a:r>
              <a:rPr lang="zh-CN" altLang="zh-CN" sz="2000" dirty="0">
                <a:solidFill>
                  <a:srgbClr val="0000FF"/>
                </a:solidFill>
                <a:latin typeface="Consolas" panose="020B0609020204030204" pitchFamily="49" charset="0"/>
                <a:ea typeface="楷体" panose="02010609060101010101" pitchFamily="49" charset="-122"/>
              </a:rPr>
              <a:t>，其着色方案有</a:t>
            </a:r>
            <a:r>
              <a:rPr lang="en-US" altLang="zh-CN" sz="2000" dirty="0">
                <a:solidFill>
                  <a:srgbClr val="0000FF"/>
                </a:solidFill>
                <a:latin typeface="Consolas" panose="020B0609020204030204" pitchFamily="49" charset="0"/>
                <a:ea typeface="楷体" panose="02010609060101010101" pitchFamily="49" charset="-122"/>
              </a:rPr>
              <a:t>12</a:t>
            </a:r>
            <a:r>
              <a:rPr lang="zh-CN" altLang="zh-CN" sz="2000" dirty="0">
                <a:solidFill>
                  <a:srgbClr val="0000FF"/>
                </a:solidFill>
                <a:latin typeface="Consolas" panose="020B0609020204030204" pitchFamily="49" charset="0"/>
                <a:ea typeface="楷体" panose="02010609060101010101" pitchFamily="49" charset="-122"/>
              </a:rPr>
              <a:t>个</a:t>
            </a:r>
            <a:r>
              <a:rPr lang="zh-CN" altLang="en-US" sz="2000" dirty="0">
                <a:solidFill>
                  <a:srgbClr val="0000FF"/>
                </a:solidFill>
                <a:latin typeface="Consolas" panose="020B0609020204030204" pitchFamily="49" charset="0"/>
                <a:ea typeface="楷体" panose="02010609060101010101" pitchFamily="49" charset="-122"/>
              </a:rPr>
              <a:t>。</a:t>
            </a:r>
            <a:endParaRPr lang="zh-CN" altLang="en-US" sz="2000" dirty="0">
              <a:solidFill>
                <a:srgbClr val="0000FF"/>
              </a:solidFill>
              <a:latin typeface="Consolas" panose="020B0609020204030204" pitchFamily="49" charset="0"/>
              <a:ea typeface="楷体" panose="02010609060101010101" pitchFamily="49" charset="-122"/>
            </a:endParaRPr>
          </a:p>
        </p:txBody>
      </p:sp>
      <p:sp>
        <p:nvSpPr>
          <p:cNvPr id="15" name="TextBox 14"/>
          <p:cNvSpPr txBox="1"/>
          <p:nvPr/>
        </p:nvSpPr>
        <p:spPr>
          <a:xfrm>
            <a:off x="1000125" y="3136900"/>
            <a:ext cx="3929063" cy="34163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1 2 2 3</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2</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1 2 3 2</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3</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1 3 2 3</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4</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1 3 3 2</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5</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2 1 1 3</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6</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2 1 3 1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7</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2 3 1 3</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8</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2 3 3 1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9</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3 1 1 2</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10</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3 1 2 1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11</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3 2 1 2</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12</a:t>
            </a:r>
            <a:r>
              <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个着色方案：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3 2 2 1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16" name="左弧形箭头 15"/>
          <p:cNvSpPr/>
          <p:nvPr/>
        </p:nvSpPr>
        <p:spPr>
          <a:xfrm>
            <a:off x="571500" y="1993900"/>
            <a:ext cx="357188" cy="1357313"/>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宋体" panose="02010600030101010101" pitchFamily="2" charset="-122"/>
              <a:cs typeface="+mn-cs"/>
            </a:endParaRPr>
          </a:p>
        </p:txBody>
      </p:sp>
      <p:sp>
        <p:nvSpPr>
          <p:cNvPr id="6"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52400" y="1212850"/>
            <a:ext cx="8582025" cy="5354638"/>
          </a:xfrm>
          <a:prstGeom prst="rect">
            <a:avLst/>
          </a:prstGeom>
          <a:noFill/>
          <a:ln w="9525">
            <a:noFill/>
          </a:ln>
        </p:spPr>
        <p:txBody>
          <a:bodyPr anchor="t" anchorCtr="0">
            <a:spAutoFit/>
          </a:bodyPr>
          <a:p>
            <a:pPr eaLnBrk="0" hangingPunct="0"/>
            <a:r>
              <a:rPr lang="en-US" altLang="zh-CN" b="1" dirty="0">
                <a:solidFill>
                  <a:srgbClr val="C00000"/>
                </a:solidFill>
                <a:latin typeface="Consolas" panose="020B0609020204030204" pitchFamily="49" charset="0"/>
                <a:ea typeface="宋体" panose="02010600030101010101" pitchFamily="2" charset="-122"/>
              </a:rPr>
              <a:t>Letter Combinations of a Phone Number</a:t>
            </a:r>
            <a:endParaRPr lang="zh-CN" altLang="en-US" b="1" dirty="0">
              <a:solidFill>
                <a:srgbClr val="C00000"/>
              </a:solidFill>
              <a:latin typeface="Consolas" panose="020B0609020204030204" pitchFamily="49" charset="0"/>
              <a:ea typeface="宋体" panose="02010600030101010101" pitchFamily="2" charset="-122"/>
            </a:endParaRPr>
          </a:p>
          <a:p>
            <a:pPr eaLnBrk="0" hangingPunct="0"/>
            <a:r>
              <a:rPr lang="zh-CN" altLang="en-US" b="1" dirty="0">
                <a:solidFill>
                  <a:srgbClr val="000000"/>
                </a:solidFill>
                <a:latin typeface="Consolas" panose="020B0609020204030204" pitchFamily="49" charset="0"/>
                <a:ea typeface="宋体" panose="02010600030101010101" pitchFamily="2" charset="-122"/>
              </a:rPr>
              <a:t> </a:t>
            </a:r>
            <a:endParaRPr lang="zh-CN" altLang="en-US" b="1" dirty="0">
              <a:solidFill>
                <a:srgbClr val="000000"/>
              </a:solidFill>
              <a:latin typeface="Consolas" panose="020B0609020204030204" pitchFamily="49" charset="0"/>
              <a:ea typeface="宋体" panose="02010600030101010101" pitchFamily="2" charset="-122"/>
            </a:endParaRPr>
          </a:p>
          <a:p>
            <a:pPr eaLnBrk="0" hangingPunct="0"/>
            <a:endParaRPr lang="zh-CN" altLang="en-US" dirty="0">
              <a:solidFill>
                <a:srgbClr val="000000"/>
              </a:solidFill>
              <a:latin typeface="Consolas" panose="020B0609020204030204" pitchFamily="49" charset="0"/>
              <a:ea typeface="宋体" panose="02010600030101010101" pitchFamily="2" charset="-122"/>
            </a:endParaRPr>
          </a:p>
          <a:p>
            <a:pPr eaLnBrk="0" hangingPunct="0"/>
            <a:r>
              <a:rPr lang="en-US" altLang="zh-CN" dirty="0">
                <a:solidFill>
                  <a:srgbClr val="000000"/>
                </a:solidFill>
                <a:latin typeface="Consolas" panose="020B0609020204030204" pitchFamily="49" charset="0"/>
                <a:ea typeface="宋体" panose="02010600030101010101" pitchFamily="2" charset="-122"/>
              </a:rPr>
              <a:t>Given a string containing digits from 2-9inclusive, return all possible letter combinations that the number could represent.</a:t>
            </a:r>
            <a:endParaRPr lang="en-US" altLang="zh-CN" dirty="0">
              <a:solidFill>
                <a:srgbClr val="000000"/>
              </a:solidFill>
              <a:latin typeface="Consolas" panose="020B0609020204030204" pitchFamily="49" charset="0"/>
              <a:ea typeface="宋体" panose="02010600030101010101" pitchFamily="2" charset="-122"/>
            </a:endParaRPr>
          </a:p>
          <a:p>
            <a:pPr eaLnBrk="0" hangingPunct="0"/>
            <a:endParaRPr lang="en-US" altLang="zh-CN" dirty="0">
              <a:solidFill>
                <a:srgbClr val="000000"/>
              </a:solidFill>
              <a:latin typeface="Consolas" panose="020B0609020204030204" pitchFamily="49" charset="0"/>
              <a:ea typeface="宋体" panose="02010600030101010101" pitchFamily="2" charset="-122"/>
            </a:endParaRPr>
          </a:p>
          <a:p>
            <a:pPr eaLnBrk="0" hangingPunct="0"/>
            <a:r>
              <a:rPr lang="en-US" altLang="zh-CN" dirty="0">
                <a:solidFill>
                  <a:srgbClr val="000000"/>
                </a:solidFill>
                <a:latin typeface="Consolas" panose="020B0609020204030204" pitchFamily="49" charset="0"/>
                <a:ea typeface="宋体" panose="02010600030101010101" pitchFamily="2" charset="-122"/>
              </a:rPr>
              <a:t>A mapping of digit to letters (just like on the telephone buttons) is given below. Note that 1 does not map to any letters.</a:t>
            </a:r>
            <a:endParaRPr lang="en-US" altLang="zh-CN" dirty="0">
              <a:solidFill>
                <a:srgbClr val="000000"/>
              </a:solidFill>
              <a:latin typeface="Consolas" panose="020B0609020204030204" pitchFamily="49" charset="0"/>
              <a:ea typeface="宋体" panose="02010600030101010101" pitchFamily="2" charset="-122"/>
            </a:endParaRPr>
          </a:p>
          <a:p>
            <a:pPr eaLnBrk="0" hangingPunct="0"/>
            <a:endParaRPr lang="en-US" altLang="zh-CN" dirty="0">
              <a:solidFill>
                <a:srgbClr val="000000"/>
              </a:solidFill>
              <a:latin typeface="Consolas" panose="020B0609020204030204" pitchFamily="49" charset="0"/>
              <a:ea typeface="宋体" panose="02010600030101010101" pitchFamily="2" charset="-122"/>
            </a:endParaRPr>
          </a:p>
          <a:p>
            <a:pPr eaLnBrk="0" hangingPunct="0"/>
            <a:endParaRPr lang="en-US" altLang="zh-CN" dirty="0">
              <a:solidFill>
                <a:srgbClr val="000000"/>
              </a:solidFill>
              <a:latin typeface="Consolas" panose="020B0609020204030204" pitchFamily="49" charset="0"/>
              <a:ea typeface="宋体" panose="02010600030101010101" pitchFamily="2" charset="-122"/>
            </a:endParaRPr>
          </a:p>
          <a:p>
            <a:pPr eaLnBrk="0" hangingPunct="0"/>
            <a:endParaRPr lang="en-US" altLang="zh-CN" dirty="0">
              <a:solidFill>
                <a:srgbClr val="000000"/>
              </a:solidFill>
              <a:latin typeface="Consolas" panose="020B0609020204030204" pitchFamily="49" charset="0"/>
              <a:ea typeface="宋体" panose="02010600030101010101" pitchFamily="2" charset="-122"/>
            </a:endParaRPr>
          </a:p>
          <a:p>
            <a:pPr eaLnBrk="0" hangingPunct="0"/>
            <a:endParaRPr lang="en-US" altLang="zh-CN" b="1" dirty="0">
              <a:solidFill>
                <a:srgbClr val="C00000"/>
              </a:solidFill>
              <a:latin typeface="Consolas" panose="020B0609020204030204" pitchFamily="49" charset="0"/>
              <a:ea typeface="宋体" panose="02010600030101010101" pitchFamily="2" charset="-122"/>
            </a:endParaRPr>
          </a:p>
          <a:p>
            <a:pPr eaLnBrk="0" hangingPunct="0"/>
            <a:r>
              <a:rPr lang="en-US" altLang="zh-CN" b="1" dirty="0">
                <a:solidFill>
                  <a:srgbClr val="C00000"/>
                </a:solidFill>
                <a:latin typeface="Consolas" panose="020B0609020204030204" pitchFamily="49" charset="0"/>
                <a:ea typeface="宋体" panose="02010600030101010101" pitchFamily="2" charset="-122"/>
              </a:rPr>
              <a:t>Example:</a:t>
            </a:r>
            <a:endParaRPr lang="en-US" altLang="zh-CN" b="1" dirty="0">
              <a:solidFill>
                <a:srgbClr val="C00000"/>
              </a:solidFill>
              <a:latin typeface="Consolas" panose="020B0609020204030204" pitchFamily="49" charset="0"/>
              <a:ea typeface="宋体" panose="02010600030101010101" pitchFamily="2" charset="-122"/>
            </a:endParaRPr>
          </a:p>
          <a:p>
            <a:pPr eaLnBrk="0" hangingPunct="0"/>
            <a:r>
              <a:rPr lang="en-US" altLang="zh-CN" b="1" dirty="0">
                <a:solidFill>
                  <a:srgbClr val="C00000"/>
                </a:solidFill>
                <a:latin typeface="Consolas" panose="020B0609020204030204" pitchFamily="49" charset="0"/>
                <a:ea typeface="宋体" panose="02010600030101010101" pitchFamily="2" charset="-122"/>
              </a:rPr>
              <a:t>Input: </a:t>
            </a:r>
            <a:r>
              <a:rPr lang="en-US" altLang="zh-CN" dirty="0">
                <a:solidFill>
                  <a:srgbClr val="000000"/>
                </a:solidFill>
                <a:latin typeface="Consolas" panose="020B0609020204030204" pitchFamily="49" charset="0"/>
                <a:ea typeface="宋体" panose="02010600030101010101" pitchFamily="2" charset="-122"/>
              </a:rPr>
              <a:t>"23"</a:t>
            </a:r>
            <a:endParaRPr lang="en-US" altLang="zh-CN" dirty="0">
              <a:solidFill>
                <a:srgbClr val="000000"/>
              </a:solidFill>
              <a:latin typeface="Consolas" panose="020B0609020204030204" pitchFamily="49" charset="0"/>
              <a:ea typeface="宋体" panose="02010600030101010101" pitchFamily="2" charset="-122"/>
            </a:endParaRPr>
          </a:p>
          <a:p>
            <a:pPr eaLnBrk="0" hangingPunct="0"/>
            <a:r>
              <a:rPr lang="en-US" altLang="zh-CN" b="1" dirty="0">
                <a:solidFill>
                  <a:srgbClr val="C00000"/>
                </a:solidFill>
                <a:latin typeface="Consolas" panose="020B0609020204030204" pitchFamily="49" charset="0"/>
                <a:ea typeface="宋体" panose="02010600030101010101" pitchFamily="2" charset="-122"/>
              </a:rPr>
              <a:t>Output: </a:t>
            </a:r>
            <a:r>
              <a:rPr lang="en-US" altLang="zh-CN" dirty="0">
                <a:solidFill>
                  <a:srgbClr val="000000"/>
                </a:solidFill>
                <a:latin typeface="Consolas" panose="020B0609020204030204" pitchFamily="49" charset="0"/>
                <a:ea typeface="宋体" panose="02010600030101010101" pitchFamily="2" charset="-122"/>
              </a:rPr>
              <a:t>["ad", "ae", "af", "bd", "be", "bf", "cd", "ce", "cf"].</a:t>
            </a:r>
            <a:endParaRPr lang="en-US" altLang="zh-CN" dirty="0">
              <a:solidFill>
                <a:srgbClr val="000000"/>
              </a:solidFill>
              <a:latin typeface="Consolas" panose="020B0609020204030204" pitchFamily="49" charset="0"/>
              <a:ea typeface="宋体" panose="02010600030101010101" pitchFamily="2" charset="-122"/>
            </a:endParaRPr>
          </a:p>
          <a:p>
            <a:pPr eaLnBrk="0" hangingPunct="0"/>
            <a:endParaRPr lang="en-US" altLang="zh-CN" dirty="0">
              <a:solidFill>
                <a:srgbClr val="000000"/>
              </a:solidFill>
              <a:latin typeface="Consolas" panose="020B0609020204030204" pitchFamily="49" charset="0"/>
              <a:ea typeface="宋体" panose="02010600030101010101" pitchFamily="2" charset="-122"/>
            </a:endParaRPr>
          </a:p>
          <a:p>
            <a:pPr eaLnBrk="0" hangingPunct="0"/>
            <a:r>
              <a:rPr lang="en-US" altLang="zh-CN" b="1" dirty="0">
                <a:solidFill>
                  <a:srgbClr val="C00000"/>
                </a:solidFill>
                <a:latin typeface="Consolas" panose="020B0609020204030204" pitchFamily="49" charset="0"/>
                <a:ea typeface="宋体" panose="02010600030101010101" pitchFamily="2" charset="-122"/>
              </a:rPr>
              <a:t>Note:</a:t>
            </a:r>
            <a:endParaRPr lang="en-US" altLang="zh-CN" b="1" dirty="0">
              <a:solidFill>
                <a:srgbClr val="C00000"/>
              </a:solidFill>
              <a:latin typeface="Consolas" panose="020B0609020204030204" pitchFamily="49" charset="0"/>
              <a:ea typeface="宋体" panose="02010600030101010101" pitchFamily="2" charset="-122"/>
            </a:endParaRPr>
          </a:p>
          <a:p>
            <a:pPr eaLnBrk="0" hangingPunct="0"/>
            <a:r>
              <a:rPr lang="en-US" altLang="zh-CN" dirty="0">
                <a:solidFill>
                  <a:srgbClr val="000000"/>
                </a:solidFill>
                <a:latin typeface="Consolas" panose="020B0609020204030204" pitchFamily="49" charset="0"/>
                <a:ea typeface="宋体" panose="02010600030101010101" pitchFamily="2" charset="-122"/>
              </a:rPr>
              <a:t>Although the above answer is in lexicographical order, your answer could be in any order you want.</a:t>
            </a:r>
            <a:endParaRPr lang="zh-CN" altLang="en-US" dirty="0">
              <a:solidFill>
                <a:srgbClr val="000000"/>
              </a:solidFill>
              <a:latin typeface="Consolas" panose="020B0609020204030204" pitchFamily="49" charset="0"/>
              <a:ea typeface="宋体" panose="02010600030101010101" pitchFamily="2" charset="-122"/>
            </a:endParaRPr>
          </a:p>
        </p:txBody>
      </p:sp>
      <p:graphicFrame>
        <p:nvGraphicFramePr>
          <p:cNvPr id="12290" name="对象 4"/>
          <p:cNvGraphicFramePr>
            <a:graphicFrameLocks noChangeAspect="1"/>
          </p:cNvGraphicFramePr>
          <p:nvPr/>
        </p:nvGraphicFramePr>
        <p:xfrm>
          <a:off x="6732588" y="3446463"/>
          <a:ext cx="1876425" cy="1504950"/>
        </p:xfrm>
        <a:graphic>
          <a:graphicData uri="http://schemas.openxmlformats.org/presentationml/2006/ole">
            <mc:AlternateContent xmlns:mc="http://schemas.openxmlformats.org/markup-compatibility/2006">
              <mc:Choice xmlns:v="urn:schemas-microsoft-com:vml" Requires="v">
                <p:oleObj spid="_x0000_s3078" name="" r:id="rId1" imgW="3752850" imgH="3009900" progId="Paint.Picture">
                  <p:embed/>
                </p:oleObj>
              </mc:Choice>
              <mc:Fallback>
                <p:oleObj name="" r:id="rId1" imgW="3752850" imgH="3009900" progId="Paint.Picture">
                  <p:embed/>
                  <p:pic>
                    <p:nvPicPr>
                      <p:cNvPr id="0" name="图片 3077"/>
                      <p:cNvPicPr/>
                      <p:nvPr/>
                    </p:nvPicPr>
                    <p:blipFill>
                      <a:blip r:embed="rId2"/>
                      <a:stretch>
                        <a:fillRect/>
                      </a:stretch>
                    </p:blipFill>
                    <p:spPr>
                      <a:xfrm>
                        <a:off x="6732588" y="3446463"/>
                        <a:ext cx="1876425" cy="1504950"/>
                      </a:xfrm>
                      <a:prstGeom prst="rect">
                        <a:avLst/>
                      </a:prstGeom>
                      <a:noFill/>
                      <a:ln w="38100">
                        <a:noFill/>
                        <a:miter/>
                      </a:ln>
                    </p:spPr>
                  </p:pic>
                </p:oleObj>
              </mc:Fallback>
            </mc:AlternateContent>
          </a:graphicData>
        </a:graphic>
      </p:graphicFrame>
      <p:graphicFrame>
        <p:nvGraphicFramePr>
          <p:cNvPr id="12291" name="对象 5"/>
          <p:cNvGraphicFramePr>
            <a:graphicFrameLocks noChangeAspect="1"/>
          </p:cNvGraphicFramePr>
          <p:nvPr/>
        </p:nvGraphicFramePr>
        <p:xfrm>
          <a:off x="430213" y="3646488"/>
          <a:ext cx="6302375" cy="452437"/>
        </p:xfrm>
        <a:graphic>
          <a:graphicData uri="http://schemas.openxmlformats.org/presentationml/2006/ole">
            <mc:AlternateContent xmlns:mc="http://schemas.openxmlformats.org/markup-compatibility/2006">
              <mc:Choice xmlns:v="urn:schemas-microsoft-com:vml" Requires="v">
                <p:oleObj spid="_x0000_s3077" name="" r:id="rId3" imgW="12601575" imgH="904875" progId="Paint.Picture">
                  <p:embed/>
                </p:oleObj>
              </mc:Choice>
              <mc:Fallback>
                <p:oleObj name="" r:id="rId3" imgW="12601575" imgH="904875" progId="Paint.Picture">
                  <p:embed/>
                  <p:pic>
                    <p:nvPicPr>
                      <p:cNvPr id="0" name="图片 3076"/>
                      <p:cNvPicPr/>
                      <p:nvPr/>
                    </p:nvPicPr>
                    <p:blipFill>
                      <a:blip r:embed="rId4"/>
                      <a:stretch>
                        <a:fillRect/>
                      </a:stretch>
                    </p:blipFill>
                    <p:spPr>
                      <a:xfrm>
                        <a:off x="430213" y="3646488"/>
                        <a:ext cx="6302375" cy="4524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295" end="30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charRg st="304" end="31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charRg st="316" end="38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charRg st="381" end="38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charRg st="387" end="4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Box 1"/>
          <p:cNvSpPr txBox="1"/>
          <p:nvPr/>
        </p:nvSpPr>
        <p:spPr>
          <a:xfrm>
            <a:off x="928688" y="1643063"/>
            <a:ext cx="7643812" cy="962025"/>
          </a:xfrm>
          <a:prstGeom prst="rect">
            <a:avLst/>
          </a:prstGeom>
          <a:noFill/>
          <a:ln w="9525">
            <a:noFill/>
          </a:ln>
        </p:spPr>
        <p:txBody>
          <a:bodyPr anchor="t" anchorCtr="0">
            <a:spAutoFit/>
          </a:bodyPr>
          <a:p>
            <a:pPr eaLnBrk="0" hangingPunct="0">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【算法分析】</a:t>
            </a:r>
            <a:r>
              <a:rPr lang="zh-CN" altLang="zh-CN" sz="2000" dirty="0">
                <a:solidFill>
                  <a:srgbClr val="000000"/>
                </a:solidFill>
                <a:latin typeface="Consolas" panose="020B0609020204030204" pitchFamily="49" charset="0"/>
                <a:ea typeface="黑体" panose="02010609060101010101" pitchFamily="49" charset="-122"/>
              </a:rPr>
              <a:t>该算法中每个顶点试探</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种着色，共</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个顶点，对应解空间树是一棵</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叉树（子集树），算法的时间复杂度为</a:t>
            </a:r>
            <a:r>
              <a:rPr lang="en-US" altLang="zh-CN" sz="2000" dirty="0">
                <a:solidFill>
                  <a:srgbClr val="000000"/>
                </a:solidFill>
                <a:latin typeface="Consolas" panose="020B0609020204030204" pitchFamily="49" charset="0"/>
                <a:ea typeface="黑体" panose="02010609060101010101" pitchFamily="49" charset="-122"/>
              </a:rPr>
              <a:t>O(</a:t>
            </a:r>
            <a:r>
              <a:rPr lang="en-US" altLang="zh-CN" sz="2000" i="1" dirty="0">
                <a:solidFill>
                  <a:srgbClr val="000000"/>
                </a:solidFill>
                <a:latin typeface="Consolas" panose="020B0609020204030204" pitchFamily="49" charset="0"/>
                <a:ea typeface="黑体" panose="02010609060101010101" pitchFamily="49" charset="-122"/>
              </a:rPr>
              <a:t>m</a:t>
            </a:r>
            <a:r>
              <a:rPr lang="en-US" altLang="zh-CN" sz="2000" i="1" baseline="30000"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81000" y="1447800"/>
            <a:ext cx="8305800" cy="3732213"/>
          </a:xfrm>
          <a:prstGeom prst="rect">
            <a:avLst/>
          </a:prstGeom>
          <a:noFill/>
          <a:ln w="9525">
            <a:noFill/>
          </a:ln>
        </p:spPr>
        <p:txBody>
          <a:bodyPr anchor="t" anchorCtr="0">
            <a:spAutoFit/>
          </a:bodyPr>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着色问题的应用</a:t>
            </a:r>
            <a:endParaRPr lang="zh-CN" altLang="en-US" sz="2000" dirty="0">
              <a:solidFill>
                <a:srgbClr val="C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会场分配问题：</a:t>
            </a:r>
            <a:endParaRPr lang="zh-CN" altLang="en-US"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有</a:t>
            </a:r>
            <a:r>
              <a:rPr lang="en-US" altLang="zh-CN" sz="2000" b="1" i="1" dirty="0">
                <a:solidFill>
                  <a:srgbClr val="000000"/>
                </a:solidFill>
                <a:latin typeface="Consolas" panose="020B0609020204030204" pitchFamily="49" charset="0"/>
                <a:ea typeface="黑体" panose="02010609060101010101" pitchFamily="49" charset="-122"/>
              </a:rPr>
              <a:t>n</a:t>
            </a:r>
            <a:r>
              <a:rPr lang="zh-CN" altLang="en-US" sz="2000" dirty="0">
                <a:solidFill>
                  <a:srgbClr val="000000"/>
                </a:solidFill>
                <a:latin typeface="Consolas" panose="020B0609020204030204" pitchFamily="49" charset="0"/>
                <a:ea typeface="黑体" panose="02010609060101010101" pitchFamily="49" charset="-122"/>
              </a:rPr>
              <a:t>项活动需要安排</a:t>
            </a:r>
            <a:r>
              <a:rPr lang="en-US" altLang="zh-CN" sz="2000" b="1"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对于活动</a:t>
            </a:r>
            <a:r>
              <a:rPr lang="en-US" altLang="zh-CN" sz="2000" b="1" i="1" dirty="0">
                <a:solidFill>
                  <a:srgbClr val="000000"/>
                </a:solidFill>
                <a:latin typeface="Consolas" panose="020B0609020204030204" pitchFamily="49" charset="0"/>
                <a:ea typeface="黑体" panose="02010609060101010101" pitchFamily="49" charset="-122"/>
              </a:rPr>
              <a:t>i</a:t>
            </a:r>
            <a:r>
              <a:rPr lang="en-US" altLang="zh-CN" sz="2000" b="1" dirty="0">
                <a:solidFill>
                  <a:srgbClr val="000000"/>
                </a:solidFill>
                <a:latin typeface="Consolas" panose="020B0609020204030204" pitchFamily="49" charset="0"/>
                <a:ea typeface="黑体" panose="02010609060101010101" pitchFamily="49" charset="-122"/>
              </a:rPr>
              <a:t>, </a:t>
            </a:r>
            <a:r>
              <a:rPr lang="en-US" altLang="zh-CN" sz="2000" b="1" i="1" dirty="0">
                <a:solidFill>
                  <a:srgbClr val="000000"/>
                </a:solidFill>
                <a:latin typeface="Consolas" panose="020B0609020204030204" pitchFamily="49" charset="0"/>
                <a:ea typeface="黑体" panose="02010609060101010101" pitchFamily="49" charset="-122"/>
              </a:rPr>
              <a:t>j,</a:t>
            </a:r>
            <a:r>
              <a:rPr lang="zh-CN" altLang="en-US" sz="2000" dirty="0">
                <a:solidFill>
                  <a:srgbClr val="000000"/>
                </a:solidFill>
                <a:latin typeface="Consolas" panose="020B0609020204030204" pitchFamily="49" charset="0"/>
                <a:ea typeface="黑体" panose="02010609060101010101" pitchFamily="49" charset="-122"/>
              </a:rPr>
              <a:t>如果</a:t>
            </a:r>
            <a:r>
              <a:rPr lang="en-US" altLang="zh-CN" sz="2000" b="1" i="1" dirty="0">
                <a:solidFill>
                  <a:srgbClr val="000000"/>
                </a:solidFill>
                <a:latin typeface="Consolas" panose="020B0609020204030204" pitchFamily="49" charset="0"/>
                <a:ea typeface="黑体" panose="02010609060101010101" pitchFamily="49" charset="-122"/>
              </a:rPr>
              <a:t>i</a:t>
            </a:r>
            <a:r>
              <a:rPr lang="en-US" altLang="zh-CN" sz="2000" b="1" dirty="0">
                <a:solidFill>
                  <a:srgbClr val="000000"/>
                </a:solidFill>
                <a:latin typeface="Consolas" panose="020B0609020204030204" pitchFamily="49" charset="0"/>
                <a:ea typeface="黑体" panose="02010609060101010101" pitchFamily="49" charset="-122"/>
              </a:rPr>
              <a:t>, </a:t>
            </a:r>
            <a:r>
              <a:rPr lang="en-US" altLang="zh-CN" sz="2000" b="1" i="1" dirty="0">
                <a:solidFill>
                  <a:srgbClr val="000000"/>
                </a:solidFill>
                <a:latin typeface="Consolas" panose="020B0609020204030204" pitchFamily="49" charset="0"/>
                <a:ea typeface="黑体" panose="02010609060101010101" pitchFamily="49" charset="-122"/>
              </a:rPr>
              <a:t>j </a:t>
            </a:r>
            <a:r>
              <a:rPr lang="zh-CN" altLang="en-US" sz="2000" dirty="0">
                <a:solidFill>
                  <a:srgbClr val="000000"/>
                </a:solidFill>
                <a:latin typeface="Consolas" panose="020B0609020204030204" pitchFamily="49" charset="0"/>
                <a:ea typeface="黑体" panose="02010609060101010101" pitchFamily="49" charset="-122"/>
              </a:rPr>
              <a:t>时间冲突，就说</a:t>
            </a:r>
            <a:r>
              <a:rPr lang="en-US" altLang="zh-CN" sz="2000" b="1"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与</a:t>
            </a:r>
            <a:r>
              <a:rPr lang="en-US" altLang="zh-CN" sz="2000" b="1" i="1" dirty="0">
                <a:solidFill>
                  <a:srgbClr val="000000"/>
                </a:solidFill>
                <a:latin typeface="Consolas" panose="020B0609020204030204" pitchFamily="49" charset="0"/>
                <a:ea typeface="黑体" panose="02010609060101010101" pitchFamily="49" charset="-122"/>
              </a:rPr>
              <a:t>j </a:t>
            </a:r>
            <a:r>
              <a:rPr lang="zh-CN" altLang="en-US" sz="2000" dirty="0">
                <a:solidFill>
                  <a:srgbClr val="000000"/>
                </a:solidFill>
                <a:latin typeface="Consolas" panose="020B0609020204030204" pitchFamily="49" charset="0"/>
                <a:ea typeface="黑体" panose="02010609060101010101" pitchFamily="49" charset="-122"/>
              </a:rPr>
              <a:t>不相容</a:t>
            </a:r>
            <a:r>
              <a:rPr lang="en-US" altLang="zh-CN" sz="2000" b="1"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如何分配这些活动</a:t>
            </a:r>
            <a:r>
              <a:rPr lang="en-US" altLang="zh-CN" sz="2000" b="1"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使得每个会场的活动相容且占用会场数最少</a:t>
            </a:r>
            <a:r>
              <a:rPr lang="en-US" altLang="zh-CN" sz="2000" b="1"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C00000"/>
                </a:solidFill>
                <a:latin typeface="Consolas" panose="020B0609020204030204" pitchFamily="49" charset="0"/>
                <a:ea typeface="黑体" panose="02010609060101010101" pitchFamily="49" charset="-122"/>
              </a:rPr>
              <a:t>建模：</a:t>
            </a:r>
            <a:endParaRPr lang="zh-CN" altLang="en-US" sz="2000" dirty="0">
              <a:solidFill>
                <a:srgbClr val="C00000"/>
              </a:solidFill>
              <a:latin typeface="Consolas" panose="020B0609020204030204" pitchFamily="49" charset="0"/>
              <a:ea typeface="黑体" panose="02010609060101010101" pitchFamily="49" charset="-122"/>
            </a:endParaRPr>
          </a:p>
          <a:p>
            <a:pPr eaLnBrk="0" hangingPunct="0">
              <a:lnSpc>
                <a:spcPct val="150000"/>
              </a:lnSpc>
            </a:pPr>
            <a:r>
              <a:rPr lang="zh-CN" altLang="en-US" sz="2000" dirty="0">
                <a:solidFill>
                  <a:srgbClr val="000000"/>
                </a:solidFill>
                <a:latin typeface="Consolas" panose="020B0609020204030204" pitchFamily="49" charset="0"/>
                <a:ea typeface="黑体" panose="02010609060101010101" pitchFamily="49" charset="-122"/>
              </a:rPr>
              <a:t>活动作为图的顶点，如果</a:t>
            </a:r>
            <a:r>
              <a:rPr lang="en-US" altLang="zh-CN" sz="2000" b="1" i="1" dirty="0">
                <a:solidFill>
                  <a:srgbClr val="000000"/>
                </a:solidFill>
                <a:latin typeface="Consolas" panose="020B0609020204030204" pitchFamily="49" charset="0"/>
                <a:ea typeface="黑体" panose="02010609060101010101" pitchFamily="49" charset="-122"/>
              </a:rPr>
              <a:t>i</a:t>
            </a:r>
            <a:r>
              <a:rPr lang="en-US" altLang="zh-CN" sz="2000" b="1" dirty="0">
                <a:solidFill>
                  <a:srgbClr val="000000"/>
                </a:solidFill>
                <a:latin typeface="Consolas" panose="020B0609020204030204" pitchFamily="49" charset="0"/>
                <a:ea typeface="黑体" panose="02010609060101010101" pitchFamily="49" charset="-122"/>
              </a:rPr>
              <a:t>, </a:t>
            </a:r>
            <a:r>
              <a:rPr lang="en-US" altLang="zh-CN" sz="2000" b="1" i="1" dirty="0">
                <a:solidFill>
                  <a:srgbClr val="000000"/>
                </a:solidFill>
                <a:latin typeface="Consolas" panose="020B0609020204030204" pitchFamily="49" charset="0"/>
                <a:ea typeface="黑体" panose="02010609060101010101" pitchFamily="49" charset="-122"/>
              </a:rPr>
              <a:t>j</a:t>
            </a:r>
            <a:r>
              <a:rPr lang="zh-CN" altLang="en-US" sz="2000" dirty="0">
                <a:solidFill>
                  <a:srgbClr val="000000"/>
                </a:solidFill>
                <a:latin typeface="Consolas" panose="020B0609020204030204" pitchFamily="49" charset="0"/>
                <a:ea typeface="黑体" panose="02010609060101010101" pitchFamily="49" charset="-122"/>
              </a:rPr>
              <a:t>不相容</a:t>
            </a:r>
            <a:r>
              <a:rPr lang="en-US" altLang="zh-CN" sz="2000" b="1"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则在</a:t>
            </a:r>
            <a:r>
              <a:rPr lang="en-US" altLang="zh-CN" sz="2000" b="1" i="1" dirty="0">
                <a:solidFill>
                  <a:srgbClr val="000000"/>
                </a:solidFill>
                <a:latin typeface="Consolas" panose="020B0609020204030204" pitchFamily="49" charset="0"/>
                <a:ea typeface="黑体" panose="02010609060101010101" pitchFamily="49" charset="-122"/>
              </a:rPr>
              <a:t>i</a:t>
            </a:r>
            <a:r>
              <a:rPr lang="zh-CN" altLang="en-US" sz="2000" dirty="0">
                <a:solidFill>
                  <a:srgbClr val="000000"/>
                </a:solidFill>
                <a:latin typeface="Consolas" panose="020B0609020204030204" pitchFamily="49" charset="0"/>
                <a:ea typeface="黑体" panose="02010609060101010101" pitchFamily="49" charset="-122"/>
              </a:rPr>
              <a:t>与</a:t>
            </a:r>
            <a:r>
              <a:rPr lang="en-US" altLang="zh-CN" sz="2000" b="1" i="1" dirty="0">
                <a:solidFill>
                  <a:srgbClr val="000000"/>
                </a:solidFill>
                <a:latin typeface="Consolas" panose="020B0609020204030204" pitchFamily="49" charset="0"/>
                <a:ea typeface="黑体" panose="02010609060101010101" pitchFamily="49" charset="-122"/>
              </a:rPr>
              <a:t>j</a:t>
            </a:r>
            <a:r>
              <a:rPr lang="zh-CN" altLang="en-US" sz="2000" dirty="0">
                <a:solidFill>
                  <a:srgbClr val="000000"/>
                </a:solidFill>
                <a:latin typeface="Consolas" panose="020B0609020204030204" pitchFamily="49" charset="0"/>
                <a:ea typeface="黑体" panose="02010609060101010101" pitchFamily="49" charset="-122"/>
              </a:rPr>
              <a:t>之间加一条边，会场标号作为颜色标号</a:t>
            </a:r>
            <a:r>
              <a:rPr lang="en-US" altLang="zh-CN" sz="2000" b="1"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求图的一种着色方案</a:t>
            </a:r>
            <a:r>
              <a:rPr lang="en-US" altLang="zh-CN" sz="2000" b="1" dirty="0">
                <a:solidFill>
                  <a:srgbClr val="000000"/>
                </a:solidFill>
                <a:latin typeface="Consolas" panose="020B0609020204030204" pitchFamily="49" charset="0"/>
                <a:ea typeface="黑体" panose="02010609060101010101" pitchFamily="49" charset="-122"/>
              </a:rPr>
              <a:t>, </a:t>
            </a:r>
            <a:r>
              <a:rPr lang="zh-CN" altLang="en-US" sz="2000" dirty="0">
                <a:solidFill>
                  <a:srgbClr val="000000"/>
                </a:solidFill>
                <a:latin typeface="Consolas" panose="020B0609020204030204" pitchFamily="49" charset="0"/>
                <a:ea typeface="黑体" panose="02010609060101010101" pitchFamily="49" charset="-122"/>
              </a:rPr>
              <a:t>使得使用的颜色数最少</a:t>
            </a:r>
            <a:r>
              <a:rPr lang="en-US" altLang="zh-CN" sz="2000" b="1" dirty="0">
                <a:solidFill>
                  <a:srgbClr val="000000"/>
                </a:solidFill>
                <a:latin typeface="Consolas" panose="020B0609020204030204" pitchFamily="49" charset="0"/>
                <a:ea typeface="黑体" panose="02010609060101010101" pitchFamily="49" charset="-122"/>
              </a:rPr>
              <a:t>. </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90" end="9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charRg st="94" end="1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357188"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求解任务分配问题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555" name="TextBox 3"/>
          <p:cNvSpPr txBox="1"/>
          <p:nvPr/>
        </p:nvSpPr>
        <p:spPr>
          <a:xfrm>
            <a:off x="928688" y="1571625"/>
            <a:ext cx="7500937" cy="1792288"/>
          </a:xfrm>
          <a:prstGeom prst="rect">
            <a:avLst/>
          </a:prstGeom>
          <a:noFill/>
          <a:ln w="9525">
            <a:noFill/>
          </a:ln>
        </p:spPr>
        <p:txBody>
          <a:bodyPr lIns="0" tIns="0" rIns="0" bIns="0" anchor="t" anchorCtr="0">
            <a:spAutoFit/>
          </a:bodyPr>
          <a:p>
            <a:pPr eaLnBrk="0" hangingPunct="0">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【问题描述</a:t>
            </a:r>
            <a:r>
              <a:rPr lang="zh-CN" altLang="zh-CN" sz="2000" dirty="0">
                <a:solidFill>
                  <a:srgbClr val="FF0000"/>
                </a:solidFill>
                <a:latin typeface="Consolas" panose="020B0609020204030204" pitchFamily="49" charset="0"/>
                <a:ea typeface="楷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有</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）个任务需要分配给</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个人执行，每个任务只能分配给一个人，每个人只能执行一个任务。</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第</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个人执行第</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个任务的</a:t>
            </a:r>
            <a:r>
              <a:rPr lang="zh-CN" altLang="zh-CN" sz="2000" dirty="0">
                <a:solidFill>
                  <a:srgbClr val="0000FF"/>
                </a:solidFill>
                <a:latin typeface="Consolas" panose="020B0609020204030204" pitchFamily="49" charset="0"/>
                <a:ea typeface="黑体" panose="02010609060101010101" pitchFamily="49" charset="-122"/>
              </a:rPr>
              <a:t>成本</a:t>
            </a:r>
            <a:r>
              <a:rPr lang="zh-CN" altLang="zh-CN" sz="2000" dirty="0">
                <a:solidFill>
                  <a:srgbClr val="000000"/>
                </a:solidFill>
                <a:latin typeface="Consolas" panose="020B0609020204030204" pitchFamily="49" charset="0"/>
                <a:ea typeface="黑体" panose="02010609060101010101" pitchFamily="49" charset="-122"/>
              </a:rPr>
              <a:t>是</a:t>
            </a:r>
            <a:r>
              <a:rPr lang="en-US" altLang="zh-CN" sz="2000" b="1" i="1" dirty="0">
                <a:solidFill>
                  <a:srgbClr val="0000FF"/>
                </a:solidFill>
                <a:latin typeface="Consolas" panose="020B0609020204030204" pitchFamily="49" charset="0"/>
                <a:ea typeface="黑体" panose="02010609060101010101" pitchFamily="49" charset="-122"/>
              </a:rPr>
              <a:t>c</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）。求出总成本最小的分配方案。</a:t>
            </a:r>
            <a:endParaRPr lang="zh-CN" altLang="zh-CN"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charRg st="53" end="1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Box 1"/>
          <p:cNvSpPr txBox="1"/>
          <p:nvPr/>
        </p:nvSpPr>
        <p:spPr>
          <a:xfrm>
            <a:off x="533400" y="1423988"/>
            <a:ext cx="6858000" cy="355600"/>
          </a:xfrm>
          <a:prstGeom prst="rect">
            <a:avLst/>
          </a:prstGeom>
          <a:noFill/>
          <a:ln w="9525">
            <a:noFill/>
          </a:ln>
        </p:spPr>
        <p:txBody>
          <a:bodyPr lIns="0" tIns="0" rIns="0" bIns="0" anchor="t" anchorCtr="0">
            <a:spAutoFit/>
          </a:bodyPr>
          <a:p>
            <a:pPr eaLnBrk="0" hangingPunct="0">
              <a:lnSpc>
                <a:spcPts val="3000"/>
              </a:lnSpc>
            </a:pPr>
            <a:r>
              <a:rPr lang="zh-CN" altLang="zh-CN" sz="2000" dirty="0">
                <a:solidFill>
                  <a:srgbClr val="FF0000"/>
                </a:solidFill>
                <a:latin typeface="微软雅黑" panose="020B0503020204020204" pitchFamily="34" charset="-122"/>
                <a:ea typeface="微软雅黑" panose="020B0503020204020204" pitchFamily="34" charset="-122"/>
              </a:rPr>
              <a:t>【问题求解】</a:t>
            </a:r>
            <a:r>
              <a:rPr lang="zh-CN" altLang="zh-CN" sz="2000" dirty="0">
                <a:solidFill>
                  <a:srgbClr val="000000"/>
                </a:solidFill>
                <a:latin typeface="黑体" panose="02010609060101010101" pitchFamily="49" charset="-122"/>
                <a:ea typeface="黑体" panose="02010609060101010101" pitchFamily="49" charset="-122"/>
              </a:rPr>
              <a:t>这里采用回溯法求解。问题表示如下：</a:t>
            </a:r>
            <a:endParaRPr lang="zh-CN" altLang="zh-CN" sz="2000" dirty="0">
              <a:solidFill>
                <a:srgbClr val="000000"/>
              </a:solidFill>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nvGraphicFramePr>
        <p:xfrm>
          <a:off x="1285846" y="4339209"/>
          <a:ext cx="6858000" cy="2286000"/>
        </p:xfrm>
        <a:graphic>
          <a:graphicData uri="http://schemas.openxmlformats.org/drawingml/2006/table">
            <a:tbl>
              <a:tblPr>
                <a:tableStyleId>{08FB837D-C827-4EFA-A057-4D05807E0F7C}</a:tableStyleId>
              </a:tblPr>
              <a:tblGrid>
                <a:gridCol w="1216153"/>
                <a:gridCol w="1409632"/>
                <a:gridCol w="1410738"/>
                <a:gridCol w="1410738"/>
                <a:gridCol w="1410738"/>
              </a:tblGrid>
              <a:tr h="407831">
                <a:tc>
                  <a:txBody>
                    <a:bodyPr/>
                    <a:lstStyle/>
                    <a:p>
                      <a:pPr indent="0" algn="ctr">
                        <a:lnSpc>
                          <a:spcPct val="150000"/>
                        </a:lnSpc>
                        <a:spcAft>
                          <a:spcPts val="0"/>
                        </a:spcAft>
                      </a:pPr>
                      <a:r>
                        <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412392">
                <a:tc>
                  <a:txBody>
                    <a:bodyPr/>
                    <a:lstStyle/>
                    <a:p>
                      <a:pPr indent="0" algn="ctr">
                        <a:lnSpc>
                          <a:spcPct val="150000"/>
                        </a:lnSpc>
                        <a:spcAft>
                          <a:spcPts val="0"/>
                        </a:spcAft>
                      </a:pPr>
                      <a:r>
                        <a:rPr lang="pt-BR"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412392">
                <a:tc>
                  <a:txBody>
                    <a:bodyPr/>
                    <a:lstStyle/>
                    <a:p>
                      <a:pPr indent="0" algn="ctr">
                        <a:lnSpc>
                          <a:spcPct val="150000"/>
                        </a:lnSpc>
                        <a:spcAft>
                          <a:spcPts val="0"/>
                        </a:spcAft>
                      </a:pPr>
                      <a:r>
                        <a:rPr lang="pt-BR"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3</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412392">
                <a:tc>
                  <a:txBody>
                    <a:bodyPr/>
                    <a:lstStyle/>
                    <a:p>
                      <a:pPr indent="0" algn="ctr">
                        <a:lnSpc>
                          <a:spcPct val="150000"/>
                        </a:lnSpc>
                        <a:spcAft>
                          <a:spcPts val="0"/>
                        </a:spcAft>
                      </a:pPr>
                      <a:r>
                        <a:rPr lang="pt-BR"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8</a:t>
                      </a:r>
                      <a:endParaRPr lang="zh-CN"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r h="412392">
                <a:tc>
                  <a:txBody>
                    <a:bodyPr/>
                    <a:lstStyle/>
                    <a:p>
                      <a:pPr indent="0" algn="ctr">
                        <a:lnSpc>
                          <a:spcPct val="150000"/>
                        </a:lnSpc>
                        <a:spcAft>
                          <a:spcPts val="0"/>
                        </a:spcAft>
                      </a:pPr>
                      <a:r>
                        <a:rPr lang="pt-BR"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FF"/>
                          </a:solidFill>
                          <a:latin typeface="Consolas" panose="020B0609020204030204" pitchFamily="49" charset="0"/>
                          <a:ea typeface="楷体" panose="02010609060101010101" pitchFamily="49" charset="-122"/>
                          <a:cs typeface="Consolas" panose="020B0609020204030204" pitchFamily="49" charset="0"/>
                        </a:rPr>
                        <a:t>9</a:t>
                      </a:r>
                      <a:endParaRPr lang="zh-CN" sz="20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sz="20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solidFill>
                      <a:schemeClr val="accent5">
                        <a:lumMod val="20000"/>
                        <a:lumOff val="80000"/>
                      </a:schemeClr>
                    </a:solidFill>
                  </a:tcPr>
                </a:tc>
              </a:tr>
            </a:tbl>
          </a:graphicData>
        </a:graphic>
      </p:graphicFrame>
      <p:sp>
        <p:nvSpPr>
          <p:cNvPr id="50179" name="TextBox 3"/>
          <p:cNvSpPr txBox="1"/>
          <p:nvPr/>
        </p:nvSpPr>
        <p:spPr>
          <a:xfrm>
            <a:off x="2857500" y="3838575"/>
            <a:ext cx="3786188" cy="307975"/>
          </a:xfrm>
          <a:prstGeom prst="rect">
            <a:avLst/>
          </a:prstGeom>
          <a:noFill/>
          <a:ln w="9525">
            <a:noFill/>
          </a:ln>
        </p:spPr>
        <p:txBody>
          <a:bodyPr lIns="0" tIns="0" rIns="0" bIns="0" anchor="t" anchorCtr="0">
            <a:spAutoFit/>
          </a:bodyPr>
          <a:p>
            <a:pPr eaLnBrk="0" hangingPunct="0"/>
            <a:r>
              <a:rPr lang="pt-BR" altLang="zh-CN" sz="2000" dirty="0">
                <a:solidFill>
                  <a:srgbClr val="0000FF"/>
                </a:solidFill>
                <a:latin typeface="Consolas" panose="020B0609020204030204" pitchFamily="49" charset="0"/>
                <a:ea typeface="楷体" panose="02010609060101010101" pitchFamily="49" charset="-122"/>
              </a:rPr>
              <a:t>4</a:t>
            </a:r>
            <a:r>
              <a:rPr lang="zh-CN" altLang="zh-CN" sz="2000" dirty="0">
                <a:solidFill>
                  <a:srgbClr val="0000FF"/>
                </a:solidFill>
                <a:latin typeface="Consolas" panose="020B0609020204030204" pitchFamily="49" charset="0"/>
                <a:ea typeface="楷体" panose="02010609060101010101" pitchFamily="49" charset="-122"/>
              </a:rPr>
              <a:t>个人员、</a:t>
            </a:r>
            <a:r>
              <a:rPr lang="pt-BR" altLang="zh-CN" sz="2000" dirty="0">
                <a:solidFill>
                  <a:srgbClr val="0000FF"/>
                </a:solidFill>
                <a:latin typeface="Consolas" panose="020B0609020204030204" pitchFamily="49" charset="0"/>
                <a:ea typeface="楷体" panose="02010609060101010101" pitchFamily="49" charset="-122"/>
              </a:rPr>
              <a:t>4</a:t>
            </a:r>
            <a:r>
              <a:rPr lang="zh-CN" altLang="zh-CN" sz="2000" dirty="0">
                <a:solidFill>
                  <a:srgbClr val="0000FF"/>
                </a:solidFill>
                <a:latin typeface="Consolas" panose="020B0609020204030204" pitchFamily="49" charset="0"/>
                <a:ea typeface="楷体" panose="02010609060101010101" pitchFamily="49" charset="-122"/>
              </a:rPr>
              <a:t>个任务的信息</a:t>
            </a:r>
            <a:endParaRPr lang="zh-CN" altLang="en-US" sz="2000" dirty="0">
              <a:solidFill>
                <a:srgbClr val="0000FF"/>
              </a:solidFill>
              <a:latin typeface="Consolas" panose="020B0609020204030204" pitchFamily="49" charset="0"/>
              <a:ea typeface="楷体" panose="02010609060101010101" pitchFamily="49" charset="-122"/>
            </a:endParaRPr>
          </a:p>
        </p:txBody>
      </p:sp>
      <p:sp>
        <p:nvSpPr>
          <p:cNvPr id="5" name="TextBox 4"/>
          <p:cNvSpPr txBox="1"/>
          <p:nvPr/>
        </p:nvSpPr>
        <p:spPr>
          <a:xfrm>
            <a:off x="571472" y="2053185"/>
            <a:ext cx="8286808" cy="14715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n=4;</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c[MAXN][MAXN]={{0},{0,9,2,7,8},{0,6,4,3,7},</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{0,5,8,1,8},{0,7,6,9,4}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下标</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的元素不用，</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个人执行第</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个任务的成本</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2" name="TextBox 2"/>
          <p:cNvSpPr txBox="1"/>
          <p:nvPr/>
        </p:nvSpPr>
        <p:spPr>
          <a:xfrm>
            <a:off x="357188"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求解任务分配问题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Box 1"/>
          <p:cNvSpPr txBox="1"/>
          <p:nvPr/>
        </p:nvSpPr>
        <p:spPr>
          <a:xfrm>
            <a:off x="571500" y="1143000"/>
            <a:ext cx="8072438" cy="1423988"/>
          </a:xfrm>
          <a:prstGeom prst="rect">
            <a:avLst/>
          </a:prstGeom>
          <a:noFill/>
          <a:ln w="9525">
            <a:noFill/>
          </a:ln>
        </p:spPr>
        <p:txBody>
          <a:bodyPr anchor="t" anchorCtr="0">
            <a:spAutoFit/>
          </a:bodyPr>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考虑为第</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个人员分配任务（</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从</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开始），由于每个任务只能分配给一个人员，为了避免重复分配，设计一个</a:t>
            </a:r>
            <a:r>
              <a:rPr lang="en-US" altLang="zh-CN" sz="2000" dirty="0">
                <a:solidFill>
                  <a:srgbClr val="000000"/>
                </a:solidFill>
                <a:latin typeface="Consolas" panose="020B0609020204030204" pitchFamily="49" charset="0"/>
                <a:ea typeface="黑体" panose="02010609060101010101" pitchFamily="49" charset="-122"/>
              </a:rPr>
              <a:t>worker</a:t>
            </a:r>
            <a:r>
              <a:rPr lang="zh-CN" altLang="zh-CN" sz="2000" dirty="0">
                <a:solidFill>
                  <a:srgbClr val="000000"/>
                </a:solidFill>
                <a:latin typeface="Consolas" panose="020B0609020204030204" pitchFamily="49" charset="0"/>
                <a:ea typeface="黑体" panose="02010609060101010101" pitchFamily="49" charset="-122"/>
              </a:rPr>
              <a:t>布尔数组，初始时均为</a:t>
            </a:r>
            <a:r>
              <a:rPr lang="en-US" altLang="zh-CN" sz="2000" dirty="0">
                <a:solidFill>
                  <a:srgbClr val="000000"/>
                </a:solidFill>
                <a:latin typeface="Consolas" panose="020B0609020204030204" pitchFamily="49" charset="0"/>
                <a:ea typeface="黑体" panose="02010609060101010101" pitchFamily="49" charset="-122"/>
              </a:rPr>
              <a:t>false</a:t>
            </a:r>
            <a:r>
              <a:rPr lang="zh-CN" altLang="zh-CN" sz="2000" dirty="0">
                <a:solidFill>
                  <a:srgbClr val="000000"/>
                </a:solidFill>
                <a:latin typeface="Consolas" panose="020B0609020204030204" pitchFamily="49" charset="0"/>
                <a:ea typeface="黑体" panose="02010609060101010101" pitchFamily="49" charset="-122"/>
              </a:rPr>
              <a:t>，当任务</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分配后置</a:t>
            </a:r>
            <a:r>
              <a:rPr lang="en-US" altLang="zh-CN" sz="2000" dirty="0">
                <a:solidFill>
                  <a:srgbClr val="000000"/>
                </a:solidFill>
                <a:latin typeface="Consolas" panose="020B0609020204030204" pitchFamily="49" charset="0"/>
                <a:ea typeface="黑体" panose="02010609060101010101" pitchFamily="49" charset="-122"/>
              </a:rPr>
              <a:t>worker[</a:t>
            </a:r>
            <a:r>
              <a:rPr lang="en-US" altLang="zh-CN" sz="2000" i="1" dirty="0">
                <a:solidFill>
                  <a:srgbClr val="000000"/>
                </a:solidFill>
                <a:latin typeface="Consolas" panose="020B0609020204030204" pitchFamily="49" charset="0"/>
                <a:ea typeface="黑体" panose="02010609060101010101" pitchFamily="49" charset="-122"/>
              </a:rPr>
              <a:t>j</a:t>
            </a:r>
            <a:r>
              <a:rPr lang="en-US" altLang="zh-CN" sz="2000" dirty="0">
                <a:solidFill>
                  <a:srgbClr val="000000"/>
                </a:solidFill>
                <a:latin typeface="Consolas" panose="020B0609020204030204" pitchFamily="49" charset="0"/>
                <a:ea typeface="黑体" panose="02010609060101010101" pitchFamily="49" charset="-122"/>
              </a:rPr>
              <a:t>]=true</a:t>
            </a:r>
            <a:r>
              <a:rPr lang="zh-CN" altLang="zh-CN" sz="2000" dirty="0">
                <a:solidFill>
                  <a:srgbClr val="000000"/>
                </a:solidFill>
                <a:latin typeface="Consolas" panose="020B0609020204030204" pitchFamily="49" charset="0"/>
                <a:ea typeface="黑体" panose="02010609060101010101" pitchFamily="49" charset="-122"/>
              </a:rPr>
              <a:t>。求解结果表示如下：</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3" name="TextBox 2"/>
          <p:cNvSpPr txBox="1"/>
          <p:nvPr/>
        </p:nvSpPr>
        <p:spPr>
          <a:xfrm>
            <a:off x="857250" y="3071813"/>
            <a:ext cx="7572375" cy="1784350"/>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lIns="216000" tIns="180000" bIns="216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x[MAXN];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临时解</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cost=0;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临时解的成本</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最优解</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mincost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=INF;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最优解的成本</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bool worker[MAXN];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//worker[j]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表示任务</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是否已经分配人员</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2" name="TextBox 2"/>
          <p:cNvSpPr txBox="1"/>
          <p:nvPr/>
        </p:nvSpPr>
        <p:spPr>
          <a:xfrm>
            <a:off x="357188"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求解任务分配问题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28596" y="285726"/>
            <a:ext cx="8143932" cy="645749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dfs(int i)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为第</a:t>
            </a:r>
            <a:r>
              <a:rPr kumimoji="0" lang="pt-BR"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个人员分配任务</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(i&gt;n)				</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到达叶子结点</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(cost&lt;mincost)		</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比较求最优解</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mincost=cost;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j=1;j&lt;=n;j++)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bestx[j]=x[j];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2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 (int j=1;j&lt;=n;j++)		</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为人员</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试探任务</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n</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(!worker[j])		</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若任务</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还没有分配</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worker[j]=true;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x[i]=j;			</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任务</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分配给人员</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cost+=c[i][j];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pt-BR"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dfs(i+1);</a:t>
            </a: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为人员</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分配任务</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worker[j]=false;		</a:t>
            </a:r>
            <a:r>
              <a:rPr kumimoji="0" lang="pt-BR"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回退</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x[j]=0;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cost-=c[i][j];</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pt-BR"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extBox 1"/>
          <p:cNvSpPr txBox="1"/>
          <p:nvPr/>
        </p:nvSpPr>
        <p:spPr>
          <a:xfrm>
            <a:off x="609600" y="1219200"/>
            <a:ext cx="2714625" cy="307975"/>
          </a:xfrm>
          <a:prstGeom prst="rect">
            <a:avLst/>
          </a:prstGeom>
          <a:noFill/>
          <a:ln w="9525">
            <a:noFill/>
          </a:ln>
        </p:spPr>
        <p:txBody>
          <a:bodyPr lIns="0" tIns="0" rIns="0" bIns="0" anchor="t" anchorCtr="0">
            <a:spAutoFit/>
          </a:bodyPr>
          <a:p>
            <a:pPr eaLnBrk="0" hangingPunct="0"/>
            <a:r>
              <a:rPr lang="zh-CN" altLang="zh-CN" sz="2000" dirty="0">
                <a:solidFill>
                  <a:srgbClr val="000000"/>
                </a:solidFill>
                <a:latin typeface="黑体" panose="02010609060101010101" pitchFamily="49" charset="-122"/>
                <a:ea typeface="黑体" panose="02010609060101010101" pitchFamily="49" charset="-122"/>
              </a:rPr>
              <a:t>程序的执行结果：</a:t>
            </a:r>
            <a:endParaRPr lang="zh-CN" altLang="zh-CN" sz="2000" dirty="0">
              <a:solidFill>
                <a:srgbClr val="000000"/>
              </a:solidFill>
              <a:latin typeface="黑体" panose="02010609060101010101" pitchFamily="49" charset="-122"/>
              <a:ea typeface="黑体" panose="02010609060101010101" pitchFamily="49" charset="-122"/>
            </a:endParaRPr>
          </a:p>
        </p:txBody>
      </p:sp>
      <p:sp>
        <p:nvSpPr>
          <p:cNvPr id="3" name="TextBox 2"/>
          <p:cNvSpPr txBox="1"/>
          <p:nvPr/>
        </p:nvSpPr>
        <p:spPr>
          <a:xfrm>
            <a:off x="1203325" y="4027488"/>
            <a:ext cx="3857625" cy="2806700"/>
          </a:xfrm>
          <a:prstGeom prst="rect">
            <a:avLst/>
          </a:prstGeom>
        </p:spPr>
        <p:style>
          <a:lnRef idx="1">
            <a:schemeClr val="accent3"/>
          </a:lnRef>
          <a:fillRef idx="2">
            <a:schemeClr val="accent3"/>
          </a:fillRef>
          <a:effectRef idx="1">
            <a:schemeClr val="accent3"/>
          </a:effectRef>
          <a:fontRef idx="minor">
            <a:schemeClr val="dk1"/>
          </a:fontRef>
        </p:style>
        <p:txBody>
          <a:bodyPr lIns="180000" tIns="180000" rIns="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最优方案</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个人安排任务</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个人安排任务</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个人安排任务</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个人安排任务</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4</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总成本</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=13</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aphicFrame>
        <p:nvGraphicFramePr>
          <p:cNvPr id="4" name="表格 3"/>
          <p:cNvGraphicFramePr>
            <a:graphicFrameLocks noGrp="1"/>
          </p:cNvGraphicFramePr>
          <p:nvPr/>
        </p:nvGraphicFramePr>
        <p:xfrm>
          <a:off x="1214438" y="1717675"/>
          <a:ext cx="4643438" cy="2286000"/>
        </p:xfrm>
        <a:graphic>
          <a:graphicData uri="http://schemas.openxmlformats.org/drawingml/2006/table">
            <a:tbl>
              <a:tblPr/>
              <a:tblGrid>
                <a:gridCol w="823437"/>
                <a:gridCol w="954438"/>
                <a:gridCol w="955187"/>
                <a:gridCol w="955187"/>
                <a:gridCol w="955187"/>
              </a:tblGrid>
              <a:tr h="407831">
                <a:tc>
                  <a:txBody>
                    <a:bodyPr/>
                    <a:lstStyle/>
                    <a:p>
                      <a:pPr indent="0" algn="ctr">
                        <a:lnSpc>
                          <a:spcPct val="150000"/>
                        </a:lnSpc>
                        <a:spcAft>
                          <a:spcPts val="0"/>
                        </a:spcAft>
                      </a:pPr>
                      <a:r>
                        <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人员</a:t>
                      </a:r>
                      <a:endPar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endParaRPr lang="zh-CN" sz="20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2</a:t>
                      </a:r>
                      <a:endPar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3</a:t>
                      </a:r>
                      <a:endPar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任务</a:t>
                      </a:r>
                      <a:r>
                        <a:rPr lang="pt-BR" sz="20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20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2392">
                <a:tc>
                  <a:txBody>
                    <a:bodyPr/>
                    <a:lstStyle/>
                    <a:p>
                      <a:pPr indent="0" algn="ctr">
                        <a:lnSpc>
                          <a:spcPct val="150000"/>
                        </a:lnSpc>
                        <a:spcAft>
                          <a:spcPts val="0"/>
                        </a:spcAft>
                      </a:pPr>
                      <a:r>
                        <a:rPr lang="pt-BR"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1</a:t>
                      </a:r>
                      <a:endParaRPr lang="zh-CN"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9</a:t>
                      </a:r>
                      <a:endParaRPr lang="zh-CN"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2</a:t>
                      </a:r>
                      <a:endParaRPr lang="zh-CN"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7</a:t>
                      </a:r>
                      <a:endParaRPr lang="zh-CN"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8</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2392">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2</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6</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4</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3</a:t>
                      </a:r>
                      <a:endParaRPr lang="zh-CN"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7</a:t>
                      </a:r>
                      <a:endParaRPr lang="zh-CN"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2392">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3</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5</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8</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1</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8</a:t>
                      </a:r>
                      <a:endParaRPr lang="zh-CN"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2392">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4</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7</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6</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a:solidFill>
                            <a:srgbClr val="000000"/>
                          </a:solidFill>
                          <a:latin typeface="Consolas" panose="020B0609020204030204" pitchFamily="49" charset="0"/>
                          <a:ea typeface="楷体" panose="02010609060101010101" pitchFamily="49" charset="-122"/>
                          <a:cs typeface="Consolas" panose="020B0609020204030204" pitchFamily="49" charset="0"/>
                        </a:rPr>
                        <a:t>9</a:t>
                      </a:r>
                      <a:endParaRPr lang="zh-CN" sz="20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pt-BR"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4</a:t>
                      </a:r>
                      <a:endParaRPr lang="zh-CN" sz="20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bl>
          </a:graphicData>
        </a:graphic>
      </p:graphicFrame>
      <p:sp>
        <p:nvSpPr>
          <p:cNvPr id="5" name="左弧形箭头 4"/>
          <p:cNvSpPr/>
          <p:nvPr/>
        </p:nvSpPr>
        <p:spPr>
          <a:xfrm>
            <a:off x="714375" y="3360738"/>
            <a:ext cx="357188" cy="1143000"/>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 name="TextBox 2"/>
          <p:cNvSpPr txBox="1"/>
          <p:nvPr/>
        </p:nvSpPr>
        <p:spPr>
          <a:xfrm>
            <a:off x="357188"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求解任务分配问题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Box 1"/>
          <p:cNvSpPr txBox="1"/>
          <p:nvPr/>
        </p:nvSpPr>
        <p:spPr>
          <a:xfrm>
            <a:off x="785813" y="1643063"/>
            <a:ext cx="7429500" cy="962025"/>
          </a:xfrm>
          <a:prstGeom prst="rect">
            <a:avLst/>
          </a:prstGeom>
          <a:noFill/>
          <a:ln w="9525">
            <a:noFill/>
          </a:ln>
        </p:spPr>
        <p:txBody>
          <a:bodyPr anchor="t" anchorCtr="0">
            <a:spAutoFit/>
          </a:bodyPr>
          <a:p>
            <a:pPr eaLnBrk="0" hangingPunct="0">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【算法分析】</a:t>
            </a:r>
            <a:r>
              <a:rPr lang="zh-CN" altLang="zh-CN" sz="2000" dirty="0">
                <a:solidFill>
                  <a:srgbClr val="000000"/>
                </a:solidFill>
                <a:latin typeface="Consolas" panose="020B0609020204030204" pitchFamily="49" charset="0"/>
                <a:ea typeface="黑体" panose="02010609060101010101" pitchFamily="49" charset="-122"/>
              </a:rPr>
              <a:t>该算法中每个人员试探</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个任务，对应解空间树是一棵</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叉树（子集树），算法的时间复杂度为</a:t>
            </a:r>
            <a:r>
              <a:rPr lang="en-US" altLang="zh-CN" sz="2000" dirty="0">
                <a:solidFill>
                  <a:srgbClr val="000000"/>
                </a:solidFill>
                <a:latin typeface="Consolas" panose="020B0609020204030204" pitchFamily="49" charset="0"/>
                <a:ea typeface="黑体" panose="02010609060101010101" pitchFamily="49" charset="-122"/>
              </a:rPr>
              <a:t>O(</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i="1" baseline="30000"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2" name="TextBox 2"/>
          <p:cNvSpPr txBox="1"/>
          <p:nvPr/>
        </p:nvSpPr>
        <p:spPr>
          <a:xfrm>
            <a:off x="357188"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求解任务分配问题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699" name="TextBox 3"/>
          <p:cNvSpPr txBox="1"/>
          <p:nvPr/>
        </p:nvSpPr>
        <p:spPr>
          <a:xfrm>
            <a:off x="642938" y="1285875"/>
            <a:ext cx="7929562" cy="3778250"/>
          </a:xfrm>
          <a:prstGeom prst="rect">
            <a:avLst/>
          </a:prstGeom>
          <a:noFill/>
          <a:ln w="9525">
            <a:noFill/>
          </a:ln>
        </p:spPr>
        <p:txBody>
          <a:bodyPr anchor="t" anchorCtr="0">
            <a:spAutoFit/>
          </a:bodyPr>
          <a:p>
            <a:pPr eaLnBrk="0" hangingPunct="0">
              <a:lnSpc>
                <a:spcPct val="150000"/>
              </a:lnSpc>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FF0000"/>
                </a:solidFill>
                <a:latin typeface="微软雅黑" panose="020B0503020204020204" pitchFamily="34" charset="-122"/>
                <a:ea typeface="微软雅黑" panose="020B0503020204020204" pitchFamily="34" charset="-122"/>
              </a:rPr>
              <a:t>【问题描述】</a:t>
            </a:r>
            <a:r>
              <a:rPr lang="zh-CN" altLang="zh-CN" sz="2000" dirty="0">
                <a:solidFill>
                  <a:srgbClr val="000000"/>
                </a:solidFill>
                <a:latin typeface="Consolas" panose="020B0609020204030204" pitchFamily="49" charset="0"/>
                <a:ea typeface="黑体" panose="02010609060101010101" pitchFamily="49" charset="-122"/>
              </a:rPr>
              <a:t>假设有一个需要使用某一资源的</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个活动所组成的集合</a:t>
            </a:r>
            <a:r>
              <a:rPr lang="en-US" altLang="zh-CN" sz="2000" i="1" dirty="0">
                <a:solidFill>
                  <a:srgbClr val="000000"/>
                </a:solidFill>
                <a:latin typeface="Consolas" panose="020B0609020204030204" pitchFamily="49" charset="0"/>
                <a:ea typeface="黑体" panose="02010609060101010101" pitchFamily="49" charset="-122"/>
              </a:rPr>
              <a:t>S</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S</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。该资源任何时刻只能被一个活动所占用，活动</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有一个开始时间</a:t>
            </a:r>
            <a:r>
              <a:rPr lang="en-US" altLang="zh-CN" sz="2000" i="1" dirty="0">
                <a:solidFill>
                  <a:srgbClr val="000000"/>
                </a:solidFill>
                <a:latin typeface="Consolas" panose="020B0609020204030204" pitchFamily="49" charset="0"/>
                <a:ea typeface="黑体" panose="02010609060101010101" pitchFamily="49" charset="-122"/>
              </a:rPr>
              <a:t>b</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和结束时间</a:t>
            </a:r>
            <a:r>
              <a:rPr lang="en-US" altLang="zh-CN" sz="2000" i="1" dirty="0">
                <a:solidFill>
                  <a:srgbClr val="000000"/>
                </a:solidFill>
                <a:latin typeface="Consolas" panose="020B0609020204030204" pitchFamily="49" charset="0"/>
                <a:ea typeface="黑体" panose="02010609060101010101" pitchFamily="49" charset="-122"/>
              </a:rPr>
              <a:t>e</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b</a:t>
            </a:r>
            <a:r>
              <a:rPr lang="en-US" altLang="zh-CN" sz="2000" i="1" baseline="-25000"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&lt;</a:t>
            </a:r>
            <a:r>
              <a:rPr lang="en-US" altLang="zh-CN" sz="2000" i="1" dirty="0">
                <a:solidFill>
                  <a:srgbClr val="000000"/>
                </a:solidFill>
                <a:latin typeface="Consolas" panose="020B0609020204030204" pitchFamily="49" charset="0"/>
                <a:ea typeface="黑体" panose="02010609060101010101" pitchFamily="49" charset="-122"/>
              </a:rPr>
              <a:t>e</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），其执行时间为</a:t>
            </a:r>
            <a:r>
              <a:rPr lang="en-US" altLang="zh-CN" sz="2000" i="1" dirty="0">
                <a:solidFill>
                  <a:srgbClr val="000000"/>
                </a:solidFill>
                <a:latin typeface="Consolas" panose="020B0609020204030204" pitchFamily="49" charset="0"/>
                <a:ea typeface="黑体" panose="02010609060101010101" pitchFamily="49" charset="-122"/>
              </a:rPr>
              <a:t>e</a:t>
            </a:r>
            <a:r>
              <a:rPr lang="en-US" altLang="zh-CN" sz="2000" i="1" baseline="-25000"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b</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，假设最早活动执行时间为</a:t>
            </a:r>
            <a:r>
              <a:rPr lang="en-US" altLang="zh-CN" sz="2000" dirty="0">
                <a:solidFill>
                  <a:srgbClr val="000000"/>
                </a:solidFill>
                <a:latin typeface="Consolas" panose="020B0609020204030204" pitchFamily="49" charset="0"/>
                <a:ea typeface="黑体" panose="02010609060101010101" pitchFamily="49" charset="-122"/>
              </a:rPr>
              <a:t>0</a:t>
            </a:r>
            <a:r>
              <a:rPr lang="zh-CN" altLang="zh-CN"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一旦某个活动开始执行，中间不能被打断，直到其执行完毕。若活动</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和活动</a:t>
            </a:r>
            <a:r>
              <a:rPr lang="en-US" altLang="zh-CN" sz="2000" i="1"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有</a:t>
            </a:r>
            <a:r>
              <a:rPr lang="en-US" altLang="zh-CN" sz="2000" i="1" dirty="0">
                <a:solidFill>
                  <a:srgbClr val="000000"/>
                </a:solidFill>
                <a:latin typeface="Consolas" panose="020B0609020204030204" pitchFamily="49" charset="0"/>
                <a:ea typeface="黑体" panose="02010609060101010101" pitchFamily="49" charset="-122"/>
              </a:rPr>
              <a:t>b</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e</a:t>
            </a:r>
            <a:r>
              <a:rPr lang="en-US" altLang="zh-CN" sz="2000" i="1" baseline="-25000"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或</a:t>
            </a:r>
            <a:r>
              <a:rPr lang="en-US" altLang="zh-CN" sz="2000" i="1" dirty="0">
                <a:solidFill>
                  <a:srgbClr val="000000"/>
                </a:solidFill>
                <a:latin typeface="Consolas" panose="020B0609020204030204" pitchFamily="49" charset="0"/>
                <a:ea typeface="黑体" panose="02010609060101010101" pitchFamily="49" charset="-122"/>
              </a:rPr>
              <a:t>b</a:t>
            </a:r>
            <a:r>
              <a:rPr lang="en-US" altLang="zh-CN" sz="2000" i="1" baseline="-25000" dirty="0">
                <a:solidFill>
                  <a:srgbClr val="000000"/>
                </a:solidFill>
                <a:latin typeface="Consolas" panose="020B0609020204030204" pitchFamily="49" charset="0"/>
                <a:ea typeface="黑体" panose="02010609060101010101" pitchFamily="49" charset="-122"/>
              </a:rPr>
              <a:t>j</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e</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，则称这两个活动</a:t>
            </a:r>
            <a:r>
              <a:rPr lang="zh-CN" altLang="zh-CN" sz="2000" dirty="0">
                <a:solidFill>
                  <a:srgbClr val="C00000"/>
                </a:solidFill>
                <a:latin typeface="Consolas" panose="020B0609020204030204" pitchFamily="49" charset="0"/>
                <a:ea typeface="黑体" panose="02010609060101010101" pitchFamily="49" charset="-122"/>
              </a:rPr>
              <a:t>兼容</a:t>
            </a:r>
            <a:r>
              <a:rPr lang="zh-CN" altLang="zh-CN"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设计算法求一种最优活动安排方案，使得</a:t>
            </a:r>
            <a:r>
              <a:rPr lang="zh-CN" altLang="zh-CN" sz="2000" dirty="0">
                <a:solidFill>
                  <a:srgbClr val="006600"/>
                </a:solidFill>
                <a:latin typeface="Consolas" panose="020B0609020204030204" pitchFamily="49" charset="0"/>
                <a:ea typeface="黑体" panose="02010609060101010101" pitchFamily="49" charset="-122"/>
              </a:rPr>
              <a:t>所有安排的活动个数最多</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charRg st="117" end="18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charRg st="180" end="2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1214438" y="1801813"/>
          <a:ext cx="3929063" cy="1371600"/>
        </p:xfrm>
        <a:graphic>
          <a:graphicData uri="http://schemas.openxmlformats.org/drawingml/2006/table">
            <a:tbl>
              <a:tblPr/>
              <a:tblGrid>
                <a:gridCol w="1428750"/>
                <a:gridCol w="571500"/>
                <a:gridCol w="642937"/>
                <a:gridCol w="571500"/>
                <a:gridCol w="714375"/>
              </a:tblGrid>
              <a:tr h="411692">
                <a:tc>
                  <a:txBody>
                    <a:bodyPr/>
                    <a:lstStyle/>
                    <a:p>
                      <a:pPr indent="0" algn="ctr">
                        <a:lnSpc>
                          <a:spcPct val="150000"/>
                        </a:lnSpc>
                        <a:spcAft>
                          <a:spcPts val="0"/>
                        </a:spcAft>
                      </a:pPr>
                      <a:r>
                        <a:rPr lang="zh-CN" sz="2000" b="1" kern="100" dirty="0">
                          <a:solidFill>
                            <a:srgbClr val="9900FF"/>
                          </a:solidFill>
                          <a:latin typeface="Consolas" panose="020B0609020204030204" pitchFamily="49" charset="0"/>
                          <a:ea typeface="仿宋" panose="02010609060101010101" pitchFamily="49" charset="-122"/>
                          <a:cs typeface="Consolas" panose="020B0609020204030204" pitchFamily="49" charset="0"/>
                        </a:rPr>
                        <a:t>活动编号</a:t>
                      </a:r>
                      <a:r>
                        <a:rPr lang="en-US" altLang="zh-CN" sz="2000" b="1" i="1" kern="100" dirty="0" err="1">
                          <a:solidFill>
                            <a:srgbClr val="9900FF"/>
                          </a:solidFill>
                          <a:latin typeface="Consolas" panose="020B0609020204030204" pitchFamily="49" charset="0"/>
                          <a:ea typeface="仿宋" panose="02010609060101010101" pitchFamily="49" charset="-122"/>
                          <a:cs typeface="Consolas" panose="020B0609020204030204" pitchFamily="49" charset="0"/>
                        </a:rPr>
                        <a:t>i</a:t>
                      </a:r>
                      <a:endParaRPr lang="zh-CN" sz="2000" b="1" i="1" kern="100" dirty="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2</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3</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4</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1692">
                <a:tc>
                  <a:txBody>
                    <a:bodyPr/>
                    <a:lstStyle/>
                    <a:p>
                      <a:pPr indent="0" algn="ctr">
                        <a:lnSpc>
                          <a:spcPct val="150000"/>
                        </a:lnSpc>
                        <a:spcAft>
                          <a:spcPts val="0"/>
                        </a:spcAft>
                      </a:pPr>
                      <a:r>
                        <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rPr>
                        <a:t>开始时间</a:t>
                      </a:r>
                      <a:r>
                        <a:rPr lang="en-US" altLang="zh-CN" sz="2000" b="1" i="1" kern="100">
                          <a:solidFill>
                            <a:srgbClr val="99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b="1" i="1" kern="100" baseline="-25000">
                          <a:solidFill>
                            <a:srgbClr val="9900FF"/>
                          </a:solidFill>
                          <a:latin typeface="Consolas" panose="020B0609020204030204" pitchFamily="49" charset="0"/>
                          <a:ea typeface="仿宋" panose="02010609060101010101" pitchFamily="49" charset="-122"/>
                          <a:cs typeface="Consolas" panose="020B0609020204030204" pitchFamily="49" charset="0"/>
                        </a:rPr>
                        <a:t>i</a:t>
                      </a:r>
                      <a:endParaRPr lang="zh-CN" sz="2000" b="1" i="1" kern="100" baseline="-2500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2</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4</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6</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1692">
                <a:tc>
                  <a:txBody>
                    <a:bodyPr/>
                    <a:lstStyle/>
                    <a:p>
                      <a:pPr indent="0" algn="ctr">
                        <a:lnSpc>
                          <a:spcPct val="150000"/>
                        </a:lnSpc>
                        <a:spcAft>
                          <a:spcPts val="0"/>
                        </a:spcAft>
                      </a:pPr>
                      <a:r>
                        <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rPr>
                        <a:t>结束时间</a:t>
                      </a:r>
                      <a:r>
                        <a:rPr lang="en-US" altLang="zh-CN" sz="2000" b="1" i="1" kern="100">
                          <a:solidFill>
                            <a:srgbClr val="99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b="1" i="1" kern="100" baseline="-25000">
                          <a:solidFill>
                            <a:srgbClr val="9900FF"/>
                          </a:solidFill>
                          <a:latin typeface="Consolas" panose="020B0609020204030204" pitchFamily="49" charset="0"/>
                          <a:ea typeface="仿宋" panose="02010609060101010101" pitchFamily="49" charset="-122"/>
                          <a:cs typeface="Consolas" panose="020B0609020204030204" pitchFamily="49" charset="0"/>
                        </a:rPr>
                        <a:t>i</a:t>
                      </a:r>
                      <a:endParaRPr lang="zh-CN" sz="2000" b="1" i="1" kern="100" baseline="-2500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3</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5</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8</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10</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bl>
          </a:graphicData>
        </a:graphic>
      </p:graphicFrame>
      <p:sp>
        <p:nvSpPr>
          <p:cNvPr id="58395" name="TextBox 2"/>
          <p:cNvSpPr txBox="1"/>
          <p:nvPr/>
        </p:nvSpPr>
        <p:spPr>
          <a:xfrm>
            <a:off x="381000" y="1274763"/>
            <a:ext cx="2071688" cy="400050"/>
          </a:xfrm>
          <a:prstGeom prst="rect">
            <a:avLst/>
          </a:prstGeom>
          <a:noFill/>
          <a:ln w="9525">
            <a:noFill/>
          </a:ln>
        </p:spPr>
        <p:txBody>
          <a:bodyPr anchor="t" anchorCtr="0">
            <a:spAutoFit/>
          </a:bodyPr>
          <a:p>
            <a:pPr eaLnBrk="0" hangingPunct="0"/>
            <a:r>
              <a:rPr lang="zh-CN" altLang="zh-CN" sz="2000" dirty="0">
                <a:solidFill>
                  <a:srgbClr val="FF0000"/>
                </a:solidFill>
                <a:latin typeface="微软雅黑" panose="020B0503020204020204" pitchFamily="34" charset="-122"/>
                <a:ea typeface="微软雅黑" panose="020B0503020204020204" pitchFamily="34" charset="-122"/>
              </a:rPr>
              <a:t>【问题求解】</a:t>
            </a:r>
            <a:endParaRPr lang="zh-CN" altLang="en-US" sz="2000" dirty="0">
              <a:latin typeface="微软雅黑" panose="020B0503020204020204" pitchFamily="34" charset="-122"/>
              <a:ea typeface="微软雅黑" panose="020B0503020204020204" pitchFamily="34" charset="-122"/>
            </a:endParaRPr>
          </a:p>
        </p:txBody>
      </p:sp>
      <p:sp>
        <p:nvSpPr>
          <p:cNvPr id="31773" name="TextBox 3"/>
          <p:cNvSpPr txBox="1"/>
          <p:nvPr/>
        </p:nvSpPr>
        <p:spPr>
          <a:xfrm>
            <a:off x="714375" y="3444875"/>
            <a:ext cx="6753225" cy="400050"/>
          </a:xfrm>
          <a:prstGeom prst="rect">
            <a:avLst/>
          </a:prstGeom>
          <a:noFill/>
          <a:ln w="9525">
            <a:noFill/>
          </a:ln>
        </p:spPr>
        <p:txBody>
          <a:bodyPr anchor="t" anchorCtr="0">
            <a:spAutoFit/>
          </a:bodyPr>
          <a:p>
            <a:pPr eaLnBrk="0" hangingPunct="0"/>
            <a:r>
              <a:rPr lang="zh-CN" altLang="zh-CN" sz="2000" dirty="0">
                <a:solidFill>
                  <a:srgbClr val="000000"/>
                </a:solidFill>
                <a:latin typeface="Consolas" panose="020B0609020204030204" pitchFamily="49" charset="0"/>
                <a:ea typeface="黑体" panose="02010609060101010101" pitchFamily="49" charset="-122"/>
              </a:rPr>
              <a:t>调度方案</a:t>
            </a:r>
            <a:r>
              <a:rPr lang="zh-CN" altLang="en-US" sz="2000" dirty="0">
                <a:solidFill>
                  <a:srgbClr val="000000"/>
                </a:solidFill>
                <a:latin typeface="Consolas" panose="020B0609020204030204" pitchFamily="49" charset="0"/>
                <a:ea typeface="黑体" panose="02010609060101010101" pitchFamily="49" charset="-122"/>
              </a:rPr>
              <a:t>（一种排列）</a:t>
            </a:r>
            <a:r>
              <a:rPr lang="en-US" altLang="zh-CN" sz="2000" dirty="0">
                <a:solidFill>
                  <a:srgbClr val="000000"/>
                </a:solidFill>
                <a:latin typeface="Consolas" panose="020B0609020204030204" pitchFamily="49" charset="0"/>
                <a:ea typeface="黑体" panose="02010609060101010101" pitchFamily="49" charset="-122"/>
              </a:rPr>
              <a:t>: </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[1]</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[2]</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a:t>
            </a:r>
            <a:r>
              <a:rPr lang="zh-CN" altLang="en-US"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31774" name="TextBox 11"/>
          <p:cNvSpPr txBox="1"/>
          <p:nvPr/>
        </p:nvSpPr>
        <p:spPr>
          <a:xfrm>
            <a:off x="3929063" y="4516438"/>
            <a:ext cx="2643187" cy="1731962"/>
          </a:xfrm>
          <a:prstGeom prst="rect">
            <a:avLst/>
          </a:prstGeom>
          <a:noFill/>
          <a:ln w="9525">
            <a:noFill/>
          </a:ln>
        </p:spPr>
        <p:txBody>
          <a:bodyPr anchor="t" anchorCtr="0">
            <a:spAutoFit/>
          </a:bodyPr>
          <a:p>
            <a:pPr eaLnBrk="0" hangingPunct="0">
              <a:lnSpc>
                <a:spcPts val="2600"/>
              </a:lnSpc>
            </a:pPr>
            <a:r>
              <a:rPr lang="zh-CN" altLang="en-US" dirty="0">
                <a:solidFill>
                  <a:srgbClr val="000000"/>
                </a:solidFill>
                <a:latin typeface="Consolas" panose="020B0609020204030204" pitchFamily="49" charset="0"/>
                <a:ea typeface="黑体" panose="02010609060101010101" pitchFamily="49" charset="-122"/>
              </a:rPr>
              <a:t>第</a:t>
            </a:r>
            <a:r>
              <a:rPr lang="en-US" altLang="zh-CN" dirty="0">
                <a:solidFill>
                  <a:srgbClr val="000000"/>
                </a:solidFill>
                <a:latin typeface="Consolas" panose="020B0609020204030204" pitchFamily="49" charset="0"/>
                <a:ea typeface="黑体" panose="02010609060101010101" pitchFamily="49" charset="-122"/>
              </a:rPr>
              <a:t>1</a:t>
            </a:r>
            <a:r>
              <a:rPr lang="zh-CN" altLang="en-US" dirty="0">
                <a:solidFill>
                  <a:srgbClr val="000000"/>
                </a:solidFill>
                <a:latin typeface="Consolas" panose="020B0609020204030204" pitchFamily="49" charset="0"/>
                <a:ea typeface="黑体" panose="02010609060101010101" pitchFamily="49" charset="-122"/>
              </a:rPr>
              <a:t>步选择活动</a:t>
            </a:r>
            <a:r>
              <a:rPr lang="en-US" altLang="zh-CN" i="1" dirty="0">
                <a:solidFill>
                  <a:srgbClr val="000000"/>
                </a:solidFill>
                <a:latin typeface="Consolas" panose="020B0609020204030204" pitchFamily="49" charset="0"/>
                <a:ea typeface="黑体" panose="02010609060101010101" pitchFamily="49" charset="-122"/>
              </a:rPr>
              <a:t>x</a:t>
            </a:r>
            <a:r>
              <a:rPr lang="en-US" altLang="zh-CN" dirty="0">
                <a:solidFill>
                  <a:srgbClr val="000000"/>
                </a:solidFill>
                <a:latin typeface="Consolas" panose="020B0609020204030204" pitchFamily="49" charset="0"/>
                <a:ea typeface="黑体" panose="02010609060101010101" pitchFamily="49" charset="-122"/>
              </a:rPr>
              <a:t>[1]</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ts val="2600"/>
              </a:lnSpc>
            </a:pP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ts val="2600"/>
              </a:lnSpc>
            </a:pPr>
            <a:r>
              <a:rPr lang="zh-CN" altLang="en-US" dirty="0">
                <a:solidFill>
                  <a:srgbClr val="000000"/>
                </a:solidFill>
                <a:latin typeface="Consolas" panose="020B0609020204030204" pitchFamily="49" charset="0"/>
                <a:ea typeface="黑体" panose="02010609060101010101" pitchFamily="49" charset="-122"/>
              </a:rPr>
              <a:t>第</a:t>
            </a:r>
            <a:r>
              <a:rPr lang="en-US" altLang="zh-CN" i="1" dirty="0">
                <a:solidFill>
                  <a:srgbClr val="000000"/>
                </a:solidFill>
                <a:latin typeface="Consolas" panose="020B0609020204030204" pitchFamily="49" charset="0"/>
                <a:ea typeface="黑体" panose="02010609060101010101" pitchFamily="49" charset="-122"/>
              </a:rPr>
              <a:t>i</a:t>
            </a:r>
            <a:r>
              <a:rPr lang="zh-CN" altLang="en-US" dirty="0">
                <a:solidFill>
                  <a:srgbClr val="000000"/>
                </a:solidFill>
                <a:latin typeface="Consolas" panose="020B0609020204030204" pitchFamily="49" charset="0"/>
                <a:ea typeface="黑体" panose="02010609060101010101" pitchFamily="49" charset="-122"/>
              </a:rPr>
              <a:t>步选择活动</a:t>
            </a:r>
            <a:r>
              <a:rPr lang="en-US" altLang="zh-CN" i="1" dirty="0">
                <a:solidFill>
                  <a:srgbClr val="000000"/>
                </a:solidFill>
                <a:latin typeface="Consolas" panose="020B0609020204030204" pitchFamily="49" charset="0"/>
                <a:ea typeface="黑体" panose="02010609060101010101" pitchFamily="49" charset="-122"/>
              </a:rPr>
              <a:t>x</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ts val="2600"/>
              </a:lnSpc>
            </a:pP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ts val="2600"/>
              </a:lnSpc>
            </a:pPr>
            <a:r>
              <a:rPr lang="zh-CN" altLang="en-US" dirty="0">
                <a:solidFill>
                  <a:srgbClr val="000000"/>
                </a:solidFill>
                <a:latin typeface="Consolas" panose="020B0609020204030204" pitchFamily="49" charset="0"/>
                <a:ea typeface="黑体" panose="02010609060101010101" pitchFamily="49" charset="-122"/>
              </a:rPr>
              <a:t>第</a:t>
            </a:r>
            <a:r>
              <a:rPr lang="en-US" altLang="zh-CN" i="1" dirty="0">
                <a:solidFill>
                  <a:srgbClr val="000000"/>
                </a:solidFill>
                <a:latin typeface="Consolas" panose="020B0609020204030204" pitchFamily="49" charset="0"/>
                <a:ea typeface="黑体" panose="02010609060101010101" pitchFamily="49" charset="-122"/>
              </a:rPr>
              <a:t>n</a:t>
            </a:r>
            <a:r>
              <a:rPr lang="zh-CN" altLang="en-US" dirty="0">
                <a:solidFill>
                  <a:srgbClr val="000000"/>
                </a:solidFill>
                <a:latin typeface="Consolas" panose="020B0609020204030204" pitchFamily="49" charset="0"/>
                <a:ea typeface="黑体" panose="02010609060101010101" pitchFamily="49" charset="-122"/>
              </a:rPr>
              <a:t>步选择活动</a:t>
            </a:r>
            <a:r>
              <a:rPr lang="en-US" altLang="zh-CN" dirty="0">
                <a:solidFill>
                  <a:srgbClr val="000000"/>
                </a:solidFill>
                <a:latin typeface="Consolas" panose="020B0609020204030204" pitchFamily="49" charset="0"/>
                <a:ea typeface="黑体" panose="02010609060101010101" pitchFamily="49" charset="-122"/>
              </a:rPr>
              <a:t>x[</a:t>
            </a:r>
            <a:r>
              <a:rPr lang="en-US" altLang="zh-CN" i="1" dirty="0">
                <a:solidFill>
                  <a:srgbClr val="000000"/>
                </a:solidFill>
                <a:latin typeface="Consolas" panose="020B0609020204030204" pitchFamily="49" charset="0"/>
                <a:ea typeface="黑体" panose="02010609060101010101" pitchFamily="49" charset="-122"/>
              </a:rPr>
              <a:t>n</a:t>
            </a:r>
            <a:r>
              <a:rPr lang="en-US" altLang="zh-CN" dirty="0">
                <a:solidFill>
                  <a:srgbClr val="000000"/>
                </a:solidFill>
                <a:latin typeface="Consolas" panose="020B0609020204030204" pitchFamily="49" charset="0"/>
                <a:ea typeface="黑体" panose="02010609060101010101" pitchFamily="49" charset="-122"/>
              </a:rPr>
              <a:t>]</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3" name="下箭头 12"/>
          <p:cNvSpPr/>
          <p:nvPr/>
        </p:nvSpPr>
        <p:spPr>
          <a:xfrm>
            <a:off x="4643438" y="4016375"/>
            <a:ext cx="214313" cy="3571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onsolas" panose="020B0609020204030204" pitchFamily="49" charset="0"/>
              <a:ea typeface="黑体" panose="02010609060101010101" pitchFamily="49" charset="-122"/>
              <a:cs typeface="+mn-cs"/>
            </a:endParaRPr>
          </a:p>
        </p:txBody>
      </p:sp>
      <p:sp>
        <p:nvSpPr>
          <p:cNvPr id="3"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3" grpId="0"/>
      <p:bldP spid="31774"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2057400" y="1905000"/>
            <a:ext cx="457200" cy="457200"/>
          </a:xfrm>
          <a:prstGeom prst="ellipse">
            <a:avLst/>
          </a:prstGeom>
          <a:solidFill>
            <a:schemeClr val="accent5">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2</a:t>
            </a:r>
            <a:endParaRPr kumimoji="0" lang="zh-CN" altLang="en-US" sz="18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4338" name="矩形 4"/>
          <p:cNvSpPr/>
          <p:nvPr/>
        </p:nvSpPr>
        <p:spPr>
          <a:xfrm>
            <a:off x="449263" y="1371600"/>
            <a:ext cx="1577975" cy="369888"/>
          </a:xfrm>
          <a:prstGeom prst="rect">
            <a:avLst/>
          </a:prstGeom>
          <a:noFill/>
          <a:ln w="9525">
            <a:noFill/>
          </a:ln>
        </p:spPr>
        <p:txBody>
          <a:bodyPr wrap="none" anchor="t" anchorCtr="0">
            <a:spAutoFit/>
          </a:bodyPr>
          <a:p>
            <a:pPr eaLnBrk="0" hangingPunct="0"/>
            <a:r>
              <a:rPr lang="en-US" altLang="zh-CN" b="1" dirty="0">
                <a:solidFill>
                  <a:srgbClr val="C00000"/>
                </a:solidFill>
                <a:latin typeface="Consolas" panose="020B0609020204030204" pitchFamily="49" charset="0"/>
                <a:ea typeface="宋体" panose="02010600030101010101" pitchFamily="2" charset="-122"/>
              </a:rPr>
              <a:t>Input: </a:t>
            </a:r>
            <a:r>
              <a:rPr lang="en-US" altLang="zh-CN" dirty="0">
                <a:solidFill>
                  <a:srgbClr val="000000"/>
                </a:solidFill>
                <a:latin typeface="Consolas" panose="020B0609020204030204" pitchFamily="49" charset="0"/>
                <a:ea typeface="宋体" panose="02010600030101010101" pitchFamily="2" charset="-122"/>
              </a:rPr>
              <a:t>"23"</a:t>
            </a:r>
            <a:endParaRPr lang="en-US" altLang="zh-CN" dirty="0">
              <a:solidFill>
                <a:srgbClr val="000000"/>
              </a:solidFill>
              <a:latin typeface="Consolas" panose="020B0609020204030204" pitchFamily="49" charset="0"/>
              <a:ea typeface="宋体" panose="02010600030101010101" pitchFamily="2" charset="-122"/>
            </a:endParaRPr>
          </a:p>
        </p:txBody>
      </p:sp>
      <p:graphicFrame>
        <p:nvGraphicFramePr>
          <p:cNvPr id="14339" name="对象 5"/>
          <p:cNvGraphicFramePr>
            <a:graphicFrameLocks noChangeAspect="1"/>
          </p:cNvGraphicFramePr>
          <p:nvPr/>
        </p:nvGraphicFramePr>
        <p:xfrm>
          <a:off x="6629400" y="1555750"/>
          <a:ext cx="1876425" cy="1504950"/>
        </p:xfrm>
        <a:graphic>
          <a:graphicData uri="http://schemas.openxmlformats.org/presentationml/2006/ole">
            <mc:AlternateContent xmlns:mc="http://schemas.openxmlformats.org/markup-compatibility/2006">
              <mc:Choice xmlns:v="urn:schemas-microsoft-com:vml" Requires="v">
                <p:oleObj spid="_x0000_s3076" name="" r:id="rId1" imgW="3752850" imgH="3009900" progId="Paint.Picture">
                  <p:embed/>
                </p:oleObj>
              </mc:Choice>
              <mc:Fallback>
                <p:oleObj name="" r:id="rId1" imgW="3752850" imgH="3009900" progId="Paint.Picture">
                  <p:embed/>
                  <p:pic>
                    <p:nvPicPr>
                      <p:cNvPr id="0" name="图片 3075"/>
                      <p:cNvPicPr/>
                      <p:nvPr/>
                    </p:nvPicPr>
                    <p:blipFill>
                      <a:blip r:embed="rId2"/>
                      <a:stretch>
                        <a:fillRect/>
                      </a:stretch>
                    </p:blipFill>
                    <p:spPr>
                      <a:xfrm>
                        <a:off x="6629400" y="1555750"/>
                        <a:ext cx="1876425" cy="1504950"/>
                      </a:xfrm>
                      <a:prstGeom prst="rect">
                        <a:avLst/>
                      </a:prstGeom>
                      <a:noFill/>
                      <a:ln w="38100">
                        <a:noFill/>
                        <a:miter/>
                      </a:ln>
                    </p:spPr>
                  </p:pic>
                </p:oleObj>
              </mc:Fallback>
            </mc:AlternateContent>
          </a:graphicData>
        </a:graphic>
      </p:graphicFrame>
      <p:grpSp>
        <p:nvGrpSpPr>
          <p:cNvPr id="57" name="组合 56"/>
          <p:cNvGrpSpPr/>
          <p:nvPr/>
        </p:nvGrpSpPr>
        <p:grpSpPr>
          <a:xfrm>
            <a:off x="1009650" y="2230438"/>
            <a:ext cx="2571750" cy="1058862"/>
            <a:chOff x="1010145" y="2230350"/>
            <a:chExt cx="2571255" cy="1059466"/>
          </a:xfrm>
        </p:grpSpPr>
        <p:sp>
          <p:nvSpPr>
            <p:cNvPr id="7" name="椭圆 6"/>
            <p:cNvSpPr/>
            <p:nvPr/>
          </p:nvSpPr>
          <p:spPr>
            <a:xfrm>
              <a:off x="1010145" y="2832355"/>
              <a:ext cx="457112" cy="457461"/>
            </a:xfrm>
            <a:prstGeom prst="ellipse">
              <a:avLst/>
            </a:prstGeom>
            <a:solidFill>
              <a:schemeClr val="accent5">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18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8" name="椭圆 7"/>
            <p:cNvSpPr/>
            <p:nvPr/>
          </p:nvSpPr>
          <p:spPr>
            <a:xfrm>
              <a:off x="2057693" y="2819648"/>
              <a:ext cx="457112" cy="457461"/>
            </a:xfrm>
            <a:prstGeom prst="ellipse">
              <a:avLst/>
            </a:prstGeom>
            <a:solidFill>
              <a:schemeClr val="accent5">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18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9" name="椭圆 8"/>
            <p:cNvSpPr/>
            <p:nvPr/>
          </p:nvSpPr>
          <p:spPr>
            <a:xfrm>
              <a:off x="3124288" y="2819648"/>
              <a:ext cx="457112" cy="457461"/>
            </a:xfrm>
            <a:prstGeom prst="ellipse">
              <a:avLst/>
            </a:prstGeom>
            <a:solidFill>
              <a:schemeClr val="accent5">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3</a:t>
              </a:r>
              <a:endParaRPr kumimoji="0" lang="zh-CN" altLang="en-US" sz="18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20" name="直接连接符 19"/>
            <p:cNvCxnSpPr>
              <a:stCxn id="4" idx="3"/>
              <a:endCxn id="7" idx="7"/>
            </p:cNvCxnSpPr>
            <p:nvPr/>
          </p:nvCxnSpPr>
          <p:spPr>
            <a:xfrm flipH="1">
              <a:off x="1400595" y="2295474"/>
              <a:ext cx="723761" cy="60359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 idx="4"/>
              <a:endCxn id="8" idx="0"/>
            </p:cNvCxnSpPr>
            <p:nvPr/>
          </p:nvCxnSpPr>
          <p:spPr>
            <a:xfrm>
              <a:off x="2286249" y="2362187"/>
              <a:ext cx="0" cy="45746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5"/>
              <a:endCxn id="9" idx="1"/>
            </p:cNvCxnSpPr>
            <p:nvPr/>
          </p:nvCxnSpPr>
          <p:spPr>
            <a:xfrm>
              <a:off x="2448143" y="2295474"/>
              <a:ext cx="742807" cy="59088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1324410" y="2278002"/>
              <a:ext cx="657098" cy="45746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46" name="椭圆 45"/>
            <p:cNvSpPr/>
            <p:nvPr/>
          </p:nvSpPr>
          <p:spPr>
            <a:xfrm>
              <a:off x="2081502" y="2320889"/>
              <a:ext cx="658685" cy="45746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47" name="椭圆 46"/>
            <p:cNvSpPr/>
            <p:nvPr/>
          </p:nvSpPr>
          <p:spPr>
            <a:xfrm>
              <a:off x="2608450" y="2230350"/>
              <a:ext cx="658685" cy="45746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grpSp>
      <p:grpSp>
        <p:nvGrpSpPr>
          <p:cNvPr id="58" name="组合 57"/>
          <p:cNvGrpSpPr/>
          <p:nvPr/>
        </p:nvGrpSpPr>
        <p:grpSpPr>
          <a:xfrm>
            <a:off x="25400" y="3060700"/>
            <a:ext cx="4546600" cy="1450975"/>
            <a:chOff x="25836" y="3061216"/>
            <a:chExt cx="4546164" cy="1451149"/>
          </a:xfrm>
        </p:grpSpPr>
        <p:sp>
          <p:nvSpPr>
            <p:cNvPr id="10" name="椭圆 9"/>
            <p:cNvSpPr/>
            <p:nvPr/>
          </p:nvSpPr>
          <p:spPr>
            <a:xfrm>
              <a:off x="25836" y="4039233"/>
              <a:ext cx="658750"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ad</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1" name="椭圆 10"/>
            <p:cNvSpPr/>
            <p:nvPr/>
          </p:nvSpPr>
          <p:spPr>
            <a:xfrm>
              <a:off x="584582" y="4055110"/>
              <a:ext cx="657162"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ae</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2" name="椭圆 11"/>
            <p:cNvSpPr/>
            <p:nvPr/>
          </p:nvSpPr>
          <p:spPr>
            <a:xfrm>
              <a:off x="1041739" y="4055110"/>
              <a:ext cx="657162"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af</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3" name="椭圆 12"/>
            <p:cNvSpPr/>
            <p:nvPr/>
          </p:nvSpPr>
          <p:spPr>
            <a:xfrm>
              <a:off x="1524292" y="4039233"/>
              <a:ext cx="657162"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bd</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4" name="椭圆 13"/>
            <p:cNvSpPr/>
            <p:nvPr/>
          </p:nvSpPr>
          <p:spPr>
            <a:xfrm>
              <a:off x="2083039" y="4055110"/>
              <a:ext cx="657162"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be</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5" name="椭圆 14"/>
            <p:cNvSpPr/>
            <p:nvPr/>
          </p:nvSpPr>
          <p:spPr>
            <a:xfrm>
              <a:off x="2540195" y="4055110"/>
              <a:ext cx="657162"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bf</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6" name="椭圆 15"/>
            <p:cNvSpPr/>
            <p:nvPr/>
          </p:nvSpPr>
          <p:spPr>
            <a:xfrm>
              <a:off x="2898935" y="4039233"/>
              <a:ext cx="657162"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cd</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7" name="椭圆 16"/>
            <p:cNvSpPr/>
            <p:nvPr/>
          </p:nvSpPr>
          <p:spPr>
            <a:xfrm>
              <a:off x="3456095" y="4055110"/>
              <a:ext cx="658749"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ce</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18" name="椭圆 17"/>
            <p:cNvSpPr/>
            <p:nvPr/>
          </p:nvSpPr>
          <p:spPr>
            <a:xfrm>
              <a:off x="3913251" y="4055110"/>
              <a:ext cx="658749"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cf</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cxnSp>
          <p:nvCxnSpPr>
            <p:cNvPr id="26" name="直接连接符 25"/>
            <p:cNvCxnSpPr>
              <a:stCxn id="7" idx="2"/>
              <a:endCxn id="10" idx="0"/>
            </p:cNvCxnSpPr>
            <p:nvPr/>
          </p:nvCxnSpPr>
          <p:spPr>
            <a:xfrm flipH="1">
              <a:off x="354417" y="3061216"/>
              <a:ext cx="655574" cy="97801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3"/>
              <a:endCxn id="11" idx="0"/>
            </p:cNvCxnSpPr>
            <p:nvPr/>
          </p:nvCxnSpPr>
          <p:spPr>
            <a:xfrm flipH="1">
              <a:off x="913164" y="3223160"/>
              <a:ext cx="163496" cy="8319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7" idx="4"/>
              <a:endCxn id="12" idx="0"/>
            </p:cNvCxnSpPr>
            <p:nvPr/>
          </p:nvCxnSpPr>
          <p:spPr>
            <a:xfrm>
              <a:off x="1238570" y="3289843"/>
              <a:ext cx="131750" cy="76526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8" idx="3"/>
              <a:endCxn id="13" idx="0"/>
            </p:cNvCxnSpPr>
            <p:nvPr/>
          </p:nvCxnSpPr>
          <p:spPr>
            <a:xfrm flipH="1">
              <a:off x="1852874" y="3208872"/>
              <a:ext cx="271436" cy="83036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8" idx="4"/>
              <a:endCxn id="13" idx="0"/>
            </p:cNvCxnSpPr>
            <p:nvPr/>
          </p:nvCxnSpPr>
          <p:spPr>
            <a:xfrm>
              <a:off x="2286219" y="3277142"/>
              <a:ext cx="0" cy="698584"/>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3" idx="0"/>
            </p:cNvCxnSpPr>
            <p:nvPr/>
          </p:nvCxnSpPr>
          <p:spPr>
            <a:xfrm>
              <a:off x="2448129" y="3208872"/>
              <a:ext cx="292072" cy="83036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9" idx="3"/>
              <a:endCxn id="16" idx="0"/>
            </p:cNvCxnSpPr>
            <p:nvPr/>
          </p:nvCxnSpPr>
          <p:spPr>
            <a:xfrm>
              <a:off x="3191007" y="3208872"/>
              <a:ext cx="36509" cy="83036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9" idx="4"/>
              <a:endCxn id="17" idx="0"/>
            </p:cNvCxnSpPr>
            <p:nvPr/>
          </p:nvCxnSpPr>
          <p:spPr>
            <a:xfrm>
              <a:off x="3352917" y="3277142"/>
              <a:ext cx="433346" cy="77796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5"/>
              <a:endCxn id="18" idx="0"/>
            </p:cNvCxnSpPr>
            <p:nvPr/>
          </p:nvCxnSpPr>
          <p:spPr>
            <a:xfrm>
              <a:off x="3514826" y="3208872"/>
              <a:ext cx="728593" cy="84623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233779" y="3148539"/>
              <a:ext cx="657162"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49" name="椭圆 48"/>
            <p:cNvSpPr/>
            <p:nvPr/>
          </p:nvSpPr>
          <p:spPr>
            <a:xfrm>
              <a:off x="562360" y="3321597"/>
              <a:ext cx="658750"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e</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0" name="椭圆 49"/>
            <p:cNvSpPr/>
            <p:nvPr/>
          </p:nvSpPr>
          <p:spPr>
            <a:xfrm>
              <a:off x="1083010" y="3286668"/>
              <a:ext cx="658750"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1" name="椭圆 50"/>
            <p:cNvSpPr/>
            <p:nvPr/>
          </p:nvSpPr>
          <p:spPr>
            <a:xfrm>
              <a:off x="1540166" y="3300958"/>
              <a:ext cx="657162"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2" name="椭圆 51"/>
            <p:cNvSpPr/>
            <p:nvPr/>
          </p:nvSpPr>
          <p:spPr>
            <a:xfrm>
              <a:off x="1860810" y="3353351"/>
              <a:ext cx="658750"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e</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3" name="椭圆 52"/>
            <p:cNvSpPr/>
            <p:nvPr/>
          </p:nvSpPr>
          <p:spPr>
            <a:xfrm>
              <a:off x="2354476" y="3347000"/>
              <a:ext cx="658749"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4" name="椭圆 53"/>
            <p:cNvSpPr/>
            <p:nvPr/>
          </p:nvSpPr>
          <p:spPr>
            <a:xfrm>
              <a:off x="2743375" y="3300958"/>
              <a:ext cx="657162"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d</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5" name="椭圆 54"/>
            <p:cNvSpPr/>
            <p:nvPr/>
          </p:nvSpPr>
          <p:spPr>
            <a:xfrm>
              <a:off x="3081481" y="3316835"/>
              <a:ext cx="658749"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e</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sp>
          <p:nvSpPr>
            <p:cNvPr id="56" name="椭圆 55"/>
            <p:cNvSpPr/>
            <p:nvPr/>
          </p:nvSpPr>
          <p:spPr>
            <a:xfrm>
              <a:off x="3568796" y="3231099"/>
              <a:ext cx="658750" cy="45725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f</a:t>
              </a:r>
              <a:endPar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up)">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up)">
                                      <p:cBhvr>
                                        <p:cTn id="1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a:graphicFrameLocks noGrp="1"/>
          </p:cNvGraphicFramePr>
          <p:nvPr/>
        </p:nvGraphicFramePr>
        <p:xfrm>
          <a:off x="1143000" y="1336675"/>
          <a:ext cx="3929063" cy="1371600"/>
        </p:xfrm>
        <a:graphic>
          <a:graphicData uri="http://schemas.openxmlformats.org/drawingml/2006/table">
            <a:tbl>
              <a:tblPr/>
              <a:tblGrid>
                <a:gridCol w="1428750"/>
                <a:gridCol w="571500"/>
                <a:gridCol w="642938"/>
                <a:gridCol w="571500"/>
                <a:gridCol w="714375"/>
              </a:tblGrid>
              <a:tr h="411692">
                <a:tc>
                  <a:txBody>
                    <a:bodyPr/>
                    <a:lstStyle/>
                    <a:p>
                      <a:pPr indent="0" algn="ctr">
                        <a:lnSpc>
                          <a:spcPct val="150000"/>
                        </a:lnSpc>
                        <a:spcAft>
                          <a:spcPts val="0"/>
                        </a:spcAft>
                      </a:pPr>
                      <a:r>
                        <a:rPr lang="zh-CN" sz="2000" b="1" kern="100" dirty="0">
                          <a:solidFill>
                            <a:srgbClr val="9900FF"/>
                          </a:solidFill>
                          <a:latin typeface="Consolas" panose="020B0609020204030204" pitchFamily="49" charset="0"/>
                          <a:ea typeface="仿宋" panose="02010609060101010101" pitchFamily="49" charset="-122"/>
                          <a:cs typeface="Consolas" panose="020B0609020204030204" pitchFamily="49" charset="0"/>
                        </a:rPr>
                        <a:t>活动编号</a:t>
                      </a:r>
                      <a:r>
                        <a:rPr lang="en-US" altLang="zh-CN" sz="2000" b="1" i="1" kern="100" dirty="0" err="1">
                          <a:solidFill>
                            <a:srgbClr val="9900FF"/>
                          </a:solidFill>
                          <a:latin typeface="Consolas" panose="020B0609020204030204" pitchFamily="49" charset="0"/>
                          <a:ea typeface="仿宋" panose="02010609060101010101" pitchFamily="49" charset="-122"/>
                          <a:cs typeface="Consolas" panose="020B0609020204030204" pitchFamily="49" charset="0"/>
                        </a:rPr>
                        <a:t>i</a:t>
                      </a:r>
                      <a:endParaRPr lang="zh-CN" sz="2000" b="1" i="1" kern="100" dirty="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2</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3</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4</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1692">
                <a:tc>
                  <a:txBody>
                    <a:bodyPr/>
                    <a:lstStyle/>
                    <a:p>
                      <a:pPr indent="0" algn="ctr">
                        <a:lnSpc>
                          <a:spcPct val="150000"/>
                        </a:lnSpc>
                        <a:spcAft>
                          <a:spcPts val="0"/>
                        </a:spcAft>
                      </a:pPr>
                      <a:r>
                        <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rPr>
                        <a:t>开始时间</a:t>
                      </a:r>
                      <a:r>
                        <a:rPr lang="en-US" altLang="zh-CN" sz="2000" b="1" i="1" kern="100">
                          <a:solidFill>
                            <a:srgbClr val="99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b="1" i="1" kern="100" baseline="-25000">
                          <a:solidFill>
                            <a:srgbClr val="9900FF"/>
                          </a:solidFill>
                          <a:latin typeface="Consolas" panose="020B0609020204030204" pitchFamily="49" charset="0"/>
                          <a:ea typeface="仿宋" panose="02010609060101010101" pitchFamily="49" charset="-122"/>
                          <a:cs typeface="Consolas" panose="020B0609020204030204" pitchFamily="49" charset="0"/>
                        </a:rPr>
                        <a:t>i</a:t>
                      </a:r>
                      <a:endParaRPr lang="zh-CN" sz="2000" b="1" i="1" kern="100" baseline="-2500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1</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2</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4</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6</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1692">
                <a:tc>
                  <a:txBody>
                    <a:bodyPr/>
                    <a:lstStyle/>
                    <a:p>
                      <a:pPr indent="0" algn="ctr">
                        <a:lnSpc>
                          <a:spcPct val="150000"/>
                        </a:lnSpc>
                        <a:spcAft>
                          <a:spcPts val="0"/>
                        </a:spcAft>
                      </a:pPr>
                      <a:r>
                        <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rPr>
                        <a:t>结束时间</a:t>
                      </a:r>
                      <a:r>
                        <a:rPr lang="en-US" altLang="zh-CN" sz="2000" b="1" i="1" kern="100">
                          <a:solidFill>
                            <a:srgbClr val="99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b="1" i="1" kern="100" baseline="-25000">
                          <a:solidFill>
                            <a:srgbClr val="9900FF"/>
                          </a:solidFill>
                          <a:latin typeface="Consolas" panose="020B0609020204030204" pitchFamily="49" charset="0"/>
                          <a:ea typeface="仿宋" panose="02010609060101010101" pitchFamily="49" charset="-122"/>
                          <a:cs typeface="Consolas" panose="020B0609020204030204" pitchFamily="49" charset="0"/>
                        </a:rPr>
                        <a:t>i</a:t>
                      </a:r>
                      <a:endParaRPr lang="zh-CN" sz="2000" b="1" i="1" kern="100" baseline="-2500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3</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5</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8</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10</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bl>
          </a:graphicData>
        </a:graphic>
      </p:graphicFrame>
      <p:sp>
        <p:nvSpPr>
          <p:cNvPr id="60443" name="TextBox 4"/>
          <p:cNvSpPr txBox="1"/>
          <p:nvPr/>
        </p:nvSpPr>
        <p:spPr>
          <a:xfrm>
            <a:off x="1428750" y="3059113"/>
            <a:ext cx="3429000" cy="369887"/>
          </a:xfrm>
          <a:prstGeom prst="rect">
            <a:avLst/>
          </a:prstGeom>
          <a:noFill/>
          <a:ln w="9525">
            <a:noFill/>
          </a:ln>
        </p:spPr>
        <p:txBody>
          <a:bodyPr anchor="t" anchorCtr="0">
            <a:spAutoFit/>
          </a:bodyPr>
          <a:p>
            <a:pPr eaLnBrk="0" hangingPunct="0"/>
            <a:r>
              <a:rPr lang="en-US" altLang="zh-CN" dirty="0">
                <a:solidFill>
                  <a:srgbClr val="000000"/>
                </a:solidFill>
                <a:latin typeface="Consolas" panose="020B0609020204030204" pitchFamily="49" charset="0"/>
                <a:ea typeface="黑体" panose="02010609060101010101" pitchFamily="49" charset="-122"/>
              </a:rPr>
              <a:t>1234</a:t>
            </a:r>
            <a:r>
              <a:rPr lang="en-US" altLang="zh-CN" dirty="0">
                <a:solidFill>
                  <a:srgbClr val="006600"/>
                </a:solidFill>
                <a:latin typeface="Consolas" panose="020B0609020204030204" pitchFamily="49" charset="0"/>
                <a:ea typeface="黑体" panose="02010609060101010101" pitchFamily="49" charset="-122"/>
              </a:rPr>
              <a:t>  </a:t>
            </a:r>
            <a:r>
              <a:rPr lang="en-US" altLang="zh-CN" dirty="0">
                <a:solidFill>
                  <a:srgbClr val="FF0000"/>
                </a:solidFill>
                <a:latin typeface="Consolas" panose="020B0609020204030204" pitchFamily="49" charset="0"/>
                <a:ea typeface="黑体" panose="02010609060101010101" pitchFamily="49" charset="-122"/>
                <a:sym typeface="Wingdings" panose="05000000000000000000" pitchFamily="2" charset="2"/>
              </a:rPr>
              <a:t></a:t>
            </a:r>
            <a:r>
              <a:rPr lang="en-US" altLang="zh-CN" dirty="0">
                <a:solidFill>
                  <a:srgbClr val="000000"/>
                </a:solidFill>
                <a:latin typeface="Consolas" panose="020B0609020204030204" pitchFamily="49" charset="0"/>
                <a:ea typeface="黑体" panose="02010609060101010101" pitchFamily="49" charset="-122"/>
                <a:sym typeface="Wingdings" panose="05000000000000000000" pitchFamily="2" charset="2"/>
              </a:rPr>
              <a:t> </a:t>
            </a:r>
            <a:r>
              <a:rPr lang="zh-CN" altLang="zh-CN" dirty="0">
                <a:solidFill>
                  <a:srgbClr val="000000"/>
                </a:solidFill>
                <a:latin typeface="Consolas" panose="020B0609020204030204" pitchFamily="49" charset="0"/>
                <a:ea typeface="黑体" panose="02010609060101010101" pitchFamily="49" charset="-122"/>
              </a:rPr>
              <a:t>兼容活动个数</a:t>
            </a:r>
            <a:r>
              <a:rPr lang="en-US" altLang="zh-CN" dirty="0">
                <a:solidFill>
                  <a:srgbClr val="000000"/>
                </a:solidFill>
                <a:latin typeface="Consolas" panose="020B0609020204030204" pitchFamily="49" charset="0"/>
                <a:ea typeface="黑体" panose="02010609060101010101" pitchFamily="49" charset="-122"/>
              </a:rPr>
              <a:t>=2</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60444" name="TextBox 5"/>
          <p:cNvSpPr txBox="1"/>
          <p:nvPr/>
        </p:nvSpPr>
        <p:spPr>
          <a:xfrm>
            <a:off x="1428750" y="3559175"/>
            <a:ext cx="3429000" cy="369888"/>
          </a:xfrm>
          <a:prstGeom prst="rect">
            <a:avLst/>
          </a:prstGeom>
          <a:noFill/>
          <a:ln w="9525">
            <a:noFill/>
          </a:ln>
        </p:spPr>
        <p:txBody>
          <a:bodyPr anchor="t" anchorCtr="0">
            <a:spAutoFit/>
          </a:bodyPr>
          <a:p>
            <a:pPr eaLnBrk="0" hangingPunct="0"/>
            <a:r>
              <a:rPr lang="en-US" altLang="zh-CN" dirty="0">
                <a:solidFill>
                  <a:srgbClr val="000000"/>
                </a:solidFill>
                <a:latin typeface="Consolas" panose="020B0609020204030204" pitchFamily="49" charset="0"/>
                <a:ea typeface="黑体" panose="02010609060101010101" pitchFamily="49" charset="-122"/>
              </a:rPr>
              <a:t>2134 </a:t>
            </a:r>
            <a:r>
              <a:rPr lang="en-US" altLang="zh-CN" dirty="0">
                <a:solidFill>
                  <a:srgbClr val="006600"/>
                </a:solidFill>
                <a:latin typeface="Consolas" panose="020B0609020204030204" pitchFamily="49" charset="0"/>
                <a:ea typeface="黑体" panose="02010609060101010101" pitchFamily="49" charset="-122"/>
              </a:rPr>
              <a:t> </a:t>
            </a:r>
            <a:r>
              <a:rPr lang="en-US" altLang="zh-CN" dirty="0">
                <a:solidFill>
                  <a:srgbClr val="FF0000"/>
                </a:solidFill>
                <a:latin typeface="Consolas" panose="020B0609020204030204" pitchFamily="49" charset="0"/>
                <a:ea typeface="黑体" panose="02010609060101010101" pitchFamily="49" charset="-122"/>
                <a:sym typeface="Wingdings" panose="05000000000000000000" pitchFamily="2" charset="2"/>
              </a:rPr>
              <a:t></a:t>
            </a:r>
            <a:r>
              <a:rPr lang="en-US" altLang="zh-CN" dirty="0">
                <a:solidFill>
                  <a:srgbClr val="000000"/>
                </a:solidFill>
                <a:latin typeface="Consolas" panose="020B0609020204030204" pitchFamily="49" charset="0"/>
                <a:ea typeface="黑体" panose="02010609060101010101" pitchFamily="49" charset="-122"/>
                <a:sym typeface="Wingdings" panose="05000000000000000000" pitchFamily="2" charset="2"/>
              </a:rPr>
              <a:t> </a:t>
            </a:r>
            <a:r>
              <a:rPr lang="zh-CN" altLang="zh-CN" dirty="0">
                <a:solidFill>
                  <a:srgbClr val="000000"/>
                </a:solidFill>
                <a:latin typeface="Consolas" panose="020B0609020204030204" pitchFamily="49" charset="0"/>
                <a:ea typeface="黑体" panose="02010609060101010101" pitchFamily="49" charset="-122"/>
              </a:rPr>
              <a:t>兼容活动个数</a:t>
            </a:r>
            <a:r>
              <a:rPr lang="en-US" altLang="zh-CN" dirty="0">
                <a:solidFill>
                  <a:srgbClr val="000000"/>
                </a:solidFill>
                <a:latin typeface="Consolas" panose="020B0609020204030204" pitchFamily="49" charset="0"/>
                <a:ea typeface="黑体" panose="02010609060101010101" pitchFamily="49" charset="-122"/>
              </a:rPr>
              <a:t>=2</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60445" name="TextBox 6"/>
          <p:cNvSpPr txBox="1"/>
          <p:nvPr/>
        </p:nvSpPr>
        <p:spPr>
          <a:xfrm>
            <a:off x="1428750" y="4029075"/>
            <a:ext cx="3429000" cy="369888"/>
          </a:xfrm>
          <a:prstGeom prst="rect">
            <a:avLst/>
          </a:prstGeom>
          <a:noFill/>
          <a:ln w="9525">
            <a:noFill/>
          </a:ln>
        </p:spPr>
        <p:txBody>
          <a:bodyPr anchor="t" anchorCtr="0">
            <a:spAutoFit/>
          </a:bodyPr>
          <a:p>
            <a:pPr eaLnBrk="0" hangingPunct="0"/>
            <a:r>
              <a:rPr lang="en-US" altLang="zh-CN" dirty="0">
                <a:solidFill>
                  <a:srgbClr val="000000"/>
                </a:solidFill>
                <a:latin typeface="Consolas" panose="020B0609020204030204" pitchFamily="49" charset="0"/>
                <a:ea typeface="黑体" panose="02010609060101010101" pitchFamily="49" charset="-122"/>
              </a:rPr>
              <a:t>4123</a:t>
            </a:r>
            <a:r>
              <a:rPr lang="en-US" altLang="zh-CN" dirty="0">
                <a:solidFill>
                  <a:srgbClr val="006600"/>
                </a:solidFill>
                <a:latin typeface="Consolas" panose="020B0609020204030204" pitchFamily="49" charset="0"/>
                <a:ea typeface="黑体" panose="02010609060101010101" pitchFamily="49" charset="-122"/>
              </a:rPr>
              <a:t>  </a:t>
            </a:r>
            <a:r>
              <a:rPr lang="en-US" altLang="zh-CN" dirty="0">
                <a:solidFill>
                  <a:srgbClr val="FF0000"/>
                </a:solidFill>
                <a:latin typeface="Consolas" panose="020B0609020204030204" pitchFamily="49" charset="0"/>
                <a:ea typeface="黑体" panose="02010609060101010101" pitchFamily="49" charset="-122"/>
                <a:sym typeface="Wingdings" panose="05000000000000000000" pitchFamily="2" charset="2"/>
              </a:rPr>
              <a:t></a:t>
            </a:r>
            <a:r>
              <a:rPr lang="en-US" altLang="zh-CN" dirty="0">
                <a:solidFill>
                  <a:srgbClr val="006600"/>
                </a:solidFill>
                <a:latin typeface="Consolas" panose="020B0609020204030204" pitchFamily="49" charset="0"/>
                <a:ea typeface="黑体" panose="02010609060101010101" pitchFamily="49" charset="-122"/>
                <a:sym typeface="Wingdings" panose="05000000000000000000" pitchFamily="2" charset="2"/>
              </a:rPr>
              <a:t> </a:t>
            </a:r>
            <a:r>
              <a:rPr lang="zh-CN" altLang="zh-CN" dirty="0">
                <a:solidFill>
                  <a:srgbClr val="000000"/>
                </a:solidFill>
                <a:latin typeface="Consolas" panose="020B0609020204030204" pitchFamily="49" charset="0"/>
                <a:ea typeface="黑体" panose="02010609060101010101" pitchFamily="49" charset="-122"/>
              </a:rPr>
              <a:t>兼容活动个数</a:t>
            </a:r>
            <a:r>
              <a:rPr lang="en-US" altLang="zh-CN" dirty="0">
                <a:solidFill>
                  <a:srgbClr val="000000"/>
                </a:solidFill>
                <a:latin typeface="Consolas" panose="020B0609020204030204" pitchFamily="49" charset="0"/>
                <a:ea typeface="黑体" panose="02010609060101010101" pitchFamily="49" charset="-122"/>
              </a:rPr>
              <a:t>=1</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60446" name="TextBox 7"/>
          <p:cNvSpPr txBox="1"/>
          <p:nvPr/>
        </p:nvSpPr>
        <p:spPr>
          <a:xfrm>
            <a:off x="1500188" y="4357688"/>
            <a:ext cx="1143000" cy="369887"/>
          </a:xfrm>
          <a:prstGeom prst="rect">
            <a:avLst/>
          </a:prstGeom>
          <a:noFill/>
          <a:ln w="9525">
            <a:noFill/>
          </a:ln>
        </p:spPr>
        <p:txBody>
          <a:bodyPr anchor="t" anchorCtr="0">
            <a:spAutoFit/>
          </a:bodyPr>
          <a:p>
            <a:pPr eaLnBrk="0" hangingPunct="0"/>
            <a:r>
              <a:rPr lang="en-US" altLang="zh-CN" dirty="0">
                <a:solidFill>
                  <a:srgbClr val="006600"/>
                </a:solidFill>
                <a:latin typeface="Consolas" panose="020B0609020204030204" pitchFamily="49" charset="0"/>
                <a:ea typeface="黑体" panose="02010609060101010101" pitchFamily="49" charset="-122"/>
              </a:rPr>
              <a:t>…</a:t>
            </a:r>
            <a:endParaRPr lang="zh-CN" altLang="en-US" dirty="0">
              <a:solidFill>
                <a:srgbClr val="006600"/>
              </a:solidFill>
              <a:latin typeface="Consolas" panose="020B0609020204030204" pitchFamily="49" charset="0"/>
              <a:ea typeface="黑体" panose="02010609060101010101" pitchFamily="49" charset="-122"/>
            </a:endParaRPr>
          </a:p>
        </p:txBody>
      </p:sp>
      <p:sp>
        <p:nvSpPr>
          <p:cNvPr id="9" name="右大括号 8"/>
          <p:cNvSpPr/>
          <p:nvPr/>
        </p:nvSpPr>
        <p:spPr>
          <a:xfrm>
            <a:off x="4786313" y="3000375"/>
            <a:ext cx="285750" cy="1785938"/>
          </a:xfrm>
          <a:prstGeom prst="rightBrace">
            <a:avLst/>
          </a:prstGeom>
        </p:spPr>
        <p:style>
          <a:lnRef idx="2">
            <a:schemeClr val="dk1"/>
          </a:lnRef>
          <a:fillRef idx="0">
            <a:schemeClr val="dk1"/>
          </a:fillRef>
          <a:effectRef idx="1">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onsolas" panose="020B0609020204030204" pitchFamily="49" charset="0"/>
              <a:ea typeface="黑体" panose="02010609060101010101" pitchFamily="49" charset="-122"/>
              <a:cs typeface="+mn-cs"/>
            </a:endParaRPr>
          </a:p>
        </p:txBody>
      </p:sp>
      <p:sp>
        <p:nvSpPr>
          <p:cNvPr id="60448" name="TextBox 9"/>
          <p:cNvSpPr txBox="1"/>
          <p:nvPr/>
        </p:nvSpPr>
        <p:spPr>
          <a:xfrm>
            <a:off x="5143500" y="3743325"/>
            <a:ext cx="3071813" cy="369888"/>
          </a:xfrm>
          <a:prstGeom prst="rect">
            <a:avLst/>
          </a:prstGeom>
          <a:noFill/>
          <a:ln w="9525">
            <a:noFill/>
          </a:ln>
        </p:spPr>
        <p:txBody>
          <a:bodyPr anchor="t" anchorCtr="0">
            <a:spAutoFit/>
          </a:bodyPr>
          <a:p>
            <a:pPr eaLnBrk="0" hangingPunct="0"/>
            <a:r>
              <a:rPr lang="zh-CN" altLang="en-US" dirty="0">
                <a:solidFill>
                  <a:srgbClr val="FF0000"/>
                </a:solidFill>
                <a:latin typeface="Consolas" panose="020B0609020204030204" pitchFamily="49" charset="0"/>
                <a:ea typeface="黑体" panose="02010609060101010101" pitchFamily="49" charset="-122"/>
              </a:rPr>
              <a:t>求出最多的</a:t>
            </a:r>
            <a:r>
              <a:rPr lang="zh-CN" altLang="zh-CN" dirty="0">
                <a:solidFill>
                  <a:srgbClr val="FF0000"/>
                </a:solidFill>
                <a:latin typeface="Consolas" panose="020B0609020204030204" pitchFamily="49" charset="0"/>
                <a:ea typeface="黑体" panose="02010609060101010101" pitchFamily="49" charset="-122"/>
              </a:rPr>
              <a:t>兼容活动个数</a:t>
            </a:r>
            <a:endParaRPr lang="zh-CN" altLang="en-US" dirty="0">
              <a:solidFill>
                <a:srgbClr val="FF0000"/>
              </a:solidFill>
              <a:latin typeface="Consolas" panose="020B0609020204030204" pitchFamily="49" charset="0"/>
              <a:ea typeface="黑体" panose="02010609060101010101" pitchFamily="49" charset="-122"/>
            </a:endParaRPr>
          </a:p>
        </p:txBody>
      </p:sp>
      <p:sp>
        <p:nvSpPr>
          <p:cNvPr id="3"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Box 1"/>
          <p:cNvSpPr txBox="1"/>
          <p:nvPr/>
        </p:nvSpPr>
        <p:spPr>
          <a:xfrm>
            <a:off x="714375" y="1600200"/>
            <a:ext cx="7896225" cy="2128838"/>
          </a:xfrm>
          <a:prstGeom prst="rect">
            <a:avLst/>
          </a:prstGeom>
          <a:noFill/>
          <a:ln w="9525">
            <a:noFill/>
          </a:ln>
        </p:spPr>
        <p:txBody>
          <a:bodyPr anchor="t" anchorCtr="0">
            <a:spAutoFit/>
          </a:bodyPr>
          <a:p>
            <a:pPr marL="457200" indent="-457200" eaLnBrk="0" hangingPunct="0">
              <a:lnSpc>
                <a:spcPts val="3000"/>
              </a:lnSpc>
              <a:spcBef>
                <a:spcPts val="1200"/>
              </a:spcBef>
              <a:buBlip>
                <a:blip r:embed="rId1"/>
              </a:buBlip>
            </a:pPr>
            <a:r>
              <a:rPr lang="zh-CN" altLang="zh-CN" dirty="0">
                <a:solidFill>
                  <a:srgbClr val="000000"/>
                </a:solidFill>
                <a:latin typeface="Consolas" panose="020B0609020204030204" pitchFamily="49" charset="0"/>
                <a:ea typeface="黑体" panose="02010609060101010101" pitchFamily="49" charset="-122"/>
              </a:rPr>
              <a:t>采用回溯法求解，相当于找到</a:t>
            </a:r>
            <a:r>
              <a:rPr lang="en-US" altLang="zh-CN" i="1" dirty="0">
                <a:solidFill>
                  <a:srgbClr val="000000"/>
                </a:solidFill>
                <a:latin typeface="Consolas" panose="020B0609020204030204" pitchFamily="49" charset="0"/>
                <a:ea typeface="黑体" panose="02010609060101010101" pitchFamily="49" charset="-122"/>
              </a:rPr>
              <a:t>S</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n</a:t>
            </a:r>
            <a:r>
              <a:rPr lang="en-US" altLang="zh-CN"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的某个排列即调度方案，使得其中所有兼容活动</a:t>
            </a:r>
            <a:r>
              <a:rPr lang="zh-CN" altLang="en-US" dirty="0">
                <a:solidFill>
                  <a:srgbClr val="000000"/>
                </a:solidFill>
                <a:latin typeface="Consolas" panose="020B0609020204030204" pitchFamily="49" charset="0"/>
                <a:ea typeface="黑体" panose="02010609060101010101" pitchFamily="49" charset="-122"/>
              </a:rPr>
              <a:t>个数最多</a:t>
            </a:r>
            <a:r>
              <a:rPr lang="zh-CN" altLang="zh-CN" dirty="0">
                <a:solidFill>
                  <a:srgbClr val="000000"/>
                </a:solidFill>
                <a:latin typeface="Consolas" panose="020B0609020204030204" pitchFamily="49" charset="0"/>
                <a:ea typeface="黑体" panose="02010609060101010101" pitchFamily="49" charset="-122"/>
              </a:rPr>
              <a:t>，显然对应的解空间是一个</a:t>
            </a:r>
            <a:r>
              <a:rPr lang="en-US" altLang="zh-CN" dirty="0">
                <a:solidFill>
                  <a:srgbClr val="000000"/>
                </a:solidFill>
                <a:latin typeface="Consolas" panose="020B0609020204030204" pitchFamily="49" charset="0"/>
                <a:ea typeface="黑体" panose="02010609060101010101" pitchFamily="49" charset="-122"/>
              </a:rPr>
              <a:t>         </a:t>
            </a:r>
            <a:r>
              <a:rPr lang="zh-CN" altLang="en-US"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marL="457200" indent="-457200" eaLnBrk="0" hangingPunct="0">
              <a:lnSpc>
                <a:spcPts val="3000"/>
              </a:lnSpc>
              <a:spcBef>
                <a:spcPts val="1200"/>
              </a:spcBef>
              <a:buBlip>
                <a:blip r:embed="rId1"/>
              </a:buBlip>
            </a:pPr>
            <a:r>
              <a:rPr lang="zh-CN" altLang="zh-CN" dirty="0">
                <a:solidFill>
                  <a:srgbClr val="000000"/>
                </a:solidFill>
                <a:latin typeface="Consolas" panose="020B0609020204030204" pitchFamily="49" charset="0"/>
                <a:ea typeface="黑体" panose="02010609060101010101" pitchFamily="49" charset="-122"/>
              </a:rPr>
              <a:t>直接采用排列树递归框架实现，对于每一种调度方案求出所有兼容活动个数，通过比较求出最多活动个数</a:t>
            </a:r>
            <a:r>
              <a:rPr lang="en-US" altLang="zh-CN" dirty="0">
                <a:solidFill>
                  <a:srgbClr val="000000"/>
                </a:solidFill>
                <a:latin typeface="Consolas" panose="020B0609020204030204" pitchFamily="49" charset="0"/>
                <a:ea typeface="黑体" panose="02010609060101010101" pitchFamily="49" charset="-122"/>
              </a:rPr>
              <a:t>maxsum</a:t>
            </a:r>
            <a:r>
              <a:rPr lang="zh-CN" altLang="zh-CN" dirty="0">
                <a:solidFill>
                  <a:srgbClr val="000000"/>
                </a:solidFill>
                <a:latin typeface="Consolas" panose="020B0609020204030204" pitchFamily="49" charset="0"/>
                <a:ea typeface="黑体" panose="02010609060101010101" pitchFamily="49" charset="-122"/>
              </a:rPr>
              <a:t>，对应的调度方案就是最优调度方案</a:t>
            </a:r>
            <a:r>
              <a:rPr lang="en-US" altLang="zh-CN" dirty="0">
                <a:solidFill>
                  <a:srgbClr val="000000"/>
                </a:solidFill>
                <a:latin typeface="Consolas" panose="020B0609020204030204" pitchFamily="49" charset="0"/>
                <a:ea typeface="黑体" panose="02010609060101010101" pitchFamily="49" charset="-122"/>
              </a:rPr>
              <a:t>bestx</a:t>
            </a:r>
            <a:r>
              <a:rPr lang="zh-CN" altLang="zh-CN" dirty="0">
                <a:solidFill>
                  <a:srgbClr val="000000"/>
                </a:solidFill>
                <a:latin typeface="Consolas" panose="020B0609020204030204" pitchFamily="49" charset="0"/>
                <a:ea typeface="黑体" panose="02010609060101010101" pitchFamily="49" charset="-122"/>
              </a:rPr>
              <a:t>，即为本问题的解。</a:t>
            </a:r>
            <a:endParaRPr lang="zh-CN" altLang="zh-CN" dirty="0">
              <a:solidFill>
                <a:srgbClr val="000000"/>
              </a:solidFill>
              <a:latin typeface="Consolas" panose="020B0609020204030204" pitchFamily="49" charset="0"/>
              <a:ea typeface="黑体" panose="02010609060101010101" pitchFamily="49" charset="-122"/>
            </a:endParaRPr>
          </a:p>
        </p:txBody>
      </p:sp>
      <p:sp>
        <p:nvSpPr>
          <p:cNvPr id="2" name="矩形 1"/>
          <p:cNvSpPr/>
          <p:nvPr/>
        </p:nvSpPr>
        <p:spPr>
          <a:xfrm>
            <a:off x="7010400" y="2039938"/>
            <a:ext cx="877888" cy="369887"/>
          </a:xfrm>
          <a:prstGeom prst="rect">
            <a:avLst/>
          </a:prstGeom>
          <a:noFill/>
          <a:ln w="9525">
            <a:noFill/>
          </a:ln>
        </p:spPr>
        <p:txBody>
          <a:bodyPr wrap="none" anchor="t" anchorCtr="0">
            <a:spAutoFit/>
          </a:bodyPr>
          <a:p>
            <a:pPr eaLnBrk="0" hangingPunct="0"/>
            <a:r>
              <a:rPr lang="zh-CN" altLang="zh-CN" dirty="0">
                <a:solidFill>
                  <a:srgbClr val="FF0000"/>
                </a:solidFill>
                <a:latin typeface="Consolas" panose="020B0609020204030204" pitchFamily="49" charset="0"/>
                <a:ea typeface="黑体" panose="02010609060101010101" pitchFamily="49" charset="-122"/>
              </a:rPr>
              <a:t>排列树</a:t>
            </a:r>
            <a:endParaRPr lang="zh-CN" altLang="en-US" dirty="0">
              <a:solidFill>
                <a:srgbClr val="FF0000"/>
              </a:solidFill>
              <a:latin typeface="Arial" panose="020B0604020202020204" pitchFamily="34" charset="0"/>
              <a:ea typeface="黑体" panose="02010609060101010101" pitchFamily="49" charset="-122"/>
            </a:endParaRPr>
          </a:p>
        </p:txBody>
      </p:sp>
      <p:sp>
        <p:nvSpPr>
          <p:cNvPr id="4"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2">
                                            <p:txEl>
                                              <p:charRg st="70" end="1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38" y="1268413"/>
            <a:ext cx="5072062" cy="1474787"/>
          </a:xfrm>
          <a:prstGeom prst="rect">
            <a:avLst/>
          </a:prstGeom>
          <a:noFill/>
          <a:ln w="9525">
            <a:noFill/>
          </a:ln>
        </p:spPr>
        <p:txBody>
          <a:bodyPr anchor="t" anchorCtr="0">
            <a:spAutoFit/>
          </a:bodyPr>
          <a:p>
            <a:pPr eaLnBrk="0" hangingPunct="0">
              <a:lnSpc>
                <a:spcPts val="2600"/>
              </a:lnSpc>
              <a:spcBef>
                <a:spcPts val="600"/>
              </a:spcBef>
            </a:pPr>
            <a:r>
              <a:rPr lang="en-US" altLang="zh-CN" dirty="0">
                <a:solidFill>
                  <a:srgbClr val="000000"/>
                </a:solidFill>
                <a:latin typeface="Consolas" panose="020B0609020204030204" pitchFamily="49" charset="0"/>
                <a:ea typeface="楷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对于一种调度方案，如何计算所有兼容活动的个数呢？因为其中可能存在不兼容的活动。</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ts val="2600"/>
              </a:lnSpc>
              <a:spcBef>
                <a:spcPts val="600"/>
              </a:spcBef>
            </a:pPr>
            <a:r>
              <a:rPr lang="en-US" altLang="zh-CN" dirty="0">
                <a:solidFill>
                  <a:srgbClr val="000000"/>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例如，</a:t>
            </a:r>
            <a:r>
              <a:rPr lang="zh-CN" altLang="en-US" dirty="0">
                <a:solidFill>
                  <a:srgbClr val="000000"/>
                </a:solidFill>
                <a:latin typeface="Consolas" panose="020B0609020204030204" pitchFamily="49" charset="0"/>
                <a:ea typeface="黑体" panose="02010609060101010101" pitchFamily="49" charset="-122"/>
              </a:rPr>
              <a:t>右</a:t>
            </a:r>
            <a:r>
              <a:rPr lang="zh-CN" altLang="zh-CN" dirty="0">
                <a:solidFill>
                  <a:srgbClr val="000000"/>
                </a:solidFill>
                <a:latin typeface="Consolas" panose="020B0609020204030204" pitchFamily="49" charset="0"/>
                <a:ea typeface="黑体" panose="02010609060101010101" pitchFamily="49" charset="-122"/>
              </a:rPr>
              <a:t>表的</a:t>
            </a:r>
            <a:r>
              <a:rPr lang="en-US" altLang="zh-CN" dirty="0">
                <a:solidFill>
                  <a:srgbClr val="000000"/>
                </a:solidFill>
                <a:latin typeface="Consolas" panose="020B0609020204030204" pitchFamily="49" charset="0"/>
                <a:ea typeface="黑体" panose="02010609060101010101" pitchFamily="49" charset="-122"/>
              </a:rPr>
              <a:t>4</a:t>
            </a:r>
            <a:r>
              <a:rPr lang="zh-CN" altLang="zh-CN" dirty="0">
                <a:solidFill>
                  <a:srgbClr val="000000"/>
                </a:solidFill>
                <a:latin typeface="Consolas" panose="020B0609020204030204" pitchFamily="49" charset="0"/>
                <a:ea typeface="黑体" panose="02010609060101010101" pitchFamily="49" charset="-122"/>
              </a:rPr>
              <a:t>个活动，若调度方案为（</a:t>
            </a:r>
            <a:r>
              <a:rPr lang="en-US" altLang="zh-CN"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2</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3</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4</a:t>
            </a:r>
            <a:r>
              <a:rPr lang="zh-CN" altLang="zh-CN" dirty="0">
                <a:solidFill>
                  <a:srgbClr val="000000"/>
                </a:solidFill>
                <a:latin typeface="Consolas" panose="020B0609020204030204" pitchFamily="49" charset="0"/>
                <a:ea typeface="黑体" panose="02010609060101010101" pitchFamily="49" charset="-122"/>
              </a:rPr>
              <a:t>），求所有兼容活动个数的过程如下：</a:t>
            </a:r>
            <a:endParaRPr lang="zh-CN" altLang="zh-CN" dirty="0">
              <a:solidFill>
                <a:srgbClr val="000000"/>
              </a:solidFill>
              <a:latin typeface="Consolas" panose="020B0609020204030204" pitchFamily="49" charset="0"/>
              <a:ea typeface="黑体" panose="02010609060101010101" pitchFamily="49" charset="-122"/>
            </a:endParaRPr>
          </a:p>
        </p:txBody>
      </p:sp>
      <p:graphicFrame>
        <p:nvGraphicFramePr>
          <p:cNvPr id="3" name="表格 2"/>
          <p:cNvGraphicFramePr>
            <a:graphicFrameLocks noGrp="1"/>
          </p:cNvGraphicFramePr>
          <p:nvPr/>
        </p:nvGraphicFramePr>
        <p:xfrm>
          <a:off x="5286375" y="1385888"/>
          <a:ext cx="3643313" cy="1371600"/>
        </p:xfrm>
        <a:graphic>
          <a:graphicData uri="http://schemas.openxmlformats.org/drawingml/2006/table">
            <a:tbl>
              <a:tblPr/>
              <a:tblGrid>
                <a:gridCol w="1324841"/>
                <a:gridCol w="529936"/>
                <a:gridCol w="596179"/>
                <a:gridCol w="529936"/>
                <a:gridCol w="662420"/>
              </a:tblGrid>
              <a:tr h="411692">
                <a:tc>
                  <a:txBody>
                    <a:bodyPr/>
                    <a:lstStyle/>
                    <a:p>
                      <a:pPr indent="0" algn="ctr">
                        <a:lnSpc>
                          <a:spcPct val="150000"/>
                        </a:lnSpc>
                        <a:spcAft>
                          <a:spcPts val="0"/>
                        </a:spcAft>
                      </a:pPr>
                      <a:r>
                        <a:rPr lang="zh-CN" sz="2000" b="1" kern="100" dirty="0">
                          <a:solidFill>
                            <a:srgbClr val="9900FF"/>
                          </a:solidFill>
                          <a:latin typeface="Consolas" panose="020B0609020204030204" pitchFamily="49" charset="0"/>
                          <a:ea typeface="仿宋" panose="02010609060101010101" pitchFamily="49" charset="-122"/>
                          <a:cs typeface="Consolas" panose="020B0609020204030204" pitchFamily="49" charset="0"/>
                        </a:rPr>
                        <a:t>活动编号</a:t>
                      </a:r>
                      <a:endParaRPr lang="zh-CN" sz="2000" b="1" kern="100" dirty="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2</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3</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4</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1692">
                <a:tc>
                  <a:txBody>
                    <a:bodyPr/>
                    <a:lstStyle/>
                    <a:p>
                      <a:pPr indent="0" algn="ctr">
                        <a:lnSpc>
                          <a:spcPct val="150000"/>
                        </a:lnSpc>
                        <a:spcAft>
                          <a:spcPts val="0"/>
                        </a:spcAft>
                      </a:pPr>
                      <a:r>
                        <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rPr>
                        <a:t>开始时间</a:t>
                      </a:r>
                      <a:endPar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1</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2</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4</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6</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1692">
                <a:tc>
                  <a:txBody>
                    <a:bodyPr/>
                    <a:lstStyle/>
                    <a:p>
                      <a:pPr indent="0" algn="ctr">
                        <a:lnSpc>
                          <a:spcPct val="150000"/>
                        </a:lnSpc>
                        <a:spcAft>
                          <a:spcPts val="0"/>
                        </a:spcAft>
                      </a:pPr>
                      <a:r>
                        <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rPr>
                        <a:t>结束时间</a:t>
                      </a:r>
                      <a:endPar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3</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5</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8</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10</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bl>
          </a:graphicData>
        </a:graphic>
      </p:graphicFrame>
      <p:sp>
        <p:nvSpPr>
          <p:cNvPr id="4" name="TextBox 3"/>
          <p:cNvSpPr txBox="1"/>
          <p:nvPr/>
        </p:nvSpPr>
        <p:spPr>
          <a:xfrm>
            <a:off x="357158" y="3124198"/>
            <a:ext cx="8429684" cy="3368578"/>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lIns="144000" tIns="144000" bIns="144000">
            <a:spAutoFit/>
          </a:bodyPr>
          <a:lstStyle/>
          <a:p>
            <a:pPr marL="457200" marR="0" lvl="0" indent="-457200" algn="l" defTabSz="914400" rtl="0" eaLnBrk="0" fontAlgn="base" latinLnBrk="0" hangingPunct="0">
              <a:lnSpc>
                <a:spcPts val="3000"/>
              </a:lnSpc>
              <a:spcBef>
                <a:spcPct val="0"/>
              </a:spcBef>
              <a:spcAft>
                <a:spcPct val="0"/>
              </a:spcAft>
              <a:buClrTx/>
              <a:buSzTx/>
              <a:buFont typeface="+mj-ea"/>
              <a:buAutoNum type="circleNumDbPlain"/>
              <a:defRPr/>
            </a:pP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置</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当前活动</a:t>
            </a:r>
            <a:r>
              <a:rPr kumimoji="0" lang="zh-CN" altLang="en-US"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的</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结束时间</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laste</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=0</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，所有兼容活动个数</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sum=0</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ts val="3000"/>
              </a:lnSpc>
              <a:spcBef>
                <a:spcPct val="0"/>
              </a:spcBef>
              <a:spcAft>
                <a:spcPct val="0"/>
              </a:spcAft>
              <a:buClrTx/>
              <a:buSzTx/>
              <a:buFont typeface="+mj-ea"/>
              <a:buAutoNum type="circleNumDbPlain"/>
              <a:defRPr/>
            </a:pP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活动</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其开始时间为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，大于等于</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laste</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，属于兼容活动，</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选取</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它，</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sum</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增加</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sum=1</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，置</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laste</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其结束时间</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=3</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ts val="3000"/>
              </a:lnSpc>
              <a:spcBef>
                <a:spcPct val="0"/>
              </a:spcBef>
              <a:spcAft>
                <a:spcPct val="0"/>
              </a:spcAft>
              <a:buClrTx/>
              <a:buSzTx/>
              <a:buFont typeface="+mj-ea"/>
              <a:buAutoNum type="circleNumDbPlain"/>
              <a:defRPr/>
            </a:pP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活动</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其开始时间为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，小于</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laste</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，属于非兼容活动，</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不选取</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它。</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ts val="3000"/>
              </a:lnSpc>
              <a:spcBef>
                <a:spcPct val="0"/>
              </a:spcBef>
              <a:spcAft>
                <a:spcPct val="0"/>
              </a:spcAft>
              <a:buClrTx/>
              <a:buSzTx/>
              <a:buFont typeface="+mj-ea"/>
              <a:buAutoNum type="circleNumDbPlain"/>
              <a:defRPr/>
            </a:pP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活动</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3</a:t>
            </a: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其开始时间为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，大于等于</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laste</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，属于兼容活动，</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选取</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它，</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sum</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增加</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sum=2</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，置</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laste</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其结束时间</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=8</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ts val="3000"/>
              </a:lnSpc>
              <a:spcBef>
                <a:spcPct val="0"/>
              </a:spcBef>
              <a:spcAft>
                <a:spcPct val="0"/>
              </a:spcAft>
              <a:buClrTx/>
              <a:buSzTx/>
              <a:buFont typeface="+mj-ea"/>
              <a:buAutoNum type="circleNumDbPlain"/>
              <a:defRPr/>
            </a:pP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活动</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4</a:t>
            </a: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其开始时间为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6</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，小于</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laste</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，属于非兼容活动，</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rPr>
              <a:t>不选取</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它。</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ts val="3000"/>
              </a:lnSpc>
              <a:spcBef>
                <a:spcPct val="0"/>
              </a:spcBef>
              <a:spcAft>
                <a:spcPct val="0"/>
              </a:spcAft>
              <a:buClrTx/>
              <a:buSzTx/>
              <a:buFont typeface="+mj-ea"/>
              <a:buAutoNum type="circleNumDbPlain"/>
              <a:defRPr/>
            </a:pPr>
            <a:r>
              <a:rPr kumimoji="0" lang="zh-CN"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该调度方案</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的所有兼容活动个数</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sum</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为</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6"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44" end="9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extBox 1"/>
          <p:cNvSpPr txBox="1"/>
          <p:nvPr/>
        </p:nvSpPr>
        <p:spPr>
          <a:xfrm>
            <a:off x="893763" y="1524000"/>
            <a:ext cx="1428750" cy="400050"/>
          </a:xfrm>
          <a:prstGeom prst="rect">
            <a:avLst/>
          </a:prstGeom>
          <a:noFill/>
          <a:ln w="9525">
            <a:noFill/>
          </a:ln>
        </p:spPr>
        <p:txBody>
          <a:bodyPr anchor="t" anchorCtr="0">
            <a:spAutoFit/>
          </a:bodyPr>
          <a:p>
            <a:pPr eaLnBrk="0" hangingPunct="0"/>
            <a:r>
              <a:rPr lang="zh-CN" altLang="en-US" sz="2000" dirty="0">
                <a:solidFill>
                  <a:srgbClr val="FF0000"/>
                </a:solidFill>
                <a:latin typeface="微软雅黑" panose="020B0503020204020204" pitchFamily="34" charset="-122"/>
                <a:ea typeface="微软雅黑" panose="020B0503020204020204" pitchFamily="34" charset="-122"/>
              </a:rPr>
              <a:t>求解过程</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928660" y="2071670"/>
            <a:ext cx="7000924" cy="2056287"/>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lIns="216000" tIns="180000" bIns="180000">
            <a:spAutoFit/>
          </a:bodyPr>
          <a:lstStyle/>
          <a:p>
            <a:pPr marL="457200" marR="0" lvl="0" indent="-457200" algn="l" defTabSz="914400" rtl="0" eaLnBrk="0" fontAlgn="base" latinLnBrk="0" hangingPunct="0">
              <a:lnSpc>
                <a:spcPts val="3000"/>
              </a:lnSpc>
              <a:spcBef>
                <a:spcPts val="600"/>
              </a:spcBef>
              <a:spcAft>
                <a:spcPct val="0"/>
              </a:spcAft>
              <a:buClrTx/>
              <a:buSzTx/>
              <a:buFontTx/>
              <a:buBlip>
                <a:blip r:embed="rId1"/>
              </a:buBlip>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产生所有排列，每个排列</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对应一种调度方案</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ts val="3000"/>
              </a:lnSpc>
              <a:spcBef>
                <a:spcPts val="600"/>
              </a:spcBef>
              <a:spcAft>
                <a:spcPct val="0"/>
              </a:spcAft>
              <a:buClrTx/>
              <a:buSzTx/>
              <a:buFontTx/>
              <a:buBlip>
                <a:blip r:embed="rId1"/>
              </a:buBlip>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计算每种调度方案的</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兼容</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活动个数</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sum</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ts val="3000"/>
              </a:lnSpc>
              <a:spcBef>
                <a:spcPts val="600"/>
              </a:spcBef>
              <a:spcAft>
                <a:spcPct val="0"/>
              </a:spcAft>
              <a:buClrTx/>
              <a:buSzTx/>
              <a:buFontTx/>
              <a:buBlip>
                <a:blip r:embed="rId1"/>
              </a:buBlip>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比较求出最大的</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兼容</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活动个数</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maxsum</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和最优方案</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bestx</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2"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TextBox 1"/>
          <p:cNvSpPr txBox="1"/>
          <p:nvPr/>
        </p:nvSpPr>
        <p:spPr>
          <a:xfrm>
            <a:off x="714375" y="1385888"/>
            <a:ext cx="1714500" cy="400050"/>
          </a:xfrm>
          <a:prstGeom prst="rect">
            <a:avLst/>
          </a:prstGeom>
          <a:noFill/>
          <a:ln w="9525">
            <a:noFill/>
          </a:ln>
        </p:spPr>
        <p:txBody>
          <a:bodyPr anchor="t" anchorCtr="0">
            <a:spAutoFit/>
          </a:bodyPr>
          <a:p>
            <a:pPr eaLnBrk="0" hangingPunct="0"/>
            <a:r>
              <a:rPr lang="zh-CN" altLang="zh-CN" sz="2000" dirty="0">
                <a:solidFill>
                  <a:srgbClr val="FF0000"/>
                </a:solidFill>
                <a:latin typeface="黑体" panose="02010609060101010101" pitchFamily="49" charset="-122"/>
                <a:ea typeface="黑体" panose="02010609060101010101" pitchFamily="49" charset="-122"/>
              </a:rPr>
              <a:t>问题表示</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739748" y="2065307"/>
            <a:ext cx="7786736" cy="288061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struct Action</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b;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活动起始时间</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活动结束时间</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n=4;</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Action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A</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[]={{0,0},{1,3},{2,5},{4,8},{6,10}};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下标</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不用</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2"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TextBox 1"/>
          <p:cNvSpPr txBox="1"/>
          <p:nvPr/>
        </p:nvSpPr>
        <p:spPr>
          <a:xfrm>
            <a:off x="357188" y="1285875"/>
            <a:ext cx="3071812" cy="400050"/>
          </a:xfrm>
          <a:prstGeom prst="rect">
            <a:avLst/>
          </a:prstGeom>
          <a:noFill/>
          <a:ln w="9525">
            <a:noFill/>
          </a:ln>
        </p:spPr>
        <p:txBody>
          <a:bodyPr anchor="t" anchorCtr="0">
            <a:spAutoFit/>
          </a:bodyPr>
          <a:p>
            <a:pPr eaLnBrk="0" hangingPunct="0"/>
            <a:r>
              <a:rPr lang="zh-CN" altLang="zh-CN" sz="2000" dirty="0">
                <a:solidFill>
                  <a:srgbClr val="FF0000"/>
                </a:solidFill>
                <a:latin typeface="黑体" panose="02010609060101010101" pitchFamily="49" charset="-122"/>
                <a:ea typeface="黑体" panose="02010609060101010101" pitchFamily="49" charset="-122"/>
              </a:rPr>
              <a:t>问题的求解结果表示：</a:t>
            </a:r>
            <a:endParaRPr lang="zh-CN" altLang="zh-CN" sz="2000" dirty="0">
              <a:solidFill>
                <a:srgbClr val="FF0000"/>
              </a:solidFill>
              <a:latin typeface="黑体" panose="02010609060101010101" pitchFamily="49" charset="-122"/>
              <a:ea typeface="黑体" panose="02010609060101010101" pitchFamily="49" charset="-122"/>
            </a:endParaRPr>
          </a:p>
        </p:txBody>
      </p:sp>
      <p:sp>
        <p:nvSpPr>
          <p:cNvPr id="3" name="TextBox 2"/>
          <p:cNvSpPr txBox="1"/>
          <p:nvPr/>
        </p:nvSpPr>
        <p:spPr>
          <a:xfrm>
            <a:off x="285720" y="1928796"/>
            <a:ext cx="8643992" cy="24692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216000" bIns="216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x[MAX];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临时解向量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bestx[MAX];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最优解向量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laste=0;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一个调度方案中最后兼容活动的结束时间</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初值为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sum=0;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一个调度方案中所有兼容活动个数</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初值为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maxsum=0;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2"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椭圆 2"/>
          <p:cNvSpPr/>
          <p:nvPr/>
        </p:nvSpPr>
        <p:spPr>
          <a:xfrm>
            <a:off x="3786188" y="1773238"/>
            <a:ext cx="428625" cy="500063"/>
          </a:xfrm>
          <a:prstGeom prst="ellipse">
            <a:avLst/>
          </a:prstGeom>
          <a:solidFill>
            <a:srgbClr val="00B0F0"/>
          </a:solidFill>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72706" name="TextBox 7"/>
          <p:cNvSpPr txBox="1"/>
          <p:nvPr/>
        </p:nvSpPr>
        <p:spPr>
          <a:xfrm>
            <a:off x="2714625" y="1285875"/>
            <a:ext cx="2857500" cy="369888"/>
          </a:xfrm>
          <a:prstGeom prst="rect">
            <a:avLst/>
          </a:prstGeom>
          <a:noFill/>
          <a:ln w="9525">
            <a:noFill/>
          </a:ln>
        </p:spPr>
        <p:txBody>
          <a:bodyPr anchor="t" anchorCtr="0">
            <a:spAutoFit/>
          </a:bodyPr>
          <a:p>
            <a:pPr eaLnBrk="0" hangingPunct="0"/>
            <a:r>
              <a:rPr lang="en-US" altLang="zh-CN" dirty="0">
                <a:solidFill>
                  <a:srgbClr val="FF0000"/>
                </a:solidFill>
                <a:latin typeface="Consolas" panose="020B0609020204030204" pitchFamily="49" charset="0"/>
                <a:ea typeface="仿宋" panose="02010609060101010101" pitchFamily="49" charset="-122"/>
              </a:rPr>
              <a:t>dfs(</a:t>
            </a:r>
            <a:r>
              <a:rPr lang="en-US" altLang="zh-CN" i="1" dirty="0">
                <a:solidFill>
                  <a:srgbClr val="FF0000"/>
                </a:solidFill>
                <a:latin typeface="Consolas" panose="020B0609020204030204" pitchFamily="49" charset="0"/>
                <a:ea typeface="仿宋" panose="02010609060101010101" pitchFamily="49" charset="-122"/>
              </a:rPr>
              <a:t>i</a:t>
            </a:r>
            <a:r>
              <a:rPr lang="en-US" altLang="zh-CN" dirty="0">
                <a:solidFill>
                  <a:srgbClr val="FF0000"/>
                </a:solidFill>
                <a:latin typeface="Consolas" panose="020B0609020204030204" pitchFamily="49" charset="0"/>
                <a:ea typeface="仿宋" panose="02010609060101010101" pitchFamily="49" charset="-122"/>
              </a:rPr>
              <a:t>) </a:t>
            </a:r>
            <a:r>
              <a:rPr lang="en-US" altLang="zh-CN" dirty="0">
                <a:solidFill>
                  <a:srgbClr val="006600"/>
                </a:solidFill>
                <a:latin typeface="Consolas" panose="020B0609020204030204" pitchFamily="49" charset="0"/>
                <a:ea typeface="仿宋" panose="02010609060101010101" pitchFamily="49" charset="-122"/>
              </a:rPr>
              <a:t>[sum,x,laste] </a:t>
            </a:r>
            <a:endParaRPr lang="zh-CN" altLang="en-US" dirty="0">
              <a:solidFill>
                <a:srgbClr val="006600"/>
              </a:solidFill>
              <a:latin typeface="Consolas" panose="020B0609020204030204" pitchFamily="49" charset="0"/>
              <a:ea typeface="仿宋" panose="02010609060101010101" pitchFamily="49" charset="-122"/>
            </a:endParaRPr>
          </a:p>
        </p:txBody>
      </p:sp>
      <p:sp>
        <p:nvSpPr>
          <p:cNvPr id="72707" name="TextBox 18"/>
          <p:cNvSpPr txBox="1"/>
          <p:nvPr/>
        </p:nvSpPr>
        <p:spPr>
          <a:xfrm>
            <a:off x="6072188" y="1785938"/>
            <a:ext cx="1285875" cy="369887"/>
          </a:xfrm>
          <a:prstGeom prst="rect">
            <a:avLst/>
          </a:prstGeom>
          <a:noFill/>
          <a:ln w="9525">
            <a:noFill/>
          </a:ln>
        </p:spPr>
        <p:txBody>
          <a:bodyPr anchor="t" anchorCtr="0">
            <a:spAutoFit/>
          </a:bodyPr>
          <a:p>
            <a:pPr eaLnBrk="0" hangingPunct="0"/>
            <a:r>
              <a:rPr lang="zh-CN" altLang="en-US" dirty="0">
                <a:solidFill>
                  <a:srgbClr val="CC00FF"/>
                </a:solidFill>
                <a:latin typeface="Consolas" panose="020B0609020204030204" pitchFamily="49" charset="0"/>
                <a:ea typeface="仿宋" panose="02010609060101010101" pitchFamily="49" charset="-122"/>
              </a:rPr>
              <a:t>第</a:t>
            </a:r>
            <a:r>
              <a:rPr lang="en-US" altLang="zh-CN" i="1" dirty="0">
                <a:solidFill>
                  <a:srgbClr val="CC00FF"/>
                </a:solidFill>
                <a:latin typeface="Consolas" panose="020B0609020204030204" pitchFamily="49" charset="0"/>
                <a:ea typeface="仿宋" panose="02010609060101010101" pitchFamily="49" charset="-122"/>
              </a:rPr>
              <a:t>i</a:t>
            </a:r>
            <a:r>
              <a:rPr lang="zh-CN" altLang="en-US" dirty="0">
                <a:solidFill>
                  <a:srgbClr val="CC00FF"/>
                </a:solidFill>
                <a:latin typeface="Consolas" panose="020B0609020204030204" pitchFamily="49" charset="0"/>
                <a:ea typeface="仿宋" panose="02010609060101010101" pitchFamily="49" charset="-122"/>
              </a:rPr>
              <a:t>层结点</a:t>
            </a:r>
            <a:endParaRPr lang="zh-CN" altLang="en-US" dirty="0">
              <a:latin typeface="Consolas" panose="020B0609020204030204" pitchFamily="49" charset="0"/>
              <a:ea typeface="仿宋" panose="02010609060101010101" pitchFamily="49" charset="-122"/>
            </a:endParaRPr>
          </a:p>
        </p:txBody>
      </p:sp>
      <p:grpSp>
        <p:nvGrpSpPr>
          <p:cNvPr id="2" name="组合 27"/>
          <p:cNvGrpSpPr/>
          <p:nvPr/>
        </p:nvGrpSpPr>
        <p:grpSpPr>
          <a:xfrm>
            <a:off x="928688" y="2133600"/>
            <a:ext cx="6858000" cy="3438525"/>
            <a:chOff x="928662" y="2133591"/>
            <a:chExt cx="6858048" cy="3438549"/>
          </a:xfrm>
        </p:grpSpPr>
        <p:sp>
          <p:nvSpPr>
            <p:cNvPr id="72709" name="TextBox 8"/>
            <p:cNvSpPr txBox="1"/>
            <p:nvPr/>
          </p:nvSpPr>
          <p:spPr>
            <a:xfrm>
              <a:off x="928662" y="2925760"/>
              <a:ext cx="2143140" cy="646117"/>
            </a:xfrm>
            <a:prstGeom prst="rect">
              <a:avLst/>
            </a:prstGeom>
            <a:noFill/>
            <a:ln w="9525">
              <a:noFill/>
            </a:ln>
          </p:spPr>
          <p:txBody>
            <a:bodyPr anchor="t" anchorCtr="0">
              <a:spAutoFit/>
            </a:bodyPr>
            <a:p>
              <a:pPr eaLnBrk="0" hangingPunct="0"/>
              <a:r>
                <a:rPr lang="en-US" altLang="zh-CN" dirty="0">
                  <a:solidFill>
                    <a:srgbClr val="006600"/>
                  </a:solidFill>
                  <a:latin typeface="Consolas" panose="020B0609020204030204" pitchFamily="49" charset="0"/>
                  <a:ea typeface="仿宋" panose="02010609060101010101" pitchFamily="49" charset="-122"/>
                </a:rPr>
                <a:t>swap(x[i],x[j])</a:t>
              </a:r>
              <a:endParaRPr lang="en-US" altLang="zh-CN" dirty="0">
                <a:solidFill>
                  <a:srgbClr val="006600"/>
                </a:solidFill>
                <a:latin typeface="Consolas" panose="020B0609020204030204" pitchFamily="49" charset="0"/>
                <a:ea typeface="仿宋" panose="02010609060101010101" pitchFamily="49" charset="-122"/>
              </a:endParaRPr>
            </a:p>
            <a:p>
              <a:pPr eaLnBrk="0" hangingPunct="0"/>
              <a:r>
                <a:rPr lang="zh-CN" altLang="en-US" dirty="0">
                  <a:solidFill>
                    <a:srgbClr val="006600"/>
                  </a:solidFill>
                  <a:latin typeface="Consolas" panose="020B0609020204030204" pitchFamily="49" charset="0"/>
                  <a:ea typeface="仿宋" panose="02010609060101010101" pitchFamily="49" charset="-122"/>
                </a:rPr>
                <a:t>修改</a:t>
              </a:r>
              <a:r>
                <a:rPr lang="en-US" altLang="zh-CN" dirty="0">
                  <a:solidFill>
                    <a:srgbClr val="006600"/>
                  </a:solidFill>
                  <a:latin typeface="Consolas" panose="020B0609020204030204" pitchFamily="49" charset="0"/>
                  <a:ea typeface="仿宋" panose="02010609060101010101" pitchFamily="49" charset="-122"/>
                </a:rPr>
                <a:t>sum</a:t>
              </a:r>
              <a:r>
                <a:rPr lang="zh-CN" altLang="en-US" dirty="0">
                  <a:solidFill>
                    <a:srgbClr val="006600"/>
                  </a:solidFill>
                  <a:latin typeface="Consolas" panose="020B0609020204030204" pitchFamily="49" charset="0"/>
                  <a:ea typeface="仿宋" panose="02010609060101010101" pitchFamily="49" charset="-122"/>
                </a:rPr>
                <a:t>和</a:t>
              </a:r>
              <a:r>
                <a:rPr lang="en-US" altLang="zh-CN" dirty="0">
                  <a:solidFill>
                    <a:srgbClr val="006600"/>
                  </a:solidFill>
                  <a:latin typeface="Consolas" panose="020B0609020204030204" pitchFamily="49" charset="0"/>
                  <a:ea typeface="仿宋" panose="02010609060101010101" pitchFamily="49" charset="-122"/>
                </a:rPr>
                <a:t>laste</a:t>
              </a:r>
              <a:endParaRPr lang="zh-CN" altLang="en-US" dirty="0">
                <a:solidFill>
                  <a:srgbClr val="0000FF"/>
                </a:solidFill>
                <a:latin typeface="Consolas" panose="020B0609020204030204" pitchFamily="49" charset="0"/>
                <a:ea typeface="仿宋" panose="02010609060101010101" pitchFamily="49" charset="-122"/>
              </a:endParaRPr>
            </a:p>
          </p:txBody>
        </p:sp>
        <p:sp>
          <p:nvSpPr>
            <p:cNvPr id="4" name="椭圆 3"/>
            <p:cNvSpPr/>
            <p:nvPr/>
          </p:nvSpPr>
          <p:spPr>
            <a:xfrm>
              <a:off x="2214546" y="4500571"/>
              <a:ext cx="428628" cy="500065"/>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cxnSp>
          <p:nvCxnSpPr>
            <p:cNvPr id="5" name="直接连接符 4"/>
            <p:cNvCxnSpPr>
              <a:stCxn id="3" idx="3"/>
              <a:endCxn id="4" idx="7"/>
            </p:cNvCxnSpPr>
            <p:nvPr/>
          </p:nvCxnSpPr>
          <p:spPr>
            <a:xfrm rot="5400000">
              <a:off x="2028007" y="2751922"/>
              <a:ext cx="2373330" cy="1270009"/>
            </a:xfrm>
            <a:prstGeom prst="line">
              <a:avLst/>
            </a:prstGeom>
          </p:spPr>
          <p:style>
            <a:lnRef idx="2">
              <a:schemeClr val="dk1"/>
            </a:lnRef>
            <a:fillRef idx="0">
              <a:schemeClr val="dk1"/>
            </a:fillRef>
            <a:effectRef idx="1">
              <a:schemeClr val="dk1"/>
            </a:effectRef>
            <a:fontRef idx="minor">
              <a:schemeClr val="tx1"/>
            </a:fontRef>
          </p:style>
        </p:cxnSp>
        <p:sp>
          <p:nvSpPr>
            <p:cNvPr id="72712" name="TextBox 10"/>
            <p:cNvSpPr txBox="1"/>
            <p:nvPr/>
          </p:nvSpPr>
          <p:spPr>
            <a:xfrm>
              <a:off x="6143636" y="5072074"/>
              <a:ext cx="1643074" cy="369332"/>
            </a:xfrm>
            <a:prstGeom prst="rect">
              <a:avLst/>
            </a:prstGeom>
            <a:noFill/>
            <a:ln w="9525">
              <a:noFill/>
            </a:ln>
          </p:spPr>
          <p:txBody>
            <a:bodyPr anchor="t" anchorCtr="0">
              <a:spAutoFit/>
            </a:bodyPr>
            <a:p>
              <a:pPr eaLnBrk="0" hangingPunct="0"/>
              <a:r>
                <a:rPr lang="zh-CN" altLang="en-US" dirty="0">
                  <a:solidFill>
                    <a:srgbClr val="CC00FF"/>
                  </a:solidFill>
                  <a:latin typeface="Consolas" panose="020B0609020204030204" pitchFamily="49" charset="0"/>
                  <a:ea typeface="仿宋" panose="02010609060101010101" pitchFamily="49" charset="-122"/>
                </a:rPr>
                <a:t>第</a:t>
              </a:r>
              <a:r>
                <a:rPr lang="en-US" altLang="zh-CN" i="1" dirty="0">
                  <a:solidFill>
                    <a:srgbClr val="CC00FF"/>
                  </a:solidFill>
                  <a:latin typeface="Consolas" panose="020B0609020204030204" pitchFamily="49" charset="0"/>
                  <a:ea typeface="仿宋" panose="02010609060101010101" pitchFamily="49" charset="-122"/>
                </a:rPr>
                <a:t>i</a:t>
              </a:r>
              <a:r>
                <a:rPr lang="en-US" altLang="zh-CN" dirty="0">
                  <a:solidFill>
                    <a:srgbClr val="CC00FF"/>
                  </a:solidFill>
                  <a:latin typeface="Consolas" panose="020B0609020204030204" pitchFamily="49" charset="0"/>
                  <a:ea typeface="仿宋" panose="02010609060101010101" pitchFamily="49" charset="-122"/>
                </a:rPr>
                <a:t>+1</a:t>
              </a:r>
              <a:r>
                <a:rPr lang="zh-CN" altLang="en-US" dirty="0">
                  <a:solidFill>
                    <a:srgbClr val="CC00FF"/>
                  </a:solidFill>
                  <a:latin typeface="Consolas" panose="020B0609020204030204" pitchFamily="49" charset="0"/>
                  <a:ea typeface="仿宋" panose="02010609060101010101" pitchFamily="49" charset="-122"/>
                </a:rPr>
                <a:t>层结点</a:t>
              </a:r>
              <a:endParaRPr lang="zh-CN" altLang="en-US" dirty="0">
                <a:latin typeface="Consolas" panose="020B0609020204030204" pitchFamily="49" charset="0"/>
                <a:ea typeface="仿宋" panose="02010609060101010101" pitchFamily="49" charset="-122"/>
              </a:endParaRPr>
            </a:p>
          </p:txBody>
        </p:sp>
        <p:sp>
          <p:nvSpPr>
            <p:cNvPr id="72713" name="TextBox 17"/>
            <p:cNvSpPr txBox="1"/>
            <p:nvPr/>
          </p:nvSpPr>
          <p:spPr>
            <a:xfrm>
              <a:off x="1071538" y="5202808"/>
              <a:ext cx="3143272" cy="369332"/>
            </a:xfrm>
            <a:prstGeom prst="rect">
              <a:avLst/>
            </a:prstGeom>
            <a:noFill/>
            <a:ln w="9525">
              <a:noFill/>
            </a:ln>
          </p:spPr>
          <p:txBody>
            <a:bodyPr anchor="t" anchorCtr="0">
              <a:spAutoFit/>
            </a:bodyPr>
            <a:p>
              <a:pPr eaLnBrk="0" hangingPunct="0"/>
              <a:r>
                <a:rPr lang="en-US" altLang="zh-CN" dirty="0">
                  <a:solidFill>
                    <a:srgbClr val="FF0000"/>
                  </a:solidFill>
                  <a:latin typeface="Consolas" panose="020B0609020204030204" pitchFamily="49" charset="0"/>
                  <a:ea typeface="仿宋" panose="02010609060101010101" pitchFamily="49" charset="-122"/>
                </a:rPr>
                <a:t>dfs(</a:t>
              </a:r>
              <a:r>
                <a:rPr lang="en-US" altLang="zh-CN" i="1" dirty="0">
                  <a:solidFill>
                    <a:srgbClr val="FF0000"/>
                  </a:solidFill>
                  <a:latin typeface="Consolas" panose="020B0609020204030204" pitchFamily="49" charset="0"/>
                  <a:ea typeface="仿宋" panose="02010609060101010101" pitchFamily="49" charset="-122"/>
                </a:rPr>
                <a:t>i</a:t>
              </a:r>
              <a:r>
                <a:rPr lang="en-US" altLang="zh-CN" dirty="0">
                  <a:solidFill>
                    <a:srgbClr val="FF0000"/>
                  </a:solidFill>
                  <a:latin typeface="Consolas" panose="020B0609020204030204" pitchFamily="49" charset="0"/>
                  <a:ea typeface="仿宋" panose="02010609060101010101" pitchFamily="49" charset="-122"/>
                </a:rPr>
                <a:t>+1) </a:t>
              </a:r>
              <a:r>
                <a:rPr lang="en-US" altLang="zh-CN" dirty="0">
                  <a:solidFill>
                    <a:srgbClr val="006600"/>
                  </a:solidFill>
                  <a:latin typeface="Consolas" panose="020B0609020204030204" pitchFamily="49" charset="0"/>
                  <a:ea typeface="仿宋" panose="02010609060101010101" pitchFamily="49" charset="-122"/>
                </a:rPr>
                <a:t>[sum,x,laste] </a:t>
              </a:r>
              <a:endParaRPr lang="zh-CN" altLang="en-US" dirty="0">
                <a:solidFill>
                  <a:srgbClr val="006600"/>
                </a:solidFill>
                <a:latin typeface="Consolas" panose="020B0609020204030204" pitchFamily="49" charset="0"/>
                <a:ea typeface="仿宋" panose="02010609060101010101" pitchFamily="49" charset="-122"/>
              </a:endParaRPr>
            </a:p>
          </p:txBody>
        </p:sp>
        <p:cxnSp>
          <p:nvCxnSpPr>
            <p:cNvPr id="21" name="直接箭头连接符 20"/>
            <p:cNvCxnSpPr>
              <a:stCxn id="3" idx="3"/>
              <a:endCxn id="4" idx="7"/>
            </p:cNvCxnSpPr>
            <p:nvPr/>
          </p:nvCxnSpPr>
          <p:spPr>
            <a:xfrm rot="5400000">
              <a:off x="1916883" y="2686832"/>
              <a:ext cx="2374917" cy="1268422"/>
            </a:xfrm>
            <a:prstGeom prst="straightConnector1">
              <a:avLst/>
            </a:prstGeom>
            <a:ln>
              <a:solidFill>
                <a:srgbClr val="FF00FF"/>
              </a:solidFill>
              <a:tailEnd type="arrow"/>
            </a:ln>
          </p:spPr>
          <p:style>
            <a:lnRef idx="1">
              <a:schemeClr val="dk1"/>
            </a:lnRef>
            <a:fillRef idx="0">
              <a:schemeClr val="dk1"/>
            </a:fillRef>
            <a:effectRef idx="0">
              <a:schemeClr val="dk1"/>
            </a:effectRef>
            <a:fontRef idx="minor">
              <a:schemeClr val="tx1"/>
            </a:fontRef>
          </p:style>
        </p:cxnSp>
      </p:grpSp>
      <p:grpSp>
        <p:nvGrpSpPr>
          <p:cNvPr id="6" name="组合 28"/>
          <p:cNvGrpSpPr/>
          <p:nvPr/>
        </p:nvGrpSpPr>
        <p:grpSpPr>
          <a:xfrm>
            <a:off x="2643188" y="2200275"/>
            <a:ext cx="3286125" cy="2976563"/>
            <a:chOff x="2643174" y="2199500"/>
            <a:chExt cx="3286148" cy="2977049"/>
          </a:xfrm>
        </p:grpSpPr>
        <p:sp>
          <p:nvSpPr>
            <p:cNvPr id="72716" name="TextBox 23"/>
            <p:cNvSpPr txBox="1"/>
            <p:nvPr/>
          </p:nvSpPr>
          <p:spPr>
            <a:xfrm>
              <a:off x="3000363" y="3996843"/>
              <a:ext cx="2143140" cy="646218"/>
            </a:xfrm>
            <a:prstGeom prst="rect">
              <a:avLst/>
            </a:prstGeom>
            <a:noFill/>
            <a:ln w="9525">
              <a:noFill/>
            </a:ln>
          </p:spPr>
          <p:txBody>
            <a:bodyPr anchor="t" anchorCtr="0">
              <a:spAutoFit/>
            </a:bodyPr>
            <a:p>
              <a:pPr eaLnBrk="0" hangingPunct="0"/>
              <a:r>
                <a:rPr lang="en-US" altLang="zh-CN" dirty="0">
                  <a:solidFill>
                    <a:srgbClr val="006600"/>
                  </a:solidFill>
                  <a:latin typeface="Consolas" panose="020B0609020204030204" pitchFamily="49" charset="0"/>
                  <a:ea typeface="仿宋" panose="02010609060101010101" pitchFamily="49" charset="-122"/>
                </a:rPr>
                <a:t>swap(x[i],x[j])</a:t>
              </a:r>
              <a:endParaRPr lang="en-US" altLang="zh-CN" dirty="0">
                <a:solidFill>
                  <a:srgbClr val="006600"/>
                </a:solidFill>
                <a:latin typeface="Consolas" panose="020B0609020204030204" pitchFamily="49" charset="0"/>
                <a:ea typeface="仿宋" panose="02010609060101010101" pitchFamily="49" charset="-122"/>
              </a:endParaRPr>
            </a:p>
            <a:p>
              <a:pPr eaLnBrk="0" hangingPunct="0"/>
              <a:r>
                <a:rPr lang="zh-CN" altLang="en-US" dirty="0">
                  <a:solidFill>
                    <a:srgbClr val="006600"/>
                  </a:solidFill>
                  <a:latin typeface="Consolas" panose="020B0609020204030204" pitchFamily="49" charset="0"/>
                  <a:ea typeface="仿宋" panose="02010609060101010101" pitchFamily="49" charset="-122"/>
                </a:rPr>
                <a:t>恢复</a:t>
              </a:r>
              <a:r>
                <a:rPr lang="en-US" altLang="zh-CN" dirty="0">
                  <a:solidFill>
                    <a:srgbClr val="006600"/>
                  </a:solidFill>
                  <a:latin typeface="Consolas" panose="020B0609020204030204" pitchFamily="49" charset="0"/>
                  <a:ea typeface="仿宋" panose="02010609060101010101" pitchFamily="49" charset="-122"/>
                </a:rPr>
                <a:t>sum</a:t>
              </a:r>
              <a:r>
                <a:rPr lang="zh-CN" altLang="en-US" dirty="0">
                  <a:solidFill>
                    <a:srgbClr val="006600"/>
                  </a:solidFill>
                  <a:latin typeface="Consolas" panose="020B0609020204030204" pitchFamily="49" charset="0"/>
                  <a:ea typeface="仿宋" panose="02010609060101010101" pitchFamily="49" charset="-122"/>
                </a:rPr>
                <a:t>和</a:t>
              </a:r>
              <a:r>
                <a:rPr lang="en-US" altLang="zh-CN" dirty="0">
                  <a:solidFill>
                    <a:srgbClr val="006600"/>
                  </a:solidFill>
                  <a:latin typeface="Consolas" panose="020B0609020204030204" pitchFamily="49" charset="0"/>
                  <a:ea typeface="仿宋" panose="02010609060101010101" pitchFamily="49" charset="-122"/>
                </a:rPr>
                <a:t>laste</a:t>
              </a:r>
              <a:endParaRPr lang="zh-CN" altLang="en-US" dirty="0">
                <a:solidFill>
                  <a:srgbClr val="0000FF"/>
                </a:solidFill>
                <a:latin typeface="Consolas" panose="020B0609020204030204" pitchFamily="49" charset="0"/>
                <a:ea typeface="仿宋" panose="02010609060101010101" pitchFamily="49" charset="-122"/>
              </a:endParaRPr>
            </a:p>
          </p:txBody>
        </p:sp>
        <p:cxnSp>
          <p:nvCxnSpPr>
            <p:cNvPr id="23" name="直接箭头连接符 22"/>
            <p:cNvCxnSpPr>
              <a:stCxn id="4" idx="6"/>
              <a:endCxn id="4" idx="7"/>
            </p:cNvCxnSpPr>
            <p:nvPr/>
          </p:nvCxnSpPr>
          <p:spPr>
            <a:xfrm flipV="1">
              <a:off x="2643174" y="2356689"/>
              <a:ext cx="1285884" cy="2394341"/>
            </a:xfrm>
            <a:prstGeom prst="straightConnector1">
              <a:avLst/>
            </a:prstGeom>
            <a:ln>
              <a:solidFill>
                <a:srgbClr val="FF00FF"/>
              </a:solidFill>
              <a:tailEnd type="arrow"/>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3" idx="5"/>
              <a:endCxn id="4" idx="7"/>
            </p:cNvCxnSpPr>
            <p:nvPr/>
          </p:nvCxnSpPr>
          <p:spPr>
            <a:xfrm rot="16200000" flipH="1">
              <a:off x="3639939" y="2710870"/>
              <a:ext cx="2443562" cy="14208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2719" name="TextBox 26"/>
            <p:cNvSpPr txBox="1"/>
            <p:nvPr/>
          </p:nvSpPr>
          <p:spPr>
            <a:xfrm>
              <a:off x="5357818" y="4714884"/>
              <a:ext cx="571504" cy="461665"/>
            </a:xfrm>
            <a:prstGeom prst="rect">
              <a:avLst/>
            </a:prstGeom>
            <a:noFill/>
            <a:ln w="9525">
              <a:noFill/>
            </a:ln>
          </p:spPr>
          <p:txBody>
            <a:bodyPr anchor="t" anchorCtr="0">
              <a:spAutoFit/>
            </a:bodyPr>
            <a:p>
              <a:pPr eaLnBrk="0" hangingPunct="0"/>
              <a:r>
                <a:rPr lang="en-US" altLang="zh-CN" dirty="0">
                  <a:solidFill>
                    <a:srgbClr val="0000FF"/>
                  </a:solidFill>
                  <a:latin typeface="宋体" panose="02010600030101010101" pitchFamily="2" charset="-122"/>
                  <a:ea typeface="宋体" panose="02010600030101010101" pitchFamily="2" charset="-122"/>
                </a:rPr>
                <a:t>…</a:t>
              </a:r>
              <a:endParaRPr lang="zh-CN" altLang="en-US" dirty="0">
                <a:solidFill>
                  <a:srgbClr val="0000FF"/>
                </a:solidFill>
                <a:latin typeface="宋体" panose="02010600030101010101" pitchFamily="2" charset="-122"/>
                <a:ea typeface="宋体" panose="02010600030101010101" pitchFamily="2" charset="-122"/>
              </a:endParaRPr>
            </a:p>
          </p:txBody>
        </p:sp>
      </p:grpSp>
      <p:sp>
        <p:nvSpPr>
          <p:cNvPr id="7"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35769" y="1219200"/>
            <a:ext cx="8072462" cy="368750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216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dfs(int i)	//</a:t>
            </a:r>
            <a:r>
              <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搜索活动问题最优解</a:t>
            </a:r>
            <a:endParaRPr kumimoji="0" lang="zh-CN"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a:ln>
                  <a:noFill/>
                </a:ln>
                <a:solidFill>
                  <a:srgbClr val="CC00FF"/>
                </a:solidFill>
                <a:effectLst/>
                <a:uLnTx/>
                <a:uFillTx/>
                <a:latin typeface="Consolas" panose="020B0609020204030204" pitchFamily="49" charset="0"/>
                <a:ea typeface="仿宋" panose="02010609060101010101" pitchFamily="49" charset="-122"/>
                <a:cs typeface="Consolas" panose="020B0609020204030204" pitchFamily="49" charset="0"/>
              </a:rPr>
              <a:t>i&gt;n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到达叶子结点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产生一种调度方案</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(sum&gt;maxsum)</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maxsum=sum;</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k=1;k&lt;=n;k++)</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bestx[k]=x[k];</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42844" y="1219200"/>
            <a:ext cx="8858312" cy="532005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52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for(int j=</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j&lt;=n;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没有到达叶子结点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的活动</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层结点选择活动</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x[j]</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swap(x[</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],x[j]);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排序树问题递归框架</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交换</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],x[j]</a:t>
            </a:r>
            <a:endPar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sum1=sum;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保存</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sum</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laste</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以便回溯</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laste1=</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laste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A[x[j]].b&gt;=</a:t>
            </a:r>
            <a:r>
              <a:rPr kumimoji="0" lang="en-US" altLang="zh-CN" sz="1800" b="0" i="0" u="none" strike="noStrike" kern="1200" cap="none" spc="0" normalizeH="0" baseline="0" noProof="0" dirty="0" err="1">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laste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活动</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与前面兼容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sum++;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兼容活动个数增</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laste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=A[x[j]].e;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修改本方案的最后兼容时间</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(i+1);</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排序树问题递归框架</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进入下一层</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swap(x[</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],x[j]);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排序树问题递归框架</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交换</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],x[j]</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sum=sum1;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laste</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=laste1;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即撤销第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层结点对活动</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x[j]</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的选择</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50001" y="1143000"/>
            <a:ext cx="8643998" cy="5313144"/>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lIns="216000" tIns="180000" bIns="180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dispasolution()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输出一个解</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printf("</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最优调度方案</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\n");</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laste=0;</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j=1;j&lt;=n;j++)</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(A[bestx[j]].b&gt;=laste)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选取活动</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bestx[j]</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printf("    </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选取活动</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%d: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[%d,%d)\n",bestx[j],A[bestx[j]].b,A[bestx[j]].e);</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laste=A[bestx[j]].e;</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printf("  </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安排活动的个数</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=%d\n",maxsum);</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ln/>
        </p:spPr>
        <p:txBody>
          <a:bodyPr vert="horz" wrap="square" lIns="91440" tIns="45720" rIns="91440" bIns="45720" anchor="ctr" anchorCtr="0"/>
          <a:p>
            <a:pPr eaLnBrk="1" hangingPunct="1"/>
            <a:r>
              <a:rPr lang="zh-CN" altLang="en-US" dirty="0">
                <a:latin typeface="黑体" panose="02010609060101010101" pitchFamily="49" charset="-122"/>
                <a:ea typeface="黑体" panose="02010609060101010101" pitchFamily="49" charset="-122"/>
              </a:rPr>
              <a:t>主要内容</a:t>
            </a:r>
            <a:endParaRPr lang="en-US" altLang="zh-CN" dirty="0">
              <a:solidFill>
                <a:schemeClr val="accent1"/>
              </a:solidFill>
              <a:latin typeface="黑体" panose="02010609060101010101" pitchFamily="49" charset="-122"/>
              <a:ea typeface="黑体" panose="02010609060101010101" pitchFamily="49" charset="-122"/>
            </a:endParaRPr>
          </a:p>
        </p:txBody>
      </p:sp>
      <p:sp>
        <p:nvSpPr>
          <p:cNvPr id="16386"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www.ncepu.edu.cn</a:t>
            </a:r>
            <a:endParaRPr lang="en-US" altLang="zh-CN" sz="1200" dirty="0">
              <a:latin typeface="Arial" panose="020B0604020202020204" pitchFamily="34" charset="0"/>
              <a:ea typeface="宋体" panose="02010600030101010101" pitchFamily="2" charset="-122"/>
            </a:endParaRPr>
          </a:p>
        </p:txBody>
      </p:sp>
      <p:sp>
        <p:nvSpPr>
          <p:cNvPr id="16387" name="页脚占位符 4"/>
          <p:cNvSpPr>
            <a:spLocks noGrp="1"/>
          </p:cNvSpPr>
          <p:nvPr>
            <p:ph type="ftr" sz="quarter" idx="3"/>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ea typeface="宋体" panose="02010600030101010101" pitchFamily="2" charset="-122"/>
              </a:rPr>
              <a:t>Ncepu</a:t>
            </a:r>
            <a:endParaRPr lang="en-US" altLang="zh-CN" sz="1200" dirty="0">
              <a:latin typeface="Arial" panose="020B0604020202020204" pitchFamily="34" charset="0"/>
              <a:ea typeface="宋体" panose="02010600030101010101" pitchFamily="2" charset="-122"/>
            </a:endParaRPr>
          </a:p>
        </p:txBody>
      </p:sp>
      <p:grpSp>
        <p:nvGrpSpPr>
          <p:cNvPr id="16388" name="Group 76"/>
          <p:cNvGrpSpPr/>
          <p:nvPr/>
        </p:nvGrpSpPr>
        <p:grpSpPr>
          <a:xfrm>
            <a:off x="2286000" y="3505200"/>
            <a:ext cx="4724400" cy="685800"/>
            <a:chOff x="1296" y="1824"/>
            <a:chExt cx="2976" cy="432"/>
          </a:xfrm>
        </p:grpSpPr>
        <p:sp>
          <p:nvSpPr>
            <p:cNvPr id="89165" name="AutoShape 77"/>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0" name="AutoShape 78"/>
            <p:cNvSpPr/>
            <p:nvPr/>
          </p:nvSpPr>
          <p:spPr>
            <a:xfrm>
              <a:off x="1296" y="1824"/>
              <a:ext cx="432" cy="432"/>
            </a:xfrm>
            <a:prstGeom prst="diamond">
              <a:avLst/>
            </a:prstGeom>
            <a:solidFill>
              <a:schemeClr val="folHlink"/>
            </a:solidFill>
            <a:ln w="25400" cap="flat" cmpd="sng">
              <a:solidFill>
                <a:schemeClr val="bg1"/>
              </a:solidFill>
              <a:prstDash val="solid"/>
              <a:miter/>
              <a:headEnd type="none" w="med" len="med"/>
              <a:tailEnd type="none" w="med" len="med"/>
            </a:ln>
            <a:effectLst>
              <a:outerShdw dist="63500" dir="2212193" algn="ctr" rotWithShape="0">
                <a:srgbClr val="333333">
                  <a:alpha val="50000"/>
                </a:srgbClr>
              </a:outerShdw>
            </a:effectLst>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391" name="Text Box 79"/>
            <p:cNvSpPr txBox="1"/>
            <p:nvPr/>
          </p:nvSpPr>
          <p:spPr>
            <a:xfrm>
              <a:off x="1680" y="1934"/>
              <a:ext cx="2160" cy="231"/>
            </a:xfrm>
            <a:prstGeom prst="rect">
              <a:avLst/>
            </a:prstGeom>
            <a:noFill/>
            <a:ln w="9525">
              <a:noFill/>
            </a:ln>
          </p:spPr>
          <p:txBody>
            <a:bodyPr anchor="t" anchorCtr="0">
              <a:spAutoFit/>
            </a:bodyPr>
            <a:p>
              <a:pPr algn="ctr" eaLnBrk="0" hangingPunct="0"/>
              <a:r>
                <a:rPr lang="en-US" altLang="zh-CN" b="1" dirty="0">
                  <a:solidFill>
                    <a:srgbClr val="000000"/>
                  </a:solidFill>
                  <a:latin typeface="黑体" panose="02010609060101010101" pitchFamily="49" charset="-122"/>
                  <a:ea typeface="黑体" panose="02010609060101010101" pitchFamily="49" charset="-122"/>
                </a:rPr>
                <a:t>5.8 </a:t>
              </a:r>
              <a:r>
                <a:rPr lang="zh-CN" altLang="en-US" b="1" dirty="0">
                  <a:solidFill>
                    <a:srgbClr val="000000"/>
                  </a:solidFill>
                  <a:latin typeface="黑体" panose="02010609060101010101" pitchFamily="49" charset="-122"/>
                  <a:ea typeface="黑体" panose="02010609060101010101" pitchFamily="49" charset="-122"/>
                </a:rPr>
                <a:t>求解活动安排问题</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6392" name="Text Box 80"/>
            <p:cNvSpPr txBox="1"/>
            <p:nvPr/>
          </p:nvSpPr>
          <p:spPr>
            <a:xfrm>
              <a:off x="1392" y="1886"/>
              <a:ext cx="224" cy="291"/>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8</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25" name="Group 76"/>
          <p:cNvGrpSpPr/>
          <p:nvPr/>
        </p:nvGrpSpPr>
        <p:grpSpPr bwMode="auto">
          <a:xfrm>
            <a:off x="2288796" y="4344193"/>
            <a:ext cx="4724400" cy="685800"/>
            <a:chOff x="1296" y="1824"/>
            <a:chExt cx="2976" cy="432"/>
          </a:xfrm>
          <a:solidFill>
            <a:schemeClr val="tx2">
              <a:lumMod val="20000"/>
              <a:lumOff val="80000"/>
            </a:schemeClr>
          </a:solidFill>
        </p:grpSpPr>
        <p:sp>
          <p:nvSpPr>
            <p:cNvPr id="26" name="AutoShape 77"/>
            <p:cNvSpPr>
              <a:spLocks noChangeArrowheads="1"/>
            </p:cNvSpPr>
            <p:nvPr/>
          </p:nvSpPr>
          <p:spPr bwMode="gray">
            <a:xfrm>
              <a:off x="1536" y="1899"/>
              <a:ext cx="2736" cy="288"/>
            </a:xfrm>
            <a:prstGeom prst="roundRect">
              <a:avLst>
                <a:gd name="adj"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AutoShape 78"/>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Text Box 79"/>
            <p:cNvSpPr txBox="1">
              <a:spLocks noChangeArrowheads="1"/>
            </p:cNvSpPr>
            <p:nvPr/>
          </p:nvSpPr>
          <p:spPr bwMode="gray">
            <a:xfrm>
              <a:off x="1680" y="1934"/>
              <a:ext cx="2590" cy="233"/>
            </a:xfrm>
            <a:prstGeom prst="rect">
              <a:avLst/>
            </a:prstGeom>
            <a:noFill/>
            <a:ln>
              <a:noFill/>
            </a:ln>
            <a:effectLst/>
          </p:spPr>
          <p:txBody>
            <a:bodyPr>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5.9 </a:t>
              </a:r>
              <a:r>
                <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求解流水作业调度问题</a:t>
              </a:r>
              <a:endParaRPr kumimoji="0" lang="zh-CN" altLang="en-US"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9" name="Text Box 80"/>
            <p:cNvSpPr txBox="1">
              <a:spLocks noChangeArrowheads="1"/>
            </p:cNvSpPr>
            <p:nvPr/>
          </p:nvSpPr>
          <p:spPr bwMode="gray">
            <a:xfrm>
              <a:off x="1392" y="1886"/>
              <a:ext cx="224" cy="291"/>
            </a:xfrm>
            <a:prstGeom prst="rect">
              <a:avLst/>
            </a:prstGeom>
            <a:noFill/>
            <a:ln>
              <a:noFill/>
            </a:ln>
            <a:effectLst/>
          </p:spPr>
          <p:txBody>
            <a:bodyPr wrap="none">
              <a:spAutoFit/>
            </a:bodyP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9</a:t>
              </a:r>
              <a:endParaRPr kumimoji="0" lang="en-US" altLang="zh-CN" sz="24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grpSp>
      <p:sp>
        <p:nvSpPr>
          <p:cNvPr id="16394" name="矩形 1"/>
          <p:cNvSpPr/>
          <p:nvPr/>
        </p:nvSpPr>
        <p:spPr>
          <a:xfrm>
            <a:off x="3733800" y="1343025"/>
            <a:ext cx="1504950" cy="369888"/>
          </a:xfrm>
          <a:prstGeom prst="rect">
            <a:avLst/>
          </a:prstGeom>
          <a:noFill/>
          <a:ln w="9525">
            <a:noFill/>
          </a:ln>
        </p:spPr>
        <p:txBody>
          <a:bodyPr wrap="none" anchor="t" anchorCtr="0">
            <a:spAutoFit/>
          </a:bodyPr>
          <a:p>
            <a:pPr eaLnBrk="0" hangingPunct="0"/>
            <a:r>
              <a:rPr lang="en-US" altLang="zh-CN" dirty="0">
                <a:solidFill>
                  <a:srgbClr val="333333"/>
                </a:solidFill>
                <a:latin typeface="Arial" panose="020B0604020202020204" pitchFamily="34" charset="0"/>
                <a:ea typeface="宋体" panose="02010600030101010101" pitchFamily="2" charset="-122"/>
              </a:rPr>
              <a:t>Backtracking</a:t>
            </a:r>
            <a:endParaRPr lang="zh-CN" altLang="en-US" dirty="0">
              <a:latin typeface="Arial" panose="020B0604020202020204" pitchFamily="34" charset="0"/>
              <a:ea typeface="宋体" panose="02010600030101010101" pitchFamily="2" charset="-122"/>
            </a:endParaRPr>
          </a:p>
        </p:txBody>
      </p:sp>
      <p:grpSp>
        <p:nvGrpSpPr>
          <p:cNvPr id="16395" name="Group 71"/>
          <p:cNvGrpSpPr/>
          <p:nvPr/>
        </p:nvGrpSpPr>
        <p:grpSpPr>
          <a:xfrm>
            <a:off x="2259013" y="2760663"/>
            <a:ext cx="4724400" cy="685800"/>
            <a:chOff x="1296" y="1808"/>
            <a:chExt cx="2976" cy="432"/>
          </a:xfrm>
        </p:grpSpPr>
        <p:sp>
          <p:nvSpPr>
            <p:cNvPr id="22" name="AutoShape 72"/>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 name="AutoShape 73"/>
            <p:cNvSpPr>
              <a:spLocks noChangeArrowheads="1"/>
            </p:cNvSpPr>
            <p:nvPr/>
          </p:nvSpPr>
          <p:spPr bwMode="gray">
            <a:xfrm>
              <a:off x="1296" y="1808"/>
              <a:ext cx="432" cy="432"/>
            </a:xfrm>
            <a:prstGeom prst="diamond">
              <a:avLst/>
            </a:prstGeom>
            <a:solidFill>
              <a:schemeClr val="tx2">
                <a:lumMod val="20000"/>
                <a:lumOff val="80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98" name="Text Box 74"/>
            <p:cNvSpPr txBox="1"/>
            <p:nvPr/>
          </p:nvSpPr>
          <p:spPr>
            <a:xfrm>
              <a:off x="1680" y="1934"/>
              <a:ext cx="2160" cy="231"/>
            </a:xfrm>
            <a:prstGeom prst="rect">
              <a:avLst/>
            </a:prstGeom>
            <a:noFill/>
            <a:ln w="9525">
              <a:noFill/>
            </a:ln>
          </p:spPr>
          <p:txBody>
            <a:bodyPr anchor="t" anchorCtr="0">
              <a:spAutoFit/>
            </a:bodyPr>
            <a:p>
              <a:pPr algn="ctr" eaLnBrk="0" hangingPunct="0"/>
              <a:r>
                <a:rPr lang="en-US" altLang="zh-CN" b="1" dirty="0">
                  <a:solidFill>
                    <a:srgbClr val="000000"/>
                  </a:solidFill>
                  <a:latin typeface="黑体" panose="02010609060101010101" pitchFamily="49" charset="-122"/>
                  <a:ea typeface="黑体" panose="02010609060101010101" pitchFamily="49" charset="-122"/>
                </a:rPr>
                <a:t>5.7 </a:t>
              </a:r>
              <a:r>
                <a:rPr lang="zh-CN" altLang="en-US" b="1" dirty="0">
                  <a:solidFill>
                    <a:srgbClr val="000000"/>
                  </a:solidFill>
                  <a:latin typeface="黑体" panose="02010609060101010101" pitchFamily="49" charset="-122"/>
                  <a:ea typeface="黑体" panose="02010609060101010101" pitchFamily="49" charset="-122"/>
                </a:rPr>
                <a:t>求解任务分配问题</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6399" name="Text Box 75"/>
            <p:cNvSpPr txBox="1"/>
            <p:nvPr/>
          </p:nvSpPr>
          <p:spPr>
            <a:xfrm>
              <a:off x="1392" y="1886"/>
              <a:ext cx="224" cy="291"/>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7</a:t>
              </a:r>
              <a:endParaRPr lang="en-US" altLang="zh-CN" sz="2400" dirty="0">
                <a:solidFill>
                  <a:schemeClr val="bg1"/>
                </a:solidFill>
                <a:latin typeface="Arial" panose="020B0604020202020204" pitchFamily="34" charset="0"/>
                <a:ea typeface="宋体" panose="02010600030101010101" pitchFamily="2" charset="-122"/>
              </a:endParaRPr>
            </a:p>
          </p:txBody>
        </p:sp>
      </p:grpSp>
      <p:grpSp>
        <p:nvGrpSpPr>
          <p:cNvPr id="16400" name="Group 66"/>
          <p:cNvGrpSpPr/>
          <p:nvPr/>
        </p:nvGrpSpPr>
        <p:grpSpPr>
          <a:xfrm>
            <a:off x="2259013" y="1997075"/>
            <a:ext cx="4724400" cy="685800"/>
            <a:chOff x="1296" y="1824"/>
            <a:chExt cx="2976" cy="432"/>
          </a:xfrm>
        </p:grpSpPr>
        <p:sp>
          <p:nvSpPr>
            <p:cNvPr id="33" name="AutoShape 67"/>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ln>
            <a:effectLst>
              <a:outerShdw dist="99190" dir="2388334" algn="ctr" rotWithShape="0">
                <a:srgbClr val="333333">
                  <a:alpha val="50000"/>
                </a:srgbClr>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AutoShape 68"/>
            <p:cNvSpPr>
              <a:spLocks noChangeArrowheads="1"/>
            </p:cNvSpPr>
            <p:nvPr/>
          </p:nvSpPr>
          <p:spPr bwMode="gray">
            <a:xfrm>
              <a:off x="1296" y="1824"/>
              <a:ext cx="432" cy="432"/>
            </a:xfrm>
            <a:prstGeom prst="diamond">
              <a:avLst/>
            </a:prstGeom>
            <a:solidFill>
              <a:schemeClr val="accent1">
                <a:lumMod val="40000"/>
                <a:lumOff val="60000"/>
              </a:schemeClr>
            </a:solidFill>
            <a:ln w="25400" algn="ctr">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403" name="Text Box 69"/>
            <p:cNvSpPr txBox="1"/>
            <p:nvPr/>
          </p:nvSpPr>
          <p:spPr>
            <a:xfrm>
              <a:off x="1680" y="1934"/>
              <a:ext cx="2160" cy="233"/>
            </a:xfrm>
            <a:prstGeom prst="rect">
              <a:avLst/>
            </a:prstGeom>
            <a:noFill/>
            <a:ln w="9525">
              <a:noFill/>
            </a:ln>
          </p:spPr>
          <p:txBody>
            <a:bodyPr anchor="t" anchorCtr="0">
              <a:spAutoFit/>
            </a:bodyPr>
            <a:p>
              <a:pPr algn="ctr" eaLnBrk="0" hangingPunct="0"/>
              <a:r>
                <a:rPr lang="en-US" altLang="zh-CN" b="1" dirty="0">
                  <a:solidFill>
                    <a:srgbClr val="000000"/>
                  </a:solidFill>
                  <a:latin typeface="黑体" panose="02010609060101010101" pitchFamily="49" charset="-122"/>
                  <a:ea typeface="黑体" panose="02010609060101010101" pitchFamily="49" charset="-122"/>
                </a:rPr>
                <a:t>5.6 </a:t>
              </a:r>
              <a:r>
                <a:rPr lang="zh-CN" altLang="en-US" b="1" dirty="0">
                  <a:solidFill>
                    <a:srgbClr val="000000"/>
                  </a:solidFill>
                  <a:latin typeface="黑体" panose="02010609060101010101" pitchFamily="49" charset="-122"/>
                  <a:ea typeface="黑体" panose="02010609060101010101" pitchFamily="49" charset="-122"/>
                </a:rPr>
                <a:t>求解图的</a:t>
              </a:r>
              <a:r>
                <a:rPr lang="en-US" altLang="zh-CN" b="1" dirty="0">
                  <a:solidFill>
                    <a:srgbClr val="000000"/>
                  </a:solidFill>
                  <a:latin typeface="黑体" panose="02010609060101010101" pitchFamily="49" charset="-122"/>
                  <a:ea typeface="黑体" panose="02010609060101010101" pitchFamily="49" charset="-122"/>
                </a:rPr>
                <a:t>m</a:t>
              </a:r>
              <a:r>
                <a:rPr lang="zh-CN" altLang="en-US" b="1" dirty="0">
                  <a:solidFill>
                    <a:srgbClr val="000000"/>
                  </a:solidFill>
                  <a:latin typeface="黑体" panose="02010609060101010101" pitchFamily="49" charset="-122"/>
                  <a:ea typeface="黑体" panose="02010609060101010101" pitchFamily="49" charset="-122"/>
                </a:rPr>
                <a:t>着色问题</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6404" name="Text Box 70"/>
            <p:cNvSpPr txBox="1"/>
            <p:nvPr/>
          </p:nvSpPr>
          <p:spPr>
            <a:xfrm>
              <a:off x="1392" y="1886"/>
              <a:ext cx="224" cy="291"/>
            </a:xfrm>
            <a:prstGeom prst="rect">
              <a:avLst/>
            </a:prstGeom>
            <a:noFill/>
            <a:ln w="9525">
              <a:noFill/>
            </a:ln>
          </p:spPr>
          <p:txBody>
            <a:bodyPr wrap="none" anchor="t" anchorCtr="0">
              <a:spAutoFit/>
            </a:bodyPr>
            <a:p>
              <a:pPr algn="ctr" eaLnBrk="0" hangingPunct="0"/>
              <a:r>
                <a:rPr lang="en-US" altLang="zh-CN" sz="2400" dirty="0">
                  <a:solidFill>
                    <a:schemeClr val="bg1"/>
                  </a:solidFill>
                  <a:latin typeface="Arial" panose="020B0604020202020204" pitchFamily="34" charset="0"/>
                  <a:ea typeface="宋体" panose="02010600030101010101" pitchFamily="2" charset="-122"/>
                </a:rPr>
                <a:t>6</a:t>
              </a:r>
              <a:endParaRPr lang="en-US" altLang="zh-CN" sz="2400" dirty="0">
                <a:solidFill>
                  <a:schemeClr val="bg1"/>
                </a:solidFill>
                <a:latin typeface="Arial" panose="020B0604020202020204" pitchFamily="34" charset="0"/>
                <a:ea typeface="宋体" panose="02010600030101010101" pitchFamily="2" charset="-122"/>
              </a:endParaRPr>
            </a:p>
          </p:txBody>
        </p:sp>
      </p:gr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14348" y="1428734"/>
            <a:ext cx="7572428" cy="285650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lIns="252000" tIns="180000" bIns="180000">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main()</a:t>
            </a:r>
            <a:endParaRPr kumimoji="0" lang="zh-CN" altLang="en-US"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i=1;i&lt;=n;i++)</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x[i]=i;</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dfs(1);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从</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开始搜索</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dispasolution();		</a:t>
            </a:r>
            <a:r>
              <a:rPr kumimoji="0" 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输出结果</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1357307" y="2928932"/>
            <a:ext cx="3143250" cy="139858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lIns="144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最优调度方案</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选取活动</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 [1,3)</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选取活动</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3: [4,8)</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安排活动的个数</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1214438" y="1214438"/>
          <a:ext cx="3929063" cy="1371600"/>
        </p:xfrm>
        <a:graphic>
          <a:graphicData uri="http://schemas.openxmlformats.org/drawingml/2006/table">
            <a:tbl>
              <a:tblPr/>
              <a:tblGrid>
                <a:gridCol w="1428750"/>
                <a:gridCol w="571500"/>
                <a:gridCol w="642937"/>
                <a:gridCol w="571500"/>
                <a:gridCol w="714375"/>
              </a:tblGrid>
              <a:tr h="411692">
                <a:tc>
                  <a:txBody>
                    <a:bodyPr/>
                    <a:lstStyle/>
                    <a:p>
                      <a:pPr indent="0" algn="ctr">
                        <a:lnSpc>
                          <a:spcPct val="150000"/>
                        </a:lnSpc>
                        <a:spcAft>
                          <a:spcPts val="0"/>
                        </a:spcAft>
                      </a:pPr>
                      <a:r>
                        <a:rPr lang="zh-CN" sz="2000" b="1" kern="100" dirty="0">
                          <a:solidFill>
                            <a:srgbClr val="9900FF"/>
                          </a:solidFill>
                          <a:latin typeface="Consolas" panose="020B0609020204030204" pitchFamily="49" charset="0"/>
                          <a:ea typeface="仿宋" panose="02010609060101010101" pitchFamily="49" charset="-122"/>
                          <a:cs typeface="Consolas" panose="020B0609020204030204" pitchFamily="49" charset="0"/>
                        </a:rPr>
                        <a:t>活动编号</a:t>
                      </a:r>
                      <a:endParaRPr lang="zh-CN" sz="2000" b="1" kern="100" dirty="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2</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3</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4</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1692">
                <a:tc>
                  <a:txBody>
                    <a:bodyPr/>
                    <a:lstStyle/>
                    <a:p>
                      <a:pPr indent="0" algn="ctr">
                        <a:lnSpc>
                          <a:spcPct val="150000"/>
                        </a:lnSpc>
                        <a:spcAft>
                          <a:spcPts val="0"/>
                        </a:spcAft>
                      </a:pPr>
                      <a:r>
                        <a:rPr lang="zh-CN" sz="2000" b="1" kern="100" dirty="0">
                          <a:solidFill>
                            <a:srgbClr val="9900FF"/>
                          </a:solidFill>
                          <a:latin typeface="Consolas" panose="020B0609020204030204" pitchFamily="49" charset="0"/>
                          <a:ea typeface="仿宋" panose="02010609060101010101" pitchFamily="49" charset="-122"/>
                          <a:cs typeface="Consolas" panose="020B0609020204030204" pitchFamily="49" charset="0"/>
                        </a:rPr>
                        <a:t>开始时间</a:t>
                      </a:r>
                      <a:endParaRPr lang="zh-CN" sz="2000" b="1" kern="100" dirty="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2</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4</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6</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411692">
                <a:tc>
                  <a:txBody>
                    <a:bodyPr/>
                    <a:lstStyle/>
                    <a:p>
                      <a:pPr indent="0" algn="ctr">
                        <a:lnSpc>
                          <a:spcPct val="150000"/>
                        </a:lnSpc>
                        <a:spcAft>
                          <a:spcPts val="0"/>
                        </a:spcAft>
                      </a:pPr>
                      <a:r>
                        <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rPr>
                        <a:t>结束时间</a:t>
                      </a:r>
                      <a:endParaRPr lang="zh-CN" sz="2000" b="1" kern="100">
                        <a:solidFill>
                          <a:srgbClr val="9900FF"/>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3</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5</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a:solidFill>
                            <a:srgbClr val="000000"/>
                          </a:solidFill>
                          <a:latin typeface="Consolas" panose="020B0609020204030204" pitchFamily="49" charset="0"/>
                          <a:ea typeface="仿宋" panose="02010609060101010101" pitchFamily="49" charset="-122"/>
                          <a:cs typeface="Consolas" panose="020B0609020204030204" pitchFamily="49" charset="0"/>
                        </a:rPr>
                        <a:t>8</a:t>
                      </a:r>
                      <a:endParaRPr lang="zh-CN" sz="2000" b="1" kern="10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indent="0" algn="ctr">
                        <a:lnSpc>
                          <a:spcPct val="150000"/>
                        </a:lnSpc>
                        <a:spcAft>
                          <a:spcPts val="0"/>
                        </a:spcAft>
                      </a:pPr>
                      <a:r>
                        <a:rPr lang="en-US"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rPr>
                        <a:t>10</a:t>
                      </a:r>
                      <a:endParaRPr lang="zh-CN" sz="2000" b="1" kern="1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bl>
          </a:graphicData>
        </a:graphic>
      </p:graphicFrame>
      <p:sp>
        <p:nvSpPr>
          <p:cNvPr id="4" name="左弧形箭头 3"/>
          <p:cNvSpPr/>
          <p:nvPr/>
        </p:nvSpPr>
        <p:spPr>
          <a:xfrm>
            <a:off x="642938" y="2000250"/>
            <a:ext cx="428625" cy="1357313"/>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extBox 1"/>
          <p:cNvSpPr txBox="1"/>
          <p:nvPr/>
        </p:nvSpPr>
        <p:spPr>
          <a:xfrm>
            <a:off x="642938" y="1428750"/>
            <a:ext cx="7715250" cy="962025"/>
          </a:xfrm>
          <a:prstGeom prst="rect">
            <a:avLst/>
          </a:prstGeom>
          <a:noFill/>
          <a:ln w="9525">
            <a:noFill/>
          </a:ln>
        </p:spPr>
        <p:txBody>
          <a:bodyPr anchor="t" anchorCtr="0">
            <a:spAutoFit/>
          </a:bodyPr>
          <a:p>
            <a:pPr eaLnBrk="0" hangingPunct="0">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【算法分析】</a:t>
            </a:r>
            <a:r>
              <a:rPr lang="zh-CN" altLang="zh-CN" sz="2000" dirty="0">
                <a:solidFill>
                  <a:srgbClr val="000000"/>
                </a:solidFill>
                <a:latin typeface="Consolas" panose="020B0609020204030204" pitchFamily="49" charset="0"/>
                <a:ea typeface="黑体" panose="02010609060101010101" pitchFamily="49" charset="-122"/>
              </a:rPr>
              <a:t>该算法对应解空间树是一棵排列树，与求全排列算法的时间复杂度相同，即为</a:t>
            </a:r>
            <a:r>
              <a:rPr lang="en-US" altLang="zh-CN" sz="2000" dirty="0">
                <a:solidFill>
                  <a:srgbClr val="000000"/>
                </a:solidFill>
                <a:latin typeface="Consolas" panose="020B0609020204030204" pitchFamily="49" charset="0"/>
                <a:ea typeface="黑体" panose="02010609060101010101" pitchFamily="49" charset="-122"/>
              </a:rPr>
              <a:t>O(</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endParaRPr lang="zh-CN" altLang="en-US" sz="2000" dirty="0">
              <a:solidFill>
                <a:srgbClr val="000000"/>
              </a:solidFill>
              <a:latin typeface="Consolas" panose="020B0609020204030204" pitchFamily="49" charset="0"/>
              <a:ea typeface="黑体" panose="02010609060101010101" pitchFamily="49" charset="-122"/>
            </a:endParaRPr>
          </a:p>
        </p:txBody>
      </p:sp>
      <p:sp>
        <p:nvSpPr>
          <p:cNvPr id="2" name="TextBox 2"/>
          <p:cNvSpPr txBox="1"/>
          <p:nvPr/>
        </p:nvSpPr>
        <p:spPr>
          <a:xfrm>
            <a:off x="252413" y="457200"/>
            <a:ext cx="4319588" cy="646113"/>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求解活动安排问题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419" name="TextBox 2"/>
          <p:cNvSpPr txBox="1"/>
          <p:nvPr/>
        </p:nvSpPr>
        <p:spPr>
          <a:xfrm>
            <a:off x="428625" y="1428750"/>
            <a:ext cx="8501063" cy="3930650"/>
          </a:xfrm>
          <a:prstGeom prst="rect">
            <a:avLst/>
          </a:prstGeom>
          <a:noFill/>
          <a:ln w="9525">
            <a:noFill/>
          </a:ln>
        </p:spPr>
        <p:txBody>
          <a:bodyPr anchor="t" anchorCtr="0">
            <a:spAutoFit/>
          </a:bodyPr>
          <a:p>
            <a:pPr eaLnBrk="0" hangingPunct="0">
              <a:lnSpc>
                <a:spcPts val="3800"/>
              </a:lnSpc>
            </a:pPr>
            <a:r>
              <a:rPr lang="en-US" altLang="zh-CN" sz="2000" dirty="0">
                <a:solidFill>
                  <a:srgbClr val="0000FF"/>
                </a:solidFill>
                <a:latin typeface="Consolas" panose="020B0609020204030204" pitchFamily="49" charset="0"/>
                <a:ea typeface="楷体" panose="02010609060101010101" pitchFamily="49" charset="-122"/>
              </a:rPr>
              <a:t>    </a:t>
            </a:r>
            <a:r>
              <a:rPr lang="zh-CN" altLang="zh-CN" sz="2000" dirty="0">
                <a:solidFill>
                  <a:srgbClr val="FF0000"/>
                </a:solidFill>
                <a:latin typeface="微软雅黑" panose="020B0503020204020204" pitchFamily="34" charset="-122"/>
                <a:ea typeface="微软雅黑" panose="020B0503020204020204" pitchFamily="34" charset="-122"/>
              </a:rPr>
              <a:t>【问题描述】</a:t>
            </a:r>
            <a:r>
              <a:rPr lang="zh-CN" altLang="zh-CN" sz="2000" dirty="0">
                <a:solidFill>
                  <a:srgbClr val="000000"/>
                </a:solidFill>
                <a:latin typeface="Consolas" panose="020B0609020204030204" pitchFamily="49" charset="0"/>
                <a:ea typeface="黑体" panose="02010609060101010101" pitchFamily="49" charset="-122"/>
              </a:rPr>
              <a:t>有</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个作业（编号为</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）要在由两台机器</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和</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组成的流水线上完成加工。</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ts val="3800"/>
              </a:lnSpc>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每个作业加工的顺序都是先在</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上加工，然后在</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上加工。</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和</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加工作业</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所需的时间分别为</a:t>
            </a:r>
            <a:r>
              <a:rPr lang="en-US" altLang="zh-CN" sz="2000" i="1" dirty="0">
                <a:solidFill>
                  <a:srgbClr val="000000"/>
                </a:solidFill>
                <a:latin typeface="Consolas" panose="020B0609020204030204" pitchFamily="49" charset="0"/>
                <a:ea typeface="黑体" panose="02010609060101010101" pitchFamily="49" charset="-122"/>
              </a:rPr>
              <a:t>a</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和</a:t>
            </a:r>
            <a:r>
              <a:rPr lang="en-US" altLang="zh-CN" sz="2000" i="1" dirty="0">
                <a:solidFill>
                  <a:srgbClr val="000000"/>
                </a:solidFill>
                <a:latin typeface="Consolas" panose="020B0609020204030204" pitchFamily="49" charset="0"/>
                <a:ea typeface="黑体" panose="02010609060101010101" pitchFamily="49" charset="-122"/>
              </a:rPr>
              <a:t>b</a:t>
            </a:r>
            <a:r>
              <a:rPr lang="en-US" altLang="zh-CN" sz="2000" i="1" baseline="-25000"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a:p>
            <a:pPr eaLnBrk="0" hangingPunct="0">
              <a:lnSpc>
                <a:spcPts val="3800"/>
              </a:lnSpc>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流水作业调度问题要求确定这</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个作业的最优加工顺序，使得从第一个作业在机器</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上开始加工，到最后一个作业在机器</a:t>
            </a:r>
            <a:r>
              <a:rPr lang="en-US" altLang="zh-CN" sz="2000" dirty="0">
                <a:solidFill>
                  <a:srgbClr val="000000"/>
                </a:solidFill>
                <a:latin typeface="Consolas" panose="020B0609020204030204" pitchFamily="49" charset="0"/>
                <a:ea typeface="黑体" panose="02010609060101010101" pitchFamily="49" charset="-122"/>
              </a:rPr>
              <a:t>M</a:t>
            </a:r>
            <a:r>
              <a:rPr lang="en-US" altLang="zh-CN" sz="2000" baseline="-25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上加工完成</a:t>
            </a:r>
            <a:r>
              <a:rPr lang="zh-CN" altLang="zh-CN" sz="2000" dirty="0">
                <a:solidFill>
                  <a:srgbClr val="C00000"/>
                </a:solidFill>
                <a:latin typeface="Consolas" panose="020B0609020204030204" pitchFamily="49" charset="0"/>
                <a:ea typeface="黑体" panose="02010609060101010101" pitchFamily="49" charset="-122"/>
              </a:rPr>
              <a:t>所需的时间最少</a:t>
            </a:r>
            <a:r>
              <a:rPr lang="zh-CN" altLang="zh-CN"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ts val="3800"/>
              </a:lnSpc>
            </a:pPr>
            <a:r>
              <a:rPr lang="en-US" altLang="zh-CN" sz="2000" dirty="0">
                <a:solidFill>
                  <a:srgbClr val="000000"/>
                </a:solidFill>
                <a:latin typeface="Consolas" panose="020B0609020204030204" pitchFamily="49" charset="0"/>
                <a:ea typeface="黑体" panose="02010609060101010101" pitchFamily="49" charset="-122"/>
              </a:rPr>
              <a:t>    </a:t>
            </a:r>
            <a:r>
              <a:rPr lang="zh-CN" altLang="zh-CN" sz="2000" dirty="0">
                <a:solidFill>
                  <a:srgbClr val="000000"/>
                </a:solidFill>
                <a:latin typeface="Consolas" panose="020B0609020204030204" pitchFamily="49" charset="0"/>
                <a:ea typeface="黑体" panose="02010609060101010101" pitchFamily="49" charset="-122"/>
              </a:rPr>
              <a:t>假定任何作业一旦开始加工，就不允许被中断，直到该作业被完成。</a:t>
            </a:r>
            <a:endParaRPr lang="zh-CN" altLang="zh-CN" sz="2000" dirty="0">
              <a:solidFill>
                <a:srgbClr val="000000"/>
              </a:solidFill>
              <a:latin typeface="Consolas" panose="020B0609020204030204" pitchFamily="49"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charRg st="48" end="1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charRg st="112" end="18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charRg st="186" end="2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1216807"/>
            <a:ext cx="8286808" cy="556739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08000" rIns="216000" bIns="108000">
            <a:spAutoFit/>
          </a:bodyPr>
          <a:lstStyle/>
          <a:p>
            <a:pPr marR="0" defTabSz="914400" eaLnBrk="0" hangingPunct="0">
              <a:lnSpc>
                <a:spcPts val="3000"/>
              </a:lnSpc>
              <a:buClrTx/>
              <a:buSzTx/>
              <a:buFontTx/>
              <a:buNone/>
              <a:defRPr/>
            </a:pPr>
            <a:r>
              <a:rPr kumimoji="0" lang="en-US"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   </a:t>
            </a: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【输入格式】</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输入包含若干个用例。每个用例第一行是作业数</a:t>
            </a:r>
            <a:r>
              <a:rPr kumimoji="0" lang="en-US" altLang="zh-CN"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1000</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），接下来</a:t>
            </a:r>
            <a:r>
              <a:rPr kumimoji="0" lang="en-US" altLang="zh-CN"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行，每行两个非负整数，第</a:t>
            </a:r>
            <a:r>
              <a:rPr kumimoji="0" lang="en-US" altLang="zh-CN" i="1" kern="1200" cap="none" spc="0" normalizeH="0" baseline="0" noProof="0" dirty="0" err="1">
                <a:solidFill>
                  <a:srgbClr val="000000"/>
                </a:solidFill>
                <a:latin typeface="Consolas" panose="020B0609020204030204" pitchFamily="49" charset="0"/>
                <a:ea typeface="黑体" panose="02010609060101010101" pitchFamily="49" charset="-122"/>
                <a:cs typeface="Consolas" panose="020B0609020204030204" pitchFamily="49" charset="0"/>
              </a:rPr>
              <a:t>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行的两个整数分别表示在第</a:t>
            </a:r>
            <a:r>
              <a:rPr kumimoji="0" lang="en-US" altLang="zh-CN" i="1" kern="1200" cap="none" spc="0" normalizeH="0" baseline="0" noProof="0" dirty="0" err="1">
                <a:solidFill>
                  <a:srgbClr val="000000"/>
                </a:solidFill>
                <a:latin typeface="Consolas" panose="020B0609020204030204" pitchFamily="49" charset="0"/>
                <a:ea typeface="黑体" panose="02010609060101010101" pitchFamily="49" charset="-122"/>
                <a:cs typeface="Consolas" panose="020B0609020204030204" pitchFamily="49" charset="0"/>
              </a:rPr>
              <a:t>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个作业在第一台机器和第二台机器上加工时间。以输入</a:t>
            </a:r>
            <a:r>
              <a:rPr kumimoji="0" lang="en-US" altLang="zh-CN"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n</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=0</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结束。</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   </a:t>
            </a: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【输出格式】</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每个用例输出一行，表示采用最优调度所用的总时间，即从第一台机器开始到第二台机器结束的时间。</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   </a:t>
            </a: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【输入样例】</a:t>
            </a:r>
            <a:endPar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rPr>
              <a:t>      4</a:t>
            </a:r>
            <a:endParaRPr kumimoji="0" lang="zh-CN"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rPr>
              <a:t>      5 6</a:t>
            </a:r>
            <a:endParaRPr kumimoji="0" lang="zh-CN"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rPr>
              <a:t>      12 2</a:t>
            </a:r>
            <a:endParaRPr kumimoji="0" lang="zh-CN"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rPr>
              <a:t>      4 14</a:t>
            </a:r>
            <a:endParaRPr kumimoji="0" lang="zh-CN"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rPr>
              <a:t>      8 7</a:t>
            </a:r>
            <a:endParaRPr kumimoji="0" lang="zh-CN"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rPr>
              <a:t>      0</a:t>
            </a:r>
            <a:endParaRPr kumimoji="0" lang="zh-CN"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FF0000"/>
                </a:solidFill>
                <a:latin typeface="黑体" panose="02010609060101010101" pitchFamily="49" charset="-122"/>
                <a:ea typeface="黑体" panose="02010609060101010101" pitchFamily="49" charset="-122"/>
                <a:cs typeface="Consolas" panose="020B0609020204030204" pitchFamily="49" charset="0"/>
              </a:rPr>
              <a:t>   </a:t>
            </a:r>
            <a:r>
              <a:rPr kumimoji="0" lang="zh-CN" altLang="zh-CN" kern="1200" cap="none" spc="0" normalizeH="0" baseline="0" noProof="0" dirty="0">
                <a:solidFill>
                  <a:srgbClr val="FF0000"/>
                </a:solidFill>
                <a:latin typeface="黑体" panose="02010609060101010101" pitchFamily="49" charset="-122"/>
                <a:ea typeface="黑体" panose="02010609060101010101" pitchFamily="49" charset="-122"/>
                <a:cs typeface="Consolas" panose="020B0609020204030204" pitchFamily="49" charset="0"/>
              </a:rPr>
              <a:t>【输出样例】</a:t>
            </a:r>
            <a:endParaRPr kumimoji="0" lang="zh-CN" altLang="zh-CN" kern="1200" cap="none" spc="0" normalizeH="0" baseline="0" noProof="0" dirty="0">
              <a:solidFill>
                <a:srgbClr val="FF0000"/>
              </a:solidFill>
              <a:latin typeface="黑体" panose="02010609060101010101" pitchFamily="49" charset="-122"/>
              <a:ea typeface="黑体" panose="02010609060101010101" pitchFamily="49" charset="-122"/>
              <a:cs typeface="Consolas" panose="020B0609020204030204" pitchFamily="49" charset="0"/>
            </a:endParaRPr>
          </a:p>
          <a:p>
            <a:pPr marR="0" defTabSz="914400" eaLnBrk="0" hangingPunct="0">
              <a:lnSpc>
                <a:spcPts val="30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rPr>
              <a:t>      33</a:t>
            </a:r>
            <a:endParaRPr kumimoji="0" lang="zh-CN" altLang="zh-CN" kern="1200" cap="none" spc="0" normalizeH="0" baseline="0" noProof="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p:txBody>
      </p:sp>
      <p:graphicFrame>
        <p:nvGraphicFramePr>
          <p:cNvPr id="3" name="表格 2"/>
          <p:cNvGraphicFramePr>
            <a:graphicFrameLocks noGrp="1"/>
          </p:cNvGraphicFramePr>
          <p:nvPr/>
        </p:nvGraphicFramePr>
        <p:xfrm>
          <a:off x="3714744" y="4000499"/>
          <a:ext cx="3357880" cy="1188085"/>
        </p:xfrm>
        <a:graphic>
          <a:graphicData uri="http://schemas.openxmlformats.org/drawingml/2006/table">
            <a:tbl>
              <a:tblPr>
                <a:tableStyleId>{775DCB02-9BB8-47FD-8907-85C794F793BA}</a:tableStyleId>
              </a:tblPr>
              <a:tblGrid>
                <a:gridCol w="1093472"/>
                <a:gridCol w="566102"/>
                <a:gridCol w="566102"/>
                <a:gridCol w="566102"/>
                <a:gridCol w="566102"/>
              </a:tblGrid>
              <a:tr h="396028">
                <a:tc>
                  <a:txBody>
                    <a:bodyPr/>
                    <a:lstStyle/>
                    <a:p>
                      <a:pPr indent="0" algn="ctr">
                        <a:lnSpc>
                          <a:spcPct val="150000"/>
                        </a:lnSpc>
                        <a:spcAft>
                          <a:spcPts val="0"/>
                        </a:spcAft>
                      </a:pPr>
                      <a:r>
                        <a:rPr lang="zh-CN" sz="1600" b="1" kern="100">
                          <a:solidFill>
                            <a:srgbClr val="C00000"/>
                          </a:solidFill>
                          <a:latin typeface="Consolas" panose="020B0609020204030204" pitchFamily="49" charset="0"/>
                          <a:cs typeface="Consolas" panose="020B0609020204030204" pitchFamily="49" charset="0"/>
                        </a:rPr>
                        <a:t>作业编号</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1</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2</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3</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r>
              <a:tr h="396028">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a:t>
                      </a:r>
                      <a:r>
                        <a:rPr lang="en-US" sz="1600" b="1" kern="100" baseline="-25000">
                          <a:solidFill>
                            <a:srgbClr val="C00000"/>
                          </a:solidFill>
                          <a:latin typeface="Consolas" panose="020B0609020204030204" pitchFamily="49" charset="0"/>
                          <a:cs typeface="Consolas" panose="020B0609020204030204" pitchFamily="49" charset="0"/>
                        </a:rPr>
                        <a:t>1</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a</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000000"/>
                          </a:solidFill>
                          <a:latin typeface="Consolas" panose="020B0609020204030204" pitchFamily="49" charset="0"/>
                          <a:ea typeface="+mn-ea"/>
                          <a:cs typeface="Consolas" panose="020B0609020204030204" pitchFamily="49" charset="0"/>
                        </a:rPr>
                        <a:t>5</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dirty="0">
                          <a:solidFill>
                            <a:srgbClr val="000000"/>
                          </a:solidFill>
                          <a:latin typeface="Consolas" panose="020B0609020204030204" pitchFamily="49" charset="0"/>
                          <a:cs typeface="Consolas" panose="020B0609020204030204" pitchFamily="49" charset="0"/>
                        </a:rPr>
                        <a:t>12</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000000"/>
                          </a:solidFill>
                          <a:latin typeface="Consolas" panose="020B0609020204030204" pitchFamily="49" charset="0"/>
                          <a:ea typeface="+mn-ea"/>
                          <a:cs typeface="Consolas" panose="020B0609020204030204" pitchFamily="49" charset="0"/>
                        </a:rPr>
                        <a:t>4</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r>
              <a:tr h="396028">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a:t>
                      </a:r>
                      <a:r>
                        <a:rPr lang="en-US" sz="1600" b="1" kern="100" baseline="-25000">
                          <a:solidFill>
                            <a:srgbClr val="C00000"/>
                          </a:solidFill>
                          <a:latin typeface="Consolas" panose="020B0609020204030204" pitchFamily="49" charset="0"/>
                          <a:cs typeface="Consolas" panose="020B0609020204030204" pitchFamily="49" charset="0"/>
                        </a:rPr>
                        <a:t>2</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b</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00"/>
                          </a:solidFill>
                          <a:latin typeface="Consolas" panose="020B0609020204030204" pitchFamily="49" charset="0"/>
                          <a:cs typeface="Consolas" panose="020B0609020204030204" pitchFamily="49" charset="0"/>
                        </a:rPr>
                        <a:t>6</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00"/>
                          </a:solidFill>
                          <a:latin typeface="Consolas" panose="020B0609020204030204" pitchFamily="49" charset="0"/>
                          <a:cs typeface="Consolas" panose="020B0609020204030204" pitchFamily="49" charset="0"/>
                        </a:rPr>
                        <a:t>2</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00"/>
                          </a:solidFill>
                          <a:latin typeface="Consolas" panose="020B0609020204030204" pitchFamily="49" charset="0"/>
                          <a:cs typeface="Consolas" panose="020B0609020204030204" pitchFamily="49" charset="0"/>
                        </a:rPr>
                        <a:t>14</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r>
            </a:tbl>
          </a:graphicData>
        </a:graphic>
      </p:graphicFrame>
      <p:sp>
        <p:nvSpPr>
          <p:cNvPr id="62470" name="TextBox 3"/>
          <p:cNvSpPr txBox="1"/>
          <p:nvPr/>
        </p:nvSpPr>
        <p:spPr>
          <a:xfrm>
            <a:off x="3857625" y="3357563"/>
            <a:ext cx="1357313" cy="400050"/>
          </a:xfrm>
          <a:prstGeom prst="rect">
            <a:avLst/>
          </a:prstGeom>
          <a:noFill/>
          <a:ln w="9525">
            <a:noFill/>
          </a:ln>
        </p:spPr>
        <p:txBody>
          <a:bodyPr anchor="t" anchorCtr="0">
            <a:spAutoFit/>
          </a:bodyPr>
          <a:p>
            <a:pPr eaLnBrk="0" hangingPunct="0"/>
            <a:r>
              <a:rPr lang="en-US" altLang="zh-CN" sz="2000" dirty="0">
                <a:solidFill>
                  <a:srgbClr val="C00000"/>
                </a:solidFill>
                <a:latin typeface="Consolas" panose="020B0609020204030204" pitchFamily="49" charset="0"/>
                <a:ea typeface="宋体" panose="02010600030101010101" pitchFamily="2" charset="-122"/>
              </a:rPr>
              <a:t>POJ2751</a:t>
            </a:r>
            <a:endParaRPr lang="zh-CN" altLang="en-US" sz="2000" dirty="0">
              <a:solidFill>
                <a:srgbClr val="C00000"/>
              </a:solidFill>
              <a:latin typeface="Consolas" panose="020B0609020204030204" pitchFamily="49" charset="0"/>
              <a:ea typeface="宋体" panose="02010600030101010101" pitchFamily="2" charset="-122"/>
            </a:endParaRPr>
          </a:p>
        </p:txBody>
      </p:sp>
      <p:sp>
        <p:nvSpPr>
          <p:cNvPr id="5"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Box 1"/>
          <p:cNvSpPr txBox="1"/>
          <p:nvPr/>
        </p:nvSpPr>
        <p:spPr>
          <a:xfrm>
            <a:off x="500063" y="1241425"/>
            <a:ext cx="8143875" cy="962025"/>
          </a:xfrm>
          <a:prstGeom prst="rect">
            <a:avLst/>
          </a:prstGeom>
          <a:noFill/>
          <a:ln w="9525">
            <a:noFill/>
          </a:ln>
        </p:spPr>
        <p:txBody>
          <a:bodyPr anchor="t" anchorCtr="0">
            <a:spAutoFit/>
          </a:bodyPr>
          <a:p>
            <a:pPr eaLnBrk="0" hangingPunct="0">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【问题求解】</a:t>
            </a:r>
            <a:r>
              <a:rPr lang="zh-CN" altLang="zh-CN" sz="2000" dirty="0">
                <a:solidFill>
                  <a:srgbClr val="000000"/>
                </a:solidFill>
                <a:latin typeface="黑体" panose="02010609060101010101" pitchFamily="49" charset="-122"/>
                <a:ea typeface="黑体" panose="02010609060101010101" pitchFamily="49" charset="-122"/>
              </a:rPr>
              <a:t>采用回溯法求解，对应的解空间是一</a:t>
            </a:r>
            <a:r>
              <a:rPr lang="zh-CN" altLang="en-US" sz="2000" dirty="0">
                <a:solidFill>
                  <a:srgbClr val="000000"/>
                </a:solidFill>
                <a:latin typeface="黑体" panose="02010609060101010101" pitchFamily="49" charset="-122"/>
                <a:ea typeface="黑体" panose="02010609060101010101" pitchFamily="49" charset="-122"/>
              </a:rPr>
              <a:t>棵</a:t>
            </a:r>
            <a:r>
              <a:rPr lang="en-US" altLang="zh-CN" sz="2000" dirty="0">
                <a:solidFill>
                  <a:srgbClr val="000000"/>
                </a:solidFill>
                <a:latin typeface="黑体" panose="02010609060101010101" pitchFamily="49" charset="-122"/>
                <a:ea typeface="黑体" panose="02010609060101010101" pitchFamily="49" charset="-122"/>
              </a:rPr>
              <a:t>      </a:t>
            </a:r>
            <a:r>
              <a:rPr lang="zh-CN" altLang="zh-CN"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pPr eaLnBrk="0" hangingPunct="0">
              <a:lnSpc>
                <a:spcPct val="150000"/>
              </a:lnSpc>
            </a:pPr>
            <a:r>
              <a:rPr lang="zh-CN" altLang="zh-CN" sz="2000" dirty="0">
                <a:solidFill>
                  <a:srgbClr val="000000"/>
                </a:solidFill>
                <a:latin typeface="黑体" panose="02010609060101010101" pitchFamily="49" charset="-122"/>
                <a:ea typeface="黑体" panose="02010609060101010101" pitchFamily="49" charset="-122"/>
              </a:rPr>
              <a:t>相当于求出</a:t>
            </a:r>
            <a:r>
              <a:rPr lang="en-US" altLang="zh-CN" sz="2000" i="1" dirty="0">
                <a:solidFill>
                  <a:srgbClr val="000000"/>
                </a:solidFill>
                <a:latin typeface="黑体" panose="02010609060101010101" pitchFamily="49" charset="-122"/>
                <a:ea typeface="黑体" panose="02010609060101010101" pitchFamily="49" charset="-122"/>
              </a:rPr>
              <a:t>n</a:t>
            </a:r>
            <a:r>
              <a:rPr lang="zh-CN" altLang="zh-CN" sz="2000" dirty="0">
                <a:solidFill>
                  <a:srgbClr val="000000"/>
                </a:solidFill>
                <a:latin typeface="黑体" panose="02010609060101010101" pitchFamily="49" charset="-122"/>
                <a:ea typeface="黑体" panose="02010609060101010101" pitchFamily="49" charset="-122"/>
              </a:rPr>
              <a:t>个作业的一种排列使完成时间最少。</a:t>
            </a:r>
            <a:endParaRPr lang="en-US" altLang="zh-CN" sz="2000" dirty="0">
              <a:solidFill>
                <a:srgbClr val="000000"/>
              </a:solidFill>
              <a:latin typeface="黑体" panose="02010609060101010101" pitchFamily="49" charset="-122"/>
              <a:ea typeface="黑体" panose="02010609060101010101" pitchFamily="49" charset="-122"/>
            </a:endParaRPr>
          </a:p>
        </p:txBody>
      </p:sp>
      <p:grpSp>
        <p:nvGrpSpPr>
          <p:cNvPr id="64515" name="组合 7"/>
          <p:cNvGrpSpPr/>
          <p:nvPr/>
        </p:nvGrpSpPr>
        <p:grpSpPr>
          <a:xfrm>
            <a:off x="2428875" y="2714625"/>
            <a:ext cx="3357563" cy="1798638"/>
            <a:chOff x="2428860" y="2714620"/>
            <a:chExt cx="3357586" cy="1798092"/>
          </a:xfrm>
        </p:grpSpPr>
        <p:sp>
          <p:nvSpPr>
            <p:cNvPr id="91139" name="TextBox 2"/>
            <p:cNvSpPr txBox="1"/>
            <p:nvPr/>
          </p:nvSpPr>
          <p:spPr>
            <a:xfrm>
              <a:off x="2428860" y="4143380"/>
              <a:ext cx="3357586" cy="369332"/>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方正启体简体"/>
                </a:rPr>
                <a:t>n</a:t>
              </a:r>
              <a:r>
                <a:rPr lang="zh-CN" altLang="zh-CN" dirty="0">
                  <a:solidFill>
                    <a:srgbClr val="0000FF"/>
                  </a:solidFill>
                  <a:latin typeface="Consolas" panose="020B0609020204030204" pitchFamily="49" charset="0"/>
                  <a:ea typeface="方正启体简体"/>
                </a:rPr>
                <a:t>个作业</a:t>
              </a:r>
              <a:r>
                <a:rPr lang="zh-CN" altLang="en-US" dirty="0">
                  <a:solidFill>
                    <a:srgbClr val="0000FF"/>
                  </a:solidFill>
                  <a:latin typeface="Consolas" panose="020B0609020204030204" pitchFamily="49" charset="0"/>
                  <a:ea typeface="方正启体简体"/>
                </a:rPr>
                <a:t>的某个排列</a:t>
              </a:r>
              <a:r>
                <a:rPr lang="en-US" altLang="zh-CN" dirty="0">
                  <a:solidFill>
                    <a:srgbClr val="0000FF"/>
                  </a:solidFill>
                  <a:latin typeface="Consolas" panose="020B0609020204030204" pitchFamily="49" charset="0"/>
                  <a:ea typeface="方正启体简体"/>
                </a:rPr>
                <a:t>:</a:t>
              </a:r>
              <a:r>
                <a:rPr lang="zh-CN" altLang="en-US" dirty="0">
                  <a:solidFill>
                    <a:srgbClr val="FF0000"/>
                  </a:solidFill>
                  <a:latin typeface="Consolas" panose="020B0609020204030204" pitchFamily="49" charset="0"/>
                  <a:ea typeface="方正启体简体"/>
                </a:rPr>
                <a:t>最优解</a:t>
              </a:r>
              <a:endParaRPr lang="zh-CN" altLang="en-US" dirty="0">
                <a:solidFill>
                  <a:srgbClr val="FF0000"/>
                </a:solidFill>
                <a:latin typeface="Consolas" panose="020B0609020204030204" pitchFamily="49" charset="0"/>
                <a:ea typeface="方正启体简体"/>
              </a:endParaRPr>
            </a:p>
          </p:txBody>
        </p:sp>
        <p:sp>
          <p:nvSpPr>
            <p:cNvPr id="91140" name="TextBox 3"/>
            <p:cNvSpPr txBox="1"/>
            <p:nvPr/>
          </p:nvSpPr>
          <p:spPr>
            <a:xfrm>
              <a:off x="3857620" y="3429000"/>
              <a:ext cx="1785950" cy="369332"/>
            </a:xfrm>
            <a:prstGeom prst="rect">
              <a:avLst/>
            </a:prstGeom>
            <a:noFill/>
            <a:ln w="9525">
              <a:noFill/>
            </a:ln>
          </p:spPr>
          <p:txBody>
            <a:bodyPr anchor="t" anchorCtr="0">
              <a:spAutoFit/>
            </a:bodyPr>
            <a:p>
              <a:pPr eaLnBrk="0" hangingPunct="0"/>
              <a:r>
                <a:rPr lang="zh-CN" altLang="zh-CN" dirty="0">
                  <a:solidFill>
                    <a:srgbClr val="006600"/>
                  </a:solidFill>
                  <a:latin typeface="黑体" panose="02010609060101010101" pitchFamily="49" charset="-122"/>
                  <a:ea typeface="黑体" panose="02010609060101010101" pitchFamily="49" charset="-122"/>
                </a:rPr>
                <a:t>完成时间最少</a:t>
              </a:r>
              <a:endParaRPr lang="zh-CN" altLang="en-US" dirty="0">
                <a:solidFill>
                  <a:srgbClr val="006600"/>
                </a:solidFill>
                <a:latin typeface="黑体" panose="02010609060101010101" pitchFamily="49" charset="-122"/>
                <a:ea typeface="黑体" panose="02010609060101010101" pitchFamily="49" charset="-122"/>
              </a:endParaRPr>
            </a:p>
          </p:txBody>
        </p:sp>
        <p:sp>
          <p:nvSpPr>
            <p:cNvPr id="5" name="下箭头 4"/>
            <p:cNvSpPr/>
            <p:nvPr/>
          </p:nvSpPr>
          <p:spPr>
            <a:xfrm>
              <a:off x="3714744" y="3143115"/>
              <a:ext cx="214314" cy="856990"/>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91142" name="TextBox 6"/>
            <p:cNvSpPr txBox="1"/>
            <p:nvPr/>
          </p:nvSpPr>
          <p:spPr>
            <a:xfrm>
              <a:off x="2786050" y="2714620"/>
              <a:ext cx="2428892" cy="369332"/>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方正启体简体"/>
                </a:rPr>
                <a:t>n</a:t>
              </a:r>
              <a:r>
                <a:rPr lang="zh-CN" altLang="zh-CN" dirty="0">
                  <a:solidFill>
                    <a:srgbClr val="0000FF"/>
                  </a:solidFill>
                  <a:latin typeface="Consolas" panose="020B0609020204030204" pitchFamily="49" charset="0"/>
                  <a:ea typeface="方正启体简体"/>
                </a:rPr>
                <a:t>个作业</a:t>
              </a:r>
              <a:r>
                <a:rPr lang="zh-CN" altLang="en-US" dirty="0">
                  <a:solidFill>
                    <a:srgbClr val="0000FF"/>
                  </a:solidFill>
                  <a:latin typeface="Consolas" panose="020B0609020204030204" pitchFamily="49" charset="0"/>
                  <a:ea typeface="方正启体简体"/>
                </a:rPr>
                <a:t>的全排列</a:t>
              </a:r>
              <a:endParaRPr lang="zh-CN" altLang="en-US" dirty="0">
                <a:solidFill>
                  <a:srgbClr val="0000FF"/>
                </a:solidFill>
                <a:latin typeface="Consolas" panose="020B0609020204030204" pitchFamily="49" charset="0"/>
                <a:ea typeface="方正启体简体"/>
              </a:endParaRPr>
            </a:p>
          </p:txBody>
        </p:sp>
      </p:grpSp>
      <p:sp>
        <p:nvSpPr>
          <p:cNvPr id="8"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6400800" y="1333500"/>
            <a:ext cx="954088" cy="400050"/>
          </a:xfrm>
          <a:prstGeom prst="rect">
            <a:avLst/>
          </a:prstGeom>
          <a:noFill/>
          <a:ln w="9525">
            <a:noFill/>
          </a:ln>
        </p:spPr>
        <p:txBody>
          <a:bodyPr wrap="none" anchor="t" anchorCtr="0">
            <a:spAutoFit/>
          </a:bodyPr>
          <a:p>
            <a:pPr eaLnBrk="0" hangingPunct="0"/>
            <a:r>
              <a:rPr lang="zh-CN" altLang="zh-CN" sz="2000" dirty="0">
                <a:solidFill>
                  <a:srgbClr val="FF0000"/>
                </a:solidFill>
                <a:latin typeface="黑体" panose="02010609060101010101" pitchFamily="49" charset="-122"/>
                <a:ea typeface="黑体" panose="02010609060101010101" pitchFamily="49" charset="-122"/>
              </a:rPr>
              <a:t>排列树</a:t>
            </a:r>
            <a:endParaRPr lang="zh-CN" altLang="en-US" sz="2000"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charRg st="31" end="5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71472" y="2258623"/>
            <a:ext cx="8143932" cy="2550534"/>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lIns="180000" tIns="144000" bIns="144000">
            <a:spAutoFit/>
          </a:bodyPr>
          <a:lstStyle/>
          <a:p>
            <a:pPr marL="457200" marR="0" lvl="0" indent="-457200" algn="l" defTabSz="914400" rtl="0" eaLnBrk="0" fontAlgn="base" latinLnBrk="0" hangingPunct="0">
              <a:lnSpc>
                <a:spcPct val="150000"/>
              </a:lnSpc>
              <a:spcBef>
                <a:spcPts val="60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作业的编号是</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ts val="60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数组</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作为解向量即调度方案，即</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表示第</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步</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执行的作业编号，初始时数组</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的元素分别是</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n</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ts val="60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最优解向量用</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bestx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存储</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ts val="600"/>
              </a:spcBef>
              <a:spcAft>
                <a:spcPct val="0"/>
              </a:spcAft>
              <a:buClrTx/>
              <a:buSzTx/>
              <a:buFontTx/>
              <a:buBlip>
                <a:blip r:embed="rId1"/>
              </a:buBlip>
              <a:defRPr/>
            </a:pP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最优解的最优调度时间用</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bestf</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762000" y="1393825"/>
            <a:ext cx="1714500" cy="557213"/>
          </a:xfrm>
          <a:prstGeom prst="rect">
            <a:avLst/>
          </a:prstGeom>
          <a:noFill/>
        </p:spPr>
        <p:style>
          <a:lnRef idx="1">
            <a:schemeClr val="accent6"/>
          </a:lnRef>
          <a:fillRef idx="3">
            <a:schemeClr val="accent6"/>
          </a:fillRef>
          <a:effectRef idx="2">
            <a:schemeClr val="accent6"/>
          </a:effectRef>
          <a:fontRef idx="minor">
            <a:schemeClr val="lt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符号表示</a:t>
            </a:r>
            <a:endParaRPr kumimoji="0" lang="zh-CN" altLang="en-US" sz="22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5"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椭圆 1"/>
          <p:cNvSpPr/>
          <p:nvPr/>
        </p:nvSpPr>
        <p:spPr>
          <a:xfrm>
            <a:off x="3357563" y="3929063"/>
            <a:ext cx="395288" cy="4318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i</a:t>
            </a:r>
            <a:endParaRPr kumimoji="0" lang="zh-CN" altLang="en-US"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95234" name="TextBox 2"/>
          <p:cNvSpPr txBox="1"/>
          <p:nvPr/>
        </p:nvSpPr>
        <p:spPr>
          <a:xfrm>
            <a:off x="1285875" y="4357688"/>
            <a:ext cx="714375" cy="369887"/>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x</a:t>
            </a:r>
            <a:r>
              <a:rPr lang="en-US" altLang="zh-CN" dirty="0">
                <a:solidFill>
                  <a:srgbClr val="0000FF"/>
                </a:solidFill>
                <a:latin typeface="Consolas" panose="020B0609020204030204" pitchFamily="49" charset="0"/>
                <a:ea typeface="宋体" panose="02010600030101010101" pitchFamily="2" charset="-122"/>
              </a:rPr>
              <a:t>[</a:t>
            </a:r>
            <a:r>
              <a:rPr lang="en-US" altLang="zh-CN" i="1" dirty="0">
                <a:solidFill>
                  <a:srgbClr val="0000FF"/>
                </a:solidFill>
                <a:latin typeface="Consolas" panose="020B0609020204030204" pitchFamily="49" charset="0"/>
                <a:ea typeface="宋体" panose="02010600030101010101" pitchFamily="2" charset="-122"/>
              </a:rPr>
              <a:t>i</a:t>
            </a:r>
            <a:r>
              <a:rPr lang="en-US" altLang="zh-CN" dirty="0">
                <a:solidFill>
                  <a:srgbClr val="0000FF"/>
                </a:solidFill>
                <a:latin typeface="Consolas" panose="020B0609020204030204" pitchFamily="49" charset="0"/>
                <a:ea typeface="宋体" panose="02010600030101010101" pitchFamily="2" charset="-122"/>
              </a:rPr>
              <a:t>]</a:t>
            </a:r>
            <a:endParaRPr lang="zh-CN" altLang="en-US" dirty="0">
              <a:solidFill>
                <a:srgbClr val="0000FF"/>
              </a:solidFill>
              <a:latin typeface="Consolas" panose="020B0609020204030204" pitchFamily="49" charset="0"/>
              <a:ea typeface="宋体" panose="02010600030101010101" pitchFamily="2" charset="-122"/>
            </a:endParaRPr>
          </a:p>
        </p:txBody>
      </p:sp>
      <p:cxnSp>
        <p:nvCxnSpPr>
          <p:cNvPr id="4" name="直接箭头连接符 3"/>
          <p:cNvCxnSpPr>
            <a:stCxn id="2" idx="3"/>
          </p:cNvCxnSpPr>
          <p:nvPr/>
        </p:nvCxnSpPr>
        <p:spPr>
          <a:xfrm rot="5400000">
            <a:off x="2642394" y="4298156"/>
            <a:ext cx="774700" cy="773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直接箭头连接符 4"/>
          <p:cNvCxnSpPr>
            <a:stCxn id="2" idx="4"/>
          </p:cNvCxnSpPr>
          <p:nvPr/>
        </p:nvCxnSpPr>
        <p:spPr>
          <a:xfrm rot="5400000">
            <a:off x="3101181" y="4688681"/>
            <a:ext cx="782638" cy="127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直接箭头连接符 5"/>
          <p:cNvCxnSpPr>
            <a:stCxn id="2" idx="5"/>
          </p:cNvCxnSpPr>
          <p:nvPr/>
        </p:nvCxnSpPr>
        <p:spPr>
          <a:xfrm rot="16200000" flipH="1">
            <a:off x="3746500" y="4246563"/>
            <a:ext cx="703263" cy="8048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5238" name="TextBox 6"/>
          <p:cNvSpPr txBox="1"/>
          <p:nvPr/>
        </p:nvSpPr>
        <p:spPr>
          <a:xfrm>
            <a:off x="2714625" y="4344988"/>
            <a:ext cx="357188" cy="369887"/>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j</a:t>
            </a:r>
            <a:endParaRPr lang="zh-CN" altLang="en-US" i="1" dirty="0">
              <a:solidFill>
                <a:srgbClr val="0000FF"/>
              </a:solidFill>
              <a:latin typeface="Consolas" panose="020B0609020204030204" pitchFamily="49" charset="0"/>
              <a:ea typeface="宋体" panose="02010600030101010101" pitchFamily="2" charset="-122"/>
            </a:endParaRPr>
          </a:p>
        </p:txBody>
      </p:sp>
      <p:sp>
        <p:nvSpPr>
          <p:cNvPr id="95239" name="TextBox 9"/>
          <p:cNvSpPr txBox="1"/>
          <p:nvPr/>
        </p:nvSpPr>
        <p:spPr>
          <a:xfrm>
            <a:off x="3643313" y="4500563"/>
            <a:ext cx="500062" cy="523875"/>
          </a:xfrm>
          <a:prstGeom prst="rect">
            <a:avLst/>
          </a:prstGeom>
          <a:noFill/>
          <a:ln w="9525">
            <a:noFill/>
          </a:ln>
        </p:spPr>
        <p:txBody>
          <a:bodyPr anchor="t" anchorCtr="0">
            <a:spAutoFit/>
          </a:bodyPr>
          <a:p>
            <a:pPr eaLnBrk="0" hangingPunct="0"/>
            <a:r>
              <a:rPr lang="en-US" altLang="zh-CN" sz="2800" dirty="0">
                <a:solidFill>
                  <a:srgbClr val="0000FF"/>
                </a:solidFill>
                <a:latin typeface="Consolas" panose="020B0609020204030204" pitchFamily="49" charset="0"/>
                <a:ea typeface="宋体" panose="02010600030101010101" pitchFamily="2" charset="-122"/>
              </a:rPr>
              <a:t>…</a:t>
            </a:r>
            <a:endParaRPr lang="zh-CN" altLang="en-US" sz="2800" dirty="0">
              <a:solidFill>
                <a:srgbClr val="0000FF"/>
              </a:solidFill>
              <a:latin typeface="Consolas" panose="020B0609020204030204" pitchFamily="49" charset="0"/>
              <a:ea typeface="宋体" panose="02010600030101010101" pitchFamily="2" charset="-122"/>
            </a:endParaRPr>
          </a:p>
        </p:txBody>
      </p:sp>
      <p:sp>
        <p:nvSpPr>
          <p:cNvPr id="95240" name="TextBox 10"/>
          <p:cNvSpPr txBox="1"/>
          <p:nvPr/>
        </p:nvSpPr>
        <p:spPr>
          <a:xfrm>
            <a:off x="4714875" y="4286250"/>
            <a:ext cx="3786188" cy="369888"/>
          </a:xfrm>
          <a:prstGeom prst="rect">
            <a:avLst/>
          </a:prstGeom>
          <a:noFill/>
          <a:ln w="9525">
            <a:noFill/>
          </a:ln>
        </p:spPr>
        <p:txBody>
          <a:bodyPr anchor="t" anchorCtr="0">
            <a:spAutoFit/>
          </a:bodyPr>
          <a:p>
            <a:pPr eaLnBrk="0" hangingPunct="0"/>
            <a:r>
              <a:rPr lang="zh-CN" altLang="en-US" dirty="0">
                <a:solidFill>
                  <a:srgbClr val="0000FF"/>
                </a:solidFill>
                <a:latin typeface="Consolas" panose="020B0609020204030204" pitchFamily="49" charset="0"/>
                <a:ea typeface="仿宋" panose="02010609060101010101" pitchFamily="49" charset="-122"/>
              </a:rPr>
              <a:t>设置第</a:t>
            </a:r>
            <a:r>
              <a:rPr lang="en-US" altLang="zh-CN" i="1" dirty="0">
                <a:solidFill>
                  <a:srgbClr val="0000FF"/>
                </a:solidFill>
                <a:latin typeface="Consolas" panose="020B0609020204030204" pitchFamily="49" charset="0"/>
                <a:ea typeface="仿宋" panose="02010609060101010101" pitchFamily="49" charset="-122"/>
              </a:rPr>
              <a:t>i</a:t>
            </a:r>
            <a:r>
              <a:rPr lang="zh-CN" altLang="en-US" dirty="0">
                <a:solidFill>
                  <a:srgbClr val="0000FF"/>
                </a:solidFill>
                <a:latin typeface="Consolas" panose="020B0609020204030204" pitchFamily="49" charset="0"/>
                <a:ea typeface="仿宋" panose="02010609060101010101" pitchFamily="49" charset="-122"/>
              </a:rPr>
              <a:t>步执行的作业</a:t>
            </a:r>
            <a:r>
              <a:rPr lang="en-US" altLang="zh-CN" i="1" dirty="0">
                <a:solidFill>
                  <a:srgbClr val="0000FF"/>
                </a:solidFill>
                <a:latin typeface="Consolas" panose="020B0609020204030204" pitchFamily="49" charset="0"/>
                <a:ea typeface="仿宋" panose="02010609060101010101" pitchFamily="49" charset="-122"/>
              </a:rPr>
              <a:t>j</a:t>
            </a:r>
            <a:r>
              <a:rPr lang="zh-CN" altLang="en-US"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x</a:t>
            </a:r>
            <a:r>
              <a:rPr lang="en-US" altLang="zh-CN"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i</a:t>
            </a:r>
            <a:r>
              <a:rPr lang="en-US" altLang="zh-CN" dirty="0">
                <a:solidFill>
                  <a:srgbClr val="0000FF"/>
                </a:solidFill>
                <a:latin typeface="Consolas" panose="020B0609020204030204" pitchFamily="49" charset="0"/>
                <a:ea typeface="仿宋" panose="02010609060101010101" pitchFamily="49" charset="-122"/>
              </a:rPr>
              <a:t>]=</a:t>
            </a:r>
            <a:r>
              <a:rPr lang="en-US" altLang="zh-CN" i="1" dirty="0">
                <a:solidFill>
                  <a:srgbClr val="0000FF"/>
                </a:solidFill>
                <a:latin typeface="Consolas" panose="020B0609020204030204" pitchFamily="49" charset="0"/>
                <a:ea typeface="仿宋" panose="02010609060101010101" pitchFamily="49" charset="-122"/>
              </a:rPr>
              <a:t>j</a:t>
            </a:r>
            <a:endParaRPr lang="zh-CN" altLang="en-US" dirty="0">
              <a:latin typeface="Consolas" panose="020B0609020204030204" pitchFamily="49" charset="0"/>
              <a:ea typeface="仿宋" panose="02010609060101010101" pitchFamily="49" charset="-122"/>
            </a:endParaRPr>
          </a:p>
        </p:txBody>
      </p:sp>
      <p:cxnSp>
        <p:nvCxnSpPr>
          <p:cNvPr id="13" name="直接连接符 12"/>
          <p:cNvCxnSpPr>
            <a:stCxn id="2" idx="5"/>
          </p:cNvCxnSpPr>
          <p:nvPr/>
        </p:nvCxnSpPr>
        <p:spPr>
          <a:xfrm rot="5400000">
            <a:off x="3391694" y="3748881"/>
            <a:ext cx="360363" cy="0"/>
          </a:xfrm>
          <a:prstGeom prst="line">
            <a:avLst/>
          </a:prstGeom>
        </p:spPr>
        <p:style>
          <a:lnRef idx="2">
            <a:schemeClr val="dk1"/>
          </a:lnRef>
          <a:fillRef idx="0">
            <a:schemeClr val="dk1"/>
          </a:fillRef>
          <a:effectRef idx="1">
            <a:schemeClr val="dk1"/>
          </a:effectRef>
          <a:fontRef idx="minor">
            <a:schemeClr val="tx1"/>
          </a:fontRef>
        </p:style>
      </p:cxnSp>
      <p:sp>
        <p:nvSpPr>
          <p:cNvPr id="14" name="椭圆 13"/>
          <p:cNvSpPr/>
          <p:nvPr/>
        </p:nvSpPr>
        <p:spPr>
          <a:xfrm>
            <a:off x="3657600" y="2071688"/>
            <a:ext cx="395288" cy="4318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15" name="直接连接符 14"/>
          <p:cNvCxnSpPr>
            <a:stCxn id="14" idx="3"/>
          </p:cNvCxnSpPr>
          <p:nvPr/>
        </p:nvCxnSpPr>
        <p:spPr>
          <a:xfrm rot="5400000">
            <a:off x="3337719" y="2648744"/>
            <a:ext cx="585788" cy="168275"/>
          </a:xfrm>
          <a:prstGeom prst="line">
            <a:avLst/>
          </a:prstGeom>
        </p:spPr>
        <p:style>
          <a:lnRef idx="2">
            <a:schemeClr val="dk1"/>
          </a:lnRef>
          <a:fillRef idx="0">
            <a:schemeClr val="dk1"/>
          </a:fillRef>
          <a:effectRef idx="1">
            <a:schemeClr val="dk1"/>
          </a:effectRef>
          <a:fontRef idx="minor">
            <a:schemeClr val="tx1"/>
          </a:fontRef>
        </p:style>
      </p:cxnSp>
      <p:sp>
        <p:nvSpPr>
          <p:cNvPr id="95244" name="TextBox 15"/>
          <p:cNvSpPr txBox="1"/>
          <p:nvPr/>
        </p:nvSpPr>
        <p:spPr>
          <a:xfrm>
            <a:off x="3286125" y="3000375"/>
            <a:ext cx="642938" cy="461963"/>
          </a:xfrm>
          <a:prstGeom prst="rect">
            <a:avLst/>
          </a:prstGeom>
          <a:noFill/>
          <a:ln w="9525">
            <a:noFill/>
          </a:ln>
        </p:spPr>
        <p:txBody>
          <a:bodyPr anchor="t" anchorCtr="0">
            <a:spAutoFit/>
          </a:bodyPr>
          <a:p>
            <a:pPr eaLnBrk="0" hangingPunct="0"/>
            <a:r>
              <a:rPr lang="en-US" altLang="zh-CN" dirty="0">
                <a:solidFill>
                  <a:srgbClr val="0000FF"/>
                </a:solidFill>
                <a:latin typeface="Arial" panose="020B0604020202020204" pitchFamily="34" charset="0"/>
                <a:ea typeface="宋体" panose="02010600030101010101" pitchFamily="2" charset="-122"/>
              </a:rPr>
              <a:t>…</a:t>
            </a:r>
            <a:endParaRPr lang="zh-CN" altLang="en-US" dirty="0">
              <a:solidFill>
                <a:srgbClr val="0000FF"/>
              </a:solidFill>
              <a:latin typeface="Arial" panose="020B0604020202020204" pitchFamily="34" charset="0"/>
              <a:ea typeface="宋体" panose="02010600030101010101" pitchFamily="2" charset="-122"/>
            </a:endParaRPr>
          </a:p>
        </p:txBody>
      </p:sp>
      <p:sp>
        <p:nvSpPr>
          <p:cNvPr id="95245" name="TextBox 16"/>
          <p:cNvSpPr txBox="1"/>
          <p:nvPr/>
        </p:nvSpPr>
        <p:spPr>
          <a:xfrm>
            <a:off x="3286125" y="2571750"/>
            <a:ext cx="285750" cy="369888"/>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j</a:t>
            </a:r>
            <a:endParaRPr lang="zh-CN" altLang="en-US" dirty="0">
              <a:solidFill>
                <a:srgbClr val="0000FF"/>
              </a:solidFill>
              <a:latin typeface="Consolas" panose="020B0609020204030204" pitchFamily="49" charset="0"/>
              <a:ea typeface="宋体" panose="02010600030101010101" pitchFamily="2" charset="-122"/>
            </a:endParaRPr>
          </a:p>
        </p:txBody>
      </p:sp>
      <p:sp>
        <p:nvSpPr>
          <p:cNvPr id="19" name="TextBox 18"/>
          <p:cNvSpPr txBox="1"/>
          <p:nvPr/>
        </p:nvSpPr>
        <p:spPr>
          <a:xfrm>
            <a:off x="919163" y="1263650"/>
            <a:ext cx="1785938" cy="557213"/>
          </a:xfrm>
          <a:prstGeom prst="rect">
            <a:avLst/>
          </a:prstGeom>
          <a:noFill/>
        </p:spPr>
        <p:style>
          <a:lnRef idx="1">
            <a:schemeClr val="accent6"/>
          </a:lnRef>
          <a:fillRef idx="3">
            <a:schemeClr val="accent6"/>
          </a:fillRef>
          <a:effectRef idx="2">
            <a:schemeClr val="accent6"/>
          </a:effectRef>
          <a:fontRef idx="minor">
            <a:schemeClr val="lt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解空间树</a:t>
            </a:r>
            <a:endParaRPr kumimoji="0" lang="zh-CN" altLang="en-US" sz="22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5247" name="TextBox 19"/>
          <p:cNvSpPr txBox="1"/>
          <p:nvPr/>
        </p:nvSpPr>
        <p:spPr>
          <a:xfrm>
            <a:off x="1285875" y="2786063"/>
            <a:ext cx="785813" cy="369887"/>
          </a:xfrm>
          <a:prstGeom prst="rect">
            <a:avLst/>
          </a:prstGeom>
          <a:noFill/>
          <a:ln w="9525">
            <a:noFill/>
          </a:ln>
        </p:spPr>
        <p:txBody>
          <a:bodyPr anchor="t" anchorCtr="0">
            <a:spAutoFit/>
          </a:bodyPr>
          <a:p>
            <a:pPr eaLnBrk="0" hangingPunct="0"/>
            <a:r>
              <a:rPr lang="en-US" altLang="zh-CN" i="1" dirty="0">
                <a:solidFill>
                  <a:srgbClr val="0000FF"/>
                </a:solidFill>
                <a:latin typeface="Consolas" panose="020B0609020204030204" pitchFamily="49" charset="0"/>
                <a:ea typeface="宋体" panose="02010600030101010101" pitchFamily="2" charset="-122"/>
              </a:rPr>
              <a:t>x</a:t>
            </a:r>
            <a:r>
              <a:rPr lang="en-US" altLang="zh-CN" dirty="0">
                <a:solidFill>
                  <a:srgbClr val="0000FF"/>
                </a:solidFill>
                <a:latin typeface="Consolas" panose="020B0609020204030204" pitchFamily="49" charset="0"/>
                <a:ea typeface="宋体" panose="02010600030101010101" pitchFamily="2" charset="-122"/>
              </a:rPr>
              <a:t>[1]</a:t>
            </a:r>
            <a:endParaRPr lang="zh-CN" altLang="en-US" dirty="0">
              <a:solidFill>
                <a:srgbClr val="0000FF"/>
              </a:solidFill>
              <a:latin typeface="Consolas" panose="020B0609020204030204" pitchFamily="49" charset="0"/>
              <a:ea typeface="宋体" panose="02010600030101010101" pitchFamily="2" charset="-122"/>
            </a:endParaRPr>
          </a:p>
        </p:txBody>
      </p:sp>
      <p:cxnSp>
        <p:nvCxnSpPr>
          <p:cNvPr id="23" name="直接连接符 22"/>
          <p:cNvCxnSpPr>
            <a:stCxn id="14" idx="5"/>
          </p:cNvCxnSpPr>
          <p:nvPr/>
        </p:nvCxnSpPr>
        <p:spPr>
          <a:xfrm rot="16200000" flipH="1">
            <a:off x="3814763" y="2619375"/>
            <a:ext cx="560388" cy="201613"/>
          </a:xfrm>
          <a:prstGeom prst="line">
            <a:avLst/>
          </a:prstGeom>
        </p:spPr>
        <p:style>
          <a:lnRef idx="2">
            <a:schemeClr val="dk1"/>
          </a:lnRef>
          <a:fillRef idx="0">
            <a:schemeClr val="dk1"/>
          </a:fillRef>
          <a:effectRef idx="1">
            <a:schemeClr val="dk1"/>
          </a:effectRef>
          <a:fontRef idx="minor">
            <a:schemeClr val="tx1"/>
          </a:fontRef>
        </p:style>
      </p:cxnSp>
      <p:sp>
        <p:nvSpPr>
          <p:cNvPr id="18"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a:spLocks noChangeArrowheads="1"/>
          </p:cNvSpPr>
          <p:nvPr/>
        </p:nvSpPr>
        <p:spPr bwMode="auto">
          <a:xfrm>
            <a:off x="500063" y="3570288"/>
            <a:ext cx="7858125" cy="1704975"/>
          </a:xfrm>
          <a:prstGeom prst="rect">
            <a:avLst/>
          </a:prstGeom>
          <a:noFill/>
          <a:ln>
            <a:noFill/>
          </a:ln>
        </p:spPr>
        <p:txBody>
          <a:bodyPr>
            <a:spAutoFit/>
          </a:bodyPr>
          <a:lstStyle>
            <a:lvl1pPr marL="457200" indent="-45720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en-US" altLang="zh-CN" sz="1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f</a:t>
            </a:r>
            <a:r>
              <a:rPr kumimoji="0" lang="en-US" altLang="zh-CN" sz="1800" b="1" i="0" u="none" strike="noStrike" kern="1200" cap="none" spc="0" normalizeH="0" baseline="-25000" noProof="0" dirty="0">
                <a:ln>
                  <a:noFill/>
                </a:ln>
                <a:solidFill>
                  <a:srgbClr val="C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数组</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f</a:t>
            </a:r>
            <a:r>
              <a:rPr kumimoji="0" lang="en-US" altLang="zh-CN" sz="1800" b="0" i="0"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步执行的作业</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在</a:t>
            </a:r>
            <a:r>
              <a:rPr kumimoji="0" lang="en-US" altLang="zh-CN" sz="1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M</a:t>
            </a:r>
            <a:r>
              <a:rPr kumimoji="0" lang="en-US" altLang="zh-CN" sz="1800" b="1" i="0" u="none" strike="noStrike" kern="1200" cap="none" spc="0" normalizeH="0" baseline="-25000" noProof="0" dirty="0">
                <a:ln>
                  <a:noFill/>
                </a:ln>
                <a:solidFill>
                  <a:srgbClr val="0000FF"/>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上执行</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完</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的总时间（含前面作业的执行时间）</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en-US" altLang="zh-CN" sz="1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f</a:t>
            </a:r>
            <a:r>
              <a:rPr kumimoji="0" lang="en-US" altLang="zh-CN" sz="1800" b="1" i="0" u="none" strike="noStrike" kern="1200" cap="none" spc="0" normalizeH="0" baseline="-25000" noProof="0" dirty="0">
                <a:ln>
                  <a:noFill/>
                </a:ln>
                <a:solidFill>
                  <a:srgbClr val="C00000"/>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数组</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f</a:t>
            </a:r>
            <a:r>
              <a:rPr kumimoji="0" lang="en-US" altLang="zh-CN" sz="1800" b="0" i="0" u="none" strike="noStrike" kern="1200" cap="none" spc="0" normalizeH="0" baseline="-2500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表示</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第</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步执行的作业</a:t>
            </a:r>
            <a:r>
              <a:rPr kumimoji="0" lang="en-US" altLang="zh-CN" sz="1800" b="0" i="1"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x</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在</a:t>
            </a:r>
            <a:r>
              <a:rPr kumimoji="0" lang="en-US" altLang="zh-CN" sz="18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M</a:t>
            </a:r>
            <a:r>
              <a:rPr kumimoji="0" lang="en-US" altLang="zh-CN" sz="1800" b="1" i="0" u="none" strike="noStrike" kern="1200" cap="none" spc="0" normalizeH="0" baseline="-25000" noProof="0" dirty="0">
                <a:ln>
                  <a:noFill/>
                </a:ln>
                <a:solidFill>
                  <a:srgbClr val="0000FF"/>
                </a:solidFill>
                <a:effectLst>
                  <a:outerShdw blurRad="38100" dist="38100" dir="2700000" algn="tl">
                    <a:srgbClr val="000000">
                      <a:alpha val="43137"/>
                    </a:srgbClr>
                  </a:outerShdw>
                </a:effectLst>
                <a:uLnTx/>
                <a:uFillTx/>
                <a:latin typeface="Consolas" panose="020B0609020204030204" pitchFamily="49" charset="0"/>
                <a:ea typeface="黑体" panose="02010609060101010101" pitchFamily="49" charset="-122"/>
                <a:cs typeface="Consolas" panose="020B0609020204030204" pitchFamily="49" charset="0"/>
              </a:rPr>
              <a:t>2</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上执行</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完</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的总时间（含前面作业的执行时间）</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3" name="TextBox 2"/>
          <p:cNvSpPr txBox="1"/>
          <p:nvPr/>
        </p:nvSpPr>
        <p:spPr>
          <a:xfrm>
            <a:off x="714375" y="1141413"/>
            <a:ext cx="5072063" cy="557213"/>
          </a:xfrm>
          <a:prstGeom prst="rect">
            <a:avLst/>
          </a:prstGeom>
          <a:noFill/>
        </p:spPr>
        <p:style>
          <a:lnRef idx="1">
            <a:schemeClr val="accent6"/>
          </a:lnRef>
          <a:fillRef idx="3">
            <a:schemeClr val="accent6"/>
          </a:fillRef>
          <a:effectRef idx="2">
            <a:schemeClr val="accent6"/>
          </a:effectRef>
          <a:fontRef idx="minor">
            <a:schemeClr val="lt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mn-cs"/>
              </a:rPr>
              <a:t>一种排列（调度方案）的时间计算</a:t>
            </a:r>
            <a:endParaRPr kumimoji="0" lang="zh-CN" altLang="en-US" sz="22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mn-cs"/>
            </a:endParaRPr>
          </a:p>
        </p:txBody>
      </p:sp>
      <p:grpSp>
        <p:nvGrpSpPr>
          <p:cNvPr id="5" name="组合 7"/>
          <p:cNvGrpSpPr/>
          <p:nvPr/>
        </p:nvGrpSpPr>
        <p:grpSpPr>
          <a:xfrm>
            <a:off x="928688" y="2141538"/>
            <a:ext cx="5000625" cy="1155700"/>
            <a:chOff x="928662" y="1357298"/>
            <a:chExt cx="5000660" cy="1155150"/>
          </a:xfrm>
        </p:grpSpPr>
        <p:sp>
          <p:nvSpPr>
            <p:cNvPr id="97284" name="TextBox 3"/>
            <p:cNvSpPr txBox="1"/>
            <p:nvPr/>
          </p:nvSpPr>
          <p:spPr>
            <a:xfrm>
              <a:off x="928662" y="1357298"/>
              <a:ext cx="5000660" cy="399860"/>
            </a:xfrm>
            <a:prstGeom prst="rect">
              <a:avLst/>
            </a:prstGeom>
            <a:noFill/>
            <a:ln w="9525">
              <a:noFill/>
            </a:ln>
          </p:spPr>
          <p:txBody>
            <a:bodyPr anchor="t" anchorCtr="0">
              <a:spAutoFit/>
            </a:bodyPr>
            <a:p>
              <a:pPr eaLnBrk="0" hangingPunct="0">
                <a:buClrTx/>
                <a:buFontTx/>
              </a:pP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 </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[1], </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[2], …</a:t>
              </a:r>
              <a:r>
                <a:rPr lang="en-US" altLang="zh-CN" sz="2000" i="1" dirty="0">
                  <a:solidFill>
                    <a:srgbClr val="000000"/>
                  </a:solidFill>
                  <a:latin typeface="Consolas" panose="020B0609020204030204" pitchFamily="49" charset="0"/>
                  <a:ea typeface="黑体" panose="02010609060101010101" pitchFamily="49" charset="-122"/>
                </a:rPr>
                <a:t> x</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i</a:t>
              </a:r>
              <a:r>
                <a:rPr lang="en-US" altLang="zh-CN" sz="2000" dirty="0">
                  <a:solidFill>
                    <a:srgbClr val="000000"/>
                  </a:solidFill>
                  <a:latin typeface="Consolas" panose="020B0609020204030204" pitchFamily="49" charset="0"/>
                  <a:ea typeface="黑体" panose="02010609060101010101" pitchFamily="49" charset="-122"/>
                </a:rPr>
                <a:t>], … , </a:t>
              </a:r>
              <a:r>
                <a:rPr lang="en-US" altLang="zh-CN" sz="2000" i="1" dirty="0">
                  <a:solidFill>
                    <a:srgbClr val="000000"/>
                  </a:solidFill>
                  <a:latin typeface="Consolas" panose="020B0609020204030204" pitchFamily="49" charset="0"/>
                  <a:ea typeface="黑体" panose="02010609060101010101" pitchFamily="49" charset="-122"/>
                </a:rPr>
                <a:t>x</a:t>
              </a:r>
              <a:r>
                <a:rPr lang="en-US"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 }</a:t>
              </a:r>
              <a:endParaRPr lang="zh-CN" altLang="en-US" sz="2000" dirty="0">
                <a:solidFill>
                  <a:srgbClr val="000000"/>
                </a:solidFill>
                <a:latin typeface="Consolas" panose="020B0609020204030204" pitchFamily="49" charset="0"/>
                <a:ea typeface="黑体" panose="02010609060101010101" pitchFamily="49" charset="-122"/>
              </a:endParaRPr>
            </a:p>
          </p:txBody>
        </p:sp>
        <p:cxnSp>
          <p:nvCxnSpPr>
            <p:cNvPr id="6" name="直接箭头连接符 5"/>
            <p:cNvCxnSpPr/>
            <p:nvPr/>
          </p:nvCxnSpPr>
          <p:spPr>
            <a:xfrm rot="5400000" flipH="1" flipV="1">
              <a:off x="3607667" y="1892817"/>
              <a:ext cx="357017" cy="3175"/>
            </a:xfrm>
            <a:prstGeom prst="straightConnector1">
              <a:avLst/>
            </a:prstGeom>
            <a:noFill/>
            <a:ln>
              <a:tailEnd type="arrow"/>
            </a:ln>
          </p:spPr>
          <p:style>
            <a:lnRef idx="2">
              <a:schemeClr val="dk1"/>
            </a:lnRef>
            <a:fillRef idx="0">
              <a:schemeClr val="dk1"/>
            </a:fillRef>
            <a:effectRef idx="1">
              <a:schemeClr val="dk1"/>
            </a:effectRef>
            <a:fontRef idx="minor">
              <a:schemeClr val="tx1"/>
            </a:fontRef>
          </p:style>
        </p:cxnSp>
        <p:sp>
          <p:nvSpPr>
            <p:cNvPr id="97286" name="TextBox 6"/>
            <p:cNvSpPr txBox="1"/>
            <p:nvPr/>
          </p:nvSpPr>
          <p:spPr>
            <a:xfrm>
              <a:off x="2714611" y="2142736"/>
              <a:ext cx="2357455" cy="369712"/>
            </a:xfrm>
            <a:prstGeom prst="rect">
              <a:avLst/>
            </a:prstGeom>
            <a:noFill/>
            <a:ln w="9525">
              <a:noFill/>
            </a:ln>
          </p:spPr>
          <p:txBody>
            <a:bodyPr anchor="t" anchorCtr="0">
              <a:spAutoFit/>
            </a:bodyPr>
            <a:p>
              <a:pPr eaLnBrk="0" hangingPunct="0">
                <a:buClrTx/>
                <a:buFontTx/>
              </a:pPr>
              <a:r>
                <a:rPr lang="zh-CN" altLang="en-US" dirty="0">
                  <a:solidFill>
                    <a:srgbClr val="000000"/>
                  </a:solidFill>
                  <a:latin typeface="Consolas" panose="020B0609020204030204" pitchFamily="49" charset="0"/>
                  <a:ea typeface="黑体" panose="02010609060101010101" pitchFamily="49" charset="-122"/>
                </a:rPr>
                <a:t>第</a:t>
              </a:r>
              <a:r>
                <a:rPr lang="en-US" altLang="zh-CN" i="1" dirty="0">
                  <a:solidFill>
                    <a:srgbClr val="000000"/>
                  </a:solidFill>
                  <a:latin typeface="Consolas" panose="020B0609020204030204" pitchFamily="49" charset="0"/>
                  <a:ea typeface="黑体" panose="02010609060101010101" pitchFamily="49" charset="-122"/>
                </a:rPr>
                <a:t>i</a:t>
              </a:r>
              <a:r>
                <a:rPr lang="zh-CN" altLang="en-US" dirty="0">
                  <a:solidFill>
                    <a:srgbClr val="000000"/>
                  </a:solidFill>
                  <a:latin typeface="Consolas" panose="020B0609020204030204" pitchFamily="49" charset="0"/>
                  <a:ea typeface="黑体" panose="02010609060101010101" pitchFamily="49" charset="-122"/>
                </a:rPr>
                <a:t>步执行的作业</a:t>
              </a:r>
              <a:endParaRPr lang="zh-CN" altLang="en-US" dirty="0">
                <a:solidFill>
                  <a:srgbClr val="000000"/>
                </a:solidFill>
                <a:latin typeface="Consolas" panose="020B0609020204030204" pitchFamily="49" charset="0"/>
                <a:ea typeface="黑体" panose="02010609060101010101" pitchFamily="49" charset="-122"/>
              </a:endParaRPr>
            </a:p>
          </p:txBody>
        </p:sp>
      </p:grpSp>
      <p:sp>
        <p:nvSpPr>
          <p:cNvPr id="9" name="TextBox 8"/>
          <p:cNvSpPr txBox="1"/>
          <p:nvPr/>
        </p:nvSpPr>
        <p:spPr>
          <a:xfrm>
            <a:off x="571500" y="5641975"/>
            <a:ext cx="8072438" cy="835025"/>
          </a:xfrm>
          <a:prstGeom prst="rect">
            <a:avLst/>
          </a:prstGeom>
          <a:noFill/>
          <a:ln w="9525">
            <a:noFill/>
          </a:ln>
        </p:spPr>
        <p:txBody>
          <a:bodyPr anchor="t" anchorCtr="0">
            <a:spAutoFit/>
          </a:bodyPr>
          <a:p>
            <a:pPr eaLnBrk="0" hangingPunct="0">
              <a:lnSpc>
                <a:spcPts val="3000"/>
              </a:lnSpc>
            </a:pPr>
            <a:r>
              <a:rPr lang="en-US" altLang="zh-CN" dirty="0">
                <a:solidFill>
                  <a:srgbClr val="000000"/>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由于一个作业总是先在</a:t>
            </a:r>
            <a:r>
              <a:rPr lang="en-US" altLang="zh-CN" dirty="0">
                <a:solidFill>
                  <a:srgbClr val="000000"/>
                </a:solidFill>
                <a:latin typeface="Consolas" panose="020B0609020204030204" pitchFamily="49" charset="0"/>
                <a:ea typeface="黑体" panose="02010609060101010101" pitchFamily="49" charset="-122"/>
              </a:rPr>
              <a:t>M</a:t>
            </a:r>
            <a:r>
              <a:rPr lang="en-US" altLang="zh-CN" baseline="-25000"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上执行后在</a:t>
            </a:r>
            <a:r>
              <a:rPr lang="en-US" altLang="zh-CN" dirty="0">
                <a:solidFill>
                  <a:srgbClr val="000000"/>
                </a:solidFill>
                <a:latin typeface="Consolas" panose="020B0609020204030204" pitchFamily="49" charset="0"/>
                <a:ea typeface="黑体" panose="02010609060101010101" pitchFamily="49" charset="-122"/>
              </a:rPr>
              <a:t>M</a:t>
            </a:r>
            <a:r>
              <a:rPr lang="en-US" altLang="zh-CN" baseline="-25000" dirty="0">
                <a:solidFill>
                  <a:srgbClr val="000000"/>
                </a:solidFill>
                <a:latin typeface="Consolas" panose="020B0609020204030204" pitchFamily="49" charset="0"/>
                <a:ea typeface="黑体" panose="02010609060101010101" pitchFamily="49" charset="-122"/>
              </a:rPr>
              <a:t>2</a:t>
            </a:r>
            <a:r>
              <a:rPr lang="zh-CN" altLang="zh-CN" dirty="0">
                <a:solidFill>
                  <a:srgbClr val="000000"/>
                </a:solidFill>
                <a:latin typeface="Consolas" panose="020B0609020204030204" pitchFamily="49" charset="0"/>
                <a:ea typeface="黑体" panose="02010609060101010101" pitchFamily="49" charset="-122"/>
              </a:rPr>
              <a:t>执行，所以</a:t>
            </a:r>
            <a:r>
              <a:rPr lang="en-US" altLang="zh-CN" i="1" dirty="0">
                <a:solidFill>
                  <a:srgbClr val="FF0000"/>
                </a:solidFill>
                <a:latin typeface="Consolas" panose="020B0609020204030204" pitchFamily="49" charset="0"/>
                <a:ea typeface="黑体" panose="02010609060101010101" pitchFamily="49" charset="-122"/>
              </a:rPr>
              <a:t>f</a:t>
            </a:r>
            <a:r>
              <a:rPr lang="en-US" altLang="zh-CN" baseline="-25000" dirty="0">
                <a:solidFill>
                  <a:srgbClr val="FF0000"/>
                </a:solidFill>
                <a:latin typeface="Consolas" panose="020B0609020204030204" pitchFamily="49" charset="0"/>
                <a:ea typeface="黑体" panose="02010609060101010101" pitchFamily="49" charset="-122"/>
              </a:rPr>
              <a:t>2</a:t>
            </a:r>
            <a:r>
              <a:rPr lang="en-US" altLang="zh-CN" dirty="0">
                <a:solidFill>
                  <a:srgbClr val="FF0000"/>
                </a:solidFill>
                <a:latin typeface="Consolas" panose="020B0609020204030204" pitchFamily="49" charset="0"/>
                <a:ea typeface="黑体" panose="02010609060101010101" pitchFamily="49" charset="-122"/>
              </a:rPr>
              <a:t>[</a:t>
            </a:r>
            <a:r>
              <a:rPr lang="en-US" altLang="zh-CN" i="1" dirty="0">
                <a:solidFill>
                  <a:srgbClr val="FF0000"/>
                </a:solidFill>
                <a:latin typeface="Consolas" panose="020B0609020204030204" pitchFamily="49" charset="0"/>
                <a:ea typeface="黑体" panose="02010609060101010101" pitchFamily="49" charset="-122"/>
              </a:rPr>
              <a:t>n</a:t>
            </a:r>
            <a:r>
              <a:rPr lang="en-US" altLang="zh-CN" dirty="0">
                <a:solidFill>
                  <a:srgbClr val="FF0000"/>
                </a:solidFill>
                <a:latin typeface="Consolas" panose="020B0609020204030204" pitchFamily="49" charset="0"/>
                <a:ea typeface="黑体" panose="02010609060101010101" pitchFamily="49" charset="-122"/>
              </a:rPr>
              <a:t>]</a:t>
            </a:r>
            <a:r>
              <a:rPr lang="zh-CN" altLang="zh-CN" dirty="0">
                <a:solidFill>
                  <a:srgbClr val="FF0000"/>
                </a:solidFill>
                <a:latin typeface="Consolas" panose="020B0609020204030204" pitchFamily="49" charset="0"/>
                <a:ea typeface="黑体" panose="02010609060101010101" pitchFamily="49" charset="-122"/>
              </a:rPr>
              <a:t>就是执行全部作业的总时间</a:t>
            </a:r>
            <a:r>
              <a:rPr lang="zh-CN" altLang="zh-CN" dirty="0">
                <a:solidFill>
                  <a:srgbClr val="000000"/>
                </a:solidFill>
                <a:latin typeface="Consolas" panose="020B0609020204030204" pitchFamily="49" charset="0"/>
                <a:ea typeface="黑体" panose="02010609060101010101" pitchFamily="49" charset="-122"/>
              </a:rPr>
              <a:t>。</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0"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TextBox 1"/>
          <p:cNvSpPr txBox="1"/>
          <p:nvPr/>
        </p:nvSpPr>
        <p:spPr>
          <a:xfrm>
            <a:off x="33338" y="1200150"/>
            <a:ext cx="1038225" cy="661988"/>
          </a:xfrm>
          <a:prstGeom prst="rect">
            <a:avLst/>
          </a:prstGeom>
          <a:noFill/>
          <a:ln w="9525">
            <a:noFill/>
          </a:ln>
        </p:spPr>
        <p:txBody>
          <a:bodyPr anchor="t" anchorCtr="0">
            <a:spAutoFit/>
          </a:bodyPr>
          <a:p>
            <a:pPr eaLnBrk="0" hangingPunct="0"/>
            <a:r>
              <a:rPr lang="en-US" altLang="zh-CN" sz="1900" dirty="0">
                <a:solidFill>
                  <a:srgbClr val="FF0000"/>
                </a:solidFill>
                <a:latin typeface="黑体" panose="02010609060101010101" pitchFamily="49" charset="-122"/>
                <a:ea typeface="黑体" panose="02010609060101010101" pitchFamily="49" charset="-122"/>
              </a:rPr>
              <a:t>【</a:t>
            </a:r>
            <a:r>
              <a:rPr lang="zh-CN" altLang="zh-CN" sz="1900" dirty="0">
                <a:solidFill>
                  <a:srgbClr val="FF0000"/>
                </a:solidFill>
                <a:latin typeface="黑体" panose="02010609060101010101" pitchFamily="49" charset="-122"/>
                <a:ea typeface="黑体" panose="02010609060101010101" pitchFamily="49" charset="-122"/>
              </a:rPr>
              <a:t>例</a:t>
            </a:r>
            <a:r>
              <a:rPr lang="en-US" altLang="zh-CN" sz="1900" dirty="0">
                <a:solidFill>
                  <a:srgbClr val="FF0000"/>
                </a:solidFill>
                <a:latin typeface="黑体" panose="02010609060101010101" pitchFamily="49" charset="-122"/>
                <a:ea typeface="黑体" panose="02010609060101010101" pitchFamily="49" charset="-122"/>
              </a:rPr>
              <a:t>】</a:t>
            </a:r>
            <a:endParaRPr lang="en-US" altLang="zh-CN" sz="1900" dirty="0">
              <a:solidFill>
                <a:srgbClr val="FF0000"/>
              </a:solidFill>
              <a:latin typeface="黑体" panose="02010609060101010101" pitchFamily="49" charset="-122"/>
              <a:ea typeface="黑体" panose="02010609060101010101" pitchFamily="49" charset="-122"/>
            </a:endParaRPr>
          </a:p>
          <a:p>
            <a:pPr eaLnBrk="0" hangingPunct="0"/>
            <a:endParaRPr lang="zh-CN" altLang="en-US" dirty="0">
              <a:solidFill>
                <a:srgbClr val="000000"/>
              </a:solidFill>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nvGraphicFramePr>
        <p:xfrm>
          <a:off x="1071570" y="1237423"/>
          <a:ext cx="2721610" cy="1115695"/>
        </p:xfrm>
        <a:graphic>
          <a:graphicData uri="http://schemas.openxmlformats.org/drawingml/2006/table">
            <a:tbl>
              <a:tblPr>
                <a:tableStyleId>{775DCB02-9BB8-47FD-8907-85C794F793BA}</a:tableStyleId>
              </a:tblPr>
              <a:tblGrid>
                <a:gridCol w="1065989"/>
                <a:gridCol w="551874"/>
                <a:gridCol w="551874"/>
                <a:gridCol w="551874"/>
              </a:tblGrid>
              <a:tr h="371898">
                <a:tc>
                  <a:txBody>
                    <a:bodyPr/>
                    <a:lstStyle/>
                    <a:p>
                      <a:pPr indent="0" algn="ctr">
                        <a:lnSpc>
                          <a:spcPts val="2600"/>
                        </a:lnSpc>
                        <a:spcAft>
                          <a:spcPts val="0"/>
                        </a:spcAft>
                      </a:pPr>
                      <a:r>
                        <a:rPr lang="zh-CN" sz="1600" b="1" kern="100" dirty="0">
                          <a:solidFill>
                            <a:srgbClr val="C00000"/>
                          </a:solidFill>
                          <a:latin typeface="Consolas" panose="020B0609020204030204" pitchFamily="49" charset="0"/>
                          <a:cs typeface="Consolas" panose="020B0609020204030204" pitchFamily="49" charset="0"/>
                        </a:rPr>
                        <a:t>作业编号</a:t>
                      </a:r>
                      <a:endParaRPr lang="zh-CN"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dirty="0">
                          <a:solidFill>
                            <a:srgbClr val="000000"/>
                          </a:solidFill>
                          <a:latin typeface="Consolas" panose="020B0609020204030204" pitchFamily="49" charset="0"/>
                          <a:cs typeface="Consolas" panose="020B0609020204030204" pitchFamily="49" charset="0"/>
                        </a:rPr>
                        <a:t>1</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dirty="0">
                          <a:solidFill>
                            <a:srgbClr val="000000"/>
                          </a:solidFill>
                          <a:latin typeface="Consolas" panose="020B0609020204030204" pitchFamily="49" charset="0"/>
                          <a:cs typeface="Consolas" panose="020B0609020204030204" pitchFamily="49" charset="0"/>
                        </a:rPr>
                        <a:t>2</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a:solidFill>
                            <a:srgbClr val="000000"/>
                          </a:solidFill>
                          <a:latin typeface="Consolas" panose="020B0609020204030204" pitchFamily="49" charset="0"/>
                          <a:cs typeface="Consolas" panose="020B0609020204030204" pitchFamily="49" charset="0"/>
                        </a:rPr>
                        <a:t>3</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r>
              <a:tr h="371898">
                <a:tc>
                  <a:txBody>
                    <a:bodyPr/>
                    <a:lstStyle/>
                    <a:p>
                      <a:pPr indent="0" algn="ctr">
                        <a:lnSpc>
                          <a:spcPts val="2600"/>
                        </a:lnSpc>
                        <a:spcAft>
                          <a:spcPts val="0"/>
                        </a:spcAft>
                      </a:pPr>
                      <a:r>
                        <a:rPr lang="en-US" sz="1600" b="1" kern="100">
                          <a:solidFill>
                            <a:srgbClr val="C00000"/>
                          </a:solidFill>
                          <a:latin typeface="Consolas" panose="020B0609020204030204" pitchFamily="49" charset="0"/>
                          <a:cs typeface="Consolas" panose="020B0609020204030204" pitchFamily="49" charset="0"/>
                        </a:rPr>
                        <a:t>M</a:t>
                      </a:r>
                      <a:r>
                        <a:rPr lang="en-US" sz="1600" b="1" kern="100" baseline="-25000">
                          <a:solidFill>
                            <a:srgbClr val="C00000"/>
                          </a:solidFill>
                          <a:latin typeface="Consolas" panose="020B0609020204030204" pitchFamily="49" charset="0"/>
                          <a:cs typeface="Consolas" panose="020B0609020204030204" pitchFamily="49" charset="0"/>
                        </a:rPr>
                        <a:t>1</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a</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a:solidFill>
                            <a:srgbClr val="000000"/>
                          </a:solidFill>
                          <a:latin typeface="Consolas" panose="020B0609020204030204" pitchFamily="49" charset="0"/>
                          <a:cs typeface="Consolas" panose="020B0609020204030204" pitchFamily="49" charset="0"/>
                        </a:rPr>
                        <a:t>2</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dirty="0">
                          <a:solidFill>
                            <a:srgbClr val="000000"/>
                          </a:solidFill>
                          <a:latin typeface="Consolas" panose="020B0609020204030204" pitchFamily="49" charset="0"/>
                          <a:cs typeface="Consolas" panose="020B0609020204030204" pitchFamily="49" charset="0"/>
                        </a:rPr>
                        <a:t>3</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dirty="0">
                          <a:solidFill>
                            <a:srgbClr val="000000"/>
                          </a:solidFill>
                          <a:latin typeface="Consolas" panose="020B0609020204030204" pitchFamily="49" charset="0"/>
                          <a:cs typeface="Consolas" panose="020B0609020204030204" pitchFamily="49" charset="0"/>
                        </a:rPr>
                        <a:t>2</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r>
              <a:tr h="371898">
                <a:tc>
                  <a:txBody>
                    <a:bodyPr/>
                    <a:lstStyle/>
                    <a:p>
                      <a:pPr indent="0" algn="ctr">
                        <a:lnSpc>
                          <a:spcPts val="2600"/>
                        </a:lnSpc>
                        <a:spcAft>
                          <a:spcPts val="0"/>
                        </a:spcAft>
                      </a:pPr>
                      <a:r>
                        <a:rPr lang="en-US" sz="1600" b="1" kern="100">
                          <a:solidFill>
                            <a:srgbClr val="C00000"/>
                          </a:solidFill>
                          <a:latin typeface="Consolas" panose="020B0609020204030204" pitchFamily="49" charset="0"/>
                          <a:cs typeface="Consolas" panose="020B0609020204030204" pitchFamily="49" charset="0"/>
                        </a:rPr>
                        <a:t>M</a:t>
                      </a:r>
                      <a:r>
                        <a:rPr lang="en-US" sz="1600" b="1" kern="100" baseline="-25000">
                          <a:solidFill>
                            <a:srgbClr val="C00000"/>
                          </a:solidFill>
                          <a:latin typeface="Consolas" panose="020B0609020204030204" pitchFamily="49" charset="0"/>
                          <a:cs typeface="Consolas" panose="020B0609020204030204" pitchFamily="49" charset="0"/>
                        </a:rPr>
                        <a:t>2</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b</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a:solidFill>
                            <a:srgbClr val="000000"/>
                          </a:solidFill>
                          <a:latin typeface="Consolas" panose="020B0609020204030204" pitchFamily="49" charset="0"/>
                          <a:cs typeface="Consolas" panose="020B0609020204030204" pitchFamily="49" charset="0"/>
                        </a:rPr>
                        <a:t>1</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dirty="0">
                          <a:solidFill>
                            <a:srgbClr val="000000"/>
                          </a:solidFill>
                          <a:latin typeface="Consolas" panose="020B0609020204030204" pitchFamily="49" charset="0"/>
                          <a:cs typeface="Consolas" panose="020B0609020204030204" pitchFamily="49" charset="0"/>
                        </a:rPr>
                        <a:t>1</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dirty="0">
                          <a:solidFill>
                            <a:srgbClr val="000000"/>
                          </a:solidFill>
                          <a:latin typeface="Consolas" panose="020B0609020204030204" pitchFamily="49" charset="0"/>
                          <a:cs typeface="Consolas" panose="020B0609020204030204" pitchFamily="49" charset="0"/>
                        </a:rPr>
                        <a:t>3</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r>
            </a:tbl>
          </a:graphicData>
        </a:graphic>
      </p:graphicFrame>
      <p:grpSp>
        <p:nvGrpSpPr>
          <p:cNvPr id="4" name="组合 31"/>
          <p:cNvGrpSpPr/>
          <p:nvPr/>
        </p:nvGrpSpPr>
        <p:grpSpPr>
          <a:xfrm>
            <a:off x="941388" y="3511550"/>
            <a:ext cx="2155825" cy="1214438"/>
            <a:chOff x="940694" y="3427412"/>
            <a:chExt cx="2156160" cy="1214446"/>
          </a:xfrm>
        </p:grpSpPr>
        <p:sp>
          <p:nvSpPr>
            <p:cNvPr id="10" name="矩形 9"/>
            <p:cNvSpPr/>
            <p:nvPr/>
          </p:nvSpPr>
          <p:spPr>
            <a:xfrm>
              <a:off x="940694" y="3427412"/>
              <a:ext cx="1440086" cy="50006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1" name="矩形 10"/>
            <p:cNvSpPr/>
            <p:nvPr/>
          </p:nvSpPr>
          <p:spPr>
            <a:xfrm>
              <a:off x="2377604" y="4141792"/>
              <a:ext cx="719250" cy="500066"/>
            </a:xfrm>
            <a:prstGeom prst="rect">
              <a:avLst/>
            </a:prstGeom>
            <a:solidFill>
              <a:srgbClr val="FAC4BE"/>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pSp>
      <p:grpSp>
        <p:nvGrpSpPr>
          <p:cNvPr id="155653" name="组合 30"/>
          <p:cNvGrpSpPr/>
          <p:nvPr/>
        </p:nvGrpSpPr>
        <p:grpSpPr>
          <a:xfrm>
            <a:off x="428625" y="2441575"/>
            <a:ext cx="8420100" cy="2571750"/>
            <a:chOff x="428596" y="2357430"/>
            <a:chExt cx="8420066" cy="2571768"/>
          </a:xfrm>
        </p:grpSpPr>
        <p:cxnSp>
          <p:nvCxnSpPr>
            <p:cNvPr id="5" name="直接箭头连接符 4"/>
            <p:cNvCxnSpPr/>
            <p:nvPr/>
          </p:nvCxnSpPr>
          <p:spPr>
            <a:xfrm>
              <a:off x="928657" y="4927611"/>
              <a:ext cx="7920005" cy="1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750" y="3998118"/>
              <a:ext cx="1857388" cy="15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9337" name="TextBox 7"/>
            <p:cNvSpPr txBox="1"/>
            <p:nvPr/>
          </p:nvSpPr>
          <p:spPr>
            <a:xfrm>
              <a:off x="571472" y="3498850"/>
              <a:ext cx="500066" cy="307777"/>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M</a:t>
              </a:r>
              <a:r>
                <a:rPr lang="en-US" altLang="zh-CN" sz="2000" baseline="-25000" dirty="0">
                  <a:solidFill>
                    <a:srgbClr val="0000FF"/>
                  </a:solidFill>
                  <a:latin typeface="Consolas" panose="020B0609020204030204" pitchFamily="49" charset="0"/>
                  <a:ea typeface="宋体" panose="02010600030101010101" pitchFamily="2" charset="-122"/>
                </a:rPr>
                <a:t>1</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99338" name="TextBox 8"/>
            <p:cNvSpPr txBox="1"/>
            <p:nvPr/>
          </p:nvSpPr>
          <p:spPr>
            <a:xfrm>
              <a:off x="571472" y="4213230"/>
              <a:ext cx="500066" cy="307777"/>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M</a:t>
              </a:r>
              <a:r>
                <a:rPr lang="en-US" altLang="zh-CN" sz="2000" baseline="-25000" dirty="0">
                  <a:solidFill>
                    <a:srgbClr val="0000FF"/>
                  </a:solidFill>
                  <a:latin typeface="Consolas" panose="020B0609020204030204" pitchFamily="49" charset="0"/>
                  <a:ea typeface="宋体" panose="02010600030101010101" pitchFamily="2" charset="-122"/>
                </a:rPr>
                <a:t>2</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99339" name="TextBox 12"/>
            <p:cNvSpPr txBox="1"/>
            <p:nvPr/>
          </p:nvSpPr>
          <p:spPr>
            <a:xfrm>
              <a:off x="428596" y="2357430"/>
              <a:ext cx="928694" cy="492443"/>
            </a:xfrm>
            <a:prstGeom prst="rect">
              <a:avLst/>
            </a:prstGeom>
            <a:noFill/>
            <a:ln w="9525">
              <a:noFill/>
            </a:ln>
          </p:spPr>
          <p:txBody>
            <a:bodyPr lIns="0" tIns="0" rIns="0" bIns="0"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[0]=0</a:t>
              </a:r>
              <a:endParaRPr lang="en-US" altLang="zh-CN" sz="1600" dirty="0">
                <a:solidFill>
                  <a:srgbClr val="0000FF"/>
                </a:solidFill>
                <a:latin typeface="Consolas" panose="020B0609020204030204" pitchFamily="49" charset="0"/>
                <a:ea typeface="宋体" panose="02010600030101010101" pitchFamily="2" charset="-122"/>
              </a:endParaRPr>
            </a:p>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2</a:t>
              </a:r>
              <a:r>
                <a:rPr lang="en-US" altLang="zh-CN" sz="1600" dirty="0">
                  <a:solidFill>
                    <a:srgbClr val="0000FF"/>
                  </a:solidFill>
                  <a:latin typeface="Consolas" panose="020B0609020204030204" pitchFamily="49" charset="0"/>
                  <a:ea typeface="宋体" panose="02010600030101010101" pitchFamily="2" charset="-122"/>
                </a:rPr>
                <a:t>[0]=0</a:t>
              </a:r>
              <a:endParaRPr lang="zh-CN" altLang="en-US" sz="1600" dirty="0">
                <a:solidFill>
                  <a:srgbClr val="0000FF"/>
                </a:solidFill>
                <a:latin typeface="Consolas" panose="020B0609020204030204" pitchFamily="49" charset="0"/>
                <a:ea typeface="宋体" panose="02010600030101010101" pitchFamily="2" charset="-122"/>
              </a:endParaRPr>
            </a:p>
          </p:txBody>
        </p:sp>
      </p:grpSp>
      <p:sp>
        <p:nvSpPr>
          <p:cNvPr id="15" name="矩形 14"/>
          <p:cNvSpPr/>
          <p:nvPr/>
        </p:nvSpPr>
        <p:spPr>
          <a:xfrm>
            <a:off x="2382838" y="3511550"/>
            <a:ext cx="2159000" cy="50006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2</a:t>
            </a:r>
            <a:endParaRPr kumimoji="0" lang="zh-CN" altLang="en-US"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9" name="矩形 18"/>
          <p:cNvSpPr/>
          <p:nvPr/>
        </p:nvSpPr>
        <p:spPr>
          <a:xfrm>
            <a:off x="4546600" y="3511550"/>
            <a:ext cx="1439863" cy="500063"/>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3</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pSp>
        <p:nvGrpSpPr>
          <p:cNvPr id="23" name="组合 33"/>
          <p:cNvGrpSpPr/>
          <p:nvPr/>
        </p:nvGrpSpPr>
        <p:grpSpPr>
          <a:xfrm>
            <a:off x="1643063" y="4727575"/>
            <a:ext cx="2000250" cy="920750"/>
            <a:chOff x="1643042" y="4643446"/>
            <a:chExt cx="2000264" cy="921071"/>
          </a:xfrm>
        </p:grpSpPr>
        <p:sp>
          <p:nvSpPr>
            <p:cNvPr id="99343" name="TextBox 13"/>
            <p:cNvSpPr txBox="1"/>
            <p:nvPr/>
          </p:nvSpPr>
          <p:spPr>
            <a:xfrm>
              <a:off x="1643042" y="5072074"/>
              <a:ext cx="2000264" cy="492443"/>
            </a:xfrm>
            <a:prstGeom prst="rect">
              <a:avLst/>
            </a:prstGeom>
            <a:noFill/>
            <a:ln w="9525">
              <a:noFill/>
            </a:ln>
          </p:spPr>
          <p:txBody>
            <a:bodyPr lIns="0" tIns="0" rIns="0" bIns="0" anchor="t" anchorCtr="0">
              <a:spAutoFit/>
            </a:bodyPr>
            <a:p>
              <a:pPr eaLnBrk="0" hangingPunct="0"/>
              <a:r>
                <a:rPr lang="zh-CN" altLang="en-US"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1</a:t>
              </a:r>
              <a:r>
                <a:rPr lang="zh-CN" altLang="en-US"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a:t>
              </a:r>
              <a:r>
                <a:rPr lang="en-US" altLang="zh-CN" sz="1600" baseline="-25000" dirty="0">
                  <a:solidFill>
                    <a:srgbClr val="0000FF"/>
                  </a:solidFill>
                  <a:latin typeface="Consolas" panose="020B0609020204030204" pitchFamily="49" charset="0"/>
                  <a:ea typeface="仿宋" panose="02010609060101010101" pitchFamily="49" charset="-122"/>
                </a:rPr>
                <a:t>2</a:t>
              </a:r>
              <a:r>
                <a:rPr lang="zh-CN" altLang="en-US" sz="1600" dirty="0">
                  <a:solidFill>
                    <a:srgbClr val="C00000"/>
                  </a:solidFill>
                  <a:latin typeface="Consolas" panose="020B0609020204030204" pitchFamily="49" charset="0"/>
                  <a:ea typeface="仿宋" panose="02010609060101010101" pitchFamily="49" charset="-122"/>
                </a:rPr>
                <a:t>不等</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[1]=</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1</a:t>
              </a:r>
              <a:r>
                <a:rPr lang="en-US" altLang="zh-CN" sz="1600" dirty="0">
                  <a:solidFill>
                    <a:srgbClr val="0000FF"/>
                  </a:solidFill>
                  <a:latin typeface="Consolas" panose="020B0609020204030204" pitchFamily="49" charset="0"/>
                  <a:ea typeface="仿宋" panose="02010609060101010101" pitchFamily="49" charset="-122"/>
                </a:rPr>
                <a:t>[1]+</a:t>
              </a:r>
              <a:r>
                <a:rPr lang="en-US" altLang="zh-CN" sz="1600" i="1" dirty="0">
                  <a:solidFill>
                    <a:srgbClr val="0000FF"/>
                  </a:solidFill>
                  <a:latin typeface="Consolas" panose="020B0609020204030204" pitchFamily="49" charset="0"/>
                  <a:ea typeface="仿宋" panose="02010609060101010101" pitchFamily="49" charset="-122"/>
                </a:rPr>
                <a:t>b</a:t>
              </a:r>
              <a:r>
                <a:rPr lang="en-US" altLang="zh-CN" sz="1600" dirty="0">
                  <a:solidFill>
                    <a:srgbClr val="0000FF"/>
                  </a:solidFill>
                  <a:latin typeface="Consolas" panose="020B0609020204030204" pitchFamily="49" charset="0"/>
                  <a:ea typeface="仿宋" panose="02010609060101010101" pitchFamily="49" charset="-122"/>
                </a:rPr>
                <a:t>[1]=3</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24" name="直接箭头连接符 23"/>
            <p:cNvCxnSpPr/>
            <p:nvPr/>
          </p:nvCxnSpPr>
          <p:spPr>
            <a:xfrm rot="5400000" flipH="1" flipV="1">
              <a:off x="2867728" y="4858621"/>
              <a:ext cx="431951"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5" name="组合 32"/>
          <p:cNvGrpSpPr/>
          <p:nvPr/>
        </p:nvGrpSpPr>
        <p:grpSpPr>
          <a:xfrm>
            <a:off x="1400175" y="2789238"/>
            <a:ext cx="2347913" cy="639762"/>
            <a:chOff x="1643042" y="2707765"/>
            <a:chExt cx="1714512" cy="640081"/>
          </a:xfrm>
        </p:grpSpPr>
        <p:sp>
          <p:nvSpPr>
            <p:cNvPr id="99346" name="TextBox 11"/>
            <p:cNvSpPr txBox="1"/>
            <p:nvPr/>
          </p:nvSpPr>
          <p:spPr>
            <a:xfrm>
              <a:off x="1643042" y="2707765"/>
              <a:ext cx="1714512" cy="492689"/>
            </a:xfrm>
            <a:prstGeom prst="rect">
              <a:avLst/>
            </a:prstGeom>
            <a:noFill/>
            <a:ln w="9525">
              <a:noFill/>
            </a:ln>
          </p:spPr>
          <p:txBody>
            <a:bodyPr lIns="0" tIns="0" rIns="0" bIns="0"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[1]=</a:t>
              </a:r>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[0]+2</a:t>
              </a:r>
              <a:r>
                <a:rPr lang="en-US" altLang="zh-CN" sz="1600" dirty="0">
                  <a:solidFill>
                    <a:srgbClr val="7F7F7F"/>
                  </a:solidFill>
                  <a:latin typeface="Consolas" panose="020B0609020204030204" pitchFamily="49" charset="0"/>
                  <a:ea typeface="宋体" panose="02010600030101010101" pitchFamily="2" charset="-122"/>
                </a:rPr>
                <a:t>(a[1])</a:t>
              </a:r>
              <a:r>
                <a:rPr lang="en-US" altLang="zh-CN" sz="1600" dirty="0">
                  <a:solidFill>
                    <a:srgbClr val="0000FF"/>
                  </a:solidFill>
                  <a:latin typeface="Consolas" panose="020B0609020204030204" pitchFamily="49" charset="0"/>
                  <a:ea typeface="宋体" panose="02010600030101010101" pitchFamily="2" charset="-122"/>
                </a:rPr>
                <a:t>=2</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26" name="直接箭头连接符 25"/>
            <p:cNvCxnSpPr/>
            <p:nvPr/>
          </p:nvCxnSpPr>
          <p:spPr>
            <a:xfrm rot="5400000">
              <a:off x="2190639" y="3166776"/>
              <a:ext cx="360542"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1" name="组合 34"/>
          <p:cNvGrpSpPr/>
          <p:nvPr/>
        </p:nvGrpSpPr>
        <p:grpSpPr>
          <a:xfrm>
            <a:off x="3857625" y="2792413"/>
            <a:ext cx="1714500" cy="652462"/>
            <a:chOff x="3857620" y="2707765"/>
            <a:chExt cx="1714512" cy="652607"/>
          </a:xfrm>
        </p:grpSpPr>
        <p:sp>
          <p:nvSpPr>
            <p:cNvPr id="99349" name="TextBox 16"/>
            <p:cNvSpPr txBox="1"/>
            <p:nvPr/>
          </p:nvSpPr>
          <p:spPr>
            <a:xfrm>
              <a:off x="3857620" y="2707765"/>
              <a:ext cx="1714512" cy="246221"/>
            </a:xfrm>
            <a:prstGeom prst="rect">
              <a:avLst/>
            </a:prstGeom>
            <a:noFill/>
            <a:ln w="9525">
              <a:noFill/>
            </a:ln>
          </p:spPr>
          <p:txBody>
            <a:bodyPr lIns="0" tIns="0" rIns="0" bIns="0"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[2]=</a:t>
              </a:r>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[1]+3=5</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27" name="直接箭头连接符 26"/>
            <p:cNvCxnSpPr/>
            <p:nvPr/>
          </p:nvCxnSpPr>
          <p:spPr>
            <a:xfrm rot="5400000">
              <a:off x="4365580" y="3179352"/>
              <a:ext cx="360442"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2" name="组合 36"/>
          <p:cNvGrpSpPr/>
          <p:nvPr/>
        </p:nvGrpSpPr>
        <p:grpSpPr>
          <a:xfrm>
            <a:off x="5786438" y="2792413"/>
            <a:ext cx="1643062" cy="649287"/>
            <a:chOff x="5786446" y="2707765"/>
            <a:chExt cx="1643074" cy="649797"/>
          </a:xfrm>
        </p:grpSpPr>
        <p:sp>
          <p:nvSpPr>
            <p:cNvPr id="99352" name="TextBox 20"/>
            <p:cNvSpPr txBox="1"/>
            <p:nvPr/>
          </p:nvSpPr>
          <p:spPr>
            <a:xfrm>
              <a:off x="5786446" y="2707765"/>
              <a:ext cx="1643074" cy="246221"/>
            </a:xfrm>
            <a:prstGeom prst="rect">
              <a:avLst/>
            </a:prstGeom>
            <a:noFill/>
            <a:ln w="9525">
              <a:noFill/>
            </a:ln>
          </p:spPr>
          <p:txBody>
            <a:bodyPr lIns="0" tIns="0" rIns="0" bIns="0"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[3]=</a:t>
              </a:r>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[2]+2=7</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28" name="直接箭头连接符 27"/>
            <p:cNvCxnSpPr/>
            <p:nvPr/>
          </p:nvCxnSpPr>
          <p:spPr>
            <a:xfrm rot="5400000">
              <a:off x="5794238" y="3176439"/>
              <a:ext cx="360645"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3" name="组合 35"/>
          <p:cNvGrpSpPr/>
          <p:nvPr/>
        </p:nvGrpSpPr>
        <p:grpSpPr>
          <a:xfrm>
            <a:off x="4357688" y="4225925"/>
            <a:ext cx="1954212" cy="1422400"/>
            <a:chOff x="4357686" y="4141792"/>
            <a:chExt cx="1954372" cy="1422725"/>
          </a:xfrm>
        </p:grpSpPr>
        <p:sp>
          <p:nvSpPr>
            <p:cNvPr id="16" name="矩形 15"/>
            <p:cNvSpPr/>
            <p:nvPr/>
          </p:nvSpPr>
          <p:spPr>
            <a:xfrm>
              <a:off x="4538676" y="4141792"/>
              <a:ext cx="719196" cy="50017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2</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99356" name="TextBox 17"/>
            <p:cNvSpPr txBox="1"/>
            <p:nvPr/>
          </p:nvSpPr>
          <p:spPr>
            <a:xfrm>
              <a:off x="4357686" y="5072074"/>
              <a:ext cx="1954372" cy="492443"/>
            </a:xfrm>
            <a:prstGeom prst="rect">
              <a:avLst/>
            </a:prstGeom>
            <a:noFill/>
            <a:ln w="9525">
              <a:noFill/>
            </a:ln>
          </p:spPr>
          <p:txBody>
            <a:bodyPr lIns="0" tIns="0" rIns="0" bIns="0" anchor="t" anchorCtr="0">
              <a:spAutoFit/>
            </a:bodyPr>
            <a:p>
              <a:pPr eaLnBrk="0" hangingPunct="0"/>
              <a:r>
                <a:rPr lang="zh-CN" altLang="en-US"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2</a:t>
              </a:r>
              <a:r>
                <a:rPr lang="zh-CN" altLang="en-US"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a:t>
              </a:r>
              <a:r>
                <a:rPr lang="en-US" altLang="zh-CN" sz="1600" baseline="-25000" dirty="0">
                  <a:solidFill>
                    <a:srgbClr val="0000FF"/>
                  </a:solidFill>
                  <a:latin typeface="Consolas" panose="020B0609020204030204" pitchFamily="49" charset="0"/>
                  <a:ea typeface="仿宋" panose="02010609060101010101" pitchFamily="49" charset="-122"/>
                </a:rPr>
                <a:t>2</a:t>
              </a:r>
              <a:r>
                <a:rPr lang="zh-CN" altLang="en-US" sz="1600" dirty="0">
                  <a:solidFill>
                    <a:srgbClr val="C00000"/>
                  </a:solidFill>
                  <a:latin typeface="Consolas" panose="020B0609020204030204" pitchFamily="49" charset="0"/>
                  <a:ea typeface="仿宋" panose="02010609060101010101" pitchFamily="49" charset="-122"/>
                </a:rPr>
                <a:t>不等</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[2]=</a:t>
              </a:r>
              <a:r>
                <a:rPr lang="en-US" altLang="zh-CN" sz="1600" b="1" i="1" dirty="0">
                  <a:solidFill>
                    <a:srgbClr val="FF0000"/>
                  </a:solidFill>
                  <a:latin typeface="Consolas" panose="020B0609020204030204" pitchFamily="49" charset="0"/>
                  <a:ea typeface="仿宋" panose="02010609060101010101" pitchFamily="49" charset="-122"/>
                </a:rPr>
                <a:t>f</a:t>
              </a:r>
              <a:r>
                <a:rPr lang="en-US" altLang="zh-CN" sz="1600" b="1" baseline="-25000" dirty="0">
                  <a:solidFill>
                    <a:srgbClr val="FF0000"/>
                  </a:solidFill>
                  <a:latin typeface="Consolas" panose="020B0609020204030204" pitchFamily="49" charset="0"/>
                  <a:ea typeface="仿宋" panose="02010609060101010101" pitchFamily="49" charset="-122"/>
                </a:rPr>
                <a:t>1</a:t>
              </a:r>
              <a:r>
                <a:rPr lang="en-US" altLang="zh-CN" sz="1600" b="1" dirty="0">
                  <a:solidFill>
                    <a:srgbClr val="FF0000"/>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b</a:t>
              </a:r>
              <a:r>
                <a:rPr lang="en-US" altLang="zh-CN" sz="1600" dirty="0">
                  <a:solidFill>
                    <a:srgbClr val="0000FF"/>
                  </a:solidFill>
                  <a:latin typeface="Consolas" panose="020B0609020204030204" pitchFamily="49" charset="0"/>
                  <a:ea typeface="仿宋" panose="02010609060101010101" pitchFamily="49" charset="-122"/>
                </a:rPr>
                <a:t>[2]=6</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29" name="直接箭头连接符 28"/>
            <p:cNvCxnSpPr/>
            <p:nvPr/>
          </p:nvCxnSpPr>
          <p:spPr>
            <a:xfrm rot="5400000" flipH="1" flipV="1">
              <a:off x="5082402" y="4858706"/>
              <a:ext cx="431899"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4" name="组合 37"/>
          <p:cNvGrpSpPr/>
          <p:nvPr/>
        </p:nvGrpSpPr>
        <p:grpSpPr>
          <a:xfrm>
            <a:off x="5988050" y="4225925"/>
            <a:ext cx="2643188" cy="1422400"/>
            <a:chOff x="5988234" y="4141792"/>
            <a:chExt cx="2643206" cy="1422725"/>
          </a:xfrm>
        </p:grpSpPr>
        <p:sp>
          <p:nvSpPr>
            <p:cNvPr id="20" name="矩形 19"/>
            <p:cNvSpPr/>
            <p:nvPr/>
          </p:nvSpPr>
          <p:spPr>
            <a:xfrm>
              <a:off x="5988234" y="4141792"/>
              <a:ext cx="2160603" cy="500177"/>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3</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99360" name="TextBox 21"/>
            <p:cNvSpPr txBox="1"/>
            <p:nvPr/>
          </p:nvSpPr>
          <p:spPr>
            <a:xfrm>
              <a:off x="6500826" y="5072074"/>
              <a:ext cx="2130614" cy="492443"/>
            </a:xfrm>
            <a:prstGeom prst="rect">
              <a:avLst/>
            </a:prstGeom>
            <a:noFill/>
            <a:ln w="9525">
              <a:noFill/>
            </a:ln>
          </p:spPr>
          <p:txBody>
            <a:bodyPr lIns="0" tIns="0" rIns="0" bIns="0" anchor="t" anchorCtr="0">
              <a:spAutoFit/>
            </a:bodyPr>
            <a:p>
              <a:pPr eaLnBrk="0" hangingPunct="0"/>
              <a:r>
                <a:rPr lang="zh-CN" altLang="en-US"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3</a:t>
              </a:r>
              <a:r>
                <a:rPr lang="zh-CN" altLang="en-US"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a:t>
              </a:r>
              <a:r>
                <a:rPr lang="en-US" altLang="zh-CN" sz="1600" baseline="-25000" dirty="0">
                  <a:solidFill>
                    <a:srgbClr val="0000FF"/>
                  </a:solidFill>
                  <a:latin typeface="Consolas" panose="020B0609020204030204" pitchFamily="49" charset="0"/>
                  <a:ea typeface="仿宋" panose="02010609060101010101" pitchFamily="49" charset="-122"/>
                </a:rPr>
                <a:t>2</a:t>
              </a:r>
              <a:r>
                <a:rPr lang="zh-CN" altLang="en-US" sz="1600" dirty="0">
                  <a:solidFill>
                    <a:srgbClr val="C00000"/>
                  </a:solidFill>
                  <a:latin typeface="Consolas" panose="020B0609020204030204" pitchFamily="49" charset="0"/>
                  <a:ea typeface="仿宋" panose="02010609060101010101" pitchFamily="49" charset="-122"/>
                </a:rPr>
                <a:t>不等</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[3]=</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1</a:t>
              </a:r>
              <a:r>
                <a:rPr lang="en-US" altLang="zh-CN" sz="1600" dirty="0">
                  <a:solidFill>
                    <a:srgbClr val="0000FF"/>
                  </a:solidFill>
                  <a:latin typeface="Consolas" panose="020B0609020204030204" pitchFamily="49" charset="0"/>
                  <a:ea typeface="仿宋" panose="02010609060101010101" pitchFamily="49" charset="-122"/>
                </a:rPr>
                <a:t>[3]+</a:t>
              </a:r>
              <a:r>
                <a:rPr lang="en-US" altLang="zh-CN" sz="1600" i="1" dirty="0">
                  <a:solidFill>
                    <a:srgbClr val="0000FF"/>
                  </a:solidFill>
                  <a:latin typeface="Consolas" panose="020B0609020204030204" pitchFamily="49" charset="0"/>
                  <a:ea typeface="仿宋" panose="02010609060101010101" pitchFamily="49" charset="-122"/>
                </a:rPr>
                <a:t>b</a:t>
              </a:r>
              <a:r>
                <a:rPr lang="en-US" altLang="zh-CN" sz="1600" dirty="0">
                  <a:solidFill>
                    <a:srgbClr val="0000FF"/>
                  </a:solidFill>
                  <a:latin typeface="Consolas" panose="020B0609020204030204" pitchFamily="49" charset="0"/>
                  <a:ea typeface="仿宋" panose="02010609060101010101" pitchFamily="49" charset="-122"/>
                </a:rPr>
                <a:t>[3]=10</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30" name="直接箭头连接符 29"/>
            <p:cNvCxnSpPr/>
            <p:nvPr/>
          </p:nvCxnSpPr>
          <p:spPr>
            <a:xfrm rot="5400000" flipH="1" flipV="1">
              <a:off x="7973364" y="4858706"/>
              <a:ext cx="431899"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9" name="TextBox 38"/>
          <p:cNvSpPr txBox="1"/>
          <p:nvPr/>
        </p:nvSpPr>
        <p:spPr>
          <a:xfrm>
            <a:off x="214313" y="5799138"/>
            <a:ext cx="6643687" cy="776287"/>
          </a:xfrm>
          <a:prstGeom prst="rect">
            <a:avLst/>
          </a:prstGeom>
          <a:noFill/>
          <a:ln w="9525">
            <a:noFill/>
          </a:ln>
        </p:spPr>
        <p:txBody>
          <a:bodyPr anchor="t" anchorCtr="0">
            <a:spAutoFit/>
          </a:bodyPr>
          <a:p>
            <a:pPr eaLnBrk="0" hangingPunct="0">
              <a:lnSpc>
                <a:spcPts val="2800"/>
              </a:lnSpc>
            </a:pPr>
            <a:r>
              <a:rPr lang="zh-CN" altLang="zh-CN" dirty="0">
                <a:solidFill>
                  <a:srgbClr val="000000"/>
                </a:solidFill>
                <a:latin typeface="Consolas" panose="020B0609020204030204" pitchFamily="49" charset="0"/>
                <a:ea typeface="黑体" panose="02010609060101010101" pitchFamily="49" charset="-122"/>
              </a:rPr>
              <a:t>由于每个作业都是从</a:t>
            </a:r>
            <a:r>
              <a:rPr lang="en-US" altLang="zh-CN" dirty="0">
                <a:solidFill>
                  <a:srgbClr val="000000"/>
                </a:solidFill>
                <a:latin typeface="Consolas" panose="020B0609020204030204" pitchFamily="49" charset="0"/>
                <a:ea typeface="黑体" panose="02010609060101010101" pitchFamily="49" charset="-122"/>
              </a:rPr>
              <a:t>M</a:t>
            </a:r>
            <a:r>
              <a:rPr lang="en-US" altLang="zh-CN" baseline="-25000"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开始的，即</a:t>
            </a:r>
            <a:r>
              <a:rPr lang="en-US" altLang="zh-CN" dirty="0">
                <a:solidFill>
                  <a:srgbClr val="000000"/>
                </a:solidFill>
                <a:latin typeface="Consolas" panose="020B0609020204030204" pitchFamily="49" charset="0"/>
                <a:ea typeface="黑体" panose="02010609060101010101" pitchFamily="49" charset="-122"/>
              </a:rPr>
              <a:t>M</a:t>
            </a:r>
            <a:r>
              <a:rPr lang="en-US" altLang="zh-CN" baseline="-25000"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上各个作业是连续执行的，不需要等待，所以</a:t>
            </a:r>
            <a:r>
              <a:rPr lang="en-US" altLang="zh-CN" i="1" dirty="0">
                <a:solidFill>
                  <a:srgbClr val="000000"/>
                </a:solidFill>
                <a:latin typeface="Consolas" panose="020B0609020204030204" pitchFamily="49" charset="0"/>
                <a:ea typeface="黑体" panose="02010609060101010101" pitchFamily="49" charset="-122"/>
              </a:rPr>
              <a:t>f</a:t>
            </a:r>
            <a:r>
              <a:rPr lang="en-US" altLang="zh-CN" baseline="-25000"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不需要用数组表示，直接用单个变量</a:t>
            </a:r>
            <a:r>
              <a:rPr lang="en-US" altLang="zh-CN" i="1" dirty="0">
                <a:solidFill>
                  <a:srgbClr val="000000"/>
                </a:solidFill>
                <a:latin typeface="Consolas" panose="020B0609020204030204" pitchFamily="49" charset="0"/>
                <a:ea typeface="黑体" panose="02010609060101010101" pitchFamily="49" charset="-122"/>
              </a:rPr>
              <a:t>f</a:t>
            </a:r>
            <a:r>
              <a:rPr lang="en-US" altLang="zh-CN" baseline="-25000" dirty="0">
                <a:solidFill>
                  <a:srgbClr val="000000"/>
                </a:solidFill>
                <a:latin typeface="Consolas" panose="020B0609020204030204" pitchFamily="49" charset="0"/>
                <a:ea typeface="黑体" panose="02010609060101010101" pitchFamily="49" charset="-122"/>
              </a:rPr>
              <a:t>1</a:t>
            </a:r>
            <a:r>
              <a:rPr lang="zh-CN" altLang="zh-CN" dirty="0">
                <a:solidFill>
                  <a:srgbClr val="000000"/>
                </a:solidFill>
                <a:latin typeface="Consolas" panose="020B0609020204030204" pitchFamily="49" charset="0"/>
                <a:ea typeface="黑体" panose="02010609060101010101" pitchFamily="49" charset="-122"/>
              </a:rPr>
              <a:t>表示</a:t>
            </a:r>
            <a:endParaRPr lang="zh-CN" altLang="en-US" dirty="0">
              <a:solidFill>
                <a:srgbClr val="0000FF"/>
              </a:solidFill>
              <a:latin typeface="Consolas" panose="020B0609020204030204" pitchFamily="49" charset="0"/>
              <a:ea typeface="仿宋" panose="02010609060101010101" pitchFamily="49" charset="-122"/>
            </a:endParaRPr>
          </a:p>
        </p:txBody>
      </p:sp>
      <p:sp>
        <p:nvSpPr>
          <p:cNvPr id="40" name="TextBox 39"/>
          <p:cNvSpPr txBox="1"/>
          <p:nvPr/>
        </p:nvSpPr>
        <p:spPr>
          <a:xfrm>
            <a:off x="6929438" y="5805488"/>
            <a:ext cx="1714500" cy="646112"/>
          </a:xfrm>
          <a:prstGeom prst="rect">
            <a:avLst/>
          </a:prstGeom>
          <a:noFill/>
          <a:ln w="9525">
            <a:noFill/>
          </a:ln>
        </p:spPr>
        <p:txBody>
          <a:bodyPr anchor="t" anchorCtr="0">
            <a:spAutoFit/>
          </a:bodyPr>
          <a:p>
            <a:pPr eaLnBrk="0" hangingPunct="0"/>
            <a:r>
              <a:rPr lang="zh-CN" altLang="zh-CN" dirty="0">
                <a:solidFill>
                  <a:srgbClr val="000000"/>
                </a:solidFill>
                <a:latin typeface="Consolas" panose="020B0609020204030204" pitchFamily="49" charset="0"/>
                <a:ea typeface="黑体" panose="02010609060101010101" pitchFamily="49" charset="-122"/>
              </a:rPr>
              <a:t>该调度方案的总时间</a:t>
            </a:r>
            <a:r>
              <a:rPr lang="en-US" altLang="zh-CN" dirty="0">
                <a:solidFill>
                  <a:srgbClr val="000000"/>
                </a:solidFill>
                <a:latin typeface="Consolas" panose="020B0609020204030204" pitchFamily="49" charset="0"/>
                <a:ea typeface="黑体" panose="02010609060101010101" pitchFamily="49" charset="-122"/>
              </a:rPr>
              <a:t>: 10</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41" name="TextBox 40"/>
          <p:cNvSpPr txBox="1"/>
          <p:nvPr/>
        </p:nvSpPr>
        <p:spPr>
          <a:xfrm>
            <a:off x="4000500" y="1237417"/>
            <a:ext cx="5143500" cy="1049337"/>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44000" tIns="108000" rIns="144000" bIns="108000">
            <a:spAutoFit/>
          </a:bodyPr>
          <a:lstStyle/>
          <a:p>
            <a:pPr marR="0" defTabSz="914400" eaLnBrk="0" hangingPunct="0">
              <a:buClrTx/>
              <a:buSzTx/>
              <a:buFontTx/>
              <a:buNone/>
              <a:defRPr/>
            </a:pP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现在的调用方案为</a:t>
            </a:r>
            <a:r>
              <a:rPr kumimoji="0" lang="en-US" altLang="zh-CN" i="1"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x</a:t>
            </a:r>
            <a:r>
              <a:rPr kumimoji="0" lang="en-US"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a:t>
            </a: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3</a:t>
            </a: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，即按作业</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3</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的顺序执行。首先将</a:t>
            </a:r>
            <a:r>
              <a:rPr kumimoji="0" lang="en-US" altLang="zh-CN"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f</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a:t>
            </a:r>
            <a:r>
              <a:rPr kumimoji="0" lang="en-US" altLang="zh-CN"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f</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数组所有元素初始化为</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0</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。该调度方案的总时间计算</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如下</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endPar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p:txBody>
      </p:sp>
      <p:sp>
        <p:nvSpPr>
          <p:cNvPr id="38"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6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xEl>
                                              <p:charRg st="0" end="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ln/>
        </p:spPr>
        <p:txBody>
          <a:bodyPr vert="horz" wrap="square" lIns="91440" tIns="45720" rIns="91440" bIns="45720" anchor="ctr" anchorCtr="0"/>
          <a:p>
            <a:r>
              <a:rPr lang="zh-CN" altLang="en-US" b="0" dirty="0">
                <a:latin typeface="微软雅黑" panose="020B0503020204020204" pitchFamily="34" charset="-122"/>
                <a:ea typeface="微软雅黑" panose="020B0503020204020204" pitchFamily="34" charset="-122"/>
              </a:rPr>
              <a:t>算法框架</a:t>
            </a:r>
            <a:endParaRPr lang="zh-CN" altLang="en-US" b="0" dirty="0">
              <a:latin typeface="微软雅黑" panose="020B0503020204020204" pitchFamily="34" charset="-122"/>
              <a:ea typeface="微软雅黑" panose="020B0503020204020204" pitchFamily="34" charset="-122"/>
            </a:endParaRPr>
          </a:p>
        </p:txBody>
      </p:sp>
      <p:sp>
        <p:nvSpPr>
          <p:cNvPr id="18434" name="日期占位符 3"/>
          <p:cNvSpPr>
            <a:spLocks noGrp="1"/>
          </p:cNvSpPr>
          <p:nvPr>
            <p:ph type="dt" sz="half" idx="2"/>
          </p:nvPr>
        </p:nvSpPr>
        <p:spPr>
          <a:noFill/>
          <a:ln>
            <a:noFill/>
          </a:ln>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0" hangingPunct="0"/>
            <a:r>
              <a:rPr lang="en-US" altLang="zh-CN" sz="1200" dirty="0">
                <a:latin typeface="Arial" panose="020B0604020202020204" pitchFamily="34" charset="0"/>
              </a:rPr>
              <a:t>www.ncepu.edu.cn</a:t>
            </a:r>
            <a:endParaRPr lang="en-US" altLang="zh-CN" sz="1200" dirty="0">
              <a:latin typeface="Arial" panose="020B0604020202020204" pitchFamily="34" charset="0"/>
            </a:endParaRPr>
          </a:p>
        </p:txBody>
      </p:sp>
      <p:sp>
        <p:nvSpPr>
          <p:cNvPr id="5" name="TextBox 2"/>
          <p:cNvSpPr txBox="1"/>
          <p:nvPr/>
        </p:nvSpPr>
        <p:spPr>
          <a:xfrm>
            <a:off x="914374" y="1828786"/>
            <a:ext cx="7358114" cy="3683000"/>
          </a:xfrm>
          <a:prstGeom prst="rect">
            <a:avLst/>
          </a:prstGeom>
          <a:solidFill>
            <a:srgbClr val="F3DC96">
              <a:alpha val="29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backtracking(</a:t>
            </a:r>
            <a:r>
              <a:rPr kumimoji="0" lang="zh-CN" altLang="en-US"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参数列表</a:t>
            </a: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if (</a:t>
            </a:r>
            <a:r>
              <a:rPr kumimoji="0" 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终止条件</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  </a:t>
            </a:r>
            <a:r>
              <a:rPr kumimoji="0" 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收集结果</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return;</a:t>
            </a:r>
            <a:endPar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else</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  for(</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集合元素</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处理结点</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if (</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约束函数</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&amp;</a:t>
            </a:r>
            <a:r>
              <a:rPr kumimoji="0" lang="zh-CN" altLang="en-US"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限界函数</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剪枝处理</a:t>
            </a:r>
            <a:endParaRPr kumimoji="0" lang="zh-CN"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sym typeface="+mn-ea"/>
              </a:rPr>
              <a:t>backtracking</a:t>
            </a: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0" lang="zh-CN" altLang="en-US"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参数列表</a:t>
            </a:r>
            <a:r>
              <a:rPr kumimoji="0" lang="en-US" altLang="zh-CN" sz="1800" b="0" i="0" u="none" strike="noStrike" kern="1200" cap="none" spc="0" normalizeH="0" baseline="0" noProof="1">
                <a:ln>
                  <a:noFill/>
                </a:ln>
                <a:solidFill>
                  <a:srgbClr val="C00000"/>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rPr>
              <a:t>//递归操作</a:t>
            </a:r>
            <a:endParaRPr kumimoji="0" lang="en-US" altLang="zh-CN" sz="1800" b="0" i="0" u="none" strike="noStrike" kern="1200" cap="none" spc="0" normalizeH="0" baseline="0" noProof="1">
              <a:ln>
                <a:noFill/>
              </a:ln>
              <a:solidFill>
                <a:srgbClr val="00B0F0"/>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zh-CN"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rPr>
              <a:t>}</a:t>
            </a:r>
            <a:endParaRPr kumimoji="0" lang="en-US" altLang="zh-CN" sz="1800" b="0" i="0" u="none" strike="noStrike" kern="1200" cap="none" spc="0" normalizeH="0" baseline="0" noProof="1">
              <a:ln>
                <a:noFill/>
              </a:ln>
              <a:solidFill>
                <a:schemeClr val="tx1"/>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TextBox 1"/>
          <p:cNvSpPr txBox="1"/>
          <p:nvPr/>
        </p:nvSpPr>
        <p:spPr>
          <a:xfrm>
            <a:off x="236538" y="1220788"/>
            <a:ext cx="8786812" cy="369887"/>
          </a:xfrm>
          <a:prstGeom prst="rect">
            <a:avLst/>
          </a:prstGeom>
          <a:noFill/>
          <a:ln w="9525">
            <a:noFill/>
          </a:ln>
        </p:spPr>
        <p:txBody>
          <a:bodyPr anchor="t" anchorCtr="0">
            <a:spAutoFit/>
          </a:bodyPr>
          <a:p>
            <a:pPr eaLnBrk="0" hangingPunct="0"/>
            <a:r>
              <a:rPr lang="zh-CN" altLang="zh-CN" dirty="0">
                <a:solidFill>
                  <a:srgbClr val="000000"/>
                </a:solidFill>
                <a:latin typeface="Consolas" panose="020B0609020204030204" pitchFamily="49" charset="0"/>
                <a:ea typeface="黑体" panose="02010609060101010101" pitchFamily="49" charset="-122"/>
              </a:rPr>
              <a:t>再看看</a:t>
            </a:r>
            <a:r>
              <a:rPr lang="zh-CN" altLang="zh-CN" b="1" dirty="0">
                <a:solidFill>
                  <a:srgbClr val="0000FF"/>
                </a:solidFill>
                <a:latin typeface="Consolas" panose="020B0609020204030204" pitchFamily="49" charset="0"/>
                <a:ea typeface="黑体" panose="02010609060101010101" pitchFamily="49" charset="-122"/>
              </a:rPr>
              <a:t>另外一种调用方案</a:t>
            </a:r>
            <a:r>
              <a:rPr lang="en-US" altLang="zh-CN" b="1" i="1" dirty="0">
                <a:solidFill>
                  <a:srgbClr val="0000FF"/>
                </a:solidFill>
                <a:latin typeface="Consolas" panose="020B0609020204030204" pitchFamily="49" charset="0"/>
                <a:ea typeface="黑体" panose="02010609060101010101" pitchFamily="49" charset="-122"/>
              </a:rPr>
              <a:t>x</a:t>
            </a:r>
            <a:r>
              <a:rPr lang="en-US" altLang="zh-CN" b="1" dirty="0">
                <a:solidFill>
                  <a:srgbClr val="0000FF"/>
                </a:solidFill>
                <a:latin typeface="Consolas" panose="020B0609020204030204" pitchFamily="49" charset="0"/>
                <a:ea typeface="黑体" panose="02010609060101010101" pitchFamily="49" charset="-122"/>
              </a:rPr>
              <a:t>=</a:t>
            </a:r>
            <a:r>
              <a:rPr lang="zh-CN" altLang="zh-CN" b="1" dirty="0">
                <a:solidFill>
                  <a:srgbClr val="0000FF"/>
                </a:solidFill>
                <a:latin typeface="Consolas" panose="020B0609020204030204" pitchFamily="49" charset="0"/>
                <a:ea typeface="黑体" panose="02010609060101010101" pitchFamily="49" charset="-122"/>
              </a:rPr>
              <a:t>（</a:t>
            </a:r>
            <a:r>
              <a:rPr lang="en-US" altLang="zh-CN" b="1" dirty="0">
                <a:solidFill>
                  <a:srgbClr val="0000FF"/>
                </a:solidFill>
                <a:latin typeface="Consolas" panose="020B0609020204030204" pitchFamily="49" charset="0"/>
                <a:ea typeface="黑体" panose="02010609060101010101" pitchFamily="49" charset="-122"/>
              </a:rPr>
              <a:t>3</a:t>
            </a:r>
            <a:r>
              <a:rPr lang="zh-CN" altLang="zh-CN" b="1" dirty="0">
                <a:solidFill>
                  <a:srgbClr val="0000FF"/>
                </a:solidFill>
                <a:latin typeface="Consolas" panose="020B0609020204030204" pitchFamily="49" charset="0"/>
                <a:ea typeface="黑体" panose="02010609060101010101" pitchFamily="49" charset="-122"/>
              </a:rPr>
              <a:t>，</a:t>
            </a:r>
            <a:r>
              <a:rPr lang="en-US" altLang="zh-CN" b="1" dirty="0">
                <a:solidFill>
                  <a:srgbClr val="0000FF"/>
                </a:solidFill>
                <a:latin typeface="Consolas" panose="020B0609020204030204" pitchFamily="49" charset="0"/>
                <a:ea typeface="黑体" panose="02010609060101010101" pitchFamily="49" charset="-122"/>
              </a:rPr>
              <a:t>1</a:t>
            </a:r>
            <a:r>
              <a:rPr lang="zh-CN" altLang="zh-CN" b="1" dirty="0">
                <a:solidFill>
                  <a:srgbClr val="0000FF"/>
                </a:solidFill>
                <a:latin typeface="Consolas" panose="020B0609020204030204" pitchFamily="49" charset="0"/>
                <a:ea typeface="黑体" panose="02010609060101010101" pitchFamily="49" charset="-122"/>
              </a:rPr>
              <a:t>，</a:t>
            </a:r>
            <a:r>
              <a:rPr lang="en-US" altLang="zh-CN" b="1" dirty="0">
                <a:solidFill>
                  <a:srgbClr val="0000FF"/>
                </a:solidFill>
                <a:latin typeface="Consolas" panose="020B0609020204030204" pitchFamily="49" charset="0"/>
                <a:ea typeface="黑体" panose="02010609060101010101" pitchFamily="49" charset="-122"/>
              </a:rPr>
              <a:t>2</a:t>
            </a:r>
            <a:r>
              <a:rPr lang="zh-CN" altLang="zh-CN" b="1" dirty="0">
                <a:solidFill>
                  <a:srgbClr val="0000FF"/>
                </a:solidFill>
                <a:latin typeface="Consolas" panose="020B0609020204030204" pitchFamily="49" charset="0"/>
                <a:ea typeface="黑体" panose="02010609060101010101" pitchFamily="49" charset="-122"/>
              </a:rPr>
              <a:t>） </a:t>
            </a:r>
            <a:r>
              <a:rPr lang="zh-CN" altLang="zh-CN" dirty="0">
                <a:solidFill>
                  <a:srgbClr val="000000"/>
                </a:solidFill>
                <a:latin typeface="Consolas" panose="020B0609020204030204" pitchFamily="49" charset="0"/>
                <a:ea typeface="黑体" panose="02010609060101010101" pitchFamily="49" charset="-122"/>
              </a:rPr>
              <a:t>。该调度方案的总时间计算：</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0" name="矩形 9"/>
          <p:cNvSpPr/>
          <p:nvPr/>
        </p:nvSpPr>
        <p:spPr>
          <a:xfrm>
            <a:off x="2357438" y="2855913"/>
            <a:ext cx="1439863" cy="500063"/>
          </a:xfrm>
          <a:prstGeom prst="rect">
            <a:avLst/>
          </a:prstGeom>
          <a:solidFill>
            <a:srgbClr val="FAC4BE"/>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pSp>
        <p:nvGrpSpPr>
          <p:cNvPr id="101379" name="组合 30"/>
          <p:cNvGrpSpPr/>
          <p:nvPr/>
        </p:nvGrpSpPr>
        <p:grpSpPr>
          <a:xfrm>
            <a:off x="428625" y="1785938"/>
            <a:ext cx="8420100" cy="2571750"/>
            <a:chOff x="428596" y="2357430"/>
            <a:chExt cx="8420066" cy="2571768"/>
          </a:xfrm>
        </p:grpSpPr>
        <p:cxnSp>
          <p:nvCxnSpPr>
            <p:cNvPr id="5" name="直接箭头连接符 4"/>
            <p:cNvCxnSpPr/>
            <p:nvPr/>
          </p:nvCxnSpPr>
          <p:spPr>
            <a:xfrm>
              <a:off x="928657" y="4927610"/>
              <a:ext cx="7920005"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750" y="3998117"/>
              <a:ext cx="1857388" cy="15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1382" name="TextBox 7"/>
            <p:cNvSpPr txBox="1"/>
            <p:nvPr/>
          </p:nvSpPr>
          <p:spPr>
            <a:xfrm>
              <a:off x="571472" y="3498850"/>
              <a:ext cx="500066" cy="307777"/>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M</a:t>
              </a:r>
              <a:r>
                <a:rPr lang="en-US" altLang="zh-CN" sz="2000" baseline="-25000" dirty="0">
                  <a:solidFill>
                    <a:srgbClr val="0000FF"/>
                  </a:solidFill>
                  <a:latin typeface="Consolas" panose="020B0609020204030204" pitchFamily="49" charset="0"/>
                  <a:ea typeface="宋体" panose="02010600030101010101" pitchFamily="2" charset="-122"/>
                </a:rPr>
                <a:t>1</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101383" name="TextBox 8"/>
            <p:cNvSpPr txBox="1"/>
            <p:nvPr/>
          </p:nvSpPr>
          <p:spPr>
            <a:xfrm>
              <a:off x="571472" y="4213230"/>
              <a:ext cx="500066" cy="307777"/>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M</a:t>
              </a:r>
              <a:r>
                <a:rPr lang="en-US" altLang="zh-CN" sz="2000" baseline="-25000" dirty="0">
                  <a:solidFill>
                    <a:srgbClr val="0000FF"/>
                  </a:solidFill>
                  <a:latin typeface="Consolas" panose="020B0609020204030204" pitchFamily="49" charset="0"/>
                  <a:ea typeface="宋体" panose="02010600030101010101" pitchFamily="2" charset="-122"/>
                </a:rPr>
                <a:t>2</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101384" name="TextBox 12"/>
            <p:cNvSpPr txBox="1"/>
            <p:nvPr/>
          </p:nvSpPr>
          <p:spPr>
            <a:xfrm>
              <a:off x="428596" y="2357430"/>
              <a:ext cx="928694" cy="492443"/>
            </a:xfrm>
            <a:prstGeom prst="rect">
              <a:avLst/>
            </a:prstGeom>
            <a:noFill/>
            <a:ln w="9525">
              <a:noFill/>
            </a:ln>
          </p:spPr>
          <p:txBody>
            <a:bodyPr lIns="0" tIns="0" rIns="0" bIns="0" anchor="t" anchorCtr="0">
              <a:spAutoFit/>
            </a:bodyPr>
            <a:p>
              <a:pPr eaLnBrk="0" hangingPunct="0"/>
              <a:r>
                <a:rPr lang="en-US" altLang="zh-CN" sz="1600" i="1" dirty="0">
                  <a:solidFill>
                    <a:srgbClr val="000000"/>
                  </a:solidFill>
                  <a:latin typeface="Consolas" panose="020B0609020204030204" pitchFamily="49" charset="0"/>
                  <a:ea typeface="宋体" panose="02010600030101010101" pitchFamily="2" charset="-122"/>
                </a:rPr>
                <a:t>f</a:t>
              </a:r>
              <a:r>
                <a:rPr lang="en-US" altLang="zh-CN" sz="1600" baseline="-25000" dirty="0">
                  <a:solidFill>
                    <a:srgbClr val="000000"/>
                  </a:solidFill>
                  <a:latin typeface="Consolas" panose="020B0609020204030204" pitchFamily="49" charset="0"/>
                  <a:ea typeface="宋体" panose="02010600030101010101" pitchFamily="2" charset="-122"/>
                </a:rPr>
                <a:t>1</a:t>
              </a:r>
              <a:r>
                <a:rPr lang="en-US" altLang="zh-CN" sz="1600" dirty="0">
                  <a:solidFill>
                    <a:srgbClr val="000000"/>
                  </a:solidFill>
                  <a:latin typeface="Consolas" panose="020B0609020204030204" pitchFamily="49" charset="0"/>
                  <a:ea typeface="宋体" panose="02010600030101010101" pitchFamily="2" charset="-122"/>
                </a:rPr>
                <a:t>=0</a:t>
              </a:r>
              <a:endParaRPr lang="en-US" altLang="zh-CN" sz="1600" dirty="0">
                <a:solidFill>
                  <a:srgbClr val="000000"/>
                </a:solidFill>
                <a:latin typeface="Consolas" panose="020B0609020204030204" pitchFamily="49" charset="0"/>
                <a:ea typeface="宋体" panose="02010600030101010101" pitchFamily="2" charset="-122"/>
              </a:endParaRPr>
            </a:p>
            <a:p>
              <a:pPr eaLnBrk="0" hangingPunct="0"/>
              <a:r>
                <a:rPr lang="en-US" altLang="zh-CN" sz="1600" i="1" dirty="0">
                  <a:solidFill>
                    <a:srgbClr val="000000"/>
                  </a:solidFill>
                  <a:latin typeface="Consolas" panose="020B0609020204030204" pitchFamily="49" charset="0"/>
                  <a:ea typeface="宋体" panose="02010600030101010101" pitchFamily="2" charset="-122"/>
                </a:rPr>
                <a:t>f</a:t>
              </a:r>
              <a:r>
                <a:rPr lang="en-US" altLang="zh-CN" sz="1600" baseline="-25000" dirty="0">
                  <a:solidFill>
                    <a:srgbClr val="000000"/>
                  </a:solidFill>
                  <a:latin typeface="Consolas" panose="020B0609020204030204" pitchFamily="49" charset="0"/>
                  <a:ea typeface="宋体" panose="02010600030101010101" pitchFamily="2" charset="-122"/>
                </a:rPr>
                <a:t>2</a:t>
              </a:r>
              <a:r>
                <a:rPr lang="en-US" altLang="zh-CN" sz="1600" dirty="0">
                  <a:solidFill>
                    <a:srgbClr val="000000"/>
                  </a:solidFill>
                  <a:latin typeface="Consolas" panose="020B0609020204030204" pitchFamily="49" charset="0"/>
                  <a:ea typeface="宋体" panose="02010600030101010101" pitchFamily="2" charset="-122"/>
                </a:rPr>
                <a:t>[0]=0</a:t>
              </a:r>
              <a:endParaRPr lang="zh-CN" altLang="en-US" sz="1600" dirty="0">
                <a:solidFill>
                  <a:srgbClr val="000000"/>
                </a:solidFill>
                <a:latin typeface="Consolas" panose="020B0609020204030204" pitchFamily="49" charset="0"/>
                <a:ea typeface="宋体" panose="02010600030101010101" pitchFamily="2" charset="-122"/>
              </a:endParaRPr>
            </a:p>
          </p:txBody>
        </p:sp>
      </p:grpSp>
      <p:grpSp>
        <p:nvGrpSpPr>
          <p:cNvPr id="4" name="组合 38"/>
          <p:cNvGrpSpPr/>
          <p:nvPr/>
        </p:nvGrpSpPr>
        <p:grpSpPr>
          <a:xfrm>
            <a:off x="2571750" y="4071938"/>
            <a:ext cx="2000250" cy="1277937"/>
            <a:chOff x="2571736" y="4643446"/>
            <a:chExt cx="2000264" cy="1278261"/>
          </a:xfrm>
        </p:grpSpPr>
        <p:sp>
          <p:nvSpPr>
            <p:cNvPr id="101386" name="TextBox 13"/>
            <p:cNvSpPr txBox="1"/>
            <p:nvPr/>
          </p:nvSpPr>
          <p:spPr>
            <a:xfrm>
              <a:off x="2571736" y="5429264"/>
              <a:ext cx="1785950" cy="492443"/>
            </a:xfrm>
            <a:prstGeom prst="rect">
              <a:avLst/>
            </a:prstGeom>
            <a:noFill/>
            <a:ln w="9525">
              <a:noFill/>
            </a:ln>
          </p:spPr>
          <p:txBody>
            <a:bodyPr lIns="0" tIns="0" rIns="0" bIns="0" anchor="t" anchorCtr="0">
              <a:spAutoFit/>
            </a:bodyPr>
            <a:p>
              <a:pPr eaLnBrk="0" hangingPunct="0"/>
              <a:r>
                <a:rPr lang="zh-CN" altLang="en-US"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3</a:t>
              </a:r>
              <a:r>
                <a:rPr lang="zh-CN" altLang="en-US"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a:t>
              </a:r>
              <a:r>
                <a:rPr lang="en-US" altLang="zh-CN" sz="1600" baseline="-25000" dirty="0">
                  <a:solidFill>
                    <a:srgbClr val="0000FF"/>
                  </a:solidFill>
                  <a:latin typeface="Consolas" panose="020B0609020204030204" pitchFamily="49" charset="0"/>
                  <a:ea typeface="仿宋" panose="02010609060101010101" pitchFamily="49" charset="-122"/>
                </a:rPr>
                <a:t>2</a:t>
              </a:r>
              <a:r>
                <a:rPr lang="zh-CN" altLang="en-US" sz="1600" dirty="0">
                  <a:solidFill>
                    <a:srgbClr val="C00000"/>
                  </a:solidFill>
                  <a:latin typeface="Consolas" panose="020B0609020204030204" pitchFamily="49" charset="0"/>
                  <a:ea typeface="仿宋" panose="02010609060101010101" pitchFamily="49" charset="-122"/>
                </a:rPr>
                <a:t>不等</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[1]=</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1</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b</a:t>
              </a:r>
              <a:r>
                <a:rPr lang="en-US" altLang="zh-CN" sz="1600" dirty="0">
                  <a:solidFill>
                    <a:srgbClr val="0000FF"/>
                  </a:solidFill>
                  <a:latin typeface="Consolas" panose="020B0609020204030204" pitchFamily="49" charset="0"/>
                  <a:ea typeface="仿宋" panose="02010609060101010101" pitchFamily="49" charset="-122"/>
                </a:rPr>
                <a:t>[3]=5</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24" name="直接箭头连接符 23"/>
            <p:cNvCxnSpPr/>
            <p:nvPr/>
          </p:nvCxnSpPr>
          <p:spPr>
            <a:xfrm flipV="1">
              <a:off x="3500431" y="4643446"/>
              <a:ext cx="1071569" cy="7145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 name="组合 37"/>
          <p:cNvGrpSpPr/>
          <p:nvPr/>
        </p:nvGrpSpPr>
        <p:grpSpPr>
          <a:xfrm>
            <a:off x="1857375" y="2136775"/>
            <a:ext cx="1071563" cy="639763"/>
            <a:chOff x="1857356" y="2707765"/>
            <a:chExt cx="1071570" cy="640081"/>
          </a:xfrm>
        </p:grpSpPr>
        <p:sp>
          <p:nvSpPr>
            <p:cNvPr id="101389" name="TextBox 11"/>
            <p:cNvSpPr txBox="1"/>
            <p:nvPr/>
          </p:nvSpPr>
          <p:spPr>
            <a:xfrm>
              <a:off x="1857356" y="2707765"/>
              <a:ext cx="1071570" cy="246221"/>
            </a:xfrm>
            <a:prstGeom prst="rect">
              <a:avLst/>
            </a:prstGeom>
            <a:noFill/>
            <a:ln w="9525">
              <a:noFill/>
            </a:ln>
          </p:spPr>
          <p:txBody>
            <a:bodyPr lIns="0" tIns="0" rIns="0" bIns="0"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+2=2</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26" name="直接箭头连接符 25"/>
            <p:cNvCxnSpPr/>
            <p:nvPr/>
          </p:nvCxnSpPr>
          <p:spPr>
            <a:xfrm rot="5400000">
              <a:off x="2190639" y="3166776"/>
              <a:ext cx="360542"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3" name="组合 39"/>
          <p:cNvGrpSpPr/>
          <p:nvPr/>
        </p:nvGrpSpPr>
        <p:grpSpPr>
          <a:xfrm>
            <a:off x="3097213" y="2136775"/>
            <a:ext cx="1000125" cy="652463"/>
            <a:chOff x="3096854" y="2707765"/>
            <a:chExt cx="1000132" cy="652607"/>
          </a:xfrm>
        </p:grpSpPr>
        <p:sp>
          <p:nvSpPr>
            <p:cNvPr id="101392" name="TextBox 16"/>
            <p:cNvSpPr txBox="1"/>
            <p:nvPr/>
          </p:nvSpPr>
          <p:spPr>
            <a:xfrm>
              <a:off x="3096854" y="2707765"/>
              <a:ext cx="1000132" cy="246221"/>
            </a:xfrm>
            <a:prstGeom prst="rect">
              <a:avLst/>
            </a:prstGeom>
            <a:noFill/>
            <a:ln w="9525">
              <a:noFill/>
            </a:ln>
          </p:spPr>
          <p:txBody>
            <a:bodyPr lIns="0" tIns="0" rIns="0" bIns="0"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+2=4</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27" name="直接箭头连接符 26"/>
            <p:cNvCxnSpPr/>
            <p:nvPr/>
          </p:nvCxnSpPr>
          <p:spPr>
            <a:xfrm rot="5400000">
              <a:off x="3604813" y="3179351"/>
              <a:ext cx="36044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5" name="组合 41"/>
          <p:cNvGrpSpPr/>
          <p:nvPr/>
        </p:nvGrpSpPr>
        <p:grpSpPr>
          <a:xfrm>
            <a:off x="3786188" y="2136775"/>
            <a:ext cx="2857500" cy="1219200"/>
            <a:chOff x="3786182" y="2707765"/>
            <a:chExt cx="2857520" cy="1219713"/>
          </a:xfrm>
        </p:grpSpPr>
        <p:sp>
          <p:nvSpPr>
            <p:cNvPr id="15" name="矩形 14"/>
            <p:cNvSpPr/>
            <p:nvPr/>
          </p:nvSpPr>
          <p:spPr>
            <a:xfrm>
              <a:off x="3786182" y="3427206"/>
              <a:ext cx="2160602" cy="50027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2</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01396" name="TextBox 20"/>
            <p:cNvSpPr txBox="1"/>
            <p:nvPr/>
          </p:nvSpPr>
          <p:spPr>
            <a:xfrm>
              <a:off x="5572132" y="2707765"/>
              <a:ext cx="1071570" cy="246221"/>
            </a:xfrm>
            <a:prstGeom prst="rect">
              <a:avLst/>
            </a:prstGeom>
            <a:noFill/>
            <a:ln w="9525">
              <a:noFill/>
            </a:ln>
          </p:spPr>
          <p:txBody>
            <a:bodyPr lIns="0" tIns="0" rIns="0" bIns="0"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f</a:t>
              </a:r>
              <a:r>
                <a:rPr lang="en-US" altLang="zh-CN" sz="1600" baseline="-25000" dirty="0">
                  <a:solidFill>
                    <a:srgbClr val="0000FF"/>
                  </a:solidFill>
                  <a:latin typeface="Consolas" panose="020B0609020204030204" pitchFamily="49" charset="0"/>
                  <a:ea typeface="宋体" panose="02010600030101010101" pitchFamily="2" charset="-122"/>
                </a:rPr>
                <a:t>1</a:t>
              </a:r>
              <a:r>
                <a:rPr lang="en-US" altLang="zh-CN" sz="1600" dirty="0">
                  <a:solidFill>
                    <a:srgbClr val="0000FF"/>
                  </a:solidFill>
                  <a:latin typeface="Consolas" panose="020B0609020204030204" pitchFamily="49" charset="0"/>
                  <a:ea typeface="宋体" panose="02010600030101010101" pitchFamily="2" charset="-122"/>
                </a:rPr>
                <a:t>+3=7</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28" name="直接箭头连接符 27"/>
            <p:cNvCxnSpPr/>
            <p:nvPr/>
          </p:nvCxnSpPr>
          <p:spPr>
            <a:xfrm rot="5400000">
              <a:off x="5794303" y="3176269"/>
              <a:ext cx="360515"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1" name="组合 40"/>
          <p:cNvGrpSpPr/>
          <p:nvPr/>
        </p:nvGrpSpPr>
        <p:grpSpPr>
          <a:xfrm>
            <a:off x="4286250" y="3570288"/>
            <a:ext cx="2000250" cy="2136775"/>
            <a:chOff x="4286248" y="4141792"/>
            <a:chExt cx="2000264" cy="2137105"/>
          </a:xfrm>
        </p:grpSpPr>
        <p:sp>
          <p:nvSpPr>
            <p:cNvPr id="11" name="矩形 10"/>
            <p:cNvSpPr/>
            <p:nvPr/>
          </p:nvSpPr>
          <p:spPr>
            <a:xfrm>
              <a:off x="4546600" y="4141792"/>
              <a:ext cx="720730" cy="500139"/>
            </a:xfrm>
            <a:prstGeom prst="rect">
              <a:avLst/>
            </a:prstGeom>
            <a:solidFill>
              <a:srgbClr val="FAC4BE"/>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01400" name="TextBox 17"/>
            <p:cNvSpPr txBox="1"/>
            <p:nvPr/>
          </p:nvSpPr>
          <p:spPr>
            <a:xfrm>
              <a:off x="4286248" y="5786454"/>
              <a:ext cx="2000264" cy="492443"/>
            </a:xfrm>
            <a:prstGeom prst="rect">
              <a:avLst/>
            </a:prstGeom>
            <a:noFill/>
            <a:ln w="9525">
              <a:noFill/>
            </a:ln>
          </p:spPr>
          <p:txBody>
            <a:bodyPr lIns="0" tIns="0" rIns="0" bIns="0" anchor="t" anchorCtr="0">
              <a:spAutoFit/>
            </a:bodyPr>
            <a:p>
              <a:pPr eaLnBrk="0" hangingPunct="0"/>
              <a:r>
                <a:rPr lang="zh-CN" altLang="en-US"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1</a:t>
              </a:r>
              <a:r>
                <a:rPr lang="zh-CN" altLang="en-US"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a:t>
              </a:r>
              <a:r>
                <a:rPr lang="en-US" altLang="zh-CN" sz="1600" baseline="-25000" dirty="0">
                  <a:solidFill>
                    <a:srgbClr val="0000FF"/>
                  </a:solidFill>
                  <a:latin typeface="Consolas" panose="020B0609020204030204" pitchFamily="49" charset="0"/>
                  <a:ea typeface="仿宋" panose="02010609060101010101" pitchFamily="49" charset="-122"/>
                </a:rPr>
                <a:t>2</a:t>
              </a:r>
              <a:r>
                <a:rPr lang="zh-CN" altLang="en-US" sz="1600" b="1" u="sng" dirty="0">
                  <a:solidFill>
                    <a:srgbClr val="FF0000"/>
                  </a:solidFill>
                  <a:latin typeface="Consolas" panose="020B0609020204030204" pitchFamily="49" charset="0"/>
                  <a:ea typeface="仿宋" panose="02010609060101010101" pitchFamily="49" charset="-122"/>
                </a:rPr>
                <a:t>要等</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[2]=</a:t>
              </a:r>
              <a:r>
                <a:rPr lang="en-US" altLang="zh-CN" sz="1600" b="1" i="1" dirty="0">
                  <a:solidFill>
                    <a:srgbClr val="FF0000"/>
                  </a:solidFill>
                  <a:latin typeface="Consolas" panose="020B0609020204030204" pitchFamily="49" charset="0"/>
                  <a:ea typeface="仿宋" panose="02010609060101010101" pitchFamily="49" charset="-122"/>
                </a:rPr>
                <a:t>f</a:t>
              </a:r>
              <a:r>
                <a:rPr lang="en-US" altLang="zh-CN" sz="1600" b="1" baseline="-25000" dirty="0">
                  <a:solidFill>
                    <a:srgbClr val="FF0000"/>
                  </a:solidFill>
                  <a:latin typeface="Consolas" panose="020B0609020204030204" pitchFamily="49" charset="0"/>
                  <a:ea typeface="仿宋" panose="02010609060101010101" pitchFamily="49" charset="-122"/>
                </a:rPr>
                <a:t>2</a:t>
              </a:r>
              <a:r>
                <a:rPr lang="en-US" altLang="zh-CN" sz="1600" b="1" dirty="0">
                  <a:solidFill>
                    <a:srgbClr val="FF0000"/>
                  </a:solidFill>
                  <a:latin typeface="Consolas" panose="020B0609020204030204" pitchFamily="49" charset="0"/>
                  <a:ea typeface="仿宋" panose="02010609060101010101" pitchFamily="49" charset="-122"/>
                </a:rPr>
                <a:t>[1]</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b</a:t>
              </a:r>
              <a:r>
                <a:rPr lang="en-US" altLang="zh-CN" sz="1600" dirty="0">
                  <a:solidFill>
                    <a:srgbClr val="0000FF"/>
                  </a:solidFill>
                  <a:latin typeface="Consolas" panose="020B0609020204030204" pitchFamily="49" charset="0"/>
                  <a:ea typeface="仿宋" panose="02010609060101010101" pitchFamily="49" charset="-122"/>
                </a:rPr>
                <a:t>[1]=6</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29" name="直接箭头连接符 28"/>
            <p:cNvCxnSpPr/>
            <p:nvPr/>
          </p:nvCxnSpPr>
          <p:spPr>
            <a:xfrm rot="5400000" flipH="1" flipV="1">
              <a:off x="4721137" y="5208752"/>
              <a:ext cx="1143177" cy="12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2" name="组合 36"/>
          <p:cNvGrpSpPr/>
          <p:nvPr/>
        </p:nvGrpSpPr>
        <p:grpSpPr>
          <a:xfrm>
            <a:off x="928688" y="2855913"/>
            <a:ext cx="3621087" cy="1214437"/>
            <a:chOff x="928662" y="3427412"/>
            <a:chExt cx="3620718" cy="1214446"/>
          </a:xfrm>
        </p:grpSpPr>
        <p:sp>
          <p:nvSpPr>
            <p:cNvPr id="19" name="矩形 18"/>
            <p:cNvSpPr/>
            <p:nvPr/>
          </p:nvSpPr>
          <p:spPr>
            <a:xfrm>
              <a:off x="928662" y="3427412"/>
              <a:ext cx="1439715" cy="500066"/>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3</a:t>
              </a:r>
              <a:endParaRPr kumimoji="0" lang="zh-CN" altLang="en-US"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20" name="矩形 19"/>
            <p:cNvSpPr/>
            <p:nvPr/>
          </p:nvSpPr>
          <p:spPr>
            <a:xfrm>
              <a:off x="2389013" y="4141792"/>
              <a:ext cx="2160367" cy="500066"/>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3</a:t>
              </a:r>
              <a:endParaRPr kumimoji="0" lang="zh-CN" altLang="en-US"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pSp>
      <p:grpSp>
        <p:nvGrpSpPr>
          <p:cNvPr id="33" name="组合 42"/>
          <p:cNvGrpSpPr/>
          <p:nvPr/>
        </p:nvGrpSpPr>
        <p:grpSpPr>
          <a:xfrm>
            <a:off x="5942013" y="3570288"/>
            <a:ext cx="2689225" cy="1422400"/>
            <a:chOff x="5941848" y="4141792"/>
            <a:chExt cx="2689592" cy="1422725"/>
          </a:xfrm>
        </p:grpSpPr>
        <p:sp>
          <p:nvSpPr>
            <p:cNvPr id="16" name="矩形 15"/>
            <p:cNvSpPr/>
            <p:nvPr/>
          </p:nvSpPr>
          <p:spPr>
            <a:xfrm>
              <a:off x="5941848" y="4141792"/>
              <a:ext cx="719235" cy="50017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2</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01407" name="TextBox 21"/>
            <p:cNvSpPr txBox="1"/>
            <p:nvPr/>
          </p:nvSpPr>
          <p:spPr>
            <a:xfrm>
              <a:off x="6774052" y="5072074"/>
              <a:ext cx="1857388" cy="492443"/>
            </a:xfrm>
            <a:prstGeom prst="rect">
              <a:avLst/>
            </a:prstGeom>
            <a:noFill/>
            <a:ln w="9525">
              <a:noFill/>
            </a:ln>
          </p:spPr>
          <p:txBody>
            <a:bodyPr lIns="0" tIns="0" rIns="0" bIns="0" anchor="t" anchorCtr="0">
              <a:spAutoFit/>
            </a:bodyPr>
            <a:p>
              <a:pPr eaLnBrk="0" hangingPunct="0"/>
              <a:r>
                <a:rPr lang="zh-CN" altLang="en-US"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2</a:t>
              </a:r>
              <a:r>
                <a:rPr lang="zh-CN" altLang="en-US"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a:t>
              </a:r>
              <a:r>
                <a:rPr lang="en-US" altLang="zh-CN" sz="1600" baseline="-25000" dirty="0">
                  <a:solidFill>
                    <a:srgbClr val="0000FF"/>
                  </a:solidFill>
                  <a:latin typeface="Consolas" panose="020B0609020204030204" pitchFamily="49" charset="0"/>
                  <a:ea typeface="仿宋" panose="02010609060101010101" pitchFamily="49" charset="-122"/>
                </a:rPr>
                <a:t>2</a:t>
              </a:r>
              <a:r>
                <a:rPr lang="zh-CN" altLang="en-US" sz="1600" dirty="0">
                  <a:solidFill>
                    <a:srgbClr val="C00000"/>
                  </a:solidFill>
                  <a:latin typeface="Consolas" panose="020B0609020204030204" pitchFamily="49" charset="0"/>
                  <a:ea typeface="仿宋" panose="02010609060101010101" pitchFamily="49" charset="-122"/>
                </a:rPr>
                <a:t>不等</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[3]=</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1</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b</a:t>
              </a:r>
              <a:r>
                <a:rPr lang="en-US" altLang="zh-CN" sz="1600" dirty="0">
                  <a:solidFill>
                    <a:srgbClr val="0000FF"/>
                  </a:solidFill>
                  <a:latin typeface="Consolas" panose="020B0609020204030204" pitchFamily="49" charset="0"/>
                  <a:ea typeface="仿宋" panose="02010609060101010101" pitchFamily="49" charset="-122"/>
                </a:rPr>
                <a:t>[2]=8</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30" name="直接箭头连接符 29"/>
            <p:cNvCxnSpPr/>
            <p:nvPr/>
          </p:nvCxnSpPr>
          <p:spPr>
            <a:xfrm rot="5400000" flipH="1" flipV="1">
              <a:off x="6428458" y="4858706"/>
              <a:ext cx="431899"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44" name="TextBox 43"/>
          <p:cNvSpPr txBox="1"/>
          <p:nvPr/>
        </p:nvSpPr>
        <p:spPr>
          <a:xfrm>
            <a:off x="6773863" y="5605463"/>
            <a:ext cx="1651000" cy="644525"/>
          </a:xfrm>
          <a:prstGeom prst="rect">
            <a:avLst/>
          </a:prstGeom>
          <a:noFill/>
          <a:ln w="9525">
            <a:noFill/>
          </a:ln>
        </p:spPr>
        <p:txBody>
          <a:bodyPr anchor="t" anchorCtr="0">
            <a:spAutoFit/>
          </a:bodyPr>
          <a:p>
            <a:pPr eaLnBrk="0" hangingPunct="0"/>
            <a:r>
              <a:rPr lang="zh-CN" altLang="zh-CN" dirty="0">
                <a:solidFill>
                  <a:srgbClr val="000000"/>
                </a:solidFill>
                <a:latin typeface="Consolas" panose="020B0609020204030204" pitchFamily="49" charset="0"/>
                <a:ea typeface="黑体" panose="02010609060101010101" pitchFamily="49" charset="-122"/>
              </a:rPr>
              <a:t>该调度方案的总时间</a:t>
            </a:r>
            <a:r>
              <a:rPr lang="en-US" altLang="zh-CN" dirty="0">
                <a:solidFill>
                  <a:srgbClr val="000000"/>
                </a:solidFill>
                <a:latin typeface="Consolas" panose="020B0609020204030204" pitchFamily="49" charset="0"/>
                <a:ea typeface="黑体" panose="02010609060101010101" pitchFamily="49" charset="-122"/>
              </a:rPr>
              <a:t>: 8</a:t>
            </a:r>
            <a:endParaRPr lang="zh-CN" altLang="en-US" dirty="0">
              <a:solidFill>
                <a:srgbClr val="000000"/>
              </a:solidFill>
              <a:latin typeface="Consolas" panose="020B0609020204030204" pitchFamily="49" charset="0"/>
              <a:ea typeface="黑体" panose="02010609060101010101" pitchFamily="49" charset="-122"/>
            </a:endParaRPr>
          </a:p>
        </p:txBody>
      </p:sp>
      <p:graphicFrame>
        <p:nvGraphicFramePr>
          <p:cNvPr id="36" name="表格 35"/>
          <p:cNvGraphicFramePr>
            <a:graphicFrameLocks noGrp="1"/>
          </p:cNvGraphicFramePr>
          <p:nvPr/>
        </p:nvGraphicFramePr>
        <p:xfrm>
          <a:off x="6301579" y="14459"/>
          <a:ext cx="2721610" cy="1115695"/>
        </p:xfrm>
        <a:graphic>
          <a:graphicData uri="http://schemas.openxmlformats.org/drawingml/2006/table">
            <a:tbl>
              <a:tblPr>
                <a:tableStyleId>{775DCB02-9BB8-47FD-8907-85C794F793BA}</a:tableStyleId>
              </a:tblPr>
              <a:tblGrid>
                <a:gridCol w="1065989"/>
                <a:gridCol w="551874"/>
                <a:gridCol w="551874"/>
                <a:gridCol w="551874"/>
              </a:tblGrid>
              <a:tr h="371898">
                <a:tc>
                  <a:txBody>
                    <a:bodyPr/>
                    <a:lstStyle/>
                    <a:p>
                      <a:pPr indent="0" algn="ctr">
                        <a:lnSpc>
                          <a:spcPts val="2600"/>
                        </a:lnSpc>
                        <a:spcAft>
                          <a:spcPts val="0"/>
                        </a:spcAft>
                      </a:pPr>
                      <a:r>
                        <a:rPr lang="zh-CN" sz="1600" b="1" kern="100" dirty="0">
                          <a:solidFill>
                            <a:srgbClr val="C00000"/>
                          </a:solidFill>
                          <a:latin typeface="Consolas" panose="020B0609020204030204" pitchFamily="49" charset="0"/>
                          <a:cs typeface="Consolas" panose="020B0609020204030204" pitchFamily="49" charset="0"/>
                        </a:rPr>
                        <a:t>作业编号</a:t>
                      </a:r>
                      <a:endParaRPr lang="zh-CN"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dirty="0">
                          <a:solidFill>
                            <a:srgbClr val="0000FF"/>
                          </a:solidFill>
                          <a:latin typeface="Consolas" panose="020B0609020204030204" pitchFamily="49" charset="0"/>
                          <a:cs typeface="Consolas" panose="020B0609020204030204" pitchFamily="49" charset="0"/>
                        </a:rPr>
                        <a:t>3</a:t>
                      </a:r>
                      <a:endPar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a:solidFill>
                            <a:srgbClr val="0000FF"/>
                          </a:solidFill>
                          <a:latin typeface="Consolas" panose="020B0609020204030204" pitchFamily="49" charset="0"/>
                          <a:cs typeface="Consolas" panose="020B0609020204030204" pitchFamily="49" charset="0"/>
                        </a:rPr>
                        <a:t>1</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a:solidFill>
                            <a:srgbClr val="0000FF"/>
                          </a:solidFill>
                          <a:latin typeface="Consolas" panose="020B0609020204030204" pitchFamily="49" charset="0"/>
                          <a:cs typeface="Consolas" panose="020B0609020204030204" pitchFamily="49" charset="0"/>
                        </a:rPr>
                        <a:t>2</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r>
              <a:tr h="371898">
                <a:tc>
                  <a:txBody>
                    <a:bodyPr/>
                    <a:lstStyle/>
                    <a:p>
                      <a:pPr indent="0" algn="ctr">
                        <a:lnSpc>
                          <a:spcPts val="2600"/>
                        </a:lnSpc>
                        <a:spcAft>
                          <a:spcPts val="0"/>
                        </a:spcAft>
                      </a:pPr>
                      <a:r>
                        <a:rPr lang="en-US" sz="1600" b="1" kern="100" dirty="0">
                          <a:solidFill>
                            <a:srgbClr val="C00000"/>
                          </a:solidFill>
                          <a:latin typeface="Consolas" panose="020B0609020204030204" pitchFamily="49" charset="0"/>
                          <a:cs typeface="Consolas" panose="020B0609020204030204" pitchFamily="49" charset="0"/>
                        </a:rPr>
                        <a:t>M</a:t>
                      </a:r>
                      <a:r>
                        <a:rPr lang="en-US" sz="1600" b="1" kern="100" baseline="-25000" dirty="0">
                          <a:solidFill>
                            <a:srgbClr val="C00000"/>
                          </a:solidFill>
                          <a:latin typeface="Consolas" panose="020B0609020204030204" pitchFamily="49" charset="0"/>
                          <a:cs typeface="Consolas" panose="020B0609020204030204" pitchFamily="49" charset="0"/>
                        </a:rPr>
                        <a:t>1</a:t>
                      </a:r>
                      <a:r>
                        <a:rPr lang="zh-CN" sz="1600" b="1" kern="100" dirty="0">
                          <a:solidFill>
                            <a:srgbClr val="C00000"/>
                          </a:solidFill>
                          <a:latin typeface="Consolas" panose="020B0609020204030204" pitchFamily="49" charset="0"/>
                          <a:cs typeface="Consolas" panose="020B0609020204030204" pitchFamily="49" charset="0"/>
                        </a:rPr>
                        <a:t>时间</a:t>
                      </a:r>
                      <a:r>
                        <a:rPr lang="en-US" sz="1600" b="1" i="1" kern="100" dirty="0">
                          <a:solidFill>
                            <a:srgbClr val="C00000"/>
                          </a:solidFill>
                          <a:latin typeface="Consolas" panose="020B0609020204030204" pitchFamily="49" charset="0"/>
                          <a:cs typeface="Consolas" panose="020B0609020204030204" pitchFamily="49" charset="0"/>
                        </a:rPr>
                        <a:t>a</a:t>
                      </a:r>
                      <a:endParaRPr lang="zh-CN" sz="1600" b="1" i="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altLang="zh-CN" sz="1600" b="1" kern="100" dirty="0">
                          <a:solidFill>
                            <a:srgbClr val="0000FF"/>
                          </a:solidFill>
                          <a:latin typeface="Consolas" panose="020B0609020204030204" pitchFamily="49" charset="0"/>
                          <a:ea typeface="+mn-ea"/>
                          <a:cs typeface="Consolas" panose="020B0609020204030204" pitchFamily="49" charset="0"/>
                        </a:rPr>
                        <a:t>2</a:t>
                      </a:r>
                      <a:endPar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sz="1600" b="1" kern="100" dirty="0">
                          <a:solidFill>
                            <a:srgbClr val="0000FF"/>
                          </a:solidFill>
                          <a:latin typeface="Consolas" panose="020B0609020204030204" pitchFamily="49" charset="0"/>
                          <a:cs typeface="Consolas" panose="020B0609020204030204" pitchFamily="49" charset="0"/>
                        </a:rPr>
                        <a:t>2</a:t>
                      </a:r>
                      <a:endPar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altLang="zh-CN" sz="1600" b="1" kern="100" dirty="0">
                          <a:solidFill>
                            <a:srgbClr val="0000FF"/>
                          </a:solidFill>
                          <a:latin typeface="Consolas" panose="020B0609020204030204" pitchFamily="49" charset="0"/>
                          <a:ea typeface="+mn-ea"/>
                          <a:cs typeface="Consolas" panose="020B0609020204030204" pitchFamily="49" charset="0"/>
                        </a:rPr>
                        <a:t>3</a:t>
                      </a:r>
                      <a:endPar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r>
              <a:tr h="371898">
                <a:tc>
                  <a:txBody>
                    <a:bodyPr/>
                    <a:lstStyle/>
                    <a:p>
                      <a:pPr indent="0" algn="ctr">
                        <a:lnSpc>
                          <a:spcPts val="2600"/>
                        </a:lnSpc>
                        <a:spcAft>
                          <a:spcPts val="0"/>
                        </a:spcAft>
                      </a:pPr>
                      <a:r>
                        <a:rPr lang="en-US" sz="1600" b="1" kern="100">
                          <a:solidFill>
                            <a:srgbClr val="C00000"/>
                          </a:solidFill>
                          <a:latin typeface="Consolas" panose="020B0609020204030204" pitchFamily="49" charset="0"/>
                          <a:cs typeface="Consolas" panose="020B0609020204030204" pitchFamily="49" charset="0"/>
                        </a:rPr>
                        <a:t>M</a:t>
                      </a:r>
                      <a:r>
                        <a:rPr lang="en-US" sz="1600" b="1" kern="100" baseline="-25000">
                          <a:solidFill>
                            <a:srgbClr val="C00000"/>
                          </a:solidFill>
                          <a:latin typeface="Consolas" panose="020B0609020204030204" pitchFamily="49" charset="0"/>
                          <a:cs typeface="Consolas" panose="020B0609020204030204" pitchFamily="49" charset="0"/>
                        </a:rPr>
                        <a:t>2</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b</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altLang="zh-CN" sz="1600" b="1" kern="100">
                          <a:solidFill>
                            <a:srgbClr val="0000FF"/>
                          </a:solidFill>
                          <a:latin typeface="Consolas" panose="020B0609020204030204" pitchFamily="49" charset="0"/>
                          <a:ea typeface="+mn-ea"/>
                          <a:cs typeface="Consolas" panose="020B0609020204030204" pitchFamily="49" charset="0"/>
                        </a:rPr>
                        <a:t>3</a:t>
                      </a:r>
                      <a:endParaRPr lang="zh-CN" sz="1600" b="1" kern="10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altLang="zh-CN" sz="1600" b="1" kern="100" dirty="0">
                          <a:solidFill>
                            <a:srgbClr val="0000FF"/>
                          </a:solidFill>
                          <a:latin typeface="Consolas" panose="020B0609020204030204" pitchFamily="49" charset="0"/>
                          <a:ea typeface="+mn-ea"/>
                          <a:cs typeface="Consolas" panose="020B0609020204030204" pitchFamily="49" charset="0"/>
                        </a:rPr>
                        <a:t>1</a:t>
                      </a:r>
                      <a:endPar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c>
                  <a:txBody>
                    <a:bodyPr/>
                    <a:lstStyle/>
                    <a:p>
                      <a:pPr indent="0" algn="ctr">
                        <a:lnSpc>
                          <a:spcPts val="2600"/>
                        </a:lnSpc>
                        <a:spcAft>
                          <a:spcPts val="0"/>
                        </a:spcAft>
                      </a:pPr>
                      <a:r>
                        <a:rPr lang="en-US" altLang="zh-CN" sz="1600" b="1" kern="100" dirty="0">
                          <a:solidFill>
                            <a:srgbClr val="0000FF"/>
                          </a:solidFill>
                          <a:latin typeface="Consolas" panose="020B0609020204030204" pitchFamily="49" charset="0"/>
                          <a:ea typeface="+mn-ea"/>
                          <a:cs typeface="Consolas" panose="020B0609020204030204" pitchFamily="49" charset="0"/>
                        </a:rPr>
                        <a:t>1</a:t>
                      </a:r>
                      <a:endParaRPr lang="zh-CN" sz="1600" b="1" kern="1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txBody>
                  <a:tcPr marL="68588" marR="68588" marT="0" marB="0">
                    <a:solidFill>
                      <a:schemeClr val="accent5">
                        <a:lumMod val="20000"/>
                        <a:lumOff val="80000"/>
                      </a:schemeClr>
                    </a:solidFill>
                  </a:tcPr>
                </a:tc>
              </a:tr>
            </a:tbl>
          </a:graphicData>
        </a:graphic>
      </p:graphicFrame>
      <p:grpSp>
        <p:nvGrpSpPr>
          <p:cNvPr id="34" name="组合 48"/>
          <p:cNvGrpSpPr/>
          <p:nvPr/>
        </p:nvGrpSpPr>
        <p:grpSpPr>
          <a:xfrm>
            <a:off x="142875" y="5773738"/>
            <a:ext cx="4572000" cy="941387"/>
            <a:chOff x="142844" y="5774312"/>
            <a:chExt cx="4572032" cy="940836"/>
          </a:xfrm>
        </p:grpSpPr>
        <p:sp>
          <p:nvSpPr>
            <p:cNvPr id="101412" name="TextBox 44"/>
            <p:cNvSpPr txBox="1"/>
            <p:nvPr/>
          </p:nvSpPr>
          <p:spPr>
            <a:xfrm>
              <a:off x="142844" y="5774312"/>
              <a:ext cx="4572032" cy="369332"/>
            </a:xfrm>
            <a:prstGeom prst="rect">
              <a:avLst/>
            </a:prstGeom>
            <a:noFill/>
            <a:ln w="9525">
              <a:noFill/>
            </a:ln>
          </p:spPr>
          <p:txBody>
            <a:bodyPr anchor="t" anchorCtr="0">
              <a:spAutoFit/>
            </a:bodyPr>
            <a:p>
              <a:pPr eaLnBrk="0" hangingPunct="0"/>
              <a:r>
                <a:rPr lang="en-US" altLang="zh-CN" dirty="0">
                  <a:solidFill>
                    <a:srgbClr val="C00000"/>
                  </a:solidFill>
                  <a:latin typeface="Consolas" panose="020B0609020204030204" pitchFamily="49" charset="0"/>
                  <a:ea typeface="宋体" panose="02010600030101010101" pitchFamily="2" charset="-122"/>
                </a:rPr>
                <a:t>x=(</a:t>
              </a:r>
              <a:r>
                <a:rPr lang="en-US" altLang="zh-CN" i="1" dirty="0">
                  <a:solidFill>
                    <a:srgbClr val="C00000"/>
                  </a:solidFill>
                  <a:latin typeface="Consolas" panose="020B0609020204030204" pitchFamily="49" charset="0"/>
                  <a:ea typeface="宋体" panose="02010600030101010101" pitchFamily="2" charset="-122"/>
                </a:rPr>
                <a:t>x</a:t>
              </a:r>
              <a:r>
                <a:rPr lang="en-US" altLang="zh-CN" dirty="0">
                  <a:solidFill>
                    <a:srgbClr val="C00000"/>
                  </a:solidFill>
                  <a:latin typeface="Consolas" panose="020B0609020204030204" pitchFamily="49" charset="0"/>
                  <a:ea typeface="宋体" panose="02010600030101010101" pitchFamily="2" charset="-122"/>
                </a:rPr>
                <a:t>[1]</a:t>
              </a:r>
              <a:r>
                <a:rPr lang="zh-CN" altLang="en-US" dirty="0">
                  <a:solidFill>
                    <a:srgbClr val="C00000"/>
                  </a:solidFill>
                  <a:latin typeface="Consolas" panose="020B0609020204030204" pitchFamily="49" charset="0"/>
                  <a:ea typeface="宋体" panose="02010600030101010101" pitchFamily="2" charset="-122"/>
                </a:rPr>
                <a:t>，</a:t>
              </a:r>
              <a:r>
                <a:rPr lang="en-US" altLang="zh-CN" i="1" dirty="0">
                  <a:solidFill>
                    <a:srgbClr val="C00000"/>
                  </a:solidFill>
                  <a:latin typeface="Consolas" panose="020B0609020204030204" pitchFamily="49" charset="0"/>
                  <a:ea typeface="宋体" panose="02010600030101010101" pitchFamily="2" charset="-122"/>
                </a:rPr>
                <a:t>x</a:t>
              </a:r>
              <a:r>
                <a:rPr lang="en-US" altLang="zh-CN" dirty="0">
                  <a:solidFill>
                    <a:srgbClr val="C00000"/>
                  </a:solidFill>
                  <a:latin typeface="Consolas" panose="020B0609020204030204" pitchFamily="49" charset="0"/>
                  <a:ea typeface="宋体" panose="02010600030101010101" pitchFamily="2" charset="-122"/>
                </a:rPr>
                <a:t>[2]</a:t>
              </a:r>
              <a:r>
                <a:rPr lang="zh-CN" altLang="en-US" dirty="0">
                  <a:solidFill>
                    <a:srgbClr val="C00000"/>
                  </a:solidFill>
                  <a:latin typeface="Consolas" panose="020B0609020204030204" pitchFamily="49" charset="0"/>
                  <a:ea typeface="宋体" panose="02010600030101010101" pitchFamily="2" charset="-122"/>
                </a:rPr>
                <a:t>，</a:t>
              </a:r>
              <a:r>
                <a:rPr lang="en-US" altLang="zh-CN" dirty="0">
                  <a:solidFill>
                    <a:srgbClr val="C00000"/>
                  </a:solidFill>
                  <a:latin typeface="Consolas" panose="020B0609020204030204" pitchFamily="49" charset="0"/>
                  <a:ea typeface="宋体" panose="02010600030101010101" pitchFamily="2" charset="-122"/>
                </a:rPr>
                <a:t>…</a:t>
              </a:r>
              <a:r>
                <a:rPr lang="zh-CN" altLang="en-US" dirty="0">
                  <a:solidFill>
                    <a:srgbClr val="C00000"/>
                  </a:solidFill>
                  <a:latin typeface="Consolas" panose="020B0609020204030204" pitchFamily="49" charset="0"/>
                  <a:ea typeface="宋体" panose="02010600030101010101" pitchFamily="2" charset="-122"/>
                </a:rPr>
                <a:t>，</a:t>
              </a:r>
              <a:r>
                <a:rPr lang="en-US" altLang="zh-CN" i="1" dirty="0">
                  <a:solidFill>
                    <a:srgbClr val="C00000"/>
                  </a:solidFill>
                  <a:latin typeface="Consolas" panose="020B0609020204030204" pitchFamily="49" charset="0"/>
                  <a:ea typeface="宋体" panose="02010600030101010101" pitchFamily="2" charset="-122"/>
                </a:rPr>
                <a:t>x</a:t>
              </a:r>
              <a:r>
                <a:rPr lang="en-US" altLang="zh-CN" dirty="0">
                  <a:solidFill>
                    <a:srgbClr val="C00000"/>
                  </a:solidFill>
                  <a:latin typeface="Consolas" panose="020B0609020204030204" pitchFamily="49" charset="0"/>
                  <a:ea typeface="宋体" panose="02010600030101010101" pitchFamily="2" charset="-122"/>
                </a:rPr>
                <a:t>[</a:t>
              </a:r>
              <a:r>
                <a:rPr lang="en-US" altLang="zh-CN" i="1" dirty="0">
                  <a:solidFill>
                    <a:srgbClr val="C00000"/>
                  </a:solidFill>
                  <a:latin typeface="Consolas" panose="020B0609020204030204" pitchFamily="49" charset="0"/>
                  <a:ea typeface="宋体" panose="02010600030101010101" pitchFamily="2" charset="-122"/>
                </a:rPr>
                <a:t>i</a:t>
              </a:r>
              <a:r>
                <a:rPr lang="en-US" altLang="zh-CN" dirty="0">
                  <a:solidFill>
                    <a:srgbClr val="C00000"/>
                  </a:solidFill>
                  <a:latin typeface="Consolas" panose="020B0609020204030204" pitchFamily="49" charset="0"/>
                  <a:ea typeface="宋体" panose="02010600030101010101" pitchFamily="2" charset="-122"/>
                </a:rPr>
                <a:t>]</a:t>
              </a:r>
              <a:r>
                <a:rPr lang="zh-CN" altLang="en-US" dirty="0">
                  <a:solidFill>
                    <a:srgbClr val="C00000"/>
                  </a:solidFill>
                  <a:latin typeface="Consolas" panose="020B0609020204030204" pitchFamily="49" charset="0"/>
                  <a:ea typeface="宋体" panose="02010600030101010101" pitchFamily="2" charset="-122"/>
                </a:rPr>
                <a:t>，</a:t>
              </a:r>
              <a:r>
                <a:rPr lang="en-US" altLang="zh-CN" dirty="0">
                  <a:solidFill>
                    <a:srgbClr val="C00000"/>
                  </a:solidFill>
                  <a:latin typeface="Consolas" panose="020B0609020204030204" pitchFamily="49" charset="0"/>
                  <a:ea typeface="宋体" panose="02010600030101010101" pitchFamily="2" charset="-122"/>
                </a:rPr>
                <a:t> … </a:t>
              </a:r>
              <a:r>
                <a:rPr lang="zh-CN" altLang="en-US" dirty="0">
                  <a:solidFill>
                    <a:srgbClr val="C00000"/>
                  </a:solidFill>
                  <a:latin typeface="Consolas" panose="020B0609020204030204" pitchFamily="49" charset="0"/>
                  <a:ea typeface="宋体" panose="02010600030101010101" pitchFamily="2" charset="-122"/>
                </a:rPr>
                <a:t>，</a:t>
              </a:r>
              <a:r>
                <a:rPr lang="en-US" altLang="zh-CN" i="1" dirty="0">
                  <a:solidFill>
                    <a:srgbClr val="C00000"/>
                  </a:solidFill>
                  <a:latin typeface="Consolas" panose="020B0609020204030204" pitchFamily="49" charset="0"/>
                  <a:ea typeface="宋体" panose="02010600030101010101" pitchFamily="2" charset="-122"/>
                </a:rPr>
                <a:t>x</a:t>
              </a:r>
              <a:r>
                <a:rPr lang="en-US" altLang="zh-CN" dirty="0">
                  <a:solidFill>
                    <a:srgbClr val="C00000"/>
                  </a:solidFill>
                  <a:latin typeface="Consolas" panose="020B0609020204030204" pitchFamily="49" charset="0"/>
                  <a:ea typeface="宋体" panose="02010600030101010101" pitchFamily="2" charset="-122"/>
                </a:rPr>
                <a:t>[</a:t>
              </a:r>
              <a:r>
                <a:rPr lang="en-US" altLang="zh-CN" i="1" dirty="0">
                  <a:solidFill>
                    <a:srgbClr val="C00000"/>
                  </a:solidFill>
                  <a:latin typeface="Consolas" panose="020B0609020204030204" pitchFamily="49" charset="0"/>
                  <a:ea typeface="宋体" panose="02010600030101010101" pitchFamily="2" charset="-122"/>
                </a:rPr>
                <a:t>n</a:t>
              </a:r>
              <a:r>
                <a:rPr lang="en-US" altLang="zh-CN" dirty="0">
                  <a:solidFill>
                    <a:srgbClr val="C00000"/>
                  </a:solidFill>
                  <a:latin typeface="Consolas" panose="020B0609020204030204" pitchFamily="49" charset="0"/>
                  <a:ea typeface="宋体" panose="02010600030101010101" pitchFamily="2" charset="-122"/>
                </a:rPr>
                <a:t>])</a:t>
              </a:r>
              <a:endParaRPr lang="zh-CN" altLang="en-US" dirty="0">
                <a:solidFill>
                  <a:srgbClr val="C00000"/>
                </a:solidFill>
                <a:latin typeface="Consolas" panose="020B0609020204030204" pitchFamily="49" charset="0"/>
                <a:ea typeface="宋体" panose="02010600030101010101" pitchFamily="2" charset="-122"/>
              </a:endParaRPr>
            </a:p>
          </p:txBody>
        </p:sp>
        <p:sp>
          <p:nvSpPr>
            <p:cNvPr id="101413" name="TextBox 45"/>
            <p:cNvSpPr txBox="1"/>
            <p:nvPr/>
          </p:nvSpPr>
          <p:spPr>
            <a:xfrm>
              <a:off x="1428728" y="6345816"/>
              <a:ext cx="3143272" cy="369332"/>
            </a:xfrm>
            <a:prstGeom prst="rect">
              <a:avLst/>
            </a:prstGeom>
            <a:noFill/>
            <a:ln w="9525">
              <a:noFill/>
            </a:ln>
          </p:spPr>
          <p:txBody>
            <a:bodyPr anchor="t" anchorCtr="0">
              <a:spAutoFit/>
            </a:bodyPr>
            <a:p>
              <a:pPr eaLnBrk="0" hangingPunct="0"/>
              <a:r>
                <a:rPr lang="zh-CN" altLang="en-US" dirty="0">
                  <a:solidFill>
                    <a:srgbClr val="C00000"/>
                  </a:solidFill>
                  <a:latin typeface="Consolas" panose="020B0609020204030204" pitchFamily="49" charset="0"/>
                  <a:ea typeface="黑体" panose="02010609060101010101" pitchFamily="49" charset="-122"/>
                </a:rPr>
                <a:t>第</a:t>
              </a:r>
              <a:r>
                <a:rPr lang="en-US" altLang="zh-CN" i="1" dirty="0">
                  <a:solidFill>
                    <a:srgbClr val="C00000"/>
                  </a:solidFill>
                  <a:latin typeface="Consolas" panose="020B0609020204030204" pitchFamily="49" charset="0"/>
                  <a:ea typeface="黑体" panose="02010609060101010101" pitchFamily="49" charset="-122"/>
                </a:rPr>
                <a:t>i</a:t>
              </a:r>
              <a:r>
                <a:rPr lang="zh-CN" altLang="en-US" dirty="0">
                  <a:solidFill>
                    <a:srgbClr val="C00000"/>
                  </a:solidFill>
                  <a:latin typeface="Consolas" panose="020B0609020204030204" pitchFamily="49" charset="0"/>
                  <a:ea typeface="黑体" panose="02010609060101010101" pitchFamily="49" charset="-122"/>
                </a:rPr>
                <a:t>步执行的作业为</a:t>
              </a:r>
              <a:r>
                <a:rPr lang="en-US" altLang="zh-CN" i="1" dirty="0">
                  <a:solidFill>
                    <a:srgbClr val="C00000"/>
                  </a:solidFill>
                  <a:latin typeface="Consolas" panose="020B0609020204030204" pitchFamily="49" charset="0"/>
                  <a:ea typeface="仿宋" panose="02010609060101010101" pitchFamily="49" charset="-122"/>
                </a:rPr>
                <a:t>x</a:t>
              </a:r>
              <a:r>
                <a:rPr lang="en-US" altLang="zh-CN" dirty="0">
                  <a:solidFill>
                    <a:srgbClr val="C00000"/>
                  </a:solidFill>
                  <a:latin typeface="Consolas" panose="020B0609020204030204" pitchFamily="49" charset="0"/>
                  <a:ea typeface="仿宋" panose="02010609060101010101" pitchFamily="49" charset="-122"/>
                </a:rPr>
                <a:t>[</a:t>
              </a:r>
              <a:r>
                <a:rPr lang="en-US" altLang="zh-CN" i="1" dirty="0">
                  <a:solidFill>
                    <a:srgbClr val="C00000"/>
                  </a:solidFill>
                  <a:latin typeface="Consolas" panose="020B0609020204030204" pitchFamily="49" charset="0"/>
                  <a:ea typeface="仿宋" panose="02010609060101010101" pitchFamily="49" charset="-122"/>
                </a:rPr>
                <a:t>i</a:t>
              </a:r>
              <a:r>
                <a:rPr lang="en-US" altLang="zh-CN" dirty="0">
                  <a:solidFill>
                    <a:srgbClr val="C00000"/>
                  </a:solidFill>
                  <a:latin typeface="Consolas" panose="020B0609020204030204" pitchFamily="49" charset="0"/>
                  <a:ea typeface="仿宋" panose="02010609060101010101" pitchFamily="49" charset="-122"/>
                </a:rPr>
                <a:t>]</a:t>
              </a:r>
              <a:endParaRPr lang="zh-CN" altLang="en-US" dirty="0">
                <a:solidFill>
                  <a:srgbClr val="C00000"/>
                </a:solidFill>
                <a:latin typeface="Consolas" panose="020B0609020204030204" pitchFamily="49" charset="0"/>
                <a:ea typeface="仿宋" panose="02010609060101010101" pitchFamily="49" charset="-122"/>
              </a:endParaRPr>
            </a:p>
          </p:txBody>
        </p:sp>
        <p:cxnSp>
          <p:nvCxnSpPr>
            <p:cNvPr id="48" name="直接箭头连接符 47"/>
            <p:cNvCxnSpPr/>
            <p:nvPr/>
          </p:nvCxnSpPr>
          <p:spPr>
            <a:xfrm rot="5400000" flipH="1" flipV="1">
              <a:off x="2536074" y="6249484"/>
              <a:ext cx="214188" cy="31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40"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31"/>
                                        </p:tgtEl>
                                      </p:cBhvr>
                                    </p:animEffect>
                                    <p:animScale>
                                      <p:cBhvr>
                                        <p:cTn id="31" dur="250" autoRev="1" fill="hold"/>
                                        <p:tgtEl>
                                          <p:spTgt spid="31"/>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4">
                                            <p:txEl>
                                              <p:charRg st="0" end="1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57438" y="1441450"/>
            <a:ext cx="1439863" cy="500063"/>
          </a:xfrm>
          <a:prstGeom prst="rect">
            <a:avLst/>
          </a:prstGeom>
          <a:solidFill>
            <a:srgbClr val="FAC4BE"/>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en-US" sz="18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pSp>
        <p:nvGrpSpPr>
          <p:cNvPr id="103426" name="组合 30"/>
          <p:cNvGrpSpPr/>
          <p:nvPr/>
        </p:nvGrpSpPr>
        <p:grpSpPr>
          <a:xfrm>
            <a:off x="428625" y="457200"/>
            <a:ext cx="8420100" cy="2486025"/>
            <a:chOff x="428596" y="2443156"/>
            <a:chExt cx="8420066" cy="2486042"/>
          </a:xfrm>
        </p:grpSpPr>
        <p:cxnSp>
          <p:nvCxnSpPr>
            <p:cNvPr id="4" name="直接箭头连接符 3"/>
            <p:cNvCxnSpPr/>
            <p:nvPr/>
          </p:nvCxnSpPr>
          <p:spPr>
            <a:xfrm>
              <a:off x="928657" y="4927611"/>
              <a:ext cx="7920005" cy="1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 name="直接箭头连接符 4"/>
            <p:cNvCxnSpPr/>
            <p:nvPr/>
          </p:nvCxnSpPr>
          <p:spPr>
            <a:xfrm rot="5400000" flipH="1" flipV="1">
              <a:off x="751" y="3998119"/>
              <a:ext cx="1857388" cy="15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3429" name="TextBox 5"/>
            <p:cNvSpPr txBox="1"/>
            <p:nvPr/>
          </p:nvSpPr>
          <p:spPr>
            <a:xfrm>
              <a:off x="546072" y="3498850"/>
              <a:ext cx="500066" cy="307777"/>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M</a:t>
              </a:r>
              <a:r>
                <a:rPr lang="en-US" altLang="zh-CN" sz="2000" baseline="-25000" dirty="0">
                  <a:solidFill>
                    <a:srgbClr val="0000FF"/>
                  </a:solidFill>
                  <a:latin typeface="Consolas" panose="020B0609020204030204" pitchFamily="49" charset="0"/>
                  <a:ea typeface="宋体" panose="02010600030101010101" pitchFamily="2" charset="-122"/>
                </a:rPr>
                <a:t>1</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103430" name="TextBox 6"/>
            <p:cNvSpPr txBox="1"/>
            <p:nvPr/>
          </p:nvSpPr>
          <p:spPr>
            <a:xfrm>
              <a:off x="546072" y="4213230"/>
              <a:ext cx="500066" cy="307777"/>
            </a:xfrm>
            <a:prstGeom prst="rect">
              <a:avLst/>
            </a:prstGeom>
            <a:noFill/>
            <a:ln w="9525">
              <a:noFill/>
            </a:ln>
          </p:spPr>
          <p:txBody>
            <a:bodyPr lIns="0" tIns="0" rIns="0" bIns="0" anchor="t" anchorCtr="0">
              <a:spAutoFit/>
            </a:bodyPr>
            <a:p>
              <a:pPr eaLnBrk="0" hangingPunct="0"/>
              <a:r>
                <a:rPr lang="en-US" altLang="zh-CN" sz="2000" dirty="0">
                  <a:solidFill>
                    <a:srgbClr val="0000FF"/>
                  </a:solidFill>
                  <a:latin typeface="Consolas" panose="020B0609020204030204" pitchFamily="49" charset="0"/>
                  <a:ea typeface="宋体" panose="02010600030101010101" pitchFamily="2" charset="-122"/>
                </a:rPr>
                <a:t>M</a:t>
              </a:r>
              <a:r>
                <a:rPr lang="en-US" altLang="zh-CN" sz="2000" baseline="-25000" dirty="0">
                  <a:solidFill>
                    <a:srgbClr val="0000FF"/>
                  </a:solidFill>
                  <a:latin typeface="Consolas" panose="020B0609020204030204" pitchFamily="49" charset="0"/>
                  <a:ea typeface="宋体" panose="02010600030101010101" pitchFamily="2" charset="-122"/>
                </a:rPr>
                <a:t>2</a:t>
              </a:r>
              <a:endParaRPr lang="zh-CN" altLang="en-US" sz="2000" baseline="-25000" dirty="0">
                <a:solidFill>
                  <a:srgbClr val="0000FF"/>
                </a:solidFill>
                <a:latin typeface="Consolas" panose="020B0609020204030204" pitchFamily="49" charset="0"/>
                <a:ea typeface="宋体" panose="02010600030101010101" pitchFamily="2" charset="-122"/>
              </a:endParaRPr>
            </a:p>
          </p:txBody>
        </p:sp>
        <p:sp>
          <p:nvSpPr>
            <p:cNvPr id="103431" name="TextBox 7"/>
            <p:cNvSpPr txBox="1"/>
            <p:nvPr/>
          </p:nvSpPr>
          <p:spPr>
            <a:xfrm>
              <a:off x="428596" y="2443156"/>
              <a:ext cx="928694" cy="492443"/>
            </a:xfrm>
            <a:prstGeom prst="rect">
              <a:avLst/>
            </a:prstGeom>
            <a:noFill/>
            <a:ln w="9525">
              <a:noFill/>
            </a:ln>
          </p:spPr>
          <p:txBody>
            <a:bodyPr lIns="0" tIns="0" rIns="0" bIns="0" anchor="t" anchorCtr="0">
              <a:spAutoFit/>
            </a:bodyPr>
            <a:p>
              <a:pPr eaLnBrk="0" hangingPunct="0"/>
              <a:r>
                <a:rPr lang="en-US" altLang="zh-CN" sz="1600" b="1" i="1" dirty="0">
                  <a:solidFill>
                    <a:schemeClr val="bg1"/>
                  </a:solidFill>
                  <a:latin typeface="Consolas" panose="020B0609020204030204" pitchFamily="49" charset="0"/>
                  <a:ea typeface="宋体" panose="02010600030101010101" pitchFamily="2" charset="-122"/>
                </a:rPr>
                <a:t>f</a:t>
              </a:r>
              <a:r>
                <a:rPr lang="en-US" altLang="zh-CN" sz="1600" b="1" baseline="-25000" dirty="0">
                  <a:solidFill>
                    <a:schemeClr val="bg1"/>
                  </a:solidFill>
                  <a:latin typeface="Consolas" panose="020B0609020204030204" pitchFamily="49" charset="0"/>
                  <a:ea typeface="宋体" panose="02010600030101010101" pitchFamily="2" charset="-122"/>
                </a:rPr>
                <a:t>1</a:t>
              </a:r>
              <a:r>
                <a:rPr lang="en-US" altLang="zh-CN" sz="1600" b="1" dirty="0">
                  <a:solidFill>
                    <a:schemeClr val="bg1"/>
                  </a:solidFill>
                  <a:latin typeface="Consolas" panose="020B0609020204030204" pitchFamily="49" charset="0"/>
                  <a:ea typeface="宋体" panose="02010600030101010101" pitchFamily="2" charset="-122"/>
                </a:rPr>
                <a:t>=0</a:t>
              </a:r>
              <a:endParaRPr lang="en-US" altLang="zh-CN" sz="1600" b="1" dirty="0">
                <a:solidFill>
                  <a:schemeClr val="bg1"/>
                </a:solidFill>
                <a:latin typeface="Consolas" panose="020B0609020204030204" pitchFamily="49" charset="0"/>
                <a:ea typeface="宋体" panose="02010600030101010101" pitchFamily="2" charset="-122"/>
              </a:endParaRPr>
            </a:p>
            <a:p>
              <a:pPr eaLnBrk="0" hangingPunct="0"/>
              <a:r>
                <a:rPr lang="en-US" altLang="zh-CN" sz="1600" b="1" i="1" dirty="0">
                  <a:solidFill>
                    <a:schemeClr val="bg1"/>
                  </a:solidFill>
                  <a:latin typeface="Consolas" panose="020B0609020204030204" pitchFamily="49" charset="0"/>
                  <a:ea typeface="宋体" panose="02010600030101010101" pitchFamily="2" charset="-122"/>
                </a:rPr>
                <a:t>f</a:t>
              </a:r>
              <a:r>
                <a:rPr lang="en-US" altLang="zh-CN" sz="1600" b="1" baseline="-25000" dirty="0">
                  <a:solidFill>
                    <a:schemeClr val="bg1"/>
                  </a:solidFill>
                  <a:latin typeface="Consolas" panose="020B0609020204030204" pitchFamily="49" charset="0"/>
                  <a:ea typeface="宋体" panose="02010600030101010101" pitchFamily="2" charset="-122"/>
                </a:rPr>
                <a:t>2</a:t>
              </a:r>
              <a:r>
                <a:rPr lang="en-US" altLang="zh-CN" sz="1600" b="1" dirty="0">
                  <a:solidFill>
                    <a:schemeClr val="bg1"/>
                  </a:solidFill>
                  <a:latin typeface="Consolas" panose="020B0609020204030204" pitchFamily="49" charset="0"/>
                  <a:ea typeface="宋体" panose="02010600030101010101" pitchFamily="2" charset="-122"/>
                </a:rPr>
                <a:t>[0]=0</a:t>
              </a:r>
              <a:endParaRPr lang="zh-CN" altLang="en-US" sz="1600" b="1" dirty="0">
                <a:solidFill>
                  <a:schemeClr val="bg1"/>
                </a:solidFill>
                <a:latin typeface="Consolas" panose="020B0609020204030204" pitchFamily="49" charset="0"/>
                <a:ea typeface="宋体" panose="02010600030101010101" pitchFamily="2" charset="-122"/>
              </a:endParaRPr>
            </a:p>
          </p:txBody>
        </p:sp>
      </p:grpSp>
      <p:grpSp>
        <p:nvGrpSpPr>
          <p:cNvPr id="103432" name="组合 8"/>
          <p:cNvGrpSpPr/>
          <p:nvPr/>
        </p:nvGrpSpPr>
        <p:grpSpPr>
          <a:xfrm>
            <a:off x="2571750" y="2657475"/>
            <a:ext cx="2000250" cy="1277938"/>
            <a:chOff x="2571736" y="4643446"/>
            <a:chExt cx="2000264" cy="1278261"/>
          </a:xfrm>
        </p:grpSpPr>
        <p:sp>
          <p:nvSpPr>
            <p:cNvPr id="103433" name="TextBox 9"/>
            <p:cNvSpPr txBox="1"/>
            <p:nvPr/>
          </p:nvSpPr>
          <p:spPr>
            <a:xfrm>
              <a:off x="2571736" y="5429264"/>
              <a:ext cx="1785950" cy="492443"/>
            </a:xfrm>
            <a:prstGeom prst="rect">
              <a:avLst/>
            </a:prstGeom>
            <a:noFill/>
            <a:ln w="9525">
              <a:noFill/>
            </a:ln>
          </p:spPr>
          <p:txBody>
            <a:bodyPr lIns="0" tIns="0" rIns="0" bIns="0" anchor="t" anchorCtr="0">
              <a:spAutoFit/>
            </a:bodyPr>
            <a:p>
              <a:pPr eaLnBrk="0" hangingPunct="0"/>
              <a:r>
                <a:rPr lang="zh-CN" altLang="en-US"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3</a:t>
              </a:r>
              <a:r>
                <a:rPr lang="zh-CN" altLang="en-US"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a:t>
              </a:r>
              <a:r>
                <a:rPr lang="en-US" altLang="zh-CN" sz="1600" baseline="-25000" dirty="0">
                  <a:solidFill>
                    <a:srgbClr val="0000FF"/>
                  </a:solidFill>
                  <a:latin typeface="Consolas" panose="020B0609020204030204" pitchFamily="49" charset="0"/>
                  <a:ea typeface="仿宋" panose="02010609060101010101" pitchFamily="49" charset="-122"/>
                </a:rPr>
                <a:t>2</a:t>
              </a:r>
              <a:r>
                <a:rPr lang="zh-CN" altLang="en-US" sz="1600" dirty="0">
                  <a:solidFill>
                    <a:srgbClr val="C00000"/>
                  </a:solidFill>
                  <a:latin typeface="Consolas" panose="020B0609020204030204" pitchFamily="49" charset="0"/>
                  <a:ea typeface="仿宋" panose="02010609060101010101" pitchFamily="49" charset="-122"/>
                </a:rPr>
                <a:t>不等</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[1]=</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1</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b</a:t>
              </a:r>
              <a:r>
                <a:rPr lang="en-US" altLang="zh-CN" sz="1600" dirty="0">
                  <a:solidFill>
                    <a:srgbClr val="0000FF"/>
                  </a:solidFill>
                  <a:latin typeface="Consolas" panose="020B0609020204030204" pitchFamily="49" charset="0"/>
                  <a:ea typeface="仿宋" panose="02010609060101010101" pitchFamily="49" charset="-122"/>
                </a:rPr>
                <a:t>[3]=5</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11" name="直接箭头连接符 10"/>
            <p:cNvCxnSpPr/>
            <p:nvPr/>
          </p:nvCxnSpPr>
          <p:spPr>
            <a:xfrm flipV="1">
              <a:off x="3500431" y="4643446"/>
              <a:ext cx="1071569" cy="7145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3435" name="组合 11"/>
          <p:cNvGrpSpPr/>
          <p:nvPr/>
        </p:nvGrpSpPr>
        <p:grpSpPr>
          <a:xfrm>
            <a:off x="2000250" y="722313"/>
            <a:ext cx="928688" cy="639762"/>
            <a:chOff x="2000232" y="2707765"/>
            <a:chExt cx="928694" cy="640081"/>
          </a:xfrm>
        </p:grpSpPr>
        <p:sp>
          <p:nvSpPr>
            <p:cNvPr id="103436" name="TextBox 12"/>
            <p:cNvSpPr txBox="1"/>
            <p:nvPr/>
          </p:nvSpPr>
          <p:spPr>
            <a:xfrm>
              <a:off x="2000232" y="2707765"/>
              <a:ext cx="928694" cy="246221"/>
            </a:xfrm>
            <a:prstGeom prst="rect">
              <a:avLst/>
            </a:prstGeom>
            <a:noFill/>
            <a:ln w="9525">
              <a:noFill/>
            </a:ln>
          </p:spPr>
          <p:txBody>
            <a:bodyPr lIns="0" tIns="0" rIns="0" bIns="0" anchor="t" anchorCtr="0">
              <a:spAutoFit/>
            </a:bodyPr>
            <a:p>
              <a:pPr eaLnBrk="0" hangingPunct="0"/>
              <a:r>
                <a:rPr lang="en-US" altLang="zh-CN" sz="1600" b="1" i="1" dirty="0">
                  <a:solidFill>
                    <a:schemeClr val="bg1"/>
                  </a:solidFill>
                  <a:latin typeface="Consolas" panose="020B0609020204030204" pitchFamily="49" charset="0"/>
                  <a:ea typeface="仿宋" panose="02010609060101010101" pitchFamily="49" charset="-122"/>
                </a:rPr>
                <a:t>f</a:t>
              </a:r>
              <a:r>
                <a:rPr lang="en-US" altLang="zh-CN" sz="1600" b="1" baseline="-25000" dirty="0">
                  <a:solidFill>
                    <a:schemeClr val="bg1"/>
                  </a:solidFill>
                  <a:latin typeface="Consolas" panose="020B0609020204030204" pitchFamily="49" charset="0"/>
                  <a:ea typeface="仿宋" panose="02010609060101010101" pitchFamily="49" charset="-122"/>
                </a:rPr>
                <a:t>1</a:t>
              </a:r>
              <a:r>
                <a:rPr lang="en-US" altLang="zh-CN" sz="1600" b="1" dirty="0">
                  <a:solidFill>
                    <a:schemeClr val="bg1"/>
                  </a:solidFill>
                  <a:latin typeface="Consolas" panose="020B0609020204030204" pitchFamily="49" charset="0"/>
                  <a:ea typeface="仿宋" panose="02010609060101010101" pitchFamily="49" charset="-122"/>
                </a:rPr>
                <a:t>=</a:t>
              </a:r>
              <a:r>
                <a:rPr lang="en-US" altLang="zh-CN" sz="1600" b="1" i="1" dirty="0">
                  <a:solidFill>
                    <a:schemeClr val="bg1"/>
                  </a:solidFill>
                  <a:latin typeface="Consolas" panose="020B0609020204030204" pitchFamily="49" charset="0"/>
                  <a:ea typeface="仿宋" panose="02010609060101010101" pitchFamily="49" charset="-122"/>
                </a:rPr>
                <a:t>f</a:t>
              </a:r>
              <a:r>
                <a:rPr lang="en-US" altLang="zh-CN" sz="1600" b="1" baseline="-25000" dirty="0">
                  <a:solidFill>
                    <a:schemeClr val="bg1"/>
                  </a:solidFill>
                  <a:latin typeface="Consolas" panose="020B0609020204030204" pitchFamily="49" charset="0"/>
                  <a:ea typeface="仿宋" panose="02010609060101010101" pitchFamily="49" charset="-122"/>
                </a:rPr>
                <a:t>1</a:t>
              </a:r>
              <a:r>
                <a:rPr lang="en-US" altLang="zh-CN" sz="1600" b="1" dirty="0">
                  <a:solidFill>
                    <a:schemeClr val="bg1"/>
                  </a:solidFill>
                  <a:latin typeface="Consolas" panose="020B0609020204030204" pitchFamily="49" charset="0"/>
                  <a:ea typeface="仿宋" panose="02010609060101010101" pitchFamily="49" charset="-122"/>
                </a:rPr>
                <a:t>+2=2</a:t>
              </a:r>
              <a:endParaRPr lang="zh-CN" altLang="en-US" sz="1600" b="1" dirty="0">
                <a:solidFill>
                  <a:schemeClr val="bg1"/>
                </a:solidFill>
                <a:latin typeface="Consolas" panose="020B0609020204030204" pitchFamily="49" charset="0"/>
                <a:ea typeface="仿宋" panose="02010609060101010101" pitchFamily="49" charset="-122"/>
              </a:endParaRPr>
            </a:p>
          </p:txBody>
        </p:sp>
        <p:cxnSp>
          <p:nvCxnSpPr>
            <p:cNvPr id="14" name="直接箭头连接符 13"/>
            <p:cNvCxnSpPr/>
            <p:nvPr/>
          </p:nvCxnSpPr>
          <p:spPr>
            <a:xfrm rot="5400000">
              <a:off x="2190640" y="3166776"/>
              <a:ext cx="360542"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3438" name="组合 14"/>
          <p:cNvGrpSpPr/>
          <p:nvPr/>
        </p:nvGrpSpPr>
        <p:grpSpPr>
          <a:xfrm>
            <a:off x="3097213" y="722313"/>
            <a:ext cx="1000125" cy="652462"/>
            <a:chOff x="3096854" y="2707765"/>
            <a:chExt cx="1000132" cy="652607"/>
          </a:xfrm>
        </p:grpSpPr>
        <p:sp>
          <p:nvSpPr>
            <p:cNvPr id="103439" name="TextBox 15"/>
            <p:cNvSpPr txBox="1"/>
            <p:nvPr/>
          </p:nvSpPr>
          <p:spPr>
            <a:xfrm>
              <a:off x="3096854" y="2707765"/>
              <a:ext cx="1000132" cy="246221"/>
            </a:xfrm>
            <a:prstGeom prst="rect">
              <a:avLst/>
            </a:prstGeom>
            <a:noFill/>
            <a:ln w="9525">
              <a:noFill/>
            </a:ln>
          </p:spPr>
          <p:txBody>
            <a:bodyPr lIns="0" tIns="0" rIns="0" bIns="0" anchor="t" anchorCtr="0">
              <a:spAutoFit/>
            </a:bodyPr>
            <a:p>
              <a:pPr eaLnBrk="0" hangingPunct="0"/>
              <a:r>
                <a:rPr lang="en-US" altLang="zh-CN" sz="1600" b="1" i="1" dirty="0">
                  <a:solidFill>
                    <a:schemeClr val="bg1"/>
                  </a:solidFill>
                  <a:latin typeface="Consolas" panose="020B0609020204030204" pitchFamily="49" charset="0"/>
                  <a:ea typeface="仿宋" panose="02010609060101010101" pitchFamily="49" charset="-122"/>
                </a:rPr>
                <a:t>f</a:t>
              </a:r>
              <a:r>
                <a:rPr lang="en-US" altLang="zh-CN" sz="1600" b="1" baseline="-25000" dirty="0">
                  <a:solidFill>
                    <a:schemeClr val="bg1"/>
                  </a:solidFill>
                  <a:latin typeface="Consolas" panose="020B0609020204030204" pitchFamily="49" charset="0"/>
                  <a:ea typeface="仿宋" panose="02010609060101010101" pitchFamily="49" charset="-122"/>
                </a:rPr>
                <a:t>1</a:t>
              </a:r>
              <a:r>
                <a:rPr lang="en-US" altLang="zh-CN" sz="1600" b="1" dirty="0">
                  <a:solidFill>
                    <a:schemeClr val="bg1"/>
                  </a:solidFill>
                  <a:latin typeface="Consolas" panose="020B0609020204030204" pitchFamily="49" charset="0"/>
                  <a:ea typeface="仿宋" panose="02010609060101010101" pitchFamily="49" charset="-122"/>
                </a:rPr>
                <a:t>=</a:t>
              </a:r>
              <a:r>
                <a:rPr lang="en-US" altLang="zh-CN" sz="1600" b="1" i="1" dirty="0">
                  <a:solidFill>
                    <a:schemeClr val="bg1"/>
                  </a:solidFill>
                  <a:latin typeface="Consolas" panose="020B0609020204030204" pitchFamily="49" charset="0"/>
                  <a:ea typeface="仿宋" panose="02010609060101010101" pitchFamily="49" charset="-122"/>
                </a:rPr>
                <a:t>f</a:t>
              </a:r>
              <a:r>
                <a:rPr lang="en-US" altLang="zh-CN" sz="1600" b="1" baseline="-25000" dirty="0">
                  <a:solidFill>
                    <a:schemeClr val="bg1"/>
                  </a:solidFill>
                  <a:latin typeface="Consolas" panose="020B0609020204030204" pitchFamily="49" charset="0"/>
                  <a:ea typeface="仿宋" panose="02010609060101010101" pitchFamily="49" charset="-122"/>
                </a:rPr>
                <a:t>1</a:t>
              </a:r>
              <a:r>
                <a:rPr lang="en-US" altLang="zh-CN" sz="1600" b="1" dirty="0">
                  <a:solidFill>
                    <a:schemeClr val="bg1"/>
                  </a:solidFill>
                  <a:latin typeface="Consolas" panose="020B0609020204030204" pitchFamily="49" charset="0"/>
                  <a:ea typeface="仿宋" panose="02010609060101010101" pitchFamily="49" charset="-122"/>
                </a:rPr>
                <a:t>+2=4</a:t>
              </a:r>
              <a:endParaRPr lang="zh-CN" altLang="en-US" sz="1600" b="1" dirty="0">
                <a:solidFill>
                  <a:schemeClr val="bg1"/>
                </a:solidFill>
                <a:latin typeface="Consolas" panose="020B0609020204030204" pitchFamily="49" charset="0"/>
                <a:ea typeface="仿宋" panose="02010609060101010101" pitchFamily="49" charset="-122"/>
              </a:endParaRPr>
            </a:p>
          </p:txBody>
        </p:sp>
        <p:cxnSp>
          <p:nvCxnSpPr>
            <p:cNvPr id="17" name="直接箭头连接符 16"/>
            <p:cNvCxnSpPr/>
            <p:nvPr/>
          </p:nvCxnSpPr>
          <p:spPr>
            <a:xfrm rot="5400000">
              <a:off x="3604819" y="3179357"/>
              <a:ext cx="36044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3441" name="组合 17"/>
          <p:cNvGrpSpPr/>
          <p:nvPr/>
        </p:nvGrpSpPr>
        <p:grpSpPr>
          <a:xfrm>
            <a:off x="3786188" y="722313"/>
            <a:ext cx="3000375" cy="1219200"/>
            <a:chOff x="3786182" y="2707765"/>
            <a:chExt cx="3000396" cy="1219713"/>
          </a:xfrm>
        </p:grpSpPr>
        <p:sp>
          <p:nvSpPr>
            <p:cNvPr id="19" name="矩形 18"/>
            <p:cNvSpPr/>
            <p:nvPr/>
          </p:nvSpPr>
          <p:spPr>
            <a:xfrm>
              <a:off x="3786182" y="3427205"/>
              <a:ext cx="2160602" cy="50027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2</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03443" name="TextBox 19"/>
            <p:cNvSpPr txBox="1"/>
            <p:nvPr/>
          </p:nvSpPr>
          <p:spPr>
            <a:xfrm>
              <a:off x="5786446" y="2707765"/>
              <a:ext cx="1000132" cy="246221"/>
            </a:xfrm>
            <a:prstGeom prst="rect">
              <a:avLst/>
            </a:prstGeom>
            <a:noFill/>
            <a:ln w="9525">
              <a:noFill/>
            </a:ln>
          </p:spPr>
          <p:txBody>
            <a:bodyPr lIns="0" tIns="0" rIns="0" bIns="0" anchor="t" anchorCtr="0">
              <a:spAutoFit/>
            </a:bodyPr>
            <a:p>
              <a:pPr eaLnBrk="0" hangingPunct="0"/>
              <a:r>
                <a:rPr lang="en-US" altLang="zh-CN" sz="1600" b="1" i="1" dirty="0">
                  <a:solidFill>
                    <a:schemeClr val="bg1"/>
                  </a:solidFill>
                  <a:latin typeface="Consolas" panose="020B0609020204030204" pitchFamily="49" charset="0"/>
                  <a:ea typeface="仿宋" panose="02010609060101010101" pitchFamily="49" charset="-122"/>
                </a:rPr>
                <a:t>f</a:t>
              </a:r>
              <a:r>
                <a:rPr lang="en-US" altLang="zh-CN" sz="1600" b="1" baseline="-25000" dirty="0">
                  <a:solidFill>
                    <a:schemeClr val="bg1"/>
                  </a:solidFill>
                  <a:latin typeface="Consolas" panose="020B0609020204030204" pitchFamily="49" charset="0"/>
                  <a:ea typeface="仿宋" panose="02010609060101010101" pitchFamily="49" charset="-122"/>
                </a:rPr>
                <a:t>1</a:t>
              </a:r>
              <a:r>
                <a:rPr lang="en-US" altLang="zh-CN" sz="1600" b="1" dirty="0">
                  <a:solidFill>
                    <a:schemeClr val="bg1"/>
                  </a:solidFill>
                  <a:latin typeface="Consolas" panose="020B0609020204030204" pitchFamily="49" charset="0"/>
                  <a:ea typeface="仿宋" panose="02010609060101010101" pitchFamily="49" charset="-122"/>
                </a:rPr>
                <a:t>=</a:t>
              </a:r>
              <a:r>
                <a:rPr lang="en-US" altLang="zh-CN" sz="1600" b="1" i="1" dirty="0">
                  <a:solidFill>
                    <a:schemeClr val="bg1"/>
                  </a:solidFill>
                  <a:latin typeface="Consolas" panose="020B0609020204030204" pitchFamily="49" charset="0"/>
                  <a:ea typeface="仿宋" panose="02010609060101010101" pitchFamily="49" charset="-122"/>
                </a:rPr>
                <a:t>f</a:t>
              </a:r>
              <a:r>
                <a:rPr lang="en-US" altLang="zh-CN" sz="1600" b="1" baseline="-25000" dirty="0">
                  <a:solidFill>
                    <a:schemeClr val="bg1"/>
                  </a:solidFill>
                  <a:latin typeface="Consolas" panose="020B0609020204030204" pitchFamily="49" charset="0"/>
                  <a:ea typeface="仿宋" panose="02010609060101010101" pitchFamily="49" charset="-122"/>
                </a:rPr>
                <a:t>1</a:t>
              </a:r>
              <a:r>
                <a:rPr lang="en-US" altLang="zh-CN" sz="1600" b="1" dirty="0">
                  <a:solidFill>
                    <a:schemeClr val="bg1"/>
                  </a:solidFill>
                  <a:latin typeface="Consolas" panose="020B0609020204030204" pitchFamily="49" charset="0"/>
                  <a:ea typeface="仿宋" panose="02010609060101010101" pitchFamily="49" charset="-122"/>
                </a:rPr>
                <a:t>+3=7</a:t>
              </a:r>
              <a:endParaRPr lang="zh-CN" altLang="en-US" sz="1600" b="1" dirty="0">
                <a:solidFill>
                  <a:schemeClr val="bg1"/>
                </a:solidFill>
                <a:latin typeface="Consolas" panose="020B0609020204030204" pitchFamily="49" charset="0"/>
                <a:ea typeface="仿宋" panose="02010609060101010101" pitchFamily="49" charset="-122"/>
              </a:endParaRPr>
            </a:p>
          </p:txBody>
        </p:sp>
        <p:cxnSp>
          <p:nvCxnSpPr>
            <p:cNvPr id="21" name="直接箭头连接符 20"/>
            <p:cNvCxnSpPr/>
            <p:nvPr/>
          </p:nvCxnSpPr>
          <p:spPr>
            <a:xfrm rot="5400000">
              <a:off x="5794304" y="3176269"/>
              <a:ext cx="360514"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3445" name="组合 21"/>
          <p:cNvGrpSpPr/>
          <p:nvPr/>
        </p:nvGrpSpPr>
        <p:grpSpPr>
          <a:xfrm>
            <a:off x="4429125" y="2155825"/>
            <a:ext cx="2000250" cy="1779588"/>
            <a:chOff x="4429124" y="4141792"/>
            <a:chExt cx="2000264" cy="1779915"/>
          </a:xfrm>
        </p:grpSpPr>
        <p:sp>
          <p:nvSpPr>
            <p:cNvPr id="23" name="矩形 22"/>
            <p:cNvSpPr/>
            <p:nvPr/>
          </p:nvSpPr>
          <p:spPr>
            <a:xfrm>
              <a:off x="4546600" y="4141792"/>
              <a:ext cx="720730" cy="500155"/>
            </a:xfrm>
            <a:prstGeom prst="rect">
              <a:avLst/>
            </a:prstGeom>
            <a:solidFill>
              <a:srgbClr val="FAC4BE"/>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1</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03447" name="TextBox 23"/>
            <p:cNvSpPr txBox="1"/>
            <p:nvPr/>
          </p:nvSpPr>
          <p:spPr>
            <a:xfrm>
              <a:off x="4429124" y="5429264"/>
              <a:ext cx="2000264" cy="492443"/>
            </a:xfrm>
            <a:prstGeom prst="rect">
              <a:avLst/>
            </a:prstGeom>
            <a:noFill/>
            <a:ln w="9525">
              <a:noFill/>
            </a:ln>
          </p:spPr>
          <p:txBody>
            <a:bodyPr lIns="0" tIns="0" rIns="0" bIns="0" anchor="t" anchorCtr="0">
              <a:spAutoFit/>
            </a:bodyPr>
            <a:p>
              <a:pPr eaLnBrk="0" hangingPunct="0"/>
              <a:r>
                <a:rPr lang="zh-CN" altLang="en-US"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1</a:t>
              </a:r>
              <a:r>
                <a:rPr lang="zh-CN" altLang="en-US"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a:t>
              </a:r>
              <a:r>
                <a:rPr lang="en-US" altLang="zh-CN" sz="1600" baseline="-25000" dirty="0">
                  <a:solidFill>
                    <a:srgbClr val="0000FF"/>
                  </a:solidFill>
                  <a:latin typeface="Consolas" panose="020B0609020204030204" pitchFamily="49" charset="0"/>
                  <a:ea typeface="仿宋" panose="02010609060101010101" pitchFamily="49" charset="-122"/>
                </a:rPr>
                <a:t>2</a:t>
              </a:r>
              <a:r>
                <a:rPr lang="zh-CN" altLang="en-US" sz="1600" dirty="0">
                  <a:solidFill>
                    <a:srgbClr val="C00000"/>
                  </a:solidFill>
                  <a:latin typeface="Consolas" panose="020B0609020204030204" pitchFamily="49" charset="0"/>
                  <a:ea typeface="仿宋" panose="02010609060101010101" pitchFamily="49" charset="-122"/>
                </a:rPr>
                <a:t>要等</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[2]=</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[2]+</a:t>
              </a:r>
              <a:r>
                <a:rPr lang="en-US" altLang="zh-CN" sz="1600" i="1" dirty="0">
                  <a:solidFill>
                    <a:srgbClr val="0000FF"/>
                  </a:solidFill>
                  <a:latin typeface="Consolas" panose="020B0609020204030204" pitchFamily="49" charset="0"/>
                  <a:ea typeface="仿宋" panose="02010609060101010101" pitchFamily="49" charset="-122"/>
                </a:rPr>
                <a:t>b</a:t>
              </a:r>
              <a:r>
                <a:rPr lang="en-US" altLang="zh-CN" sz="1600" dirty="0">
                  <a:solidFill>
                    <a:srgbClr val="0000FF"/>
                  </a:solidFill>
                  <a:latin typeface="Consolas" panose="020B0609020204030204" pitchFamily="49" charset="0"/>
                  <a:ea typeface="仿宋" panose="02010609060101010101" pitchFamily="49" charset="-122"/>
                </a:rPr>
                <a:t>[1]=6</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25" name="直接箭头连接符 24"/>
            <p:cNvCxnSpPr/>
            <p:nvPr/>
          </p:nvCxnSpPr>
          <p:spPr>
            <a:xfrm rot="5400000" flipH="1" flipV="1">
              <a:off x="4885460" y="5057154"/>
              <a:ext cx="8272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3449" name="组合 25"/>
          <p:cNvGrpSpPr/>
          <p:nvPr/>
        </p:nvGrpSpPr>
        <p:grpSpPr>
          <a:xfrm>
            <a:off x="928688" y="1441450"/>
            <a:ext cx="3621087" cy="1214438"/>
            <a:chOff x="928662" y="3427412"/>
            <a:chExt cx="3620718" cy="1214446"/>
          </a:xfrm>
        </p:grpSpPr>
        <p:sp>
          <p:nvSpPr>
            <p:cNvPr id="27" name="矩形 26"/>
            <p:cNvSpPr/>
            <p:nvPr/>
          </p:nvSpPr>
          <p:spPr>
            <a:xfrm>
              <a:off x="928662" y="3427412"/>
              <a:ext cx="1439715" cy="500066"/>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3</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28" name="矩形 27"/>
            <p:cNvSpPr/>
            <p:nvPr/>
          </p:nvSpPr>
          <p:spPr>
            <a:xfrm>
              <a:off x="2389013" y="4141792"/>
              <a:ext cx="2160367" cy="500066"/>
            </a:xfrm>
            <a:prstGeom prst="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3</a:t>
              </a:r>
              <a:endParaRPr kumimoji="0" lang="zh-CN" altLang="en-US" sz="1600" b="0" i="0" u="none" strike="noStrike" kern="1200" cap="none" spc="0" normalizeH="0" baseline="0" noProof="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grpSp>
      <p:grpSp>
        <p:nvGrpSpPr>
          <p:cNvPr id="103452" name="组合 28"/>
          <p:cNvGrpSpPr/>
          <p:nvPr/>
        </p:nvGrpSpPr>
        <p:grpSpPr>
          <a:xfrm>
            <a:off x="5942013" y="2155825"/>
            <a:ext cx="2689225" cy="1422400"/>
            <a:chOff x="5941848" y="4141792"/>
            <a:chExt cx="2689592" cy="1422725"/>
          </a:xfrm>
        </p:grpSpPr>
        <p:sp>
          <p:nvSpPr>
            <p:cNvPr id="30" name="矩形 29"/>
            <p:cNvSpPr/>
            <p:nvPr/>
          </p:nvSpPr>
          <p:spPr>
            <a:xfrm>
              <a:off x="5941848" y="4141792"/>
              <a:ext cx="719235" cy="50017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作业</a:t>
              </a:r>
              <a:r>
                <a:rPr kumimoji="0" lang="en-US" altLang="zh-CN"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rPr>
                <a:t>2</a:t>
              </a:r>
              <a:endParaRPr kumimoji="0" lang="zh-CN" altLang="en-US" sz="1600" b="0" i="0" u="none" strike="noStrike" kern="1200" cap="none" spc="0" normalizeH="0" baseline="0" noProof="0" dirty="0">
                <a:ln>
                  <a:noFill/>
                </a:ln>
                <a:solidFill>
                  <a:srgbClr val="C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103454" name="TextBox 30"/>
            <p:cNvSpPr txBox="1"/>
            <p:nvPr/>
          </p:nvSpPr>
          <p:spPr>
            <a:xfrm>
              <a:off x="6774052" y="5072074"/>
              <a:ext cx="1857388" cy="492443"/>
            </a:xfrm>
            <a:prstGeom prst="rect">
              <a:avLst/>
            </a:prstGeom>
            <a:noFill/>
            <a:ln w="9525">
              <a:noFill/>
            </a:ln>
          </p:spPr>
          <p:txBody>
            <a:bodyPr lIns="0" tIns="0" rIns="0" bIns="0" anchor="t" anchorCtr="0">
              <a:spAutoFit/>
            </a:bodyPr>
            <a:p>
              <a:pPr eaLnBrk="0" hangingPunct="0"/>
              <a:r>
                <a:rPr lang="zh-CN" altLang="en-US" sz="1600" dirty="0">
                  <a:solidFill>
                    <a:srgbClr val="0000FF"/>
                  </a:solidFill>
                  <a:latin typeface="Consolas" panose="020B0609020204030204" pitchFamily="49" charset="0"/>
                  <a:ea typeface="仿宋" panose="02010609060101010101" pitchFamily="49" charset="-122"/>
                </a:rPr>
                <a:t>作业</a:t>
              </a:r>
              <a:r>
                <a:rPr lang="en-US" altLang="zh-CN" sz="1600" dirty="0">
                  <a:solidFill>
                    <a:srgbClr val="0000FF"/>
                  </a:solidFill>
                  <a:latin typeface="Consolas" panose="020B0609020204030204" pitchFamily="49" charset="0"/>
                  <a:ea typeface="仿宋" panose="02010609060101010101" pitchFamily="49" charset="-122"/>
                </a:rPr>
                <a:t>2</a:t>
              </a:r>
              <a:r>
                <a:rPr lang="zh-CN" altLang="en-US" sz="1600" dirty="0">
                  <a:solidFill>
                    <a:srgbClr val="0000FF"/>
                  </a:solidFill>
                  <a:latin typeface="Consolas" panose="020B0609020204030204" pitchFamily="49" charset="0"/>
                  <a:ea typeface="仿宋" panose="02010609060101010101" pitchFamily="49" charset="-122"/>
                </a:rPr>
                <a:t>在</a:t>
              </a:r>
              <a:r>
                <a:rPr lang="en-US" altLang="zh-CN" sz="1600" dirty="0">
                  <a:solidFill>
                    <a:srgbClr val="0000FF"/>
                  </a:solidFill>
                  <a:latin typeface="Consolas" panose="020B0609020204030204" pitchFamily="49" charset="0"/>
                  <a:ea typeface="仿宋" panose="02010609060101010101" pitchFamily="49" charset="-122"/>
                </a:rPr>
                <a:t>M</a:t>
              </a:r>
              <a:r>
                <a:rPr lang="en-US" altLang="zh-CN" sz="1600" baseline="-25000" dirty="0">
                  <a:solidFill>
                    <a:srgbClr val="0000FF"/>
                  </a:solidFill>
                  <a:latin typeface="Consolas" panose="020B0609020204030204" pitchFamily="49" charset="0"/>
                  <a:ea typeface="仿宋" panose="02010609060101010101" pitchFamily="49" charset="-122"/>
                </a:rPr>
                <a:t>2</a:t>
              </a:r>
              <a:r>
                <a:rPr lang="zh-CN" altLang="en-US" sz="1600" dirty="0">
                  <a:solidFill>
                    <a:srgbClr val="C00000"/>
                  </a:solidFill>
                  <a:latin typeface="Consolas" panose="020B0609020204030204" pitchFamily="49" charset="0"/>
                  <a:ea typeface="仿宋" panose="02010609060101010101" pitchFamily="49" charset="-122"/>
                </a:rPr>
                <a:t>不等</a:t>
              </a:r>
              <a:r>
                <a:rPr lang="zh-CN" altLang="en-US"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2</a:t>
              </a:r>
              <a:r>
                <a:rPr lang="en-US" altLang="zh-CN" sz="1600" dirty="0">
                  <a:solidFill>
                    <a:srgbClr val="0000FF"/>
                  </a:solidFill>
                  <a:latin typeface="Consolas" panose="020B0609020204030204" pitchFamily="49" charset="0"/>
                  <a:ea typeface="仿宋" panose="02010609060101010101" pitchFamily="49" charset="-122"/>
                </a:rPr>
                <a:t>[3]=</a:t>
              </a:r>
              <a:r>
                <a:rPr lang="en-US" altLang="zh-CN" sz="1600" i="1" dirty="0">
                  <a:solidFill>
                    <a:srgbClr val="0000FF"/>
                  </a:solidFill>
                  <a:latin typeface="Consolas" panose="020B0609020204030204" pitchFamily="49" charset="0"/>
                  <a:ea typeface="仿宋" panose="02010609060101010101" pitchFamily="49" charset="-122"/>
                </a:rPr>
                <a:t>f</a:t>
              </a:r>
              <a:r>
                <a:rPr lang="en-US" altLang="zh-CN" sz="1600" baseline="-25000" dirty="0">
                  <a:solidFill>
                    <a:srgbClr val="0000FF"/>
                  </a:solidFill>
                  <a:latin typeface="Consolas" panose="020B0609020204030204" pitchFamily="49" charset="0"/>
                  <a:ea typeface="仿宋" panose="02010609060101010101" pitchFamily="49" charset="-122"/>
                </a:rPr>
                <a:t>1</a:t>
              </a:r>
              <a:r>
                <a:rPr lang="en-US" altLang="zh-CN" sz="1600" dirty="0">
                  <a:solidFill>
                    <a:srgbClr val="0000FF"/>
                  </a:solidFill>
                  <a:latin typeface="Consolas" panose="020B0609020204030204" pitchFamily="49" charset="0"/>
                  <a:ea typeface="仿宋" panose="02010609060101010101" pitchFamily="49" charset="-122"/>
                </a:rPr>
                <a:t>+</a:t>
              </a:r>
              <a:r>
                <a:rPr lang="en-US" altLang="zh-CN" sz="1600" i="1" dirty="0">
                  <a:solidFill>
                    <a:srgbClr val="0000FF"/>
                  </a:solidFill>
                  <a:latin typeface="Consolas" panose="020B0609020204030204" pitchFamily="49" charset="0"/>
                  <a:ea typeface="仿宋" panose="02010609060101010101" pitchFamily="49" charset="-122"/>
                </a:rPr>
                <a:t>b</a:t>
              </a:r>
              <a:r>
                <a:rPr lang="en-US" altLang="zh-CN" sz="1600" dirty="0">
                  <a:solidFill>
                    <a:srgbClr val="0000FF"/>
                  </a:solidFill>
                  <a:latin typeface="Consolas" panose="020B0609020204030204" pitchFamily="49" charset="0"/>
                  <a:ea typeface="仿宋" panose="02010609060101010101" pitchFamily="49" charset="-122"/>
                </a:rPr>
                <a:t>[2]=8</a:t>
              </a:r>
              <a:endParaRPr lang="zh-CN" altLang="en-US" sz="1600" dirty="0">
                <a:solidFill>
                  <a:srgbClr val="0000FF"/>
                </a:solidFill>
                <a:latin typeface="Consolas" panose="020B0609020204030204" pitchFamily="49" charset="0"/>
                <a:ea typeface="仿宋" panose="02010609060101010101" pitchFamily="49" charset="-122"/>
              </a:endParaRPr>
            </a:p>
          </p:txBody>
        </p:sp>
        <p:cxnSp>
          <p:nvCxnSpPr>
            <p:cNvPr id="32" name="直接箭头连接符 31"/>
            <p:cNvCxnSpPr/>
            <p:nvPr/>
          </p:nvCxnSpPr>
          <p:spPr>
            <a:xfrm rot="5400000" flipH="1" flipV="1">
              <a:off x="6428458" y="4858706"/>
              <a:ext cx="431899"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3" name="组合 39"/>
          <p:cNvGrpSpPr/>
          <p:nvPr/>
        </p:nvGrpSpPr>
        <p:grpSpPr>
          <a:xfrm>
            <a:off x="512763" y="1873250"/>
            <a:ext cx="8072437" cy="2582863"/>
            <a:chOff x="512560" y="1794734"/>
            <a:chExt cx="8072494" cy="2582725"/>
          </a:xfrm>
        </p:grpSpPr>
        <p:sp>
          <p:nvSpPr>
            <p:cNvPr id="34" name="TextBox 33"/>
            <p:cNvSpPr txBox="1"/>
            <p:nvPr/>
          </p:nvSpPr>
          <p:spPr>
            <a:xfrm>
              <a:off x="512560" y="4007591"/>
              <a:ext cx="8072494" cy="369868"/>
            </a:xfrm>
            <a:prstGeom prst="rect">
              <a:avLst/>
            </a:prstGeom>
            <a:noFill/>
          </p:spPr>
          <p:txBody>
            <a:bodyPr>
              <a:spAutoFit/>
            </a:bodyPr>
            <a:lstStyle/>
            <a:p>
              <a:pPr marR="0" defTabSz="914400" eaLnBrk="0" hangingPunct="0">
                <a:buClrTx/>
                <a:buSzTx/>
                <a:buFontTx/>
                <a:buNone/>
                <a:defRPr/>
              </a:pP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第</a:t>
              </a:r>
              <a:r>
                <a:rPr kumimoji="0" lang="en-US" altLang="zh-CN" i="1" kern="1200" cap="none" spc="0" normalizeH="0" baseline="0" noProof="0" dirty="0" err="1">
                  <a:solidFill>
                    <a:srgbClr val="000000"/>
                  </a:solidFill>
                  <a:latin typeface="Consolas" panose="020B0609020204030204" pitchFamily="49" charset="0"/>
                  <a:ea typeface="黑体" panose="02010609060101010101" pitchFamily="49" charset="-122"/>
                  <a:cs typeface="Consolas" panose="020B0609020204030204" pitchFamily="49" charset="0"/>
                </a:rPr>
                <a:t>i</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步执行作业</a:t>
              </a:r>
              <a:r>
                <a:rPr kumimoji="0" lang="en-US" altLang="zh-CN" i="1"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x</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i="1" kern="1200" cap="none" spc="0" normalizeH="0" baseline="0" noProof="0" dirty="0" err="1">
                  <a:solidFill>
                    <a:srgbClr val="000000"/>
                  </a:solidFill>
                  <a:latin typeface="Consolas" panose="020B0609020204030204" pitchFamily="49" charset="0"/>
                  <a:ea typeface="黑体" panose="02010609060101010101" pitchFamily="49" charset="-122"/>
                  <a:cs typeface="Consolas" panose="020B0609020204030204" pitchFamily="49" charset="0"/>
                </a:rPr>
                <a:t>i</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在</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M</a:t>
              </a:r>
              <a:r>
                <a:rPr kumimoji="0" lang="en-US" altLang="zh-CN" kern="1200" cap="none" spc="0" normalizeH="0" baseline="-2500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上需要等待的条件：</a:t>
              </a:r>
              <a:r>
                <a:rPr kumimoji="0" lang="en-US" altLang="zh-CN" i="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dirty="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-1]&gt;</a:t>
              </a:r>
              <a:r>
                <a:rPr kumimoji="0" lang="en-US" altLang="zh-CN" i="1" kern="1200" cap="none" spc="0" normalizeH="0" baseline="0" noProof="0" dirty="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dirty="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rPr>
                <a:t>；否则不需要等待</a:t>
              </a:r>
              <a:endParaRPr kumimoji="0" lang="zh-CN" altLang="en-US" kern="1200" cap="none" spc="0" normalizeH="0" baseline="0" noProof="0" dirty="0">
                <a:solidFill>
                  <a:srgbClr val="000000"/>
                </a:solidFill>
                <a:latin typeface="黑体" panose="02010609060101010101" pitchFamily="49" charset="-122"/>
                <a:ea typeface="黑体" panose="02010609060101010101" pitchFamily="49" charset="-122"/>
                <a:cs typeface="Consolas" panose="020B0609020204030204" pitchFamily="49" charset="0"/>
              </a:endParaRPr>
            </a:p>
          </p:txBody>
        </p:sp>
        <p:sp>
          <p:nvSpPr>
            <p:cNvPr id="35" name="椭圆 34"/>
            <p:cNvSpPr/>
            <p:nvPr/>
          </p:nvSpPr>
          <p:spPr>
            <a:xfrm>
              <a:off x="3773308" y="1794734"/>
              <a:ext cx="765180" cy="35716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
          <p:nvSpPr>
            <p:cNvPr id="37" name="任意多边形 36"/>
            <p:cNvSpPr/>
            <p:nvPr/>
          </p:nvSpPr>
          <p:spPr>
            <a:xfrm>
              <a:off x="1285677" y="1978874"/>
              <a:ext cx="2497156" cy="2028717"/>
            </a:xfrm>
            <a:custGeom>
              <a:avLst/>
              <a:gdLst>
                <a:gd name="connsiteX0" fmla="*/ 2555309 w 2555309"/>
                <a:gd name="connsiteY0" fmla="*/ 0 h 2480154"/>
                <a:gd name="connsiteX1" fmla="*/ 1578279 w 2555309"/>
                <a:gd name="connsiteY1" fmla="*/ 12526 h 2480154"/>
                <a:gd name="connsiteX2" fmla="*/ 914400 w 2555309"/>
                <a:gd name="connsiteY2" fmla="*/ 62630 h 2480154"/>
                <a:gd name="connsiteX3" fmla="*/ 663879 w 2555309"/>
                <a:gd name="connsiteY3" fmla="*/ 187891 h 2480154"/>
                <a:gd name="connsiteX4" fmla="*/ 413358 w 2555309"/>
                <a:gd name="connsiteY4" fmla="*/ 676406 h 2480154"/>
                <a:gd name="connsiteX5" fmla="*/ 0 w 2555309"/>
                <a:gd name="connsiteY5" fmla="*/ 2480154 h 248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5309" h="2480154">
                  <a:moveTo>
                    <a:pt x="2555309" y="0"/>
                  </a:moveTo>
                  <a:lnTo>
                    <a:pt x="1578279" y="12526"/>
                  </a:lnTo>
                  <a:cubicBezTo>
                    <a:pt x="1304794" y="22964"/>
                    <a:pt x="1066800" y="33402"/>
                    <a:pt x="914400" y="62630"/>
                  </a:cubicBezTo>
                  <a:cubicBezTo>
                    <a:pt x="762000" y="91858"/>
                    <a:pt x="747386" y="85595"/>
                    <a:pt x="663879" y="187891"/>
                  </a:cubicBezTo>
                  <a:cubicBezTo>
                    <a:pt x="580372" y="290187"/>
                    <a:pt x="524005" y="294362"/>
                    <a:pt x="413358" y="676406"/>
                  </a:cubicBezTo>
                  <a:cubicBezTo>
                    <a:pt x="302712" y="1058450"/>
                    <a:pt x="151356" y="1769302"/>
                    <a:pt x="0" y="2480154"/>
                  </a:cubicBezTo>
                </a:path>
              </a:pathLst>
            </a:custGeom>
            <a:ln>
              <a:solidFill>
                <a:srgbClr val="FF0000"/>
              </a:solidFill>
              <a:prstDash val="sysDash"/>
              <a:tailEnd type="arrow"/>
            </a:ln>
          </p:spPr>
          <p:style>
            <a:lnRef idx="3">
              <a:schemeClr val="dk1"/>
            </a:lnRef>
            <a:fillRef idx="0">
              <a:schemeClr val="dk1"/>
            </a:fillRef>
            <a:effectRef idx="2">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8" name="TextBox 37"/>
          <p:cNvSpPr txBox="1"/>
          <p:nvPr/>
        </p:nvSpPr>
        <p:spPr>
          <a:xfrm>
            <a:off x="1071538" y="5729302"/>
            <a:ext cx="4929222" cy="1013199"/>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216000" tIns="108000" bIns="108000">
            <a:spAutoFit/>
          </a:bodyPr>
          <a:lstStyle/>
          <a:p>
            <a:pPr marR="0" defTabSz="914400" eaLnBrk="0" hangingPunct="0">
              <a:lnSpc>
                <a:spcPts val="2800"/>
              </a:lnSpc>
              <a:spcBef>
                <a:spcPts val="600"/>
              </a:spcBef>
              <a:buClrTx/>
              <a:buSzTx/>
              <a:buFontTx/>
              <a:buNone/>
              <a:defRPr/>
            </a:pP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kumimoji="0" lang="en-US" altLang="zh-CN" kern="1200" cap="none" spc="0" normalizeH="0" baseline="-25000" noProof="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R="0" defTabSz="914400" eaLnBrk="0" hangingPunct="0">
              <a:lnSpc>
                <a:spcPts val="2800"/>
              </a:lnSpc>
              <a:spcBef>
                <a:spcPts val="600"/>
              </a:spcBef>
              <a:buClrTx/>
              <a:buSzTx/>
              <a:buFontTx/>
              <a:buNone/>
              <a:defRPr/>
            </a:pP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kumimoji="0" lang="en-US" altLang="zh-CN" kern="1200" cap="none" spc="0" normalizeH="0" baseline="-25000" noProof="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]=max(</a:t>
            </a: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kumimoji="0" lang="en-US" altLang="zh-CN" kern="1200" cap="none" spc="0" normalizeH="0" baseline="-25000" noProof="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kumimoji="0" lang="en-US" altLang="zh-CN" kern="1200" cap="none" spc="0" normalizeH="0" baseline="-25000" noProof="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kumimoji="0" lang="en-US" altLang="zh-CN" i="1"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0" lang="en-US" altLang="zh-CN"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0" lang="zh-CN" altLang="en-US" kern="1200" cap="none" spc="0" normalizeH="0" baseline="0" noProof="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571500" y="4657725"/>
            <a:ext cx="6715125" cy="723900"/>
          </a:xfrm>
          <a:prstGeom prst="rect">
            <a:avLst/>
          </a:prstGeom>
          <a:noFill/>
        </p:spPr>
        <p:txBody>
          <a:bodyPr>
            <a:spAutoFit/>
          </a:bodyPr>
          <a:lstStyle/>
          <a:p>
            <a:pPr marL="457200" marR="0" indent="-457200" defTabSz="914400" eaLnBrk="0" hangingPunct="0">
              <a:spcBef>
                <a:spcPts val="600"/>
              </a:spcBef>
              <a:buClrTx/>
              <a:buSzTx/>
              <a:buFontTx/>
              <a:buBlip>
                <a:blip r:embed="rId1"/>
              </a:buBlip>
              <a:defRPr/>
            </a:pPr>
            <a:r>
              <a:rPr kumimoji="0" lang="en-US" altLang="zh-CN" i="1"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-1]&gt;</a:t>
            </a:r>
            <a:r>
              <a:rPr kumimoji="0" lang="en-US" altLang="zh-CN" i="1"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kern="1200" cap="none" spc="0" normalizeH="0" baseline="0" noProof="0">
                <a:solidFill>
                  <a:srgbClr val="0000FF"/>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：需要</a:t>
            </a:r>
            <a:r>
              <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等待 </a:t>
            </a:r>
            <a:r>
              <a:rPr kumimoji="0" lang="zh-CN" altLang="en-US" kern="1200" cap="none" spc="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f</a:t>
            </a:r>
            <a:r>
              <a:rPr kumimoji="0" lang="en-US" altLang="zh-CN" kern="1200" cap="none" spc="0" normalizeH="0" baseline="-2500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i</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f</a:t>
            </a:r>
            <a:r>
              <a:rPr kumimoji="0" lang="en-US" altLang="zh-CN" kern="1200" cap="none" spc="0" normalizeH="0" baseline="-2500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i</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b</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[x[</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i</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endPar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endParaRPr>
          </a:p>
          <a:p>
            <a:pPr marL="457200" marR="0" indent="-457200" defTabSz="914400" eaLnBrk="0" hangingPunct="0">
              <a:spcBef>
                <a:spcPts val="600"/>
              </a:spcBef>
              <a:buClrTx/>
              <a:buSzTx/>
              <a:buFontTx/>
              <a:buBlip>
                <a:blip r:embed="rId1"/>
              </a:buBlip>
              <a:defRPr/>
            </a:pPr>
            <a:r>
              <a:rPr kumimoji="0" lang="en-US" altLang="zh-CN" i="1"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2</a:t>
            </a:r>
            <a:r>
              <a:rPr kumimoji="0" lang="en-US" altLang="zh-CN"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i="1"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-1]≤</a:t>
            </a:r>
            <a:r>
              <a:rPr kumimoji="0" lang="en-US" altLang="zh-CN" i="1" kern="1200" cap="none" spc="0" normalizeH="0" baseline="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kern="1200" cap="none" spc="0" normalizeH="0" baseline="-25000" noProof="0">
                <a:solidFill>
                  <a:srgbClr val="C0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1</a:t>
            </a:r>
            <a:r>
              <a:rPr kumimoji="0" lang="zh-CN" altLang="en-US" kern="1200" cap="none" spc="0" normalizeH="0" baseline="0" noProof="0">
                <a:solidFill>
                  <a:srgbClr val="0000FF"/>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：不需</a:t>
            </a:r>
            <a:r>
              <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等待 </a:t>
            </a:r>
            <a:r>
              <a:rPr kumimoji="0" lang="zh-CN" altLang="en-US" kern="1200" cap="none" spc="0" normalizeH="0" baseline="0" noProof="0">
                <a:solidFill>
                  <a:srgbClr val="FF0000"/>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zh-CN" altLang="en-US"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f</a:t>
            </a:r>
            <a:r>
              <a:rPr kumimoji="0" lang="en-US" altLang="zh-CN" kern="1200" cap="none" spc="0" normalizeH="0" baseline="-2500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i</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f</a:t>
            </a:r>
            <a:r>
              <a:rPr kumimoji="0" lang="en-US" altLang="zh-CN" kern="1200" cap="none" spc="0" normalizeH="0" baseline="-2500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b</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[x[</a:t>
            </a:r>
            <a:r>
              <a:rPr kumimoji="0" lang="en-US" altLang="zh-CN" i="1"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i</a:t>
            </a: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endParaRPr kumimoji="0" lang="zh-CN" altLang="en-US" kern="1200" cap="none" spc="0" normalizeH="0" baseline="0" noProof="0">
              <a:latin typeface="Consolas" panose="020B0609020204030204" pitchFamily="49" charset="0"/>
              <a:ea typeface="仿宋" panose="02010609060101010101" pitchFamily="49" charset="-122"/>
              <a:cs typeface="Consolas" panose="020B0609020204030204" pitchFamily="49" charset="0"/>
            </a:endParaRPr>
          </a:p>
        </p:txBody>
      </p:sp>
      <p:sp>
        <p:nvSpPr>
          <p:cNvPr id="41" name="右弧形箭头 40"/>
          <p:cNvSpPr/>
          <p:nvPr/>
        </p:nvSpPr>
        <p:spPr>
          <a:xfrm>
            <a:off x="6072188" y="5300663"/>
            <a:ext cx="214313" cy="57150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extBox 10"/>
          <p:cNvSpPr txBox="1"/>
          <p:nvPr/>
        </p:nvSpPr>
        <p:spPr>
          <a:xfrm>
            <a:off x="714375" y="2214563"/>
            <a:ext cx="8215313" cy="1708150"/>
          </a:xfrm>
          <a:prstGeom prst="rect">
            <a:avLst/>
          </a:prstGeom>
          <a:noFill/>
          <a:ln w="9525">
            <a:noFill/>
          </a:ln>
        </p:spPr>
        <p:txBody>
          <a:bodyPr anchor="t" anchorCtr="0">
            <a:spAutoFit/>
          </a:bodyPr>
          <a:p>
            <a:pPr marL="342900" indent="-342900" eaLnBrk="0" hangingPunct="0">
              <a:lnSpc>
                <a:spcPts val="3000"/>
              </a:lnSpc>
              <a:spcBef>
                <a:spcPts val="600"/>
              </a:spcBef>
              <a:buBlip>
                <a:blip r:embed="rId1"/>
              </a:buBlip>
            </a:pPr>
            <a:r>
              <a:rPr lang="zh-CN" altLang="en-US" dirty="0">
                <a:solidFill>
                  <a:srgbClr val="FF0000"/>
                </a:solidFill>
                <a:latin typeface="Consolas" panose="020B0609020204030204" pitchFamily="49" charset="0"/>
                <a:ea typeface="黑体" panose="02010609060101010101" pitchFamily="49" charset="-122"/>
              </a:rPr>
              <a:t>排列树递归回溯框架：</a:t>
            </a:r>
            <a:r>
              <a:rPr lang="zh-CN" altLang="en-US" dirty="0">
                <a:solidFill>
                  <a:srgbClr val="000000"/>
                </a:solidFill>
                <a:latin typeface="Consolas" panose="020B0609020204030204" pitchFamily="49" charset="0"/>
                <a:ea typeface="黑体" panose="02010609060101010101" pitchFamily="49" charset="-122"/>
              </a:rPr>
              <a:t>在求一个方案的同时求其</a:t>
            </a:r>
            <a:r>
              <a:rPr lang="en-US" altLang="zh-CN" i="1" dirty="0">
                <a:solidFill>
                  <a:srgbClr val="000000"/>
                </a:solidFill>
                <a:latin typeface="Consolas" panose="020B0609020204030204" pitchFamily="49" charset="0"/>
                <a:ea typeface="黑体" panose="02010609060101010101" pitchFamily="49" charset="-122"/>
              </a:rPr>
              <a:t>f</a:t>
            </a:r>
            <a:r>
              <a:rPr lang="en-US" altLang="zh-CN" baseline="-25000" dirty="0">
                <a:solidFill>
                  <a:srgbClr val="000000"/>
                </a:solidFill>
                <a:latin typeface="Consolas" panose="020B0609020204030204" pitchFamily="49" charset="0"/>
                <a:ea typeface="黑体" panose="02010609060101010101" pitchFamily="49" charset="-122"/>
              </a:rPr>
              <a:t>2</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n</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时间</a:t>
            </a:r>
            <a:endParaRPr lang="en-US" altLang="zh-CN" dirty="0">
              <a:solidFill>
                <a:srgbClr val="000000"/>
              </a:solidFill>
              <a:latin typeface="Consolas" panose="020B0609020204030204" pitchFamily="49" charset="0"/>
              <a:ea typeface="黑体" panose="02010609060101010101" pitchFamily="49" charset="-122"/>
            </a:endParaRPr>
          </a:p>
          <a:p>
            <a:pPr marL="342900" indent="-342900" eaLnBrk="0" hangingPunct="0">
              <a:lnSpc>
                <a:spcPts val="3000"/>
              </a:lnSpc>
              <a:spcBef>
                <a:spcPts val="600"/>
              </a:spcBef>
              <a:buBlip>
                <a:blip r:embed="rId1"/>
              </a:buBlip>
            </a:pPr>
            <a:r>
              <a:rPr lang="zh-CN" altLang="zh-CN" dirty="0">
                <a:solidFill>
                  <a:srgbClr val="FF0000"/>
                </a:solidFill>
                <a:latin typeface="Consolas" panose="020B0609020204030204" pitchFamily="49" charset="0"/>
                <a:ea typeface="黑体" panose="02010609060101010101" pitchFamily="49" charset="-122"/>
              </a:rPr>
              <a:t>剪枝：</a:t>
            </a:r>
            <a:r>
              <a:rPr lang="zh-CN" altLang="zh-CN" dirty="0">
                <a:solidFill>
                  <a:srgbClr val="000000"/>
                </a:solidFill>
                <a:latin typeface="Consolas" panose="020B0609020204030204" pitchFamily="49" charset="0"/>
                <a:ea typeface="黑体" panose="02010609060101010101" pitchFamily="49" charset="-122"/>
              </a:rPr>
              <a:t>求出第</a:t>
            </a:r>
            <a:r>
              <a:rPr lang="en-US" altLang="zh-CN" i="1" dirty="0">
                <a:solidFill>
                  <a:srgbClr val="000000"/>
                </a:solidFill>
                <a:latin typeface="Consolas" panose="020B0609020204030204" pitchFamily="49" charset="0"/>
                <a:ea typeface="黑体" panose="02010609060101010101" pitchFamily="49" charset="-122"/>
              </a:rPr>
              <a:t>i</a:t>
            </a:r>
            <a:r>
              <a:rPr lang="zh-CN" altLang="zh-CN" dirty="0">
                <a:solidFill>
                  <a:srgbClr val="000000"/>
                </a:solidFill>
                <a:latin typeface="Consolas" panose="020B0609020204030204" pitchFamily="49" charset="0"/>
                <a:ea typeface="黑体" panose="02010609060101010101" pitchFamily="49" charset="-122"/>
              </a:rPr>
              <a:t>层的</a:t>
            </a:r>
            <a:r>
              <a:rPr lang="en-US" altLang="zh-CN" i="1" dirty="0">
                <a:solidFill>
                  <a:srgbClr val="000000"/>
                </a:solidFill>
                <a:latin typeface="Consolas" panose="020B0609020204030204" pitchFamily="49" charset="0"/>
                <a:ea typeface="黑体" panose="02010609060101010101" pitchFamily="49" charset="-122"/>
              </a:rPr>
              <a:t>f</a:t>
            </a:r>
            <a:r>
              <a:rPr lang="en-US" altLang="zh-CN" baseline="-25000" dirty="0">
                <a:solidFill>
                  <a:srgbClr val="000000"/>
                </a:solidFill>
                <a:latin typeface="Consolas" panose="020B0609020204030204" pitchFamily="49" charset="0"/>
                <a:ea typeface="黑体" panose="02010609060101010101" pitchFamily="49" charset="-122"/>
              </a:rPr>
              <a:t>2</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即执行作业</a:t>
            </a:r>
            <a:r>
              <a:rPr lang="en-US" altLang="zh-CN" i="1" dirty="0">
                <a:solidFill>
                  <a:srgbClr val="000000"/>
                </a:solidFill>
                <a:latin typeface="Consolas" panose="020B0609020204030204" pitchFamily="49" charset="0"/>
                <a:ea typeface="黑体" panose="02010609060101010101" pitchFamily="49" charset="-122"/>
              </a:rPr>
              <a:t>x</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zh-CN" altLang="zh-CN" dirty="0">
                <a:solidFill>
                  <a:srgbClr val="000000"/>
                </a:solidFill>
                <a:latin typeface="Consolas" panose="020B0609020204030204" pitchFamily="49" charset="0"/>
                <a:ea typeface="黑体" panose="02010609060101010101" pitchFamily="49" charset="-122"/>
              </a:rPr>
              <a:t>后的总时间</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若</a:t>
            </a:r>
            <a:r>
              <a:rPr lang="en-US" altLang="zh-CN" i="1" dirty="0">
                <a:solidFill>
                  <a:srgbClr val="000000"/>
                </a:solidFill>
                <a:latin typeface="Consolas" panose="020B0609020204030204" pitchFamily="49" charset="0"/>
                <a:ea typeface="黑体" panose="02010609060101010101" pitchFamily="49" charset="-122"/>
              </a:rPr>
              <a:t>f</a:t>
            </a:r>
            <a:r>
              <a:rPr lang="en-US" altLang="zh-CN" baseline="-25000" dirty="0">
                <a:solidFill>
                  <a:srgbClr val="000000"/>
                </a:solidFill>
                <a:latin typeface="Consolas" panose="020B0609020204030204" pitchFamily="49" charset="0"/>
                <a:ea typeface="黑体" panose="02010609060101010101" pitchFamily="49" charset="-122"/>
              </a:rPr>
              <a:t>2</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bestf </a:t>
            </a:r>
            <a:r>
              <a:rPr lang="zh-CN" altLang="zh-CN" dirty="0">
                <a:solidFill>
                  <a:srgbClr val="000000"/>
                </a:solidFill>
                <a:latin typeface="Consolas" panose="020B0609020204030204" pitchFamily="49" charset="0"/>
                <a:ea typeface="黑体" panose="02010609060101010101" pitchFamily="49" charset="-122"/>
              </a:rPr>
              <a:t>（</a:t>
            </a:r>
            <a:r>
              <a:rPr lang="en-US" altLang="zh-CN" dirty="0">
                <a:solidFill>
                  <a:srgbClr val="000000"/>
                </a:solidFill>
                <a:latin typeface="Consolas" panose="020B0609020204030204" pitchFamily="49" charset="0"/>
                <a:ea typeface="黑体" panose="02010609060101010101" pitchFamily="49" charset="-122"/>
              </a:rPr>
              <a:t>bestf</a:t>
            </a:r>
            <a:r>
              <a:rPr lang="zh-CN" altLang="zh-CN" dirty="0">
                <a:solidFill>
                  <a:srgbClr val="000000"/>
                </a:solidFill>
                <a:latin typeface="Consolas" panose="020B0609020204030204" pitchFamily="49" charset="0"/>
                <a:ea typeface="黑体" panose="02010609060101010101" pitchFamily="49" charset="-122"/>
              </a:rPr>
              <a:t>为当前求出的执行全部作业的最优总时间），就没有必要从该结点向下扩展了，让其成为死结点，也就是说仅仅扩展满足</a:t>
            </a:r>
            <a:r>
              <a:rPr lang="en-US" altLang="zh-CN" i="1" dirty="0">
                <a:solidFill>
                  <a:srgbClr val="FF00FF"/>
                </a:solidFill>
                <a:latin typeface="Consolas" panose="020B0609020204030204" pitchFamily="49" charset="0"/>
                <a:ea typeface="黑体" panose="02010609060101010101" pitchFamily="49" charset="-122"/>
              </a:rPr>
              <a:t>f</a:t>
            </a:r>
            <a:r>
              <a:rPr lang="en-US" altLang="zh-CN" baseline="-25000" dirty="0">
                <a:solidFill>
                  <a:srgbClr val="FF00FF"/>
                </a:solidFill>
                <a:latin typeface="Consolas" panose="020B0609020204030204" pitchFamily="49" charset="0"/>
                <a:ea typeface="黑体" panose="02010609060101010101" pitchFamily="49" charset="-122"/>
              </a:rPr>
              <a:t>2</a:t>
            </a:r>
            <a:r>
              <a:rPr lang="en-US" altLang="zh-CN" dirty="0">
                <a:solidFill>
                  <a:srgbClr val="FF00FF"/>
                </a:solidFill>
                <a:latin typeface="Consolas" panose="020B0609020204030204" pitchFamily="49" charset="0"/>
                <a:ea typeface="黑体" panose="02010609060101010101" pitchFamily="49" charset="-122"/>
              </a:rPr>
              <a:t>[</a:t>
            </a:r>
            <a:r>
              <a:rPr lang="en-US" altLang="zh-CN" i="1" dirty="0">
                <a:solidFill>
                  <a:srgbClr val="FF00FF"/>
                </a:solidFill>
                <a:latin typeface="Consolas" panose="020B0609020204030204" pitchFamily="49" charset="0"/>
                <a:ea typeface="黑体" panose="02010609060101010101" pitchFamily="49" charset="-122"/>
              </a:rPr>
              <a:t>i</a:t>
            </a:r>
            <a:r>
              <a:rPr lang="en-US" altLang="zh-CN" dirty="0">
                <a:solidFill>
                  <a:srgbClr val="FF00FF"/>
                </a:solidFill>
                <a:latin typeface="Consolas" panose="020B0609020204030204" pitchFamily="49" charset="0"/>
                <a:ea typeface="黑体" panose="02010609060101010101" pitchFamily="49" charset="-122"/>
              </a:rPr>
              <a:t>]&lt;bestf</a:t>
            </a:r>
            <a:r>
              <a:rPr lang="zh-CN" altLang="zh-CN" dirty="0">
                <a:solidFill>
                  <a:srgbClr val="000000"/>
                </a:solidFill>
                <a:latin typeface="Consolas" panose="020B0609020204030204" pitchFamily="49" charset="0"/>
                <a:ea typeface="黑体" panose="02010609060101010101" pitchFamily="49" charset="-122"/>
              </a:rPr>
              <a:t>的结点。</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12" name="TextBox 11"/>
          <p:cNvSpPr txBox="1"/>
          <p:nvPr/>
        </p:nvSpPr>
        <p:spPr>
          <a:xfrm>
            <a:off x="857250" y="1357313"/>
            <a:ext cx="1714500" cy="557213"/>
          </a:xfrm>
          <a:prstGeom prst="rect">
            <a:avLst/>
          </a:prstGeom>
          <a:noFill/>
        </p:spPr>
        <p:style>
          <a:lnRef idx="1">
            <a:schemeClr val="accent6"/>
          </a:lnRef>
          <a:fillRef idx="3">
            <a:schemeClr val="accent6"/>
          </a:fillRef>
          <a:effectRef idx="2">
            <a:schemeClr val="accent6"/>
          </a:effectRef>
          <a:fontRef idx="minor">
            <a:schemeClr val="lt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0" i="0" u="none" strike="noStrike" kern="1200" cap="none" spc="0" normalizeH="0" baseline="0" noProof="0">
                <a:ln>
                  <a:noFill/>
                </a:ln>
                <a:solidFill>
                  <a:srgbClr val="FF0000"/>
                </a:solidFill>
                <a:effectLst/>
                <a:uLnTx/>
                <a:uFillTx/>
                <a:latin typeface="Consolas" panose="020B0609020204030204" pitchFamily="49" charset="0"/>
                <a:ea typeface="黑体" panose="02010609060101010101" pitchFamily="49" charset="-122"/>
                <a:cs typeface="+mn-cs"/>
              </a:rPr>
              <a:t>算法结构</a:t>
            </a:r>
            <a:endParaRPr kumimoji="0" lang="zh-CN" altLang="en-US" sz="2200" b="0" i="0" u="none" strike="noStrike" kern="1200" cap="none" spc="0" normalizeH="0" baseline="0" noProof="0">
              <a:ln>
                <a:noFill/>
              </a:ln>
              <a:solidFill>
                <a:srgbClr val="FF0000"/>
              </a:solidFill>
              <a:effectLst/>
              <a:uLnTx/>
              <a:uFillTx/>
              <a:latin typeface="Consolas" panose="020B0609020204030204" pitchFamily="49" charset="0"/>
              <a:ea typeface="黑体" panose="02010609060101010101" pitchFamily="49" charset="-122"/>
              <a:cs typeface="+mn-cs"/>
            </a:endParaRPr>
          </a:p>
        </p:txBody>
      </p:sp>
      <p:sp>
        <p:nvSpPr>
          <p:cNvPr id="4"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xEl>
                                              <p:charRg st="29" end="1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4281" y="571480"/>
            <a:ext cx="8786875" cy="597619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从第</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层开始搜索</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err="1">
                <a:ln>
                  <a:noFill/>
                </a:ln>
                <a:solidFill>
                  <a:srgbClr val="CC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CC00FF"/>
                </a:solidFill>
                <a:effectLst/>
                <a:uLnTx/>
                <a:uFillTx/>
                <a:latin typeface="Consolas" panose="020B0609020204030204" pitchFamily="49" charset="0"/>
                <a:ea typeface="仿宋" panose="02010609060101010101" pitchFamily="49" charset="-122"/>
                <a:cs typeface="Consolas" panose="020B0609020204030204" pitchFamily="49" charset="0"/>
              </a:rPr>
              <a:t>&gt;n</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到达叶结点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产生一种调度方案</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(f2[n]&lt;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找到更优解</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=f2[n];</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for(int j=1; j&lt;=n;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复制解向量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bestx</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 = x[j];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for(int j=</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j&lt;=n;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没有到达叶结点</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可能的</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作业</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swap(x[</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],x[j]);</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f1 += a[x[</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选择作业</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在</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M1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上执行完的时间</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f2[</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]=max(f1,f2[i-1])+b[x[</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f2[</a:t>
            </a:r>
            <a:r>
              <a:rPr kumimoji="0" lang="en-US" altLang="zh-CN" sz="1800" b="0" i="0" u="none" strike="noStrike" kern="1200" cap="none" spc="0" normalizeH="0" baseline="0" noProof="0" dirty="0" err="1">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]&lt;</a:t>
            </a:r>
            <a:r>
              <a:rPr kumimoji="0" lang="en-US" altLang="zh-CN" sz="1800" b="0" i="0" u="none" strike="noStrike" kern="1200" cap="none" spc="0" normalizeH="0" baseline="0" noProof="0" dirty="0" err="1">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剪枝</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f1 -= a[x[</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swap(x[</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],x[j]);</a:t>
            </a:r>
            <a:endParaRPr kumimoji="0" lang="zh-CN"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8" end="1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28662" y="4184390"/>
            <a:ext cx="7643866" cy="844810"/>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180000" tIns="144000" rIns="180000" bIns="144000">
            <a:spAutoFit/>
          </a:bodyPr>
          <a:lstStyle/>
          <a:p>
            <a:pPr marR="0" defTabSz="914400" eaLnBrk="0" hangingPunct="0">
              <a:buClrTx/>
              <a:buSzTx/>
              <a:buFontTx/>
              <a:buNone/>
              <a:defRPr/>
            </a:pP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求解结果</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最少时间</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33,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最优调度方案</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0" lang="en-US" altLang="zh-CN" kern="1200" cap="none" spc="0" normalizeH="0" baseline="0" noProof="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3 1 4 2</a:t>
            </a:r>
            <a:endParaRPr kumimoji="0" lang="zh-CN" altLang="zh-CN" kern="1200" cap="none" spc="0" normalizeH="0" baseline="0" noProof="0" dirty="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571472" y="1219200"/>
            <a:ext cx="8143932" cy="1194512"/>
          </a:xfrm>
          <a:prstGeom prst="rect">
            <a:avLst/>
          </a:prstGeom>
          <a:solidFill>
            <a:schemeClr val="accent5">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int n=4;			</a:t>
            </a:r>
            <a:r>
              <a:rPr kumimoji="0" lang="en-US"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作业数</a:t>
            </a:r>
            <a:endPar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int a[MAX]={0,5,12,4,8};	</a:t>
            </a:r>
            <a:r>
              <a:rPr kumimoji="0" lang="en-US"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//M1</a:t>
            </a:r>
            <a:r>
              <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上的执行时间</a:t>
            </a:r>
            <a:r>
              <a:rPr kumimoji="0" lang="en-US"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kumimoji="0" lang="en-US"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a:solidFill>
                  <a:srgbClr val="0000FF"/>
                </a:solidFill>
                <a:latin typeface="Consolas" panose="020B0609020204030204" pitchFamily="49" charset="0"/>
                <a:ea typeface="仿宋" panose="02010609060101010101" pitchFamily="49" charset="-122"/>
                <a:cs typeface="Consolas" panose="020B0609020204030204" pitchFamily="49" charset="0"/>
              </a:rPr>
              <a:t>int b[MAX]={0,6,2,14,7};	</a:t>
            </a:r>
            <a:r>
              <a:rPr kumimoji="0" lang="en-US"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//M2</a:t>
            </a:r>
            <a:r>
              <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上的执行时间</a:t>
            </a:r>
            <a:r>
              <a:rPr kumimoji="0" lang="en-US"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不用下标</a:t>
            </a:r>
            <a:r>
              <a:rPr kumimoji="0" lang="en-US"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rPr>
              <a:t>的元素</a:t>
            </a:r>
            <a:endParaRPr kumimoji="0" lang="zh-CN" altLang="zh-CN" kern="1200" cap="none" spc="0" normalizeH="0" baseline="0" noProof="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下箭头 3"/>
          <p:cNvSpPr/>
          <p:nvPr/>
        </p:nvSpPr>
        <p:spPr>
          <a:xfrm>
            <a:off x="3786188" y="2430463"/>
            <a:ext cx="285750" cy="1714500"/>
          </a:xfrm>
          <a:prstGeom prst="downArrow">
            <a:avLst/>
          </a:prstGeom>
        </p:spPr>
        <p:style>
          <a:lnRef idx="1">
            <a:schemeClr val="accent6"/>
          </a:lnRef>
          <a:fillRef idx="3">
            <a:schemeClr val="accent6"/>
          </a:fillRef>
          <a:effectRef idx="2">
            <a:schemeClr val="accent6"/>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onsolas" panose="020B0609020204030204" pitchFamily="49" charset="0"/>
              <a:ea typeface="宋体" panose="02010600030101010101" pitchFamily="2" charset="-122"/>
              <a:cs typeface="+mn-cs"/>
            </a:endParaRPr>
          </a:p>
        </p:txBody>
      </p:sp>
      <p:graphicFrame>
        <p:nvGraphicFramePr>
          <p:cNvPr id="5" name="表格 4"/>
          <p:cNvGraphicFramePr>
            <a:graphicFrameLocks noGrp="1"/>
          </p:cNvGraphicFramePr>
          <p:nvPr/>
        </p:nvGraphicFramePr>
        <p:xfrm>
          <a:off x="4143370" y="2690673"/>
          <a:ext cx="3357880" cy="1224280"/>
        </p:xfrm>
        <a:graphic>
          <a:graphicData uri="http://schemas.openxmlformats.org/drawingml/2006/table">
            <a:tbl>
              <a:tblPr>
                <a:tableStyleId>{775DCB02-9BB8-47FD-8907-85C794F793BA}</a:tableStyleId>
              </a:tblPr>
              <a:tblGrid>
                <a:gridCol w="1093472"/>
                <a:gridCol w="566102"/>
                <a:gridCol w="566102"/>
                <a:gridCol w="566102"/>
                <a:gridCol w="566102"/>
              </a:tblGrid>
              <a:tr h="408093">
                <a:tc>
                  <a:txBody>
                    <a:bodyPr/>
                    <a:lstStyle/>
                    <a:p>
                      <a:pPr indent="0" algn="ctr">
                        <a:lnSpc>
                          <a:spcPct val="150000"/>
                        </a:lnSpc>
                        <a:spcAft>
                          <a:spcPts val="0"/>
                        </a:spcAft>
                      </a:pPr>
                      <a:r>
                        <a:rPr lang="zh-CN" sz="1600" b="1" kern="100" dirty="0">
                          <a:solidFill>
                            <a:srgbClr val="C00000"/>
                          </a:solidFill>
                          <a:latin typeface="Consolas" panose="020B0609020204030204" pitchFamily="49" charset="0"/>
                          <a:cs typeface="Consolas" panose="020B0609020204030204" pitchFamily="49" charset="0"/>
                        </a:rPr>
                        <a:t>作业编号</a:t>
                      </a:r>
                      <a:endParaRPr lang="zh-CN"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dirty="0">
                          <a:solidFill>
                            <a:srgbClr val="C00000"/>
                          </a:solidFill>
                          <a:latin typeface="Consolas" panose="020B0609020204030204" pitchFamily="49" charset="0"/>
                          <a:cs typeface="Consolas" panose="020B0609020204030204" pitchFamily="49" charset="0"/>
                        </a:rPr>
                        <a:t>1</a:t>
                      </a:r>
                      <a:endParaRPr lang="zh-CN"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dirty="0">
                          <a:solidFill>
                            <a:srgbClr val="C00000"/>
                          </a:solidFill>
                          <a:latin typeface="Consolas" panose="020B0609020204030204" pitchFamily="49" charset="0"/>
                          <a:cs typeface="Consolas" panose="020B0609020204030204" pitchFamily="49" charset="0"/>
                        </a:rPr>
                        <a:t>2</a:t>
                      </a:r>
                      <a:endParaRPr lang="zh-CN"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dirty="0">
                          <a:solidFill>
                            <a:srgbClr val="C00000"/>
                          </a:solidFill>
                          <a:latin typeface="Consolas" panose="020B0609020204030204" pitchFamily="49" charset="0"/>
                          <a:cs typeface="Consolas" panose="020B0609020204030204" pitchFamily="49" charset="0"/>
                        </a:rPr>
                        <a:t>3</a:t>
                      </a:r>
                      <a:endParaRPr lang="zh-CN"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rPr>
                        <a:t>4</a:t>
                      </a:r>
                      <a:endParaRPr lang="zh-CN" sz="1600" b="1" kern="1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r>
              <a:tr h="408093">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M1</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a</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000000"/>
                          </a:solidFill>
                          <a:latin typeface="Consolas" panose="020B0609020204030204" pitchFamily="49" charset="0"/>
                          <a:ea typeface="+mn-ea"/>
                          <a:cs typeface="Consolas" panose="020B0609020204030204" pitchFamily="49" charset="0"/>
                        </a:rPr>
                        <a:t>5</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dirty="0">
                          <a:solidFill>
                            <a:srgbClr val="000000"/>
                          </a:solidFill>
                          <a:latin typeface="Consolas" panose="020B0609020204030204" pitchFamily="49" charset="0"/>
                          <a:cs typeface="Consolas" panose="020B0609020204030204" pitchFamily="49" charset="0"/>
                        </a:rPr>
                        <a:t>12</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a:solidFill>
                            <a:srgbClr val="000000"/>
                          </a:solidFill>
                          <a:latin typeface="Consolas" panose="020B0609020204030204" pitchFamily="49" charset="0"/>
                          <a:ea typeface="+mn-ea"/>
                          <a:cs typeface="Consolas" panose="020B0609020204030204" pitchFamily="49" charset="0"/>
                        </a:rPr>
                        <a:t>4</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8</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r>
              <a:tr h="408093">
                <a:tc>
                  <a:txBody>
                    <a:bodyPr/>
                    <a:lstStyle/>
                    <a:p>
                      <a:pPr indent="0" algn="ctr">
                        <a:lnSpc>
                          <a:spcPct val="150000"/>
                        </a:lnSpc>
                        <a:spcAft>
                          <a:spcPts val="0"/>
                        </a:spcAft>
                      </a:pPr>
                      <a:r>
                        <a:rPr lang="en-US" sz="1600" b="1" kern="100">
                          <a:solidFill>
                            <a:srgbClr val="C00000"/>
                          </a:solidFill>
                          <a:latin typeface="Consolas" panose="020B0609020204030204" pitchFamily="49" charset="0"/>
                          <a:cs typeface="Consolas" panose="020B0609020204030204" pitchFamily="49" charset="0"/>
                        </a:rPr>
                        <a:t>M2</a:t>
                      </a:r>
                      <a:r>
                        <a:rPr lang="zh-CN" sz="1600" b="1" kern="100">
                          <a:solidFill>
                            <a:srgbClr val="C00000"/>
                          </a:solidFill>
                          <a:latin typeface="Consolas" panose="020B0609020204030204" pitchFamily="49" charset="0"/>
                          <a:cs typeface="Consolas" panose="020B0609020204030204" pitchFamily="49" charset="0"/>
                        </a:rPr>
                        <a:t>时间</a:t>
                      </a:r>
                      <a:r>
                        <a:rPr lang="en-US" sz="1600" b="1" i="1" kern="100">
                          <a:solidFill>
                            <a:srgbClr val="C00000"/>
                          </a:solidFill>
                          <a:latin typeface="Consolas" panose="020B0609020204030204" pitchFamily="49" charset="0"/>
                          <a:cs typeface="Consolas" panose="020B0609020204030204" pitchFamily="49" charset="0"/>
                        </a:rPr>
                        <a:t>b</a:t>
                      </a:r>
                      <a:endParaRPr lang="zh-CN" sz="1600" b="1" i="1" kern="100">
                        <a:solidFill>
                          <a:srgbClr val="C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00"/>
                          </a:solidFill>
                          <a:latin typeface="Consolas" panose="020B0609020204030204" pitchFamily="49" charset="0"/>
                          <a:cs typeface="Consolas" panose="020B0609020204030204" pitchFamily="49" charset="0"/>
                        </a:rPr>
                        <a:t>6</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00"/>
                          </a:solidFill>
                          <a:latin typeface="Consolas" panose="020B0609020204030204" pitchFamily="49" charset="0"/>
                          <a:cs typeface="Consolas" panose="020B0609020204030204" pitchFamily="49" charset="0"/>
                        </a:rPr>
                        <a:t>2</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sz="1600" b="1" kern="100">
                          <a:solidFill>
                            <a:srgbClr val="000000"/>
                          </a:solidFill>
                          <a:latin typeface="Consolas" panose="020B0609020204030204" pitchFamily="49" charset="0"/>
                          <a:cs typeface="Consolas" panose="020B0609020204030204" pitchFamily="49" charset="0"/>
                        </a:rPr>
                        <a:t>14</a:t>
                      </a:r>
                      <a:endParaRPr lang="zh-CN" sz="1600" b="1" kern="10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c>
                  <a:txBody>
                    <a:bodyPr/>
                    <a:lstStyle/>
                    <a:p>
                      <a:pPr indent="0" algn="ctr">
                        <a:lnSpc>
                          <a:spcPct val="150000"/>
                        </a:lnSpc>
                        <a:spcAft>
                          <a:spcPts val="0"/>
                        </a:spcAft>
                      </a:pPr>
                      <a:r>
                        <a:rPr lang="en-US" alt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rPr>
                        <a:t>7</a:t>
                      </a:r>
                      <a:endParaRPr lang="zh-CN" sz="1600" b="1" kern="100" dirty="0">
                        <a:solidFill>
                          <a:srgbClr val="000000"/>
                        </a:solidFill>
                        <a:latin typeface="Consolas" panose="020B0609020204030204" pitchFamily="49" charset="0"/>
                        <a:ea typeface="楷体" panose="02010609060101010101" pitchFamily="49" charset="-122"/>
                        <a:cs typeface="Consolas" panose="020B0609020204030204" pitchFamily="49" charset="0"/>
                      </a:endParaRPr>
                    </a:p>
                  </a:txBody>
                  <a:tcPr marL="68586" marR="68586" marT="0" marB="0">
                    <a:solidFill>
                      <a:schemeClr val="accent5">
                        <a:lumMod val="20000"/>
                        <a:lumOff val="80000"/>
                      </a:schemeClr>
                    </a:solidFill>
                  </a:tcPr>
                </a:tc>
              </a:tr>
            </a:tbl>
          </a:graphicData>
        </a:graphic>
      </p:graphicFrame>
      <p:sp>
        <p:nvSpPr>
          <p:cNvPr id="6"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pt-BR"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0638" y="1133475"/>
            <a:ext cx="1928813" cy="400050"/>
          </a:xfrm>
          <a:prstGeom prst="rect">
            <a:avLst/>
          </a:prstGeom>
          <a:noFill/>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进一步</a:t>
            </a:r>
            <a:r>
              <a:rPr kumimoji="0" lang="zh-CN" altLang="zh-CN" sz="2000" b="0"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Consolas" panose="020B0609020204030204" pitchFamily="49" charset="0"/>
              </a:rPr>
              <a:t>剪枝</a:t>
            </a:r>
            <a:endParaRPr kumimoji="0" lang="zh-CN" altLang="en-US" sz="2000" b="0"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3" name="椭圆 2"/>
          <p:cNvSpPr/>
          <p:nvPr/>
        </p:nvSpPr>
        <p:spPr>
          <a:xfrm>
            <a:off x="1785938" y="2919413"/>
            <a:ext cx="395288" cy="431800"/>
          </a:xfrm>
          <a:prstGeom prst="ellipse">
            <a:avLst/>
          </a:prstGeom>
          <a:solidFill>
            <a:srgbClr val="FAC4BE"/>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1"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i</a:t>
            </a:r>
            <a:endParaRPr kumimoji="0" lang="zh-CN" altLang="en-US" sz="1800" b="0" i="1"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11619" name="TextBox 3"/>
          <p:cNvSpPr txBox="1"/>
          <p:nvPr/>
        </p:nvSpPr>
        <p:spPr>
          <a:xfrm>
            <a:off x="1214438" y="3416300"/>
            <a:ext cx="785812" cy="339725"/>
          </a:xfrm>
          <a:prstGeom prst="rect">
            <a:avLst/>
          </a:prstGeom>
          <a:noFill/>
          <a:ln w="9525">
            <a:noFill/>
          </a:ln>
        </p:spPr>
        <p:txBody>
          <a:bodyPr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x</a:t>
            </a:r>
            <a:r>
              <a:rPr lang="en-US" altLang="zh-CN" sz="1600" dirty="0">
                <a:solidFill>
                  <a:srgbClr val="0000FF"/>
                </a:solidFill>
                <a:latin typeface="Consolas" panose="020B0609020204030204" pitchFamily="49" charset="0"/>
                <a:ea typeface="宋体" panose="02010600030101010101" pitchFamily="2" charset="-122"/>
              </a:rPr>
              <a:t>[</a:t>
            </a:r>
            <a:r>
              <a:rPr lang="en-US" altLang="zh-CN" sz="1600" i="1" dirty="0">
                <a:solidFill>
                  <a:srgbClr val="0000FF"/>
                </a:solidFill>
                <a:latin typeface="Consolas" panose="020B0609020204030204" pitchFamily="49" charset="0"/>
                <a:ea typeface="宋体" panose="02010600030101010101" pitchFamily="2" charset="-122"/>
              </a:rPr>
              <a:t>i</a:t>
            </a:r>
            <a:r>
              <a:rPr lang="en-US" altLang="zh-CN" sz="1600" dirty="0">
                <a:solidFill>
                  <a:srgbClr val="0000FF"/>
                </a:solidFill>
                <a:latin typeface="Consolas" panose="020B0609020204030204" pitchFamily="49" charset="0"/>
                <a:ea typeface="宋体" panose="02010600030101010101" pitchFamily="2" charset="-122"/>
              </a:rPr>
              <a:t>]</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13" name="直接连接符 12"/>
          <p:cNvCxnSpPr/>
          <p:nvPr/>
        </p:nvCxnSpPr>
        <p:spPr>
          <a:xfrm rot="5400000">
            <a:off x="1804194" y="2739231"/>
            <a:ext cx="360363" cy="0"/>
          </a:xfrm>
          <a:prstGeom prst="line">
            <a:avLst/>
          </a:prstGeom>
        </p:spPr>
        <p:style>
          <a:lnRef idx="2">
            <a:schemeClr val="dk1"/>
          </a:lnRef>
          <a:fillRef idx="0">
            <a:schemeClr val="dk1"/>
          </a:fillRef>
          <a:effectRef idx="1">
            <a:schemeClr val="dk1"/>
          </a:effectRef>
          <a:fontRef idx="minor">
            <a:schemeClr val="tx1"/>
          </a:fontRef>
        </p:style>
      </p:cxnSp>
      <p:sp>
        <p:nvSpPr>
          <p:cNvPr id="14" name="椭圆 13"/>
          <p:cNvSpPr/>
          <p:nvPr/>
        </p:nvSpPr>
        <p:spPr>
          <a:xfrm>
            <a:off x="1785938" y="1130300"/>
            <a:ext cx="395288" cy="431800"/>
          </a:xfrm>
          <a:prstGeom prst="ellipse">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1</a:t>
            </a:r>
            <a:endParaRPr kumimoji="0" lang="zh-CN" altLang="en-US"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endParaRPr>
          </a:p>
        </p:txBody>
      </p:sp>
      <p:sp>
        <p:nvSpPr>
          <p:cNvPr id="111622" name="TextBox 15"/>
          <p:cNvSpPr txBox="1"/>
          <p:nvPr/>
        </p:nvSpPr>
        <p:spPr>
          <a:xfrm>
            <a:off x="1785938" y="1987550"/>
            <a:ext cx="642937" cy="461963"/>
          </a:xfrm>
          <a:prstGeom prst="rect">
            <a:avLst/>
          </a:prstGeom>
          <a:noFill/>
          <a:ln w="9525">
            <a:noFill/>
          </a:ln>
        </p:spPr>
        <p:txBody>
          <a:bodyPr anchor="t" anchorCtr="0">
            <a:spAutoFit/>
          </a:bodyPr>
          <a:p>
            <a:pPr eaLnBrk="0" hangingPunct="0"/>
            <a:r>
              <a:rPr lang="en-US" altLang="zh-CN" dirty="0">
                <a:solidFill>
                  <a:srgbClr val="0000FF"/>
                </a:solidFill>
                <a:latin typeface="Arial" panose="020B0604020202020204" pitchFamily="34" charset="0"/>
                <a:ea typeface="宋体" panose="02010600030101010101" pitchFamily="2" charset="-122"/>
              </a:rPr>
              <a:t>…</a:t>
            </a:r>
            <a:endParaRPr lang="zh-CN" altLang="en-US" dirty="0">
              <a:solidFill>
                <a:srgbClr val="0000FF"/>
              </a:solidFill>
              <a:latin typeface="Arial" panose="020B0604020202020204" pitchFamily="34" charset="0"/>
              <a:ea typeface="宋体" panose="02010600030101010101" pitchFamily="2" charset="-122"/>
            </a:endParaRPr>
          </a:p>
        </p:txBody>
      </p:sp>
      <p:sp>
        <p:nvSpPr>
          <p:cNvPr id="111623" name="TextBox 17"/>
          <p:cNvSpPr txBox="1"/>
          <p:nvPr/>
        </p:nvSpPr>
        <p:spPr>
          <a:xfrm>
            <a:off x="1214438" y="1558925"/>
            <a:ext cx="785812" cy="339725"/>
          </a:xfrm>
          <a:prstGeom prst="rect">
            <a:avLst/>
          </a:prstGeom>
          <a:noFill/>
          <a:ln w="9525">
            <a:noFill/>
          </a:ln>
        </p:spPr>
        <p:txBody>
          <a:bodyPr anchor="t" anchorCtr="0">
            <a:spAutoFit/>
          </a:bodyPr>
          <a:p>
            <a:pPr eaLnBrk="0" hangingPunct="0"/>
            <a:r>
              <a:rPr lang="en-US" altLang="zh-CN" sz="1600" i="1" dirty="0">
                <a:solidFill>
                  <a:srgbClr val="0000FF"/>
                </a:solidFill>
                <a:latin typeface="Consolas" panose="020B0609020204030204" pitchFamily="49" charset="0"/>
                <a:ea typeface="宋体" panose="02010600030101010101" pitchFamily="2" charset="-122"/>
              </a:rPr>
              <a:t>x</a:t>
            </a:r>
            <a:r>
              <a:rPr lang="en-US" altLang="zh-CN" sz="1600" dirty="0">
                <a:solidFill>
                  <a:srgbClr val="0000FF"/>
                </a:solidFill>
                <a:latin typeface="Consolas" panose="020B0609020204030204" pitchFamily="49" charset="0"/>
                <a:ea typeface="宋体" panose="02010600030101010101" pitchFamily="2" charset="-122"/>
              </a:rPr>
              <a:t>[1]</a:t>
            </a:r>
            <a:endParaRPr lang="zh-CN" altLang="en-US" sz="1600" dirty="0">
              <a:solidFill>
                <a:srgbClr val="0000FF"/>
              </a:solidFill>
              <a:latin typeface="Consolas" panose="020B0609020204030204" pitchFamily="49" charset="0"/>
              <a:ea typeface="宋体" panose="02010600030101010101" pitchFamily="2" charset="-122"/>
            </a:endParaRPr>
          </a:p>
        </p:txBody>
      </p:sp>
      <p:cxnSp>
        <p:nvCxnSpPr>
          <p:cNvPr id="21" name="直接连接符 20"/>
          <p:cNvCxnSpPr/>
          <p:nvPr/>
        </p:nvCxnSpPr>
        <p:spPr>
          <a:xfrm rot="16200000" flipH="1">
            <a:off x="1771650" y="1774825"/>
            <a:ext cx="425450" cy="0"/>
          </a:xfrm>
          <a:prstGeom prst="line">
            <a:avLst/>
          </a:prstGeom>
        </p:spPr>
        <p:style>
          <a:lnRef idx="2">
            <a:schemeClr val="dk1"/>
          </a:lnRef>
          <a:fillRef idx="0">
            <a:schemeClr val="dk1"/>
          </a:fillRef>
          <a:effectRef idx="1">
            <a:schemeClr val="dk1"/>
          </a:effectRef>
          <a:fontRef idx="minor">
            <a:schemeClr val="tx1"/>
          </a:fontRef>
        </p:style>
      </p:cxnSp>
      <p:cxnSp>
        <p:nvCxnSpPr>
          <p:cNvPr id="26" name="直接连接符 25"/>
          <p:cNvCxnSpPr/>
          <p:nvPr/>
        </p:nvCxnSpPr>
        <p:spPr>
          <a:xfrm rot="16200000" flipH="1">
            <a:off x="1771650" y="3557588"/>
            <a:ext cx="425450" cy="0"/>
          </a:xfrm>
          <a:prstGeom prst="line">
            <a:avLst/>
          </a:prstGeom>
        </p:spPr>
        <p:style>
          <a:lnRef idx="2">
            <a:schemeClr val="dk1"/>
          </a:lnRef>
          <a:fillRef idx="0">
            <a:schemeClr val="dk1"/>
          </a:fillRef>
          <a:effectRef idx="1">
            <a:schemeClr val="dk1"/>
          </a:effectRef>
          <a:fontRef idx="minor">
            <a:schemeClr val="tx1"/>
          </a:fontRef>
        </p:style>
      </p:cxnSp>
      <p:grpSp>
        <p:nvGrpSpPr>
          <p:cNvPr id="5" name="组合 38"/>
          <p:cNvGrpSpPr/>
          <p:nvPr/>
        </p:nvGrpSpPr>
        <p:grpSpPr>
          <a:xfrm>
            <a:off x="1785938" y="3416300"/>
            <a:ext cx="3286125" cy="1717675"/>
            <a:chOff x="1785918" y="3416858"/>
            <a:chExt cx="3286148" cy="1717323"/>
          </a:xfrm>
        </p:grpSpPr>
        <p:sp>
          <p:nvSpPr>
            <p:cNvPr id="23" name="椭圆 22"/>
            <p:cNvSpPr/>
            <p:nvPr/>
          </p:nvSpPr>
          <p:spPr>
            <a:xfrm>
              <a:off x="1785918" y="4702469"/>
              <a:ext cx="395290" cy="431712"/>
            </a:xfrm>
            <a:prstGeom prst="ellipse">
              <a:avLst/>
            </a:prstGeom>
            <a:solidFill>
              <a:srgbClr val="CCCC00"/>
            </a:solidFill>
          </p:spPr>
          <p:style>
            <a:lnRef idx="3">
              <a:schemeClr val="lt1"/>
            </a:lnRef>
            <a:fillRef idx="1">
              <a:schemeClr val="dk1"/>
            </a:fillRef>
            <a:effectRef idx="1">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rgbClr val="0000FF"/>
                </a:solidFill>
                <a:effectLst/>
                <a:uLnTx/>
                <a:uFillTx/>
                <a:latin typeface="Consolas" panose="020B0609020204030204" pitchFamily="49" charset="0"/>
                <a:ea typeface="宋体" panose="02010600030101010101" pitchFamily="2" charset="-122"/>
                <a:cs typeface="+mn-cs"/>
              </a:endParaRPr>
            </a:p>
          </p:txBody>
        </p:sp>
        <p:cxnSp>
          <p:nvCxnSpPr>
            <p:cNvPr id="24" name="直接连接符 23"/>
            <p:cNvCxnSpPr/>
            <p:nvPr/>
          </p:nvCxnSpPr>
          <p:spPr>
            <a:xfrm rot="5400000">
              <a:off x="1804212" y="4522325"/>
              <a:ext cx="360288" cy="0"/>
            </a:xfrm>
            <a:prstGeom prst="line">
              <a:avLst/>
            </a:prstGeom>
          </p:spPr>
          <p:style>
            <a:lnRef idx="2">
              <a:schemeClr val="dk1"/>
            </a:lnRef>
            <a:fillRef idx="0">
              <a:schemeClr val="dk1"/>
            </a:fillRef>
            <a:effectRef idx="1">
              <a:schemeClr val="dk1"/>
            </a:effectRef>
            <a:fontRef idx="minor">
              <a:schemeClr val="tx1"/>
            </a:fontRef>
          </p:style>
        </p:cxnSp>
        <p:sp>
          <p:nvSpPr>
            <p:cNvPr id="111629" name="TextBox 24"/>
            <p:cNvSpPr txBox="1"/>
            <p:nvPr/>
          </p:nvSpPr>
          <p:spPr>
            <a:xfrm>
              <a:off x="1785918" y="3770677"/>
              <a:ext cx="642942" cy="461665"/>
            </a:xfrm>
            <a:prstGeom prst="rect">
              <a:avLst/>
            </a:prstGeom>
            <a:noFill/>
            <a:ln w="9525">
              <a:noFill/>
            </a:ln>
          </p:spPr>
          <p:txBody>
            <a:bodyPr anchor="t" anchorCtr="0">
              <a:spAutoFit/>
            </a:bodyPr>
            <a:p>
              <a:pPr eaLnBrk="0" hangingPunct="0"/>
              <a:r>
                <a:rPr lang="en-US" altLang="zh-CN" dirty="0">
                  <a:solidFill>
                    <a:srgbClr val="0000FF"/>
                  </a:solidFill>
                  <a:latin typeface="Arial" panose="020B0604020202020204" pitchFamily="34" charset="0"/>
                  <a:ea typeface="宋体" panose="02010600030101010101" pitchFamily="2" charset="-122"/>
                </a:rPr>
                <a:t>…</a:t>
              </a:r>
              <a:endParaRPr lang="zh-CN" altLang="en-US" dirty="0">
                <a:solidFill>
                  <a:srgbClr val="0000FF"/>
                </a:solidFill>
                <a:latin typeface="Arial" panose="020B0604020202020204" pitchFamily="34" charset="0"/>
                <a:ea typeface="宋体" panose="02010600030101010101" pitchFamily="2" charset="-122"/>
              </a:endParaRPr>
            </a:p>
          </p:txBody>
        </p:sp>
        <p:sp>
          <p:nvSpPr>
            <p:cNvPr id="27" name="右大括号 26"/>
            <p:cNvSpPr/>
            <p:nvPr/>
          </p:nvSpPr>
          <p:spPr>
            <a:xfrm>
              <a:off x="2357422" y="3416858"/>
              <a:ext cx="142876" cy="1571303"/>
            </a:xfrm>
            <a:prstGeom prst="rightBrace">
              <a:avLst/>
            </a:prstGeom>
            <a:ln w="19050">
              <a:solidFill>
                <a:srgbClr val="FF00FF"/>
              </a:solidFill>
            </a:ln>
          </p:spPr>
          <p:style>
            <a:lnRef idx="1">
              <a:schemeClr val="dk1"/>
            </a:lnRef>
            <a:fillRef idx="0">
              <a:schemeClr val="dk1"/>
            </a:fillRef>
            <a:effectRef idx="0">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1631" name="TextBox 27"/>
            <p:cNvSpPr txBox="1"/>
            <p:nvPr/>
          </p:nvSpPr>
          <p:spPr>
            <a:xfrm>
              <a:off x="2571736" y="3925677"/>
              <a:ext cx="2500330" cy="646331"/>
            </a:xfrm>
            <a:prstGeom prst="rect">
              <a:avLst/>
            </a:prstGeom>
            <a:noFill/>
            <a:ln w="9525">
              <a:noFill/>
            </a:ln>
          </p:spPr>
          <p:txBody>
            <a:bodyPr anchor="t" anchorCtr="0">
              <a:spAutoFit/>
            </a:bodyPr>
            <a:p>
              <a:pPr eaLnBrk="0" hangingPunct="0"/>
              <a:r>
                <a:rPr lang="en-US" altLang="zh-CN" dirty="0">
                  <a:solidFill>
                    <a:srgbClr val="000000"/>
                  </a:solidFill>
                  <a:latin typeface="Consolas" panose="020B0609020204030204" pitchFamily="49" charset="0"/>
                  <a:ea typeface="黑体" panose="02010609060101010101" pitchFamily="49" charset="-122"/>
                </a:rPr>
                <a:t>tot-sum</a:t>
              </a:r>
              <a:r>
                <a:rPr lang="zh-CN" altLang="en-US" dirty="0">
                  <a:solidFill>
                    <a:srgbClr val="000000"/>
                  </a:solidFill>
                  <a:latin typeface="Consolas" panose="020B0609020204030204" pitchFamily="49" charset="0"/>
                  <a:ea typeface="黑体" panose="02010609060101010101" pitchFamily="49" charset="-122"/>
                </a:rPr>
                <a:t>为所有未选择作业的</a:t>
              </a:r>
              <a:r>
                <a:rPr lang="en-US" altLang="zh-CN" i="1" dirty="0">
                  <a:solidFill>
                    <a:srgbClr val="000000"/>
                  </a:solidFill>
                  <a:latin typeface="Consolas" panose="020B0609020204030204" pitchFamily="49" charset="0"/>
                  <a:ea typeface="黑体" panose="02010609060101010101" pitchFamily="49" charset="-122"/>
                </a:rPr>
                <a:t>b</a:t>
              </a:r>
              <a:r>
                <a:rPr lang="zh-CN" altLang="en-US" dirty="0">
                  <a:solidFill>
                    <a:srgbClr val="000000"/>
                  </a:solidFill>
                  <a:latin typeface="Consolas" panose="020B0609020204030204" pitchFamily="49" charset="0"/>
                  <a:ea typeface="黑体" panose="02010609060101010101" pitchFamily="49" charset="-122"/>
                </a:rPr>
                <a:t>时间和</a:t>
              </a:r>
              <a:endParaRPr lang="zh-CN" altLang="en-US" dirty="0">
                <a:solidFill>
                  <a:srgbClr val="000000"/>
                </a:solidFill>
                <a:latin typeface="Consolas" panose="020B0609020204030204" pitchFamily="49" charset="0"/>
                <a:ea typeface="黑体" panose="02010609060101010101" pitchFamily="49" charset="-122"/>
              </a:endParaRPr>
            </a:p>
          </p:txBody>
        </p:sp>
      </p:grpSp>
      <p:sp>
        <p:nvSpPr>
          <p:cNvPr id="29" name="TextBox 28"/>
          <p:cNvSpPr txBox="1"/>
          <p:nvPr/>
        </p:nvSpPr>
        <p:spPr>
          <a:xfrm>
            <a:off x="71438" y="5273675"/>
            <a:ext cx="4572000" cy="369888"/>
          </a:xfrm>
          <a:prstGeom prst="rect">
            <a:avLst/>
          </a:prstGeom>
          <a:noFill/>
          <a:ln w="9525">
            <a:noFill/>
          </a:ln>
        </p:spPr>
        <p:txBody>
          <a:bodyPr anchor="t" anchorCtr="0">
            <a:spAutoFit/>
          </a:bodyPr>
          <a:p>
            <a:pPr eaLnBrk="0" hangingPunct="0"/>
            <a:r>
              <a:rPr lang="zh-CN" altLang="en-US" dirty="0">
                <a:solidFill>
                  <a:srgbClr val="000000"/>
                </a:solidFill>
                <a:latin typeface="黑体" panose="02010609060101010101" pitchFamily="49" charset="-122"/>
                <a:ea typeface="黑体" panose="02010609060101010101" pitchFamily="49" charset="-122"/>
              </a:rPr>
              <a:t>该调度方案的时间和≥</a:t>
            </a:r>
            <a:r>
              <a:rPr lang="en-US" altLang="zh-CN" i="1" dirty="0">
                <a:solidFill>
                  <a:srgbClr val="FF0000"/>
                </a:solidFill>
                <a:latin typeface="Consolas" panose="020B0609020204030204" pitchFamily="49" charset="0"/>
                <a:ea typeface="仿宋" panose="02010609060101010101" pitchFamily="49" charset="-122"/>
              </a:rPr>
              <a:t>f</a:t>
            </a:r>
            <a:r>
              <a:rPr lang="en-US" altLang="zh-CN" baseline="-25000" dirty="0">
                <a:solidFill>
                  <a:srgbClr val="FF0000"/>
                </a:solidFill>
                <a:latin typeface="Consolas" panose="020B0609020204030204" pitchFamily="49" charset="0"/>
                <a:ea typeface="仿宋" panose="02010609060101010101" pitchFamily="49" charset="-122"/>
              </a:rPr>
              <a:t>2</a:t>
            </a:r>
            <a:r>
              <a:rPr lang="en-US" altLang="zh-CN" dirty="0">
                <a:solidFill>
                  <a:srgbClr val="FF0000"/>
                </a:solidFill>
                <a:latin typeface="Consolas" panose="020B0609020204030204" pitchFamily="49" charset="0"/>
                <a:ea typeface="仿宋" panose="02010609060101010101" pitchFamily="49" charset="-122"/>
              </a:rPr>
              <a:t>[</a:t>
            </a:r>
            <a:r>
              <a:rPr lang="en-US" altLang="zh-CN" i="1" dirty="0">
                <a:solidFill>
                  <a:srgbClr val="FF0000"/>
                </a:solidFill>
                <a:latin typeface="Consolas" panose="020B0609020204030204" pitchFamily="49" charset="0"/>
                <a:ea typeface="仿宋" panose="02010609060101010101" pitchFamily="49" charset="-122"/>
              </a:rPr>
              <a:t>i</a:t>
            </a:r>
            <a:r>
              <a:rPr lang="en-US" altLang="zh-CN" dirty="0">
                <a:solidFill>
                  <a:srgbClr val="FF0000"/>
                </a:solidFill>
                <a:latin typeface="Consolas" panose="020B0609020204030204" pitchFamily="49" charset="0"/>
                <a:ea typeface="仿宋" panose="02010609060101010101" pitchFamily="49" charset="-122"/>
              </a:rPr>
              <a:t>]+tot-sum</a:t>
            </a:r>
            <a:endParaRPr lang="zh-CN" altLang="en-US" dirty="0">
              <a:solidFill>
                <a:srgbClr val="FF0000"/>
              </a:solidFill>
              <a:latin typeface="Consolas" panose="020B0609020204030204" pitchFamily="49" charset="0"/>
              <a:ea typeface="仿宋" panose="02010609060101010101" pitchFamily="49" charset="-122"/>
            </a:endParaRPr>
          </a:p>
        </p:txBody>
      </p:sp>
      <p:grpSp>
        <p:nvGrpSpPr>
          <p:cNvPr id="6" name="组合 37"/>
          <p:cNvGrpSpPr/>
          <p:nvPr/>
        </p:nvGrpSpPr>
        <p:grpSpPr>
          <a:xfrm>
            <a:off x="2214563" y="1331913"/>
            <a:ext cx="3714750" cy="2025650"/>
            <a:chOff x="2214546" y="1331668"/>
            <a:chExt cx="3714776" cy="2025894"/>
          </a:xfrm>
        </p:grpSpPr>
        <p:sp>
          <p:nvSpPr>
            <p:cNvPr id="111634" name="TextBox 11"/>
            <p:cNvSpPr txBox="1"/>
            <p:nvPr/>
          </p:nvSpPr>
          <p:spPr>
            <a:xfrm>
              <a:off x="2571736" y="1845222"/>
              <a:ext cx="3357586" cy="646331"/>
            </a:xfrm>
            <a:prstGeom prst="rect">
              <a:avLst/>
            </a:prstGeom>
            <a:noFill/>
            <a:ln w="9525">
              <a:noFill/>
            </a:ln>
          </p:spPr>
          <p:txBody>
            <a:bodyPr anchor="t" anchorCtr="0">
              <a:spAutoFit/>
            </a:bodyPr>
            <a:p>
              <a:pPr eaLnBrk="0" hangingPunct="0"/>
              <a:r>
                <a:rPr lang="en-US" altLang="zh-CN" i="1" dirty="0">
                  <a:solidFill>
                    <a:srgbClr val="000000"/>
                  </a:solidFill>
                  <a:latin typeface="Consolas" panose="020B0609020204030204" pitchFamily="49" charset="0"/>
                  <a:ea typeface="黑体" panose="02010609060101010101" pitchFamily="49" charset="-122"/>
                </a:rPr>
                <a:t>x</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x</a:t>
              </a:r>
              <a:r>
                <a:rPr lang="en-US" altLang="zh-CN" dirty="0">
                  <a:solidFill>
                    <a:srgbClr val="000000"/>
                  </a:solidFill>
                  <a:latin typeface="Consolas" panose="020B0609020204030204" pitchFamily="49" charset="0"/>
                  <a:ea typeface="黑体" panose="02010609060101010101" pitchFamily="49" charset="-122"/>
                </a:rPr>
                <a:t>[1], … ,</a:t>
              </a:r>
              <a:r>
                <a:rPr lang="en-US" altLang="zh-CN" i="1" dirty="0">
                  <a:solidFill>
                    <a:srgbClr val="000000"/>
                  </a:solidFill>
                  <a:latin typeface="Consolas" panose="020B0609020204030204" pitchFamily="49" charset="0"/>
                  <a:ea typeface="黑体" panose="02010609060101010101" pitchFamily="49" charset="-122"/>
                </a:rPr>
                <a:t>x</a:t>
              </a:r>
              <a:r>
                <a:rPr lang="en-US" altLang="zh-CN" dirty="0">
                  <a:solidFill>
                    <a:srgbClr val="000000"/>
                  </a:solidFill>
                  <a:latin typeface="Consolas" panose="020B0609020204030204" pitchFamily="49" charset="0"/>
                  <a:ea typeface="黑体" panose="02010609060101010101" pitchFamily="49" charset="-122"/>
                </a:rPr>
                <a:t>[</a:t>
              </a:r>
              <a:r>
                <a:rPr lang="en-US" altLang="zh-CN" i="1" dirty="0">
                  <a:solidFill>
                    <a:srgbClr val="000000"/>
                  </a:solidFill>
                  <a:latin typeface="Consolas" panose="020B0609020204030204" pitchFamily="49" charset="0"/>
                  <a:ea typeface="黑体" panose="02010609060101010101" pitchFamily="49" charset="-122"/>
                </a:rPr>
                <a:t>i</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为已经选择的作业</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它们的</a:t>
              </a:r>
              <a:r>
                <a:rPr lang="en-US" altLang="zh-CN" i="1" dirty="0">
                  <a:solidFill>
                    <a:srgbClr val="000000"/>
                  </a:solidFill>
                  <a:latin typeface="Consolas" panose="020B0609020204030204" pitchFamily="49" charset="0"/>
                  <a:ea typeface="黑体" panose="02010609060101010101" pitchFamily="49" charset="-122"/>
                </a:rPr>
                <a:t>b</a:t>
              </a:r>
              <a:r>
                <a:rPr lang="zh-CN" altLang="en-US" dirty="0">
                  <a:solidFill>
                    <a:srgbClr val="000000"/>
                  </a:solidFill>
                  <a:latin typeface="Consolas" panose="020B0609020204030204" pitchFamily="49" charset="0"/>
                  <a:ea typeface="黑体" panose="02010609060101010101" pitchFamily="49" charset="-122"/>
                </a:rPr>
                <a:t>时间和为</a:t>
              </a:r>
              <a:r>
                <a:rPr lang="en-US" altLang="zh-CN" dirty="0">
                  <a:solidFill>
                    <a:srgbClr val="000000"/>
                  </a:solidFill>
                  <a:latin typeface="Consolas" panose="020B0609020204030204" pitchFamily="49" charset="0"/>
                  <a:ea typeface="黑体" panose="02010609060101010101" pitchFamily="49" charset="-122"/>
                </a:rPr>
                <a:t>sum</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22" name="右大括号 21"/>
            <p:cNvSpPr/>
            <p:nvPr/>
          </p:nvSpPr>
          <p:spPr>
            <a:xfrm>
              <a:off x="2285983" y="1331668"/>
              <a:ext cx="214315" cy="1727408"/>
            </a:xfrm>
            <a:prstGeom prst="rightBrace">
              <a:avLst/>
            </a:prstGeom>
            <a:ln w="19050">
              <a:solidFill>
                <a:srgbClr val="FF00FF"/>
              </a:solidFill>
            </a:ln>
          </p:spPr>
          <p:style>
            <a:lnRef idx="1">
              <a:schemeClr val="dk1"/>
            </a:lnRef>
            <a:fillRef idx="0">
              <a:schemeClr val="dk1"/>
            </a:fillRef>
            <a:effectRef idx="0">
              <a:schemeClr val="dk1"/>
            </a:effectRef>
            <a:fontRef idx="minor">
              <a:schemeClr val="tx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1636" name="TextBox 29"/>
            <p:cNvSpPr txBox="1"/>
            <p:nvPr/>
          </p:nvSpPr>
          <p:spPr>
            <a:xfrm>
              <a:off x="2714612" y="2988230"/>
              <a:ext cx="928694" cy="369332"/>
            </a:xfrm>
            <a:prstGeom prst="rect">
              <a:avLst/>
            </a:prstGeom>
            <a:noFill/>
            <a:ln w="9525">
              <a:noFill/>
            </a:ln>
          </p:spPr>
          <p:txBody>
            <a:bodyPr anchor="t" anchorCtr="0">
              <a:spAutoFit/>
            </a:bodyPr>
            <a:p>
              <a:pPr eaLnBrk="0" hangingPunct="0"/>
              <a:r>
                <a:rPr lang="en-US" altLang="zh-CN" i="1" dirty="0">
                  <a:solidFill>
                    <a:srgbClr val="FF0000"/>
                  </a:solidFill>
                  <a:latin typeface="Consolas" panose="020B0609020204030204" pitchFamily="49" charset="0"/>
                  <a:ea typeface="宋体" panose="02010600030101010101" pitchFamily="2" charset="-122"/>
                </a:rPr>
                <a:t>f</a:t>
              </a:r>
              <a:r>
                <a:rPr lang="en-US" altLang="zh-CN" baseline="-25000" dirty="0">
                  <a:solidFill>
                    <a:srgbClr val="FF0000"/>
                  </a:solidFill>
                  <a:latin typeface="Consolas" panose="020B0609020204030204" pitchFamily="49" charset="0"/>
                  <a:ea typeface="宋体" panose="02010600030101010101" pitchFamily="2" charset="-122"/>
                </a:rPr>
                <a:t>2</a:t>
              </a:r>
              <a:r>
                <a:rPr lang="en-US" altLang="zh-CN" dirty="0">
                  <a:solidFill>
                    <a:srgbClr val="FF0000"/>
                  </a:solidFill>
                  <a:latin typeface="Consolas" panose="020B0609020204030204" pitchFamily="49" charset="0"/>
                  <a:ea typeface="宋体" panose="02010600030101010101" pitchFamily="2" charset="-122"/>
                </a:rPr>
                <a:t>[</a:t>
              </a:r>
              <a:r>
                <a:rPr lang="en-US" altLang="zh-CN" i="1" dirty="0">
                  <a:solidFill>
                    <a:srgbClr val="FF0000"/>
                  </a:solidFill>
                  <a:latin typeface="Consolas" panose="020B0609020204030204" pitchFamily="49" charset="0"/>
                  <a:ea typeface="宋体" panose="02010600030101010101" pitchFamily="2" charset="-122"/>
                </a:rPr>
                <a:t>i</a:t>
              </a:r>
              <a:r>
                <a:rPr lang="en-US" altLang="zh-CN" dirty="0">
                  <a:solidFill>
                    <a:srgbClr val="FF0000"/>
                  </a:solidFill>
                  <a:latin typeface="Consolas" panose="020B0609020204030204" pitchFamily="49" charset="0"/>
                  <a:ea typeface="宋体" panose="02010600030101010101" pitchFamily="2" charset="-122"/>
                </a:rPr>
                <a:t>]</a:t>
              </a:r>
              <a:endParaRPr lang="zh-CN" altLang="en-US" dirty="0">
                <a:solidFill>
                  <a:srgbClr val="FF0000"/>
                </a:solidFill>
                <a:latin typeface="Consolas" panose="020B0609020204030204" pitchFamily="49" charset="0"/>
                <a:ea typeface="宋体" panose="02010600030101010101" pitchFamily="2" charset="-122"/>
              </a:endParaRPr>
            </a:p>
          </p:txBody>
        </p:sp>
        <p:cxnSp>
          <p:nvCxnSpPr>
            <p:cNvPr id="32" name="直接箭头连接符 31"/>
            <p:cNvCxnSpPr/>
            <p:nvPr/>
          </p:nvCxnSpPr>
          <p:spPr>
            <a:xfrm rot="10800000">
              <a:off x="2214546" y="3201968"/>
              <a:ext cx="500065" cy="1587"/>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grpSp>
      <p:grpSp>
        <p:nvGrpSpPr>
          <p:cNvPr id="7" name="组合 39"/>
          <p:cNvGrpSpPr/>
          <p:nvPr/>
        </p:nvGrpSpPr>
        <p:grpSpPr>
          <a:xfrm>
            <a:off x="2071688" y="5702300"/>
            <a:ext cx="3071812" cy="655638"/>
            <a:chOff x="2071670" y="5702874"/>
            <a:chExt cx="3071834" cy="655084"/>
          </a:xfrm>
        </p:grpSpPr>
        <p:sp>
          <p:nvSpPr>
            <p:cNvPr id="111639" name="TextBox 32"/>
            <p:cNvSpPr txBox="1"/>
            <p:nvPr/>
          </p:nvSpPr>
          <p:spPr>
            <a:xfrm>
              <a:off x="2071670" y="5988626"/>
              <a:ext cx="3071834" cy="369332"/>
            </a:xfrm>
            <a:prstGeom prst="rect">
              <a:avLst/>
            </a:prstGeom>
            <a:noFill/>
            <a:ln w="9525">
              <a:noFill/>
            </a:ln>
          </p:spPr>
          <p:txBody>
            <a:bodyPr anchor="t" anchorCtr="0">
              <a:spAutoFit/>
            </a:bodyPr>
            <a:p>
              <a:pPr eaLnBrk="0" hangingPunct="0"/>
              <a:r>
                <a:rPr lang="zh-CN" altLang="en-US" dirty="0">
                  <a:solidFill>
                    <a:srgbClr val="FF00FF"/>
                  </a:solidFill>
                  <a:latin typeface="Consolas" panose="020B0609020204030204" pitchFamily="49" charset="0"/>
                  <a:ea typeface="黑体" panose="02010609060101010101" pitchFamily="49" charset="-122"/>
                </a:rPr>
                <a:t>时间下界：</a:t>
              </a:r>
              <a:r>
                <a:rPr lang="en-US" altLang="zh-CN" dirty="0">
                  <a:solidFill>
                    <a:srgbClr val="FF00FF"/>
                  </a:solidFill>
                  <a:latin typeface="Consolas" panose="020B0609020204030204" pitchFamily="49" charset="0"/>
                  <a:ea typeface="黑体" panose="02010609060101010101" pitchFamily="49" charset="-122"/>
                </a:rPr>
                <a:t>bound(</a:t>
              </a:r>
              <a:r>
                <a:rPr lang="en-US" altLang="zh-CN" i="1" dirty="0">
                  <a:solidFill>
                    <a:srgbClr val="FF00FF"/>
                  </a:solidFill>
                  <a:latin typeface="Consolas" panose="020B0609020204030204" pitchFamily="49" charset="0"/>
                  <a:ea typeface="黑体" panose="02010609060101010101" pitchFamily="49" charset="-122"/>
                </a:rPr>
                <a:t>i</a:t>
              </a:r>
              <a:r>
                <a:rPr lang="en-US" altLang="zh-CN" dirty="0">
                  <a:solidFill>
                    <a:srgbClr val="FF00FF"/>
                  </a:solidFill>
                  <a:latin typeface="Consolas" panose="020B0609020204030204" pitchFamily="49" charset="0"/>
                  <a:ea typeface="黑体" panose="02010609060101010101" pitchFamily="49" charset="-122"/>
                </a:rPr>
                <a:t>)</a:t>
              </a:r>
              <a:r>
                <a:rPr lang="zh-CN" altLang="en-US" dirty="0">
                  <a:solidFill>
                    <a:srgbClr val="FF00FF"/>
                  </a:solidFill>
                  <a:latin typeface="Consolas" panose="020B0609020204030204" pitchFamily="49" charset="0"/>
                  <a:ea typeface="黑体" panose="02010609060101010101" pitchFamily="49" charset="-122"/>
                </a:rPr>
                <a:t>表示</a:t>
              </a:r>
              <a:endParaRPr lang="zh-CN" altLang="en-US" dirty="0">
                <a:solidFill>
                  <a:srgbClr val="FF00FF"/>
                </a:solidFill>
                <a:latin typeface="Consolas" panose="020B0609020204030204" pitchFamily="49" charset="0"/>
                <a:ea typeface="黑体" panose="02010609060101010101" pitchFamily="49" charset="-122"/>
              </a:endParaRPr>
            </a:p>
          </p:txBody>
        </p:sp>
        <p:sp>
          <p:nvSpPr>
            <p:cNvPr id="34" name="上箭头 33"/>
            <p:cNvSpPr/>
            <p:nvPr/>
          </p:nvSpPr>
          <p:spPr>
            <a:xfrm>
              <a:off x="3214678" y="5702874"/>
              <a:ext cx="214314" cy="285509"/>
            </a:xfrm>
            <a:prstGeom prst="upArrow">
              <a:avLst/>
            </a:prstGeom>
          </p:spPr>
          <p:style>
            <a:lnRef idx="1">
              <a:schemeClr val="dk1"/>
            </a:lnRef>
            <a:fillRef idx="3">
              <a:schemeClr val="dk1"/>
            </a:fillRef>
            <a:effectRef idx="2">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8" name="组合 36"/>
          <p:cNvGrpSpPr/>
          <p:nvPr/>
        </p:nvGrpSpPr>
        <p:grpSpPr>
          <a:xfrm>
            <a:off x="4429125" y="5075238"/>
            <a:ext cx="4572000" cy="925512"/>
            <a:chOff x="4429124" y="5074773"/>
            <a:chExt cx="4572032" cy="925995"/>
          </a:xfrm>
        </p:grpSpPr>
        <p:sp>
          <p:nvSpPr>
            <p:cNvPr id="35" name="TextBox 34"/>
            <p:cNvSpPr txBox="1"/>
            <p:nvPr/>
          </p:nvSpPr>
          <p:spPr>
            <a:xfrm>
              <a:off x="4929191" y="5074773"/>
              <a:ext cx="4071965" cy="925995"/>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tIns="108000" bIns="108000">
              <a:spAutoFit/>
            </a:bodyPr>
            <a:lstStyle/>
            <a:p>
              <a:pPr marL="342900" marR="0" lvl="0" indent="-342900" algn="l" defTabSz="914400" rtl="0" eaLnBrk="0" fontAlgn="base" latinLnBrk="0" hangingPunct="0">
                <a:lnSpc>
                  <a:spcPct val="100000"/>
                </a:lnSpc>
                <a:spcBef>
                  <a:spcPts val="1200"/>
                </a:spcBef>
                <a:spcAft>
                  <a:spcPct val="0"/>
                </a:spcAft>
                <a:buClrTx/>
                <a:buSzTx/>
                <a:buFontTx/>
                <a:buBlip>
                  <a:blip r:embed="rId1"/>
                </a:buBlip>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总时间≥</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bound(</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bestf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黑体" panose="02010609060101010101" pitchFamily="49" charset="-122"/>
                  <a:cs typeface="Consolas" panose="020B0609020204030204" pitchFamily="49" charset="0"/>
                  <a:sym typeface="Wingdings" panose="05000000000000000000"/>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sym typeface="Wingdings" panose="05000000000000000000"/>
                </a:rPr>
                <a:t> </a:t>
              </a:r>
              <a:r>
                <a:rPr kumimoji="0" lang="zh-CN"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剪枝</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a:p>
              <a:pPr marL="342900" marR="0" lvl="0" indent="-342900" algn="l" defTabSz="914400" rtl="0" eaLnBrk="0" fontAlgn="base" latinLnBrk="0" hangingPunct="0">
                <a:lnSpc>
                  <a:spcPct val="100000"/>
                </a:lnSpc>
                <a:spcBef>
                  <a:spcPts val="1200"/>
                </a:spcBef>
                <a:spcAft>
                  <a:spcPct val="0"/>
                </a:spcAft>
                <a:buClrTx/>
                <a:buSzTx/>
                <a:buFontTx/>
                <a:buBlip>
                  <a:blip r:embed="rId1"/>
                </a:buBlip>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仅仅扩展</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bound(</a:t>
              </a:r>
              <a:r>
                <a:rPr kumimoji="0" lang="en-US" altLang="zh-CN" sz="1800" b="0" i="1"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)&lt;</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bestf</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的结点</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rPr>
                <a:t> </a:t>
              </a:r>
              <a:endPar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cs typeface="Consolas" panose="020B0609020204030204" pitchFamily="49" charset="0"/>
              </a:endParaRPr>
            </a:p>
          </p:txBody>
        </p:sp>
        <p:sp>
          <p:nvSpPr>
            <p:cNvPr id="36" name="右箭头 35"/>
            <p:cNvSpPr/>
            <p:nvPr/>
          </p:nvSpPr>
          <p:spPr>
            <a:xfrm>
              <a:off x="4429124" y="5357495"/>
              <a:ext cx="500067" cy="2858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57158" y="1428736"/>
            <a:ext cx="8501122" cy="267138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180000" bIns="216000">
            <a:spAutoFit/>
          </a:bodyPr>
          <a:lstStyle/>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bound</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求结点的下界值</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sum=0;</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j=1;j&lt;=i;j++)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扫描所有选择的作业</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sum+=b[x[j]];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累计所有选择作业的</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b</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f2[i]+tot-sum;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全部</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n</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个作业的</a:t>
            </a:r>
            <a:r>
              <a:rPr kumimoji="0" lang="en-US" altLang="zh-CN" sz="1800" b="0" i="1"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b</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时间和为</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tot</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3"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4281" y="285728"/>
            <a:ext cx="8786875" cy="62531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lIns="180000" tIns="216000" bIns="216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从第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层开始搜索</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a:ln>
                  <a:noFill/>
                </a:ln>
                <a:solidFill>
                  <a:srgbClr val="CC00FF"/>
                </a:solidFill>
                <a:effectLst/>
                <a:uLnTx/>
                <a:uFillTx/>
                <a:latin typeface="Consolas" panose="020B0609020204030204" pitchFamily="49" charset="0"/>
                <a:ea typeface="仿宋" panose="02010609060101010101" pitchFamily="49" charset="-122"/>
                <a:cs typeface="Consolas" panose="020B0609020204030204" pitchFamily="49" charset="0"/>
              </a:rPr>
              <a:t>i&gt;n</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到达叶结点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产生一种调度方案</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(f2[n]&lt;bestf)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找到更优解</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bestf=f2[n];</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for(int j=1; j&lt;=n; 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复制解向量</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bestx[j] = x[j];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for(int j=i; j&lt;=n; 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没有到达叶结点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可能的</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作业</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swap(x[i],x[j]);</a:t>
            </a:r>
            <a:endPar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f1 += a[x[i]];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选择作业</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x[i],</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在</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M1</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上执行完的时间</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f2[i]=max(f1,f2[i-1])+b[x[i]];</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bound(i)&lt;bestf</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剪枝</a:t>
            </a:r>
            <a:endPar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(i+1);</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f1 -= a[x[i]];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回溯</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swap(x[i],x[j]);</a:t>
            </a:r>
            <a:endParaRPr kumimoji="0" lang="zh-CN" altLang="zh-CN" sz="1800" b="0" i="0" u="none" strike="noStrike" kern="1200" cap="none" spc="0" normalizeH="0" baseline="0" noProof="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
        <p:nvSpPr>
          <p:cNvPr id="3" name="矩形 2"/>
          <p:cNvSpPr/>
          <p:nvPr/>
        </p:nvSpPr>
        <p:spPr>
          <a:xfrm>
            <a:off x="1071563" y="4092575"/>
            <a:ext cx="5000625" cy="714375"/>
          </a:xfrm>
          <a:prstGeom prst="rect">
            <a:avLst/>
          </a:prstGeom>
          <a:solidFill>
            <a:srgbClr val="FAC4BE">
              <a:alpha val="2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TextBox 1"/>
          <p:cNvSpPr txBox="1"/>
          <p:nvPr/>
        </p:nvSpPr>
        <p:spPr>
          <a:xfrm>
            <a:off x="714375" y="1785938"/>
            <a:ext cx="7929563" cy="962025"/>
          </a:xfrm>
          <a:prstGeom prst="rect">
            <a:avLst/>
          </a:prstGeom>
          <a:noFill/>
          <a:ln w="9525">
            <a:noFill/>
          </a:ln>
        </p:spPr>
        <p:txBody>
          <a:bodyPr anchor="t" anchorCtr="0">
            <a:spAutoFit/>
          </a:bodyPr>
          <a:p>
            <a:pPr eaLnBrk="0" hangingPunct="0">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【算法分析】</a:t>
            </a:r>
            <a:r>
              <a:rPr lang="zh-CN" altLang="zh-CN" sz="2000" dirty="0">
                <a:solidFill>
                  <a:srgbClr val="000000"/>
                </a:solidFill>
                <a:latin typeface="Consolas" panose="020B0609020204030204" pitchFamily="49" charset="0"/>
                <a:ea typeface="黑体" panose="02010609060101010101" pitchFamily="49" charset="-122"/>
              </a:rPr>
              <a:t>该算法的解空间树是一棵高度为</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的</a:t>
            </a:r>
            <a:r>
              <a:rPr lang="zh-CN" altLang="zh-CN" sz="2000" dirty="0">
                <a:solidFill>
                  <a:srgbClr val="FF0000"/>
                </a:solidFill>
                <a:latin typeface="Consolas" panose="020B0609020204030204" pitchFamily="49" charset="0"/>
                <a:ea typeface="黑体" panose="02010609060101010101" pitchFamily="49" charset="-122"/>
              </a:rPr>
              <a:t>排列树</a:t>
            </a:r>
            <a:r>
              <a:rPr lang="zh-CN" altLang="zh-CN" sz="2000" dirty="0">
                <a:solidFill>
                  <a:srgbClr val="000000"/>
                </a:solidFill>
                <a:latin typeface="Consolas" panose="020B0609020204030204" pitchFamily="49" charset="0"/>
                <a:ea typeface="黑体" panose="02010609060101010101" pitchFamily="49" charset="-122"/>
              </a:rPr>
              <a:t>，对应算法的时间复杂度为</a:t>
            </a:r>
            <a:r>
              <a:rPr lang="en-US" altLang="zh-CN" sz="2000" dirty="0">
                <a:solidFill>
                  <a:srgbClr val="000000"/>
                </a:solidFill>
                <a:latin typeface="Consolas" panose="020B0609020204030204" pitchFamily="49" charset="0"/>
                <a:ea typeface="黑体" panose="02010609060101010101" pitchFamily="49" charset="-122"/>
              </a:rPr>
              <a:t>O(</a:t>
            </a:r>
            <a:r>
              <a:rPr lang="en-US" altLang="zh-CN" sz="2000" i="1" dirty="0">
                <a:solidFill>
                  <a:srgbClr val="000000"/>
                </a:solidFill>
                <a:latin typeface="Consolas" panose="020B0609020204030204" pitchFamily="49" charset="0"/>
                <a:ea typeface="黑体" panose="02010609060101010101" pitchFamily="49" charset="-122"/>
              </a:rPr>
              <a:t>n</a:t>
            </a:r>
            <a:r>
              <a:rPr lang="en-US" altLang="zh-CN" sz="2000" dirty="0">
                <a:solidFill>
                  <a:srgbClr val="000000"/>
                </a:solidFill>
                <a:latin typeface="Consolas" panose="020B0609020204030204" pitchFamily="49" charset="0"/>
                <a:ea typeface="黑体" panose="02010609060101010101" pitchFamily="49" charset="-122"/>
              </a:rPr>
              <a:t>!)</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3" name="TextBox 1"/>
          <p:cNvSpPr txBox="1"/>
          <p:nvPr/>
        </p:nvSpPr>
        <p:spPr>
          <a:xfrm>
            <a:off x="304800" y="457200"/>
            <a:ext cx="4714875" cy="6096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tIns="108000" bIns="72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求解流水作业调度问题</a:t>
            </a:r>
            <a:endParaRPr kumimoji="0" lang="zh-CN" altLang="zh-CN" sz="2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57188" y="1236663"/>
            <a:ext cx="8429625" cy="5318125"/>
          </a:xfrm>
          <a:prstGeom prst="rect">
            <a:avLst/>
          </a:prstGeom>
          <a:solidFill>
            <a:schemeClr val="accent5">
              <a:lumMod val="20000"/>
              <a:lumOff val="80000"/>
            </a:schemeClr>
          </a:solidFill>
        </p:spPr>
        <p:txBody>
          <a:bodyPr lIns="144000" tIns="144000" bIns="144000">
            <a:spAutoFit/>
          </a:bodyPr>
          <a:lstStyle/>
          <a:p>
            <a:pPr marR="0" defTabSz="914400" eaLnBrk="0" hangingPunct="0">
              <a:lnSpc>
                <a:spcPts val="2800"/>
              </a:lnSpc>
              <a:buClrTx/>
              <a:buSzTx/>
              <a:buFontTx/>
              <a:buNone/>
              <a:defRPr/>
            </a:pP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试题名称：</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任务调度</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时间限制：</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1.0s</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内存限制：</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256.0MB</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zh-CN" altLang="zh-CN" kern="1200" cap="none" spc="0" normalizeH="0" baseline="0" noProof="0" dirty="0">
                <a:solidFill>
                  <a:srgbClr val="FF0000"/>
                </a:solidFill>
                <a:latin typeface="Consolas" panose="020B0609020204030204" pitchFamily="49" charset="0"/>
                <a:ea typeface="黑体" panose="02010609060101010101" pitchFamily="49" charset="-122"/>
                <a:cs typeface="Consolas" panose="020B0609020204030204" pitchFamily="49" charset="0"/>
              </a:rPr>
              <a:t>问题描述：</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有若干个任务需要在一台机器上运行。它们之间没有依赖关系，因此 可以被按照任意顺序执行。</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该机器有两个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和一个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GPU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。对于每个任务，你可以为它分配不同的硬件资源：</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1.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在单个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上运行。</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2.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在两个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上同时运行。</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3.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在单个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GPU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上同时运行。</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4.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在两个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GPU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上同时运行。</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一个任务开始执行以后，将会独占它所用到的所有硬件资源，不得中断，直到执行结束为止。第</a:t>
            </a:r>
            <a:r>
              <a:rPr kumimoji="0" lang="en-US" altLang="zh-CN" kern="1200" cap="none" spc="0" normalizeH="0" baseline="0" noProof="0" dirty="0" err="1">
                <a:solidFill>
                  <a:srgbClr val="000000"/>
                </a:solidFill>
                <a:latin typeface="Consolas" panose="020B0609020204030204" pitchFamily="49" charset="0"/>
                <a:ea typeface="黑体" panose="02010609060101010101" pitchFamily="49" charset="-122"/>
                <a:cs typeface="Consolas" panose="020B0609020204030204" pitchFamily="49" charset="0"/>
              </a:rPr>
              <a:t>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个任务用单个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，两个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，单个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加</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GPU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，两个</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加</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GPU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运行所消耗的时间分别为</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bi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ci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di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lnSpc>
                <a:spcPts val="2800"/>
              </a:lnSpc>
              <a:buClrTx/>
              <a:buSzTx/>
              <a:buFontTx/>
              <a:buNone/>
              <a:defRPr/>
            </a:pP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现在需要你计算出至少需要花多少时间可以把所有给定的任务完成。</a:t>
            </a:r>
            <a:endParaRPr kumimoji="0" lang="zh-CN" altLang="en-US"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p:txBody>
      </p:sp>
      <p:sp>
        <p:nvSpPr>
          <p:cNvPr id="119810" name="TextBox 2"/>
          <p:cNvSpPr txBox="1"/>
          <p:nvPr/>
        </p:nvSpPr>
        <p:spPr>
          <a:xfrm>
            <a:off x="357188" y="609600"/>
            <a:ext cx="3071812" cy="369888"/>
          </a:xfrm>
          <a:prstGeom prst="rect">
            <a:avLst/>
          </a:prstGeom>
          <a:noFill/>
          <a:ln w="9525">
            <a:noFill/>
          </a:ln>
        </p:spPr>
        <p:txBody>
          <a:bodyPr anchor="t" anchorCtr="0">
            <a:spAutoFit/>
          </a:bodyPr>
          <a:p>
            <a:pPr eaLnBrk="0" hangingPunct="0"/>
            <a:r>
              <a:rPr lang="zh-CN" altLang="en-US" dirty="0">
                <a:solidFill>
                  <a:schemeClr val="bg1"/>
                </a:solidFill>
                <a:latin typeface="微软雅黑" panose="020B0503020204020204" pitchFamily="34" charset="-122"/>
                <a:ea typeface="微软雅黑" panose="020B0503020204020204" pitchFamily="34" charset="-122"/>
              </a:rPr>
              <a:t>思考题：</a:t>
            </a:r>
            <a:r>
              <a:rPr lang="en-US" altLang="zh-CN" dirty="0">
                <a:solidFill>
                  <a:schemeClr val="bg1"/>
                </a:solidFill>
                <a:latin typeface="微软雅黑" panose="020B0503020204020204" pitchFamily="34" charset="-122"/>
                <a:ea typeface="微软雅黑" panose="020B0503020204020204" pitchFamily="34" charset="-122"/>
              </a:rPr>
              <a:t>CSP</a:t>
            </a:r>
            <a:r>
              <a:rPr lang="zh-CN" altLang="en-US" dirty="0">
                <a:solidFill>
                  <a:schemeClr val="bg1"/>
                </a:solidFill>
                <a:latin typeface="微软雅黑" panose="020B0503020204020204" pitchFamily="34" charset="-122"/>
                <a:ea typeface="微软雅黑" panose="020B0503020204020204" pitchFamily="34" charset="-122"/>
              </a:rPr>
              <a:t>认证题</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vert="horz" wrap="square" lIns="91440" tIns="45720" rIns="91440" bIns="45720" anchor="ctr" anchorCtr="0"/>
          <a:p>
            <a:pPr>
              <a:buNone/>
            </a:pPr>
            <a:r>
              <a:rPr lang="zh-CN" altLang="en-US" b="0" dirty="0">
                <a:latin typeface="微软雅黑" panose="020B0503020204020204" pitchFamily="34" charset="-122"/>
                <a:ea typeface="微软雅黑" panose="020B0503020204020204" pitchFamily="34" charset="-122"/>
              </a:rPr>
              <a:t>基本步骤</a:t>
            </a:r>
            <a:endParaRPr lang="zh-CN" altLang="en-US" b="0" dirty="0">
              <a:latin typeface="微软雅黑" panose="020B0503020204020204" pitchFamily="34" charset="-122"/>
              <a:ea typeface="微软雅黑" panose="020B0503020204020204" pitchFamily="34" charset="-122"/>
            </a:endParaRPr>
          </a:p>
        </p:txBody>
      </p:sp>
      <p:sp>
        <p:nvSpPr>
          <p:cNvPr id="19458" name="文本框 5"/>
          <p:cNvSpPr txBox="1"/>
          <p:nvPr/>
        </p:nvSpPr>
        <p:spPr>
          <a:xfrm>
            <a:off x="647700" y="1905000"/>
            <a:ext cx="7848600" cy="2936875"/>
          </a:xfrm>
          <a:prstGeom prst="rect">
            <a:avLst/>
          </a:prstGeom>
          <a:noFill/>
          <a:ln w="9525">
            <a:noFill/>
          </a:ln>
        </p:spPr>
        <p:txBody>
          <a:bodyPr anchor="t" anchorCtr="0">
            <a:spAutoFit/>
          </a:bodyPr>
          <a:p>
            <a:pPr eaLnBrk="0" hangingPunct="0">
              <a:lnSpc>
                <a:spcPct val="200000"/>
              </a:lnSpc>
            </a:pPr>
            <a:r>
              <a:rPr lang="zh-CN" altLang="en-US" sz="2400" dirty="0">
                <a:solidFill>
                  <a:srgbClr val="000000"/>
                </a:solidFill>
                <a:latin typeface="Consolas" panose="020B0609020204030204" pitchFamily="49" charset="0"/>
                <a:ea typeface="黑体" panose="02010609060101010101" pitchFamily="49" charset="-122"/>
              </a:rPr>
              <a:t>1)针对所给问题，定义问题的解空间；</a:t>
            </a:r>
            <a:endParaRPr lang="zh-CN" altLang="en-US" sz="2400" dirty="0">
              <a:solidFill>
                <a:srgbClr val="000000"/>
              </a:solidFill>
              <a:latin typeface="Consolas" panose="020B0609020204030204" pitchFamily="49" charset="0"/>
              <a:ea typeface="黑体" panose="02010609060101010101" pitchFamily="49" charset="-122"/>
            </a:endParaRPr>
          </a:p>
          <a:p>
            <a:pPr eaLnBrk="0" hangingPunct="0">
              <a:lnSpc>
                <a:spcPct val="200000"/>
              </a:lnSpc>
            </a:pPr>
            <a:r>
              <a:rPr lang="zh-CN" altLang="en-US" sz="2400" dirty="0">
                <a:solidFill>
                  <a:srgbClr val="000000"/>
                </a:solidFill>
                <a:latin typeface="Consolas" panose="020B0609020204030204" pitchFamily="49" charset="0"/>
                <a:ea typeface="黑体" panose="02010609060101010101" pitchFamily="49" charset="-122"/>
              </a:rPr>
              <a:t>2)确定易于搜索的解空间结构</a:t>
            </a:r>
            <a:endParaRPr lang="zh-CN" altLang="en-US" sz="2400" dirty="0">
              <a:solidFill>
                <a:srgbClr val="000000"/>
              </a:solidFill>
              <a:latin typeface="Consolas" panose="020B0609020204030204" pitchFamily="49" charset="0"/>
              <a:ea typeface="黑体" panose="02010609060101010101" pitchFamily="49" charset="-122"/>
            </a:endParaRPr>
          </a:p>
          <a:p>
            <a:pPr eaLnBrk="0" hangingPunct="0">
              <a:lnSpc>
                <a:spcPct val="200000"/>
              </a:lnSpc>
            </a:pPr>
            <a:r>
              <a:rPr lang="zh-CN" altLang="en-US" sz="2400" dirty="0">
                <a:solidFill>
                  <a:srgbClr val="000000"/>
                </a:solidFill>
                <a:latin typeface="Consolas" panose="020B0609020204030204" pitchFamily="49" charset="0"/>
                <a:ea typeface="黑体" panose="02010609060101010101" pitchFamily="49" charset="-122"/>
              </a:rPr>
              <a:t>3)以深度优先的方式搜索解空间，并且在搜索过程中用剪枝函数避免无效搜索。</a:t>
            </a:r>
            <a:endParaRPr lang="zh-CN" altLang="en-US" sz="2400" dirty="0">
              <a:solidFill>
                <a:srgbClr val="000000"/>
              </a:solidFill>
              <a:latin typeface="Consolas" panose="020B0609020204030204" pitchFamily="49" charset="0"/>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1447800"/>
            <a:ext cx="8001000" cy="4446588"/>
          </a:xfrm>
          <a:prstGeom prst="rect">
            <a:avLst/>
          </a:prstGeom>
          <a:solidFill>
            <a:schemeClr val="accent5">
              <a:lumMod val="20000"/>
              <a:lumOff val="80000"/>
            </a:schemeClr>
          </a:solidFill>
        </p:spPr>
        <p:txBody>
          <a:bodyPr lIns="216000" tIns="144000" bIns="144000">
            <a:spAutoFit/>
          </a:bodyPr>
          <a:lstStyle/>
          <a:p>
            <a:pPr marR="0" defTabSz="914400" eaLnBrk="0" hangingPunct="0">
              <a:buClrTx/>
              <a:buSzTx/>
              <a:buFontTx/>
              <a:buNone/>
              <a:defRPr/>
            </a:pPr>
            <a:r>
              <a:rPr kumimoji="0" lang="zh-CN" altLang="zh-CN" b="1" kern="1200" cap="none" spc="0" normalizeH="0" baseline="0" noProof="0" dirty="0">
                <a:solidFill>
                  <a:srgbClr val="0000FF"/>
                </a:solidFill>
                <a:latin typeface="Consolas" panose="020B0609020204030204" pitchFamily="49" charset="0"/>
                <a:ea typeface="黑体" panose="02010609060101010101" pitchFamily="49" charset="-122"/>
                <a:cs typeface="Consolas" panose="020B0609020204030204" pitchFamily="49" charset="0"/>
              </a:rPr>
              <a:t>输入格式：</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输入的第一行只有一个正整数</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n(1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n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40)</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是总共需要执行的任 务个数。接下来的</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 n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行每行有四个正整数</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bi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di(ai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bi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ci</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di </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均不超过</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10)</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，以空格隔开。</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输出格式：输出只有一个整数，即完成给定的所有任务所需的最少时间</a:t>
            </a:r>
            <a:r>
              <a:rPr kumimoji="0" lang="zh-CN" altLang="zh-CN" kern="1200" cap="none" spc="0" normalizeH="0" baseline="0" noProof="0" dirty="0">
                <a:solidFill>
                  <a:srgbClr val="0000FF"/>
                </a:solidFill>
                <a:latin typeface="Consolas" panose="020B0609020204030204" pitchFamily="49" charset="0"/>
                <a:ea typeface="黑体" panose="02010609060101010101" pitchFamily="49" charset="-122"/>
                <a:cs typeface="Consolas" panose="020B0609020204030204" pitchFamily="49" charset="0"/>
              </a:rPr>
              <a:t>。</a:t>
            </a:r>
            <a:endParaRPr kumimoji="0" lang="zh-CN" altLang="zh-CN" kern="1200" cap="none" spc="0" normalizeH="0" baseline="0" noProof="0" dirty="0">
              <a:solidFill>
                <a:srgbClr val="0000FF"/>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zh-CN" altLang="zh-CN" b="1" kern="1200" cap="none" spc="0" normalizeH="0" baseline="0" noProof="0" dirty="0">
                <a:solidFill>
                  <a:srgbClr val="0000FF"/>
                </a:solidFill>
                <a:latin typeface="Consolas" panose="020B0609020204030204" pitchFamily="49" charset="0"/>
                <a:ea typeface="黑体" panose="02010609060101010101" pitchFamily="49" charset="-122"/>
                <a:cs typeface="Consolas" panose="020B0609020204030204" pitchFamily="49" charset="0"/>
              </a:rPr>
              <a:t>样例输入：</a:t>
            </a:r>
            <a:endParaRPr kumimoji="0" lang="zh-CN" altLang="zh-CN" b="1" kern="1200" cap="none" spc="0" normalizeH="0" baseline="0" noProof="0" dirty="0">
              <a:solidFill>
                <a:srgbClr val="0000FF"/>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3</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4 4 2 2</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7 4 7 4</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3 3 3 3</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zh-CN" altLang="zh-CN" b="1" kern="1200" cap="none" spc="0" normalizeH="0" baseline="0" noProof="0" dirty="0">
                <a:solidFill>
                  <a:srgbClr val="0000FF"/>
                </a:solidFill>
                <a:latin typeface="Consolas" panose="020B0609020204030204" pitchFamily="49" charset="0"/>
                <a:ea typeface="黑体" panose="02010609060101010101" pitchFamily="49" charset="-122"/>
                <a:cs typeface="Consolas" panose="020B0609020204030204" pitchFamily="49" charset="0"/>
              </a:rPr>
              <a:t>样例输出</a:t>
            </a:r>
            <a:endParaRPr kumimoji="0" lang="zh-CN" altLang="zh-CN" b="1" kern="1200" cap="none" spc="0" normalizeH="0" baseline="0" noProof="0" dirty="0">
              <a:solidFill>
                <a:srgbClr val="0000FF"/>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7</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a:p>
            <a:pPr marR="0" defTabSz="914400" eaLnBrk="0" hangingPunct="0">
              <a:buClrTx/>
              <a:buSzTx/>
              <a:buFontTx/>
              <a:buNone/>
              <a:defRPr/>
            </a:pPr>
            <a:r>
              <a:rPr kumimoji="0" lang="zh-CN" altLang="zh-CN" b="1" kern="1200" cap="none" spc="0" normalizeH="0" baseline="0" noProof="0" dirty="0">
                <a:solidFill>
                  <a:srgbClr val="0000FF"/>
                </a:solidFill>
                <a:latin typeface="Consolas" panose="020B0609020204030204" pitchFamily="49" charset="0"/>
                <a:ea typeface="黑体" panose="02010609060101010101" pitchFamily="49" charset="-122"/>
                <a:cs typeface="Consolas" panose="020B0609020204030204" pitchFamily="49" charset="0"/>
              </a:rPr>
              <a:t>样例说明：</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有很多种调度方案可以在</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7</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个时间单位里完成给定的三个任务，以下是其中的一种方案：同时运行第一个任务（单</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加上</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GPU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）和第三个任务（单</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），它们分别在时刻</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和时刻</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3</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完成。在时刻</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3</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开始双</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CPU</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运行任务</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2</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，在时刻</a:t>
            </a:r>
            <a:r>
              <a:rPr kumimoji="0" lang="en-US"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7</a:t>
            </a:r>
            <a:r>
              <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rPr>
              <a:t>完成。</a:t>
            </a:r>
            <a:endParaRPr kumimoji="0" lang="zh-CN" altLang="zh-CN" kern="1200" cap="none" spc="0" normalizeH="0" baseline="0" noProof="0" dirty="0">
              <a:solidFill>
                <a:srgbClr val="000000"/>
              </a:solidFill>
              <a:latin typeface="Consolas" panose="020B0609020204030204" pitchFamily="49" charset="0"/>
              <a:ea typeface="黑体" panose="02010609060101010101" pitchFamily="49" charset="-122"/>
              <a:cs typeface="Consolas" panose="020B0609020204030204" pitchFamily="49" charset="0"/>
            </a:endParaRPr>
          </a:p>
        </p:txBody>
      </p:sp>
      <p:sp>
        <p:nvSpPr>
          <p:cNvPr id="121858" name="TextBox 2"/>
          <p:cNvSpPr txBox="1"/>
          <p:nvPr/>
        </p:nvSpPr>
        <p:spPr>
          <a:xfrm>
            <a:off x="357188" y="609600"/>
            <a:ext cx="3071812" cy="369888"/>
          </a:xfrm>
          <a:prstGeom prst="rect">
            <a:avLst/>
          </a:prstGeom>
          <a:noFill/>
          <a:ln w="9525">
            <a:noFill/>
          </a:ln>
        </p:spPr>
        <p:txBody>
          <a:bodyPr anchor="t" anchorCtr="0">
            <a:spAutoFit/>
          </a:bodyPr>
          <a:p>
            <a:pPr eaLnBrk="0" hangingPunct="0"/>
            <a:r>
              <a:rPr lang="zh-CN" altLang="en-US" dirty="0">
                <a:solidFill>
                  <a:schemeClr val="bg1"/>
                </a:solidFill>
                <a:latin typeface="微软雅黑" panose="020B0503020204020204" pitchFamily="34" charset="-122"/>
                <a:ea typeface="微软雅黑" panose="020B0503020204020204" pitchFamily="34" charset="-122"/>
              </a:rPr>
              <a:t>思考题：</a:t>
            </a:r>
            <a:r>
              <a:rPr lang="en-US" altLang="zh-CN" dirty="0">
                <a:solidFill>
                  <a:schemeClr val="bg1"/>
                </a:solidFill>
                <a:latin typeface="微软雅黑" panose="020B0503020204020204" pitchFamily="34" charset="-122"/>
                <a:ea typeface="微软雅黑" panose="020B0503020204020204" pitchFamily="34" charset="-122"/>
              </a:rPr>
              <a:t>CSP</a:t>
            </a:r>
            <a:r>
              <a:rPr lang="zh-CN" altLang="en-US" dirty="0">
                <a:solidFill>
                  <a:schemeClr val="bg1"/>
                </a:solidFill>
                <a:latin typeface="微软雅黑" panose="020B0503020204020204" pitchFamily="34" charset="-122"/>
                <a:ea typeface="微软雅黑" panose="020B0503020204020204" pitchFamily="34" charset="-122"/>
              </a:rPr>
              <a:t>认证题</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642938" y="714375"/>
            <a:ext cx="7858125" cy="56261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80000" tIns="180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#include &lt;stdio.h&gt;</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#define INF 0x3f3f3f3f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最大整数∞</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#define MAXN 42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最多的作业数</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#define max(x,y) ((x)&gt;(y)?(x):(y))</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#define max3(x,y,z) max(max(x,y),z)</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#define min(x,y) ((x)&lt;(y)?(x):(y))</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#define min3(x,y,z) min(min(x,y),z)</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a:t>
            </a: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问题表示</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int 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任务数</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struct node</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   int a,b,c,d;</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 A[MAXN];</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int x[MAXN];</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int bestf=INF;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存放调度时间</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void swap(int &amp;x,int &amp;y)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交换</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x</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和</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rPr>
              <a:t>y</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  int tmp=x;</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   x=y; y=tmp;</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rPr>
              <a:t>}</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28625" y="857250"/>
            <a:ext cx="8429625" cy="472281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80000" tIns="144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dfs(int i,int cpu1,int cpu2,int gpu)</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从第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层开始搜索</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m,k,tcpu1,tcpu2,tgpu;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(i==n)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到达叶结点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产生一种调度方案</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m=max3(cpu1,cpu2,gpu);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(m&lt;bestf)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找到更优解</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bestf=m;</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for(int j=i;j&lt;n;j++)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没有到达叶结点</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swap(x[i],x[j]);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步选择任务</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x[j]	</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(k=1;k&lt;=5;k++)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考虑运行方式</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tcpu1=cpu1; tcpu2=cpu2; tgpu=gpu;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(k==1)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：单个</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上运行</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-CPU1</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cpu1+=A[x[i]].a;</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(k==2)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：单个</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上运行</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-CPU2</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cpu2+=A[x[i]].a;</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4313" y="357188"/>
            <a:ext cx="8786813" cy="610711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80000" tIns="144000" bIns="144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(k==3)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3</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：在</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CPU1</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和</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GPU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上同时运行</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m=max(cpu1,gpu)+A[x[i]].c;</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cpu1=gpu=m;</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(k==4)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3</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：在</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CPU2</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和</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GPU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上同时运行</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m=max(cpu2,gpu)+A[x[i]].c;</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cpu2=gpu=m;</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(k==5)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4</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：在两个</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CPU+GPU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上同时运行</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m=max3(cpu1,cpu2,gpu)+A[x[i]].d;</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cpu1=cpu2=gpu=m;</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m=max3(cpu1,cpu2,gpu);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(m&lt;bestf)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剪枝</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仅仅扩展当前总时间小于</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的结点</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dfs(i+1,cpu1,cpu2,gpu);</a:t>
            </a:r>
            <a:endPar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cpu1=tcpu1; cpu2=tcpu2; gpu=tgpu;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swap(x[i],x[j]);</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a:ln>
                <a:noFill/>
              </a:ln>
              <a:solidFill>
                <a:srgbClr val="003366"/>
              </a:solidFill>
              <a:effectLst/>
              <a:uLnTx/>
              <a:uFillTx/>
              <a:latin typeface="Verdana" panose="020B0604030504040204" pitchFamily="34" charset="0"/>
              <a:ea typeface="仿宋" panose="02010609060101010101" pitchFamily="49" charset="-122"/>
              <a:cs typeface="Consolas" panose="020B06090202040302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71500" y="1285875"/>
            <a:ext cx="8072438" cy="389255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216000" tIns="144000" bIns="144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main()</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scanf("%d",&amp;n);</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for(int k=0; k&lt;n; k++)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设置初始调度为作业</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0,1,…,n-1</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的顺序</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x[k]=k;</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(int i=0;i&lt;n;i++)</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scanf("%d%d%d%d",&amp;A[i].a,&amp;A[i].b,&amp;A[i].c,&amp;A[i].d);</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(A[i].b&lt;A[i].d) A[i].d=A[i].b;</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dfs(0,0,0,0);</a:t>
            </a:r>
            <a:endPar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printf("%d\n",bestf);</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return 0;</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TextBox 1"/>
          <p:cNvSpPr txBox="1"/>
          <p:nvPr/>
        </p:nvSpPr>
        <p:spPr>
          <a:xfrm>
            <a:off x="357188" y="1143000"/>
            <a:ext cx="2357437" cy="400050"/>
          </a:xfrm>
          <a:prstGeom prst="rect">
            <a:avLst/>
          </a:prstGeom>
          <a:noFill/>
          <a:ln w="9525">
            <a:noFill/>
          </a:ln>
        </p:spPr>
        <p:txBody>
          <a:bodyPr anchor="t" anchorCtr="0">
            <a:spAutoFit/>
          </a:bodyPr>
          <a:p>
            <a:pPr eaLnBrk="0" hangingPunct="0"/>
            <a:r>
              <a:rPr lang="zh-CN" altLang="en-US" sz="2000" dirty="0">
                <a:solidFill>
                  <a:srgbClr val="FF0000"/>
                </a:solidFill>
                <a:latin typeface="微软雅黑" panose="020B0503020204020204" pitchFamily="34" charset="-122"/>
                <a:ea typeface="微软雅黑" panose="020B0503020204020204" pitchFamily="34" charset="-122"/>
              </a:rPr>
              <a:t>进一步剪枝</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357188" y="1600200"/>
            <a:ext cx="8429625" cy="472281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80000" tIns="144000" bIns="1800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void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dfs(int i,int cpu1,int cpu2,int gpu)</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从第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层开始搜索</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m,k,tcpu1,tcpu2,tgpu;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(i==n)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到达叶结点</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产生一种调度方案</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m=max3(cpu1,cpu2,gpu);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(m&lt;bestf)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找到更优解</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bestf=m;</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for(int j=i;j&lt;n;j++)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没有到达叶结点</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swap(x[i],x[j]);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考虑第</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步选择任务</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x[j]	</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for (k=1;k&lt;=5;k++)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考虑运行方式</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tcpu1=cpu1; tcpu2=cpu2; tgpu=gpu;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(k==1)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：单个</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上运行</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-CPU1</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cpu1+=A[x[i]].a;</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(k==2)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：单个</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上运行</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-CPU2</a:t>
            </a:r>
            <a:endPar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cpu2+=A[x[i]].a;</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14313" y="71438"/>
            <a:ext cx="8786813" cy="644683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lIns="180000" tIns="144000" bIns="144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(k==3)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3</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：在</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CPU1</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和</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GPU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上同时运行</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if (A[x[i]].a&lt;=A[x[i]].c) continue;</a:t>
            </a:r>
            <a:endPar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m=max(cpu1,gpu)+A[x[i]].c;</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cpu1=gpu=m;</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(k==4)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3</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：在</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CPU2</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和</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GPU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上同时运行</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if (A[x[i]].a&lt;=A[x[i]].c) continue;</a:t>
            </a:r>
            <a:endPar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m=max(cpu2,gpu)+A[x[i]].c;</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cpu2=gpu=m;</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if (k==5)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方案</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4</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：在两个</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CPU+GPU</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上同时运行</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rPr>
              <a:t>if (A[x[i]].a&lt;=A[x[i]].d) continue;</a:t>
            </a:r>
            <a:endParaRPr kumimoji="0" lang="en-US" altLang="zh-CN" sz="1800" b="0" i="0" u="none" strike="noStrike" kern="1200" cap="none" spc="0" normalizeH="0" baseline="0" noProof="0">
              <a:ln>
                <a:noFill/>
              </a:ln>
              <a:solidFill>
                <a:srgbClr val="FF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m=max3(cpu1,cpu2,gpu)+A[x[i]].d;</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cpu1=cpu2=gpu=m;</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m=max3(cpu1,cpu2,gpu);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(m&lt;bestf)	  	</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剪枝</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仅仅扩展当前总时间小于</a:t>
            </a:r>
            <a:r>
              <a:rPr kumimoji="0" lang="en-US" altLang="zh-CN"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bestf</a:t>
            </a:r>
            <a:r>
              <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的结点</a:t>
            </a:r>
            <a:endParaRPr kumimoji="0" lang="zh-CN" altLang="en-US" sz="1800" b="0" i="0" u="none" strike="noStrike" kern="1200" cap="none" spc="0" normalizeH="0" baseline="0" noProof="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zh-CN" altLang="en-US"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dfs(i+1,cpu1,cpu2,gpu);</a:t>
            </a:r>
            <a:endParaRPr kumimoji="0" lang="en-US" altLang="zh-CN" sz="1800" b="0" i="0" u="none" strike="noStrike" kern="1200" cap="none" spc="0" normalizeH="0" baseline="0" noProof="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cpu1=tcpu1; cpu2=tcpu2; gpu=tgpu;</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swap(x[i],x[j]);</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ts val="2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en-US" sz="1800" b="0" i="0" u="none" strike="noStrike" kern="1200" cap="none" spc="0" normalizeH="0" baseline="0" noProof="0">
              <a:ln>
                <a:noFill/>
              </a:ln>
              <a:solidFill>
                <a:srgbClr val="003366"/>
              </a:solidFill>
              <a:effectLst/>
              <a:uLnTx/>
              <a:uFillTx/>
              <a:latin typeface="Verdana" panose="020B0604030504040204" pitchFamily="34" charset="0"/>
              <a:ea typeface="仿宋" panose="02010609060101010101" pitchFamily="49" charset="-122"/>
              <a:cs typeface="Consolas" panose="020B06090202040302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TextBox 1"/>
          <p:cNvSpPr txBox="1"/>
          <p:nvPr/>
        </p:nvSpPr>
        <p:spPr>
          <a:xfrm>
            <a:off x="381000" y="1330325"/>
            <a:ext cx="2214563" cy="447675"/>
          </a:xfrm>
          <a:prstGeom prst="rect">
            <a:avLst/>
          </a:prstGeom>
          <a:noFill/>
          <a:ln w="9525">
            <a:noFill/>
          </a:ln>
        </p:spPr>
        <p:txBody>
          <a:bodyPr anchor="t" anchorCtr="0">
            <a:spAutoFit/>
          </a:bodyPr>
          <a:p>
            <a:pPr eaLnBrk="0" hangingPunct="0">
              <a:lnSpc>
                <a:spcPts val="3000"/>
              </a:lnSpc>
            </a:pPr>
            <a:r>
              <a:rPr lang="zh-CN" altLang="en-US" sz="2200" dirty="0">
                <a:solidFill>
                  <a:srgbClr val="FF0000"/>
                </a:solidFill>
                <a:latin typeface="微软雅黑" panose="020B0503020204020204" pitchFamily="34" charset="-122"/>
                <a:ea typeface="微软雅黑" panose="020B0503020204020204" pitchFamily="34" charset="-122"/>
              </a:rPr>
              <a:t>求解问题类型：</a:t>
            </a:r>
            <a:endParaRPr lang="en-US" altLang="zh-CN" sz="2200" dirty="0">
              <a:solidFill>
                <a:srgbClr val="FF0000"/>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457200" y="2133600"/>
            <a:ext cx="3714750" cy="1141413"/>
          </a:xfrm>
          <a:prstGeom prst="rect">
            <a:avLst/>
          </a:prstGeom>
        </p:spPr>
        <p:style>
          <a:lnRef idx="2">
            <a:schemeClr val="accent2"/>
          </a:lnRef>
          <a:fillRef idx="1">
            <a:schemeClr val="lt1"/>
          </a:fillRef>
          <a:effectRef idx="0">
            <a:schemeClr val="accent2"/>
          </a:effectRef>
          <a:fontRef idx="minor">
            <a:schemeClr val="dk1"/>
          </a:fontRef>
        </p:style>
        <p:txBody>
          <a:bodyPr lIns="180000" tIns="144000" bIns="144000">
            <a:spAutoFit/>
          </a:bodyPr>
          <a:lstStyle/>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找所有解</a:t>
            </a:r>
            <a:endPar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0" fontAlgn="base" latinLnBrk="0" hangingPunct="0">
              <a:lnSpc>
                <a:spcPct val="150000"/>
              </a:lnSpc>
              <a:spcBef>
                <a:spcPct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找最优解</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回溯法小结</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a:spLocks noChangeArrowheads="1"/>
          </p:cNvSpPr>
          <p:nvPr/>
        </p:nvSpPr>
        <p:spPr bwMode="auto">
          <a:xfrm>
            <a:off x="571500" y="1214438"/>
            <a:ext cx="7848600" cy="94297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回溯法搜索解空间时，通常采用</a:t>
            </a:r>
            <a:r>
              <a:rPr kumimoji="0" lang="zh-CN" altLang="en-US" sz="2000" b="0"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两种策略</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避免无效搜索，提高回溯的搜索效率</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 name="TextBox 2"/>
          <p:cNvSpPr txBox="1"/>
          <p:nvPr/>
        </p:nvSpPr>
        <p:spPr>
          <a:xfrm>
            <a:off x="1285875" y="2500313"/>
            <a:ext cx="6929438" cy="1141413"/>
          </a:xfrm>
          <a:prstGeom prst="rect">
            <a:avLst/>
          </a:prstGeom>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marL="457200" marR="0" lvl="0" indent="-457200" algn="l" defTabSz="914400" rtl="0" eaLnBrk="0" fontAlgn="base" latinLnBrk="0" hangingPunct="0">
              <a:lnSpc>
                <a:spcPct val="150000"/>
              </a:lnSpc>
              <a:spcBef>
                <a:spcPts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用</a:t>
            </a:r>
            <a:r>
              <a:rPr kumimoji="0" lang="zh-CN" altLang="en-US" sz="20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约束函数</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在</a:t>
            </a:r>
            <a:r>
              <a:rPr kumimoji="0" lang="zh-CN" altLang="en-US" sz="20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扩展结点</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处剪除不满足约束的子树；</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457200" marR="0" lvl="0" indent="-457200" algn="l" defTabSz="914400" rtl="0" eaLnBrk="0" fontAlgn="base" latinLnBrk="0" hangingPunct="0">
              <a:lnSpc>
                <a:spcPct val="150000"/>
              </a:lnSpc>
              <a:spcBef>
                <a:spcPts val="0"/>
              </a:spcBef>
              <a:spcAft>
                <a:spcPct val="0"/>
              </a:spcAft>
              <a:buClrTx/>
              <a:buSzTx/>
              <a:buFontTx/>
              <a:buBlip>
                <a:blip r:embed="rId1"/>
              </a:buBlip>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用</a:t>
            </a:r>
            <a:r>
              <a:rPr kumimoji="0" lang="zh-CN" altLang="en-US" sz="20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限界函数</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剪去得不到问题解或最优解的子树。</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3012" name="TextBox 3"/>
          <p:cNvSpPr txBox="1"/>
          <p:nvPr/>
        </p:nvSpPr>
        <p:spPr>
          <a:xfrm>
            <a:off x="1143000" y="4071938"/>
            <a:ext cx="4357688" cy="400050"/>
          </a:xfrm>
          <a:prstGeom prst="rect">
            <a:avLst/>
          </a:prstGeom>
          <a:noFill/>
          <a:ln w="9525">
            <a:noFill/>
          </a:ln>
        </p:spPr>
        <p:txBody>
          <a:bodyPr anchor="t" anchorCtr="0">
            <a:spAutoFit/>
          </a:bodyPr>
          <a:p>
            <a:pPr eaLnBrk="0" hangingPunct="0"/>
            <a:r>
              <a:rPr lang="zh-CN" altLang="en-US" sz="2000" dirty="0">
                <a:solidFill>
                  <a:srgbClr val="000000"/>
                </a:solidFill>
                <a:latin typeface="黑体" panose="02010609060101010101" pitchFamily="49" charset="-122"/>
                <a:ea typeface="黑体" panose="02010609060101010101" pitchFamily="49" charset="-122"/>
              </a:rPr>
              <a:t>这两类函数统称为</a:t>
            </a:r>
            <a:r>
              <a:rPr lang="zh-CN" altLang="en-US" sz="2000" dirty="0">
                <a:solidFill>
                  <a:srgbClr val="0000FF"/>
                </a:solidFill>
                <a:latin typeface="黑体" panose="02010609060101010101" pitchFamily="49" charset="-122"/>
                <a:ea typeface="黑体" panose="02010609060101010101" pitchFamily="49" charset="-122"/>
              </a:rPr>
              <a:t>剪枝函数</a:t>
            </a:r>
            <a:r>
              <a:rPr lang="zh-CN" altLang="en-US" sz="2000" dirty="0">
                <a:solidFill>
                  <a:srgbClr val="000000"/>
                </a:solidFill>
                <a:latin typeface="黑体" panose="02010609060101010101" pitchFamily="49" charset="-122"/>
                <a:ea typeface="黑体" panose="02010609060101010101" pitchFamily="49" charset="-122"/>
              </a:rPr>
              <a:t>。</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7"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回溯法小结</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charRg st="0"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Text Box 2"/>
          <p:cNvSpPr txBox="1"/>
          <p:nvPr/>
        </p:nvSpPr>
        <p:spPr>
          <a:xfrm>
            <a:off x="539750" y="1341438"/>
            <a:ext cx="6985000" cy="430212"/>
          </a:xfrm>
          <a:prstGeom prst="rect">
            <a:avLst/>
          </a:prstGeom>
          <a:noFill/>
          <a:ln w="9525">
            <a:noFill/>
          </a:ln>
        </p:spPr>
        <p:txBody>
          <a:bodyPr anchor="t" anchorCtr="0">
            <a:spAutoFit/>
          </a:bodyPr>
          <a:p>
            <a:pPr eaLnBrk="0" hangingPunct="0">
              <a:spcBef>
                <a:spcPct val="50000"/>
              </a:spcBef>
            </a:pPr>
            <a:r>
              <a:rPr lang="zh-CN" altLang="en-US" sz="2200" dirty="0">
                <a:solidFill>
                  <a:srgbClr val="C00000"/>
                </a:solidFill>
                <a:latin typeface="黑体" panose="02010609060101010101" pitchFamily="49" charset="-122"/>
                <a:ea typeface="黑体" panose="02010609060101010101" pitchFamily="49" charset="-122"/>
              </a:rPr>
              <a:t>回溯法解题的一般步骤：</a:t>
            </a:r>
            <a:endParaRPr lang="zh-CN" altLang="en-US" sz="2200" dirty="0">
              <a:solidFill>
                <a:srgbClr val="C00000"/>
              </a:solidFill>
              <a:latin typeface="黑体" panose="02010609060101010101" pitchFamily="49" charset="-122"/>
              <a:ea typeface="黑体" panose="02010609060101010101" pitchFamily="49" charset="-122"/>
            </a:endParaRPr>
          </a:p>
        </p:txBody>
      </p:sp>
      <p:sp>
        <p:nvSpPr>
          <p:cNvPr id="31747" name="Text Box 3"/>
          <p:cNvSpPr txBox="1">
            <a:spLocks noChangeArrowheads="1"/>
          </p:cNvSpPr>
          <p:nvPr/>
        </p:nvSpPr>
        <p:spPr bwMode="auto">
          <a:xfrm>
            <a:off x="642938" y="2000250"/>
            <a:ext cx="7921625" cy="1887538"/>
          </a:xfrm>
          <a:prstGeom prst="rect">
            <a:avLst/>
          </a:prstGeom>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针对所给问题，定义问题的解空间；</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确定结点的扩展规则。</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a:p>
            <a:pPr marL="457200" marR="0" lvl="0" indent="-457200" algn="l" defTabSz="914400" rtl="0" eaLnBrk="0" fontAlgn="base" latinLnBrk="0" hangingPunct="0">
              <a:lnSpc>
                <a:spcPct val="150000"/>
              </a:lnSpc>
              <a:spcBef>
                <a:spcPct val="0"/>
              </a:spcBef>
              <a:spcAft>
                <a:spcPct val="0"/>
              </a:spcAft>
              <a:buClrTx/>
              <a:buSzTx/>
              <a:buFont typeface="+mj-ea"/>
              <a:buAutoNum type="circleNumDbPlain"/>
              <a:defRPr/>
            </a:pP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以</a:t>
            </a:r>
            <a:r>
              <a:rPr kumimoji="0" lang="zh-CN" altLang="en-US" sz="1800" b="0"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Consolas" panose="020B0609020204030204" pitchFamily="49" charset="0"/>
              </a:rPr>
              <a:t>深度优先</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rPr>
              <a:t>方式搜索解空间树，并在搜索过程中可以采用剪枝函数来避免无效搜索。</a:t>
            </a:r>
            <a:endPar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Consolas" panose="020B0609020204030204" pitchFamily="49" charset="0"/>
            </a:endParaRPr>
          </a:p>
        </p:txBody>
      </p:sp>
      <p:sp>
        <p:nvSpPr>
          <p:cNvPr id="5"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回溯法小结</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435" name="TextBox 2"/>
          <p:cNvSpPr txBox="1"/>
          <p:nvPr/>
        </p:nvSpPr>
        <p:spPr>
          <a:xfrm>
            <a:off x="285750" y="1214438"/>
            <a:ext cx="8572500" cy="1884362"/>
          </a:xfrm>
          <a:prstGeom prst="rect">
            <a:avLst/>
          </a:prstGeom>
          <a:noFill/>
          <a:ln w="9525">
            <a:noFill/>
          </a:ln>
        </p:spPr>
        <p:txBody>
          <a:bodyPr anchor="t" anchorCtr="0">
            <a:spAutoFit/>
          </a:bodyPr>
          <a:p>
            <a:pPr eaLnBrk="0" hangingPunct="0">
              <a:lnSpc>
                <a:spcPct val="150000"/>
              </a:lnSpc>
            </a:pPr>
            <a:r>
              <a:rPr lang="zh-CN" altLang="zh-CN" sz="2000" dirty="0">
                <a:solidFill>
                  <a:srgbClr val="FF0000"/>
                </a:solidFill>
                <a:latin typeface="Consolas" panose="020B0609020204030204" pitchFamily="49" charset="0"/>
                <a:ea typeface="黑体" panose="02010609060101010101" pitchFamily="49" charset="-122"/>
              </a:rPr>
              <a:t>【问题描述】</a:t>
            </a:r>
            <a:r>
              <a:rPr lang="zh-CN" altLang="zh-CN" sz="2000" dirty="0">
                <a:solidFill>
                  <a:srgbClr val="000000"/>
                </a:solidFill>
                <a:latin typeface="Consolas" panose="020B0609020204030204" pitchFamily="49" charset="0"/>
                <a:ea typeface="黑体" panose="02010609060101010101" pitchFamily="49" charset="-122"/>
              </a:rPr>
              <a:t>给定无向连通图</a:t>
            </a:r>
            <a:r>
              <a:rPr lang="en-US" altLang="zh-CN" sz="2000" i="1" dirty="0">
                <a:solidFill>
                  <a:srgbClr val="000000"/>
                </a:solidFill>
                <a:latin typeface="Consolas" panose="020B0609020204030204" pitchFamily="49" charset="0"/>
                <a:ea typeface="黑体" panose="02010609060101010101" pitchFamily="49" charset="-122"/>
              </a:rPr>
              <a:t>G</a:t>
            </a:r>
            <a:r>
              <a:rPr lang="zh-CN" altLang="zh-CN" sz="2000" dirty="0">
                <a:solidFill>
                  <a:srgbClr val="000000"/>
                </a:solidFill>
                <a:latin typeface="Consolas" panose="020B0609020204030204" pitchFamily="49" charset="0"/>
                <a:ea typeface="黑体" panose="02010609060101010101" pitchFamily="49" charset="-122"/>
              </a:rPr>
              <a:t>和</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种不同的颜色。用这些颜色为图</a:t>
            </a:r>
            <a:r>
              <a:rPr lang="en-US" altLang="zh-CN" sz="2000" i="1" dirty="0">
                <a:solidFill>
                  <a:srgbClr val="000000"/>
                </a:solidFill>
                <a:latin typeface="Consolas" panose="020B0609020204030204" pitchFamily="49" charset="0"/>
                <a:ea typeface="黑体" panose="02010609060101010101" pitchFamily="49" charset="-122"/>
              </a:rPr>
              <a:t>G</a:t>
            </a:r>
            <a:r>
              <a:rPr lang="zh-CN" altLang="zh-CN" sz="2000" dirty="0">
                <a:solidFill>
                  <a:srgbClr val="000000"/>
                </a:solidFill>
                <a:latin typeface="Consolas" panose="020B0609020204030204" pitchFamily="49" charset="0"/>
                <a:ea typeface="黑体" panose="02010609060101010101" pitchFamily="49" charset="-122"/>
              </a:rPr>
              <a:t>的各顶点着色，每个顶点着一种颜色。如果有一种着色法使</a:t>
            </a:r>
            <a:r>
              <a:rPr lang="en-US" altLang="zh-CN" sz="2000" i="1" dirty="0">
                <a:solidFill>
                  <a:srgbClr val="000000"/>
                </a:solidFill>
                <a:latin typeface="Consolas" panose="020B0609020204030204" pitchFamily="49" charset="0"/>
                <a:ea typeface="黑体" panose="02010609060101010101" pitchFamily="49" charset="-122"/>
              </a:rPr>
              <a:t>G</a:t>
            </a:r>
            <a:r>
              <a:rPr lang="zh-CN" altLang="zh-CN" sz="2000" dirty="0">
                <a:solidFill>
                  <a:srgbClr val="000000"/>
                </a:solidFill>
                <a:latin typeface="Consolas" panose="020B0609020204030204" pitchFamily="49" charset="0"/>
                <a:ea typeface="黑体" panose="02010609060101010101" pitchFamily="49" charset="-122"/>
              </a:rPr>
              <a:t>中每条边的两个顶点着不同颜色，则称这个图是</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可着色的。图的</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着色问题是对于给定图</a:t>
            </a:r>
            <a:r>
              <a:rPr lang="en-US" altLang="zh-CN" sz="2000" i="1" dirty="0">
                <a:solidFill>
                  <a:srgbClr val="000000"/>
                </a:solidFill>
                <a:latin typeface="Consolas" panose="020B0609020204030204" pitchFamily="49" charset="0"/>
                <a:ea typeface="黑体" panose="02010609060101010101" pitchFamily="49" charset="-122"/>
              </a:rPr>
              <a:t>G</a:t>
            </a:r>
            <a:r>
              <a:rPr lang="zh-CN" altLang="zh-CN" sz="2000" dirty="0">
                <a:solidFill>
                  <a:srgbClr val="000000"/>
                </a:solidFill>
                <a:latin typeface="Consolas" panose="020B0609020204030204" pitchFamily="49" charset="0"/>
                <a:ea typeface="黑体" panose="02010609060101010101" pitchFamily="49" charset="-122"/>
              </a:rPr>
              <a:t>和</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种颜色，找出所有不同的着色法。</a:t>
            </a:r>
            <a:endParaRPr lang="zh-CN" altLang="zh-CN" sz="2000" dirty="0">
              <a:solidFill>
                <a:srgbClr val="000000"/>
              </a:solidFill>
              <a:latin typeface="Consolas" panose="020B0609020204030204" pitchFamily="49" charset="0"/>
              <a:ea typeface="黑体" panose="02010609060101010101" pitchFamily="49" charset="-122"/>
            </a:endParaRPr>
          </a:p>
        </p:txBody>
      </p:sp>
      <p:pic>
        <p:nvPicPr>
          <p:cNvPr id="22531" name="Picture 2" descr="D:\Temp\Temporary Internet Files\Content.IE5\51RT335K\MCj04380590000[1].png"/>
          <p:cNvPicPr>
            <a:picLocks noChangeAspect="1"/>
          </p:cNvPicPr>
          <p:nvPr/>
        </p:nvPicPr>
        <p:blipFill>
          <a:blip r:embed="rId1"/>
          <a:stretch>
            <a:fillRect/>
          </a:stretch>
        </p:blipFill>
        <p:spPr>
          <a:xfrm>
            <a:off x="6096000" y="3278188"/>
            <a:ext cx="2214563" cy="22145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81000" y="1128713"/>
            <a:ext cx="8153400" cy="5122862"/>
          </a:xfrm>
          <a:prstGeom prst="rect">
            <a:avLst/>
          </a:prstGeom>
          <a:noFill/>
          <a:ln w="9525">
            <a:noFill/>
          </a:ln>
        </p:spPr>
        <p:txBody>
          <a:bodyPr anchor="t" anchorCtr="0">
            <a:spAutoFit/>
          </a:bodyPr>
          <a:p>
            <a:pPr eaLnBrk="0" hangingPunct="0">
              <a:lnSpc>
                <a:spcPct val="150000"/>
              </a:lnSpc>
              <a:spcBef>
                <a:spcPct val="50000"/>
              </a:spcBef>
              <a:buNone/>
            </a:pPr>
            <a:r>
              <a:rPr lang="zh-CN" altLang="en-US" sz="2200" dirty="0">
                <a:solidFill>
                  <a:srgbClr val="C00000"/>
                </a:solidFill>
                <a:latin typeface="黑体" panose="02010609060101010101" pitchFamily="49" charset="-122"/>
                <a:ea typeface="黑体" panose="02010609060101010101" pitchFamily="49" charset="-122"/>
              </a:rPr>
              <a:t>回溯算法基本思想</a:t>
            </a:r>
            <a:endParaRPr lang="zh-CN" altLang="en-US" sz="2200" dirty="0">
              <a:solidFill>
                <a:srgbClr val="C00000"/>
              </a:solidFill>
              <a:latin typeface="黑体" panose="02010609060101010101" pitchFamily="49" charset="-122"/>
              <a:ea typeface="黑体" panose="02010609060101010101" pitchFamily="49" charset="-122"/>
            </a:endParaRPr>
          </a:p>
          <a:p>
            <a:pPr eaLnBrk="0" hangingPunct="0">
              <a:lnSpc>
                <a:spcPct val="150000"/>
              </a:lnSpc>
              <a:buAutoNum type="arabicParenBoth"/>
            </a:pPr>
            <a:r>
              <a:rPr lang="zh-CN" altLang="en-US" dirty="0">
                <a:solidFill>
                  <a:srgbClr val="0000FF"/>
                </a:solidFill>
                <a:latin typeface="Consolas" panose="020B0609020204030204" pitchFamily="49" charset="0"/>
                <a:ea typeface="黑体" panose="02010609060101010101" pitchFamily="49" charset="-122"/>
              </a:rPr>
              <a:t>适用</a:t>
            </a:r>
            <a:r>
              <a:rPr lang="zh-CN" altLang="en-US" dirty="0">
                <a:solidFill>
                  <a:srgbClr val="000000"/>
                </a:solidFill>
                <a:latin typeface="Consolas" panose="020B0609020204030204" pitchFamily="49" charset="0"/>
                <a:ea typeface="黑体" panose="02010609060101010101" pitchFamily="49" charset="-122"/>
              </a:rPr>
              <a:t>：求解搜索问题和优化问题</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AutoNum type="arabicParenBoth"/>
            </a:pPr>
            <a:r>
              <a:rPr lang="zh-CN" altLang="en-US" dirty="0">
                <a:solidFill>
                  <a:srgbClr val="0000FF"/>
                </a:solidFill>
                <a:latin typeface="Consolas" panose="020B0609020204030204" pitchFamily="49" charset="0"/>
                <a:ea typeface="黑体" panose="02010609060101010101" pitchFamily="49" charset="-122"/>
              </a:rPr>
              <a:t>搜索空间</a:t>
            </a:r>
            <a:r>
              <a:rPr lang="zh-CN" altLang="en-US" dirty="0">
                <a:solidFill>
                  <a:srgbClr val="000000"/>
                </a:solidFill>
                <a:latin typeface="Consolas" panose="020B0609020204030204" pitchFamily="49" charset="0"/>
                <a:ea typeface="黑体" panose="02010609060101010101" pitchFamily="49" charset="-122"/>
              </a:rPr>
              <a:t>：树，结点对应部分解向量，可行解在树叶上</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AutoNum type="arabicParenBoth"/>
            </a:pPr>
            <a:r>
              <a:rPr lang="zh-CN" altLang="en-US" dirty="0">
                <a:solidFill>
                  <a:srgbClr val="0000FF"/>
                </a:solidFill>
                <a:latin typeface="Consolas" panose="020B0609020204030204" pitchFamily="49" charset="0"/>
                <a:ea typeface="黑体" panose="02010609060101010101" pitchFamily="49" charset="-122"/>
              </a:rPr>
              <a:t>搜索过程</a:t>
            </a:r>
            <a:r>
              <a:rPr lang="zh-CN" altLang="en-US" dirty="0">
                <a:solidFill>
                  <a:srgbClr val="000000"/>
                </a:solidFill>
                <a:latin typeface="Consolas" panose="020B0609020204030204" pitchFamily="49" charset="0"/>
                <a:ea typeface="黑体" panose="02010609060101010101" pitchFamily="49" charset="-122"/>
              </a:rPr>
              <a:t>：采用系统的方法隐含遍历搜索树</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None/>
            </a:pPr>
            <a:r>
              <a:rPr lang="en-US" altLang="zh-CN" dirty="0">
                <a:solidFill>
                  <a:srgbClr val="0000FF"/>
                </a:solidFill>
                <a:latin typeface="Consolas" panose="020B0609020204030204" pitchFamily="49" charset="0"/>
                <a:ea typeface="黑体" panose="02010609060101010101" pitchFamily="49" charset="-122"/>
              </a:rPr>
              <a:t>(4)</a:t>
            </a:r>
            <a:r>
              <a:rPr lang="zh-CN" altLang="en-US" dirty="0">
                <a:solidFill>
                  <a:srgbClr val="0000FF"/>
                </a:solidFill>
                <a:latin typeface="Consolas" panose="020B0609020204030204" pitchFamily="49" charset="0"/>
                <a:ea typeface="黑体" panose="02010609060101010101" pitchFamily="49" charset="-122"/>
              </a:rPr>
              <a:t>搜索策略</a:t>
            </a:r>
            <a:r>
              <a:rPr lang="zh-CN" altLang="en-US" dirty="0">
                <a:solidFill>
                  <a:srgbClr val="000000"/>
                </a:solidFill>
                <a:latin typeface="Consolas" panose="020B0609020204030204" pitchFamily="49" charset="0"/>
                <a:ea typeface="黑体" panose="02010609060101010101" pitchFamily="49" charset="-122"/>
              </a:rPr>
              <a:t>：深度优先，广度优先，函数优先，宽深结合等</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None/>
            </a:pPr>
            <a:r>
              <a:rPr lang="en-US" altLang="zh-CN" dirty="0">
                <a:solidFill>
                  <a:srgbClr val="0000FF"/>
                </a:solidFill>
                <a:latin typeface="Consolas" panose="020B0609020204030204" pitchFamily="49" charset="0"/>
                <a:ea typeface="黑体" panose="02010609060101010101" pitchFamily="49" charset="-122"/>
              </a:rPr>
              <a:t>(5)</a:t>
            </a:r>
            <a:r>
              <a:rPr lang="zh-CN" altLang="en-US" dirty="0">
                <a:solidFill>
                  <a:srgbClr val="0000FF"/>
                </a:solidFill>
                <a:latin typeface="Consolas" panose="020B0609020204030204" pitchFamily="49" charset="0"/>
                <a:ea typeface="黑体" panose="02010609060101010101" pitchFamily="49" charset="-122"/>
              </a:rPr>
              <a:t>结点分支判定条件</a:t>
            </a:r>
            <a:r>
              <a:rPr lang="zh-CN" altLang="en-US" dirty="0">
                <a:solidFill>
                  <a:srgbClr val="000000"/>
                </a:solidFill>
                <a:latin typeface="Consolas" panose="020B0609020204030204" pitchFamily="49" charset="0"/>
                <a:ea typeface="黑体" panose="02010609060101010101" pitchFamily="49" charset="-122"/>
              </a:rPr>
              <a:t>：满足约束条件</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分支扩张解向量；不满足约束条件</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回溯到该结点的父结点</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None/>
            </a:pPr>
            <a:r>
              <a:rPr lang="en-US" altLang="zh-CN" dirty="0">
                <a:solidFill>
                  <a:srgbClr val="0000FF"/>
                </a:solidFill>
                <a:latin typeface="Consolas" panose="020B0609020204030204" pitchFamily="49" charset="0"/>
                <a:ea typeface="黑体" panose="02010609060101010101" pitchFamily="49" charset="-122"/>
              </a:rPr>
              <a:t>(6)</a:t>
            </a:r>
            <a:r>
              <a:rPr lang="zh-CN" altLang="en-US" dirty="0">
                <a:solidFill>
                  <a:srgbClr val="0000FF"/>
                </a:solidFill>
                <a:latin typeface="Consolas" panose="020B0609020204030204" pitchFamily="49" charset="0"/>
                <a:ea typeface="黑体" panose="02010609060101010101" pitchFamily="49" charset="-122"/>
              </a:rPr>
              <a:t>结点状态</a:t>
            </a:r>
            <a:r>
              <a:rPr lang="zh-CN" altLang="en-US" dirty="0">
                <a:solidFill>
                  <a:srgbClr val="000000"/>
                </a:solidFill>
                <a:latin typeface="Consolas" panose="020B0609020204030204" pitchFamily="49" charset="0"/>
                <a:ea typeface="黑体" panose="02010609060101010101" pitchFamily="49" charset="-122"/>
              </a:rPr>
              <a:t>：动态生成</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None/>
            </a:pPr>
            <a:r>
              <a:rPr lang="en-US" altLang="zh-CN" dirty="0">
                <a:solidFill>
                  <a:srgbClr val="000000"/>
                </a:solidFill>
                <a:latin typeface="Consolas" panose="020B0609020204030204" pitchFamily="49" charset="0"/>
                <a:ea typeface="黑体" panose="02010609060101010101" pitchFamily="49" charset="-122"/>
              </a:rPr>
              <a:t>             </a:t>
            </a:r>
            <a:r>
              <a:rPr lang="zh-CN" altLang="en-US" b="1" dirty="0">
                <a:solidFill>
                  <a:srgbClr val="7030A0"/>
                </a:solidFill>
                <a:latin typeface="Consolas" panose="020B0609020204030204" pitchFamily="49" charset="0"/>
                <a:ea typeface="黑体" panose="02010609060101010101" pitchFamily="49" charset="-122"/>
              </a:rPr>
              <a:t>扩展结点</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一个正在产生儿子的结点称为扩展结点</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None/>
            </a:pPr>
            <a:r>
              <a:rPr lang="zh-CN" altLang="en-US" dirty="0">
                <a:solidFill>
                  <a:srgbClr val="000000"/>
                </a:solidFill>
                <a:latin typeface="Consolas" panose="020B0609020204030204" pitchFamily="49" charset="0"/>
                <a:ea typeface="黑体" panose="02010609060101010101" pitchFamily="49" charset="-122"/>
              </a:rPr>
              <a:t>             </a:t>
            </a:r>
            <a:r>
              <a:rPr lang="zh-CN" altLang="en-US" b="1" dirty="0">
                <a:solidFill>
                  <a:srgbClr val="7030A0"/>
                </a:solidFill>
                <a:latin typeface="Consolas" panose="020B0609020204030204" pitchFamily="49" charset="0"/>
                <a:ea typeface="黑体" panose="02010609060101010101" pitchFamily="49" charset="-122"/>
              </a:rPr>
              <a:t>活结点</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正在访问该结点为根的子树</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None/>
            </a:pPr>
            <a:r>
              <a:rPr lang="zh-CN" altLang="en-US" dirty="0">
                <a:solidFill>
                  <a:srgbClr val="000000"/>
                </a:solidFill>
                <a:latin typeface="Consolas" panose="020B0609020204030204" pitchFamily="49" charset="0"/>
                <a:ea typeface="黑体" panose="02010609060101010101" pitchFamily="49" charset="-122"/>
              </a:rPr>
              <a:t>             </a:t>
            </a:r>
            <a:r>
              <a:rPr lang="zh-CN" altLang="en-US" b="1" dirty="0">
                <a:solidFill>
                  <a:srgbClr val="7030A0"/>
                </a:solidFill>
                <a:latin typeface="Consolas" panose="020B0609020204030204" pitchFamily="49" charset="0"/>
                <a:ea typeface="黑体" panose="02010609060101010101" pitchFamily="49" charset="-122"/>
              </a:rPr>
              <a:t>死结点</a:t>
            </a:r>
            <a:r>
              <a:rPr lang="en-US" altLang="zh-CN" dirty="0">
                <a:solidFill>
                  <a:srgbClr val="000000"/>
                </a:solidFill>
                <a:latin typeface="Consolas" panose="020B0609020204030204" pitchFamily="49" charset="0"/>
                <a:ea typeface="黑体" panose="02010609060101010101" pitchFamily="49" charset="-122"/>
              </a:rPr>
              <a:t>(</a:t>
            </a:r>
            <a:r>
              <a:rPr lang="zh-CN" altLang="en-US" dirty="0">
                <a:solidFill>
                  <a:srgbClr val="000000"/>
                </a:solidFill>
                <a:latin typeface="Consolas" panose="020B0609020204030204" pitchFamily="49" charset="0"/>
                <a:ea typeface="黑体" panose="02010609060101010101" pitchFamily="49" charset="-122"/>
              </a:rPr>
              <a:t>该结点为根的子树遍历完成</a:t>
            </a:r>
            <a:r>
              <a:rPr lang="en-US" altLang="zh-CN" dirty="0">
                <a:solidFill>
                  <a:srgbClr val="000000"/>
                </a:solidFill>
                <a:latin typeface="Consolas" panose="020B0609020204030204" pitchFamily="49" charset="0"/>
                <a:ea typeface="黑体" panose="02010609060101010101" pitchFamily="49" charset="-122"/>
              </a:rPr>
              <a:t>)</a:t>
            </a:r>
            <a:endParaRPr lang="en-US" altLang="zh-CN" dirty="0">
              <a:solidFill>
                <a:srgbClr val="000000"/>
              </a:solidFill>
              <a:latin typeface="Consolas" panose="020B0609020204030204" pitchFamily="49" charset="0"/>
              <a:ea typeface="黑体" panose="02010609060101010101" pitchFamily="49" charset="-122"/>
            </a:endParaRPr>
          </a:p>
          <a:p>
            <a:pPr eaLnBrk="0" hangingPunct="0">
              <a:lnSpc>
                <a:spcPct val="150000"/>
              </a:lnSpc>
              <a:buNone/>
            </a:pPr>
            <a:r>
              <a:rPr lang="en-US" altLang="zh-CN" dirty="0">
                <a:solidFill>
                  <a:srgbClr val="0000FF"/>
                </a:solidFill>
                <a:latin typeface="Consolas" panose="020B0609020204030204" pitchFamily="49" charset="0"/>
                <a:ea typeface="黑体" panose="02010609060101010101" pitchFamily="49" charset="-122"/>
              </a:rPr>
              <a:t>(7)</a:t>
            </a:r>
            <a:r>
              <a:rPr lang="zh-CN" altLang="en-US" dirty="0">
                <a:solidFill>
                  <a:srgbClr val="0000FF"/>
                </a:solidFill>
                <a:latin typeface="Consolas" panose="020B0609020204030204" pitchFamily="49" charset="0"/>
                <a:ea typeface="黑体" panose="02010609060101010101" pitchFamily="49" charset="-122"/>
              </a:rPr>
              <a:t>存储</a:t>
            </a:r>
            <a:r>
              <a:rPr lang="zh-CN" altLang="en-US" dirty="0">
                <a:solidFill>
                  <a:srgbClr val="000000"/>
                </a:solidFill>
                <a:latin typeface="Consolas" panose="020B0609020204030204" pitchFamily="49" charset="0"/>
                <a:ea typeface="黑体" panose="02010609060101010101" pitchFamily="49" charset="-122"/>
              </a:rPr>
              <a:t>：当前路径</a:t>
            </a:r>
            <a:endParaRPr lang="zh-CN" altLang="en-US" dirty="0">
              <a:solidFill>
                <a:srgbClr val="000000"/>
              </a:solidFill>
              <a:latin typeface="Consolas" panose="020B0609020204030204" pitchFamily="49" charset="0"/>
              <a:ea typeface="黑体" panose="02010609060101010101" pitchFamily="49" charset="-122"/>
            </a:endParaRPr>
          </a:p>
        </p:txBody>
      </p:sp>
      <p:sp>
        <p:nvSpPr>
          <p:cNvPr id="5" name="TextBox 3"/>
          <p:cNvSpPr txBox="1"/>
          <p:nvPr/>
        </p:nvSpPr>
        <p:spPr>
          <a:xfrm>
            <a:off x="-214312" y="458788"/>
            <a:ext cx="3000375" cy="6461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tIns="108000" bIns="10800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回溯法小结</a:t>
            </a:r>
            <a:endParaRPr kumimoji="0" lang="zh-CN" altLang="en-US"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charRg st="9" end="2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charRg st="25" end="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charRg st="51" end="7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charRg st="72" end="10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charRg st="102" end="15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charRg st="153" end="16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charRg st="166" end="20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charRg st="203" end="23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charRg st="234" end="26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charRg st="265" end="2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5" name="Text Box 5"/>
          <p:cNvSpPr txBox="1">
            <a:spLocks noChangeArrowheads="1"/>
          </p:cNvSpPr>
          <p:nvPr/>
        </p:nvSpPr>
        <p:spPr bwMode="auto">
          <a:xfrm>
            <a:off x="101600" y="2743200"/>
            <a:ext cx="3435350" cy="400050"/>
          </a:xfrm>
          <a:prstGeom prst="rect">
            <a:avLst/>
          </a:prstGeom>
          <a:noFill/>
          <a:ln>
            <a:noFill/>
          </a:ln>
          <a:effectLst/>
        </p:spPr>
        <p:txBody>
          <a:bodyPr wrap="none">
            <a:spAutoFit/>
          </a:bodyPr>
          <a:lstStyle>
            <a:lvl1pPr>
              <a:defRPr sz="2400">
                <a:solidFill>
                  <a:schemeClr val="tx1"/>
                </a:solidFill>
                <a:latin typeface="Symbol" panose="05050102010706020507" pitchFamily="18" charset="2"/>
                <a:ea typeface="黑体" panose="02010609060101010101" pitchFamily="49" charset="-122"/>
              </a:defRPr>
            </a:lvl1pPr>
            <a:lvl2pPr marL="742950" indent="-285750">
              <a:defRPr sz="2400">
                <a:solidFill>
                  <a:schemeClr val="tx1"/>
                </a:solidFill>
                <a:latin typeface="Symbol" panose="05050102010706020507" pitchFamily="18" charset="2"/>
                <a:ea typeface="黑体" panose="02010609060101010101" pitchFamily="49" charset="-122"/>
              </a:defRPr>
            </a:lvl2pPr>
            <a:lvl3pPr marL="1143000" indent="-228600">
              <a:defRPr sz="2400">
                <a:solidFill>
                  <a:schemeClr val="tx1"/>
                </a:solidFill>
                <a:latin typeface="Symbol" panose="05050102010706020507" pitchFamily="18" charset="2"/>
                <a:ea typeface="黑体" panose="02010609060101010101" pitchFamily="49" charset="-122"/>
              </a:defRPr>
            </a:lvl3pPr>
            <a:lvl4pPr marL="1600200" indent="-228600">
              <a:defRPr sz="2400">
                <a:solidFill>
                  <a:schemeClr val="tx1"/>
                </a:solidFill>
                <a:latin typeface="Symbol" panose="05050102010706020507" pitchFamily="18" charset="2"/>
                <a:ea typeface="黑体" panose="02010609060101010101" pitchFamily="49" charset="-122"/>
              </a:defRPr>
            </a:lvl4pPr>
            <a:lvl5pPr marL="2057400" indent="-228600">
              <a:defRPr sz="2400">
                <a:solidFill>
                  <a:schemeClr val="tx1"/>
                </a:solidFill>
                <a:latin typeface="Symbol" panose="05050102010706020507" pitchFamily="18" charset="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Symbol" panose="05050102010706020507" pitchFamily="18" charset="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Symbol" panose="05050102010706020507" pitchFamily="18" charset="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Symbol" panose="05050102010706020507" pitchFamily="18" charset="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Symbol" panose="05050102010706020507" pitchFamily="18" charset="2"/>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遍历子集树需</a:t>
            </a:r>
            <a:r>
              <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楷体_GB2312" panose="02010609030101010101" charset="-122"/>
                <a:cs typeface="+mn-cs"/>
              </a:rPr>
              <a:t>O(2</a:t>
            </a:r>
            <a:r>
              <a:rPr kumimoji="0" lang="en-US" altLang="zh-CN" sz="2000" b="1" i="0" u="none" strike="noStrike" kern="1200" cap="none" spc="0" normalizeH="0" baseline="3000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楷体_GB2312" panose="02010609030101010101" charset="-122"/>
                <a:cs typeface="+mn-cs"/>
              </a:rPr>
              <a:t>n</a:t>
            </a:r>
            <a:r>
              <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楷体_GB2312" panose="02010609030101010101" charset="-122"/>
                <a:cs typeface="+mn-cs"/>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计算时间</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楷体_GB2312" panose="02010609030101010101" charset="-122"/>
                <a:cs typeface="+mn-cs"/>
              </a:rPr>
              <a:t> </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楷体_GB2312" panose="02010609030101010101" charset="-122"/>
              <a:cs typeface="+mn-cs"/>
            </a:endParaRPr>
          </a:p>
        </p:txBody>
      </p:sp>
      <p:sp>
        <p:nvSpPr>
          <p:cNvPr id="61444" name="Text Box 6"/>
          <p:cNvSpPr txBox="1"/>
          <p:nvPr/>
        </p:nvSpPr>
        <p:spPr>
          <a:xfrm>
            <a:off x="4933950" y="2755900"/>
            <a:ext cx="3687763" cy="400050"/>
          </a:xfrm>
          <a:prstGeom prst="rect">
            <a:avLst/>
          </a:prstGeom>
          <a:noFill/>
          <a:ln w="6350">
            <a:noFill/>
          </a:ln>
        </p:spPr>
        <p:txBody>
          <a:bodyPr wrap="none" anchor="t" anchorCtr="0">
            <a:spAutoFit/>
          </a:bodyPr>
          <a:p>
            <a:pPr algn="ctr" eaLnBrk="0" hangingPunct="0"/>
            <a:r>
              <a:rPr lang="zh-CN" altLang="en-US" sz="2000" dirty="0">
                <a:solidFill>
                  <a:srgbClr val="000000"/>
                </a:solidFill>
                <a:latin typeface="黑体" panose="02010609060101010101" pitchFamily="49" charset="-122"/>
                <a:ea typeface="黑体" panose="02010609060101010101" pitchFamily="49" charset="-122"/>
              </a:rPr>
              <a:t>遍历排列树需要</a:t>
            </a:r>
            <a:r>
              <a:rPr lang="en-US" altLang="zh-CN" sz="2000" b="1" dirty="0">
                <a:solidFill>
                  <a:srgbClr val="FF0000"/>
                </a:solidFill>
                <a:latin typeface="Arial" panose="020B0604020202020204" pitchFamily="34" charset="0"/>
                <a:ea typeface="楷体_GB2312" panose="02010609030101010101" charset="-122"/>
              </a:rPr>
              <a:t>O(n!)</a:t>
            </a:r>
            <a:r>
              <a:rPr lang="zh-CN" altLang="en-US" sz="2000" dirty="0">
                <a:solidFill>
                  <a:srgbClr val="000000"/>
                </a:solidFill>
                <a:latin typeface="黑体" panose="02010609060101010101" pitchFamily="49" charset="-122"/>
                <a:ea typeface="黑体" panose="02010609060101010101" pitchFamily="49" charset="-122"/>
              </a:rPr>
              <a:t>计算时间</a:t>
            </a:r>
            <a:r>
              <a:rPr lang="zh-CN" altLang="en-US" sz="2000" dirty="0">
                <a:latin typeface="Arial" panose="020B0604020202020204" pitchFamily="34" charset="0"/>
                <a:ea typeface="楷体_GB2312" panose="02010609030101010101" charset="-122"/>
              </a:rPr>
              <a:t> </a:t>
            </a:r>
            <a:endParaRPr lang="zh-CN" altLang="en-US" sz="2000" dirty="0">
              <a:latin typeface="Arial" panose="020B0604020202020204" pitchFamily="34" charset="0"/>
              <a:ea typeface="楷体_GB2312" panose="02010609030101010101" charset="-122"/>
            </a:endParaRPr>
          </a:p>
        </p:txBody>
      </p:sp>
      <p:sp>
        <p:nvSpPr>
          <p:cNvPr id="61445" name="Text Box 7"/>
          <p:cNvSpPr txBox="1">
            <a:spLocks noChangeArrowheads="1"/>
          </p:cNvSpPr>
          <p:nvPr/>
        </p:nvSpPr>
        <p:spPr bwMode="auto">
          <a:xfrm>
            <a:off x="31750" y="3257550"/>
            <a:ext cx="4387850" cy="2800350"/>
          </a:xfrm>
          <a:prstGeom prst="rect">
            <a:avLst/>
          </a:prstGeom>
          <a:noFill/>
          <a:ln w="6350" algn="ctr">
            <a:solidFill>
              <a:srgbClr val="00FFFF"/>
            </a:solidFill>
            <a:miter lim="800000"/>
          </a:ln>
          <a:effectLst/>
        </p:spPr>
        <p:txBody>
          <a:bodyPr wrap="square">
            <a:spAutoFit/>
          </a:bodyPr>
          <a:lstStyle>
            <a:lvl1pPr>
              <a:spcBef>
                <a:spcPct val="20000"/>
              </a:spcBef>
              <a:buClr>
                <a:schemeClr val="hlink"/>
              </a:buClr>
              <a:buChar char="•"/>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har char="–"/>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Char char="•"/>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folHlink"/>
              </a:buClr>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Char char="•"/>
              <a:defRPr sz="20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void </a:t>
            </a:r>
            <a:r>
              <a:rPr kumimoji="0" lang="en-US" altLang="zh-CN" sz="16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backtrack</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(int t)</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if (t&gt;n) output(x);</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else</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for (int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楷体_GB2312" panose="02010609030101010101" charset="-122"/>
                <a:cs typeface="+mn-cs"/>
              </a:rPr>
              <a:t>i</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_GB2312" panose="02010609030101010101" charset="-122"/>
                <a:cs typeface="+mn-cs"/>
              </a:rPr>
              <a:t>0</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;i&lt;=</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_GB2312" panose="02010609030101010101" charset="-122"/>
                <a:cs typeface="+mn-cs"/>
              </a:rPr>
              <a:t>1</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;i++){</a:t>
            </a:r>
            <a:r>
              <a:rPr kumimoji="0" lang="en-US" altLang="zh-CN" sz="12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a:t>
            </a:r>
            <a:r>
              <a:rPr kumimoji="0" lang="zh-CN" altLang="en-US" sz="14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两个分支</a:t>
            </a:r>
            <a:r>
              <a:rPr kumimoji="0" lang="en-US" altLang="zh-CN" sz="14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a:t>
            </a:r>
            <a:endParaRPr kumimoji="0" lang="en-US" altLang="zh-CN" sz="14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x[t]=</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楷体_GB2312" panose="02010609030101010101" charset="-122"/>
                <a:cs typeface="+mn-cs"/>
              </a:rPr>
              <a:t>i</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if (</a:t>
            </a:r>
            <a:r>
              <a:rPr kumimoji="0" lang="en-US" altLang="zh-CN" sz="16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Consolas" panose="020B0609020204030204" pitchFamily="49" charset="0"/>
                <a:ea typeface="楷体_GB2312" panose="02010609030101010101" charset="-122"/>
                <a:cs typeface="+mn-cs"/>
              </a:rPr>
              <a:t>legal(t)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楷体_GB2312" panose="02010609030101010101" charset="-122"/>
                <a:cs typeface="+mn-cs"/>
              </a:rPr>
              <a:t>            </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_GB2312" panose="02010609030101010101" charset="-122"/>
                <a:cs typeface="+mn-cs"/>
              </a:rPr>
              <a:t>backtrack(t+1);</a:t>
            </a:r>
            <a:endPar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a:t>
            </a:r>
            <a:r>
              <a:rPr kumimoji="0" lang="zh-CN" altLang="en-US" sz="16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回溯清理</a:t>
            </a:r>
            <a:endParaRPr kumimoji="0" lang="en-US" altLang="zh-CN" sz="1600" b="1"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      }</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Consolas" panose="020B0609020204030204" pitchFamily="49" charset="0"/>
              <a:ea typeface="楷体_GB2312" panose="02010609030101010101" charset="-122"/>
              <a:cs typeface="+mn-cs"/>
            </a:endParaRPr>
          </a:p>
        </p:txBody>
      </p:sp>
      <p:sp>
        <p:nvSpPr>
          <p:cNvPr id="95240" name="Text Box 8"/>
          <p:cNvSpPr txBox="1">
            <a:spLocks noChangeArrowheads="1"/>
          </p:cNvSpPr>
          <p:nvPr/>
        </p:nvSpPr>
        <p:spPr bwMode="auto">
          <a:xfrm>
            <a:off x="4440238" y="3265488"/>
            <a:ext cx="4703763" cy="2800350"/>
          </a:xfrm>
          <a:prstGeom prst="rect">
            <a:avLst/>
          </a:prstGeom>
          <a:noFill/>
          <a:ln w="6350" algn="ctr">
            <a:solidFill>
              <a:srgbClr val="00FFFF"/>
            </a:solidFill>
            <a:miter lim="800000"/>
          </a:ln>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void </a:t>
            </a: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backtrack</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(int t)</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if (t&gt;n) output(x);</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else</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for (int i=</a:t>
            </a:r>
            <a:r>
              <a:rPr kumimoji="0" lang="en-US" altLang="zh-CN" sz="1600" b="0" i="0" u="none" strike="noStrike" kern="1200" cap="none" spc="0" normalizeH="0" baseline="0" noProof="0">
                <a:ln>
                  <a:noFill/>
                </a:ln>
                <a:solidFill>
                  <a:srgbClr val="FF0000"/>
                </a:solidFill>
                <a:effectLst/>
                <a:uLnTx/>
                <a:uFillTx/>
                <a:latin typeface="Consolas" panose="020B0609020204030204" pitchFamily="49" charset="0"/>
                <a:ea typeface="楷体_GB2312" panose="02010609030101010101" charset="-122"/>
                <a:cs typeface="+mn-cs"/>
              </a:rPr>
              <a:t>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;i&lt;=</a:t>
            </a:r>
            <a:r>
              <a:rPr kumimoji="0" lang="en-US" altLang="zh-CN" sz="1600" b="0" i="0" u="none" strike="noStrike" kern="1200" cap="none" spc="0" normalizeH="0" baseline="0" noProof="0">
                <a:ln>
                  <a:noFill/>
                </a:ln>
                <a:solidFill>
                  <a:srgbClr val="FF0000"/>
                </a:solidFill>
                <a:effectLst/>
                <a:uLnTx/>
                <a:uFillTx/>
                <a:latin typeface="Consolas" panose="020B0609020204030204" pitchFamily="49" charset="0"/>
                <a:ea typeface="楷体_GB2312" panose="02010609030101010101" charset="-122"/>
                <a:cs typeface="+mn-cs"/>
              </a:rPr>
              <a:t>n</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;i++) {</a:t>
            </a:r>
            <a:r>
              <a:rPr kumimoji="0" lang="en-US" altLang="zh-CN" sz="12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zh-CN" altLang="en-US" sz="1400" b="1" i="0" u="none" strike="noStrike" kern="1200" cap="none" spc="0" normalizeH="0" baseline="0" noProof="0">
                <a:ln>
                  <a:noFill/>
                </a:ln>
                <a:solidFill>
                  <a:srgbClr val="000000"/>
                </a:solidFill>
                <a:effectLst/>
                <a:uLnTx/>
                <a:uFillTx/>
                <a:latin typeface="Consolas" panose="020B0609020204030204" pitchFamily="49" charset="0"/>
                <a:ea typeface="宋体" panose="02010600030101010101" pitchFamily="2" charset="-122"/>
                <a:cs typeface="+mn-cs"/>
              </a:rPr>
              <a:t>完成全排列</a:t>
            </a:r>
            <a:endParaRPr kumimoji="0" lang="en-US" altLang="zh-CN" sz="14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swap(x[t], x[i]);</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if (</a:t>
            </a:r>
            <a:r>
              <a:rPr kumimoji="0" lang="en-US" altLang="zh-CN" sz="1600" b="1" i="0" u="none" strike="noStrike" kern="1200" cap="none" spc="0" normalizeH="0" baseline="0" noProof="0">
                <a:ln>
                  <a:noFill/>
                </a:ln>
                <a:solidFill>
                  <a:srgbClr val="0000FF"/>
                </a:solidFill>
                <a:effectLst>
                  <a:outerShdw blurRad="38100" dist="38100" dir="2700000" algn="tl">
                    <a:srgbClr val="C0C0C0"/>
                  </a:outerShdw>
                </a:effectLst>
                <a:uLnTx/>
                <a:uFillTx/>
                <a:latin typeface="Consolas" panose="020B0609020204030204" pitchFamily="49" charset="0"/>
                <a:ea typeface="楷体_GB2312" panose="02010609030101010101" charset="-122"/>
                <a:cs typeface="+mn-cs"/>
              </a:rPr>
              <a:t>legal(t)</a:t>
            </a: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a:t>
            </a:r>
            <a:r>
              <a:rPr kumimoji="0" lang="en-US" altLang="zh-CN" sz="1600" b="0" i="0" u="none" strike="noStrike" kern="1200" cap="none" spc="0" normalizeH="0" baseline="0" noProof="0">
                <a:ln>
                  <a:noFill/>
                </a:ln>
                <a:solidFill>
                  <a:srgbClr val="FF0000"/>
                </a:solidFill>
                <a:effectLst/>
                <a:uLnTx/>
                <a:uFillTx/>
                <a:latin typeface="Consolas" panose="020B0609020204030204" pitchFamily="49" charset="0"/>
                <a:ea typeface="楷体_GB2312" panose="02010609030101010101" charset="-122"/>
                <a:cs typeface="+mn-cs"/>
              </a:rPr>
              <a:t>backtrack(t+1);</a:t>
            </a:r>
            <a:endParaRPr kumimoji="0" lang="en-US" altLang="zh-CN" sz="1600" b="0" i="0" u="none" strike="noStrike" kern="1200" cap="none" spc="0" normalizeH="0" baseline="0" noProof="0">
              <a:ln>
                <a:noFill/>
              </a:ln>
              <a:solidFill>
                <a:srgbClr val="FF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a:t>
            </a:r>
            <a:r>
              <a:rPr kumimoji="0" lang="en-US" altLang="zh-CN" sz="16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a:t>
            </a:r>
            <a:r>
              <a:rPr kumimoji="0" lang="zh-CN" altLang="en-US" sz="16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回溯时恢复原来的排列</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swap(x[t], x[i]); </a:t>
            </a:r>
            <a:endParaRPr kumimoji="0" lang="en-US" altLang="zh-CN" sz="1300" b="1"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a:t>
            </a:r>
            <a:endPar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rPr>
              <a:t>} </a:t>
            </a:r>
            <a:endParaRPr kumimoji="0" lang="zh-CN" altLang="en-US" sz="1600" b="0" i="0" u="none" strike="noStrike" kern="1200" cap="none" spc="0" normalizeH="0" baseline="0" noProof="0">
              <a:ln>
                <a:noFill/>
              </a:ln>
              <a:solidFill>
                <a:srgbClr val="000000"/>
              </a:solidFill>
              <a:effectLst/>
              <a:uLnTx/>
              <a:uFillTx/>
              <a:latin typeface="Consolas" panose="020B0609020204030204" pitchFamily="49" charset="0"/>
              <a:ea typeface="楷体_GB2312" panose="02010609030101010101" charset="-122"/>
              <a:cs typeface="+mn-cs"/>
            </a:endParaRPr>
          </a:p>
        </p:txBody>
      </p:sp>
      <p:grpSp>
        <p:nvGrpSpPr>
          <p:cNvPr id="9" name="组合 8"/>
          <p:cNvGrpSpPr/>
          <p:nvPr/>
        </p:nvGrpSpPr>
        <p:grpSpPr>
          <a:xfrm>
            <a:off x="5029200" y="42863"/>
            <a:ext cx="3117850" cy="2613025"/>
            <a:chOff x="5715008" y="2500306"/>
            <a:chExt cx="3868716" cy="3524255"/>
          </a:xfrm>
        </p:grpSpPr>
        <p:sp>
          <p:nvSpPr>
            <p:cNvPr id="10" name="矩形 9"/>
            <p:cNvSpPr/>
            <p:nvPr/>
          </p:nvSpPr>
          <p:spPr>
            <a:xfrm>
              <a:off x="6930384" y="2500306"/>
              <a:ext cx="1374931" cy="623060"/>
            </a:xfrm>
            <a:prstGeom prst="rect">
              <a:avLst/>
            </a:prstGeom>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排列树</a:t>
              </a:r>
              <a:endParaRPr kumimoji="0"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grpSp>
          <p:nvGrpSpPr>
            <p:cNvPr id="139271" name="组合 10"/>
            <p:cNvGrpSpPr/>
            <p:nvPr/>
          </p:nvGrpSpPr>
          <p:grpSpPr>
            <a:xfrm>
              <a:off x="5715008" y="3142637"/>
              <a:ext cx="3868716" cy="2881924"/>
              <a:chOff x="5041930" y="3085475"/>
              <a:chExt cx="3868716" cy="2881924"/>
            </a:xfrm>
          </p:grpSpPr>
          <p:sp>
            <p:nvSpPr>
              <p:cNvPr id="12" name="Oval 21"/>
              <p:cNvSpPr>
                <a:spLocks noChangeArrowheads="1"/>
              </p:cNvSpPr>
              <p:nvPr/>
            </p:nvSpPr>
            <p:spPr bwMode="auto">
              <a:xfrm>
                <a:off x="6769458" y="3085475"/>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rPr>
                  <a:t>A</a:t>
                </a:r>
                <a:endParaRPr kumimoji="0" lang="en-US" altLang="zh-CN"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3" name="Oval 22"/>
              <p:cNvSpPr>
                <a:spLocks noChangeArrowheads="1"/>
              </p:cNvSpPr>
              <p:nvPr/>
            </p:nvSpPr>
            <p:spPr bwMode="auto">
              <a:xfrm>
                <a:off x="6769458" y="3590775"/>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B</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4" name="Oval 23"/>
              <p:cNvSpPr>
                <a:spLocks noChangeArrowheads="1"/>
              </p:cNvSpPr>
              <p:nvPr/>
            </p:nvSpPr>
            <p:spPr bwMode="auto">
              <a:xfrm>
                <a:off x="5400436" y="4166731"/>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C</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5" name="Oval 24"/>
              <p:cNvSpPr>
                <a:spLocks noChangeArrowheads="1"/>
              </p:cNvSpPr>
              <p:nvPr/>
            </p:nvSpPr>
            <p:spPr bwMode="auto">
              <a:xfrm>
                <a:off x="6769458" y="409393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D</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6" name="Oval 27"/>
              <p:cNvSpPr>
                <a:spLocks noChangeArrowheads="1"/>
              </p:cNvSpPr>
              <p:nvPr/>
            </p:nvSpPr>
            <p:spPr bwMode="auto">
              <a:xfrm>
                <a:off x="8138479" y="4093934"/>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rPr>
                  <a:t>E</a:t>
                </a:r>
                <a:endParaRPr kumimoji="0" lang="en-US" altLang="zh-CN"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7" name="Oval 28"/>
              <p:cNvSpPr>
                <a:spLocks noChangeArrowheads="1"/>
              </p:cNvSpPr>
              <p:nvPr/>
            </p:nvSpPr>
            <p:spPr bwMode="auto">
              <a:xfrm>
                <a:off x="5041930" y="4886142"/>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F</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8" name="Oval 29"/>
              <p:cNvSpPr>
                <a:spLocks noChangeArrowheads="1"/>
              </p:cNvSpPr>
              <p:nvPr/>
            </p:nvSpPr>
            <p:spPr bwMode="auto">
              <a:xfrm>
                <a:off x="5760913" y="4886142"/>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G</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19" name="Oval 30"/>
              <p:cNvSpPr>
                <a:spLocks noChangeArrowheads="1"/>
              </p:cNvSpPr>
              <p:nvPr/>
            </p:nvSpPr>
            <p:spPr bwMode="auto">
              <a:xfrm>
                <a:off x="6410952" y="4886142"/>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H</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0" name="Oval 31"/>
              <p:cNvSpPr>
                <a:spLocks noChangeArrowheads="1"/>
              </p:cNvSpPr>
              <p:nvPr/>
            </p:nvSpPr>
            <p:spPr bwMode="auto">
              <a:xfrm>
                <a:off x="7129934" y="4886142"/>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I</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1" name="Oval 35"/>
              <p:cNvSpPr>
                <a:spLocks noChangeArrowheads="1"/>
              </p:cNvSpPr>
              <p:nvPr/>
            </p:nvSpPr>
            <p:spPr bwMode="auto">
              <a:xfrm>
                <a:off x="7778003" y="4886142"/>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J</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2" name="Oval 36"/>
              <p:cNvSpPr>
                <a:spLocks noChangeArrowheads="1"/>
              </p:cNvSpPr>
              <p:nvPr/>
            </p:nvSpPr>
            <p:spPr bwMode="auto">
              <a:xfrm>
                <a:off x="8498955" y="4886142"/>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K</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3" name="Oval 37"/>
              <p:cNvSpPr>
                <a:spLocks noChangeArrowheads="1"/>
              </p:cNvSpPr>
              <p:nvPr/>
            </p:nvSpPr>
            <p:spPr bwMode="auto">
              <a:xfrm>
                <a:off x="5041930" y="5607694"/>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L</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4" name="Oval 38"/>
              <p:cNvSpPr>
                <a:spLocks noChangeArrowheads="1"/>
              </p:cNvSpPr>
              <p:nvPr/>
            </p:nvSpPr>
            <p:spPr bwMode="auto">
              <a:xfrm>
                <a:off x="5760913" y="560769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M</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5" name="Oval 39"/>
              <p:cNvSpPr>
                <a:spLocks noChangeArrowheads="1"/>
              </p:cNvSpPr>
              <p:nvPr/>
            </p:nvSpPr>
            <p:spPr bwMode="auto">
              <a:xfrm>
                <a:off x="6410952" y="560769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N</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6" name="Oval 40"/>
              <p:cNvSpPr>
                <a:spLocks noChangeArrowheads="1"/>
              </p:cNvSpPr>
              <p:nvPr/>
            </p:nvSpPr>
            <p:spPr bwMode="auto">
              <a:xfrm>
                <a:off x="7129934" y="5607694"/>
                <a:ext cx="360477"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O</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7" name="Oval 41"/>
              <p:cNvSpPr>
                <a:spLocks noChangeArrowheads="1"/>
              </p:cNvSpPr>
              <p:nvPr/>
            </p:nvSpPr>
            <p:spPr bwMode="auto">
              <a:xfrm>
                <a:off x="7778003" y="560769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P</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8" name="Oval 42"/>
              <p:cNvSpPr>
                <a:spLocks noChangeArrowheads="1"/>
              </p:cNvSpPr>
              <p:nvPr/>
            </p:nvSpPr>
            <p:spPr bwMode="auto">
              <a:xfrm>
                <a:off x="8498955" y="5607694"/>
                <a:ext cx="360475" cy="359705"/>
              </a:xfrm>
              <a:prstGeom prst="ellipse">
                <a:avLst/>
              </a:prstGeom>
              <a:solidFill>
                <a:srgbClr val="99FF33"/>
              </a:solidFill>
              <a:ln>
                <a:solidFill>
                  <a:srgbClr val="008000"/>
                </a:solidFill>
              </a:ln>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rPr>
                  <a:t>Q</a:t>
                </a:r>
                <a:endParaRPr kumimoji="0" lang="en-US" altLang="zh-CN" sz="1200" b="1"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29" name="Line 43"/>
              <p:cNvSpPr>
                <a:spLocks noChangeShapeType="1"/>
              </p:cNvSpPr>
              <p:nvPr/>
            </p:nvSpPr>
            <p:spPr bwMode="auto">
              <a:xfrm>
                <a:off x="6913254" y="3445180"/>
                <a:ext cx="0" cy="145595"/>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30" name="Text Box 44"/>
              <p:cNvSpPr txBox="1">
                <a:spLocks noChangeArrowheads="1"/>
              </p:cNvSpPr>
              <p:nvPr/>
            </p:nvSpPr>
            <p:spPr bwMode="auto">
              <a:xfrm>
                <a:off x="6617782" y="3314572"/>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1</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31" name="Line 45"/>
              <p:cNvSpPr>
                <a:spLocks noChangeShapeType="1"/>
              </p:cNvSpPr>
              <p:nvPr/>
            </p:nvSpPr>
            <p:spPr bwMode="auto">
              <a:xfrm>
                <a:off x="6913254" y="3950480"/>
                <a:ext cx="0" cy="14345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2" name="Line 46"/>
              <p:cNvSpPr>
                <a:spLocks noChangeShapeType="1"/>
              </p:cNvSpPr>
              <p:nvPr/>
            </p:nvSpPr>
            <p:spPr bwMode="auto">
              <a:xfrm flipH="1">
                <a:off x="5690000" y="3877683"/>
                <a:ext cx="1079458" cy="359705"/>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33" name="Line 47"/>
              <p:cNvSpPr>
                <a:spLocks noChangeShapeType="1"/>
              </p:cNvSpPr>
              <p:nvPr/>
            </p:nvSpPr>
            <p:spPr bwMode="auto">
              <a:xfrm>
                <a:off x="7129934" y="3877683"/>
                <a:ext cx="1008545" cy="289048"/>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34" name="Line 48"/>
              <p:cNvSpPr>
                <a:spLocks noChangeShapeType="1"/>
              </p:cNvSpPr>
              <p:nvPr/>
            </p:nvSpPr>
            <p:spPr bwMode="auto">
              <a:xfrm flipH="1">
                <a:off x="5258610" y="4526436"/>
                <a:ext cx="214710" cy="359705"/>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5" name="Line 49"/>
              <p:cNvSpPr>
                <a:spLocks noChangeShapeType="1"/>
              </p:cNvSpPr>
              <p:nvPr/>
            </p:nvSpPr>
            <p:spPr bwMode="auto">
              <a:xfrm>
                <a:off x="5619086" y="4526436"/>
                <a:ext cx="285623" cy="359705"/>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6" name="Line 50"/>
              <p:cNvSpPr>
                <a:spLocks noChangeShapeType="1"/>
              </p:cNvSpPr>
              <p:nvPr/>
            </p:nvSpPr>
            <p:spPr bwMode="auto">
              <a:xfrm flipH="1">
                <a:off x="6625661" y="4453639"/>
                <a:ext cx="216680" cy="43250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7" name="Line 51"/>
              <p:cNvSpPr>
                <a:spLocks noChangeShapeType="1"/>
              </p:cNvSpPr>
              <p:nvPr/>
            </p:nvSpPr>
            <p:spPr bwMode="auto">
              <a:xfrm>
                <a:off x="6986138" y="4453639"/>
                <a:ext cx="285623" cy="43250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8" name="Line 52"/>
              <p:cNvSpPr>
                <a:spLocks noChangeShapeType="1"/>
              </p:cNvSpPr>
              <p:nvPr/>
            </p:nvSpPr>
            <p:spPr bwMode="auto">
              <a:xfrm flipH="1">
                <a:off x="7992712" y="4453639"/>
                <a:ext cx="218650" cy="43250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39" name="Line 53"/>
              <p:cNvSpPr>
                <a:spLocks noChangeShapeType="1"/>
              </p:cNvSpPr>
              <p:nvPr/>
            </p:nvSpPr>
            <p:spPr bwMode="auto">
              <a:xfrm>
                <a:off x="8353189" y="4453639"/>
                <a:ext cx="287593" cy="432503"/>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rgbClr val="0000FF"/>
                  </a:solidFill>
                  <a:effectLst>
                    <a:outerShdw blurRad="38100" dist="38100" dir="2700000" algn="tl">
                      <a:srgbClr val="000000">
                        <a:alpha val="43137"/>
                      </a:srgbClr>
                    </a:outerShdw>
                  </a:effectLst>
                  <a:uLnTx/>
                  <a:uFillTx/>
                  <a:latin typeface="+mn-lt"/>
                  <a:ea typeface="+mn-ea"/>
                  <a:cs typeface="+mn-cs"/>
                </a:endParaRPr>
              </a:p>
            </p:txBody>
          </p:sp>
          <p:sp>
            <p:nvSpPr>
              <p:cNvPr id="40" name="Line 54"/>
              <p:cNvSpPr>
                <a:spLocks noChangeShapeType="1"/>
              </p:cNvSpPr>
              <p:nvPr/>
            </p:nvSpPr>
            <p:spPr bwMode="auto">
              <a:xfrm>
                <a:off x="5217244"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1" name="Line 55"/>
              <p:cNvSpPr>
                <a:spLocks noChangeShapeType="1"/>
              </p:cNvSpPr>
              <p:nvPr/>
            </p:nvSpPr>
            <p:spPr bwMode="auto">
              <a:xfrm>
                <a:off x="5938196"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2" name="Line 56"/>
              <p:cNvSpPr>
                <a:spLocks noChangeShapeType="1"/>
              </p:cNvSpPr>
              <p:nvPr/>
            </p:nvSpPr>
            <p:spPr bwMode="auto">
              <a:xfrm>
                <a:off x="6657178"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3" name="Line 57"/>
              <p:cNvSpPr>
                <a:spLocks noChangeShapeType="1"/>
              </p:cNvSpPr>
              <p:nvPr/>
            </p:nvSpPr>
            <p:spPr bwMode="auto">
              <a:xfrm>
                <a:off x="7305248"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4" name="Line 58"/>
              <p:cNvSpPr>
                <a:spLocks noChangeShapeType="1"/>
              </p:cNvSpPr>
              <p:nvPr/>
            </p:nvSpPr>
            <p:spPr bwMode="auto">
              <a:xfrm>
                <a:off x="8024229"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5" name="Line 59"/>
              <p:cNvSpPr>
                <a:spLocks noChangeShapeType="1"/>
              </p:cNvSpPr>
              <p:nvPr/>
            </p:nvSpPr>
            <p:spPr bwMode="auto">
              <a:xfrm>
                <a:off x="8674268" y="5245847"/>
                <a:ext cx="0" cy="361847"/>
              </a:xfrm>
              <a:prstGeom prst="line">
                <a:avLst/>
              </a:prstGeom>
              <a:noFill/>
              <a:ln w="9525">
                <a:solidFill>
                  <a:schemeClr val="tx1"/>
                </a:solidFill>
                <a:round/>
              </a:ln>
              <a:effectLst/>
            </p:spPr>
            <p:txBody>
              <a:bodyPr/>
              <a:lstStyle/>
              <a:p>
                <a:pPr marL="0" marR="0" lvl="0" indent="0" algn="l" defTabSz="914400" rtl="0" eaLnBrk="0" fontAlgn="auto" latinLnBrk="0" hangingPunct="0">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46" name="Text Box 60"/>
              <p:cNvSpPr txBox="1">
                <a:spLocks noChangeArrowheads="1"/>
              </p:cNvSpPr>
              <p:nvPr/>
            </p:nvSpPr>
            <p:spPr bwMode="auto">
              <a:xfrm>
                <a:off x="5977593" y="3813450"/>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47" name="Text Box 61"/>
              <p:cNvSpPr txBox="1">
                <a:spLocks noChangeArrowheads="1"/>
              </p:cNvSpPr>
              <p:nvPr/>
            </p:nvSpPr>
            <p:spPr bwMode="auto">
              <a:xfrm>
                <a:off x="6625661" y="3807026"/>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48" name="Text Box 62"/>
              <p:cNvSpPr txBox="1">
                <a:spLocks noChangeArrowheads="1"/>
              </p:cNvSpPr>
              <p:nvPr/>
            </p:nvSpPr>
            <p:spPr bwMode="auto">
              <a:xfrm>
                <a:off x="7500259" y="3813450"/>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49" name="Text Box 63"/>
              <p:cNvSpPr txBox="1">
                <a:spLocks noChangeArrowheads="1"/>
              </p:cNvSpPr>
              <p:nvPr/>
            </p:nvSpPr>
            <p:spPr bwMode="auto">
              <a:xfrm>
                <a:off x="5187696" y="4528578"/>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0" name="Text Box 64"/>
              <p:cNvSpPr txBox="1">
                <a:spLocks noChangeArrowheads="1"/>
              </p:cNvSpPr>
              <p:nvPr/>
            </p:nvSpPr>
            <p:spPr bwMode="auto">
              <a:xfrm>
                <a:off x="5715607" y="4453639"/>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1" name="Text Box 65"/>
              <p:cNvSpPr txBox="1">
                <a:spLocks noChangeArrowheads="1"/>
              </p:cNvSpPr>
              <p:nvPr/>
            </p:nvSpPr>
            <p:spPr bwMode="auto">
              <a:xfrm>
                <a:off x="5160119" y="5243706"/>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2" name="Text Box 66"/>
              <p:cNvSpPr txBox="1">
                <a:spLocks noChangeArrowheads="1"/>
              </p:cNvSpPr>
              <p:nvPr/>
            </p:nvSpPr>
            <p:spPr bwMode="auto">
              <a:xfrm>
                <a:off x="5808189" y="5243706"/>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endParaRPr>
              </a:p>
            </p:txBody>
          </p:sp>
          <p:sp>
            <p:nvSpPr>
              <p:cNvPr id="53" name="Text Box 67"/>
              <p:cNvSpPr txBox="1">
                <a:spLocks noChangeArrowheads="1"/>
              </p:cNvSpPr>
              <p:nvPr/>
            </p:nvSpPr>
            <p:spPr bwMode="auto">
              <a:xfrm>
                <a:off x="6529141" y="5243706"/>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endParaRPr>
              </a:p>
            </p:txBody>
          </p:sp>
          <p:sp>
            <p:nvSpPr>
              <p:cNvPr id="54" name="Text Box 68"/>
              <p:cNvSpPr txBox="1">
                <a:spLocks noChangeArrowheads="1"/>
              </p:cNvSpPr>
              <p:nvPr/>
            </p:nvSpPr>
            <p:spPr bwMode="auto">
              <a:xfrm>
                <a:off x="7177209" y="5243706"/>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endParaRPr>
              </a:p>
            </p:txBody>
          </p:sp>
          <p:sp>
            <p:nvSpPr>
              <p:cNvPr id="55" name="Text Box 69"/>
              <p:cNvSpPr txBox="1">
                <a:spLocks noChangeArrowheads="1"/>
              </p:cNvSpPr>
              <p:nvPr/>
            </p:nvSpPr>
            <p:spPr bwMode="auto">
              <a:xfrm>
                <a:off x="7898161" y="5243706"/>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a:solidFill>
                    <a:srgbClr val="0000FF"/>
                  </a:solidFill>
                  <a:effectLst>
                    <a:outerShdw blurRad="38100" dist="38100" dir="2700000" algn="tl">
                      <a:srgbClr val="000000">
                        <a:alpha val="43137"/>
                      </a:srgbClr>
                    </a:outerShdw>
                  </a:effectLst>
                  <a:latin typeface="+mn-lt"/>
                  <a:ea typeface="+mn-ea"/>
                  <a:cs typeface="+mn-cs"/>
                </a:endParaRPr>
              </a:p>
            </p:txBody>
          </p:sp>
          <p:sp>
            <p:nvSpPr>
              <p:cNvPr id="56" name="Text Box 70"/>
              <p:cNvSpPr txBox="1">
                <a:spLocks noChangeArrowheads="1"/>
              </p:cNvSpPr>
              <p:nvPr/>
            </p:nvSpPr>
            <p:spPr bwMode="auto">
              <a:xfrm>
                <a:off x="8546231" y="5243706"/>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7" name="Text Box 71"/>
              <p:cNvSpPr txBox="1">
                <a:spLocks noChangeArrowheads="1"/>
              </p:cNvSpPr>
              <p:nvPr/>
            </p:nvSpPr>
            <p:spPr bwMode="auto">
              <a:xfrm>
                <a:off x="6544899" y="4382983"/>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8" name="Text Box 72"/>
              <p:cNvSpPr txBox="1">
                <a:spLocks noChangeArrowheads="1"/>
              </p:cNvSpPr>
              <p:nvPr/>
            </p:nvSpPr>
            <p:spPr bwMode="auto">
              <a:xfrm>
                <a:off x="7072810" y="4382983"/>
                <a:ext cx="364415"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4</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59" name="Text Box 73"/>
              <p:cNvSpPr txBox="1">
                <a:spLocks noChangeArrowheads="1"/>
              </p:cNvSpPr>
              <p:nvPr/>
            </p:nvSpPr>
            <p:spPr bwMode="auto">
              <a:xfrm>
                <a:off x="7831188" y="4382983"/>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2</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sp>
            <p:nvSpPr>
              <p:cNvPr id="60" name="Text Box 74"/>
              <p:cNvSpPr txBox="1">
                <a:spLocks noChangeArrowheads="1"/>
              </p:cNvSpPr>
              <p:nvPr/>
            </p:nvSpPr>
            <p:spPr bwMode="auto">
              <a:xfrm>
                <a:off x="8430011" y="4382983"/>
                <a:ext cx="364416" cy="372552"/>
              </a:xfrm>
              <a:prstGeom prst="rect">
                <a:avLst/>
              </a:prstGeom>
              <a:noFill/>
              <a:ln w="9525">
                <a:noFill/>
                <a:miter lim="800000"/>
              </a:ln>
              <a:effectLst/>
            </p:spPr>
            <p:txBody>
              <a:bodyPr wrap="none">
                <a:spAutoFit/>
              </a:bodyPr>
              <a:lstStyle/>
              <a:p>
                <a:pPr marR="0" defTabSz="914400" eaLnBrk="0" fontAlgn="auto" hangingPunct="0">
                  <a:spcBef>
                    <a:spcPts val="0"/>
                  </a:spcBef>
                  <a:spcAft>
                    <a:spcPts val="0"/>
                  </a:spcAft>
                  <a:buClrTx/>
                  <a:buSzTx/>
                  <a:buFontTx/>
                  <a:buNone/>
                  <a:defRPr/>
                </a:pPr>
                <a:r>
                  <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rPr>
                  <a:t>3</a:t>
                </a:r>
                <a:endParaRPr kumimoji="0" lang="en-US" altLang="zh-CN" sz="1200" b="1" kern="1200" cap="none" spc="0" normalizeH="0" baseline="0" noProof="0" dirty="0">
                  <a:solidFill>
                    <a:srgbClr val="0000FF"/>
                  </a:solidFill>
                  <a:effectLst>
                    <a:outerShdw blurRad="38100" dist="38100" dir="2700000" algn="tl">
                      <a:srgbClr val="000000">
                        <a:alpha val="43137"/>
                      </a:srgbClr>
                    </a:outerShdw>
                  </a:effectLst>
                  <a:latin typeface="+mn-lt"/>
                  <a:ea typeface="+mn-ea"/>
                  <a:cs typeface="+mn-cs"/>
                </a:endParaRPr>
              </a:p>
            </p:txBody>
          </p:sp>
        </p:grpSp>
      </p:grpSp>
      <p:grpSp>
        <p:nvGrpSpPr>
          <p:cNvPr id="2" name="组合 1"/>
          <p:cNvGrpSpPr/>
          <p:nvPr/>
        </p:nvGrpSpPr>
        <p:grpSpPr>
          <a:xfrm>
            <a:off x="412750" y="0"/>
            <a:ext cx="2447925" cy="2436813"/>
            <a:chOff x="412731" y="0"/>
            <a:chExt cx="2447159" cy="2436813"/>
          </a:xfrm>
        </p:grpSpPr>
        <p:sp>
          <p:nvSpPr>
            <p:cNvPr id="63" name="矩形 62"/>
            <p:cNvSpPr/>
            <p:nvPr/>
          </p:nvSpPr>
          <p:spPr bwMode="auto">
            <a:xfrm>
              <a:off x="990400" y="0"/>
              <a:ext cx="1107728" cy="461963"/>
            </a:xfrm>
            <a:prstGeom prst="rect">
              <a:avLst/>
            </a:prstGeom>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子集树</a:t>
              </a:r>
              <a:endParaRPr kumimoji="0"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endParaRPr>
            </a:p>
          </p:txBody>
        </p:sp>
        <p:graphicFrame>
          <p:nvGraphicFramePr>
            <p:cNvPr id="139323" name="Object 2"/>
            <p:cNvGraphicFramePr>
              <a:graphicFrameLocks noChangeAspect="1"/>
            </p:cNvGraphicFramePr>
            <p:nvPr/>
          </p:nvGraphicFramePr>
          <p:xfrm>
            <a:off x="412731" y="544513"/>
            <a:ext cx="2447159" cy="1892300"/>
          </p:xfrm>
          <a:graphic>
            <a:graphicData uri="http://schemas.openxmlformats.org/presentationml/2006/ole">
              <mc:AlternateContent xmlns:mc="http://schemas.openxmlformats.org/markup-compatibility/2006">
                <mc:Choice xmlns:v="urn:schemas-microsoft-com:vml" Requires="v">
                  <p:oleObj spid="_x0000_s3076" name="" r:id="rId1" imgW="3531235" imgH="1976120" progId="Visio.Drawing.11">
                    <p:embed/>
                  </p:oleObj>
                </mc:Choice>
                <mc:Fallback>
                  <p:oleObj name="" r:id="rId1" imgW="3531235" imgH="1976120" progId="Visio.Drawing.11">
                    <p:embed/>
                    <p:pic>
                      <p:nvPicPr>
                        <p:cNvPr id="0" name="图片 3075"/>
                        <p:cNvPicPr/>
                        <p:nvPr/>
                      </p:nvPicPr>
                      <p:blipFill>
                        <a:blip r:embed="rId2"/>
                        <a:stretch>
                          <a:fillRect/>
                        </a:stretch>
                      </p:blipFill>
                      <p:spPr>
                        <a:xfrm>
                          <a:off x="412731" y="544513"/>
                          <a:ext cx="2447159" cy="1892300"/>
                        </a:xfrm>
                        <a:prstGeom prst="rect">
                          <a:avLst/>
                        </a:prstGeom>
                        <a:noFill/>
                        <a:ln w="38100">
                          <a:noFill/>
                          <a:miter/>
                        </a:ln>
                      </p:spPr>
                    </p:pic>
                  </p:oleObj>
                </mc:Fallback>
              </mc:AlternateContent>
            </a:graphicData>
          </a:graphic>
        </p:graphicFrame>
      </p:grpSp>
      <p:sp>
        <p:nvSpPr>
          <p:cNvPr id="4" name="矩形 3"/>
          <p:cNvSpPr/>
          <p:nvPr/>
        </p:nvSpPr>
        <p:spPr>
          <a:xfrm>
            <a:off x="2406650" y="6159500"/>
            <a:ext cx="4616450" cy="369888"/>
          </a:xfrm>
          <a:prstGeom prst="rect">
            <a:avLst/>
          </a:prstGeom>
          <a:solidFill>
            <a:srgbClr val="FAC4BE">
              <a:alpha val="60000"/>
            </a:srgbClr>
          </a:solidFill>
          <a:ln>
            <a:solidFill>
              <a:srgbClr val="FF0000"/>
            </a:solid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rgbClr val="0000FF"/>
                </a:solidFill>
                <a:effectLst/>
                <a:uLnTx/>
                <a:uFillTx/>
                <a:latin typeface="Consolas" panose="020B0609020204030204" pitchFamily="49" charset="0"/>
                <a:ea typeface="楷体_GB2312" panose="02010609030101010101" charset="-122"/>
                <a:cs typeface="+mn-cs"/>
              </a:rPr>
              <a:t>legal(t) </a:t>
            </a:r>
            <a:r>
              <a:rPr kumimoji="0" lang="en-US" altLang="zh-CN" sz="1800" b="1" i="0" u="none" strike="noStrike" kern="1200" cap="none" spc="0" normalizeH="0" baseline="0" noProof="0">
                <a:ln>
                  <a:noFill/>
                </a:ln>
                <a:solidFill>
                  <a:srgbClr val="0000FF"/>
                </a:solidFill>
                <a:effectLst>
                  <a:outerShdw blurRad="38100" dist="38100" dir="2700000" algn="tl">
                    <a:srgbClr val="000000"/>
                  </a:outerShdw>
                </a:effectLst>
                <a:uLnTx/>
                <a:uFillTx/>
                <a:latin typeface="Consolas" panose="020B0609020204030204" pitchFamily="49" charset="0"/>
                <a:ea typeface="楷体_GB2312" panose="02010609030101010101" charset="-122"/>
                <a:cs typeface="+mn-cs"/>
                <a:sym typeface="Wingdings" panose="05000000000000000000" pitchFamily="2" charset="2"/>
              </a:rPr>
              <a:t></a:t>
            </a:r>
            <a:r>
              <a:rPr kumimoji="0" lang="en-US" altLang="zh-CN" sz="1800" b="1" i="0" u="none" strike="noStrike" kern="1200" cap="none" spc="0" normalizeH="0" baseline="0" noProof="0">
                <a:ln>
                  <a:noFill/>
                </a:ln>
                <a:solidFill>
                  <a:srgbClr val="FF0000"/>
                </a:solidFill>
                <a:effectLst/>
                <a:uLnTx/>
                <a:uFillTx/>
                <a:latin typeface="Consolas" panose="020B0609020204030204" pitchFamily="49" charset="0"/>
                <a:ea typeface="黑体" panose="02010609060101010101" pitchFamily="49" charset="-122"/>
                <a:cs typeface="Tahoma" panose="020B0604030504040204" pitchFamily="34" charset="0"/>
              </a:rPr>
              <a:t>Constraint(t)&amp;&amp;Bound(t) </a:t>
            </a:r>
            <a:endParaRPr kumimoji="0" lang="zh-CN" altLang="en-US" sz="18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62" name="Text Box 2"/>
          <p:cNvSpPr txBox="1">
            <a:spLocks noChangeArrowheads="1"/>
          </p:cNvSpPr>
          <p:nvPr/>
        </p:nvSpPr>
        <p:spPr bwMode="auto">
          <a:xfrm>
            <a:off x="2784475" y="17463"/>
            <a:ext cx="3248025" cy="368300"/>
          </a:xfrm>
          <a:prstGeom prst="rect">
            <a:avLst/>
          </a:prstGeom>
          <a:solidFill>
            <a:schemeClr val="accent5">
              <a:lumMod val="75000"/>
            </a:schemeClr>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递归的算法框架</a:t>
            </a:r>
            <a:endParaRPr kumimoji="0" lang="zh-CN" altLang="en-US"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000000"/>
                                          </p:val>
                                        </p:tav>
                                        <p:tav tm="100000">
                                          <p:val>
                                            <p:strVal val="#ppt_w"/>
                                          </p:val>
                                        </p:tav>
                                      </p:tavLst>
                                    </p:anim>
                                    <p:anim calcmode="lin" valueType="num">
                                      <p:cBhvr>
                                        <p:cTn id="12" dur="500" fill="hold"/>
                                        <p:tgtEl>
                                          <p:spTgt spid="9"/>
                                        </p:tgtEl>
                                        <p:attrNameLst>
                                          <p:attrName>ppt_h</p:attrName>
                                        </p:attrNameLst>
                                      </p:cBhvr>
                                      <p:tavLst>
                                        <p:tav tm="0">
                                          <p:val>
                                            <p:fltVal val="0.000000"/>
                                          </p:val>
                                        </p:tav>
                                        <p:tav tm="100000">
                                          <p:val>
                                            <p:strVal val="#ppt_h"/>
                                          </p:val>
                                        </p:tav>
                                      </p:tavLst>
                                    </p:anim>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144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524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63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61444" grpId="0"/>
      <p:bldP spid="61445" grpId="0" bldLvl="0" animBg="1"/>
      <p:bldP spid="95240" grpId="0" animBg="1"/>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Text Box 2"/>
          <p:cNvSpPr txBox="1"/>
          <p:nvPr/>
        </p:nvSpPr>
        <p:spPr>
          <a:xfrm>
            <a:off x="252413" y="517525"/>
            <a:ext cx="4535487" cy="523875"/>
          </a:xfrm>
          <a:prstGeom prst="rect">
            <a:avLst/>
          </a:prstGeom>
          <a:noFill/>
          <a:ln w="9525">
            <a:noFill/>
          </a:ln>
        </p:spPr>
        <p:txBody>
          <a:bodyPr anchor="t" anchorCtr="0">
            <a:spAutoFit/>
          </a:bodyPr>
          <a:p>
            <a:pPr algn="ctr" eaLnBrk="0" hangingPunct="0">
              <a:spcBef>
                <a:spcPct val="50000"/>
              </a:spcBef>
            </a:pPr>
            <a:r>
              <a:rPr lang="zh-CN" altLang="en-US" sz="2800" dirty="0">
                <a:solidFill>
                  <a:schemeClr val="bg1"/>
                </a:solidFill>
                <a:latin typeface="Consolas" panose="020B0609020204030204" pitchFamily="49" charset="0"/>
                <a:ea typeface="微软雅黑" panose="020B0503020204020204" pitchFamily="34" charset="-122"/>
              </a:rPr>
              <a:t>回溯法的算法框架</a:t>
            </a:r>
            <a:endParaRPr lang="zh-CN" altLang="en-US" sz="2800" dirty="0">
              <a:solidFill>
                <a:schemeClr val="bg1"/>
              </a:solidFill>
              <a:latin typeface="Consolas" panose="020B0609020204030204" pitchFamily="49" charset="0"/>
              <a:ea typeface="微软雅黑" panose="020B0503020204020204" pitchFamily="34" charset="-122"/>
            </a:endParaRPr>
          </a:p>
        </p:txBody>
      </p:sp>
      <p:sp>
        <p:nvSpPr>
          <p:cNvPr id="52227" name="Text Box 3"/>
          <p:cNvSpPr txBox="1">
            <a:spLocks noChangeArrowheads="1"/>
          </p:cNvSpPr>
          <p:nvPr/>
        </p:nvSpPr>
        <p:spPr bwMode="auto">
          <a:xfrm>
            <a:off x="252413" y="1157288"/>
            <a:ext cx="3103563" cy="369888"/>
          </a:xfrm>
          <a:prstGeom prst="rect">
            <a:avLst/>
          </a:prstGeom>
          <a:solidFill>
            <a:schemeClr val="accent5">
              <a:lumMod val="75000"/>
            </a:schemeClr>
          </a:solid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 </a:t>
            </a:r>
            <a:r>
              <a:rPr kumimoji="0" lang="zh-CN" altLang="en-US"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rPr>
              <a:t>非递归回溯框架</a:t>
            </a:r>
            <a:endParaRPr kumimoji="0" lang="zh-CN" altLang="en-US" sz="1800" b="0" i="0" u="none" strike="noStrike" kern="1200" cap="none" spc="0" normalizeH="0" baseline="0" noProof="0" dirty="0">
              <a:ln>
                <a:noFill/>
              </a:ln>
              <a:solidFill>
                <a:schemeClr val="bg1"/>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32772" name="Text Box 4"/>
          <p:cNvSpPr txBox="1">
            <a:spLocks noChangeArrowheads="1"/>
          </p:cNvSpPr>
          <p:nvPr/>
        </p:nvSpPr>
        <p:spPr bwMode="auto">
          <a:xfrm>
            <a:off x="244762" y="1664918"/>
            <a:ext cx="8786836" cy="507831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int x[n];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存放解向量，全局变量</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void backtrack(int n)			//</a:t>
            </a:r>
            <a:r>
              <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rPr>
              <a:t>非递归框架</a:t>
            </a:r>
            <a:endParaRPr kumimoji="0" lang="zh-CN" altLang="zh-CN" sz="1800" b="0"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int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根结点层次为</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while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&gt;=1)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尚未回溯到头</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=0</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时，结点被搜索完</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ExistSubNode</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当前结点存在子结点</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，还有没检验的结点</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for (j=</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下界</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;j&lt;=</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上界</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j++</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遍历</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的所有子节点，</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对子集树</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j=0</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到</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1</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循环</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x[</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取一个可能的值</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if (</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constraint(</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 &amp;&amp; bound(</a:t>
            </a:r>
            <a:r>
              <a:rPr kumimoji="0" lang="en-US" altLang="zh-CN" sz="1800" b="0" i="0" u="none" strike="noStrike" kern="1200" cap="none" spc="0" normalizeH="0" baseline="0" noProof="0" dirty="0" err="1">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660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1" i="0" u="none" strike="noStrike" kern="1200" cap="none" spc="0" normalizeH="0" baseline="0" noProof="0" dirty="0">
                <a:ln>
                  <a:noFill/>
                </a:ln>
                <a:solidFill>
                  <a:schemeClr val="accent2">
                    <a:lumMod val="75000"/>
                  </a:schemeClr>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1" i="0" u="none" strike="noStrike" kern="1200" cap="none" spc="0" normalizeH="0" baseline="0" noProof="0" dirty="0">
                <a:ln>
                  <a:noFill/>
                </a:ln>
                <a:solidFill>
                  <a:schemeClr val="accent2">
                    <a:lumMod val="75000"/>
                  </a:schemeClr>
                </a:solidFill>
                <a:effectLst/>
                <a:uLnTx/>
                <a:uFillTx/>
                <a:latin typeface="Consolas" panose="020B0609020204030204" pitchFamily="49" charset="0"/>
                <a:ea typeface="仿宋" panose="02010609060101010101" pitchFamily="49" charset="-122"/>
                <a:cs typeface="Consolas" panose="020B0609020204030204" pitchFamily="49" charset="0"/>
              </a:rPr>
              <a:t>剪枝</a:t>
            </a:r>
            <a:endParaRPr kumimoji="0" lang="en-US" altLang="zh-CN" sz="1800" b="1" i="0" u="none" strike="noStrike" kern="1200" cap="none" spc="0" normalizeH="0" baseline="0" noProof="0" dirty="0">
              <a:ln>
                <a:noFill/>
              </a:ln>
              <a:solidFill>
                <a:schemeClr val="accent2">
                  <a:lumMod val="75000"/>
                </a:schemeClr>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//x[</a:t>
            </a:r>
            <a:r>
              <a:rPr kumimoji="0" lang="en-US" altLang="zh-CN" sz="1800" b="0" i="0" u="none" strike="noStrike" kern="1200" cap="none" spc="0" normalizeH="0" baseline="0" noProof="0" dirty="0" err="1">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满足约束条件或界限函数</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  if (x</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是一个可行解</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输出</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x;</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未找到，深度扩展搜索，向下一层</a:t>
            </a:r>
            <a:endPar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else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a:t>
            </a:r>
            <a:r>
              <a:rPr kumimoji="0" lang="zh-CN" altLang="zh-CN" sz="1800" b="0" i="0" u="none" strike="noStrike" kern="1200" cap="none" spc="0" normalizeH="0" baseline="0" noProof="0" dirty="0">
                <a:ln>
                  <a:noFill/>
                </a:ln>
                <a:solidFill>
                  <a:srgbClr val="9900FF"/>
                </a:solidFill>
                <a:effectLst/>
                <a:uLnTx/>
                <a:uFillTx/>
                <a:latin typeface="Consolas" panose="020B0609020204030204" pitchFamily="49" charset="0"/>
                <a:ea typeface="仿宋" panose="02010609060101010101" pitchFamily="49" charset="-122"/>
                <a:cs typeface="Consolas" panose="020B0609020204030204" pitchFamily="49" charset="0"/>
              </a:rPr>
              <a:t>回溯</a:t>
            </a:r>
            <a:r>
              <a:rPr kumimoji="0" lang="zh-CN" altLang="en-US"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：已试完所有，</a:t>
            </a:r>
            <a:r>
              <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rPr>
              <a:t>不存在子结点，返回上一层</a:t>
            </a:r>
            <a:endParaRPr kumimoji="0" lang="zh-CN" altLang="zh-CN" sz="1800" b="0" i="0" u="none" strike="noStrike" kern="1200" cap="none" spc="0" normalizeH="0" baseline="0" noProof="0" dirty="0">
              <a:ln>
                <a:noFill/>
              </a:ln>
              <a:solidFill>
                <a:srgbClr val="00B0F0"/>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   }</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1"/>
          <p:cNvSpPr/>
          <p:nvPr/>
        </p:nvSpPr>
        <p:spPr>
          <a:xfrm>
            <a:off x="228600" y="2133600"/>
            <a:ext cx="8915400" cy="4338638"/>
          </a:xfrm>
          <a:prstGeom prst="rect">
            <a:avLst/>
          </a:prstGeom>
          <a:solidFill>
            <a:srgbClr val="FFFFFF"/>
          </a:solidFill>
          <a:ln w="9525">
            <a:noFill/>
          </a:ln>
          <a:effectLst>
            <a:prstShdw prst="shdw17" dist="17961" dir="2699999">
              <a:srgbClr val="999999">
                <a:alpha val="50000"/>
              </a:srgbClr>
            </a:prstShdw>
          </a:effectLst>
        </p:spPr>
        <p:txBody>
          <a:bodyPr lIns="0" tIns="0" rIns="0" bIns="0" anchor="ctr" anchorCtr="0">
            <a:spAutoFit/>
          </a:bodyPr>
          <a:p>
            <a:pPr eaLnBrk="0" hangingPunct="0">
              <a:lnSpc>
                <a:spcPct val="150000"/>
              </a:lnSpc>
            </a:pPr>
            <a:r>
              <a:rPr lang="en-US" altLang="zh-CN" sz="1900" b="1" dirty="0">
                <a:solidFill>
                  <a:srgbClr val="C00000"/>
                </a:solidFill>
                <a:latin typeface="Consolas" panose="020B0609020204030204" pitchFamily="49" charset="0"/>
                <a:ea typeface="宋体" panose="02010600030101010101" pitchFamily="2" charset="-122"/>
              </a:rPr>
              <a:t>Word Search</a:t>
            </a:r>
            <a:endParaRPr lang="en-US" altLang="zh-CN" sz="1900" b="1" dirty="0">
              <a:solidFill>
                <a:srgbClr val="C00000"/>
              </a:solidFill>
              <a:latin typeface="Consolas" panose="020B0609020204030204" pitchFamily="49" charset="0"/>
              <a:ea typeface="宋体" panose="02010600030101010101" pitchFamily="2" charset="-122"/>
            </a:endParaRPr>
          </a:p>
          <a:p>
            <a:pPr eaLnBrk="0" hangingPunct="0">
              <a:lnSpc>
                <a:spcPct val="150000"/>
              </a:lnSpc>
            </a:pPr>
            <a:r>
              <a:rPr lang="en-US" altLang="zh-CN" sz="1900" dirty="0">
                <a:solidFill>
                  <a:srgbClr val="000000"/>
                </a:solidFill>
                <a:latin typeface="Consolas" panose="020B0609020204030204" pitchFamily="49" charset="0"/>
                <a:ea typeface="宋体" panose="02010600030101010101" pitchFamily="2" charset="-122"/>
              </a:rPr>
              <a:t>Given a 2D board and a word, find if the word exists in the grid. The word can be constructed from letters of sequentially adjacent cell, where "adjacent" cells are those horizontally or vertically neighboring. The same letter cell may not be used more than once.</a:t>
            </a:r>
            <a:endParaRPr lang="en-US" altLang="zh-CN" sz="1900" dirty="0">
              <a:solidFill>
                <a:srgbClr val="000000"/>
              </a:solidFill>
              <a:latin typeface="Consolas" panose="020B0609020204030204" pitchFamily="49" charset="0"/>
              <a:ea typeface="宋体" panose="02010600030101010101" pitchFamily="2" charset="-122"/>
            </a:endParaRPr>
          </a:p>
          <a:p>
            <a:pPr eaLnBrk="0" hangingPunct="0">
              <a:lnSpc>
                <a:spcPct val="150000"/>
              </a:lnSpc>
            </a:pPr>
            <a:r>
              <a:rPr lang="en-US" altLang="zh-CN" sz="1900" b="1" dirty="0">
                <a:solidFill>
                  <a:srgbClr val="C00000"/>
                </a:solidFill>
                <a:latin typeface="Consolas" panose="020B0609020204030204" pitchFamily="49" charset="0"/>
                <a:ea typeface="宋体" panose="02010600030101010101" pitchFamily="2" charset="-122"/>
              </a:rPr>
              <a:t>Example:</a:t>
            </a:r>
            <a:endParaRPr lang="en-US" altLang="zh-CN" sz="1900" b="1" dirty="0">
              <a:solidFill>
                <a:srgbClr val="C00000"/>
              </a:solidFill>
              <a:latin typeface="Consolas" panose="020B0609020204030204" pitchFamily="49" charset="0"/>
              <a:ea typeface="宋体" panose="02010600030101010101" pitchFamily="2" charset="-122"/>
            </a:endParaRPr>
          </a:p>
          <a:p>
            <a:pPr eaLnBrk="0" hangingPunct="0">
              <a:lnSpc>
                <a:spcPct val="150000"/>
              </a:lnSpc>
            </a:pPr>
            <a:r>
              <a:rPr lang="en-US" altLang="zh-CN" sz="1900" dirty="0">
                <a:solidFill>
                  <a:srgbClr val="000000"/>
                </a:solidFill>
                <a:latin typeface="Consolas" panose="020B0609020204030204" pitchFamily="49" charset="0"/>
                <a:ea typeface="宋体" panose="02010600030101010101" pitchFamily="2" charset="-122"/>
              </a:rPr>
              <a:t>board = [['A','B','C','E'], ['S','F','C','S'], ['A','D','E','E']] </a:t>
            </a:r>
            <a:endParaRPr lang="en-US" altLang="zh-CN" sz="1900" dirty="0">
              <a:solidFill>
                <a:srgbClr val="000000"/>
              </a:solidFill>
              <a:latin typeface="Consolas" panose="020B0609020204030204" pitchFamily="49" charset="0"/>
              <a:ea typeface="宋体" panose="02010600030101010101" pitchFamily="2" charset="-122"/>
            </a:endParaRPr>
          </a:p>
          <a:p>
            <a:pPr eaLnBrk="0" hangingPunct="0">
              <a:lnSpc>
                <a:spcPct val="150000"/>
              </a:lnSpc>
            </a:pPr>
            <a:r>
              <a:rPr lang="en-US" altLang="zh-CN" sz="1900" dirty="0">
                <a:solidFill>
                  <a:srgbClr val="000000"/>
                </a:solidFill>
                <a:latin typeface="Consolas" panose="020B0609020204030204" pitchFamily="49" charset="0"/>
                <a:ea typeface="宋体" panose="02010600030101010101" pitchFamily="2" charset="-122"/>
              </a:rPr>
              <a:t>Given word = "ABCCED", return true. </a:t>
            </a:r>
            <a:endParaRPr lang="en-US" altLang="zh-CN" sz="1900" dirty="0">
              <a:solidFill>
                <a:srgbClr val="000000"/>
              </a:solidFill>
              <a:latin typeface="Consolas" panose="020B0609020204030204" pitchFamily="49" charset="0"/>
              <a:ea typeface="宋体" panose="02010600030101010101" pitchFamily="2" charset="-122"/>
            </a:endParaRPr>
          </a:p>
          <a:p>
            <a:pPr eaLnBrk="0" hangingPunct="0">
              <a:lnSpc>
                <a:spcPct val="150000"/>
              </a:lnSpc>
            </a:pPr>
            <a:r>
              <a:rPr lang="en-US" altLang="zh-CN" sz="1900" dirty="0">
                <a:solidFill>
                  <a:srgbClr val="000000"/>
                </a:solidFill>
                <a:latin typeface="Consolas" panose="020B0609020204030204" pitchFamily="49" charset="0"/>
                <a:ea typeface="宋体" panose="02010600030101010101" pitchFamily="2" charset="-122"/>
              </a:rPr>
              <a:t>Given word = "SEE", return true.</a:t>
            </a:r>
            <a:endParaRPr lang="en-US" altLang="zh-CN" sz="1900" dirty="0">
              <a:solidFill>
                <a:srgbClr val="000000"/>
              </a:solidFill>
              <a:latin typeface="Consolas" panose="020B0609020204030204" pitchFamily="49" charset="0"/>
              <a:ea typeface="宋体" panose="02010600030101010101" pitchFamily="2" charset="-122"/>
            </a:endParaRPr>
          </a:p>
          <a:p>
            <a:pPr eaLnBrk="0" hangingPunct="0">
              <a:lnSpc>
                <a:spcPct val="150000"/>
              </a:lnSpc>
            </a:pPr>
            <a:r>
              <a:rPr lang="en-US" altLang="zh-CN" sz="1900" dirty="0">
                <a:solidFill>
                  <a:srgbClr val="000000"/>
                </a:solidFill>
                <a:latin typeface="Consolas" panose="020B0609020204030204" pitchFamily="49" charset="0"/>
                <a:ea typeface="宋体" panose="02010600030101010101" pitchFamily="2" charset="-122"/>
              </a:rPr>
              <a:t>Given word = "ABCB", return false. </a:t>
            </a:r>
            <a:endParaRPr lang="en-US" altLang="zh-CN" sz="1900" dirty="0">
              <a:solidFill>
                <a:srgbClr val="000000"/>
              </a:solidFill>
              <a:latin typeface="Consolas" panose="020B0609020204030204" pitchFamily="49" charset="0"/>
              <a:ea typeface="宋体" panose="02010600030101010101" pitchFamily="2" charset="-122"/>
            </a:endParaRPr>
          </a:p>
        </p:txBody>
      </p:sp>
      <p:pic>
        <p:nvPicPr>
          <p:cNvPr id="143362" name="图片 4"/>
          <p:cNvPicPr>
            <a:picLocks noChangeAspect="1"/>
          </p:cNvPicPr>
          <p:nvPr/>
        </p:nvPicPr>
        <p:blipFill>
          <a:blip r:embed="rId1"/>
          <a:stretch>
            <a:fillRect/>
          </a:stretch>
        </p:blipFill>
        <p:spPr>
          <a:xfrm>
            <a:off x="427038" y="1389063"/>
            <a:ext cx="6019800" cy="592137"/>
          </a:xfrm>
          <a:prstGeom prst="rect">
            <a:avLst/>
          </a:prstGeom>
          <a:noFill/>
          <a:ln w="9525">
            <a:noFill/>
          </a:ln>
        </p:spPr>
      </p:pic>
      <p:sp>
        <p:nvSpPr>
          <p:cNvPr id="143363" name="Text Box 2"/>
          <p:cNvSpPr txBox="1"/>
          <p:nvPr/>
        </p:nvSpPr>
        <p:spPr>
          <a:xfrm>
            <a:off x="252413" y="517525"/>
            <a:ext cx="4535487" cy="523875"/>
          </a:xfrm>
          <a:prstGeom prst="rect">
            <a:avLst/>
          </a:prstGeom>
          <a:noFill/>
          <a:ln w="9525">
            <a:noFill/>
          </a:ln>
        </p:spPr>
        <p:txBody>
          <a:bodyPr anchor="t" anchorCtr="0">
            <a:spAutoFit/>
          </a:bodyPr>
          <a:p>
            <a:pPr eaLnBrk="0" hangingPunct="0">
              <a:spcBef>
                <a:spcPct val="50000"/>
              </a:spcBef>
            </a:pPr>
            <a:r>
              <a:rPr lang="zh-CN" altLang="en-US" sz="2800" dirty="0">
                <a:solidFill>
                  <a:schemeClr val="bg1"/>
                </a:solidFill>
                <a:latin typeface="Consolas" panose="020B0609020204030204" pitchFamily="49" charset="0"/>
                <a:ea typeface="微软雅黑" panose="020B0503020204020204" pitchFamily="34" charset="-122"/>
              </a:rPr>
              <a:t>企业笔试题</a:t>
            </a:r>
            <a:endParaRPr lang="zh-CN" altLang="en-US" sz="2800" dirty="0">
              <a:solidFill>
                <a:schemeClr val="bg1"/>
              </a:solidFill>
              <a:latin typeface="Consolas" panose="020B0609020204030204" pitchFamily="49" charset="0"/>
              <a:ea typeface="微软雅黑" panose="020B0503020204020204" pitchFamily="34" charset="-122"/>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WordArt 5"/>
          <p:cNvSpPr>
            <a:spLocks noTextEdit="1"/>
          </p:cNvSpPr>
          <p:nvPr/>
        </p:nvSpPr>
        <p:spPr>
          <a:xfrm>
            <a:off x="2209800" y="3048000"/>
            <a:ext cx="4343400" cy="609600"/>
          </a:xfrm>
          <a:prstGeom prst="rect">
            <a:avLst/>
          </a:prstGeom>
        </p:spPr>
        <p:txBody>
          <a:bodyPr wrap="none" fromWordArt="1">
            <a:prstTxWarp prst="textDeflate">
              <a:avLst>
                <a:gd name="adj" fmla="val 0"/>
              </a:avLst>
            </a:prstTxWarp>
            <a:normAutofit/>
          </a:bodyPr>
          <a:p>
            <a:pPr algn="ctr"/>
            <a:r>
              <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round/>
                <a:headEnd type="none" w="med" len="med"/>
                <a:tailEnd type="none" w="med" len="med"/>
              </a:ln>
              <a:gradFill rotWithShape="1">
                <a:gsLst>
                  <a:gs pos="0">
                    <a:schemeClr val="bg2"/>
                  </a:gs>
                  <a:gs pos="100000">
                    <a:srgbClr val="666666"/>
                  </a:gs>
                </a:gsLst>
                <a:lin ang="0" scaled="1"/>
                <a:tileRect/>
              </a:gradFill>
              <a:effectLst>
                <a:outerShdw dist="71842" dir="2699999" algn="ctr" rotWithShape="0">
                  <a:schemeClr val="tx1">
                    <a:alpha val="50000"/>
                  </a:schemeClr>
                </a:outerShdw>
              </a:effectLst>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9506"/>
                                        </p:tgtEl>
                                        <p:attrNameLst>
                                          <p:attrName>style.visibility</p:attrName>
                                        </p:attrNameLst>
                                      </p:cBhvr>
                                      <p:to>
                                        <p:strVal val="visible"/>
                                      </p:to>
                                    </p:set>
                                    <p:anim calcmode="lin" valueType="num">
                                      <p:cBhvr>
                                        <p:cTn id="7" dur="500" fill="hold"/>
                                        <p:tgtEl>
                                          <p:spTgt spid="149506"/>
                                        </p:tgtEl>
                                        <p:attrNameLst>
                                          <p:attrName>ppt_w</p:attrName>
                                        </p:attrNameLst>
                                      </p:cBhvr>
                                      <p:tavLst>
                                        <p:tav tm="0">
                                          <p:val>
                                            <p:fltVal val="0.000000"/>
                                          </p:val>
                                        </p:tav>
                                        <p:tav tm="100000">
                                          <p:val>
                                            <p:strVal val="#ppt_w"/>
                                          </p:val>
                                        </p:tav>
                                      </p:tavLst>
                                    </p:anim>
                                    <p:anim calcmode="lin" valueType="num">
                                      <p:cBhvr>
                                        <p:cTn id="8" dur="500" fill="hold"/>
                                        <p:tgtEl>
                                          <p:spTgt spid="149506"/>
                                        </p:tgtEl>
                                        <p:attrNameLst>
                                          <p:attrName>ppt_h</p:attrName>
                                        </p:attrNameLst>
                                      </p:cBhvr>
                                      <p:tavLst>
                                        <p:tav tm="0">
                                          <p:val>
                                            <p:fltVal val="0.000000"/>
                                          </p:val>
                                        </p:tav>
                                        <p:tav tm="100000">
                                          <p:val>
                                            <p:strVal val="#ppt_h"/>
                                          </p:val>
                                        </p:tav>
                                      </p:tavLst>
                                    </p:anim>
                                    <p:animEffect transition="in" filter="fade">
                                      <p:cBhvr>
                                        <p:cTn id="9" dur="500"/>
                                        <p:tgtEl>
                                          <p:spTgt spid="149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5791200" y="1371600"/>
            <a:ext cx="2209800" cy="4870450"/>
          </a:xfrm>
          <a:prstGeom prst="rect">
            <a:avLst/>
          </a:prstGeom>
        </p:spPr>
        <p:style>
          <a:lnRef idx="2">
            <a:schemeClr val="accent2"/>
          </a:lnRef>
          <a:fillRef idx="1">
            <a:schemeClr val="lt1"/>
          </a:fillRef>
          <a:effectRef idx="0">
            <a:schemeClr val="accent2"/>
          </a:effectRef>
          <a:fontRef idx="minor">
            <a:schemeClr val="dk1"/>
          </a:fontRef>
        </p:style>
        <p:txBody>
          <a:bodyPr lIns="180000" tIns="144000" rIns="180000" bIns="144000">
            <a:spAutoFit/>
          </a:bodyPr>
          <a:lstStyle/>
          <a:p>
            <a:pPr marL="0" marR="0" lvl="0" indent="0" algn="l" defTabSz="914400" rtl="0" eaLnBrk="0" fontAlgn="base" latinLnBrk="0" hangingPunct="0">
              <a:lnSpc>
                <a:spcPts val="3000"/>
              </a:lnSpc>
              <a:spcBef>
                <a:spcPct val="0"/>
              </a:spcBef>
              <a:spcAft>
                <a:spcPct val="0"/>
              </a:spcAft>
              <a:buClrTx/>
              <a:buSzTx/>
              <a:buFontTx/>
              <a:buNone/>
              <a:defRPr/>
            </a:pPr>
            <a:r>
              <a:rPr kumimoji="0" lang="zh-CN"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【输入样例】</a:t>
            </a:r>
            <a:endParaRPr kumimoji="0" lang="zh-CN"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5 8 4</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1 2</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1 3</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1 4</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2 3</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2 4</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2 5</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3 4</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4 5</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zh-CN"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rPr>
              <a:t>【输出样例】</a:t>
            </a:r>
            <a:endParaRPr kumimoji="0" lang="zh-CN"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nsolas" panose="020B0609020204030204" pitchFamily="49" charset="0"/>
            </a:endParaRPr>
          </a:p>
          <a:p>
            <a:pPr marL="0" marR="0" lvl="0" indent="0" algn="l" defTabSz="914400" rtl="0" eaLnBrk="0" fontAlgn="base" latinLnBrk="0" hangingPunct="0">
              <a:lnSpc>
                <a:spcPts val="3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rPr>
              <a:t>48</a:t>
            </a:r>
            <a:endParaRPr kumimoji="0" lang="zh-CN" altLang="zh-CN" sz="1800" b="0" i="0" u="none" strike="noStrike" kern="1200" cap="none" spc="0" normalizeH="0" baseline="0" noProof="0" dirty="0">
              <a:ln>
                <a:noFill/>
              </a:ln>
              <a:solidFill>
                <a:srgbClr val="0000FF"/>
              </a:solidFill>
              <a:effectLst/>
              <a:uLnTx/>
              <a:uFillTx/>
              <a:latin typeface="Consolas" panose="020B0609020204030204" pitchFamily="49" charset="0"/>
              <a:ea typeface="楷体" panose="02010609060101010101" pitchFamily="49" charset="-122"/>
              <a:cs typeface="Consolas" panose="020B0609020204030204" pitchFamily="49" charset="0"/>
            </a:endParaRPr>
          </a:p>
        </p:txBody>
      </p:sp>
      <p:sp>
        <p:nvSpPr>
          <p:cNvPr id="5" name="矩形 4"/>
          <p:cNvSpPr/>
          <p:nvPr/>
        </p:nvSpPr>
        <p:spPr>
          <a:xfrm>
            <a:off x="446088" y="1524000"/>
            <a:ext cx="4572000" cy="4192588"/>
          </a:xfrm>
          <a:prstGeom prst="rect">
            <a:avLst/>
          </a:prstGeom>
          <a:noFill/>
          <a:ln w="9525">
            <a:noFill/>
          </a:ln>
        </p:spPr>
        <p:txBody>
          <a:bodyPr anchor="t" anchorCtr="0">
            <a:spAutoFit/>
          </a:bodyPr>
          <a:p>
            <a:pPr eaLnBrk="0" hangingPunct="0">
              <a:lnSpc>
                <a:spcPct val="150000"/>
              </a:lnSpc>
            </a:pPr>
            <a:r>
              <a:rPr lang="en-US" altLang="zh-CN" sz="2000" dirty="0">
                <a:solidFill>
                  <a:srgbClr val="FF0000"/>
                </a:solidFill>
                <a:latin typeface="Consolas" panose="020B0609020204030204" pitchFamily="49" charset="0"/>
                <a:ea typeface="黑体" panose="02010609060101010101" pitchFamily="49" charset="-122"/>
              </a:rPr>
              <a:t>【</a:t>
            </a:r>
            <a:r>
              <a:rPr lang="zh-CN" altLang="zh-CN" sz="2000" dirty="0">
                <a:solidFill>
                  <a:srgbClr val="FF0000"/>
                </a:solidFill>
                <a:latin typeface="Consolas" panose="020B0609020204030204" pitchFamily="49" charset="0"/>
                <a:ea typeface="黑体" panose="02010609060101010101" pitchFamily="49" charset="-122"/>
              </a:rPr>
              <a:t>输入格式】</a:t>
            </a:r>
            <a:r>
              <a:rPr lang="zh-CN" altLang="zh-CN" sz="2000" dirty="0">
                <a:solidFill>
                  <a:srgbClr val="000000"/>
                </a:solidFill>
                <a:latin typeface="Consolas" panose="020B0609020204030204" pitchFamily="49" charset="0"/>
                <a:ea typeface="黑体" panose="02010609060101010101" pitchFamily="49" charset="-122"/>
              </a:rPr>
              <a:t>第</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行有</a:t>
            </a:r>
            <a:r>
              <a:rPr lang="en-US" altLang="zh-CN" sz="2000" dirty="0">
                <a:solidFill>
                  <a:srgbClr val="000000"/>
                </a:solidFill>
                <a:latin typeface="Consolas" panose="020B0609020204030204" pitchFamily="49" charset="0"/>
                <a:ea typeface="黑体" panose="02010609060101010101" pitchFamily="49" charset="-122"/>
              </a:rPr>
              <a:t>3</a:t>
            </a:r>
            <a:r>
              <a:rPr lang="zh-CN" altLang="zh-CN" sz="2000" dirty="0">
                <a:solidFill>
                  <a:srgbClr val="000000"/>
                </a:solidFill>
                <a:latin typeface="Consolas" panose="020B0609020204030204" pitchFamily="49" charset="0"/>
                <a:ea typeface="黑体" panose="02010609060101010101" pitchFamily="49" charset="-122"/>
              </a:rPr>
              <a:t>个正整数</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k</a:t>
            </a:r>
            <a:r>
              <a:rPr lang="zh-CN" altLang="zh-CN" sz="2000" dirty="0">
                <a:solidFill>
                  <a:srgbClr val="000000"/>
                </a:solidFill>
                <a:latin typeface="Consolas" panose="020B0609020204030204" pitchFamily="49" charset="0"/>
                <a:ea typeface="黑体" panose="02010609060101010101" pitchFamily="49" charset="-122"/>
              </a:rPr>
              <a:t>和</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，表示给定的图</a:t>
            </a:r>
            <a:r>
              <a:rPr lang="en-US" altLang="zh-CN" sz="2000" i="1" dirty="0">
                <a:solidFill>
                  <a:srgbClr val="000000"/>
                </a:solidFill>
                <a:latin typeface="Consolas" panose="020B0609020204030204" pitchFamily="49" charset="0"/>
                <a:ea typeface="黑体" panose="02010609060101010101" pitchFamily="49" charset="-122"/>
              </a:rPr>
              <a:t>G</a:t>
            </a:r>
            <a:r>
              <a:rPr lang="zh-CN" altLang="zh-CN" sz="2000" dirty="0">
                <a:solidFill>
                  <a:srgbClr val="000000"/>
                </a:solidFill>
                <a:latin typeface="Consolas" panose="020B0609020204030204" pitchFamily="49" charset="0"/>
                <a:ea typeface="黑体" panose="02010609060101010101" pitchFamily="49" charset="-122"/>
              </a:rPr>
              <a:t>有</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个顶点和</a:t>
            </a:r>
            <a:r>
              <a:rPr lang="en-US" altLang="zh-CN" sz="2000" i="1" dirty="0">
                <a:solidFill>
                  <a:srgbClr val="000000"/>
                </a:solidFill>
                <a:latin typeface="Consolas" panose="020B0609020204030204" pitchFamily="49" charset="0"/>
                <a:ea typeface="黑体" panose="02010609060101010101" pitchFamily="49" charset="-122"/>
              </a:rPr>
              <a:t>k</a:t>
            </a:r>
            <a:r>
              <a:rPr lang="zh-CN" altLang="zh-CN" sz="2000" dirty="0">
                <a:solidFill>
                  <a:srgbClr val="000000"/>
                </a:solidFill>
                <a:latin typeface="Consolas" panose="020B0609020204030204" pitchFamily="49" charset="0"/>
                <a:ea typeface="黑体" panose="02010609060101010101" pitchFamily="49" charset="-122"/>
              </a:rPr>
              <a:t>条边，</a:t>
            </a:r>
            <a:r>
              <a:rPr lang="en-US" altLang="zh-CN" sz="2000" i="1" dirty="0">
                <a:solidFill>
                  <a:srgbClr val="000000"/>
                </a:solidFill>
                <a:latin typeface="Consolas" panose="020B0609020204030204" pitchFamily="49" charset="0"/>
                <a:ea typeface="黑体" panose="02010609060101010101" pitchFamily="49" charset="-122"/>
              </a:rPr>
              <a:t>m</a:t>
            </a:r>
            <a:r>
              <a:rPr lang="zh-CN" altLang="zh-CN" sz="2000" dirty="0">
                <a:solidFill>
                  <a:srgbClr val="000000"/>
                </a:solidFill>
                <a:latin typeface="Consolas" panose="020B0609020204030204" pitchFamily="49" charset="0"/>
                <a:ea typeface="黑体" panose="02010609060101010101" pitchFamily="49" charset="-122"/>
              </a:rPr>
              <a:t>种颜色。顶点编号为</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dirty="0">
                <a:solidFill>
                  <a:srgbClr val="000000"/>
                </a:solidFill>
                <a:latin typeface="Consolas" panose="020B0609020204030204" pitchFamily="49" charset="0"/>
                <a:ea typeface="黑体" panose="02010609060101010101" pitchFamily="49" charset="-122"/>
              </a:rPr>
              <a:t>2</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n</a:t>
            </a:r>
            <a:r>
              <a:rPr lang="zh-CN" altLang="zh-CN" sz="2000" dirty="0">
                <a:solidFill>
                  <a:srgbClr val="000000"/>
                </a:solidFill>
                <a:latin typeface="Consolas" panose="020B0609020204030204" pitchFamily="49" charset="0"/>
                <a:ea typeface="黑体" panose="02010609060101010101" pitchFamily="49" charset="-122"/>
              </a:rPr>
              <a:t>。接下来的</a:t>
            </a:r>
            <a:r>
              <a:rPr lang="en-US" altLang="zh-CN" sz="2000" i="1" dirty="0">
                <a:solidFill>
                  <a:srgbClr val="000000"/>
                </a:solidFill>
                <a:latin typeface="Consolas" panose="020B0609020204030204" pitchFamily="49" charset="0"/>
                <a:ea typeface="黑体" panose="02010609060101010101" pitchFamily="49" charset="-122"/>
              </a:rPr>
              <a:t>k</a:t>
            </a:r>
            <a:r>
              <a:rPr lang="zh-CN" altLang="zh-CN" sz="2000" dirty="0">
                <a:solidFill>
                  <a:srgbClr val="000000"/>
                </a:solidFill>
                <a:latin typeface="Consolas" panose="020B0609020204030204" pitchFamily="49" charset="0"/>
                <a:ea typeface="黑体" panose="02010609060101010101" pitchFamily="49" charset="-122"/>
              </a:rPr>
              <a:t>行中，每行有两个正整数</a:t>
            </a:r>
            <a:r>
              <a:rPr lang="en-US" altLang="zh-CN" sz="2000" i="1" dirty="0">
                <a:solidFill>
                  <a:srgbClr val="000000"/>
                </a:solidFill>
                <a:latin typeface="Consolas" panose="020B0609020204030204" pitchFamily="49" charset="0"/>
                <a:ea typeface="黑体" panose="02010609060101010101" pitchFamily="49" charset="-122"/>
              </a:rPr>
              <a:t>u</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v</a:t>
            </a:r>
            <a:r>
              <a:rPr lang="zh-CN" altLang="zh-CN" sz="2000" dirty="0">
                <a:solidFill>
                  <a:srgbClr val="000000"/>
                </a:solidFill>
                <a:latin typeface="Consolas" panose="020B0609020204030204" pitchFamily="49" charset="0"/>
                <a:ea typeface="黑体" panose="02010609060101010101" pitchFamily="49" charset="-122"/>
              </a:rPr>
              <a:t>，表示图</a:t>
            </a:r>
            <a:r>
              <a:rPr lang="en-US" altLang="zh-CN" sz="2000" i="1" dirty="0">
                <a:solidFill>
                  <a:srgbClr val="000000"/>
                </a:solidFill>
                <a:latin typeface="Consolas" panose="020B0609020204030204" pitchFamily="49" charset="0"/>
                <a:ea typeface="黑体" panose="02010609060101010101" pitchFamily="49" charset="-122"/>
              </a:rPr>
              <a:t>G</a:t>
            </a:r>
            <a:r>
              <a:rPr lang="zh-CN" altLang="zh-CN" sz="2000" dirty="0">
                <a:solidFill>
                  <a:srgbClr val="000000"/>
                </a:solidFill>
                <a:latin typeface="Consolas" panose="020B0609020204030204" pitchFamily="49" charset="0"/>
                <a:ea typeface="黑体" panose="02010609060101010101" pitchFamily="49" charset="-122"/>
              </a:rPr>
              <a:t>的一条边（</a:t>
            </a:r>
            <a:r>
              <a:rPr lang="en-US" altLang="zh-CN" sz="2000" i="1" dirty="0">
                <a:solidFill>
                  <a:srgbClr val="000000"/>
                </a:solidFill>
                <a:latin typeface="Consolas" panose="020B0609020204030204" pitchFamily="49" charset="0"/>
                <a:ea typeface="黑体" panose="02010609060101010101" pitchFamily="49" charset="-122"/>
              </a:rPr>
              <a:t>u</a:t>
            </a:r>
            <a:r>
              <a:rPr lang="zh-CN" altLang="zh-CN" sz="2000" dirty="0">
                <a:solidFill>
                  <a:srgbClr val="000000"/>
                </a:solidFill>
                <a:latin typeface="Consolas" panose="020B0609020204030204" pitchFamily="49" charset="0"/>
                <a:ea typeface="黑体" panose="02010609060101010101" pitchFamily="49" charset="-122"/>
              </a:rPr>
              <a:t>，</a:t>
            </a:r>
            <a:r>
              <a:rPr lang="en-US" altLang="zh-CN" sz="2000" i="1" dirty="0">
                <a:solidFill>
                  <a:srgbClr val="000000"/>
                </a:solidFill>
                <a:latin typeface="Consolas" panose="020B0609020204030204" pitchFamily="49" charset="0"/>
                <a:ea typeface="黑体" panose="02010609060101010101" pitchFamily="49" charset="-122"/>
              </a:rPr>
              <a:t>v</a:t>
            </a:r>
            <a:r>
              <a:rPr lang="zh-CN" altLang="zh-CN" sz="2000" dirty="0">
                <a:solidFill>
                  <a:srgbClr val="000000"/>
                </a:solidFill>
                <a:latin typeface="Consolas" panose="020B0609020204030204" pitchFamily="49" charset="0"/>
                <a:ea typeface="黑体" panose="02010609060101010101" pitchFamily="49" charset="-122"/>
              </a:rPr>
              <a:t>）。</a:t>
            </a: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endParaRPr lang="en-US" altLang="zh-CN" sz="2000" dirty="0">
              <a:solidFill>
                <a:srgbClr val="000000"/>
              </a:solidFill>
              <a:latin typeface="Consolas" panose="020B0609020204030204" pitchFamily="49" charset="0"/>
              <a:ea typeface="黑体" panose="02010609060101010101" pitchFamily="49" charset="-122"/>
            </a:endParaRPr>
          </a:p>
          <a:p>
            <a:pPr eaLnBrk="0" hangingPunct="0">
              <a:lnSpc>
                <a:spcPct val="150000"/>
              </a:lnSpc>
            </a:pPr>
            <a:r>
              <a:rPr lang="zh-CN" altLang="zh-CN" sz="2000" dirty="0">
                <a:solidFill>
                  <a:srgbClr val="FF0000"/>
                </a:solidFill>
                <a:latin typeface="Consolas" panose="020B0609020204030204" pitchFamily="49" charset="0"/>
                <a:ea typeface="黑体" panose="02010609060101010101" pitchFamily="49" charset="-122"/>
              </a:rPr>
              <a:t>【输出格式】</a:t>
            </a:r>
            <a:r>
              <a:rPr lang="zh-CN" altLang="zh-CN" sz="2000" dirty="0">
                <a:solidFill>
                  <a:srgbClr val="000000"/>
                </a:solidFill>
                <a:latin typeface="Consolas" panose="020B0609020204030204" pitchFamily="49" charset="0"/>
                <a:ea typeface="黑体" panose="02010609060101010101" pitchFamily="49" charset="-122"/>
              </a:rPr>
              <a:t>程序运行结束时，将计算出的不同的着色方案数输出。如果不能着色，程序输出</a:t>
            </a:r>
            <a:r>
              <a:rPr lang="en-US" altLang="zh-CN" sz="2000" dirty="0">
                <a:solidFill>
                  <a:srgbClr val="000000"/>
                </a:solidFill>
                <a:latin typeface="Consolas" panose="020B0609020204030204" pitchFamily="49" charset="0"/>
                <a:ea typeface="黑体" panose="02010609060101010101" pitchFamily="49" charset="-122"/>
              </a:rPr>
              <a:t>-1</a:t>
            </a:r>
            <a:r>
              <a:rPr lang="zh-CN" altLang="zh-CN" sz="2000" dirty="0">
                <a:solidFill>
                  <a:srgbClr val="000000"/>
                </a:solidFill>
                <a:latin typeface="Consolas" panose="020B0609020204030204" pitchFamily="49" charset="0"/>
                <a:ea typeface="黑体" panose="02010609060101010101" pitchFamily="49" charset="-122"/>
              </a:rPr>
              <a:t>。</a:t>
            </a:r>
            <a:endParaRPr lang="zh-CN" altLang="zh-CN" sz="2000" dirty="0">
              <a:solidFill>
                <a:srgbClr val="000000"/>
              </a:solidFill>
              <a:latin typeface="Consolas" panose="020B0609020204030204" pitchFamily="49" charset="0"/>
              <a:ea typeface="黑体" panose="02010609060101010101" pitchFamily="49" charset="-122"/>
            </a:endParaRPr>
          </a:p>
        </p:txBody>
      </p:sp>
      <p:sp>
        <p:nvSpPr>
          <p:cNvPr id="4"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charRg st="0" end="9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charRg st="92" end="13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1" name="图片 3"/>
          <p:cNvPicPr>
            <a:picLocks noChangeAspect="1"/>
          </p:cNvPicPr>
          <p:nvPr/>
        </p:nvPicPr>
        <p:blipFill>
          <a:blip r:embed="rId1"/>
          <a:stretch>
            <a:fillRect/>
          </a:stretch>
        </p:blipFill>
        <p:spPr>
          <a:xfrm>
            <a:off x="914400" y="1981200"/>
            <a:ext cx="2446338" cy="2481263"/>
          </a:xfrm>
          <a:prstGeom prst="rect">
            <a:avLst/>
          </a:prstGeom>
          <a:noFill/>
          <a:ln w="9525">
            <a:noFill/>
          </a:ln>
        </p:spPr>
      </p:pic>
      <p:pic>
        <p:nvPicPr>
          <p:cNvPr id="5" name="图片 4"/>
          <p:cNvPicPr>
            <a:picLocks noChangeAspect="1"/>
          </p:cNvPicPr>
          <p:nvPr/>
        </p:nvPicPr>
        <p:blipFill>
          <a:blip r:embed="rId2"/>
          <a:stretch>
            <a:fillRect/>
          </a:stretch>
        </p:blipFill>
        <p:spPr>
          <a:xfrm>
            <a:off x="5105400" y="1981200"/>
            <a:ext cx="2446338" cy="2565400"/>
          </a:xfrm>
          <a:prstGeom prst="rect">
            <a:avLst/>
          </a:prstGeom>
          <a:noFill/>
          <a:ln w="9525">
            <a:noFill/>
          </a:ln>
        </p:spPr>
      </p:pic>
      <p:sp>
        <p:nvSpPr>
          <p:cNvPr id="25603" name="矩形 5"/>
          <p:cNvSpPr/>
          <p:nvPr/>
        </p:nvSpPr>
        <p:spPr>
          <a:xfrm>
            <a:off x="1585913" y="5029200"/>
            <a:ext cx="1101725" cy="368300"/>
          </a:xfrm>
          <a:prstGeom prst="rect">
            <a:avLst/>
          </a:prstGeom>
          <a:noFill/>
          <a:ln w="9525">
            <a:noFill/>
          </a:ln>
        </p:spPr>
        <p:txBody>
          <a:bodyPr wrap="none" anchor="t" anchorCtr="0">
            <a:spAutoFit/>
          </a:bodyPr>
          <a:p>
            <a:pPr eaLnBrk="0" hangingPunct="0"/>
            <a:r>
              <a:rPr lang="en-US" altLang="zh-CN" b="1" i="1" dirty="0">
                <a:solidFill>
                  <a:srgbClr val="000000"/>
                </a:solidFill>
                <a:latin typeface="Times New Roman" panose="02020603050405020304" pitchFamily="18" charset="0"/>
                <a:ea typeface="宋体" panose="02010600030101010101" pitchFamily="2" charset="-122"/>
              </a:rPr>
              <a:t>n</a:t>
            </a:r>
            <a:r>
              <a:rPr lang="en-US" altLang="zh-CN" b="1" dirty="0">
                <a:solidFill>
                  <a:srgbClr val="000000"/>
                </a:solidFill>
                <a:latin typeface="Times New Roman" panose="02020603050405020304" pitchFamily="18" charset="0"/>
                <a:ea typeface="宋体" panose="02010600030101010101" pitchFamily="2" charset="-122"/>
              </a:rPr>
              <a:t>=7, </a:t>
            </a:r>
            <a:r>
              <a:rPr lang="en-US" altLang="zh-CN" b="1" i="1" dirty="0">
                <a:solidFill>
                  <a:srgbClr val="000000"/>
                </a:solidFill>
                <a:latin typeface="Times New Roman" panose="02020603050405020304" pitchFamily="18" charset="0"/>
                <a:ea typeface="宋体" panose="02010600030101010101" pitchFamily="2" charset="-122"/>
              </a:rPr>
              <a:t>m</a:t>
            </a:r>
            <a:r>
              <a:rPr lang="en-US" altLang="zh-CN" b="1" dirty="0">
                <a:solidFill>
                  <a:srgbClr val="000000"/>
                </a:solidFill>
                <a:latin typeface="Times New Roman" panose="02020603050405020304" pitchFamily="18" charset="0"/>
                <a:ea typeface="宋体" panose="02010600030101010101" pitchFamily="2" charset="-122"/>
              </a:rPr>
              <a:t>=3</a:t>
            </a:r>
            <a:endParaRPr lang="zh-CN" altLang="en-US" dirty="0">
              <a:latin typeface="Arial" panose="020B0604020202020204" pitchFamily="34" charset="0"/>
              <a:ea typeface="宋体" panose="02010600030101010101" pitchFamily="2" charset="-122"/>
            </a:endParaRPr>
          </a:p>
        </p:txBody>
      </p:sp>
      <p:sp>
        <p:nvSpPr>
          <p:cNvPr id="2" name="TextBox 1"/>
          <p:cNvSpPr txBox="1"/>
          <p:nvPr/>
        </p:nvSpPr>
        <p:spPr>
          <a:xfrm>
            <a:off x="571500" y="542925"/>
            <a:ext cx="4319588" cy="522288"/>
          </a:xfrm>
          <a:prstGeom prst="rect">
            <a:avLst/>
          </a:prstGeom>
          <a:noFill/>
          <a:ln>
            <a:noFill/>
          </a:ln>
        </p:spPr>
        <p:style>
          <a:lnRef idx="0">
            <a:scrgbClr r="0" g="0" b="0"/>
          </a:lnRef>
          <a:fillRef idx="0">
            <a:scrgbClr r="0" g="0" b="0"/>
          </a:fillRef>
          <a:effectRef idx="0">
            <a:scrgbClr r="0" g="0" b="0"/>
          </a:effectRef>
          <a:fontRef idx="minor">
            <a:schemeClr val="accent4"/>
          </a:fontRef>
        </p:style>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求解图的</a:t>
            </a:r>
            <a:r>
              <a:rPr kumimoji="0" lang="pt-BR"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m</a:t>
            </a:r>
            <a:r>
              <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着色问题</a:t>
            </a:r>
            <a:endParaRPr kumimoji="0" lang="zh-CN" altLang="zh-CN" sz="2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ample 1">
        <a:dk1>
          <a:srgbClr val="000066"/>
        </a:dk1>
        <a:lt1>
          <a:srgbClr val="FFFFFF"/>
        </a:lt1>
        <a:dk2>
          <a:srgbClr val="40297B"/>
        </a:dk2>
        <a:lt2>
          <a:srgbClr val="DDDDDD"/>
        </a:lt2>
        <a:accent1>
          <a:srgbClr val="35978E"/>
        </a:accent1>
        <a:accent2>
          <a:srgbClr val="1E86E4"/>
        </a:accent2>
        <a:accent3>
          <a:srgbClr val="FFFFFF"/>
        </a:accent3>
        <a:accent4>
          <a:srgbClr val="000056"/>
        </a:accent4>
        <a:accent5>
          <a:srgbClr val="AEC9C6"/>
        </a:accent5>
        <a:accent6>
          <a:srgbClr val="1A79CF"/>
        </a:accent6>
        <a:hlink>
          <a:srgbClr val="9CAA32"/>
        </a:hlink>
        <a:folHlink>
          <a:srgbClr val="ACB3D0"/>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0F5ABD"/>
        </a:dk2>
        <a:lt2>
          <a:srgbClr val="DDDDDD"/>
        </a:lt2>
        <a:accent1>
          <a:srgbClr val="7061C9"/>
        </a:accent1>
        <a:accent2>
          <a:srgbClr val="53BB9B"/>
        </a:accent2>
        <a:accent3>
          <a:srgbClr val="FFFFFF"/>
        </a:accent3>
        <a:accent4>
          <a:srgbClr val="000056"/>
        </a:accent4>
        <a:accent5>
          <a:srgbClr val="BBB7E1"/>
        </a:accent5>
        <a:accent6>
          <a:srgbClr val="4AA98C"/>
        </a:accent6>
        <a:hlink>
          <a:srgbClr val="57B2D7"/>
        </a:hlink>
        <a:folHlink>
          <a:srgbClr val="BCC8AC"/>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99190B"/>
        </a:dk2>
        <a:lt2>
          <a:srgbClr val="DDDDDD"/>
        </a:lt2>
        <a:accent1>
          <a:srgbClr val="1F63AD"/>
        </a:accent1>
        <a:accent2>
          <a:srgbClr val="D28302"/>
        </a:accent2>
        <a:accent3>
          <a:srgbClr val="FFFFFF"/>
        </a:accent3>
        <a:accent4>
          <a:srgbClr val="002A56"/>
        </a:accent4>
        <a:accent5>
          <a:srgbClr val="ABB7D3"/>
        </a:accent5>
        <a:accent6>
          <a:srgbClr val="BE7602"/>
        </a:accent6>
        <a:hlink>
          <a:srgbClr val="3CA051"/>
        </a:hlink>
        <a:folHlink>
          <a:srgbClr val="97AD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16199</Words>
  <Application>WPS 演示</Application>
  <PresentationFormat>全屏显示(4:3)</PresentationFormat>
  <Paragraphs>1623</Paragraphs>
  <Slides>74</Slides>
  <Notes>60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4</vt:i4>
      </vt:variant>
      <vt:variant>
        <vt:lpstr>幻灯片标题</vt:lpstr>
      </vt:variant>
      <vt:variant>
        <vt:i4>74</vt:i4>
      </vt:variant>
    </vt:vector>
  </HeadingPairs>
  <TitlesOfParts>
    <vt:vector size="100" baseType="lpstr">
      <vt:lpstr>Arial</vt:lpstr>
      <vt:lpstr>宋体</vt:lpstr>
      <vt:lpstr>Wingdings</vt:lpstr>
      <vt:lpstr>Verdana</vt:lpstr>
      <vt:lpstr>等线</vt:lpstr>
      <vt:lpstr>黑体</vt:lpstr>
      <vt:lpstr>Consolas</vt:lpstr>
      <vt:lpstr>微软雅黑</vt:lpstr>
      <vt:lpstr>楷体</vt:lpstr>
      <vt:lpstr>+mn-ea</vt:lpstr>
      <vt:lpstr>Segoe Print</vt:lpstr>
      <vt:lpstr>Symbol</vt:lpstr>
      <vt:lpstr>Times New Roman</vt:lpstr>
      <vt:lpstr>Tahoma</vt:lpstr>
      <vt:lpstr>仿宋</vt:lpstr>
      <vt:lpstr>方正启体简体</vt:lpstr>
      <vt:lpstr>楷体_GB2312</vt:lpstr>
      <vt:lpstr>新宋体</vt:lpstr>
      <vt:lpstr>Arial Unicode MS</vt:lpstr>
      <vt:lpstr>Wingdings</vt:lpstr>
      <vt:lpstr>Garamond</vt:lpstr>
      <vt:lpstr>sample</vt:lpstr>
      <vt:lpstr>Paint.Picture</vt:lpstr>
      <vt:lpstr>Paint.Picture</vt:lpstr>
      <vt:lpstr>Paint.Picture</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Sung Ha, Park</dc:creator>
  <cp:lastModifiedBy>Lambert</cp:lastModifiedBy>
  <cp:revision>667</cp:revision>
  <dcterms:created xsi:type="dcterms:W3CDTF">2004-08-26T06:30:40Z</dcterms:created>
  <dcterms:modified xsi:type="dcterms:W3CDTF">2022-04-20T05:47:39Z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0850341EDAF44677ACA33D3773371456</vt:lpwstr>
  </property>
  <property fmtid="{D5CDD505-2E9C-101B-9397-08002B2CF9AE}" pid="3" name="KSOProductBuildVer">
    <vt:lpwstr>2052-11.1.0.11636</vt:lpwstr>
  </property>
  <property fmtid="{D5CDD505-2E9C-101B-9397-08002B2CF9AE}" pid="4" name="commondata">
    <vt:lpwstr>eyJoZGlkIjoiODhlYTU4MGM3YTY2N2MxYTM4ZTllNTdhZDE0OGU2ODQifQ==</vt:lpwstr>
  </property>
</Properties>
</file>