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1"/>
  </p:handoutMasterIdLst>
  <p:sldIdLst>
    <p:sldId id="256" r:id="rId3"/>
    <p:sldId id="753" r:id="rId5"/>
    <p:sldId id="909" r:id="rId6"/>
    <p:sldId id="910" r:id="rId7"/>
    <p:sldId id="911" r:id="rId8"/>
    <p:sldId id="912" r:id="rId9"/>
    <p:sldId id="913" r:id="rId10"/>
    <p:sldId id="914" r:id="rId11"/>
    <p:sldId id="915" r:id="rId12"/>
    <p:sldId id="916" r:id="rId13"/>
    <p:sldId id="917" r:id="rId14"/>
    <p:sldId id="794" r:id="rId15"/>
    <p:sldId id="795" r:id="rId16"/>
    <p:sldId id="796" r:id="rId17"/>
    <p:sldId id="797" r:id="rId18"/>
    <p:sldId id="798" r:id="rId19"/>
    <p:sldId id="799" r:id="rId20"/>
    <p:sldId id="800" r:id="rId21"/>
    <p:sldId id="801" r:id="rId22"/>
    <p:sldId id="802" r:id="rId23"/>
    <p:sldId id="803" r:id="rId24"/>
    <p:sldId id="804" r:id="rId25"/>
    <p:sldId id="805" r:id="rId26"/>
    <p:sldId id="344" r:id="rId27"/>
    <p:sldId id="345" r:id="rId28"/>
    <p:sldId id="346" r:id="rId29"/>
    <p:sldId id="347" r:id="rId30"/>
    <p:sldId id="972" r:id="rId31"/>
    <p:sldId id="348" r:id="rId32"/>
    <p:sldId id="349" r:id="rId33"/>
    <p:sldId id="350" r:id="rId34"/>
    <p:sldId id="351" r:id="rId35"/>
    <p:sldId id="352" r:id="rId36"/>
    <p:sldId id="353" r:id="rId37"/>
    <p:sldId id="354" r:id="rId38"/>
    <p:sldId id="355" r:id="rId39"/>
    <p:sldId id="356" r:id="rId40"/>
    <p:sldId id="357" r:id="rId41"/>
    <p:sldId id="358" r:id="rId42"/>
    <p:sldId id="359" r:id="rId43"/>
    <p:sldId id="360" r:id="rId44"/>
    <p:sldId id="361" r:id="rId45"/>
    <p:sldId id="307" r:id="rId46"/>
    <p:sldId id="308" r:id="rId47"/>
    <p:sldId id="309" r:id="rId48"/>
    <p:sldId id="310" r:id="rId49"/>
    <p:sldId id="276" r:id="rId50"/>
  </p:sldIdLst>
  <p:sldSz cx="9144000" cy="6858000" type="screen4x3"/>
  <p:notesSz cx="7102475" cy="8991600"/>
  <p:custDataLst>
    <p:tags r:id="rId56"/>
  </p:custDataLst>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 lastIdx="1" clrIdx="0"/>
  <p:cmAuthor id="2" name="作者" initials="作" lastIdx="0"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1F63AD"/>
    <a:srgbClr val="000000"/>
    <a:srgbClr val="FAC4BE"/>
    <a:srgbClr val="0000FF"/>
    <a:srgbClr val="D28302"/>
    <a:srgbClr val="33CCCC"/>
    <a:srgbClr val="CCCC0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194"/>
    <p:restoredTop sz="80301"/>
  </p:normalViewPr>
  <p:slideViewPr>
    <p:cSldViewPr showGuides="1">
      <p:cViewPr varScale="1">
        <p:scale>
          <a:sx n="54" d="100"/>
          <a:sy n="54" d="100"/>
        </p:scale>
        <p:origin x="1845" y="39"/>
      </p:cViewPr>
      <p:guideLst>
        <p:guide orient="horz" pos="2112"/>
        <p:guide pos="2925"/>
      </p:guideLst>
    </p:cSldViewPr>
  </p:slideViewPr>
  <p:notesTextViewPr>
    <p:cViewPr>
      <p:scale>
        <a:sx n="1" d="1"/>
        <a:sy n="1" d="1"/>
      </p:scale>
      <p:origin x="0" y="0"/>
    </p:cViewPr>
  </p:notesTextViewPr>
  <p:sorterViewPr showFormatting="0">
    <p:cViewPr>
      <p:scale>
        <a:sx n="100" d="100"/>
        <a:sy n="100" d="100"/>
      </p:scale>
      <p:origin x="0" y="-8247"/>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gs" Target="tags/tag2.xml"/><Relationship Id="rId55" Type="http://schemas.openxmlformats.org/officeDocument/2006/relationships/commentAuthors" Target="commentAuthors.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5234" name="Rectangle 2"/>
          <p:cNvSpPr>
            <a:spLocks noGrp="1" noChangeArrowheads="1"/>
          </p:cNvSpPr>
          <p:nvPr>
            <p:ph type="hdr" sz="quarter"/>
          </p:nvPr>
        </p:nvSpPr>
        <p:spPr bwMode="auto">
          <a:xfrm>
            <a:off x="0" y="0"/>
            <a:ext cx="3078163" cy="449263"/>
          </a:xfrm>
          <a:prstGeom prst="rect">
            <a:avLst/>
          </a:prstGeom>
          <a:noFill/>
          <a:ln>
            <a:noFill/>
          </a:ln>
          <a:effectLst/>
        </p:spPr>
        <p:txBody>
          <a:bodyPr vert="horz" wrap="square" lIns="91440" tIns="45720" rIns="91440" bIns="45720" numCol="1" anchor="t"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5" name="Rectangle 3"/>
          <p:cNvSpPr>
            <a:spLocks noGrp="1" noChangeArrowheads="1"/>
          </p:cNvSpPr>
          <p:nvPr>
            <p:ph type="dt" sz="quarter" idx="1"/>
          </p:nvPr>
        </p:nvSpPr>
        <p:spPr bwMode="auto">
          <a:xfrm>
            <a:off x="4022725" y="0"/>
            <a:ext cx="3078163" cy="449263"/>
          </a:xfrm>
          <a:prstGeom prst="rect">
            <a:avLst/>
          </a:prstGeom>
          <a:noFill/>
          <a:ln>
            <a:noFill/>
          </a:ln>
          <a:effectLst/>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6" name="Rectangle 4"/>
          <p:cNvSpPr>
            <a:spLocks noGrp="1" noChangeArrowheads="1"/>
          </p:cNvSpPr>
          <p:nvPr>
            <p:ph type="ftr" sz="quarter" idx="2"/>
          </p:nvPr>
        </p:nvSpPr>
        <p:spPr bwMode="auto">
          <a:xfrm>
            <a:off x="0" y="8540750"/>
            <a:ext cx="3078163" cy="449263"/>
          </a:xfrm>
          <a:prstGeom prst="rect">
            <a:avLst/>
          </a:prstGeom>
          <a:noFill/>
          <a:ln>
            <a:noFill/>
          </a:ln>
          <a:effectLst/>
        </p:spPr>
        <p:txBody>
          <a:bodyPr vert="horz" wrap="square" lIns="91440" tIns="45720" rIns="91440" bIns="45720" numCol="1" anchor="b"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7" name="Rectangle 5"/>
          <p:cNvSpPr>
            <a:spLocks noGrp="1" noChangeArrowheads="1"/>
          </p:cNvSpPr>
          <p:nvPr>
            <p:ph type="sldNum" sz="quarter" idx="3"/>
          </p:nvPr>
        </p:nvSpPr>
        <p:spPr bwMode="auto">
          <a:xfrm>
            <a:off x="4022725" y="8540750"/>
            <a:ext cx="3078163" cy="449263"/>
          </a:xfrm>
          <a:prstGeom prst="rect">
            <a:avLst/>
          </a:prstGeom>
          <a:noFill/>
          <a:ln>
            <a:noFill/>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dirty="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3078163" cy="450850"/>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日期占位符 2"/>
          <p:cNvSpPr>
            <a:spLocks noGrp="1"/>
          </p:cNvSpPr>
          <p:nvPr>
            <p:ph type="dt" idx="1"/>
          </p:nvPr>
        </p:nvSpPr>
        <p:spPr>
          <a:xfrm>
            <a:off x="4022725" y="0"/>
            <a:ext cx="3078163" cy="450850"/>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BC90C3D1-6C13-4D60-9D72-67662DE95ED5}"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幻灯片图像占位符 3"/>
          <p:cNvSpPr>
            <a:spLocks noGrp="1" noRot="1" noChangeAspect="1"/>
          </p:cNvSpPr>
          <p:nvPr>
            <p:ph type="sldImg" idx="2"/>
          </p:nvPr>
        </p:nvSpPr>
        <p:spPr>
          <a:xfrm>
            <a:off x="1527175" y="1123950"/>
            <a:ext cx="4048125" cy="30353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1269" name="备注占位符 4"/>
          <p:cNvSpPr>
            <a:spLocks noGrp="1"/>
          </p:cNvSpPr>
          <p:nvPr>
            <p:ph type="body" sz="quarter"/>
          </p:nvPr>
        </p:nvSpPr>
        <p:spPr>
          <a:xfrm>
            <a:off x="709613" y="4327525"/>
            <a:ext cx="5683250" cy="3540125"/>
          </a:xfrm>
          <a:prstGeom prst="rect">
            <a:avLst/>
          </a:prstGeom>
          <a:noFill/>
          <a:ln w="9525">
            <a:noFill/>
          </a:ln>
        </p:spPr>
        <p:txBody>
          <a:bodyPr vert="horz" lIns="91440" tIns="45720" rIns="91440" bIns="45720" anchor="t" anchorCtr="0"/>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540750"/>
            <a:ext cx="3078163" cy="450850"/>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5"/>
          </p:nvPr>
        </p:nvSpPr>
        <p:spPr>
          <a:xfrm>
            <a:off x="4022725" y="8540750"/>
            <a:ext cx="3078163" cy="450850"/>
          </a:xfrm>
          <a:prstGeom prst="rect">
            <a:avLst/>
          </a:prstGeom>
        </p:spPr>
        <p:txBody>
          <a:bodyPr vert="horz" wrap="square" lIns="91440" tIns="45720" rIns="91440" bIns="45720" numCol="1" anchor="b" anchorCtr="0" compatLnSpc="1"/>
          <a:p>
            <a:pPr lvl="0" algn="r" fontAlgn="base">
              <a:buNone/>
            </a:pPr>
            <a:fld id="{9A0DB2DC-4C9A-4742-B13C-FB6460FD3503}" type="slidenum">
              <a:rPr lang="zh-CN" altLang="en-US" sz="1200" strike="noStrike" noProof="1" dirty="0">
                <a:latin typeface="Arial" panose="020B0604020202020204" pitchFamily="34" charset="0"/>
                <a:ea typeface="等线" panose="02010600030101010101" pitchFamily="2" charset="-122"/>
                <a:cs typeface="+mn-cs"/>
              </a:rPr>
            </a:fld>
            <a:endParaRPr lang="zh-CN" altLang="en-US" sz="1200" strike="noStrike" noProof="1" dirty="0">
              <a:ea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noChangeAspect="1" noTextEdit="1"/>
          </p:cNvSpPr>
          <p:nvPr>
            <p:ph type="sldImg"/>
          </p:nvPr>
        </p:nvSpPr>
        <p:spPr>
          <a:ln>
            <a:solidFill>
              <a:srgbClr val="000000"/>
            </a:solidFill>
            <a:miter/>
          </a:ln>
        </p:spPr>
      </p:sp>
      <p:sp>
        <p:nvSpPr>
          <p:cNvPr id="1331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331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幻灯片图像占位符 1"/>
          <p:cNvSpPr>
            <a:spLocks noGrp="1" noRot="1" noChangeAspect="1" noTextEdit="1"/>
          </p:cNvSpPr>
          <p:nvPr>
            <p:ph type="sldImg"/>
          </p:nvPr>
        </p:nvSpPr>
        <p:spPr>
          <a:ln>
            <a:solidFill>
              <a:srgbClr val="000000"/>
            </a:solidFill>
            <a:miter/>
          </a:ln>
        </p:spPr>
      </p:sp>
      <p:sp>
        <p:nvSpPr>
          <p:cNvPr id="25602" name="备注占位符 2"/>
          <p:cNvSpPr>
            <a:spLocks noGrp="1"/>
          </p:cNvSpPr>
          <p:nvPr>
            <p:ph type="body"/>
          </p:nvPr>
        </p:nvSpPr>
        <p:spPr/>
        <p:txBody>
          <a:bodyPr wrap="square" lIns="91440" tIns="45720" rIns="91440" bIns="45720" anchor="t" anchorCtr="0"/>
          <a:p>
            <a:pPr lvl="0"/>
            <a:r>
              <a:rPr lang="zh-CN" altLang="en-US" dirty="0">
                <a:ea typeface="等线" panose="02010600030101010101" pitchFamily="2" charset="-122"/>
              </a:rPr>
              <a:t>动画</a:t>
            </a:r>
            <a:r>
              <a:rPr lang="en-US" altLang="zh-CN" dirty="0">
                <a:ea typeface="等线" panose="02010600030101010101" pitchFamily="2" charset="-122"/>
              </a:rPr>
              <a:t>1 </a:t>
            </a:r>
            <a:r>
              <a:rPr lang="zh-CN" altLang="en-US" dirty="0">
                <a:ea typeface="等线" panose="02010600030101010101" pitchFamily="2" charset="-122"/>
              </a:rPr>
              <a:t>指</a:t>
            </a:r>
            <a:r>
              <a:rPr lang="en-US" altLang="zh-CN" dirty="0">
                <a:ea typeface="等线" panose="02010600030101010101" pitchFamily="2" charset="-122"/>
              </a:rPr>
              <a:t> </a:t>
            </a:r>
            <a:r>
              <a:rPr lang="zh-CN" altLang="en-US" dirty="0">
                <a:ea typeface="等线" panose="02010600030101010101" pitchFamily="2" charset="-122"/>
              </a:rPr>
              <a:t>对应还未分配的任务对应的行</a:t>
            </a:r>
            <a:endParaRPr lang="zh-CN" altLang="en-US" dirty="0">
              <a:ea typeface="等线" panose="02010600030101010101" pitchFamily="2" charset="-122"/>
            </a:endParaRPr>
          </a:p>
        </p:txBody>
      </p:sp>
      <p:sp>
        <p:nvSpPr>
          <p:cNvPr id="2560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幻灯片图像占位符 1"/>
          <p:cNvSpPr>
            <a:spLocks noGrp="1" noRot="1" noChangeAspect="1" noTextEdit="1"/>
          </p:cNvSpPr>
          <p:nvPr>
            <p:ph type="sldImg"/>
          </p:nvPr>
        </p:nvSpPr>
        <p:spPr>
          <a:ln>
            <a:solidFill>
              <a:srgbClr val="000000"/>
            </a:solidFill>
            <a:miter/>
          </a:ln>
        </p:spPr>
      </p:sp>
      <p:sp>
        <p:nvSpPr>
          <p:cNvPr id="2765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2765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幻灯片图像占位符 1"/>
          <p:cNvSpPr>
            <a:spLocks noGrp="1" noRot="1" noChangeAspect="1" noTextEdit="1"/>
          </p:cNvSpPr>
          <p:nvPr>
            <p:ph type="sldImg"/>
          </p:nvPr>
        </p:nvSpPr>
        <p:spPr>
          <a:ln>
            <a:solidFill>
              <a:srgbClr val="000000"/>
            </a:solidFill>
            <a:miter/>
          </a:ln>
        </p:spPr>
      </p:sp>
      <p:sp>
        <p:nvSpPr>
          <p:cNvPr id="2969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2969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幻灯片图像占位符 1"/>
          <p:cNvSpPr>
            <a:spLocks noGrp="1" noRot="1" noChangeAspect="1" noTextEdit="1"/>
          </p:cNvSpPr>
          <p:nvPr>
            <p:ph type="sldImg"/>
          </p:nvPr>
        </p:nvSpPr>
        <p:spPr>
          <a:ln>
            <a:solidFill>
              <a:srgbClr val="000000"/>
            </a:solidFill>
            <a:miter/>
          </a:ln>
        </p:spPr>
      </p:sp>
      <p:sp>
        <p:nvSpPr>
          <p:cNvPr id="31746"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3174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幻灯片图像占位符 1"/>
          <p:cNvSpPr>
            <a:spLocks noGrp="1" noRot="1" noChangeAspect="1" noTextEdit="1"/>
          </p:cNvSpPr>
          <p:nvPr>
            <p:ph type="sldImg"/>
          </p:nvPr>
        </p:nvSpPr>
        <p:spPr>
          <a:ln>
            <a:solidFill>
              <a:srgbClr val="000000"/>
            </a:solidFill>
            <a:miter/>
          </a:ln>
        </p:spPr>
      </p:sp>
      <p:sp>
        <p:nvSpPr>
          <p:cNvPr id="3379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3379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幻灯片图像占位符 1"/>
          <p:cNvSpPr>
            <a:spLocks noGrp="1" noRot="1" noChangeAspect="1" noTextEdit="1"/>
          </p:cNvSpPr>
          <p:nvPr>
            <p:ph type="sldImg"/>
          </p:nvPr>
        </p:nvSpPr>
        <p:spPr>
          <a:ln>
            <a:solidFill>
              <a:srgbClr val="000000"/>
            </a:solidFill>
            <a:miter/>
          </a:ln>
        </p:spPr>
      </p:sp>
      <p:sp>
        <p:nvSpPr>
          <p:cNvPr id="35842"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3584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幻灯片图像占位符 1"/>
          <p:cNvSpPr>
            <a:spLocks noGrp="1" noRot="1" noChangeAspect="1" noTextEdit="1"/>
          </p:cNvSpPr>
          <p:nvPr>
            <p:ph type="sldImg"/>
          </p:nvPr>
        </p:nvSpPr>
        <p:spPr>
          <a:ln>
            <a:solidFill>
              <a:srgbClr val="000000"/>
            </a:solidFill>
            <a:miter/>
          </a:ln>
        </p:spPr>
      </p:sp>
      <p:sp>
        <p:nvSpPr>
          <p:cNvPr id="3789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3789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幻灯片图像占位符 1"/>
          <p:cNvSpPr>
            <a:spLocks noGrp="1" noRot="1" noChangeAspect="1" noTextEdit="1"/>
          </p:cNvSpPr>
          <p:nvPr>
            <p:ph type="sldImg"/>
          </p:nvPr>
        </p:nvSpPr>
        <p:spPr>
          <a:ln>
            <a:solidFill>
              <a:srgbClr val="000000"/>
            </a:solidFill>
            <a:miter/>
          </a:ln>
        </p:spPr>
      </p:sp>
      <p:sp>
        <p:nvSpPr>
          <p:cNvPr id="3993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3993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ChangeAspect="1" noTextEdit="1"/>
          </p:cNvSpPr>
          <p:nvPr>
            <p:ph type="sldImg"/>
          </p:nvPr>
        </p:nvSpPr>
        <p:spPr>
          <a:ln>
            <a:solidFill>
              <a:srgbClr val="000000"/>
            </a:solidFill>
            <a:miter/>
          </a:ln>
        </p:spPr>
      </p:sp>
      <p:sp>
        <p:nvSpPr>
          <p:cNvPr id="41986" name="备注占位符 2"/>
          <p:cNvSpPr>
            <a:spLocks noGrp="1"/>
          </p:cNvSpPr>
          <p:nvPr>
            <p:ph type="body"/>
          </p:nvPr>
        </p:nvSpPr>
        <p:spPr/>
        <p:txBody>
          <a:bodyPr wrap="square" lIns="91440" tIns="45720" rIns="91440" bIns="45720" anchor="t" anchorCtr="0"/>
          <a:p>
            <a:pPr lvl="0"/>
            <a:r>
              <a:rPr lang="zh-CN" altLang="en-US" dirty="0">
                <a:ea typeface="等线" panose="02010600030101010101" pitchFamily="2" charset="-122"/>
              </a:rPr>
              <a:t>这又是一个可以用多种算法思路来求解的问题，动态规划、分支限界 、贪心等都可以处理，类似这样的问题还很多，比如背包问题  、装载问题、活动安排问题，基本上都可以用这几种方法来求解，可以总结对比一下，这几类问题的算法性能。</a:t>
            </a:r>
            <a:endParaRPr lang="zh-CN" altLang="en-US" dirty="0">
              <a:ea typeface="等线" panose="02010600030101010101" pitchFamily="2" charset="-122"/>
            </a:endParaRPr>
          </a:p>
        </p:txBody>
      </p:sp>
      <p:sp>
        <p:nvSpPr>
          <p:cNvPr id="4198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幻灯片图像占位符 1"/>
          <p:cNvSpPr>
            <a:spLocks noGrp="1" noRot="1" noChangeAspect="1" noTextEdit="1"/>
          </p:cNvSpPr>
          <p:nvPr>
            <p:ph type="sldImg"/>
          </p:nvPr>
        </p:nvSpPr>
        <p:spPr>
          <a:ln>
            <a:solidFill>
              <a:srgbClr val="000000"/>
            </a:solidFill>
            <a:miter/>
          </a:ln>
        </p:spPr>
      </p:sp>
      <p:sp>
        <p:nvSpPr>
          <p:cNvPr id="4403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4403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幻灯片图像占位符 1"/>
          <p:cNvSpPr>
            <a:spLocks noGrp="1" noRot="1" noChangeAspect="1" noTextEdit="1"/>
          </p:cNvSpPr>
          <p:nvPr>
            <p:ph type="sldImg"/>
          </p:nvPr>
        </p:nvSpPr>
        <p:spPr>
          <a:ln>
            <a:solidFill>
              <a:srgbClr val="000000"/>
            </a:solidFill>
            <a:miter/>
          </a:ln>
        </p:spPr>
      </p:sp>
      <p:sp>
        <p:nvSpPr>
          <p:cNvPr id="15362" name="备注占位符 2"/>
          <p:cNvSpPr>
            <a:spLocks noGrp="1"/>
          </p:cNvSpPr>
          <p:nvPr>
            <p:ph type="body"/>
          </p:nvPr>
        </p:nvSpPr>
        <p:spPr/>
        <p:txBody>
          <a:bodyPr wrap="square" lIns="91440" tIns="45720" rIns="91440" bIns="45720" anchor="t" anchorCtr="0"/>
          <a:p>
            <a:pPr lvl="0" eaLnBrk="1" hangingPunct="1">
              <a:spcBef>
                <a:spcPct val="0"/>
              </a:spcBef>
            </a:pPr>
            <a:endParaRPr lang="zh-CN" altLang="en-US" dirty="0">
              <a:ea typeface="等线" panose="02010600030101010101" pitchFamily="2" charset="-122"/>
            </a:endParaRPr>
          </a:p>
        </p:txBody>
      </p:sp>
      <p:sp>
        <p:nvSpPr>
          <p:cNvPr id="1536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幻灯片图像占位符 1"/>
          <p:cNvSpPr>
            <a:spLocks noGrp="1" noRot="1" noChangeAspect="1" noTextEdit="1"/>
          </p:cNvSpPr>
          <p:nvPr>
            <p:ph type="sldImg"/>
          </p:nvPr>
        </p:nvSpPr>
        <p:spPr>
          <a:ln>
            <a:solidFill>
              <a:srgbClr val="000000"/>
            </a:solidFill>
            <a:miter/>
          </a:ln>
        </p:spPr>
      </p:sp>
      <p:sp>
        <p:nvSpPr>
          <p:cNvPr id="46082"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4608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幻灯片图像占位符 1"/>
          <p:cNvSpPr>
            <a:spLocks noGrp="1" noRot="1" noChangeAspect="1" noTextEdit="1"/>
          </p:cNvSpPr>
          <p:nvPr>
            <p:ph type="sldImg"/>
          </p:nvPr>
        </p:nvSpPr>
        <p:spPr>
          <a:ln>
            <a:solidFill>
              <a:srgbClr val="000000"/>
            </a:solidFill>
            <a:miter/>
          </a:ln>
        </p:spPr>
      </p:sp>
      <p:sp>
        <p:nvSpPr>
          <p:cNvPr id="4813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4813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幻灯片图像占位符 1"/>
          <p:cNvSpPr>
            <a:spLocks noGrp="1" noRot="1" noChangeAspect="1" noTextEdit="1"/>
          </p:cNvSpPr>
          <p:nvPr>
            <p:ph type="sldImg"/>
          </p:nvPr>
        </p:nvSpPr>
        <p:spPr>
          <a:ln>
            <a:solidFill>
              <a:srgbClr val="000000"/>
            </a:solidFill>
            <a:miter/>
          </a:ln>
        </p:spPr>
      </p:sp>
      <p:sp>
        <p:nvSpPr>
          <p:cNvPr id="5017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5017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幻灯片图像占位符 1"/>
          <p:cNvSpPr>
            <a:spLocks noGrp="1" noRot="1" noChangeAspect="1" noTextEdit="1"/>
          </p:cNvSpPr>
          <p:nvPr>
            <p:ph type="sldImg"/>
          </p:nvPr>
        </p:nvSpPr>
        <p:spPr>
          <a:ln>
            <a:solidFill>
              <a:srgbClr val="000000"/>
            </a:solidFill>
            <a:miter/>
          </a:ln>
        </p:spPr>
      </p:sp>
      <p:sp>
        <p:nvSpPr>
          <p:cNvPr id="52226" name="备注占位符 2"/>
          <p:cNvSpPr>
            <a:spLocks noGrp="1"/>
          </p:cNvSpPr>
          <p:nvPr>
            <p:ph type="body"/>
          </p:nvPr>
        </p:nvSpPr>
        <p:spPr/>
        <p:txBody>
          <a:bodyPr wrap="square" lIns="91440" tIns="45720" rIns="91440" bIns="45720" anchor="t" anchorCtr="0"/>
          <a:p>
            <a:pPr lvl="0"/>
            <a:endParaRPr lang="en-US" altLang="zh-CN" dirty="0">
              <a:ea typeface="等线" panose="02010600030101010101" pitchFamily="2" charset="-122"/>
            </a:endParaRPr>
          </a:p>
        </p:txBody>
      </p:sp>
      <p:sp>
        <p:nvSpPr>
          <p:cNvPr id="5222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幻灯片图像占位符 1"/>
          <p:cNvSpPr>
            <a:spLocks noGrp="1" noRot="1" noChangeAspect="1" noTextEdit="1"/>
          </p:cNvSpPr>
          <p:nvPr>
            <p:ph type="sldImg"/>
          </p:nvPr>
        </p:nvSpPr>
        <p:spPr>
          <a:ln>
            <a:solidFill>
              <a:srgbClr val="000000"/>
            </a:solidFill>
            <a:miter/>
          </a:ln>
        </p:spPr>
      </p:sp>
      <p:sp>
        <p:nvSpPr>
          <p:cNvPr id="5427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5427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幻灯片图像占位符 1"/>
          <p:cNvSpPr>
            <a:spLocks noGrp="1" noRot="1" noChangeAspect="1" noTextEdit="1"/>
          </p:cNvSpPr>
          <p:nvPr>
            <p:ph type="sldImg"/>
          </p:nvPr>
        </p:nvSpPr>
        <p:spPr>
          <a:ln>
            <a:solidFill>
              <a:srgbClr val="000000"/>
            </a:solidFill>
            <a:miter/>
          </a:ln>
        </p:spPr>
      </p:sp>
      <p:sp>
        <p:nvSpPr>
          <p:cNvPr id="56322"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5632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幻灯片图像占位符 1"/>
          <p:cNvSpPr>
            <a:spLocks noGrp="1" noRot="1" noChangeAspect="1" noTextEdit="1"/>
          </p:cNvSpPr>
          <p:nvPr>
            <p:ph type="sldImg"/>
          </p:nvPr>
        </p:nvSpPr>
        <p:spPr>
          <a:ln>
            <a:solidFill>
              <a:srgbClr val="000000"/>
            </a:solidFill>
            <a:miter/>
          </a:ln>
        </p:spPr>
      </p:sp>
      <p:sp>
        <p:nvSpPr>
          <p:cNvPr id="5837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5837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幻灯片图像占位符 1"/>
          <p:cNvSpPr>
            <a:spLocks noGrp="1" noRot="1" noChangeAspect="1" noTextEdit="1"/>
          </p:cNvSpPr>
          <p:nvPr>
            <p:ph type="sldImg"/>
          </p:nvPr>
        </p:nvSpPr>
        <p:spPr>
          <a:ln>
            <a:solidFill>
              <a:srgbClr val="000000"/>
            </a:solidFill>
            <a:miter/>
          </a:ln>
        </p:spPr>
      </p:sp>
      <p:sp>
        <p:nvSpPr>
          <p:cNvPr id="6041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6041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6246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幻灯片图像占位符 1"/>
          <p:cNvSpPr>
            <a:spLocks noGrp="1" noRot="1" noChangeAspect="1" noTextEdit="1"/>
          </p:cNvSpPr>
          <p:nvPr>
            <p:ph type="sldImg"/>
          </p:nvPr>
        </p:nvSpPr>
        <p:spPr>
          <a:ln>
            <a:solidFill>
              <a:srgbClr val="000000"/>
            </a:solidFill>
            <a:miter/>
          </a:ln>
        </p:spPr>
      </p:sp>
      <p:sp>
        <p:nvSpPr>
          <p:cNvPr id="64514" name="备注占位符 2"/>
          <p:cNvSpPr>
            <a:spLocks noGrp="1"/>
          </p:cNvSpPr>
          <p:nvPr>
            <p:ph type="body"/>
          </p:nvPr>
        </p:nvSpPr>
        <p:spPr/>
        <p:txBody>
          <a:bodyPr wrap="square" lIns="91440" tIns="45720" rIns="91440" bIns="45720" anchor="t" anchorCtr="0"/>
          <a:p>
            <a:pPr lvl="0" fontAlgn="base"/>
            <a:endParaRPr lang="en-US" altLang="zh-CN" strike="noStrike" noProof="1" dirty="0">
              <a:solidFill>
                <a:srgbClr val="006600"/>
              </a:solidFill>
              <a:latin typeface="Consolas" panose="020B0609020204030204" pitchFamily="49" charset="0"/>
              <a:ea typeface="仿宋" panose="02010609060101010101" pitchFamily="49" charset="-122"/>
            </a:endParaRPr>
          </a:p>
        </p:txBody>
      </p:sp>
      <p:sp>
        <p:nvSpPr>
          <p:cNvPr id="6451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幻灯片图像占位符 1"/>
          <p:cNvSpPr>
            <a:spLocks noGrp="1" noRot="1" noChangeAspect="1" noTextEdit="1"/>
          </p:cNvSpPr>
          <p:nvPr>
            <p:ph type="sldImg"/>
          </p:nvPr>
        </p:nvSpPr>
        <p:spPr>
          <a:ln>
            <a:solidFill>
              <a:srgbClr val="000000"/>
            </a:solidFill>
            <a:miter/>
          </a:ln>
        </p:spPr>
      </p:sp>
      <p:sp>
        <p:nvSpPr>
          <p:cNvPr id="2867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2867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幻灯片图像占位符 1"/>
          <p:cNvSpPr>
            <a:spLocks noGrp="1" noRot="1" noChangeAspect="1" noTextEdit="1"/>
          </p:cNvSpPr>
          <p:nvPr>
            <p:ph type="sldImg"/>
          </p:nvPr>
        </p:nvSpPr>
        <p:spPr>
          <a:ln>
            <a:solidFill>
              <a:srgbClr val="000000"/>
            </a:solidFill>
            <a:miter/>
          </a:ln>
        </p:spPr>
      </p:sp>
      <p:sp>
        <p:nvSpPr>
          <p:cNvPr id="66562"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6656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幻灯片图像占位符 1"/>
          <p:cNvSpPr>
            <a:spLocks noGrp="1" noRot="1" noChangeAspect="1" noTextEdit="1"/>
          </p:cNvSpPr>
          <p:nvPr>
            <p:ph type="sldImg"/>
          </p:nvPr>
        </p:nvSpPr>
        <p:spPr>
          <a:ln>
            <a:solidFill>
              <a:srgbClr val="000000"/>
            </a:solidFill>
            <a:miter/>
          </a:ln>
        </p:spPr>
      </p:sp>
      <p:sp>
        <p:nvSpPr>
          <p:cNvPr id="6861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6861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幻灯片图像占位符 1"/>
          <p:cNvSpPr>
            <a:spLocks noGrp="1" noRot="1" noChangeAspect="1" noTextEdit="1"/>
          </p:cNvSpPr>
          <p:nvPr>
            <p:ph type="sldImg"/>
          </p:nvPr>
        </p:nvSpPr>
        <p:spPr>
          <a:ln>
            <a:solidFill>
              <a:srgbClr val="000000"/>
            </a:solidFill>
            <a:miter/>
          </a:ln>
        </p:spPr>
      </p:sp>
      <p:sp>
        <p:nvSpPr>
          <p:cNvPr id="7065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7065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幻灯片图像占位符 1"/>
          <p:cNvSpPr>
            <a:spLocks noGrp="1" noRot="1" noChangeAspect="1" noTextEdit="1"/>
          </p:cNvSpPr>
          <p:nvPr>
            <p:ph type="sldImg"/>
          </p:nvPr>
        </p:nvSpPr>
        <p:spPr>
          <a:ln>
            <a:solidFill>
              <a:srgbClr val="000000"/>
            </a:solidFill>
            <a:miter/>
          </a:ln>
        </p:spPr>
      </p:sp>
      <p:sp>
        <p:nvSpPr>
          <p:cNvPr id="72706"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7270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幻灯片图像占位符 1"/>
          <p:cNvSpPr>
            <a:spLocks noGrp="1" noRot="1" noChangeAspect="1" noTextEdit="1"/>
          </p:cNvSpPr>
          <p:nvPr>
            <p:ph type="sldImg"/>
          </p:nvPr>
        </p:nvSpPr>
        <p:spPr>
          <a:ln>
            <a:solidFill>
              <a:srgbClr val="000000"/>
            </a:solidFill>
            <a:miter/>
          </a:ln>
        </p:spPr>
      </p:sp>
      <p:sp>
        <p:nvSpPr>
          <p:cNvPr id="7475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7475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幻灯片图像占位符 1"/>
          <p:cNvSpPr>
            <a:spLocks noGrp="1" noRot="1" noChangeAspect="1" noTextEdit="1"/>
          </p:cNvSpPr>
          <p:nvPr>
            <p:ph type="sldImg"/>
          </p:nvPr>
        </p:nvSpPr>
        <p:spPr>
          <a:ln>
            <a:solidFill>
              <a:srgbClr val="000000"/>
            </a:solidFill>
            <a:miter/>
          </a:ln>
        </p:spPr>
      </p:sp>
      <p:sp>
        <p:nvSpPr>
          <p:cNvPr id="76802"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7680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7"/>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等线" panose="02010600030101010101" pitchFamily="2" charset="-122"/>
                <a:ea typeface="等线" panose="02010600030101010101" pitchFamily="2" charset="-122"/>
              </a:rPr>
            </a:fld>
            <a:endParaRPr lang="en-US" altLang="zh-CN" sz="1200" dirty="0">
              <a:latin typeface="等线" panose="02010600030101010101" pitchFamily="2" charset="-122"/>
              <a:ea typeface="等线" panose="02010600030101010101" pitchFamily="2" charset="-122"/>
            </a:endParaRPr>
          </a:p>
        </p:txBody>
      </p:sp>
      <p:sp>
        <p:nvSpPr>
          <p:cNvPr id="81922" name="Rectangle 2"/>
          <p:cNvSpPr>
            <a:spLocks noRot="1" noTextEdit="1"/>
          </p:cNvSpPr>
          <p:nvPr>
            <p:ph type="sldImg"/>
          </p:nvPr>
        </p:nvSpPr>
        <p:spPr>
          <a:ln>
            <a:solidFill>
              <a:srgbClr val="000000"/>
            </a:solidFill>
            <a:miter/>
          </a:ln>
        </p:spPr>
      </p:sp>
      <p:sp>
        <p:nvSpPr>
          <p:cNvPr id="81923" name="Rectangle 3"/>
          <p:cNvSpPr>
            <a:spLocks noGrp="1"/>
          </p:cNvSpPr>
          <p:nvPr>
            <p:ph type="body"/>
          </p:nvPr>
        </p:nvSpPr>
        <p:spPr/>
        <p:txBody>
          <a:bodyPr wrap="square" lIns="91440" tIns="45720" rIns="91440" bIns="45720" anchor="t" anchorCtr="0"/>
          <a:p>
            <a:pPr lvl="0" eaLnBrk="1" hangingPunct="1"/>
            <a:endParaRPr lang="en-US" altLang="zh-CN" dirty="0">
              <a:ea typeface="等线"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幻灯片图像占位符 1"/>
          <p:cNvSpPr>
            <a:spLocks noGrp="1" noRot="1" noChangeAspect="1" noTextEdit="1"/>
          </p:cNvSpPr>
          <p:nvPr>
            <p:ph type="sldImg"/>
          </p:nvPr>
        </p:nvSpPr>
        <p:spPr>
          <a:ln>
            <a:solidFill>
              <a:srgbClr val="000000"/>
            </a:solidFill>
            <a:miter/>
          </a:ln>
        </p:spPr>
      </p:sp>
      <p:sp>
        <p:nvSpPr>
          <p:cNvPr id="119810" name="备注占位符 2"/>
          <p:cNvSpPr>
            <a:spLocks noGrp="1"/>
          </p:cNvSpPr>
          <p:nvPr>
            <p:ph type="body"/>
          </p:nvPr>
        </p:nvSpPr>
        <p:spPr/>
        <p:txBody>
          <a:bodyPr wrap="square" lIns="91440" tIns="45720" rIns="91440" bIns="45720" anchor="t" anchorCtr="0"/>
          <a:p>
            <a:pPr lvl="0"/>
            <a:r>
              <a:rPr lang="zh-CN" altLang="en-US" dirty="0">
                <a:ea typeface="等线" panose="02010600030101010101" pitchFamily="2" charset="-122"/>
              </a:rPr>
              <a:t>李宏毅</a:t>
            </a:r>
            <a:r>
              <a:rPr lang="en-US" altLang="zh-CN" dirty="0">
                <a:ea typeface="等线" panose="02010600030101010101" pitchFamily="2" charset="-122"/>
              </a:rPr>
              <a:t>   </a:t>
            </a:r>
            <a:r>
              <a:rPr lang="zh-CN" altLang="en-US" dirty="0">
                <a:ea typeface="等线" panose="02010600030101010101" pitchFamily="2" charset="-122"/>
              </a:rPr>
              <a:t>吴恩达</a:t>
            </a:r>
            <a:r>
              <a:rPr lang="en-US" altLang="zh-CN" dirty="0">
                <a:ea typeface="等线" panose="02010600030101010101" pitchFamily="2" charset="-122"/>
              </a:rPr>
              <a:t>  </a:t>
            </a:r>
            <a:r>
              <a:rPr lang="zh-CN" altLang="en-US" dirty="0">
                <a:ea typeface="等线" panose="02010600030101010101" pitchFamily="2" charset="-122"/>
              </a:rPr>
              <a:t>（</a:t>
            </a:r>
            <a:r>
              <a:rPr lang="en-US" altLang="zh-CN" dirty="0">
                <a:ea typeface="等线" panose="02010600030101010101" pitchFamily="2" charset="-122"/>
              </a:rPr>
              <a:t>GAN</a:t>
            </a:r>
            <a:r>
              <a:rPr lang="zh-CN" altLang="en-US" dirty="0">
                <a:ea typeface="等线" panose="02010600030101010101" pitchFamily="2" charset="-122"/>
              </a:rPr>
              <a:t>网络</a:t>
            </a:r>
            <a:r>
              <a:rPr lang="en-US" altLang="zh-CN" dirty="0">
                <a:ea typeface="等线" panose="02010600030101010101" pitchFamily="2" charset="-122"/>
              </a:rPr>
              <a:t>  </a:t>
            </a:r>
            <a:r>
              <a:rPr lang="zh-CN" altLang="en-US" dirty="0">
                <a:ea typeface="等线" panose="02010600030101010101" pitchFamily="2" charset="-122"/>
              </a:rPr>
              <a:t>上过他的课）</a:t>
            </a:r>
            <a:r>
              <a:rPr lang="en-US" altLang="zh-CN" dirty="0">
                <a:ea typeface="等线" panose="02010600030101010101" pitchFamily="2" charset="-122"/>
              </a:rPr>
              <a:t> </a:t>
            </a:r>
            <a:r>
              <a:rPr lang="zh-CN" altLang="en-US" dirty="0">
                <a:ea typeface="等线" panose="02010600030101010101" pitchFamily="2" charset="-122"/>
              </a:rPr>
              <a:t>李飞飞</a:t>
            </a:r>
            <a:endParaRPr lang="zh-CN" altLang="en-US" dirty="0">
              <a:ea typeface="等线" panose="02010600030101010101" pitchFamily="2" charset="-122"/>
            </a:endParaRPr>
          </a:p>
        </p:txBody>
      </p:sp>
      <p:sp>
        <p:nvSpPr>
          <p:cNvPr id="11981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a:ln>
            <a:solidFill>
              <a:srgbClr val="000000"/>
            </a:solidFill>
            <a:miter/>
          </a:ln>
        </p:spPr>
      </p:sp>
      <p:sp>
        <p:nvSpPr>
          <p:cNvPr id="3277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3277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幻灯片图像占位符 1"/>
          <p:cNvSpPr>
            <a:spLocks noGrp="1" noRot="1" noChangeAspect="1" noTextEdit="1"/>
          </p:cNvSpPr>
          <p:nvPr>
            <p:ph type="sldImg"/>
          </p:nvPr>
        </p:nvSpPr>
        <p:spPr>
          <a:ln>
            <a:solidFill>
              <a:srgbClr val="000000"/>
            </a:solidFill>
            <a:miter/>
          </a:ln>
        </p:spPr>
      </p:sp>
      <p:sp>
        <p:nvSpPr>
          <p:cNvPr id="35842" name="备注占位符 2"/>
          <p:cNvSpPr>
            <a:spLocks noGrp="1"/>
          </p:cNvSpPr>
          <p:nvPr>
            <p:ph type="body"/>
          </p:nvPr>
        </p:nvSpPr>
        <p:spPr/>
        <p:txBody>
          <a:bodyPr wrap="square" lIns="91440" tIns="45720" rIns="91440" bIns="45720" anchor="t" anchorCtr="0"/>
          <a:p>
            <a:pPr lvl="0"/>
            <a:r>
              <a:rPr lang="en-US" altLang="zh-CN" dirty="0">
                <a:ea typeface="等线" panose="02010600030101010101" pitchFamily="2" charset="-122"/>
              </a:rPr>
              <a:t>Inf</a:t>
            </a:r>
            <a:r>
              <a:rPr lang="zh-CN" altLang="en-US" dirty="0">
                <a:ea typeface="等线" panose="02010600030101010101" pitchFamily="2" charset="-122"/>
              </a:rPr>
              <a:t>表示无穷大</a:t>
            </a:r>
            <a:endParaRPr lang="zh-CN" altLang="en-US" dirty="0">
              <a:ea typeface="等线" panose="02010600030101010101" pitchFamily="2" charset="-122"/>
            </a:endParaRPr>
          </a:p>
        </p:txBody>
      </p:sp>
      <p:sp>
        <p:nvSpPr>
          <p:cNvPr id="3584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幻灯片图像占位符 1"/>
          <p:cNvSpPr>
            <a:spLocks noGrp="1" noRot="1" noChangeAspect="1" noTextEdit="1"/>
          </p:cNvSpPr>
          <p:nvPr>
            <p:ph type="sldImg"/>
          </p:nvPr>
        </p:nvSpPr>
        <p:spPr>
          <a:ln>
            <a:solidFill>
              <a:srgbClr val="000000"/>
            </a:solidFill>
            <a:miter/>
          </a:ln>
        </p:spPr>
      </p:sp>
      <p:sp>
        <p:nvSpPr>
          <p:cNvPr id="1741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741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幻灯片图像占位符 1"/>
          <p:cNvSpPr>
            <a:spLocks noGrp="1" noRot="1" noChangeAspect="1" noTextEdit="1"/>
          </p:cNvSpPr>
          <p:nvPr>
            <p:ph type="sldImg"/>
          </p:nvPr>
        </p:nvSpPr>
        <p:spPr>
          <a:ln>
            <a:solidFill>
              <a:srgbClr val="000000"/>
            </a:solidFill>
            <a:miter/>
          </a:ln>
        </p:spPr>
      </p:sp>
      <p:sp>
        <p:nvSpPr>
          <p:cNvPr id="1945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945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幻灯片图像占位符 1"/>
          <p:cNvSpPr>
            <a:spLocks noGrp="1" noRot="1" noChangeAspect="1" noTextEdit="1"/>
          </p:cNvSpPr>
          <p:nvPr>
            <p:ph type="sldImg"/>
          </p:nvPr>
        </p:nvSpPr>
        <p:spPr>
          <a:ln>
            <a:solidFill>
              <a:srgbClr val="000000"/>
            </a:solidFill>
            <a:miter/>
          </a:ln>
        </p:spPr>
      </p:sp>
      <p:sp>
        <p:nvSpPr>
          <p:cNvPr id="21506"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2150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幻灯片图像占位符 1"/>
          <p:cNvSpPr>
            <a:spLocks noGrp="1" noRot="1" noChangeAspect="1" noTextEdit="1"/>
          </p:cNvSpPr>
          <p:nvPr>
            <p:ph type="sldImg"/>
          </p:nvPr>
        </p:nvSpPr>
        <p:spPr>
          <a:ln>
            <a:solidFill>
              <a:srgbClr val="000000"/>
            </a:solidFill>
            <a:miter/>
          </a:ln>
        </p:spPr>
      </p:sp>
      <p:sp>
        <p:nvSpPr>
          <p:cNvPr id="23554" name="备注占位符 2"/>
          <p:cNvSpPr>
            <a:spLocks noGrp="1"/>
          </p:cNvSpPr>
          <p:nvPr>
            <p:ph type="body"/>
          </p:nvPr>
        </p:nvSpPr>
        <p:spPr/>
        <p:txBody>
          <a:bodyPr wrap="square" lIns="91440" tIns="45720" rIns="91440" bIns="45720" anchor="t" anchorCtr="0"/>
          <a:p>
            <a:pPr lvl="0"/>
            <a:r>
              <a:rPr lang="zh-CN" altLang="en-US" dirty="0">
                <a:ea typeface="等线" panose="02010600030101010101" pitchFamily="2" charset="-122"/>
              </a:rPr>
              <a:t>浅黄色的最后两行区域每行求个最小值，相加（</a:t>
            </a:r>
            <a:r>
              <a:rPr lang="en-US" altLang="zh-CN" dirty="0">
                <a:ea typeface="等线" panose="02010600030101010101" pitchFamily="2" charset="-122"/>
              </a:rPr>
              <a:t>1+4</a:t>
            </a:r>
            <a:r>
              <a:rPr lang="zh-CN" altLang="en-US" dirty="0">
                <a:ea typeface="等线" panose="02010600030101010101" pitchFamily="2" charset="-122"/>
              </a:rPr>
              <a:t>）</a:t>
            </a:r>
            <a:r>
              <a:rPr lang="en-US" altLang="zh-CN" dirty="0">
                <a:ea typeface="等线" panose="02010600030101010101" pitchFamily="2" charset="-122"/>
              </a:rPr>
              <a:t>  </a:t>
            </a:r>
            <a:r>
              <a:rPr lang="zh-CN" altLang="en-US" dirty="0">
                <a:ea typeface="等线" panose="02010600030101010101" pitchFamily="2" charset="-122"/>
              </a:rPr>
              <a:t>最好的方案对应的成本，最少是</a:t>
            </a:r>
            <a:r>
              <a:rPr lang="en-US" altLang="zh-CN" dirty="0">
                <a:ea typeface="等线" panose="02010600030101010101" pitchFamily="2" charset="-122"/>
              </a:rPr>
              <a:t>5</a:t>
            </a:r>
            <a:r>
              <a:rPr lang="zh-CN" altLang="en-US" dirty="0">
                <a:ea typeface="等线" panose="02010600030101010101" pitchFamily="2" charset="-122"/>
              </a:rPr>
              <a:t>，不可能更少了</a:t>
            </a:r>
            <a:r>
              <a:rPr lang="en-US" altLang="zh-CN" dirty="0">
                <a:ea typeface="等线" panose="02010600030101010101" pitchFamily="2" charset="-122"/>
              </a:rPr>
              <a:t>  </a:t>
            </a:r>
            <a:endParaRPr lang="en-US" altLang="zh-CN" dirty="0">
              <a:ea typeface="等线" panose="02010600030101010101" pitchFamily="2" charset="-122"/>
            </a:endParaRPr>
          </a:p>
        </p:txBody>
      </p:sp>
      <p:sp>
        <p:nvSpPr>
          <p:cNvPr id="2355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 name="Rectangle 17"/>
          <p:cNvSpPr>
            <a:spLocks noChangeArrowheads="1"/>
          </p:cNvSpPr>
          <p:nvPr/>
        </p:nvSpPr>
        <p:spPr bwMode="gray">
          <a:xfrm>
            <a:off x="0" y="2971800"/>
            <a:ext cx="9144000" cy="914400"/>
          </a:xfrm>
          <a:prstGeom prst="rect">
            <a:avLst/>
          </a:prstGeom>
          <a:gradFill rotWithShape="1">
            <a:gsLst>
              <a:gs pos="0">
                <a:schemeClr val="accent1">
                  <a:gamma/>
                  <a:tint val="12549"/>
                  <a:invGamma/>
                  <a:alpha val="0"/>
                </a:schemeClr>
              </a:gs>
              <a:gs pos="100000">
                <a:schemeClr val="accent1"/>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8"/>
          <p:cNvSpPr>
            <a:spLocks noChangeArrowheads="1"/>
          </p:cNvSpPr>
          <p:nvPr/>
        </p:nvSpPr>
        <p:spPr bwMode="gray">
          <a:xfrm>
            <a:off x="0" y="2895600"/>
            <a:ext cx="8229600" cy="914400"/>
          </a:xfrm>
          <a:prstGeom prst="rect">
            <a:avLst/>
          </a:prstGeom>
          <a:gradFill rotWithShape="1">
            <a:gsLst>
              <a:gs pos="0">
                <a:schemeClr val="tx2"/>
              </a:gs>
              <a:gs pos="100000">
                <a:schemeClr val="tx2">
                  <a:gamma/>
                  <a:shade val="46275"/>
                  <a:invGamma/>
                  <a:alpha val="0"/>
                </a:schemeClr>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2052" name="Picture 4" descr="logo"/>
          <p:cNvPicPr>
            <a:picLocks noChangeAspect="1"/>
          </p:cNvPicPr>
          <p:nvPr userDrawn="1"/>
        </p:nvPicPr>
        <p:blipFill>
          <a:blip r:embed="rId3"/>
          <a:stretch>
            <a:fillRect/>
          </a:stretch>
        </p:blipFill>
        <p:spPr>
          <a:xfrm>
            <a:off x="381000" y="234950"/>
            <a:ext cx="2381250" cy="714375"/>
          </a:xfrm>
          <a:prstGeom prst="rect">
            <a:avLst/>
          </a:prstGeom>
          <a:noFill/>
          <a:ln w="9525">
            <a:noFill/>
          </a:ln>
        </p:spPr>
      </p:pic>
      <p:sp>
        <p:nvSpPr>
          <p:cNvPr id="3075" name="Rectangle 3"/>
          <p:cNvSpPr>
            <a:spLocks noGrp="1" noChangeArrowheads="1"/>
          </p:cNvSpPr>
          <p:nvPr>
            <p:ph type="subTitle" idx="1"/>
          </p:nvPr>
        </p:nvSpPr>
        <p:spPr bwMode="black">
          <a:xfrm>
            <a:off x="1905000" y="5410200"/>
            <a:ext cx="5181600" cy="533400"/>
          </a:xfrm>
        </p:spPr>
        <p:txBody>
          <a:bodyPr/>
          <a:lstStyle>
            <a:lvl1pPr marL="0" indent="0" algn="ctr">
              <a:buFont typeface="Wingdings" panose="05000000000000000000" pitchFamily="2" charset="2"/>
              <a:buNone/>
              <a:defRPr sz="1600"/>
            </a:lvl1pPr>
          </a:lstStyle>
          <a:p>
            <a:pPr lvl="0" fontAlgn="base"/>
            <a:r>
              <a:rPr lang="en-US" altLang="zh-CN" strike="noStrike" noProof="0"/>
              <a:t>Click to edit Master subtitle style</a:t>
            </a:r>
            <a:endParaRPr lang="en-US" altLang="zh-CN" strike="noStrike" noProof="0"/>
          </a:p>
        </p:txBody>
      </p:sp>
      <p:sp>
        <p:nvSpPr>
          <p:cNvPr id="3074" name="Rectangle 2"/>
          <p:cNvSpPr>
            <a:spLocks noGrp="1" noChangeArrowheads="1"/>
          </p:cNvSpPr>
          <p:nvPr>
            <p:ph type="ctrTitle"/>
          </p:nvPr>
        </p:nvSpPr>
        <p:spPr>
          <a:xfrm>
            <a:off x="685800" y="3048000"/>
            <a:ext cx="7924800" cy="685800"/>
          </a:xfrm>
        </p:spPr>
        <p:txBody>
          <a:bodyPr/>
          <a:lstStyle>
            <a:lvl1pPr>
              <a:defRPr/>
            </a:lvl1pPr>
          </a:lstStyle>
          <a:p>
            <a:pPr lvl="0" fontAlgn="base"/>
            <a:r>
              <a:rPr lang="en-US" altLang="zh-CN" strike="noStrike" noProof="0"/>
              <a:t>Click to edit Master title style</a:t>
            </a:r>
            <a:endParaRPr lang="en-US" altLang="zh-CN" strike="noStrike" noProof="0"/>
          </a:p>
        </p:txBody>
      </p:sp>
      <p:sp>
        <p:nvSpPr>
          <p:cNvPr id="15" name="Rectangle 4"/>
          <p:cNvSpPr>
            <a:spLocks noGrp="1" noChangeArrowheads="1"/>
          </p:cNvSpPr>
          <p:nvPr>
            <p:ph type="dt" sz="half" idx="2"/>
          </p:nvPr>
        </p:nvSpPr>
        <p:spPr>
          <a:xfrm>
            <a:off x="3810000" y="6477000"/>
            <a:ext cx="2133600" cy="244475"/>
          </a:xfrm>
          <a:prstGeom prst="rect">
            <a:avLst/>
          </a:prstGeom>
        </p:spPr>
        <p:txBody>
          <a:bodyPr vert="horz" wrap="square" lIns="91440" tIns="45720" rIns="91440" bIns="45720" numCol="1" anchor="t" anchorCtr="0" compatLnSpc="1"/>
          <a:lstStyle>
            <a:lvl1pPr algn="ctr">
              <a:defRPr>
                <a:solidFill>
                  <a:schemeClr val="bg1"/>
                </a:solidFill>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6" name="Rectangle 5"/>
          <p:cNvSpPr>
            <a:spLocks noGrp="1" noChangeArrowheads="1"/>
          </p:cNvSpPr>
          <p:nvPr>
            <p:ph type="ftr" sz="quarter" idx="3"/>
          </p:nvPr>
        </p:nvSpPr>
        <p:spPr>
          <a:xfrm>
            <a:off x="228600" y="6477000"/>
            <a:ext cx="2895600" cy="244475"/>
          </a:xfrm>
          <a:prstGeom prst="rect">
            <a:avLst/>
          </a:prstGeom>
        </p:spPr>
        <p:txBody>
          <a:bodyPr vert="horz" wrap="square" lIns="91440" tIns="45720" rIns="91440" bIns="45720" numCol="1" anchor="t" anchorCtr="0" compatLnSpc="1"/>
          <a:lstStyle>
            <a:lvl1pPr algn="ctr">
              <a:defRPr>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6"/>
          <p:cNvSpPr>
            <a:spLocks noGrp="1" noChangeArrowheads="1"/>
          </p:cNvSpPr>
          <p:nvPr>
            <p:ph type="sldNum" sz="quarter" idx="4"/>
          </p:nvPr>
        </p:nvSpPr>
        <p:spPr bwMode="auto">
          <a:xfrm>
            <a:off x="6553200" y="6477000"/>
            <a:ext cx="2133600" cy="244475"/>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z="1200" strike="noStrike" noProof="1" dirty="0">
                <a:solidFill>
                  <a:schemeClr val="bg1"/>
                </a:solidFill>
                <a:latin typeface="Verdana" panose="020B0604030504040204" pitchFamily="34" charset="0"/>
                <a:ea typeface="宋体" panose="02010600030101010101" pitchFamily="2" charset="-122"/>
                <a:cs typeface="+mn-cs"/>
              </a:rPr>
            </a:fld>
            <a:endParaRPr lang="en-US" altLang="zh-CN" sz="1200" strike="noStrike" noProof="1" dirty="0">
              <a:solidFill>
                <a:schemeClr val="bg1"/>
              </a:solidFill>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77"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11"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4101"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endParaRPr lang="zh-CN" altLang="en-US" strike="noStrike" noProof="1"/>
          </a:p>
        </p:txBody>
      </p:sp>
      <p:sp>
        <p:nvSpPr>
          <p:cNvPr id="11"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5"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338263"/>
            <a:ext cx="4038600" cy="5092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4648200" y="1338263"/>
            <a:ext cx="4038600" cy="5092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10"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1" name="日期占位符 3"/>
          <p:cNvSpPr>
            <a:spLocks noGrp="1"/>
          </p:cNvSpPr>
          <p:nvPr>
            <p:ph type="dt" sz="half" idx="1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pic>
        <p:nvPicPr>
          <p:cNvPr id="6149"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11"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标题和表格">
    <p:bg>
      <p:bgPr>
        <a:solidFill>
          <a:schemeClr val="bg1"/>
        </a:solidFill>
        <a:effectLst/>
      </p:bgPr>
    </p:bg>
    <p:spTree>
      <p:nvGrpSpPr>
        <p:cNvPr id="1" name=""/>
        <p:cNvGrpSpPr/>
        <p:nvPr/>
      </p:nvGrpSpPr>
      <p:grpSpPr>
        <a:xfrm>
          <a:off x="0" y="0"/>
          <a:ext cx="0" cy="0"/>
          <a:chOff x="0" y="0"/>
          <a:chExt cx="0" cy="0"/>
        </a:xfrm>
      </p:grpSpPr>
      <p:pic>
        <p:nvPicPr>
          <p:cNvPr id="7173"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a:xfrm>
            <a:off x="838200" y="547688"/>
            <a:ext cx="7391400" cy="563562"/>
          </a:xfrm>
        </p:spPr>
        <p:txBody>
          <a:bodyPr/>
          <a:lstStyle/>
          <a:p>
            <a:pPr fontAlgn="base"/>
            <a:r>
              <a:rPr lang="zh-CN" altLang="en-US" strike="noStrike" noProof="1"/>
              <a:t>单击此处编辑母版标题样式</a:t>
            </a:r>
            <a:endParaRPr lang="zh-CN" altLang="en-US" strike="noStrike" noProof="1"/>
          </a:p>
        </p:txBody>
      </p:sp>
      <p:sp>
        <p:nvSpPr>
          <p:cNvPr id="3" name="表格占位符 2"/>
          <p:cNvSpPr>
            <a:spLocks noGrp="1"/>
          </p:cNvSpPr>
          <p:nvPr>
            <p:ph type="tbl" idx="1"/>
          </p:nvPr>
        </p:nvSpPr>
        <p:spPr>
          <a:xfrm>
            <a:off x="457200" y="1338263"/>
            <a:ext cx="8229600" cy="50927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800" b="1" i="0" u="none" strike="noStrike" kern="1200" cap="none" spc="0" normalizeH="0" baseline="0" noProof="0">
              <a:ln>
                <a:noFill/>
              </a:ln>
              <a:solidFill>
                <a:schemeClr val="tx1"/>
              </a:solidFill>
              <a:effectLst/>
              <a:uLnTx/>
              <a:uFillTx/>
              <a:latin typeface="+mn-lt"/>
              <a:ea typeface="+mn-ea"/>
              <a:cs typeface="+mn-cs"/>
            </a:endParaRPr>
          </a:p>
        </p:txBody>
      </p:sp>
      <p:sp>
        <p:nvSpPr>
          <p:cNvPr id="11"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2"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10" name="日期占位符 2"/>
          <p:cNvSpPr>
            <a:spLocks noGrp="1"/>
          </p:cNvSpPr>
          <p:nvPr>
            <p:ph type="dt" sz="half" idx="2"/>
          </p:nvPr>
        </p:nvSpPr>
        <p:spPr>
          <a:xfrm>
            <a:off x="6781800" y="269875"/>
            <a:ext cx="2133600" cy="246063"/>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页脚占位符 23"/>
          <p:cNvSpPr>
            <a:spLocks noGrp="1"/>
          </p:cNvSpPr>
          <p:nvPr>
            <p:ph type="ftr" sz="quarter" idx="3"/>
          </p:nvPr>
        </p:nvSpPr>
        <p:spPr>
          <a:xfrm>
            <a:off x="5392738" y="6530975"/>
            <a:ext cx="2895600" cy="276225"/>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hasCustomPrompt="1"/>
          </p:nvPr>
        </p:nvSpPr>
        <p:spPr>
          <a:xfrm>
            <a:off x="301625" y="685800"/>
            <a:ext cx="8543925" cy="5181600"/>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0" name="日期占位符 2"/>
          <p:cNvSpPr>
            <a:spLocks noGrp="1"/>
          </p:cNvSpPr>
          <p:nvPr>
            <p:ph type="dt" sz="half" idx="2"/>
          </p:nvPr>
        </p:nvSpPr>
        <p:spPr>
          <a:xfrm>
            <a:off x="301625" y="6019800"/>
            <a:ext cx="2289175" cy="476250"/>
          </a:xfrm>
          <a:prstGeom prst="rect">
            <a:avLst/>
          </a:prstGeom>
        </p:spPr>
        <p:txBody>
          <a:bodyPr vert="horz" wrap="square" lIns="91440" tIns="45720" rIns="91440" bIns="45720" numCol="1" anchor="t" anchorCtr="0" compatLnSpc="1"/>
          <a:lstStyle>
            <a:lvl1pPr>
              <a:defRPr smtClean="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页脚占位符 3"/>
          <p:cNvSpPr>
            <a:spLocks noGrp="1"/>
          </p:cNvSpPr>
          <p:nvPr>
            <p:ph type="ftr" sz="quarter" idx="3"/>
          </p:nvPr>
        </p:nvSpPr>
        <p:spPr>
          <a:xfrm>
            <a:off x="3124200" y="6019800"/>
            <a:ext cx="2895600" cy="476250"/>
          </a:xfrm>
          <a:prstGeom prst="rect">
            <a:avLst/>
          </a:prstGeom>
        </p:spPr>
        <p:txBody>
          <a:bodyPr vert="horz" wrap="square" lIns="91440" tIns="45720" rIns="91440" bIns="45720" numCol="1" anchor="t" anchorCtr="0" compatLnSpc="1"/>
          <a:lstStyle>
            <a:lvl1pPr>
              <a:defRPr smtClean="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灯片编号占位符 4"/>
          <p:cNvSpPr>
            <a:spLocks noGrp="1"/>
          </p:cNvSpPr>
          <p:nvPr>
            <p:ph type="sldNum" sz="quarter" idx="4"/>
          </p:nvPr>
        </p:nvSpPr>
        <p:spPr bwMode="auto">
          <a:xfrm>
            <a:off x="6553200" y="6019800"/>
            <a:ext cx="2289175" cy="47625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3.jpe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39" name="Rectangle 15"/>
          <p:cNvSpPr>
            <a:spLocks noChangeArrowheads="1"/>
          </p:cNvSpPr>
          <p:nvPr/>
        </p:nvSpPr>
        <p:spPr bwMode="gray">
          <a:xfrm>
            <a:off x="0" y="533400"/>
            <a:ext cx="9144000" cy="685800"/>
          </a:xfrm>
          <a:prstGeom prst="rect">
            <a:avLst/>
          </a:prstGeom>
          <a:gradFill rotWithShape="1">
            <a:gsLst>
              <a:gs pos="0">
                <a:schemeClr val="accent1">
                  <a:gamma/>
                  <a:tint val="12549"/>
                  <a:invGamma/>
                  <a:alpha val="0"/>
                </a:schemeClr>
              </a:gs>
              <a:gs pos="100000">
                <a:schemeClr val="accent1"/>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0" name="Rectangle 16"/>
          <p:cNvSpPr>
            <a:spLocks noChangeArrowheads="1"/>
          </p:cNvSpPr>
          <p:nvPr/>
        </p:nvSpPr>
        <p:spPr bwMode="gray">
          <a:xfrm>
            <a:off x="0" y="457200"/>
            <a:ext cx="8229600" cy="685800"/>
          </a:xfrm>
          <a:prstGeom prst="rect">
            <a:avLst/>
          </a:prstGeom>
          <a:gradFill rotWithShape="1">
            <a:gsLst>
              <a:gs pos="0">
                <a:schemeClr val="tx2"/>
              </a:gs>
              <a:gs pos="100000">
                <a:schemeClr val="tx2">
                  <a:gamma/>
                  <a:shade val="46275"/>
                  <a:invGamma/>
                  <a:alpha val="0"/>
                </a:schemeClr>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3"/>
          <p:cNvSpPr>
            <a:spLocks noGrp="1"/>
          </p:cNvSpPr>
          <p:nvPr>
            <p:ph type="body"/>
          </p:nvPr>
        </p:nvSpPr>
        <p:spPr>
          <a:xfrm>
            <a:off x="457200" y="1338263"/>
            <a:ext cx="8229600" cy="50927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lstStyle>
            <a:lvl1pPr algn="ctr">
              <a:defRPr sz="1000" b="1">
                <a:latin typeface="Verdana" panose="020B0604030504040204" pitchFamily="34" charset="0"/>
                <a:ea typeface="宋体" panose="02010600030101010101" pitchFamily="2" charset="-122"/>
              </a:defRPr>
            </a:lvl1p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p>
        </p:txBody>
      </p:sp>
      <p:sp>
        <p:nvSpPr>
          <p:cNvPr id="2" name="Rectangle 2"/>
          <p:cNvSpPr>
            <a:spLocks noGrp="1"/>
          </p:cNvSpPr>
          <p:nvPr>
            <p:ph type="title"/>
          </p:nvPr>
        </p:nvSpPr>
        <p:spPr>
          <a:xfrm>
            <a:off x="838200" y="547688"/>
            <a:ext cx="7391400" cy="563562"/>
          </a:xfrm>
          <a:prstGeom prst="rect">
            <a:avLst/>
          </a:prstGeom>
          <a:noFill/>
          <a:ln w="9525">
            <a:noFill/>
          </a:ln>
        </p:spPr>
        <p:txBody>
          <a:bodyPr anchor="ctr" anchorCtr="0"/>
          <a:p>
            <a:pPr lvl="0"/>
            <a:r>
              <a:rPr lang="en-US" altLang="zh-CN" dirty="0"/>
              <a:t>Click to edit Master title style</a:t>
            </a:r>
            <a:endParaRPr lang="en-US" altLang="zh-CN" dirty="0"/>
          </a:p>
        </p:txBody>
      </p:sp>
      <p:pic>
        <p:nvPicPr>
          <p:cNvPr id="1031" name="Picture 5" descr="校标"/>
          <p:cNvPicPr>
            <a:picLocks noChangeAspect="1"/>
          </p:cNvPicPr>
          <p:nvPr userDrawn="1"/>
        </p:nvPicPr>
        <p:blipFill>
          <a:blip r:embed="rId9"/>
          <a:stretch>
            <a:fillRect/>
          </a:stretch>
        </p:blipFill>
        <p:spPr>
          <a:xfrm>
            <a:off x="8288338" y="6430963"/>
            <a:ext cx="398462" cy="427037"/>
          </a:xfrm>
          <a:prstGeom prst="rect">
            <a:avLst/>
          </a:prstGeom>
          <a:noFill/>
          <a:ln w="9525">
            <a:noFill/>
          </a:ln>
        </p:spPr>
      </p:pic>
      <p:sp>
        <p:nvSpPr>
          <p:cNvPr id="13" name="日期占位符 3"/>
          <p:cNvSpPr>
            <a:spLocks noGrp="1"/>
          </p:cNvSpPr>
          <p:nvPr>
            <p:ph type="dt" sz="half" idx="2"/>
          </p:nvPr>
        </p:nvSpPr>
        <p:spPr>
          <a:xfrm>
            <a:off x="6781800" y="269875"/>
            <a:ext cx="2133600" cy="246063"/>
          </a:xfrm>
          <a:prstGeom prst="rect">
            <a:avLst/>
          </a:prstGeom>
        </p:spPr>
        <p:txBody>
          <a:bodyPr/>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 name="页脚占位符 4"/>
          <p:cNvSpPr>
            <a:spLocks noGrp="1"/>
          </p:cNvSpPr>
          <p:nvPr>
            <p:ph type="ftr" sz="quarter" idx="3"/>
          </p:nvPr>
        </p:nvSpPr>
        <p:spPr>
          <a:xfrm>
            <a:off x="5392738" y="6530975"/>
            <a:ext cx="2895600" cy="276225"/>
          </a:xfrm>
          <a:prstGeom prst="rect">
            <a:avLst/>
          </a:prstGeom>
        </p:spPr>
        <p:txBody>
          <a:bodyPr/>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p:txStyles>
    <p:title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4.GI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GI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3"/>
          <p:cNvSpPr>
            <a:spLocks noGrp="1"/>
          </p:cNvSpPr>
          <p:nvPr>
            <p:ph type="subTitle" idx="1"/>
          </p:nvPr>
        </p:nvSpPr>
        <p:spPr/>
        <p:txBody>
          <a:bodyPr vert="horz" wrap="square" lIns="91440" tIns="45720" rIns="91440" bIns="45720" anchor="t" anchorCtr="0"/>
          <a:p>
            <a:pPr marL="0" marR="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rPr>
              <a:t>华北电力大学</a:t>
            </a:r>
            <a:endParaRPr kumimoji="0" lang="zh-CN"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endParaRPr>
          </a:p>
          <a:p>
            <a:pPr marL="0" marR="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rPr>
              <a:t>控制与计算机工程学院</a:t>
            </a:r>
            <a:endParaRPr kumimoji="0" lang="zh-CN"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endParaRPr>
          </a:p>
        </p:txBody>
      </p:sp>
      <p:sp>
        <p:nvSpPr>
          <p:cNvPr id="2" name="Rectangle 2"/>
          <p:cNvSpPr>
            <a:spLocks noGrp="1"/>
          </p:cNvSpPr>
          <p:nvPr>
            <p:ph type="ctrTitle"/>
          </p:nvPr>
        </p:nvSpPr>
        <p:spPr/>
        <p:txBody>
          <a:bodyPr vert="horz" wrap="square" lIns="91440" tIns="45720" rIns="91440" bIns="45720" anchor="ctr" anchorCtr="0"/>
          <a:p>
            <a:pPr eaLnBrk="1" hangingPunct="1">
              <a:buClrTx/>
              <a:buSzTx/>
              <a:buFontTx/>
            </a:pPr>
            <a:r>
              <a:rPr lang="zh-CN" altLang="en-US" sz="3600" kern="1200" dirty="0">
                <a:latin typeface="黑体" panose="02010609060101010101" pitchFamily="49" charset="-122"/>
                <a:ea typeface="黑体" panose="02010609060101010101" pitchFamily="49" charset="-122"/>
                <a:cs typeface="+mj-cs"/>
              </a:rPr>
              <a:t>算法设计与分析</a:t>
            </a:r>
            <a:endParaRPr lang="en-US" altLang="zh-CN" kern="1200" dirty="0">
              <a:latin typeface="黑体" panose="02010609060101010101" pitchFamily="49" charset="-122"/>
              <a:ea typeface="黑体" panose="02010609060101010101" pitchFamily="49" charset="-122"/>
              <a:cs typeface="+mj-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Box 2"/>
          <p:cNvSpPr txBox="1"/>
          <p:nvPr/>
        </p:nvSpPr>
        <p:spPr>
          <a:xfrm>
            <a:off x="428596" y="285728"/>
            <a:ext cx="8358246" cy="6384788"/>
          </a:xfrm>
          <a:prstGeom prst="rect">
            <a:avLst/>
          </a:prstGeom>
          <a:solidFill>
            <a:schemeClr val="accent5">
              <a:lumMod val="20000"/>
              <a:lumOff val="8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5"/>
          </a:lnRef>
          <a:fillRef idx="2">
            <a:schemeClr val="accent5"/>
          </a:fillRef>
          <a:effectRef idx="1">
            <a:schemeClr val="accent5"/>
          </a:effectRef>
          <a:fontRef idx="minor">
            <a:schemeClr val="dk1"/>
          </a:fontRef>
        </p:style>
        <p:txBody>
          <a:bodyPr lIns="180000" tIns="180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void </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bfs</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(int v)			//</a:t>
            </a:r>
            <a:r>
              <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求解算法</a:t>
            </a:r>
            <a:endPar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NodeType</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e,e1;</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priority_queue</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&lt;</a:t>
            </a:r>
            <a:r>
              <a:rPr kumimoji="0" lang="en-US" altLang="zh-CN" sz="1800" b="0" i="0" u="none" strike="noStrike" kern="1200" cap="none" spc="0" normalizeH="0" baseline="0" noProof="0" dirty="0" err="1">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NodeType</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&gt; </a:t>
            </a:r>
            <a:r>
              <a:rPr kumimoji="0" lang="en-US" altLang="zh-CN" sz="1800" b="0" i="0" u="none" strike="noStrike" kern="1200" cap="none" spc="0" normalizeH="0" baseline="0" noProof="0" dirty="0" err="1">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pqu</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定义优先队列</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e.vno</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=v;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建立源点结点</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e</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e.length</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pqu.push</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(e);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源点结点</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e</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进队</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dist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[v]=0;</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2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while(!</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pqu.empty</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队列不空循环</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  </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e=</a:t>
            </a:r>
            <a:r>
              <a:rPr kumimoji="0" lang="en-US" altLang="zh-CN" sz="1800" b="0" i="0" u="none" strike="noStrike" kern="1200" cap="none" spc="0" normalizeH="0" baseline="0" noProof="0" dirty="0" err="1">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pqu.top</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pqu.pop</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出队列结点</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e</a:t>
            </a:r>
            <a:endPar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for (int j=0; j&lt;n;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j++</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  </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if(a[</a:t>
            </a:r>
            <a:r>
              <a:rPr kumimoji="0" lang="en-US" altLang="zh-CN" sz="1800" b="0" i="0" u="none" strike="noStrike" kern="1200" cap="none" spc="0" normalizeH="0" baseline="0" noProof="0" dirty="0" err="1">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e.vno</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][j]&lt;INF &amp;&amp; </a:t>
            </a:r>
            <a:r>
              <a:rPr kumimoji="0" lang="en-US" altLang="zh-CN" sz="1800" b="0" i="0" u="none" strike="noStrike" kern="1200" cap="none" spc="0" normalizeH="0" baseline="0" noProof="0" dirty="0" err="1">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e.length+a</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e.vno</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][j]&lt;</a:t>
            </a:r>
            <a:r>
              <a:rPr kumimoji="0" lang="en-US" altLang="zh-CN" sz="1800" b="0" i="0" u="none" strike="noStrike" kern="1200" cap="none" spc="0" normalizeH="0" baseline="0" noProof="0" dirty="0" err="1">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dist</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[j]</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剪枝：</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e.vno</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到顶点</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j</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有边并且路径长度更短</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dist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[j]=</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e.length+a</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e.vno</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][j];</a:t>
            </a:r>
            <a:endPar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prev</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[j]=</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e.vno</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e1.vno=j;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建立相邻顶点</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j</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的结点</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e1</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e1.length=</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dist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[j];</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pqu.push</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(e1);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结点</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e1</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进队</a:t>
            </a:r>
            <a:endPar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2" name="矩形: 圆角 1"/>
          <p:cNvSpPr/>
          <p:nvPr/>
        </p:nvSpPr>
        <p:spPr>
          <a:xfrm>
            <a:off x="762000" y="990600"/>
            <a:ext cx="4114800" cy="381000"/>
          </a:xfrm>
          <a:prstGeom prst="roundRect">
            <a:avLst/>
          </a:prstGeom>
          <a:solidFill>
            <a:srgbClr val="FFFF00">
              <a:alpha val="3098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fontAlgn="base"/>
            <a:endParaRPr lang="zh-CN" altLang="en-US" strike="noStrike" noProof="1" dirty="0">
              <a:solidFill>
                <a:srgbClr val="FFFFFF"/>
              </a:solidFill>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5857875" y="790575"/>
            <a:ext cx="714375" cy="42862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宋体" panose="02010600030101010101" pitchFamily="2" charset="-122"/>
                <a:cs typeface="+mn-cs"/>
              </a:rPr>
              <a:t>0</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,0</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38914" name="TextBox 2"/>
          <p:cNvSpPr txBox="1"/>
          <p:nvPr/>
        </p:nvSpPr>
        <p:spPr>
          <a:xfrm>
            <a:off x="2857500" y="647700"/>
            <a:ext cx="2714625" cy="400050"/>
          </a:xfrm>
          <a:prstGeom prst="rect">
            <a:avLst/>
          </a:prstGeom>
          <a:noFill/>
          <a:ln w="9525">
            <a:noFill/>
          </a:ln>
        </p:spPr>
        <p:txBody>
          <a:bodyPr anchor="t" anchorCtr="0">
            <a:spAutoFit/>
          </a:bodyPr>
          <a:p>
            <a:pPr eaLnBrk="0" hangingPunct="0">
              <a:buClrTx/>
              <a:buFontTx/>
            </a:pPr>
            <a:r>
              <a:rPr lang="zh-CN" altLang="zh-CN" sz="2000" dirty="0">
                <a:solidFill>
                  <a:schemeClr val="bg1"/>
                </a:solidFill>
                <a:latin typeface="黑体" panose="02010609060101010101" pitchFamily="49" charset="-122"/>
                <a:ea typeface="黑体" panose="02010609060101010101" pitchFamily="49" charset="-122"/>
              </a:rPr>
              <a:t>顶点编号，</a:t>
            </a:r>
            <a:r>
              <a:rPr lang="zh-CN" altLang="en-US" sz="2000" dirty="0">
                <a:solidFill>
                  <a:schemeClr val="bg1"/>
                </a:solidFill>
                <a:latin typeface="黑体" panose="02010609060101010101" pitchFamily="49" charset="-122"/>
                <a:ea typeface="黑体" panose="02010609060101010101" pitchFamily="49" charset="-122"/>
              </a:rPr>
              <a:t>路径长度</a:t>
            </a:r>
            <a:endParaRPr lang="zh-CN" altLang="en-US" sz="2000" dirty="0">
              <a:solidFill>
                <a:srgbClr val="0000FF"/>
              </a:solidFill>
              <a:latin typeface="Arial" panose="020B0604020202020204" pitchFamily="34" charset="0"/>
              <a:ea typeface="楷体" panose="02010609060101010101" pitchFamily="49" charset="-122"/>
            </a:endParaRPr>
          </a:p>
        </p:txBody>
      </p:sp>
      <p:sp>
        <p:nvSpPr>
          <p:cNvPr id="38915" name="TextBox 3"/>
          <p:cNvSpPr txBox="1"/>
          <p:nvPr/>
        </p:nvSpPr>
        <p:spPr>
          <a:xfrm>
            <a:off x="6715125" y="790575"/>
            <a:ext cx="1500188" cy="369888"/>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宋体" panose="02010600030101010101" pitchFamily="2" charset="-122"/>
              </a:rPr>
              <a:t>dist[</a:t>
            </a:r>
            <a:r>
              <a:rPr lang="en-US" altLang="zh-CN" i="1" dirty="0">
                <a:solidFill>
                  <a:srgbClr val="0000FF"/>
                </a:solidFill>
                <a:latin typeface="Consolas" panose="020B0609020204030204" pitchFamily="49" charset="0"/>
                <a:ea typeface="宋体" panose="02010600030101010101" pitchFamily="2" charset="-122"/>
              </a:rPr>
              <a:t>i</a:t>
            </a:r>
            <a:r>
              <a:rPr lang="en-US" altLang="zh-CN" dirty="0">
                <a:solidFill>
                  <a:srgbClr val="0000FF"/>
                </a:solidFill>
                <a:latin typeface="Consolas" panose="020B0609020204030204" pitchFamily="49" charset="0"/>
                <a:ea typeface="宋体" panose="02010600030101010101" pitchFamily="2" charset="-122"/>
              </a:rPr>
              <a:t>]=</a:t>
            </a:r>
            <a:r>
              <a:rPr lang="zh-CN" altLang="zh-CN" dirty="0">
                <a:solidFill>
                  <a:srgbClr val="0000FF"/>
                </a:solidFill>
                <a:latin typeface="Consolas" panose="020B0609020204030204" pitchFamily="49" charset="0"/>
                <a:ea typeface="宋体" panose="02010600030101010101" pitchFamily="2" charset="-122"/>
              </a:rPr>
              <a:t>∞</a:t>
            </a:r>
            <a:endParaRPr lang="zh-CN" altLang="zh-CN" dirty="0">
              <a:solidFill>
                <a:srgbClr val="0000FF"/>
              </a:solidFill>
              <a:latin typeface="Consolas" panose="020B0609020204030204" pitchFamily="49" charset="0"/>
              <a:ea typeface="宋体" panose="02010600030101010101" pitchFamily="2" charset="-122"/>
            </a:endParaRPr>
          </a:p>
        </p:txBody>
      </p:sp>
      <p:grpSp>
        <p:nvGrpSpPr>
          <p:cNvPr id="38916" name="组合 28"/>
          <p:cNvGrpSpPr/>
          <p:nvPr/>
        </p:nvGrpSpPr>
        <p:grpSpPr>
          <a:xfrm>
            <a:off x="195263" y="1101725"/>
            <a:ext cx="2071687" cy="2038350"/>
            <a:chOff x="4357686" y="1891224"/>
            <a:chExt cx="2571768" cy="2680784"/>
          </a:xfrm>
        </p:grpSpPr>
        <p:sp>
          <p:nvSpPr>
            <p:cNvPr id="6" name="椭圆 5"/>
            <p:cNvSpPr/>
            <p:nvPr/>
          </p:nvSpPr>
          <p:spPr>
            <a:xfrm>
              <a:off x="4357686" y="3070853"/>
              <a:ext cx="429613" cy="43009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bg1"/>
                  </a:solidFill>
                  <a:effectLst/>
                  <a:uLnTx/>
                  <a:uFillTx/>
                  <a:latin typeface="Consolas" panose="020B0609020204030204" pitchFamily="49" charset="0"/>
                  <a:ea typeface="宋体" panose="02010600030101010101" pitchFamily="2" charset="-122"/>
                  <a:cs typeface="+mn-cs"/>
                </a:rPr>
                <a:t>0</a:t>
              </a:r>
              <a:endParaRPr kumimoji="0" lang="zh-CN" altLang="en-US" sz="2000" b="0" i="0" u="none" strike="noStrike" kern="1200" cap="none" spc="0" normalizeH="0" baseline="0" noProof="0" dirty="0">
                <a:ln>
                  <a:noFill/>
                </a:ln>
                <a:solidFill>
                  <a:schemeClr val="bg1"/>
                </a:solidFill>
                <a:effectLst/>
                <a:uLnTx/>
                <a:uFillTx/>
                <a:latin typeface="Consolas" panose="020B0609020204030204" pitchFamily="49" charset="0"/>
                <a:ea typeface="宋体" panose="02010600030101010101" pitchFamily="2" charset="-122"/>
                <a:cs typeface="+mn-cs"/>
              </a:endParaRPr>
            </a:p>
          </p:txBody>
        </p:sp>
        <p:sp>
          <p:nvSpPr>
            <p:cNvPr id="7" name="椭圆 6"/>
            <p:cNvSpPr/>
            <p:nvPr/>
          </p:nvSpPr>
          <p:spPr>
            <a:xfrm>
              <a:off x="5358804" y="2070778"/>
              <a:ext cx="427642" cy="430095"/>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2</a:t>
              </a:r>
              <a:endPar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8" name="椭圆 7"/>
            <p:cNvSpPr/>
            <p:nvPr/>
          </p:nvSpPr>
          <p:spPr>
            <a:xfrm>
              <a:off x="5358804" y="3070853"/>
              <a:ext cx="427642" cy="430095"/>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4</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9" name="椭圆 8"/>
            <p:cNvSpPr/>
            <p:nvPr/>
          </p:nvSpPr>
          <p:spPr>
            <a:xfrm>
              <a:off x="6501812" y="3070853"/>
              <a:ext cx="427642" cy="430095"/>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3</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10" name="椭圆 9"/>
            <p:cNvSpPr/>
            <p:nvPr/>
          </p:nvSpPr>
          <p:spPr>
            <a:xfrm>
              <a:off x="5358804" y="4144002"/>
              <a:ext cx="427642" cy="428006"/>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5</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11" name="椭圆 10"/>
            <p:cNvSpPr/>
            <p:nvPr/>
          </p:nvSpPr>
          <p:spPr>
            <a:xfrm>
              <a:off x="6501812" y="2070778"/>
              <a:ext cx="427642" cy="430095"/>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12" name="直接箭头连接符 11"/>
            <p:cNvCxnSpPr>
              <a:stCxn id="6" idx="7"/>
              <a:endCxn id="7" idx="3"/>
            </p:cNvCxnSpPr>
            <p:nvPr/>
          </p:nvCxnSpPr>
          <p:spPr>
            <a:xfrm rot="5400000" flipH="1" flipV="1">
              <a:off x="4723397" y="2439078"/>
              <a:ext cx="697338" cy="69565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8924" name="TextBox 12"/>
            <p:cNvSpPr txBox="1"/>
            <p:nvPr/>
          </p:nvSpPr>
          <p:spPr>
            <a:xfrm>
              <a:off x="4643438" y="2428868"/>
              <a:ext cx="689746" cy="404881"/>
            </a:xfrm>
            <a:prstGeom prst="rect">
              <a:avLst/>
            </a:prstGeom>
            <a:noFill/>
            <a:ln w="9525">
              <a:noFill/>
            </a:ln>
          </p:spPr>
          <p:txBody>
            <a:bodyPr anchor="t" anchorCtr="0">
              <a:spAutoFit/>
            </a:bodyPr>
            <a:p>
              <a:pPr eaLnBrk="0" hangingPunct="0">
                <a:buClrTx/>
                <a:buFontTx/>
              </a:pPr>
              <a:r>
                <a:rPr lang="en-US" altLang="zh-CN" sz="1400" dirty="0">
                  <a:solidFill>
                    <a:srgbClr val="0000FF"/>
                  </a:solidFill>
                  <a:latin typeface="Consolas" panose="020B0609020204030204" pitchFamily="49" charset="0"/>
                  <a:ea typeface="宋体" panose="02010600030101010101" pitchFamily="2" charset="-122"/>
                </a:rPr>
                <a:t>10</a:t>
              </a:r>
              <a:endParaRPr lang="zh-CN" altLang="en-US" sz="1400" dirty="0">
                <a:solidFill>
                  <a:srgbClr val="0000FF"/>
                </a:solidFill>
                <a:latin typeface="Consolas" panose="020B0609020204030204" pitchFamily="49" charset="0"/>
                <a:ea typeface="宋体" panose="02010600030101010101" pitchFamily="2" charset="-122"/>
              </a:endParaRPr>
            </a:p>
          </p:txBody>
        </p:sp>
        <p:cxnSp>
          <p:nvCxnSpPr>
            <p:cNvPr id="14" name="直接箭头连接符 13"/>
            <p:cNvCxnSpPr>
              <a:stCxn id="6" idx="5"/>
              <a:endCxn id="10" idx="1"/>
            </p:cNvCxnSpPr>
            <p:nvPr/>
          </p:nvCxnSpPr>
          <p:spPr>
            <a:xfrm rot="16200000" flipH="1">
              <a:off x="4687904" y="3474645"/>
              <a:ext cx="768324" cy="69565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6" idx="6"/>
              <a:endCxn id="8" idx="2"/>
            </p:cNvCxnSpPr>
            <p:nvPr/>
          </p:nvCxnSpPr>
          <p:spPr>
            <a:xfrm>
              <a:off x="4787299" y="3285900"/>
              <a:ext cx="571504" cy="20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7" idx="5"/>
              <a:endCxn id="9" idx="1"/>
            </p:cNvCxnSpPr>
            <p:nvPr/>
          </p:nvCxnSpPr>
          <p:spPr>
            <a:xfrm rot="16200000" flipH="1">
              <a:off x="5794474" y="2367147"/>
              <a:ext cx="697338" cy="8395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8" idx="6"/>
              <a:endCxn id="9" idx="2"/>
            </p:cNvCxnSpPr>
            <p:nvPr/>
          </p:nvCxnSpPr>
          <p:spPr>
            <a:xfrm>
              <a:off x="5786446" y="3285900"/>
              <a:ext cx="715366" cy="20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9" idx="3"/>
              <a:endCxn id="10" idx="7"/>
            </p:cNvCxnSpPr>
            <p:nvPr/>
          </p:nvCxnSpPr>
          <p:spPr>
            <a:xfrm rot="5400000">
              <a:off x="5758982" y="3402714"/>
              <a:ext cx="768324" cy="8395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11" idx="2"/>
              <a:endCxn id="7" idx="6"/>
            </p:cNvCxnSpPr>
            <p:nvPr/>
          </p:nvCxnSpPr>
          <p:spPr>
            <a:xfrm rot="10800000">
              <a:off x="5786446" y="2285826"/>
              <a:ext cx="715366" cy="20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8" idx="4"/>
              <a:endCxn id="10" idx="0"/>
            </p:cNvCxnSpPr>
            <p:nvPr/>
          </p:nvCxnSpPr>
          <p:spPr>
            <a:xfrm rot="5400000">
              <a:off x="5251098" y="3821489"/>
              <a:ext cx="643054" cy="197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8932" name="TextBox 20"/>
            <p:cNvSpPr txBox="1"/>
            <p:nvPr/>
          </p:nvSpPr>
          <p:spPr>
            <a:xfrm>
              <a:off x="4857752" y="2916792"/>
              <a:ext cx="500066" cy="404881"/>
            </a:xfrm>
            <a:prstGeom prst="rect">
              <a:avLst/>
            </a:prstGeom>
            <a:noFill/>
            <a:ln w="9525">
              <a:noFill/>
            </a:ln>
          </p:spPr>
          <p:txBody>
            <a:bodyPr anchor="t" anchorCtr="0">
              <a:spAutoFit/>
            </a:bodyPr>
            <a:p>
              <a:pPr eaLnBrk="0" hangingPunct="0">
                <a:buClrTx/>
                <a:buFontTx/>
              </a:pPr>
              <a:r>
                <a:rPr lang="en-US" altLang="zh-CN" sz="1400" dirty="0">
                  <a:solidFill>
                    <a:srgbClr val="0000FF"/>
                  </a:solidFill>
                  <a:latin typeface="Consolas" panose="020B0609020204030204" pitchFamily="49" charset="0"/>
                  <a:ea typeface="宋体" panose="02010600030101010101" pitchFamily="2" charset="-122"/>
                </a:rPr>
                <a:t>30</a:t>
              </a:r>
              <a:endParaRPr lang="zh-CN" altLang="en-US" sz="1400" dirty="0">
                <a:solidFill>
                  <a:srgbClr val="0000FF"/>
                </a:solidFill>
                <a:latin typeface="Consolas" panose="020B0609020204030204" pitchFamily="49" charset="0"/>
                <a:ea typeface="宋体" panose="02010600030101010101" pitchFamily="2" charset="-122"/>
              </a:endParaRPr>
            </a:p>
          </p:txBody>
        </p:sp>
        <p:sp>
          <p:nvSpPr>
            <p:cNvPr id="38933" name="TextBox 21"/>
            <p:cNvSpPr txBox="1"/>
            <p:nvPr/>
          </p:nvSpPr>
          <p:spPr>
            <a:xfrm>
              <a:off x="4643438" y="3702610"/>
              <a:ext cx="500066" cy="404881"/>
            </a:xfrm>
            <a:prstGeom prst="rect">
              <a:avLst/>
            </a:prstGeom>
            <a:noFill/>
            <a:ln w="9525">
              <a:noFill/>
            </a:ln>
          </p:spPr>
          <p:txBody>
            <a:bodyPr lIns="0" rIns="0" anchor="t" anchorCtr="0">
              <a:spAutoFit/>
            </a:bodyPr>
            <a:p>
              <a:pPr eaLnBrk="0" hangingPunct="0">
                <a:buClrTx/>
                <a:buFontTx/>
              </a:pPr>
              <a:r>
                <a:rPr lang="en-US" altLang="zh-CN" sz="1400" dirty="0">
                  <a:solidFill>
                    <a:srgbClr val="0000FF"/>
                  </a:solidFill>
                  <a:latin typeface="Consolas" panose="020B0609020204030204" pitchFamily="49" charset="0"/>
                  <a:ea typeface="宋体" panose="02010600030101010101" pitchFamily="2" charset="-122"/>
                </a:rPr>
                <a:t>100</a:t>
              </a:r>
              <a:endParaRPr lang="zh-CN" altLang="en-US" sz="1400" dirty="0">
                <a:solidFill>
                  <a:srgbClr val="0000FF"/>
                </a:solidFill>
                <a:latin typeface="Consolas" panose="020B0609020204030204" pitchFamily="49" charset="0"/>
                <a:ea typeface="宋体" panose="02010600030101010101" pitchFamily="2" charset="-122"/>
              </a:endParaRPr>
            </a:p>
          </p:txBody>
        </p:sp>
        <p:sp>
          <p:nvSpPr>
            <p:cNvPr id="38934" name="TextBox 22"/>
            <p:cNvSpPr txBox="1"/>
            <p:nvPr/>
          </p:nvSpPr>
          <p:spPr>
            <a:xfrm>
              <a:off x="5525746" y="3534683"/>
              <a:ext cx="500066" cy="404881"/>
            </a:xfrm>
            <a:prstGeom prst="rect">
              <a:avLst/>
            </a:prstGeom>
            <a:noFill/>
            <a:ln w="9525">
              <a:noFill/>
            </a:ln>
          </p:spPr>
          <p:txBody>
            <a:bodyPr anchor="t" anchorCtr="0">
              <a:spAutoFit/>
            </a:bodyPr>
            <a:p>
              <a:pPr eaLnBrk="0" hangingPunct="0">
                <a:buClrTx/>
                <a:buFontTx/>
              </a:pPr>
              <a:r>
                <a:rPr lang="en-US" altLang="zh-CN" sz="1400" dirty="0">
                  <a:solidFill>
                    <a:srgbClr val="0000FF"/>
                  </a:solidFill>
                  <a:latin typeface="Consolas" panose="020B0609020204030204" pitchFamily="49" charset="0"/>
                  <a:ea typeface="宋体" panose="02010600030101010101" pitchFamily="2" charset="-122"/>
                </a:rPr>
                <a:t>60</a:t>
              </a:r>
              <a:endParaRPr lang="zh-CN" altLang="en-US" sz="1400" dirty="0">
                <a:solidFill>
                  <a:srgbClr val="0000FF"/>
                </a:solidFill>
                <a:latin typeface="Consolas" panose="020B0609020204030204" pitchFamily="49" charset="0"/>
                <a:ea typeface="宋体" panose="02010600030101010101" pitchFamily="2" charset="-122"/>
              </a:endParaRPr>
            </a:p>
          </p:txBody>
        </p:sp>
        <p:sp>
          <p:nvSpPr>
            <p:cNvPr id="38935" name="TextBox 23"/>
            <p:cNvSpPr txBox="1"/>
            <p:nvPr/>
          </p:nvSpPr>
          <p:spPr>
            <a:xfrm>
              <a:off x="5773920" y="2643566"/>
              <a:ext cx="500066" cy="404881"/>
            </a:xfrm>
            <a:prstGeom prst="rect">
              <a:avLst/>
            </a:prstGeom>
            <a:noFill/>
            <a:ln w="9525">
              <a:noFill/>
            </a:ln>
          </p:spPr>
          <p:txBody>
            <a:bodyPr anchor="t" anchorCtr="0">
              <a:spAutoFit/>
            </a:bodyPr>
            <a:p>
              <a:pPr eaLnBrk="0" hangingPunct="0">
                <a:buClrTx/>
                <a:buFontTx/>
              </a:pPr>
              <a:r>
                <a:rPr lang="en-US" altLang="zh-CN" sz="1400" dirty="0">
                  <a:solidFill>
                    <a:srgbClr val="0000FF"/>
                  </a:solidFill>
                  <a:latin typeface="Consolas" panose="020B0609020204030204" pitchFamily="49" charset="0"/>
                  <a:ea typeface="宋体" panose="02010600030101010101" pitchFamily="2" charset="-122"/>
                </a:rPr>
                <a:t>50</a:t>
              </a:r>
              <a:endParaRPr lang="zh-CN" altLang="en-US" sz="1400" dirty="0">
                <a:solidFill>
                  <a:srgbClr val="0000FF"/>
                </a:solidFill>
                <a:latin typeface="Consolas" panose="020B0609020204030204" pitchFamily="49" charset="0"/>
                <a:ea typeface="宋体" panose="02010600030101010101" pitchFamily="2" charset="-122"/>
              </a:endParaRPr>
            </a:p>
          </p:txBody>
        </p:sp>
        <p:sp>
          <p:nvSpPr>
            <p:cNvPr id="38936" name="TextBox 24"/>
            <p:cNvSpPr txBox="1"/>
            <p:nvPr/>
          </p:nvSpPr>
          <p:spPr>
            <a:xfrm>
              <a:off x="5954374" y="1891224"/>
              <a:ext cx="500066" cy="404881"/>
            </a:xfrm>
            <a:prstGeom prst="rect">
              <a:avLst/>
            </a:prstGeom>
            <a:noFill/>
            <a:ln w="9525">
              <a:noFill/>
            </a:ln>
          </p:spPr>
          <p:txBody>
            <a:bodyPr anchor="t" anchorCtr="0">
              <a:spAutoFit/>
            </a:bodyPr>
            <a:p>
              <a:pPr eaLnBrk="0" hangingPunct="0">
                <a:buClrTx/>
                <a:buFontTx/>
              </a:pPr>
              <a:r>
                <a:rPr lang="en-US" altLang="zh-CN" sz="1400" dirty="0">
                  <a:solidFill>
                    <a:srgbClr val="0000FF"/>
                  </a:solidFill>
                  <a:latin typeface="Consolas" panose="020B0609020204030204" pitchFamily="49" charset="0"/>
                  <a:ea typeface="宋体" panose="02010600030101010101" pitchFamily="2" charset="-122"/>
                </a:rPr>
                <a:t>4</a:t>
              </a:r>
              <a:endParaRPr lang="zh-CN" altLang="en-US" sz="1400" dirty="0">
                <a:solidFill>
                  <a:srgbClr val="0000FF"/>
                </a:solidFill>
                <a:latin typeface="Consolas" panose="020B0609020204030204" pitchFamily="49" charset="0"/>
                <a:ea typeface="宋体" panose="02010600030101010101" pitchFamily="2" charset="-122"/>
              </a:endParaRPr>
            </a:p>
          </p:txBody>
        </p:sp>
        <p:sp>
          <p:nvSpPr>
            <p:cNvPr id="38937" name="TextBox 25"/>
            <p:cNvSpPr txBox="1"/>
            <p:nvPr/>
          </p:nvSpPr>
          <p:spPr>
            <a:xfrm>
              <a:off x="6143636" y="3774049"/>
              <a:ext cx="500066" cy="404881"/>
            </a:xfrm>
            <a:prstGeom prst="rect">
              <a:avLst/>
            </a:prstGeom>
            <a:noFill/>
            <a:ln w="9525">
              <a:noFill/>
            </a:ln>
          </p:spPr>
          <p:txBody>
            <a:bodyPr anchor="t" anchorCtr="0">
              <a:spAutoFit/>
            </a:bodyPr>
            <a:p>
              <a:pPr eaLnBrk="0" hangingPunct="0">
                <a:buClrTx/>
                <a:buFontTx/>
              </a:pPr>
              <a:r>
                <a:rPr lang="en-US" altLang="zh-CN" sz="1400" dirty="0">
                  <a:solidFill>
                    <a:srgbClr val="0000FF"/>
                  </a:solidFill>
                  <a:latin typeface="Consolas" panose="020B0609020204030204" pitchFamily="49" charset="0"/>
                  <a:ea typeface="宋体" panose="02010600030101010101" pitchFamily="2" charset="-122"/>
                </a:rPr>
                <a:t>10</a:t>
              </a:r>
              <a:endParaRPr lang="zh-CN" altLang="en-US" sz="1400" dirty="0">
                <a:solidFill>
                  <a:srgbClr val="0000FF"/>
                </a:solidFill>
                <a:latin typeface="Consolas" panose="020B0609020204030204" pitchFamily="49" charset="0"/>
                <a:ea typeface="宋体" panose="02010600030101010101" pitchFamily="2" charset="-122"/>
              </a:endParaRPr>
            </a:p>
          </p:txBody>
        </p:sp>
        <p:sp>
          <p:nvSpPr>
            <p:cNvPr id="38938" name="TextBox 26"/>
            <p:cNvSpPr txBox="1"/>
            <p:nvPr/>
          </p:nvSpPr>
          <p:spPr>
            <a:xfrm>
              <a:off x="5913793" y="3227212"/>
              <a:ext cx="500066" cy="404881"/>
            </a:xfrm>
            <a:prstGeom prst="rect">
              <a:avLst/>
            </a:prstGeom>
            <a:noFill/>
            <a:ln w="9525">
              <a:noFill/>
            </a:ln>
          </p:spPr>
          <p:txBody>
            <a:bodyPr anchor="t" anchorCtr="0">
              <a:spAutoFit/>
            </a:bodyPr>
            <a:p>
              <a:pPr eaLnBrk="0" hangingPunct="0">
                <a:buClrTx/>
                <a:buFontTx/>
              </a:pPr>
              <a:r>
                <a:rPr lang="en-US" altLang="zh-CN" sz="1400" dirty="0">
                  <a:solidFill>
                    <a:srgbClr val="0000FF"/>
                  </a:solidFill>
                  <a:latin typeface="Consolas" panose="020B0609020204030204" pitchFamily="49" charset="0"/>
                  <a:ea typeface="宋体" panose="02010600030101010101" pitchFamily="2" charset="-122"/>
                </a:rPr>
                <a:t>20</a:t>
              </a:r>
              <a:endParaRPr lang="zh-CN" altLang="en-US" sz="1400" dirty="0">
                <a:solidFill>
                  <a:srgbClr val="0000FF"/>
                </a:solidFill>
                <a:latin typeface="Consolas" panose="020B0609020204030204" pitchFamily="49" charset="0"/>
                <a:ea typeface="宋体" panose="02010600030101010101" pitchFamily="2" charset="-122"/>
              </a:endParaRPr>
            </a:p>
          </p:txBody>
        </p:sp>
      </p:grpSp>
      <p:sp>
        <p:nvSpPr>
          <p:cNvPr id="30" name="任意多边形 29"/>
          <p:cNvSpPr/>
          <p:nvPr/>
        </p:nvSpPr>
        <p:spPr>
          <a:xfrm>
            <a:off x="4186238" y="381000"/>
            <a:ext cx="2003425" cy="473075"/>
          </a:xfrm>
          <a:custGeom>
            <a:avLst/>
            <a:gdLst>
              <a:gd name="connsiteX0" fmla="*/ 0 w 2004165"/>
              <a:gd name="connsiteY0" fmla="*/ 311063 h 473901"/>
              <a:gd name="connsiteX1" fmla="*/ 576197 w 2004165"/>
              <a:gd name="connsiteY1" fmla="*/ 35490 h 473901"/>
              <a:gd name="connsiteX2" fmla="*/ 1753644 w 2004165"/>
              <a:gd name="connsiteY2" fmla="*/ 98120 h 473901"/>
              <a:gd name="connsiteX3" fmla="*/ 2004165 w 2004165"/>
              <a:gd name="connsiteY3" fmla="*/ 473901 h 473901"/>
            </a:gdLst>
            <a:ahLst/>
            <a:cxnLst>
              <a:cxn ang="0">
                <a:pos x="connsiteX0" y="connsiteY0"/>
              </a:cxn>
              <a:cxn ang="0">
                <a:pos x="connsiteX1" y="connsiteY1"/>
              </a:cxn>
              <a:cxn ang="0">
                <a:pos x="connsiteX2" y="connsiteY2"/>
              </a:cxn>
              <a:cxn ang="0">
                <a:pos x="connsiteX3" y="connsiteY3"/>
              </a:cxn>
            </a:cxnLst>
            <a:rect l="l" t="t" r="r" b="b"/>
            <a:pathLst>
              <a:path w="2004165" h="473901">
                <a:moveTo>
                  <a:pt x="0" y="311063"/>
                </a:moveTo>
                <a:cubicBezTo>
                  <a:pt x="141961" y="191022"/>
                  <a:pt x="283923" y="70981"/>
                  <a:pt x="576197" y="35490"/>
                </a:cubicBezTo>
                <a:cubicBezTo>
                  <a:pt x="868471" y="0"/>
                  <a:pt x="1515649" y="25052"/>
                  <a:pt x="1753644" y="98120"/>
                </a:cubicBezTo>
                <a:cubicBezTo>
                  <a:pt x="1991639" y="171189"/>
                  <a:pt x="1997902" y="322545"/>
                  <a:pt x="2004165" y="473901"/>
                </a:cubicBezTo>
              </a:path>
            </a:pathLst>
          </a:custGeom>
          <a:ln>
            <a:tailEnd type="arrow"/>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nvGrpSpPr>
          <p:cNvPr id="29" name="组合 71"/>
          <p:cNvGrpSpPr/>
          <p:nvPr/>
        </p:nvGrpSpPr>
        <p:grpSpPr>
          <a:xfrm>
            <a:off x="2857500" y="1157288"/>
            <a:ext cx="3357563" cy="1633537"/>
            <a:chOff x="2857488" y="866756"/>
            <a:chExt cx="3357587" cy="1633550"/>
          </a:xfrm>
        </p:grpSpPr>
        <p:sp>
          <p:nvSpPr>
            <p:cNvPr id="38941" name="TextBox 30"/>
            <p:cNvSpPr txBox="1"/>
            <p:nvPr/>
          </p:nvSpPr>
          <p:spPr>
            <a:xfrm>
              <a:off x="2857488" y="1669309"/>
              <a:ext cx="1071570" cy="830997"/>
            </a:xfrm>
            <a:prstGeom prst="rect">
              <a:avLst/>
            </a:prstGeom>
            <a:noFill/>
            <a:ln w="9525">
              <a:noFill/>
            </a:ln>
          </p:spPr>
          <p:txBody>
            <a:bodyPr anchor="t" anchorCtr="0">
              <a:spAutoFit/>
            </a:bodyPr>
            <a:p>
              <a:pPr eaLnBrk="0" hangingPunct="0">
                <a:buClrTx/>
                <a:buFontTx/>
              </a:pPr>
              <a:r>
                <a:rPr lang="en-US" altLang="zh-CN" sz="1600" dirty="0">
                  <a:solidFill>
                    <a:srgbClr val="0000FF"/>
                  </a:solidFill>
                  <a:latin typeface="Arial" panose="020B0604020202020204" pitchFamily="34" charset="0"/>
                  <a:ea typeface="宋体" panose="02010600030101010101" pitchFamily="2" charset="-122"/>
                </a:rPr>
                <a:t>0+10&lt;</a:t>
              </a:r>
              <a:r>
                <a:rPr lang="zh-CN" altLang="zh-CN" sz="1600" dirty="0">
                  <a:solidFill>
                    <a:srgbClr val="0000FF"/>
                  </a:solidFill>
                  <a:latin typeface="Arial" panose="020B0604020202020204" pitchFamily="34" charset="0"/>
                  <a:ea typeface="宋体" panose="02010600030101010101" pitchFamily="2" charset="-122"/>
                </a:rPr>
                <a:t>∞</a:t>
              </a:r>
              <a:r>
                <a:rPr lang="en-US" altLang="zh-CN" sz="1600" dirty="0">
                  <a:solidFill>
                    <a:srgbClr val="0000FF"/>
                  </a:solidFill>
                  <a:latin typeface="Arial" panose="020B0604020202020204" pitchFamily="34" charset="0"/>
                  <a:ea typeface="宋体" panose="02010600030101010101" pitchFamily="2" charset="-122"/>
                </a:rPr>
                <a:t>:</a:t>
              </a:r>
              <a:endParaRPr lang="zh-CN" altLang="zh-CN" sz="1600" dirty="0">
                <a:solidFill>
                  <a:srgbClr val="0000FF"/>
                </a:solidFill>
                <a:latin typeface="Arial" panose="020B0604020202020204" pitchFamily="34" charset="0"/>
                <a:ea typeface="宋体" panose="02010600030101010101" pitchFamily="2" charset="-122"/>
              </a:endParaRPr>
            </a:p>
            <a:p>
              <a:pPr eaLnBrk="0" hangingPunct="0">
                <a:buClrTx/>
                <a:buFontTx/>
              </a:pPr>
              <a:r>
                <a:rPr lang="en-US" altLang="zh-CN" sz="1600" dirty="0">
                  <a:solidFill>
                    <a:srgbClr val="FF0000"/>
                  </a:solidFill>
                  <a:latin typeface="Arial" panose="020B0604020202020204" pitchFamily="34" charset="0"/>
                  <a:ea typeface="宋体" panose="02010600030101010101" pitchFamily="2" charset="-122"/>
                </a:rPr>
                <a:t>prev[2]=0</a:t>
              </a:r>
              <a:endParaRPr lang="zh-CN" altLang="zh-CN" sz="1600" dirty="0">
                <a:solidFill>
                  <a:srgbClr val="FF0000"/>
                </a:solidFill>
                <a:latin typeface="Arial" panose="020B0604020202020204" pitchFamily="34" charset="0"/>
                <a:ea typeface="宋体" panose="02010600030101010101" pitchFamily="2" charset="-122"/>
              </a:endParaRPr>
            </a:p>
            <a:p>
              <a:pPr eaLnBrk="0" hangingPunct="0">
                <a:buClrTx/>
                <a:buFontTx/>
              </a:pPr>
              <a:r>
                <a:rPr lang="en-US" altLang="zh-CN" sz="1600" dirty="0">
                  <a:solidFill>
                    <a:srgbClr val="FF0000"/>
                  </a:solidFill>
                  <a:latin typeface="Arial" panose="020B0604020202020204" pitchFamily="34" charset="0"/>
                  <a:ea typeface="宋体" panose="02010600030101010101" pitchFamily="2" charset="-122"/>
                </a:rPr>
                <a:t>dist[2]=10</a:t>
              </a:r>
              <a:endParaRPr lang="zh-CN" altLang="zh-CN" sz="1600" dirty="0">
                <a:solidFill>
                  <a:srgbClr val="FF0000"/>
                </a:solidFill>
                <a:latin typeface="Arial" panose="020B0604020202020204" pitchFamily="34" charset="0"/>
                <a:ea typeface="宋体" panose="02010600030101010101" pitchFamily="2" charset="-122"/>
              </a:endParaRPr>
            </a:p>
          </p:txBody>
        </p:sp>
        <p:sp>
          <p:nvSpPr>
            <p:cNvPr id="5" name="圆角矩形 4"/>
            <p:cNvSpPr/>
            <p:nvPr/>
          </p:nvSpPr>
          <p:spPr>
            <a:xfrm>
              <a:off x="3929059" y="1812914"/>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宋体" panose="02010600030101010101" pitchFamily="2" charset="-122"/>
                  <a:cs typeface="+mn-cs"/>
                </a:rPr>
                <a:t>2</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,10</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37" name="直接箭头连接符 36"/>
            <p:cNvCxnSpPr>
              <a:stCxn id="2" idx="2"/>
              <a:endCxn id="5" idx="0"/>
            </p:cNvCxnSpPr>
            <p:nvPr/>
          </p:nvCxnSpPr>
          <p:spPr>
            <a:xfrm flipH="1">
              <a:off x="4286248" y="866756"/>
              <a:ext cx="1928827" cy="94615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8944" name="TextBox 41"/>
            <p:cNvSpPr txBox="1"/>
            <p:nvPr/>
          </p:nvSpPr>
          <p:spPr>
            <a:xfrm>
              <a:off x="4572000" y="1071863"/>
              <a:ext cx="939807" cy="368303"/>
            </a:xfrm>
            <a:prstGeom prst="rect">
              <a:avLst/>
            </a:prstGeom>
            <a:noFill/>
            <a:ln w="9525">
              <a:noFill/>
            </a:ln>
          </p:spPr>
          <p:txBody>
            <a:bodyPr wrap="square" anchor="t" anchorCtr="0">
              <a:spAutoFit/>
            </a:bodyPr>
            <a:p>
              <a:pPr eaLnBrk="0" hangingPunct="0">
                <a:buClrTx/>
                <a:buFontTx/>
              </a:pPr>
              <a:r>
                <a:rPr lang="en-US" altLang="zh-CN" dirty="0">
                  <a:solidFill>
                    <a:srgbClr val="006600"/>
                  </a:solidFill>
                  <a:latin typeface="Arial" panose="020B0604020202020204" pitchFamily="34" charset="0"/>
                  <a:ea typeface="宋体" panose="02010600030101010101" pitchFamily="2" charset="-122"/>
                </a:rPr>
                <a:t>0→2</a:t>
              </a:r>
              <a:endParaRPr lang="zh-CN" altLang="en-US" dirty="0">
                <a:solidFill>
                  <a:srgbClr val="006600"/>
                </a:solidFill>
                <a:latin typeface="Arial" panose="020B0604020202020204" pitchFamily="34" charset="0"/>
                <a:ea typeface="宋体" panose="02010600030101010101" pitchFamily="2" charset="-122"/>
              </a:endParaRPr>
            </a:p>
          </p:txBody>
        </p:sp>
      </p:grpSp>
      <p:grpSp>
        <p:nvGrpSpPr>
          <p:cNvPr id="36" name="组合 72"/>
          <p:cNvGrpSpPr/>
          <p:nvPr/>
        </p:nvGrpSpPr>
        <p:grpSpPr>
          <a:xfrm>
            <a:off x="4857750" y="1157288"/>
            <a:ext cx="2000250" cy="1606550"/>
            <a:chOff x="4857752" y="867553"/>
            <a:chExt cx="2000264" cy="1606494"/>
          </a:xfrm>
        </p:grpSpPr>
        <p:sp>
          <p:nvSpPr>
            <p:cNvPr id="32" name="圆角矩形 31"/>
            <p:cNvSpPr/>
            <p:nvPr/>
          </p:nvSpPr>
          <p:spPr>
            <a:xfrm>
              <a:off x="5857884" y="1812082"/>
              <a:ext cx="714380" cy="42861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宋体" panose="02010600030101010101" pitchFamily="2" charset="-122"/>
                  <a:cs typeface="+mn-cs"/>
                </a:rPr>
                <a:t>4</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,30</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38947" name="TextBox 32"/>
            <p:cNvSpPr txBox="1"/>
            <p:nvPr/>
          </p:nvSpPr>
          <p:spPr>
            <a:xfrm>
              <a:off x="4857752" y="1643050"/>
              <a:ext cx="1071570" cy="830997"/>
            </a:xfrm>
            <a:prstGeom prst="rect">
              <a:avLst/>
            </a:prstGeom>
            <a:noFill/>
            <a:ln w="9525">
              <a:noFill/>
            </a:ln>
          </p:spPr>
          <p:txBody>
            <a:bodyPr anchor="t" anchorCtr="0">
              <a:spAutoFit/>
            </a:bodyPr>
            <a:p>
              <a:pPr eaLnBrk="0" hangingPunct="0">
                <a:buClrTx/>
                <a:buFontTx/>
              </a:pPr>
              <a:r>
                <a:rPr lang="en-US" altLang="zh-CN" sz="1600" dirty="0">
                  <a:solidFill>
                    <a:srgbClr val="0000FF"/>
                  </a:solidFill>
                  <a:latin typeface="Arial" panose="020B0604020202020204" pitchFamily="34" charset="0"/>
                  <a:ea typeface="宋体" panose="02010600030101010101" pitchFamily="2" charset="-122"/>
                </a:rPr>
                <a:t>0+30&lt;</a:t>
              </a:r>
              <a:r>
                <a:rPr lang="zh-CN" altLang="zh-CN" sz="1600" dirty="0">
                  <a:solidFill>
                    <a:srgbClr val="0000FF"/>
                  </a:solidFill>
                  <a:latin typeface="Arial" panose="020B0604020202020204" pitchFamily="34" charset="0"/>
                  <a:ea typeface="宋体" panose="02010600030101010101" pitchFamily="2" charset="-122"/>
                </a:rPr>
                <a:t>∞</a:t>
              </a:r>
              <a:r>
                <a:rPr lang="en-US" altLang="zh-CN" sz="1600" dirty="0">
                  <a:solidFill>
                    <a:srgbClr val="0000FF"/>
                  </a:solidFill>
                  <a:latin typeface="Arial" panose="020B0604020202020204" pitchFamily="34" charset="0"/>
                  <a:ea typeface="宋体" panose="02010600030101010101" pitchFamily="2" charset="-122"/>
                </a:rPr>
                <a:t>:</a:t>
              </a:r>
              <a:endParaRPr lang="zh-CN" altLang="zh-CN" sz="1600" dirty="0">
                <a:solidFill>
                  <a:srgbClr val="0000FF"/>
                </a:solidFill>
                <a:latin typeface="Arial" panose="020B0604020202020204" pitchFamily="34" charset="0"/>
                <a:ea typeface="宋体" panose="02010600030101010101" pitchFamily="2" charset="-122"/>
              </a:endParaRPr>
            </a:p>
            <a:p>
              <a:pPr eaLnBrk="0" hangingPunct="0">
                <a:buClrTx/>
                <a:buFontTx/>
              </a:pPr>
              <a:r>
                <a:rPr lang="en-US" altLang="zh-CN" sz="1600" dirty="0">
                  <a:solidFill>
                    <a:srgbClr val="FF0000"/>
                  </a:solidFill>
                  <a:latin typeface="Arial" panose="020B0604020202020204" pitchFamily="34" charset="0"/>
                  <a:ea typeface="宋体" panose="02010600030101010101" pitchFamily="2" charset="-122"/>
                </a:rPr>
                <a:t>prev[4]=0</a:t>
              </a:r>
              <a:endParaRPr lang="zh-CN" altLang="zh-CN" sz="1600" dirty="0">
                <a:solidFill>
                  <a:srgbClr val="FF0000"/>
                </a:solidFill>
                <a:latin typeface="Arial" panose="020B0604020202020204" pitchFamily="34" charset="0"/>
                <a:ea typeface="宋体" panose="02010600030101010101" pitchFamily="2" charset="-122"/>
              </a:endParaRPr>
            </a:p>
            <a:p>
              <a:pPr eaLnBrk="0" hangingPunct="0">
                <a:buClrTx/>
                <a:buFontTx/>
              </a:pPr>
              <a:r>
                <a:rPr lang="en-US" altLang="zh-CN" sz="1600" dirty="0">
                  <a:solidFill>
                    <a:srgbClr val="FF0000"/>
                  </a:solidFill>
                  <a:latin typeface="Arial" panose="020B0604020202020204" pitchFamily="34" charset="0"/>
                  <a:ea typeface="宋体" panose="02010600030101010101" pitchFamily="2" charset="-122"/>
                </a:rPr>
                <a:t>dist[4]=30</a:t>
              </a:r>
              <a:endParaRPr lang="zh-CN" altLang="zh-CN" sz="1600" dirty="0">
                <a:solidFill>
                  <a:srgbClr val="FF0000"/>
                </a:solidFill>
                <a:latin typeface="Arial" panose="020B0604020202020204" pitchFamily="34" charset="0"/>
                <a:ea typeface="宋体" panose="02010600030101010101" pitchFamily="2" charset="-122"/>
              </a:endParaRPr>
            </a:p>
          </p:txBody>
        </p:sp>
        <p:cxnSp>
          <p:nvCxnSpPr>
            <p:cNvPr id="39" name="直接箭头连接符 38"/>
            <p:cNvCxnSpPr>
              <a:stCxn id="2" idx="2"/>
              <a:endCxn id="32" idx="0"/>
            </p:cNvCxnSpPr>
            <p:nvPr/>
          </p:nvCxnSpPr>
          <p:spPr>
            <a:xfrm>
              <a:off x="6215075" y="867553"/>
              <a:ext cx="0" cy="94452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8949" name="TextBox 42"/>
            <p:cNvSpPr txBox="1"/>
            <p:nvPr/>
          </p:nvSpPr>
          <p:spPr>
            <a:xfrm>
              <a:off x="6215074" y="1273718"/>
              <a:ext cx="642942" cy="369332"/>
            </a:xfrm>
            <a:prstGeom prst="rect">
              <a:avLst/>
            </a:prstGeom>
            <a:noFill/>
            <a:ln w="9525">
              <a:noFill/>
            </a:ln>
          </p:spPr>
          <p:txBody>
            <a:bodyPr anchor="t" anchorCtr="0">
              <a:spAutoFit/>
            </a:bodyPr>
            <a:p>
              <a:pPr eaLnBrk="0" hangingPunct="0">
                <a:buClrTx/>
                <a:buFontTx/>
              </a:pPr>
              <a:r>
                <a:rPr lang="en-US" altLang="zh-CN" dirty="0">
                  <a:solidFill>
                    <a:srgbClr val="006600"/>
                  </a:solidFill>
                  <a:latin typeface="Arial" panose="020B0604020202020204" pitchFamily="34" charset="0"/>
                  <a:ea typeface="宋体" panose="02010600030101010101" pitchFamily="2" charset="-122"/>
                </a:rPr>
                <a:t>0→4</a:t>
              </a:r>
              <a:endParaRPr lang="zh-CN" altLang="en-US" dirty="0">
                <a:solidFill>
                  <a:srgbClr val="006600"/>
                </a:solidFill>
                <a:latin typeface="Arial" panose="020B0604020202020204" pitchFamily="34" charset="0"/>
                <a:ea typeface="宋体" panose="02010600030101010101" pitchFamily="2" charset="-122"/>
              </a:endParaRPr>
            </a:p>
          </p:txBody>
        </p:sp>
      </p:grpSp>
      <p:grpSp>
        <p:nvGrpSpPr>
          <p:cNvPr id="38" name="组合 73"/>
          <p:cNvGrpSpPr/>
          <p:nvPr/>
        </p:nvGrpSpPr>
        <p:grpSpPr>
          <a:xfrm>
            <a:off x="6215063" y="1157288"/>
            <a:ext cx="2643187" cy="1547812"/>
            <a:chOff x="6215075" y="866732"/>
            <a:chExt cx="2643205" cy="1548403"/>
          </a:xfrm>
        </p:grpSpPr>
        <p:sp>
          <p:nvSpPr>
            <p:cNvPr id="34" name="圆角矩形 33"/>
            <p:cNvSpPr/>
            <p:nvPr/>
          </p:nvSpPr>
          <p:spPr>
            <a:xfrm>
              <a:off x="8143900" y="1811655"/>
              <a:ext cx="714380" cy="42878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宋体" panose="02010600030101010101" pitchFamily="2" charset="-122"/>
                  <a:cs typeface="+mn-cs"/>
                </a:rPr>
                <a:t>5</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,100</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38952" name="TextBox 34"/>
            <p:cNvSpPr txBox="1"/>
            <p:nvPr/>
          </p:nvSpPr>
          <p:spPr>
            <a:xfrm>
              <a:off x="7000892" y="1584138"/>
              <a:ext cx="1298410" cy="830997"/>
            </a:xfrm>
            <a:prstGeom prst="rect">
              <a:avLst/>
            </a:prstGeom>
            <a:noFill/>
            <a:ln w="9525">
              <a:noFill/>
            </a:ln>
          </p:spPr>
          <p:txBody>
            <a:bodyPr anchor="t" anchorCtr="0">
              <a:spAutoFit/>
            </a:bodyPr>
            <a:p>
              <a:pPr eaLnBrk="0" hangingPunct="0">
                <a:buClrTx/>
                <a:buFontTx/>
              </a:pPr>
              <a:r>
                <a:rPr lang="en-US" altLang="zh-CN" sz="1600" dirty="0">
                  <a:solidFill>
                    <a:srgbClr val="0000FF"/>
                  </a:solidFill>
                  <a:latin typeface="Arial" panose="020B0604020202020204" pitchFamily="34" charset="0"/>
                  <a:ea typeface="宋体" panose="02010600030101010101" pitchFamily="2" charset="-122"/>
                </a:rPr>
                <a:t>0+100&lt;</a:t>
              </a:r>
              <a:r>
                <a:rPr lang="zh-CN" altLang="zh-CN" sz="1600" dirty="0">
                  <a:solidFill>
                    <a:srgbClr val="0000FF"/>
                  </a:solidFill>
                  <a:latin typeface="Arial" panose="020B0604020202020204" pitchFamily="34" charset="0"/>
                  <a:ea typeface="宋体" panose="02010600030101010101" pitchFamily="2" charset="-122"/>
                </a:rPr>
                <a:t>∞</a:t>
              </a:r>
              <a:r>
                <a:rPr lang="en-US" altLang="zh-CN" sz="1600" dirty="0">
                  <a:solidFill>
                    <a:srgbClr val="0000FF"/>
                  </a:solidFill>
                  <a:latin typeface="Arial" panose="020B0604020202020204" pitchFamily="34" charset="0"/>
                  <a:ea typeface="宋体" panose="02010600030101010101" pitchFamily="2" charset="-122"/>
                </a:rPr>
                <a:t>:</a:t>
              </a:r>
              <a:endParaRPr lang="zh-CN" altLang="zh-CN" sz="1600" dirty="0">
                <a:solidFill>
                  <a:srgbClr val="0000FF"/>
                </a:solidFill>
                <a:latin typeface="Arial" panose="020B0604020202020204" pitchFamily="34" charset="0"/>
                <a:ea typeface="宋体" panose="02010600030101010101" pitchFamily="2" charset="-122"/>
              </a:endParaRPr>
            </a:p>
            <a:p>
              <a:pPr eaLnBrk="0" hangingPunct="0">
                <a:buClrTx/>
                <a:buFontTx/>
              </a:pPr>
              <a:r>
                <a:rPr lang="en-US" altLang="zh-CN" sz="1600" dirty="0">
                  <a:solidFill>
                    <a:srgbClr val="FF0000"/>
                  </a:solidFill>
                  <a:latin typeface="Arial" panose="020B0604020202020204" pitchFamily="34" charset="0"/>
                  <a:ea typeface="宋体" panose="02010600030101010101" pitchFamily="2" charset="-122"/>
                </a:rPr>
                <a:t>prev[5]=0</a:t>
              </a:r>
              <a:endParaRPr lang="zh-CN" altLang="zh-CN" sz="1600" dirty="0">
                <a:solidFill>
                  <a:srgbClr val="FF0000"/>
                </a:solidFill>
                <a:latin typeface="Arial" panose="020B0604020202020204" pitchFamily="34" charset="0"/>
                <a:ea typeface="宋体" panose="02010600030101010101" pitchFamily="2" charset="-122"/>
              </a:endParaRPr>
            </a:p>
            <a:p>
              <a:pPr eaLnBrk="0" hangingPunct="0">
                <a:buClrTx/>
                <a:buFontTx/>
              </a:pPr>
              <a:r>
                <a:rPr lang="en-US" altLang="zh-CN" sz="1600" dirty="0">
                  <a:solidFill>
                    <a:srgbClr val="FF0000"/>
                  </a:solidFill>
                  <a:latin typeface="Arial" panose="020B0604020202020204" pitchFamily="34" charset="0"/>
                  <a:ea typeface="宋体" panose="02010600030101010101" pitchFamily="2" charset="-122"/>
                </a:rPr>
                <a:t>dist[5]=100</a:t>
              </a:r>
              <a:endParaRPr lang="zh-CN" altLang="zh-CN" sz="1600" dirty="0">
                <a:solidFill>
                  <a:srgbClr val="FF0000"/>
                </a:solidFill>
                <a:latin typeface="Arial" panose="020B0604020202020204" pitchFamily="34" charset="0"/>
                <a:ea typeface="宋体" panose="02010600030101010101" pitchFamily="2" charset="-122"/>
              </a:endParaRPr>
            </a:p>
          </p:txBody>
        </p:sp>
        <p:cxnSp>
          <p:nvCxnSpPr>
            <p:cNvPr id="41" name="直接箭头连接符 40"/>
            <p:cNvCxnSpPr>
              <a:stCxn id="2" idx="2"/>
              <a:endCxn id="34" idx="0"/>
            </p:cNvCxnSpPr>
            <p:nvPr/>
          </p:nvCxnSpPr>
          <p:spPr>
            <a:xfrm>
              <a:off x="6215075" y="866732"/>
              <a:ext cx="2286016" cy="94492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8954" name="TextBox 43"/>
            <p:cNvSpPr txBox="1"/>
            <p:nvPr/>
          </p:nvSpPr>
          <p:spPr>
            <a:xfrm>
              <a:off x="7572079" y="1130993"/>
              <a:ext cx="1056012" cy="368441"/>
            </a:xfrm>
            <a:prstGeom prst="rect">
              <a:avLst/>
            </a:prstGeom>
            <a:noFill/>
            <a:ln w="9525">
              <a:noFill/>
            </a:ln>
          </p:spPr>
          <p:txBody>
            <a:bodyPr wrap="square" anchor="t" anchorCtr="0">
              <a:spAutoFit/>
            </a:bodyPr>
            <a:p>
              <a:pPr eaLnBrk="0" hangingPunct="0">
                <a:buClrTx/>
                <a:buFontTx/>
              </a:pPr>
              <a:r>
                <a:rPr lang="en-US" altLang="zh-CN" dirty="0">
                  <a:solidFill>
                    <a:srgbClr val="006600"/>
                  </a:solidFill>
                  <a:latin typeface="Arial" panose="020B0604020202020204" pitchFamily="34" charset="0"/>
                  <a:ea typeface="宋体" panose="02010600030101010101" pitchFamily="2" charset="-122"/>
                </a:rPr>
                <a:t>0→5</a:t>
              </a:r>
              <a:endParaRPr lang="zh-CN" altLang="en-US" dirty="0">
                <a:solidFill>
                  <a:srgbClr val="006600"/>
                </a:solidFill>
                <a:latin typeface="Arial" panose="020B0604020202020204" pitchFamily="34" charset="0"/>
                <a:ea typeface="宋体" panose="02010600030101010101" pitchFamily="2" charset="-122"/>
              </a:endParaRPr>
            </a:p>
          </p:txBody>
        </p:sp>
      </p:grpSp>
      <p:grpSp>
        <p:nvGrpSpPr>
          <p:cNvPr id="40" name="组合 74"/>
          <p:cNvGrpSpPr/>
          <p:nvPr/>
        </p:nvGrpSpPr>
        <p:grpSpPr>
          <a:xfrm>
            <a:off x="2060575" y="2470150"/>
            <a:ext cx="2843530" cy="1606550"/>
            <a:chOff x="2060560" y="2178868"/>
            <a:chExt cx="2843547" cy="1607322"/>
          </a:xfrm>
        </p:grpSpPr>
        <p:sp>
          <p:nvSpPr>
            <p:cNvPr id="45" name="圆角矩形 44"/>
            <p:cNvSpPr/>
            <p:nvPr/>
          </p:nvSpPr>
          <p:spPr>
            <a:xfrm>
              <a:off x="3286116" y="3098473"/>
              <a:ext cx="714380" cy="42883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宋体" panose="02010600030101010101" pitchFamily="2" charset="-122"/>
                  <a:cs typeface="+mn-cs"/>
                </a:rPr>
                <a:t>3</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,60</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38957" name="TextBox 45"/>
            <p:cNvSpPr txBox="1"/>
            <p:nvPr/>
          </p:nvSpPr>
          <p:spPr>
            <a:xfrm>
              <a:off x="2060560" y="2955193"/>
              <a:ext cx="1225556" cy="830997"/>
            </a:xfrm>
            <a:prstGeom prst="rect">
              <a:avLst/>
            </a:prstGeom>
            <a:noFill/>
            <a:ln w="9525">
              <a:noFill/>
            </a:ln>
          </p:spPr>
          <p:txBody>
            <a:bodyPr anchor="t" anchorCtr="0">
              <a:spAutoFit/>
            </a:bodyPr>
            <a:p>
              <a:pPr eaLnBrk="0" hangingPunct="0">
                <a:buClrTx/>
                <a:buFontTx/>
              </a:pPr>
              <a:r>
                <a:rPr lang="en-US" altLang="zh-CN" sz="1600" dirty="0">
                  <a:solidFill>
                    <a:srgbClr val="0000FF"/>
                  </a:solidFill>
                  <a:latin typeface="Arial" panose="020B0604020202020204" pitchFamily="34" charset="0"/>
                  <a:ea typeface="宋体" panose="02010600030101010101" pitchFamily="2" charset="-122"/>
                </a:rPr>
                <a:t>10+50&lt;</a:t>
              </a:r>
              <a:r>
                <a:rPr lang="zh-CN" altLang="zh-CN" sz="1600" dirty="0">
                  <a:solidFill>
                    <a:srgbClr val="0000FF"/>
                  </a:solidFill>
                  <a:latin typeface="Arial" panose="020B0604020202020204" pitchFamily="34" charset="0"/>
                  <a:ea typeface="宋体" panose="02010600030101010101" pitchFamily="2" charset="-122"/>
                </a:rPr>
                <a:t>∞</a:t>
              </a:r>
              <a:r>
                <a:rPr lang="en-US" altLang="zh-CN" sz="1600" dirty="0">
                  <a:solidFill>
                    <a:srgbClr val="0000FF"/>
                  </a:solidFill>
                  <a:latin typeface="Arial" panose="020B0604020202020204" pitchFamily="34" charset="0"/>
                  <a:ea typeface="宋体" panose="02010600030101010101" pitchFamily="2" charset="-122"/>
                </a:rPr>
                <a:t>:</a:t>
              </a:r>
              <a:endParaRPr lang="zh-CN" altLang="zh-CN" sz="1600" dirty="0">
                <a:solidFill>
                  <a:srgbClr val="0000FF"/>
                </a:solidFill>
                <a:latin typeface="Arial" panose="020B0604020202020204" pitchFamily="34" charset="0"/>
                <a:ea typeface="宋体" panose="02010600030101010101" pitchFamily="2" charset="-122"/>
              </a:endParaRPr>
            </a:p>
            <a:p>
              <a:pPr eaLnBrk="0" hangingPunct="0">
                <a:buClrTx/>
                <a:buFontTx/>
              </a:pPr>
              <a:r>
                <a:rPr lang="en-US" altLang="zh-CN" sz="1600" dirty="0">
                  <a:solidFill>
                    <a:srgbClr val="FF0000"/>
                  </a:solidFill>
                  <a:latin typeface="Arial" panose="020B0604020202020204" pitchFamily="34" charset="0"/>
                  <a:ea typeface="宋体" panose="02010600030101010101" pitchFamily="2" charset="-122"/>
                </a:rPr>
                <a:t>prev[3]=2</a:t>
              </a:r>
              <a:endParaRPr lang="zh-CN" altLang="zh-CN" sz="1600" dirty="0">
                <a:solidFill>
                  <a:srgbClr val="FF0000"/>
                </a:solidFill>
                <a:latin typeface="Arial" panose="020B0604020202020204" pitchFamily="34" charset="0"/>
                <a:ea typeface="宋体" panose="02010600030101010101" pitchFamily="2" charset="-122"/>
              </a:endParaRPr>
            </a:p>
            <a:p>
              <a:pPr eaLnBrk="0" hangingPunct="0">
                <a:buClrTx/>
                <a:buFontTx/>
              </a:pPr>
              <a:r>
                <a:rPr lang="en-US" altLang="zh-CN" sz="1600" dirty="0">
                  <a:solidFill>
                    <a:srgbClr val="FF0000"/>
                  </a:solidFill>
                  <a:latin typeface="Arial" panose="020B0604020202020204" pitchFamily="34" charset="0"/>
                  <a:ea typeface="宋体" panose="02010600030101010101" pitchFamily="2" charset="-122"/>
                </a:rPr>
                <a:t>dist[3]=60</a:t>
              </a:r>
              <a:endParaRPr lang="zh-CN" altLang="zh-CN" sz="1600" dirty="0">
                <a:solidFill>
                  <a:srgbClr val="FF0000"/>
                </a:solidFill>
                <a:latin typeface="Arial" panose="020B0604020202020204" pitchFamily="34" charset="0"/>
                <a:ea typeface="宋体" panose="02010600030101010101" pitchFamily="2" charset="-122"/>
              </a:endParaRPr>
            </a:p>
          </p:txBody>
        </p:sp>
        <p:cxnSp>
          <p:nvCxnSpPr>
            <p:cNvPr id="48" name="直接箭头连接符 47"/>
            <p:cNvCxnSpPr>
              <a:stCxn id="5" idx="2"/>
              <a:endCxn id="45" idx="0"/>
            </p:cNvCxnSpPr>
            <p:nvPr/>
          </p:nvCxnSpPr>
          <p:spPr>
            <a:xfrm flipH="1">
              <a:off x="3643306" y="2178868"/>
              <a:ext cx="642942" cy="91960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8959" name="TextBox 49"/>
            <p:cNvSpPr txBox="1"/>
            <p:nvPr/>
          </p:nvSpPr>
          <p:spPr>
            <a:xfrm>
              <a:off x="3928741" y="2559416"/>
              <a:ext cx="975366" cy="368477"/>
            </a:xfrm>
            <a:prstGeom prst="rect">
              <a:avLst/>
            </a:prstGeom>
            <a:noFill/>
            <a:ln w="9525">
              <a:noFill/>
            </a:ln>
          </p:spPr>
          <p:txBody>
            <a:bodyPr wrap="square" anchor="t" anchorCtr="0">
              <a:spAutoFit/>
            </a:bodyPr>
            <a:p>
              <a:pPr eaLnBrk="0" hangingPunct="0">
                <a:buClrTx/>
                <a:buFontTx/>
              </a:pPr>
              <a:r>
                <a:rPr lang="en-US" altLang="zh-CN" dirty="0">
                  <a:solidFill>
                    <a:srgbClr val="006600"/>
                  </a:solidFill>
                  <a:latin typeface="Arial" panose="020B0604020202020204" pitchFamily="34" charset="0"/>
                  <a:ea typeface="宋体" panose="02010600030101010101" pitchFamily="2" charset="-122"/>
                </a:rPr>
                <a:t>2→3</a:t>
              </a:r>
              <a:endParaRPr lang="zh-CN" altLang="en-US" dirty="0">
                <a:solidFill>
                  <a:srgbClr val="006600"/>
                </a:solidFill>
                <a:latin typeface="Arial" panose="020B0604020202020204" pitchFamily="34" charset="0"/>
                <a:ea typeface="宋体" panose="02010600030101010101" pitchFamily="2" charset="-122"/>
              </a:endParaRPr>
            </a:p>
          </p:txBody>
        </p:sp>
      </p:grpSp>
      <p:grpSp>
        <p:nvGrpSpPr>
          <p:cNvPr id="47" name="组合 75"/>
          <p:cNvGrpSpPr/>
          <p:nvPr/>
        </p:nvGrpSpPr>
        <p:grpSpPr>
          <a:xfrm>
            <a:off x="4286250" y="2468563"/>
            <a:ext cx="1928813" cy="1582737"/>
            <a:chOff x="4286248" y="2177248"/>
            <a:chExt cx="1928827" cy="1583489"/>
          </a:xfrm>
        </p:grpSpPr>
        <p:sp>
          <p:nvSpPr>
            <p:cNvPr id="51" name="圆角矩形 50"/>
            <p:cNvSpPr/>
            <p:nvPr/>
          </p:nvSpPr>
          <p:spPr>
            <a:xfrm>
              <a:off x="5429256" y="3071877"/>
              <a:ext cx="714380" cy="42904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宋体" panose="02010600030101010101" pitchFamily="2" charset="-122"/>
                  <a:cs typeface="+mn-cs"/>
                </a:rPr>
                <a:t>3</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,50</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38962" name="TextBox 51"/>
            <p:cNvSpPr txBox="1"/>
            <p:nvPr/>
          </p:nvSpPr>
          <p:spPr>
            <a:xfrm>
              <a:off x="4286248" y="2928934"/>
              <a:ext cx="1225557" cy="831803"/>
            </a:xfrm>
            <a:prstGeom prst="rect">
              <a:avLst/>
            </a:prstGeom>
            <a:noFill/>
            <a:ln w="9525">
              <a:noFill/>
            </a:ln>
          </p:spPr>
          <p:txBody>
            <a:bodyPr anchor="t" anchorCtr="0">
              <a:spAutoFit/>
            </a:bodyPr>
            <a:p>
              <a:pPr eaLnBrk="0" hangingPunct="0">
                <a:buClrTx/>
                <a:buFontTx/>
              </a:pPr>
              <a:r>
                <a:rPr lang="en-US" altLang="zh-CN" sz="1600" dirty="0">
                  <a:solidFill>
                    <a:srgbClr val="0000FF"/>
                  </a:solidFill>
                  <a:latin typeface="Arial" panose="020B0604020202020204" pitchFamily="34" charset="0"/>
                  <a:ea typeface="宋体" panose="02010600030101010101" pitchFamily="2" charset="-122"/>
                </a:rPr>
                <a:t>30+20&lt;60:</a:t>
              </a:r>
              <a:endParaRPr lang="zh-CN" altLang="zh-CN" sz="1600" dirty="0">
                <a:solidFill>
                  <a:srgbClr val="0000FF"/>
                </a:solidFill>
                <a:latin typeface="Arial" panose="020B0604020202020204" pitchFamily="34" charset="0"/>
                <a:ea typeface="宋体" panose="02010600030101010101" pitchFamily="2" charset="-122"/>
              </a:endParaRPr>
            </a:p>
            <a:p>
              <a:pPr eaLnBrk="0" hangingPunct="0">
                <a:buClrTx/>
                <a:buFontTx/>
              </a:pPr>
              <a:r>
                <a:rPr lang="en-US" altLang="zh-CN" sz="1600" dirty="0">
                  <a:solidFill>
                    <a:srgbClr val="FF0000"/>
                  </a:solidFill>
                  <a:latin typeface="Arial" panose="020B0604020202020204" pitchFamily="34" charset="0"/>
                  <a:ea typeface="宋体" panose="02010600030101010101" pitchFamily="2" charset="-122"/>
                </a:rPr>
                <a:t>prev[3]=4</a:t>
              </a:r>
              <a:endParaRPr lang="zh-CN" altLang="zh-CN" sz="1600" dirty="0">
                <a:solidFill>
                  <a:srgbClr val="FF0000"/>
                </a:solidFill>
                <a:latin typeface="Arial" panose="020B0604020202020204" pitchFamily="34" charset="0"/>
                <a:ea typeface="宋体" panose="02010600030101010101" pitchFamily="2" charset="-122"/>
              </a:endParaRPr>
            </a:p>
            <a:p>
              <a:pPr eaLnBrk="0" hangingPunct="0">
                <a:buClrTx/>
                <a:buFontTx/>
              </a:pPr>
              <a:r>
                <a:rPr lang="en-US" altLang="zh-CN" sz="1600" dirty="0">
                  <a:solidFill>
                    <a:srgbClr val="FF0000"/>
                  </a:solidFill>
                  <a:latin typeface="Arial" panose="020B0604020202020204" pitchFamily="34" charset="0"/>
                  <a:ea typeface="宋体" panose="02010600030101010101" pitchFamily="2" charset="-122"/>
                </a:rPr>
                <a:t>dist[3]=50</a:t>
              </a:r>
              <a:endParaRPr lang="zh-CN" altLang="zh-CN" sz="1600" dirty="0">
                <a:solidFill>
                  <a:srgbClr val="FF0000"/>
                </a:solidFill>
                <a:latin typeface="Arial" panose="020B0604020202020204" pitchFamily="34" charset="0"/>
                <a:ea typeface="宋体" panose="02010600030101010101" pitchFamily="2" charset="-122"/>
              </a:endParaRPr>
            </a:p>
          </p:txBody>
        </p:sp>
        <p:cxnSp>
          <p:nvCxnSpPr>
            <p:cNvPr id="56" name="直接箭头连接符 55"/>
            <p:cNvCxnSpPr>
              <a:stCxn id="32" idx="2"/>
              <a:endCxn id="51" idx="0"/>
            </p:cNvCxnSpPr>
            <p:nvPr/>
          </p:nvCxnSpPr>
          <p:spPr>
            <a:xfrm flipH="1">
              <a:off x="5786447" y="2177248"/>
              <a:ext cx="428628" cy="89462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8964" name="TextBox 58"/>
            <p:cNvSpPr txBox="1"/>
            <p:nvPr/>
          </p:nvSpPr>
          <p:spPr>
            <a:xfrm>
              <a:off x="5357501" y="2428827"/>
              <a:ext cx="798201" cy="368475"/>
            </a:xfrm>
            <a:prstGeom prst="rect">
              <a:avLst/>
            </a:prstGeom>
            <a:noFill/>
            <a:ln w="9525">
              <a:noFill/>
            </a:ln>
          </p:spPr>
          <p:txBody>
            <a:bodyPr wrap="square" anchor="t" anchorCtr="0">
              <a:spAutoFit/>
            </a:bodyPr>
            <a:p>
              <a:pPr eaLnBrk="0" hangingPunct="0">
                <a:buClrTx/>
                <a:buFontTx/>
              </a:pPr>
              <a:r>
                <a:rPr lang="en-US" altLang="zh-CN" dirty="0">
                  <a:solidFill>
                    <a:srgbClr val="006600"/>
                  </a:solidFill>
                  <a:latin typeface="Arial" panose="020B0604020202020204" pitchFamily="34" charset="0"/>
                  <a:ea typeface="宋体" panose="02010600030101010101" pitchFamily="2" charset="-122"/>
                </a:rPr>
                <a:t>4→3</a:t>
              </a:r>
              <a:endParaRPr lang="zh-CN" altLang="en-US" dirty="0">
                <a:solidFill>
                  <a:srgbClr val="006600"/>
                </a:solidFill>
                <a:latin typeface="Arial" panose="020B0604020202020204" pitchFamily="34" charset="0"/>
                <a:ea typeface="宋体" panose="02010600030101010101" pitchFamily="2" charset="-122"/>
              </a:endParaRPr>
            </a:p>
          </p:txBody>
        </p:sp>
      </p:grpSp>
      <p:grpSp>
        <p:nvGrpSpPr>
          <p:cNvPr id="49" name="组合 76"/>
          <p:cNvGrpSpPr/>
          <p:nvPr/>
        </p:nvGrpSpPr>
        <p:grpSpPr>
          <a:xfrm>
            <a:off x="6215063" y="2468563"/>
            <a:ext cx="2511425" cy="1581150"/>
            <a:chOff x="6215075" y="2177248"/>
            <a:chExt cx="2511438" cy="1582683"/>
          </a:xfrm>
        </p:grpSpPr>
        <p:sp>
          <p:nvSpPr>
            <p:cNvPr id="53" name="圆角矩形 52"/>
            <p:cNvSpPr/>
            <p:nvPr/>
          </p:nvSpPr>
          <p:spPr>
            <a:xfrm>
              <a:off x="6429388" y="3071877"/>
              <a:ext cx="714380" cy="42904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宋体" panose="02010600030101010101" pitchFamily="2" charset="-122"/>
                  <a:cs typeface="+mn-cs"/>
                </a:rPr>
                <a:t>5</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,90</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38967" name="TextBox 53"/>
            <p:cNvSpPr txBox="1"/>
            <p:nvPr/>
          </p:nvSpPr>
          <p:spPr>
            <a:xfrm>
              <a:off x="7286643" y="2928934"/>
              <a:ext cx="1439870" cy="830997"/>
            </a:xfrm>
            <a:prstGeom prst="rect">
              <a:avLst/>
            </a:prstGeom>
            <a:noFill/>
            <a:ln w="9525">
              <a:noFill/>
            </a:ln>
          </p:spPr>
          <p:txBody>
            <a:bodyPr anchor="t" anchorCtr="0">
              <a:spAutoFit/>
            </a:bodyPr>
            <a:p>
              <a:pPr eaLnBrk="0" hangingPunct="0">
                <a:buClrTx/>
                <a:buFontTx/>
              </a:pPr>
              <a:r>
                <a:rPr lang="en-US" altLang="zh-CN" sz="1600" dirty="0">
                  <a:solidFill>
                    <a:srgbClr val="0000FF"/>
                  </a:solidFill>
                  <a:latin typeface="Arial" panose="020B0604020202020204" pitchFamily="34" charset="0"/>
                  <a:ea typeface="宋体" panose="02010600030101010101" pitchFamily="2" charset="-122"/>
                </a:rPr>
                <a:t>30+60&lt;100:</a:t>
              </a:r>
              <a:endParaRPr lang="zh-CN" altLang="zh-CN" sz="1600" dirty="0">
                <a:solidFill>
                  <a:srgbClr val="0000FF"/>
                </a:solidFill>
                <a:latin typeface="Arial" panose="020B0604020202020204" pitchFamily="34" charset="0"/>
                <a:ea typeface="宋体" panose="02010600030101010101" pitchFamily="2" charset="-122"/>
              </a:endParaRPr>
            </a:p>
            <a:p>
              <a:pPr eaLnBrk="0" hangingPunct="0">
                <a:buClrTx/>
                <a:buFontTx/>
              </a:pPr>
              <a:r>
                <a:rPr lang="en-US" altLang="zh-CN" sz="1600" dirty="0">
                  <a:solidFill>
                    <a:srgbClr val="FF0000"/>
                  </a:solidFill>
                  <a:latin typeface="Arial" panose="020B0604020202020204" pitchFamily="34" charset="0"/>
                  <a:ea typeface="宋体" panose="02010600030101010101" pitchFamily="2" charset="-122"/>
                </a:rPr>
                <a:t>prev[5]=4</a:t>
              </a:r>
              <a:endParaRPr lang="zh-CN" altLang="zh-CN" sz="1600" dirty="0">
                <a:solidFill>
                  <a:srgbClr val="FF0000"/>
                </a:solidFill>
                <a:latin typeface="Arial" panose="020B0604020202020204" pitchFamily="34" charset="0"/>
                <a:ea typeface="宋体" panose="02010600030101010101" pitchFamily="2" charset="-122"/>
              </a:endParaRPr>
            </a:p>
            <a:p>
              <a:pPr eaLnBrk="0" hangingPunct="0">
                <a:buClrTx/>
                <a:buFontTx/>
              </a:pPr>
              <a:r>
                <a:rPr lang="en-US" altLang="zh-CN" sz="1600" dirty="0">
                  <a:solidFill>
                    <a:srgbClr val="FF0000"/>
                  </a:solidFill>
                  <a:latin typeface="Arial" panose="020B0604020202020204" pitchFamily="34" charset="0"/>
                  <a:ea typeface="宋体" panose="02010600030101010101" pitchFamily="2" charset="-122"/>
                </a:rPr>
                <a:t>dist[5]=90</a:t>
              </a:r>
              <a:endParaRPr lang="zh-CN" altLang="zh-CN" sz="1600" dirty="0">
                <a:solidFill>
                  <a:srgbClr val="FF0000"/>
                </a:solidFill>
                <a:latin typeface="Arial" panose="020B0604020202020204" pitchFamily="34" charset="0"/>
                <a:ea typeface="宋体" panose="02010600030101010101" pitchFamily="2" charset="-122"/>
              </a:endParaRPr>
            </a:p>
          </p:txBody>
        </p:sp>
        <p:cxnSp>
          <p:nvCxnSpPr>
            <p:cNvPr id="58" name="直接箭头连接符 57"/>
            <p:cNvCxnSpPr>
              <a:stCxn id="32" idx="2"/>
              <a:endCxn id="53" idx="0"/>
            </p:cNvCxnSpPr>
            <p:nvPr/>
          </p:nvCxnSpPr>
          <p:spPr>
            <a:xfrm>
              <a:off x="6215075" y="2177248"/>
              <a:ext cx="571504" cy="89462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8969" name="TextBox 59"/>
            <p:cNvSpPr txBox="1"/>
            <p:nvPr/>
          </p:nvSpPr>
          <p:spPr>
            <a:xfrm>
              <a:off x="6571947" y="2500141"/>
              <a:ext cx="855349" cy="368657"/>
            </a:xfrm>
            <a:prstGeom prst="rect">
              <a:avLst/>
            </a:prstGeom>
            <a:noFill/>
            <a:ln w="9525">
              <a:noFill/>
            </a:ln>
          </p:spPr>
          <p:txBody>
            <a:bodyPr wrap="square" anchor="t" anchorCtr="0">
              <a:spAutoFit/>
            </a:bodyPr>
            <a:p>
              <a:pPr eaLnBrk="0" hangingPunct="0">
                <a:buClrTx/>
                <a:buFontTx/>
              </a:pPr>
              <a:r>
                <a:rPr lang="en-US" altLang="zh-CN" dirty="0">
                  <a:solidFill>
                    <a:srgbClr val="006600"/>
                  </a:solidFill>
                  <a:latin typeface="Arial" panose="020B0604020202020204" pitchFamily="34" charset="0"/>
                  <a:ea typeface="宋体" panose="02010600030101010101" pitchFamily="2" charset="-122"/>
                </a:rPr>
                <a:t>4→5</a:t>
              </a:r>
              <a:endParaRPr lang="zh-CN" altLang="en-US" dirty="0">
                <a:solidFill>
                  <a:srgbClr val="006600"/>
                </a:solidFill>
                <a:latin typeface="Arial" panose="020B0604020202020204" pitchFamily="34" charset="0"/>
                <a:ea typeface="宋体" panose="02010600030101010101" pitchFamily="2" charset="-122"/>
              </a:endParaRPr>
            </a:p>
          </p:txBody>
        </p:sp>
      </p:grpSp>
      <p:grpSp>
        <p:nvGrpSpPr>
          <p:cNvPr id="57" name="组合 78"/>
          <p:cNvGrpSpPr/>
          <p:nvPr/>
        </p:nvGrpSpPr>
        <p:grpSpPr>
          <a:xfrm>
            <a:off x="4186238" y="3803649"/>
            <a:ext cx="2795270" cy="1758951"/>
            <a:chOff x="4186046" y="3512963"/>
            <a:chExt cx="2795511" cy="1758898"/>
          </a:xfrm>
        </p:grpSpPr>
        <p:sp>
          <p:nvSpPr>
            <p:cNvPr id="67" name="圆角矩形 66"/>
            <p:cNvSpPr/>
            <p:nvPr/>
          </p:nvSpPr>
          <p:spPr>
            <a:xfrm>
              <a:off x="5441866" y="4584495"/>
              <a:ext cx="714437" cy="42861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宋体" panose="02010600030101010101" pitchFamily="2" charset="-122"/>
                  <a:cs typeface="+mn-cs"/>
                </a:rPr>
                <a:t>5</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,60</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38972" name="TextBox 67"/>
            <p:cNvSpPr txBox="1"/>
            <p:nvPr/>
          </p:nvSpPr>
          <p:spPr>
            <a:xfrm>
              <a:off x="4186046" y="4440864"/>
              <a:ext cx="1255736" cy="830997"/>
            </a:xfrm>
            <a:prstGeom prst="rect">
              <a:avLst/>
            </a:prstGeom>
            <a:noFill/>
            <a:ln w="9525">
              <a:noFill/>
            </a:ln>
          </p:spPr>
          <p:txBody>
            <a:bodyPr anchor="t" anchorCtr="0">
              <a:spAutoFit/>
            </a:bodyPr>
            <a:p>
              <a:pPr eaLnBrk="0" hangingPunct="0">
                <a:buClrTx/>
                <a:buFontTx/>
              </a:pPr>
              <a:r>
                <a:rPr lang="en-US" altLang="zh-CN" sz="1600" dirty="0">
                  <a:solidFill>
                    <a:srgbClr val="0000FF"/>
                  </a:solidFill>
                  <a:latin typeface="Arial" panose="020B0604020202020204" pitchFamily="34" charset="0"/>
                  <a:ea typeface="宋体" panose="02010600030101010101" pitchFamily="2" charset="-122"/>
                </a:rPr>
                <a:t>50+10&lt;70</a:t>
              </a:r>
              <a:endParaRPr lang="zh-CN" altLang="zh-CN" sz="1600" dirty="0">
                <a:solidFill>
                  <a:srgbClr val="0000FF"/>
                </a:solidFill>
                <a:latin typeface="Arial" panose="020B0604020202020204" pitchFamily="34" charset="0"/>
                <a:ea typeface="宋体" panose="02010600030101010101" pitchFamily="2" charset="-122"/>
              </a:endParaRPr>
            </a:p>
            <a:p>
              <a:pPr eaLnBrk="0" hangingPunct="0">
                <a:buClrTx/>
                <a:buFontTx/>
              </a:pPr>
              <a:r>
                <a:rPr lang="en-US" altLang="zh-CN" sz="1600" dirty="0">
                  <a:solidFill>
                    <a:srgbClr val="FF0000"/>
                  </a:solidFill>
                  <a:latin typeface="Arial" panose="020B0604020202020204" pitchFamily="34" charset="0"/>
                  <a:ea typeface="宋体" panose="02010600030101010101" pitchFamily="2" charset="-122"/>
                </a:rPr>
                <a:t>prev[5]=3</a:t>
              </a:r>
              <a:endParaRPr lang="zh-CN" altLang="zh-CN" sz="1600" dirty="0">
                <a:solidFill>
                  <a:srgbClr val="FF0000"/>
                </a:solidFill>
                <a:latin typeface="Arial" panose="020B0604020202020204" pitchFamily="34" charset="0"/>
                <a:ea typeface="宋体" panose="02010600030101010101" pitchFamily="2" charset="-122"/>
              </a:endParaRPr>
            </a:p>
            <a:p>
              <a:pPr eaLnBrk="0" hangingPunct="0">
                <a:buClrTx/>
                <a:buFontTx/>
              </a:pPr>
              <a:r>
                <a:rPr lang="en-US" altLang="zh-CN" sz="1600" dirty="0">
                  <a:solidFill>
                    <a:srgbClr val="FF0000"/>
                  </a:solidFill>
                  <a:latin typeface="Arial" panose="020B0604020202020204" pitchFamily="34" charset="0"/>
                  <a:ea typeface="宋体" panose="02010600030101010101" pitchFamily="2" charset="-122"/>
                </a:rPr>
                <a:t>dist[5]=60</a:t>
              </a:r>
              <a:endParaRPr lang="zh-CN" altLang="zh-CN" sz="1600" dirty="0">
                <a:solidFill>
                  <a:srgbClr val="FF0000"/>
                </a:solidFill>
                <a:latin typeface="Arial" panose="020B0604020202020204" pitchFamily="34" charset="0"/>
                <a:ea typeface="宋体" panose="02010600030101010101" pitchFamily="2" charset="-122"/>
              </a:endParaRPr>
            </a:p>
          </p:txBody>
        </p:sp>
        <p:cxnSp>
          <p:nvCxnSpPr>
            <p:cNvPr id="69" name="直接箭头连接符 68"/>
            <p:cNvCxnSpPr>
              <a:stCxn id="32" idx="2"/>
              <a:endCxn id="67" idx="0"/>
            </p:cNvCxnSpPr>
            <p:nvPr/>
          </p:nvCxnSpPr>
          <p:spPr>
            <a:xfrm rot="5400000">
              <a:off x="5262524" y="4047934"/>
              <a:ext cx="107153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8974" name="TextBox 69"/>
            <p:cNvSpPr txBox="1"/>
            <p:nvPr/>
          </p:nvSpPr>
          <p:spPr>
            <a:xfrm>
              <a:off x="5929271" y="3916811"/>
              <a:ext cx="1052286" cy="368289"/>
            </a:xfrm>
            <a:prstGeom prst="rect">
              <a:avLst/>
            </a:prstGeom>
            <a:noFill/>
            <a:ln w="9525">
              <a:noFill/>
            </a:ln>
          </p:spPr>
          <p:txBody>
            <a:bodyPr wrap="square" anchor="t" anchorCtr="0">
              <a:spAutoFit/>
            </a:bodyPr>
            <a:p>
              <a:pPr eaLnBrk="0" hangingPunct="0">
                <a:buClrTx/>
                <a:buFontTx/>
              </a:pPr>
              <a:r>
                <a:rPr lang="en-US" altLang="zh-CN" dirty="0">
                  <a:solidFill>
                    <a:srgbClr val="006600"/>
                  </a:solidFill>
                  <a:latin typeface="Arial" panose="020B0604020202020204" pitchFamily="34" charset="0"/>
                  <a:ea typeface="宋体" panose="02010600030101010101" pitchFamily="2" charset="-122"/>
                </a:rPr>
                <a:t>3→5</a:t>
              </a:r>
              <a:endParaRPr lang="zh-CN" altLang="en-US" dirty="0">
                <a:solidFill>
                  <a:srgbClr val="006600"/>
                </a:solidFill>
                <a:latin typeface="Arial" panose="020B0604020202020204" pitchFamily="34" charset="0"/>
                <a:ea typeface="宋体" panose="02010600030101010101" pitchFamily="2" charset="-122"/>
              </a:endParaRPr>
            </a:p>
          </p:txBody>
        </p:sp>
      </p:grpSp>
      <p:grpSp>
        <p:nvGrpSpPr>
          <p:cNvPr id="64" name="组合 83"/>
          <p:cNvGrpSpPr/>
          <p:nvPr/>
        </p:nvGrpSpPr>
        <p:grpSpPr>
          <a:xfrm>
            <a:off x="1071563" y="4362450"/>
            <a:ext cx="5786437" cy="2281238"/>
            <a:chOff x="1071538" y="4071942"/>
            <a:chExt cx="5786478" cy="2280652"/>
          </a:xfrm>
        </p:grpSpPr>
        <p:sp>
          <p:nvSpPr>
            <p:cNvPr id="38976" name="TextBox 79"/>
            <p:cNvSpPr txBox="1"/>
            <p:nvPr/>
          </p:nvSpPr>
          <p:spPr>
            <a:xfrm>
              <a:off x="1285852" y="5429264"/>
              <a:ext cx="5572164" cy="923330"/>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楷体" panose="02010609060101010101" pitchFamily="49" charset="-122"/>
                </a:rPr>
                <a:t>dist[1]=</a:t>
              </a:r>
              <a:r>
                <a:rPr lang="zh-CN" altLang="zh-CN" dirty="0">
                  <a:solidFill>
                    <a:srgbClr val="0000FF"/>
                  </a:solidFill>
                  <a:latin typeface="Consolas" panose="020B0609020204030204" pitchFamily="49" charset="0"/>
                  <a:ea typeface="楷体" panose="02010609060101010101" pitchFamily="49" charset="-122"/>
                </a:rPr>
                <a:t>∞，</a:t>
              </a:r>
              <a:r>
                <a:rPr lang="en-US" altLang="zh-CN" dirty="0">
                  <a:solidFill>
                    <a:srgbClr val="0000FF"/>
                  </a:solidFill>
                  <a:latin typeface="Consolas" panose="020B0609020204030204" pitchFamily="49" charset="0"/>
                  <a:ea typeface="楷体" panose="02010609060101010101" pitchFamily="49" charset="-122"/>
                </a:rPr>
                <a:t>prev[1]=*	dist[2]=10</a:t>
              </a:r>
              <a:r>
                <a:rPr lang="zh-CN" altLang="zh-CN" dirty="0">
                  <a:solidFill>
                    <a:srgbClr val="0000FF"/>
                  </a:solidFill>
                  <a:latin typeface="Consolas" panose="020B0609020204030204" pitchFamily="49" charset="0"/>
                  <a:ea typeface="楷体" panose="02010609060101010101" pitchFamily="49" charset="-122"/>
                </a:rPr>
                <a:t>，</a:t>
              </a:r>
              <a:r>
                <a:rPr lang="en-US" altLang="zh-CN" dirty="0">
                  <a:solidFill>
                    <a:srgbClr val="0000FF"/>
                  </a:solidFill>
                  <a:latin typeface="Consolas" panose="020B0609020204030204" pitchFamily="49" charset="0"/>
                  <a:ea typeface="楷体" panose="02010609060101010101" pitchFamily="49" charset="-122"/>
                </a:rPr>
                <a:t>prev[2]=0</a:t>
              </a:r>
              <a:endParaRPr lang="zh-CN" altLang="zh-CN" dirty="0">
                <a:solidFill>
                  <a:srgbClr val="0000FF"/>
                </a:solidFill>
                <a:latin typeface="Consolas" panose="020B0609020204030204" pitchFamily="49" charset="0"/>
                <a:ea typeface="楷体" panose="02010609060101010101" pitchFamily="49" charset="-122"/>
              </a:endParaRPr>
            </a:p>
            <a:p>
              <a:pPr eaLnBrk="0" hangingPunct="0">
                <a:buClrTx/>
                <a:buFontTx/>
              </a:pPr>
              <a:r>
                <a:rPr lang="en-US" altLang="zh-CN" dirty="0">
                  <a:solidFill>
                    <a:srgbClr val="0000FF"/>
                  </a:solidFill>
                  <a:latin typeface="Consolas" panose="020B0609020204030204" pitchFamily="49" charset="0"/>
                  <a:ea typeface="楷体" panose="02010609060101010101" pitchFamily="49" charset="-122"/>
                </a:rPr>
                <a:t>dist[3]=50</a:t>
              </a:r>
              <a:r>
                <a:rPr lang="zh-CN" altLang="zh-CN" dirty="0">
                  <a:solidFill>
                    <a:srgbClr val="0000FF"/>
                  </a:solidFill>
                  <a:latin typeface="Consolas" panose="020B0609020204030204" pitchFamily="49" charset="0"/>
                  <a:ea typeface="楷体" panose="02010609060101010101" pitchFamily="49" charset="-122"/>
                </a:rPr>
                <a:t>，</a:t>
              </a:r>
              <a:r>
                <a:rPr lang="en-US" altLang="zh-CN" dirty="0">
                  <a:solidFill>
                    <a:srgbClr val="0000FF"/>
                  </a:solidFill>
                  <a:latin typeface="Consolas" panose="020B0609020204030204" pitchFamily="49" charset="0"/>
                  <a:ea typeface="楷体" panose="02010609060101010101" pitchFamily="49" charset="-122"/>
                </a:rPr>
                <a:t>prev[3]=4	dist[4]=30</a:t>
              </a:r>
              <a:r>
                <a:rPr lang="zh-CN" altLang="zh-CN" dirty="0">
                  <a:solidFill>
                    <a:srgbClr val="0000FF"/>
                  </a:solidFill>
                  <a:latin typeface="Consolas" panose="020B0609020204030204" pitchFamily="49" charset="0"/>
                  <a:ea typeface="楷体" panose="02010609060101010101" pitchFamily="49" charset="-122"/>
                </a:rPr>
                <a:t>，</a:t>
              </a:r>
              <a:r>
                <a:rPr lang="en-US" altLang="zh-CN" dirty="0">
                  <a:solidFill>
                    <a:srgbClr val="0000FF"/>
                  </a:solidFill>
                  <a:latin typeface="Consolas" panose="020B0609020204030204" pitchFamily="49" charset="0"/>
                  <a:ea typeface="楷体" panose="02010609060101010101" pitchFamily="49" charset="-122"/>
                </a:rPr>
                <a:t>prev[4]=0</a:t>
              </a:r>
              <a:endParaRPr lang="zh-CN" altLang="zh-CN" dirty="0">
                <a:solidFill>
                  <a:srgbClr val="0000FF"/>
                </a:solidFill>
                <a:latin typeface="Consolas" panose="020B0609020204030204" pitchFamily="49" charset="0"/>
                <a:ea typeface="楷体" panose="02010609060101010101" pitchFamily="49" charset="-122"/>
              </a:endParaRPr>
            </a:p>
            <a:p>
              <a:pPr eaLnBrk="0" hangingPunct="0">
                <a:buClrTx/>
                <a:buFontTx/>
              </a:pPr>
              <a:r>
                <a:rPr lang="en-US" altLang="zh-CN" dirty="0">
                  <a:solidFill>
                    <a:srgbClr val="0000FF"/>
                  </a:solidFill>
                  <a:latin typeface="Consolas" panose="020B0609020204030204" pitchFamily="49" charset="0"/>
                  <a:ea typeface="楷体" panose="02010609060101010101" pitchFamily="49" charset="-122"/>
                </a:rPr>
                <a:t>dist[5]=60</a:t>
              </a:r>
              <a:r>
                <a:rPr lang="zh-CN" altLang="zh-CN" dirty="0">
                  <a:solidFill>
                    <a:srgbClr val="0000FF"/>
                  </a:solidFill>
                  <a:latin typeface="Consolas" panose="020B0609020204030204" pitchFamily="49" charset="0"/>
                  <a:ea typeface="楷体" panose="02010609060101010101" pitchFamily="49" charset="-122"/>
                </a:rPr>
                <a:t>，</a:t>
              </a:r>
              <a:r>
                <a:rPr lang="en-US" altLang="zh-CN" dirty="0">
                  <a:solidFill>
                    <a:srgbClr val="0000FF"/>
                  </a:solidFill>
                  <a:latin typeface="Consolas" panose="020B0609020204030204" pitchFamily="49" charset="0"/>
                  <a:ea typeface="楷体" panose="02010609060101010101" pitchFamily="49" charset="-122"/>
                </a:rPr>
                <a:t>prev[5]=3</a:t>
              </a:r>
              <a:endParaRPr lang="zh-CN" altLang="en-US" dirty="0">
                <a:solidFill>
                  <a:srgbClr val="0000FF"/>
                </a:solidFill>
                <a:latin typeface="Consolas" panose="020B0609020204030204" pitchFamily="49" charset="0"/>
                <a:ea typeface="楷体" panose="02010609060101010101" pitchFamily="49" charset="-122"/>
              </a:endParaRPr>
            </a:p>
          </p:txBody>
        </p:sp>
        <p:sp>
          <p:nvSpPr>
            <p:cNvPr id="81" name="左弧形箭头 80"/>
            <p:cNvSpPr/>
            <p:nvPr/>
          </p:nvSpPr>
          <p:spPr>
            <a:xfrm>
              <a:off x="1071538" y="4071942"/>
              <a:ext cx="428628" cy="1285545"/>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grpSp>
      <p:grpSp>
        <p:nvGrpSpPr>
          <p:cNvPr id="71" name="组合 84"/>
          <p:cNvGrpSpPr/>
          <p:nvPr/>
        </p:nvGrpSpPr>
        <p:grpSpPr>
          <a:xfrm>
            <a:off x="7000875" y="5719763"/>
            <a:ext cx="1928813" cy="708025"/>
            <a:chOff x="7000892" y="5429264"/>
            <a:chExt cx="1928826" cy="707886"/>
          </a:xfrm>
        </p:grpSpPr>
        <p:sp>
          <p:nvSpPr>
            <p:cNvPr id="38979" name="TextBox 81"/>
            <p:cNvSpPr txBox="1"/>
            <p:nvPr/>
          </p:nvSpPr>
          <p:spPr>
            <a:xfrm>
              <a:off x="7286644" y="5429264"/>
              <a:ext cx="1643074" cy="707886"/>
            </a:xfrm>
            <a:prstGeom prst="rect">
              <a:avLst/>
            </a:prstGeom>
            <a:noFill/>
            <a:ln w="9525">
              <a:noFill/>
            </a:ln>
          </p:spPr>
          <p:txBody>
            <a:bodyPr anchor="t" anchorCtr="0">
              <a:spAutoFit/>
            </a:bodyPr>
            <a:p>
              <a:pPr algn="ctr" eaLnBrk="0" hangingPunct="0">
                <a:buClrTx/>
                <a:buFontTx/>
              </a:pPr>
              <a:r>
                <a:rPr lang="zh-CN" altLang="en-US" sz="2000" dirty="0">
                  <a:solidFill>
                    <a:srgbClr val="000000"/>
                  </a:solidFill>
                  <a:latin typeface="微软雅黑" panose="020B0503020204020204" pitchFamily="34" charset="-122"/>
                  <a:ea typeface="微软雅黑" panose="020B0503020204020204" pitchFamily="34" charset="-122"/>
                </a:rPr>
                <a:t>求顶点</a:t>
              </a:r>
              <a:r>
                <a:rPr lang="en-US" altLang="zh-CN" sz="2000" dirty="0">
                  <a:solidFill>
                    <a:srgbClr val="000000"/>
                  </a:solidFill>
                  <a:latin typeface="微软雅黑" panose="020B0503020204020204" pitchFamily="34" charset="-122"/>
                  <a:ea typeface="微软雅黑" panose="020B0503020204020204" pitchFamily="34" charset="-122"/>
                </a:rPr>
                <a:t>0</a:t>
              </a:r>
              <a:r>
                <a:rPr lang="zh-CN" altLang="en-US" sz="2000" dirty="0">
                  <a:solidFill>
                    <a:srgbClr val="000000"/>
                  </a:solidFill>
                  <a:latin typeface="微软雅黑" panose="020B0503020204020204" pitchFamily="34" charset="-122"/>
                  <a:ea typeface="微软雅黑" panose="020B0503020204020204" pitchFamily="34" charset="-122"/>
                </a:rPr>
                <a:t>出发的最短路径</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83" name="右箭头 82"/>
            <p:cNvSpPr/>
            <p:nvPr/>
          </p:nvSpPr>
          <p:spPr>
            <a:xfrm>
              <a:off x="7000892" y="5714958"/>
              <a:ext cx="285752" cy="2856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381000" y="500063"/>
            <a:ext cx="4500563" cy="60960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tIns="108000" bIns="72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rPr>
              <a:t>求解任务分配问题</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p:txBody>
      </p:sp>
      <p:sp>
        <p:nvSpPr>
          <p:cNvPr id="16386" name="TextBox 2"/>
          <p:cNvSpPr txBox="1"/>
          <p:nvPr/>
        </p:nvSpPr>
        <p:spPr>
          <a:xfrm>
            <a:off x="928688" y="1571625"/>
            <a:ext cx="7500937" cy="1838325"/>
          </a:xfrm>
          <a:prstGeom prst="rect">
            <a:avLst/>
          </a:prstGeom>
          <a:noFill/>
          <a:ln w="9525">
            <a:noFill/>
          </a:ln>
        </p:spPr>
        <p:txBody>
          <a:bodyPr lIns="0" tIns="0" rIns="0" bIns="0" anchor="t" anchorCtr="0">
            <a:spAutoFit/>
          </a:bodyPr>
          <a:p>
            <a:pPr eaLnBrk="0" hangingPunct="0">
              <a:lnSpc>
                <a:spcPct val="150000"/>
              </a:lnSpc>
              <a:buClrTx/>
              <a:buFontTx/>
            </a:pPr>
            <a:r>
              <a:rPr lang="zh-CN" altLang="zh-CN" sz="2200" dirty="0">
                <a:solidFill>
                  <a:srgbClr val="FF0000"/>
                </a:solidFill>
                <a:latin typeface="Consolas" panose="020B0609020204030204" pitchFamily="49" charset="0"/>
                <a:ea typeface="黑体" panose="02010609060101010101" pitchFamily="49" charset="-122"/>
              </a:rPr>
              <a:t>【问题描述】</a:t>
            </a:r>
            <a:r>
              <a:rPr lang="zh-CN" altLang="zh-CN" sz="2000" dirty="0">
                <a:solidFill>
                  <a:srgbClr val="000000"/>
                </a:solidFill>
                <a:latin typeface="Consolas" panose="020B0609020204030204" pitchFamily="49" charset="0"/>
                <a:ea typeface="黑体" panose="02010609060101010101" pitchFamily="49" charset="-122"/>
              </a:rPr>
              <a:t>有</a:t>
            </a:r>
            <a:r>
              <a:rPr lang="en-US" altLang="zh-CN" sz="2000" i="1" dirty="0">
                <a:solidFill>
                  <a:srgbClr val="000000"/>
                </a:solidFill>
                <a:latin typeface="Consolas" panose="020B0609020204030204" pitchFamily="49" charset="0"/>
                <a:ea typeface="黑体" panose="02010609060101010101" pitchFamily="49" charset="-122"/>
              </a:rPr>
              <a:t>n</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n</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）个任务需要分配给</a:t>
            </a:r>
            <a:r>
              <a:rPr lang="en-US" altLang="zh-CN" sz="2000" i="1" dirty="0">
                <a:solidFill>
                  <a:srgbClr val="000000"/>
                </a:solidFill>
                <a:latin typeface="Consolas" panose="020B0609020204030204" pitchFamily="49" charset="0"/>
                <a:ea typeface="黑体" panose="02010609060101010101" pitchFamily="49" charset="-122"/>
              </a:rPr>
              <a:t>n</a:t>
            </a:r>
            <a:r>
              <a:rPr lang="zh-CN" altLang="zh-CN" sz="2000" dirty="0">
                <a:solidFill>
                  <a:srgbClr val="000000"/>
                </a:solidFill>
                <a:latin typeface="Consolas" panose="020B0609020204030204" pitchFamily="49" charset="0"/>
                <a:ea typeface="黑体" panose="02010609060101010101" pitchFamily="49" charset="-122"/>
              </a:rPr>
              <a:t>个人执行，每个任务只能分配给一个人，每个人只能执行一个任务。</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buClrTx/>
              <a:buFontTx/>
            </a:pPr>
            <a:r>
              <a:rPr lang="en-US" altLang="zh-CN" sz="2000" dirty="0">
                <a:solidFill>
                  <a:srgbClr val="000000"/>
                </a:solidFill>
                <a:latin typeface="Consolas" panose="020B0609020204030204" pitchFamily="49" charset="0"/>
                <a:ea typeface="黑体" panose="02010609060101010101" pitchFamily="49" charset="-122"/>
              </a:rPr>
              <a:t>     </a:t>
            </a:r>
            <a:r>
              <a:rPr lang="zh-CN" altLang="zh-CN" sz="2000" dirty="0">
                <a:solidFill>
                  <a:srgbClr val="000000"/>
                </a:solidFill>
                <a:latin typeface="Consolas" panose="020B0609020204030204" pitchFamily="49" charset="0"/>
                <a:ea typeface="黑体" panose="02010609060101010101" pitchFamily="49" charset="-122"/>
              </a:rPr>
              <a:t>第</a:t>
            </a:r>
            <a:r>
              <a:rPr lang="en-US" altLang="zh-CN" sz="2000" i="1" dirty="0">
                <a:solidFill>
                  <a:srgbClr val="000000"/>
                </a:solidFill>
                <a:latin typeface="Consolas" panose="020B0609020204030204" pitchFamily="49" charset="0"/>
                <a:ea typeface="黑体" panose="02010609060101010101" pitchFamily="49" charset="-122"/>
              </a:rPr>
              <a:t>i</a:t>
            </a:r>
            <a:r>
              <a:rPr lang="zh-CN" altLang="zh-CN" sz="2000" dirty="0">
                <a:solidFill>
                  <a:srgbClr val="000000"/>
                </a:solidFill>
                <a:latin typeface="Consolas" panose="020B0609020204030204" pitchFamily="49" charset="0"/>
                <a:ea typeface="黑体" panose="02010609060101010101" pitchFamily="49" charset="-122"/>
              </a:rPr>
              <a:t>个人执行第</a:t>
            </a:r>
            <a:r>
              <a:rPr lang="en-US" altLang="zh-CN" sz="2000" i="1" dirty="0">
                <a:solidFill>
                  <a:srgbClr val="000000"/>
                </a:solidFill>
                <a:latin typeface="Consolas" panose="020B0609020204030204" pitchFamily="49" charset="0"/>
                <a:ea typeface="黑体" panose="02010609060101010101" pitchFamily="49" charset="-122"/>
              </a:rPr>
              <a:t>j</a:t>
            </a:r>
            <a:r>
              <a:rPr lang="zh-CN" altLang="zh-CN" sz="2000" dirty="0">
                <a:solidFill>
                  <a:srgbClr val="000000"/>
                </a:solidFill>
                <a:latin typeface="Consolas" panose="020B0609020204030204" pitchFamily="49" charset="0"/>
                <a:ea typeface="黑体" panose="02010609060101010101" pitchFamily="49" charset="-122"/>
              </a:rPr>
              <a:t>个任务的成本是</a:t>
            </a:r>
            <a:r>
              <a:rPr lang="en-US" altLang="zh-CN" sz="2000" i="1" dirty="0">
                <a:solidFill>
                  <a:srgbClr val="000000"/>
                </a:solidFill>
                <a:latin typeface="Consolas" panose="020B0609020204030204" pitchFamily="49" charset="0"/>
                <a:ea typeface="黑体" panose="02010609060101010101" pitchFamily="49" charset="-122"/>
              </a:rPr>
              <a:t>c</a:t>
            </a:r>
            <a:r>
              <a:rPr lang="en-US"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i</a:t>
            </a:r>
            <a:r>
              <a:rPr lang="en-US"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j</a:t>
            </a:r>
            <a:r>
              <a:rPr lang="en-US" altLang="zh-CN"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i</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j</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n</a:t>
            </a:r>
            <a:r>
              <a:rPr lang="zh-CN" altLang="zh-CN" sz="2000" dirty="0">
                <a:solidFill>
                  <a:srgbClr val="000000"/>
                </a:solidFill>
                <a:latin typeface="Consolas" panose="020B0609020204030204" pitchFamily="49" charset="0"/>
                <a:ea typeface="黑体" panose="02010609060101010101" pitchFamily="49" charset="-122"/>
              </a:rPr>
              <a:t>）。求出总成本最小的分配方案。</a:t>
            </a:r>
            <a:endParaRPr lang="zh-CN" altLang="zh-CN" sz="2000" dirty="0">
              <a:solidFill>
                <a:srgbClr val="000000"/>
              </a:solidFill>
              <a:latin typeface="Consolas" panose="020B0609020204030204" pitchFamily="49" charset="0"/>
              <a:ea typeface="黑体" panose="02010609060101010101" pitchFamily="49" charset="-122"/>
            </a:endParaRPr>
          </a:p>
        </p:txBody>
      </p:sp>
      <p:graphicFrame>
        <p:nvGraphicFramePr>
          <p:cNvPr id="4" name="表格 3"/>
          <p:cNvGraphicFramePr>
            <a:graphicFrameLocks noGrp="1"/>
          </p:cNvGraphicFramePr>
          <p:nvPr/>
        </p:nvGraphicFramePr>
        <p:xfrm>
          <a:off x="1250131" y="4267196"/>
          <a:ext cx="6858048" cy="2057400"/>
        </p:xfrm>
        <a:graphic>
          <a:graphicData uri="http://schemas.openxmlformats.org/drawingml/2006/table">
            <a:tbl>
              <a:tblPr>
                <a:tableStyleId>{08FB837D-C827-4EFA-A057-4D05807E0F7C}</a:tableStyleId>
              </a:tblPr>
              <a:tblGrid>
                <a:gridCol w="1216162"/>
                <a:gridCol w="1409642"/>
                <a:gridCol w="1410748"/>
                <a:gridCol w="1410748"/>
                <a:gridCol w="1410748"/>
              </a:tblGrid>
              <a:tr h="0">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人员</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r>
              <a:tr h="0">
                <a:tc>
                  <a:txBody>
                    <a:bodyPr/>
                    <a:lstStyle/>
                    <a:p>
                      <a:pPr indent="0" algn="ctr">
                        <a:lnSpc>
                          <a:spcPct val="150000"/>
                        </a:lnSpc>
                        <a:spcAft>
                          <a:spcPts val="0"/>
                        </a:spcAft>
                      </a:pP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9</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r>
              <a:tr h="0">
                <a:tc>
                  <a:txBody>
                    <a:bodyPr/>
                    <a:lstStyle/>
                    <a:p>
                      <a:pPr indent="0" algn="ctr">
                        <a:lnSpc>
                          <a:spcPct val="150000"/>
                        </a:lnSpc>
                        <a:spcAft>
                          <a:spcPts val="0"/>
                        </a:spcAft>
                      </a:pP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r>
              <a:tr h="0">
                <a:tc>
                  <a:txBody>
                    <a:bodyPr/>
                    <a:lstStyle/>
                    <a:p>
                      <a:pPr indent="0" algn="ctr">
                        <a:lnSpc>
                          <a:spcPct val="150000"/>
                        </a:lnSpc>
                        <a:spcAft>
                          <a:spcPts val="0"/>
                        </a:spcAft>
                      </a:pP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r>
              <a:tr h="0">
                <a:tc>
                  <a:txBody>
                    <a:bodyPr/>
                    <a:lstStyle/>
                    <a:p>
                      <a:pPr indent="0" algn="ctr">
                        <a:lnSpc>
                          <a:spcPct val="150000"/>
                        </a:lnSpc>
                        <a:spcAft>
                          <a:spcPts val="0"/>
                        </a:spcAft>
                      </a:pP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9</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dirty="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r>
            </a:tbl>
          </a:graphicData>
        </a:graphic>
      </p:graphicFrame>
      <p:sp>
        <p:nvSpPr>
          <p:cNvPr id="5" name="TextBox 4"/>
          <p:cNvSpPr txBox="1"/>
          <p:nvPr/>
        </p:nvSpPr>
        <p:spPr>
          <a:xfrm>
            <a:off x="3200400" y="3651250"/>
            <a:ext cx="3786188" cy="307975"/>
          </a:xfrm>
          <a:prstGeom prst="rect">
            <a:avLst/>
          </a:prstGeom>
          <a:noFill/>
          <a:ln w="9525">
            <a:noFill/>
          </a:ln>
        </p:spPr>
        <p:txBody>
          <a:bodyPr lIns="0" tIns="0" rIns="0" bIns="0" anchor="t" anchorCtr="0">
            <a:spAutoFit/>
          </a:bodyPr>
          <a:p>
            <a:pPr eaLnBrk="0" hangingPunct="0">
              <a:buClrTx/>
              <a:buFontTx/>
            </a:pPr>
            <a:r>
              <a:rPr lang="pt-BR" altLang="zh-CN" sz="2000" dirty="0">
                <a:solidFill>
                  <a:srgbClr val="000000"/>
                </a:solidFill>
                <a:latin typeface="Consolas" panose="020B0609020204030204" pitchFamily="49" charset="0"/>
                <a:ea typeface="黑体" panose="02010609060101010101" pitchFamily="49" charset="-122"/>
              </a:rPr>
              <a:t>4</a:t>
            </a:r>
            <a:r>
              <a:rPr lang="zh-CN" altLang="zh-CN" sz="2000" dirty="0">
                <a:solidFill>
                  <a:srgbClr val="000000"/>
                </a:solidFill>
                <a:latin typeface="Consolas" panose="020B0609020204030204" pitchFamily="49" charset="0"/>
                <a:ea typeface="黑体" panose="02010609060101010101" pitchFamily="49" charset="-122"/>
              </a:rPr>
              <a:t>个人员、</a:t>
            </a:r>
            <a:r>
              <a:rPr lang="pt-BR" altLang="zh-CN" sz="2000" dirty="0">
                <a:solidFill>
                  <a:srgbClr val="000000"/>
                </a:solidFill>
                <a:latin typeface="Consolas" panose="020B0609020204030204" pitchFamily="49" charset="0"/>
                <a:ea typeface="黑体" panose="02010609060101010101" pitchFamily="49" charset="-122"/>
              </a:rPr>
              <a:t>4</a:t>
            </a:r>
            <a:r>
              <a:rPr lang="zh-CN" altLang="zh-CN" sz="2000" dirty="0">
                <a:solidFill>
                  <a:srgbClr val="000000"/>
                </a:solidFill>
                <a:latin typeface="Consolas" panose="020B0609020204030204" pitchFamily="49" charset="0"/>
                <a:ea typeface="黑体" panose="02010609060101010101" pitchFamily="49" charset="-122"/>
              </a:rPr>
              <a:t>个任务的信息</a:t>
            </a:r>
            <a:endParaRPr lang="zh-CN" altLang="en-US" sz="2000" dirty="0">
              <a:solidFill>
                <a:srgbClr val="000000"/>
              </a:solidFill>
              <a:latin typeface="Consolas" panose="020B0609020204030204" pitchFamily="49"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TextBox 1"/>
          <p:cNvSpPr txBox="1"/>
          <p:nvPr/>
        </p:nvSpPr>
        <p:spPr>
          <a:xfrm>
            <a:off x="300038" y="1214438"/>
            <a:ext cx="7929562" cy="461962"/>
          </a:xfrm>
          <a:prstGeom prst="rect">
            <a:avLst/>
          </a:prstGeom>
          <a:noFill/>
          <a:ln w="9525">
            <a:noFill/>
          </a:ln>
        </p:spPr>
        <p:txBody>
          <a:bodyPr anchor="t" anchorCtr="0">
            <a:spAutoFit/>
          </a:bodyPr>
          <a:p>
            <a:pPr eaLnBrk="0" hangingPunct="0">
              <a:lnSpc>
                <a:spcPts val="3200"/>
              </a:lnSpc>
              <a:buClrTx/>
              <a:buFontTx/>
            </a:pPr>
            <a:r>
              <a:rPr lang="zh-CN" altLang="zh-CN" sz="2200" dirty="0">
                <a:solidFill>
                  <a:srgbClr val="FF0000"/>
                </a:solidFill>
                <a:latin typeface="Consolas" panose="020B0609020204030204" pitchFamily="49" charset="0"/>
                <a:ea typeface="黑体" panose="02010609060101010101" pitchFamily="49" charset="-122"/>
              </a:rPr>
              <a:t>【问题求解】</a:t>
            </a:r>
            <a:r>
              <a:rPr lang="zh-CN" altLang="zh-CN" sz="2000" dirty="0">
                <a:solidFill>
                  <a:srgbClr val="000000"/>
                </a:solidFill>
                <a:latin typeface="Consolas" panose="020B0609020204030204" pitchFamily="49" charset="0"/>
                <a:ea typeface="黑体" panose="02010609060101010101" pitchFamily="49" charset="-122"/>
              </a:rPr>
              <a:t>这里采用优先队列式分枝限界法求解。</a:t>
            </a:r>
            <a:endParaRPr lang="zh-CN" altLang="zh-CN" sz="2000" dirty="0">
              <a:solidFill>
                <a:srgbClr val="000000"/>
              </a:solidFill>
              <a:latin typeface="Consolas" panose="020B0609020204030204" pitchFamily="49" charset="0"/>
              <a:ea typeface="黑体" panose="02010609060101010101" pitchFamily="49" charset="-122"/>
            </a:endParaRPr>
          </a:p>
        </p:txBody>
      </p:sp>
      <p:sp>
        <p:nvSpPr>
          <p:cNvPr id="4" name="TextBox 3"/>
          <p:cNvSpPr txBox="1"/>
          <p:nvPr/>
        </p:nvSpPr>
        <p:spPr>
          <a:xfrm>
            <a:off x="500063" y="2366963"/>
            <a:ext cx="8286750" cy="4445000"/>
          </a:xfrm>
          <a:prstGeom prst="rect">
            <a:avLst/>
          </a:prstGeom>
          <a:noFill/>
        </p:spPr>
        <p:style>
          <a:lnRef idx="2">
            <a:schemeClr val="accent2"/>
          </a:lnRef>
          <a:fillRef idx="1">
            <a:schemeClr val="lt1"/>
          </a:fillRef>
          <a:effectRef idx="0">
            <a:schemeClr val="accent2"/>
          </a:effectRef>
          <a:fontRef idx="minor">
            <a:schemeClr val="dk1"/>
          </a:fontRef>
        </p:style>
        <p:txBody>
          <a:bodyPr lIns="180000" tIns="144000" bIns="144000">
            <a:spAutoFit/>
          </a:bodyPr>
          <a:lstStyle/>
          <a:p>
            <a:pPr marL="457200" marR="0" lvl="0" indent="-457200" algn="l" defTabSz="914400" rtl="0" eaLnBrk="0" fontAlgn="base" latinLnBrk="0" hangingPunct="0">
              <a:lnSpc>
                <a:spcPct val="150000"/>
              </a:lnSpc>
              <a:spcBef>
                <a:spcPct val="0"/>
              </a:spcBef>
              <a:spcAft>
                <a:spcPct val="0"/>
              </a:spcAft>
              <a:buClrTx/>
              <a:buSzTx/>
              <a:buFontTx/>
              <a:buBlip>
                <a:blip r:embed="rId1"/>
              </a:buBlip>
              <a:defRPr/>
            </a:pP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任务和</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人员的编号</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均</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为</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1</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，解空间每一层对应一个</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人员的</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分配</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endPar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457200" marR="0" lvl="0" indent="-457200" algn="l" defTabSz="914400" rtl="0" eaLnBrk="0" fontAlgn="base" latinLnBrk="0" hangingPunct="0">
              <a:lnSpc>
                <a:spcPct val="150000"/>
              </a:lnSpc>
              <a:spcBef>
                <a:spcPct val="0"/>
              </a:spcBef>
              <a:spcAft>
                <a:spcPct val="0"/>
              </a:spcAft>
              <a:buClrTx/>
              <a:buSzTx/>
              <a:buFontTx/>
              <a:buBlip>
                <a:blip r:embed="rId1"/>
              </a:buBlip>
              <a:defRPr/>
            </a:pP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根结点对应</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人员</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0</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（虚结点），依次为</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人员</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1</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2</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分配</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任务。</a:t>
            </a:r>
            <a:endPar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457200" marR="0" lvl="0" indent="-457200" algn="l" defTabSz="914400" rtl="0" eaLnBrk="0" fontAlgn="base" latinLnBrk="0" hangingPunct="0">
              <a:lnSpc>
                <a:spcPct val="150000"/>
              </a:lnSpc>
              <a:spcBef>
                <a:spcPct val="0"/>
              </a:spcBef>
              <a:spcAft>
                <a:spcPct val="0"/>
              </a:spcAft>
              <a:buClrTx/>
              <a:buSzTx/>
              <a:buFontTx/>
              <a:buBlip>
                <a:blip r:embed="rId1"/>
              </a:buBlip>
              <a:defRPr/>
            </a:pP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叶子结点对应</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人员</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endPar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457200" marR="0" lvl="0" indent="-457200" algn="l" defTabSz="914400" rtl="0" eaLnBrk="0" fontAlgn="base" latinLnBrk="0" hangingPunct="0">
              <a:lnSpc>
                <a:spcPct val="150000"/>
              </a:lnSpc>
              <a:spcBef>
                <a:spcPct val="0"/>
              </a:spcBef>
              <a:spcAft>
                <a:spcPct val="0"/>
              </a:spcAft>
              <a:buClrTx/>
              <a:buSzTx/>
              <a:buFontTx/>
              <a:buBlip>
                <a:blip r:embed="rId1"/>
              </a:buBlip>
              <a:defRPr/>
            </a:pP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解向量为</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x</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x</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2000" b="0" i="1"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i</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表示</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人员</a:t>
            </a:r>
            <a:r>
              <a:rPr kumimoji="0" lang="en-US" altLang="zh-CN" sz="2000" b="0" i="1"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i</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分配</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任务编号。初始时所有元素值为</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0</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，表示没有分配。</a:t>
            </a:r>
            <a:endPar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457200" marR="0" lvl="0" indent="-457200" algn="l" defTabSz="914400" rtl="0" eaLnBrk="0" fontAlgn="base" latinLnBrk="0" hangingPunct="0">
              <a:lnSpc>
                <a:spcPct val="150000"/>
              </a:lnSpc>
              <a:spcBef>
                <a:spcPct val="0"/>
              </a:spcBef>
              <a:spcAft>
                <a:spcPct val="0"/>
              </a:spcAft>
              <a:buClrTx/>
              <a:buSzTx/>
              <a:buFontTx/>
              <a:buBlip>
                <a:blip r:embed="rId1"/>
              </a:buBlip>
              <a:defRPr/>
            </a:pP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临时标识数组</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worker</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worker[</a:t>
            </a:r>
            <a:r>
              <a:rPr kumimoji="0" lang="en-US" sz="2000" b="0" i="1"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i</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]=true</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表示任务</a:t>
            </a:r>
            <a:r>
              <a:rPr kumimoji="0" lang="en-US" sz="2000" b="0" i="1"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i</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已经分配。初始时所有元素值为</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false</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，表示没有分配。</a:t>
            </a:r>
            <a:endPar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457200" marR="0" lvl="0" indent="-457200" algn="l" defTabSz="914400" rtl="0" eaLnBrk="0" fontAlgn="base" latinLnBrk="0" hangingPunct="0">
              <a:lnSpc>
                <a:spcPct val="150000"/>
              </a:lnSpc>
              <a:spcBef>
                <a:spcPct val="0"/>
              </a:spcBef>
              <a:spcAft>
                <a:spcPct val="0"/>
              </a:spcAft>
              <a:buClrTx/>
              <a:buSzTx/>
              <a:buFontTx/>
              <a:buBlip>
                <a:blip r:embed="rId1"/>
              </a:buBlip>
              <a:defRPr/>
            </a:pP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用</a:t>
            </a:r>
            <a:r>
              <a:rPr kumimoji="0" lang="en-US" altLang="zh-CN" sz="2000" b="0" i="0"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bestx</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[MAXN]</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存放最优分配方案，</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en-US" altLang="zh-CN" sz="2000" b="0" i="0"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mincost</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（初始值为∞）存放最优成本。</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sp>
        <p:nvSpPr>
          <p:cNvPr id="5" name="TextBox 4"/>
          <p:cNvSpPr txBox="1"/>
          <p:nvPr/>
        </p:nvSpPr>
        <p:spPr>
          <a:xfrm>
            <a:off x="500063" y="1676400"/>
            <a:ext cx="2571750" cy="576263"/>
          </a:xfrm>
          <a:prstGeom prst="rect">
            <a:avLst/>
          </a:prstGeom>
          <a:noFill/>
        </p:spPr>
        <p:style>
          <a:lnRef idx="1">
            <a:schemeClr val="accent6"/>
          </a:lnRef>
          <a:fillRef idx="3">
            <a:schemeClr val="accent6"/>
          </a:fillRef>
          <a:effectRef idx="2">
            <a:schemeClr val="accent6"/>
          </a:effectRef>
          <a:fontRef idx="minor">
            <a:schemeClr val="lt1"/>
          </a:fontRef>
        </p:style>
        <p:txBody>
          <a:bodyPr tIns="72000" bIns="72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Wingdings 2" panose="05020102010507070707"/>
              </a:rPr>
              <a:t> </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符号表示</a:t>
            </a:r>
            <a:endPar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charRg st="0" end="3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charRg st="31" end="6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charRg st="63" end="7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charRg st="74" end="11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charRg st="115" end="17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charRg st="175" end="2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Box 2"/>
          <p:cNvSpPr txBox="1"/>
          <p:nvPr/>
        </p:nvSpPr>
        <p:spPr>
          <a:xfrm>
            <a:off x="569913" y="1905000"/>
            <a:ext cx="8286750" cy="3825875"/>
          </a:xfrm>
          <a:prstGeom prst="rect">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struct </a:t>
            </a:r>
            <a:r>
              <a:rPr kumimoji="0" lang="en-US"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NodeType</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队列结点类型</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no;			</a:t>
            </a:r>
            <a:r>
              <a:rPr kumimoji="0" 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结点编号</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i;			</a:t>
            </a:r>
            <a:r>
              <a:rPr kumimoji="0" 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人员编号</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x[MAXN];		</a:t>
            </a:r>
            <a:r>
              <a:rPr kumimoji="0" 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//x[i]</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为人员</a:t>
            </a:r>
            <a:r>
              <a:rPr kumimoji="0" 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分配的任务编号</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bool worker[MAXN];		</a:t>
            </a:r>
            <a:r>
              <a:rPr kumimoji="0" 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//worker[i]=true</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表示任务</a:t>
            </a:r>
            <a:r>
              <a:rPr kumimoji="0" 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已经分配</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cost;			</a:t>
            </a:r>
            <a:r>
              <a:rPr kumimoji="0" 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已经分配任务所需要的成本</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lb;			</a:t>
            </a:r>
            <a:r>
              <a:rPr kumimoji="0" 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下界</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bool operator&lt;(const NodeType &amp;s) const	</a:t>
            </a:r>
            <a:r>
              <a:rPr kumimoji="0" 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重载</a:t>
            </a:r>
            <a:r>
              <a:rPr kumimoji="0" 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&lt;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关系函数</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return lb&gt;s.lb;</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4" name="TextBox 3"/>
          <p:cNvSpPr txBox="1"/>
          <p:nvPr/>
        </p:nvSpPr>
        <p:spPr>
          <a:xfrm>
            <a:off x="571500" y="1219200"/>
            <a:ext cx="3286125" cy="576263"/>
          </a:xfrm>
          <a:prstGeom prst="rect">
            <a:avLst/>
          </a:prstGeom>
          <a:noFill/>
        </p:spPr>
        <p:style>
          <a:lnRef idx="1">
            <a:schemeClr val="accent6"/>
          </a:lnRef>
          <a:fillRef idx="3">
            <a:schemeClr val="accent6"/>
          </a:fillRef>
          <a:effectRef idx="2">
            <a:schemeClr val="accent6"/>
          </a:effectRef>
          <a:fontRef idx="minor">
            <a:schemeClr val="lt1"/>
          </a:fontRef>
        </p:style>
        <p:txBody>
          <a:bodyPr tIns="72000" bIns="72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Wingdings 2" panose="05020102010507070707"/>
              </a:rPr>
              <a:t> </a:t>
            </a:r>
            <a:r>
              <a:rPr kumimoji="0" lang="zh-CN" altLang="zh-CN"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onsolas" panose="020B0609020204030204" pitchFamily="49" charset="0"/>
              </a:rPr>
              <a:t>队列结点的类型</a:t>
            </a:r>
            <a:endParaRPr kumimoji="0" lang="zh-CN" alt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214313" y="1741488"/>
            <a:ext cx="8715375" cy="2965450"/>
          </a:xfrm>
          <a:prstGeom prst="rect">
            <a:avLst/>
          </a:prstGeom>
          <a:noFill/>
          <a:ln w="9525">
            <a:noFill/>
          </a:ln>
        </p:spPr>
        <p:txBody>
          <a:bodyPr anchor="t" anchorCtr="0">
            <a:spAutoFit/>
          </a:bodyPr>
          <a:p>
            <a:pPr eaLnBrk="0" hangingPunct="0">
              <a:lnSpc>
                <a:spcPts val="3200"/>
              </a:lnSpc>
              <a:buClrTx/>
              <a:buFontTx/>
            </a:pPr>
            <a:r>
              <a:rPr lang="en-US" altLang="zh-CN" sz="2000" dirty="0">
                <a:solidFill>
                  <a:srgbClr val="003300"/>
                </a:solidFill>
                <a:latin typeface="Consolas" panose="020B0609020204030204" pitchFamily="49" charset="0"/>
                <a:ea typeface="黑体" panose="02010609060101010101" pitchFamily="49" charset="-122"/>
              </a:rPr>
              <a:t>   lb</a:t>
            </a:r>
            <a:r>
              <a:rPr lang="zh-CN" altLang="zh-CN" sz="2000" dirty="0">
                <a:solidFill>
                  <a:srgbClr val="003300"/>
                </a:solidFill>
                <a:latin typeface="Consolas" panose="020B0609020204030204" pitchFamily="49" charset="0"/>
                <a:ea typeface="黑体" panose="02010609060101010101" pitchFamily="49" charset="-122"/>
              </a:rPr>
              <a:t>为当前结点对应分配方案的成本下界</a:t>
            </a:r>
            <a:r>
              <a:rPr lang="zh-CN" altLang="en-US" sz="2000" dirty="0">
                <a:solidFill>
                  <a:srgbClr val="003300"/>
                </a:solidFill>
                <a:latin typeface="Consolas" panose="020B0609020204030204" pitchFamily="49" charset="0"/>
                <a:ea typeface="黑体" panose="02010609060101010101" pitchFamily="49" charset="-122"/>
              </a:rPr>
              <a:t>。</a:t>
            </a:r>
            <a:endParaRPr lang="en-US" altLang="zh-CN" sz="2000" dirty="0">
              <a:solidFill>
                <a:srgbClr val="003300"/>
              </a:solidFill>
              <a:latin typeface="Consolas" panose="020B0609020204030204" pitchFamily="49" charset="0"/>
              <a:ea typeface="黑体" panose="02010609060101010101" pitchFamily="49" charset="-122"/>
            </a:endParaRPr>
          </a:p>
          <a:p>
            <a:pPr eaLnBrk="0" hangingPunct="0">
              <a:lnSpc>
                <a:spcPts val="3200"/>
              </a:lnSpc>
              <a:buClrTx/>
              <a:buFontTx/>
            </a:pPr>
            <a:r>
              <a:rPr lang="en-US" altLang="zh-CN" sz="2000" dirty="0">
                <a:solidFill>
                  <a:srgbClr val="000000"/>
                </a:solidFill>
                <a:latin typeface="Consolas" panose="020B0609020204030204" pitchFamily="49" charset="0"/>
                <a:ea typeface="黑体" panose="02010609060101010101" pitchFamily="49" charset="-122"/>
              </a:rPr>
              <a:t>   </a:t>
            </a:r>
            <a:r>
              <a:rPr lang="zh-CN" altLang="zh-CN" dirty="0">
                <a:solidFill>
                  <a:srgbClr val="000000"/>
                </a:solidFill>
                <a:latin typeface="Consolas" panose="020B0609020204030204" pitchFamily="49" charset="0"/>
                <a:ea typeface="黑体" panose="02010609060101010101" pitchFamily="49" charset="-122"/>
              </a:rPr>
              <a:t>例如对于结点</a:t>
            </a:r>
            <a:r>
              <a:rPr lang="en-US" altLang="zh-CN" i="1" dirty="0">
                <a:solidFill>
                  <a:srgbClr val="000000"/>
                </a:solidFill>
                <a:latin typeface="Consolas" panose="020B0609020204030204" pitchFamily="49" charset="0"/>
                <a:ea typeface="黑体" panose="02010609060101010101" pitchFamily="49" charset="-122"/>
              </a:rPr>
              <a:t>e</a:t>
            </a:r>
            <a:r>
              <a:rPr lang="zh-CN" altLang="en-US" dirty="0">
                <a:solidFill>
                  <a:srgbClr val="000000"/>
                </a:solidFill>
                <a:latin typeface="Consolas" panose="020B0609020204030204" pitchFamily="49" charset="0"/>
                <a:ea typeface="黑体" panose="02010609060101010101" pitchFamily="49" charset="-122"/>
              </a:rPr>
              <a:t>：</a:t>
            </a:r>
            <a:r>
              <a:rPr lang="en-US" altLang="zh-CN" i="1" dirty="0">
                <a:solidFill>
                  <a:srgbClr val="FF0000"/>
                </a:solidFill>
                <a:latin typeface="Consolas" panose="020B0609020204030204" pitchFamily="49" charset="0"/>
                <a:ea typeface="黑体" panose="02010609060101010101" pitchFamily="49" charset="-122"/>
              </a:rPr>
              <a:t>x</a:t>
            </a:r>
            <a:r>
              <a:rPr lang="en-US" altLang="zh-CN" dirty="0">
                <a:solidFill>
                  <a:srgbClr val="FF0000"/>
                </a:solidFill>
                <a:latin typeface="Consolas" panose="020B0609020204030204" pitchFamily="49" charset="0"/>
                <a:ea typeface="黑体" panose="02010609060101010101" pitchFamily="49" charset="-122"/>
              </a:rPr>
              <a:t>[]=[2</a:t>
            </a:r>
            <a:r>
              <a:rPr lang="zh-CN" altLang="zh-CN" dirty="0">
                <a:solidFill>
                  <a:srgbClr val="FF0000"/>
                </a:solidFill>
                <a:latin typeface="Consolas" panose="020B0609020204030204" pitchFamily="49" charset="0"/>
                <a:ea typeface="黑体" panose="02010609060101010101" pitchFamily="49" charset="-122"/>
              </a:rPr>
              <a:t>，</a:t>
            </a:r>
            <a:r>
              <a:rPr lang="en-US" altLang="zh-CN" dirty="0">
                <a:solidFill>
                  <a:srgbClr val="FF0000"/>
                </a:solidFill>
                <a:latin typeface="Consolas" panose="020B0609020204030204" pitchFamily="49" charset="0"/>
                <a:ea typeface="黑体" panose="02010609060101010101" pitchFamily="49" charset="-122"/>
              </a:rPr>
              <a:t>1</a:t>
            </a:r>
            <a:r>
              <a:rPr lang="zh-CN" altLang="zh-CN" dirty="0">
                <a:solidFill>
                  <a:srgbClr val="FF0000"/>
                </a:solidFill>
                <a:latin typeface="Consolas" panose="020B0609020204030204" pitchFamily="49" charset="0"/>
                <a:ea typeface="黑体" panose="02010609060101010101" pitchFamily="49" charset="-122"/>
              </a:rPr>
              <a:t>，</a:t>
            </a:r>
            <a:r>
              <a:rPr lang="en-US" altLang="zh-CN" dirty="0">
                <a:solidFill>
                  <a:srgbClr val="FF0000"/>
                </a:solidFill>
                <a:latin typeface="Consolas" panose="020B0609020204030204" pitchFamily="49" charset="0"/>
                <a:ea typeface="黑体" panose="02010609060101010101" pitchFamily="49" charset="-122"/>
              </a:rPr>
              <a:t>0</a:t>
            </a:r>
            <a:r>
              <a:rPr lang="zh-CN" altLang="zh-CN" dirty="0">
                <a:solidFill>
                  <a:srgbClr val="FF0000"/>
                </a:solidFill>
                <a:latin typeface="Consolas" panose="020B0609020204030204" pitchFamily="49" charset="0"/>
                <a:ea typeface="黑体" panose="02010609060101010101" pitchFamily="49" charset="-122"/>
              </a:rPr>
              <a:t>，</a:t>
            </a:r>
            <a:r>
              <a:rPr lang="en-US" altLang="zh-CN" dirty="0">
                <a:solidFill>
                  <a:srgbClr val="FF0000"/>
                </a:solidFill>
                <a:latin typeface="Consolas" panose="020B0609020204030204" pitchFamily="49" charset="0"/>
                <a:ea typeface="黑体" panose="02010609060101010101" pitchFamily="49" charset="-122"/>
              </a:rPr>
              <a:t>0</a:t>
            </a:r>
            <a:r>
              <a:rPr lang="en-US" altLang="zh-CN" dirty="0">
                <a:solidFill>
                  <a:srgbClr val="C00000"/>
                </a:solidFill>
                <a:latin typeface="Consolas" panose="020B0609020204030204" pitchFamily="49" charset="0"/>
                <a:ea typeface="黑体" panose="02010609060101010101" pitchFamily="49" charset="-122"/>
              </a:rPr>
              <a:t>]</a:t>
            </a:r>
            <a:r>
              <a:rPr lang="zh-CN" altLang="zh-CN" dirty="0">
                <a:solidFill>
                  <a:srgbClr val="000000"/>
                </a:solidFill>
                <a:latin typeface="Consolas" panose="020B0609020204030204" pitchFamily="49" charset="0"/>
                <a:ea typeface="黑体" panose="02010609060101010101" pitchFamily="49" charset="-122"/>
              </a:rPr>
              <a:t>，</a:t>
            </a:r>
            <a:r>
              <a:rPr lang="zh-CN" altLang="en-US" dirty="0">
                <a:solidFill>
                  <a:srgbClr val="000000"/>
                </a:solidFill>
                <a:latin typeface="Consolas" panose="020B0609020204030204" pitchFamily="49" charset="0"/>
                <a:ea typeface="黑体" panose="02010609060101010101" pitchFamily="49" charset="-122"/>
              </a:rPr>
              <a:t>表示第</a:t>
            </a:r>
            <a:r>
              <a:rPr lang="en-US" altLang="zh-CN" dirty="0">
                <a:solidFill>
                  <a:srgbClr val="000000"/>
                </a:solidFill>
                <a:latin typeface="Consolas" panose="020B0609020204030204" pitchFamily="49" charset="0"/>
                <a:ea typeface="黑体" panose="02010609060101010101" pitchFamily="49" charset="-122"/>
              </a:rPr>
              <a:t>1</a:t>
            </a:r>
            <a:r>
              <a:rPr lang="zh-CN" altLang="en-US" dirty="0">
                <a:solidFill>
                  <a:srgbClr val="000000"/>
                </a:solidFill>
                <a:latin typeface="Consolas" panose="020B0609020204030204" pitchFamily="49" charset="0"/>
                <a:ea typeface="黑体" panose="02010609060101010101" pitchFamily="49" charset="-122"/>
              </a:rPr>
              <a:t>个人员分配任务</a:t>
            </a:r>
            <a:r>
              <a:rPr lang="en-US" altLang="zh-CN" dirty="0">
                <a:solidFill>
                  <a:srgbClr val="000000"/>
                </a:solidFill>
                <a:latin typeface="Consolas" panose="020B0609020204030204" pitchFamily="49" charset="0"/>
                <a:ea typeface="黑体" panose="02010609060101010101" pitchFamily="49" charset="-122"/>
              </a:rPr>
              <a:t>2</a:t>
            </a:r>
            <a:r>
              <a:rPr lang="zh-CN" altLang="en-US" dirty="0">
                <a:solidFill>
                  <a:srgbClr val="000000"/>
                </a:solidFill>
                <a:latin typeface="Consolas" panose="020B0609020204030204" pitchFamily="49" charset="0"/>
                <a:ea typeface="黑体" panose="02010609060101010101" pitchFamily="49" charset="-122"/>
              </a:rPr>
              <a:t>，第</a:t>
            </a:r>
            <a:r>
              <a:rPr lang="en-US" altLang="zh-CN" dirty="0">
                <a:solidFill>
                  <a:srgbClr val="000000"/>
                </a:solidFill>
                <a:latin typeface="Consolas" panose="020B0609020204030204" pitchFamily="49" charset="0"/>
                <a:ea typeface="黑体" panose="02010609060101010101" pitchFamily="49" charset="-122"/>
              </a:rPr>
              <a:t>2</a:t>
            </a:r>
            <a:r>
              <a:rPr lang="zh-CN" altLang="en-US" dirty="0">
                <a:solidFill>
                  <a:srgbClr val="000000"/>
                </a:solidFill>
                <a:latin typeface="Consolas" panose="020B0609020204030204" pitchFamily="49" charset="0"/>
                <a:ea typeface="黑体" panose="02010609060101010101" pitchFamily="49" charset="-122"/>
              </a:rPr>
              <a:t>个人员分配任务</a:t>
            </a:r>
            <a:r>
              <a:rPr lang="en-US" altLang="zh-CN" dirty="0">
                <a:solidFill>
                  <a:srgbClr val="000000"/>
                </a:solidFill>
                <a:latin typeface="Consolas" panose="020B0609020204030204" pitchFamily="49" charset="0"/>
                <a:ea typeface="黑体" panose="02010609060101010101" pitchFamily="49" charset="-122"/>
              </a:rPr>
              <a:t>1</a:t>
            </a:r>
            <a:r>
              <a:rPr lang="zh-CN" altLang="en-US" dirty="0">
                <a:solidFill>
                  <a:srgbClr val="000000"/>
                </a:solidFill>
                <a:latin typeface="Consolas" panose="020B0609020204030204" pitchFamily="49" charset="0"/>
                <a:ea typeface="黑体" panose="02010609060101010101" pitchFamily="49" charset="-122"/>
              </a:rPr>
              <a:t>，第</a:t>
            </a:r>
            <a:r>
              <a:rPr lang="en-US" altLang="zh-CN" dirty="0">
                <a:solidFill>
                  <a:srgbClr val="000000"/>
                </a:solidFill>
                <a:latin typeface="Consolas" panose="020B0609020204030204" pitchFamily="49" charset="0"/>
                <a:ea typeface="黑体" panose="02010609060101010101" pitchFamily="49" charset="-122"/>
              </a:rPr>
              <a:t>3</a:t>
            </a:r>
            <a:r>
              <a:rPr lang="zh-CN" altLang="en-US" dirty="0">
                <a:solidFill>
                  <a:srgbClr val="000000"/>
                </a:solidFill>
                <a:latin typeface="Consolas" panose="020B0609020204030204" pitchFamily="49" charset="0"/>
                <a:ea typeface="黑体" panose="02010609060101010101" pitchFamily="49" charset="-122"/>
              </a:rPr>
              <a:t>、</a:t>
            </a:r>
            <a:r>
              <a:rPr lang="en-US" altLang="zh-CN" dirty="0">
                <a:solidFill>
                  <a:srgbClr val="000000"/>
                </a:solidFill>
                <a:latin typeface="Consolas" panose="020B0609020204030204" pitchFamily="49" charset="0"/>
                <a:ea typeface="黑体" panose="02010609060101010101" pitchFamily="49" charset="-122"/>
              </a:rPr>
              <a:t>4</a:t>
            </a:r>
            <a:r>
              <a:rPr lang="zh-CN" altLang="en-US" dirty="0">
                <a:solidFill>
                  <a:srgbClr val="000000"/>
                </a:solidFill>
                <a:latin typeface="Consolas" panose="020B0609020204030204" pitchFamily="49" charset="0"/>
                <a:ea typeface="黑体" panose="02010609060101010101" pitchFamily="49" charset="-122"/>
              </a:rPr>
              <a:t>个人员没有分配任务；</a:t>
            </a:r>
            <a:endParaRPr lang="en-US" altLang="zh-CN" dirty="0">
              <a:solidFill>
                <a:srgbClr val="000000"/>
              </a:solidFill>
              <a:latin typeface="Consolas" panose="020B0609020204030204" pitchFamily="49" charset="0"/>
              <a:ea typeface="黑体" panose="02010609060101010101" pitchFamily="49" charset="-122"/>
            </a:endParaRPr>
          </a:p>
          <a:p>
            <a:pPr eaLnBrk="0" hangingPunct="0">
              <a:lnSpc>
                <a:spcPts val="3200"/>
              </a:lnSpc>
              <a:buClrTx/>
              <a:buFontTx/>
            </a:pPr>
            <a:r>
              <a:rPr lang="en-US" altLang="zh-CN" dirty="0">
                <a:solidFill>
                  <a:srgbClr val="000000"/>
                </a:solidFill>
                <a:latin typeface="Consolas" panose="020B0609020204030204" pitchFamily="49" charset="0"/>
                <a:ea typeface="黑体" panose="02010609060101010101" pitchFamily="49" charset="-122"/>
              </a:rPr>
              <a:t>   </a:t>
            </a:r>
            <a:r>
              <a:rPr lang="zh-CN" altLang="en-US" dirty="0">
                <a:solidFill>
                  <a:srgbClr val="000000"/>
                </a:solidFill>
                <a:latin typeface="Consolas" panose="020B0609020204030204" pitchFamily="49" charset="0"/>
                <a:ea typeface="黑体" panose="02010609060101010101" pitchFamily="49" charset="-122"/>
              </a:rPr>
              <a:t>相对应有</a:t>
            </a:r>
            <a:r>
              <a:rPr lang="en-US" altLang="zh-CN" dirty="0">
                <a:solidFill>
                  <a:srgbClr val="000000"/>
                </a:solidFill>
                <a:latin typeface="Consolas" panose="020B0609020204030204" pitchFamily="49" charset="0"/>
                <a:ea typeface="黑体" panose="02010609060101010101" pitchFamily="49" charset="-122"/>
              </a:rPr>
              <a:t>worker[]=[true,true,false,false]</a:t>
            </a:r>
            <a:r>
              <a:rPr lang="zh-CN" altLang="en-US" dirty="0">
                <a:solidFill>
                  <a:srgbClr val="000000"/>
                </a:solidFill>
                <a:latin typeface="Consolas" panose="020B0609020204030204" pitchFamily="49" charset="0"/>
                <a:ea typeface="黑体" panose="02010609060101010101" pitchFamily="49" charset="-122"/>
              </a:rPr>
              <a:t>，表示任务</a:t>
            </a:r>
            <a:r>
              <a:rPr lang="en-US" altLang="zh-CN" dirty="0">
                <a:solidFill>
                  <a:srgbClr val="000000"/>
                </a:solidFill>
                <a:latin typeface="Consolas" panose="020B0609020204030204" pitchFamily="49" charset="0"/>
                <a:ea typeface="黑体" panose="02010609060101010101" pitchFamily="49" charset="-122"/>
              </a:rPr>
              <a:t>1</a:t>
            </a:r>
            <a:r>
              <a:rPr lang="zh-CN" altLang="en-US" dirty="0">
                <a:solidFill>
                  <a:srgbClr val="000000"/>
                </a:solidFill>
                <a:latin typeface="Consolas" panose="020B0609020204030204" pitchFamily="49" charset="0"/>
                <a:ea typeface="黑体" panose="02010609060101010101" pitchFamily="49" charset="-122"/>
              </a:rPr>
              <a:t>和</a:t>
            </a:r>
            <a:r>
              <a:rPr lang="en-US" altLang="zh-CN" dirty="0">
                <a:solidFill>
                  <a:srgbClr val="000000"/>
                </a:solidFill>
                <a:latin typeface="Consolas" panose="020B0609020204030204" pitchFamily="49" charset="0"/>
                <a:ea typeface="黑体" panose="02010609060101010101" pitchFamily="49" charset="-122"/>
              </a:rPr>
              <a:t>2</a:t>
            </a:r>
            <a:r>
              <a:rPr lang="zh-CN" altLang="en-US" dirty="0">
                <a:solidFill>
                  <a:srgbClr val="000000"/>
                </a:solidFill>
                <a:latin typeface="Consolas" panose="020B0609020204030204" pitchFamily="49" charset="0"/>
                <a:ea typeface="黑体" panose="02010609060101010101" pitchFamily="49" charset="-122"/>
              </a:rPr>
              <a:t>已经分配，而任务</a:t>
            </a:r>
            <a:r>
              <a:rPr lang="en-US" altLang="zh-CN" dirty="0">
                <a:solidFill>
                  <a:srgbClr val="000000"/>
                </a:solidFill>
                <a:latin typeface="Consolas" panose="020B0609020204030204" pitchFamily="49" charset="0"/>
                <a:ea typeface="黑体" panose="02010609060101010101" pitchFamily="49" charset="-122"/>
              </a:rPr>
              <a:t>3</a:t>
            </a:r>
            <a:r>
              <a:rPr lang="zh-CN" altLang="en-US" dirty="0">
                <a:solidFill>
                  <a:srgbClr val="000000"/>
                </a:solidFill>
                <a:latin typeface="Consolas" panose="020B0609020204030204" pitchFamily="49" charset="0"/>
                <a:ea typeface="黑体" panose="02010609060101010101" pitchFamily="49" charset="-122"/>
              </a:rPr>
              <a:t>、</a:t>
            </a:r>
            <a:r>
              <a:rPr lang="en-US" altLang="zh-CN" dirty="0">
                <a:solidFill>
                  <a:srgbClr val="000000"/>
                </a:solidFill>
                <a:latin typeface="Consolas" panose="020B0609020204030204" pitchFamily="49" charset="0"/>
                <a:ea typeface="黑体" panose="02010609060101010101" pitchFamily="49" charset="-122"/>
              </a:rPr>
              <a:t>4</a:t>
            </a:r>
            <a:r>
              <a:rPr lang="zh-CN" altLang="en-US" dirty="0">
                <a:solidFill>
                  <a:srgbClr val="000000"/>
                </a:solidFill>
                <a:latin typeface="Consolas" panose="020B0609020204030204" pitchFamily="49" charset="0"/>
                <a:ea typeface="黑体" panose="02010609060101010101" pitchFamily="49" charset="-122"/>
              </a:rPr>
              <a:t>还没有分配。此时计算结果是：</a:t>
            </a:r>
            <a:r>
              <a:rPr lang="en-US" altLang="zh-CN" dirty="0">
                <a:solidFill>
                  <a:srgbClr val="FF00FF"/>
                </a:solidFill>
                <a:latin typeface="Consolas" panose="020B0609020204030204" pitchFamily="49" charset="0"/>
                <a:ea typeface="黑体" panose="02010609060101010101" pitchFamily="49" charset="-122"/>
              </a:rPr>
              <a:t>e.cost=c[1][2]+c[2][1]=2+6=8</a:t>
            </a:r>
            <a:r>
              <a:rPr lang="zh-CN" altLang="en-US" dirty="0">
                <a:solidFill>
                  <a:srgbClr val="FF00FF"/>
                </a:solidFill>
                <a:latin typeface="Consolas" panose="020B0609020204030204" pitchFamily="49" charset="0"/>
                <a:ea typeface="黑体" panose="02010609060101010101" pitchFamily="49" charset="-122"/>
              </a:rPr>
              <a:t>。</a:t>
            </a:r>
            <a:endParaRPr lang="en-US" altLang="zh-CN" dirty="0">
              <a:solidFill>
                <a:srgbClr val="FF00FF"/>
              </a:solidFill>
              <a:latin typeface="Consolas" panose="020B0609020204030204" pitchFamily="49" charset="0"/>
              <a:ea typeface="黑体" panose="02010609060101010101" pitchFamily="49" charset="-122"/>
            </a:endParaRPr>
          </a:p>
          <a:p>
            <a:pPr eaLnBrk="0" hangingPunct="0">
              <a:lnSpc>
                <a:spcPts val="3200"/>
              </a:lnSpc>
              <a:buClrTx/>
              <a:buFontTx/>
            </a:pPr>
            <a:r>
              <a:rPr lang="en-US" altLang="zh-CN" dirty="0">
                <a:solidFill>
                  <a:srgbClr val="000000"/>
                </a:solidFill>
                <a:latin typeface="Consolas" panose="020B0609020204030204" pitchFamily="49" charset="0"/>
                <a:ea typeface="黑体" panose="02010609060101010101" pitchFamily="49" charset="-122"/>
              </a:rPr>
              <a:t>   </a:t>
            </a:r>
            <a:r>
              <a:rPr lang="zh-CN" altLang="zh-CN" dirty="0">
                <a:solidFill>
                  <a:srgbClr val="000000"/>
                </a:solidFill>
                <a:latin typeface="Consolas" panose="020B0609020204030204" pitchFamily="49" charset="0"/>
                <a:ea typeface="黑体" panose="02010609060101010101" pitchFamily="49" charset="-122"/>
              </a:rPr>
              <a:t>下一步最好的情况是在数组</a:t>
            </a:r>
            <a:r>
              <a:rPr lang="en-US" altLang="zh-CN" i="1" dirty="0">
                <a:solidFill>
                  <a:srgbClr val="000000"/>
                </a:solidFill>
                <a:latin typeface="Consolas" panose="020B0609020204030204" pitchFamily="49" charset="0"/>
                <a:ea typeface="黑体" panose="02010609060101010101" pitchFamily="49" charset="-122"/>
              </a:rPr>
              <a:t>c</a:t>
            </a:r>
            <a:r>
              <a:rPr lang="zh-CN" altLang="zh-CN" dirty="0">
                <a:solidFill>
                  <a:srgbClr val="000000"/>
                </a:solidFill>
                <a:latin typeface="Consolas" panose="020B0609020204030204" pitchFamily="49" charset="0"/>
                <a:ea typeface="黑体" panose="02010609060101010101" pitchFamily="49" charset="-122"/>
              </a:rPr>
              <a:t>中第</a:t>
            </a:r>
            <a:r>
              <a:rPr lang="en-US" altLang="zh-CN" dirty="0">
                <a:solidFill>
                  <a:srgbClr val="000000"/>
                </a:solidFill>
                <a:latin typeface="Consolas" panose="020B0609020204030204" pitchFamily="49" charset="0"/>
                <a:ea typeface="黑体" panose="02010609060101010101" pitchFamily="49" charset="-122"/>
              </a:rPr>
              <a:t>3</a:t>
            </a:r>
            <a:r>
              <a:rPr lang="zh-CN" altLang="zh-CN" dirty="0">
                <a:solidFill>
                  <a:srgbClr val="000000"/>
                </a:solidFill>
                <a:latin typeface="Consolas" panose="020B0609020204030204" pitchFamily="49" charset="0"/>
                <a:ea typeface="黑体" panose="02010609060101010101" pitchFamily="49" charset="-122"/>
              </a:rPr>
              <a:t>行和第</a:t>
            </a:r>
            <a:r>
              <a:rPr lang="en-US" altLang="zh-CN" dirty="0">
                <a:solidFill>
                  <a:srgbClr val="000000"/>
                </a:solidFill>
                <a:latin typeface="Consolas" panose="020B0609020204030204" pitchFamily="49" charset="0"/>
                <a:ea typeface="黑体" panose="02010609060101010101" pitchFamily="49" charset="-122"/>
              </a:rPr>
              <a:t>4</a:t>
            </a:r>
            <a:r>
              <a:rPr lang="zh-CN" altLang="zh-CN" dirty="0">
                <a:solidFill>
                  <a:srgbClr val="000000"/>
                </a:solidFill>
                <a:latin typeface="Consolas" panose="020B0609020204030204" pitchFamily="49" charset="0"/>
                <a:ea typeface="黑体" panose="02010609060101010101" pitchFamily="49" charset="-122"/>
              </a:rPr>
              <a:t>行中找到非第</a:t>
            </a:r>
            <a:r>
              <a:rPr lang="en-US" altLang="zh-CN" dirty="0">
                <a:solidFill>
                  <a:srgbClr val="000000"/>
                </a:solidFill>
                <a:latin typeface="Consolas" panose="020B0609020204030204" pitchFamily="49" charset="0"/>
                <a:ea typeface="黑体" panose="02010609060101010101" pitchFamily="49" charset="-122"/>
              </a:rPr>
              <a:t>1</a:t>
            </a:r>
            <a:r>
              <a:rPr lang="zh-CN" altLang="zh-CN" dirty="0">
                <a:solidFill>
                  <a:srgbClr val="000000"/>
                </a:solidFill>
                <a:latin typeface="Consolas" panose="020B0609020204030204" pitchFamily="49" charset="0"/>
                <a:ea typeface="黑体" panose="02010609060101010101" pitchFamily="49" charset="-122"/>
              </a:rPr>
              <a:t>、</a:t>
            </a:r>
            <a:r>
              <a:rPr lang="en-US" altLang="zh-CN" dirty="0">
                <a:solidFill>
                  <a:srgbClr val="000000"/>
                </a:solidFill>
                <a:latin typeface="Consolas" panose="020B0609020204030204" pitchFamily="49" charset="0"/>
                <a:ea typeface="黑体" panose="02010609060101010101" pitchFamily="49" charset="-122"/>
              </a:rPr>
              <a:t>2</a:t>
            </a:r>
            <a:r>
              <a:rPr lang="zh-CN" altLang="zh-CN" dirty="0">
                <a:solidFill>
                  <a:srgbClr val="000000"/>
                </a:solidFill>
                <a:latin typeface="Consolas" panose="020B0609020204030204" pitchFamily="49" charset="0"/>
                <a:ea typeface="黑体" panose="02010609060101010101" pitchFamily="49" charset="-122"/>
              </a:rPr>
              <a:t>列（因为任务</a:t>
            </a:r>
            <a:r>
              <a:rPr lang="en-US" altLang="zh-CN" dirty="0">
                <a:solidFill>
                  <a:srgbClr val="000000"/>
                </a:solidFill>
                <a:latin typeface="Consolas" panose="020B0609020204030204" pitchFamily="49" charset="0"/>
                <a:ea typeface="黑体" panose="02010609060101010101" pitchFamily="49" charset="-122"/>
              </a:rPr>
              <a:t>1</a:t>
            </a:r>
            <a:r>
              <a:rPr lang="zh-CN" altLang="zh-CN" dirty="0">
                <a:solidFill>
                  <a:srgbClr val="000000"/>
                </a:solidFill>
                <a:latin typeface="Consolas" panose="020B0609020204030204" pitchFamily="49" charset="0"/>
                <a:ea typeface="黑体" panose="02010609060101010101" pitchFamily="49" charset="-122"/>
              </a:rPr>
              <a:t>、</a:t>
            </a:r>
            <a:r>
              <a:rPr lang="en-US" altLang="zh-CN" dirty="0">
                <a:solidFill>
                  <a:srgbClr val="000000"/>
                </a:solidFill>
                <a:latin typeface="Consolas" panose="020B0609020204030204" pitchFamily="49" charset="0"/>
                <a:ea typeface="黑体" panose="02010609060101010101" pitchFamily="49" charset="-122"/>
              </a:rPr>
              <a:t>2</a:t>
            </a:r>
            <a:r>
              <a:rPr lang="zh-CN" altLang="zh-CN" dirty="0">
                <a:solidFill>
                  <a:srgbClr val="000000"/>
                </a:solidFill>
                <a:latin typeface="Consolas" panose="020B0609020204030204" pitchFamily="49" charset="0"/>
                <a:ea typeface="黑体" panose="02010609060101010101" pitchFamily="49" charset="-122"/>
              </a:rPr>
              <a:t>已经分配）中最小元素和，显然为</a:t>
            </a:r>
            <a:r>
              <a:rPr lang="en-US" altLang="zh-CN" dirty="0">
                <a:solidFill>
                  <a:srgbClr val="000000"/>
                </a:solidFill>
                <a:latin typeface="Consolas" panose="020B0609020204030204" pitchFamily="49" charset="0"/>
                <a:ea typeface="黑体" panose="02010609060101010101" pitchFamily="49" charset="-122"/>
              </a:rPr>
              <a:t>1+4=5</a:t>
            </a:r>
            <a:r>
              <a:rPr lang="zh-CN" altLang="zh-CN" dirty="0">
                <a:solidFill>
                  <a:srgbClr val="000000"/>
                </a:solidFill>
                <a:latin typeface="Consolas" panose="020B0609020204030204" pitchFamily="49" charset="0"/>
                <a:ea typeface="黑体" panose="02010609060101010101" pitchFamily="49" charset="-122"/>
              </a:rPr>
              <a:t>，即其</a:t>
            </a:r>
            <a:r>
              <a:rPr lang="en-US" altLang="zh-CN" dirty="0">
                <a:solidFill>
                  <a:srgbClr val="000000"/>
                </a:solidFill>
                <a:latin typeface="Consolas" panose="020B0609020204030204" pitchFamily="49" charset="0"/>
                <a:ea typeface="黑体" panose="02010609060101010101" pitchFamily="49" charset="-122"/>
              </a:rPr>
              <a:t>e.lb=e.cost+5=13</a:t>
            </a:r>
            <a:r>
              <a:rPr lang="zh-CN" altLang="zh-CN" dirty="0">
                <a:solidFill>
                  <a:srgbClr val="000000"/>
                </a:solidFill>
                <a:latin typeface="Consolas" panose="020B0609020204030204" pitchFamily="49" charset="0"/>
                <a:ea typeface="黑体" panose="02010609060101010101" pitchFamily="49" charset="-122"/>
              </a:rPr>
              <a:t>。</a:t>
            </a:r>
            <a:endParaRPr lang="zh-CN" altLang="zh-CN" dirty="0">
              <a:solidFill>
                <a:srgbClr val="000000"/>
              </a:solidFill>
              <a:latin typeface="Consolas" panose="020B0609020204030204" pitchFamily="49" charset="0"/>
              <a:ea typeface="黑体" panose="02010609060101010101" pitchFamily="49" charset="-122"/>
            </a:endParaRPr>
          </a:p>
        </p:txBody>
      </p:sp>
      <p:graphicFrame>
        <p:nvGraphicFramePr>
          <p:cNvPr id="4" name="表格 3"/>
          <p:cNvGraphicFramePr>
            <a:graphicFrameLocks noGrp="1"/>
          </p:cNvGraphicFramePr>
          <p:nvPr>
            <p:custDataLst>
              <p:tags r:id="rId1"/>
            </p:custDataLst>
          </p:nvPr>
        </p:nvGraphicFramePr>
        <p:xfrm>
          <a:off x="750888" y="4619625"/>
          <a:ext cx="4643438" cy="2057400"/>
        </p:xfrm>
        <a:graphic>
          <a:graphicData uri="http://schemas.openxmlformats.org/drawingml/2006/table">
            <a:tbl>
              <a:tblPr/>
              <a:tblGrid>
                <a:gridCol w="823437"/>
                <a:gridCol w="954438"/>
                <a:gridCol w="955187"/>
                <a:gridCol w="955187"/>
                <a:gridCol w="955187"/>
              </a:tblGrid>
              <a:tr h="363460">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人员</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367526">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9</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2</a:t>
                      </a:r>
                      <a:endParaRPr lang="pt-BR" sz="1800" b="1" kern="10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67526">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6</a:t>
                      </a:r>
                      <a:endParaRPr lang="pt-BR" sz="1800" b="1" kern="10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67526">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FF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FF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367526">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9</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pt-BR" sz="1800" b="1" kern="100" dirty="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4</a:t>
                      </a:r>
                      <a:endParaRPr lang="zh-CN" sz="1800" b="1" kern="100" dirty="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bl>
          </a:graphicData>
        </a:graphic>
      </p:graphicFrame>
      <p:grpSp>
        <p:nvGrpSpPr>
          <p:cNvPr id="3" name="组合 20"/>
          <p:cNvGrpSpPr/>
          <p:nvPr/>
        </p:nvGrpSpPr>
        <p:grpSpPr>
          <a:xfrm>
            <a:off x="4037013" y="6019800"/>
            <a:ext cx="4757420" cy="836930"/>
            <a:chOff x="4036216" y="5876943"/>
            <a:chExt cx="4758422" cy="836935"/>
          </a:xfrm>
        </p:grpSpPr>
        <p:sp>
          <p:nvSpPr>
            <p:cNvPr id="22569" name="TextBox 5"/>
            <p:cNvSpPr txBox="1"/>
            <p:nvPr/>
          </p:nvSpPr>
          <p:spPr>
            <a:xfrm>
              <a:off x="4071934" y="6311572"/>
              <a:ext cx="1071570" cy="400110"/>
            </a:xfrm>
            <a:prstGeom prst="rect">
              <a:avLst/>
            </a:prstGeom>
            <a:noFill/>
            <a:ln w="9525">
              <a:noFill/>
            </a:ln>
          </p:spPr>
          <p:txBody>
            <a:bodyPr anchor="t" anchorCtr="0">
              <a:spAutoFit/>
            </a:bodyPr>
            <a:p>
              <a:pPr eaLnBrk="0" hangingPunct="0">
                <a:buClrTx/>
                <a:buFontTx/>
              </a:pPr>
              <a:r>
                <a:rPr lang="en-US" altLang="zh-CN" sz="2000" dirty="0">
                  <a:solidFill>
                    <a:srgbClr val="0000FF"/>
                  </a:solidFill>
                  <a:latin typeface="Consolas" panose="020B0609020204030204" pitchFamily="49" charset="0"/>
                  <a:ea typeface="宋体" panose="02010600030101010101" pitchFamily="2" charset="-122"/>
                </a:rPr>
                <a:t>1+4=5</a:t>
              </a:r>
              <a:endParaRPr lang="zh-CN" altLang="en-US" sz="2000" dirty="0">
                <a:solidFill>
                  <a:srgbClr val="0000FF"/>
                </a:solidFill>
                <a:latin typeface="Consolas" panose="020B0609020204030204" pitchFamily="49" charset="0"/>
                <a:ea typeface="宋体" panose="02010600030101010101" pitchFamily="2" charset="-122"/>
              </a:endParaRPr>
            </a:p>
          </p:txBody>
        </p:sp>
        <p:cxnSp>
          <p:nvCxnSpPr>
            <p:cNvPr id="8" name="直接箭头连接符 7"/>
            <p:cNvCxnSpPr/>
            <p:nvPr/>
          </p:nvCxnSpPr>
          <p:spPr>
            <a:xfrm flipH="1" flipV="1">
              <a:off x="4036216" y="5876943"/>
              <a:ext cx="177837" cy="552453"/>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10" name="直接箭头连接符 9"/>
            <p:cNvCxnSpPr>
              <a:stCxn id="22569" idx="0"/>
            </p:cNvCxnSpPr>
            <p:nvPr/>
          </p:nvCxnSpPr>
          <p:spPr>
            <a:xfrm flipV="1">
              <a:off x="4607836" y="6153170"/>
              <a:ext cx="192127" cy="158751"/>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22572" name="TextBox 10"/>
            <p:cNvSpPr txBox="1"/>
            <p:nvPr/>
          </p:nvSpPr>
          <p:spPr>
            <a:xfrm>
              <a:off x="5429064" y="6315096"/>
              <a:ext cx="3365574" cy="398782"/>
            </a:xfrm>
            <a:prstGeom prst="rect">
              <a:avLst/>
            </a:prstGeom>
            <a:noFill/>
            <a:ln w="9525">
              <a:noFill/>
            </a:ln>
          </p:spPr>
          <p:txBody>
            <a:bodyPr wrap="square" anchor="t" anchorCtr="0">
              <a:spAutoFit/>
            </a:bodyPr>
            <a:p>
              <a:pPr eaLnBrk="0" hangingPunct="0">
                <a:buClrTx/>
                <a:buFontTx/>
              </a:pPr>
              <a:r>
                <a:rPr lang="en-US" altLang="zh-CN" sz="2000" dirty="0">
                  <a:solidFill>
                    <a:srgbClr val="0000FF"/>
                  </a:solidFill>
                  <a:latin typeface="Consolas" panose="020B0609020204030204" pitchFamily="49" charset="0"/>
                  <a:ea typeface="楷体" panose="02010609060101010101" pitchFamily="49" charset="-122"/>
                </a:rPr>
                <a:t>e.lb=e.cost</a:t>
              </a:r>
              <a:r>
                <a:rPr lang="zh-CN" altLang="en-US" sz="2000" dirty="0">
                  <a:solidFill>
                    <a:srgbClr val="0000FF"/>
                  </a:solidFill>
                  <a:latin typeface="Consolas" panose="020B0609020204030204" pitchFamily="49" charset="0"/>
                  <a:ea typeface="楷体" panose="02010609060101010101" pitchFamily="49" charset="-122"/>
                </a:rPr>
                <a:t>（</a:t>
              </a:r>
              <a:r>
                <a:rPr lang="en-US" altLang="zh-CN" sz="2000" dirty="0">
                  <a:solidFill>
                    <a:srgbClr val="0000FF"/>
                  </a:solidFill>
                  <a:latin typeface="Consolas" panose="020B0609020204030204" pitchFamily="49" charset="0"/>
                  <a:ea typeface="楷体" panose="02010609060101010101" pitchFamily="49" charset="-122"/>
                </a:rPr>
                <a:t>8</a:t>
              </a:r>
              <a:r>
                <a:rPr lang="zh-CN" altLang="en-US" sz="2000" dirty="0">
                  <a:solidFill>
                    <a:srgbClr val="0000FF"/>
                  </a:solidFill>
                  <a:latin typeface="Consolas" panose="020B0609020204030204" pitchFamily="49" charset="0"/>
                  <a:ea typeface="楷体" panose="02010609060101010101" pitchFamily="49" charset="-122"/>
                </a:rPr>
                <a:t>）</a:t>
              </a:r>
              <a:r>
                <a:rPr lang="en-US" altLang="zh-CN" sz="2000" dirty="0">
                  <a:solidFill>
                    <a:srgbClr val="0000FF"/>
                  </a:solidFill>
                  <a:latin typeface="Consolas" panose="020B0609020204030204" pitchFamily="49" charset="0"/>
                  <a:ea typeface="楷体" panose="02010609060101010101" pitchFamily="49" charset="-122"/>
                </a:rPr>
                <a:t>+5=13</a:t>
              </a:r>
              <a:endParaRPr lang="zh-CN" altLang="en-US" sz="2000" dirty="0">
                <a:latin typeface="Consolas" panose="020B0609020204030204" pitchFamily="49" charset="0"/>
                <a:ea typeface="楷体" panose="02010609060101010101" pitchFamily="49" charset="-122"/>
              </a:endParaRPr>
            </a:p>
          </p:txBody>
        </p:sp>
        <p:sp>
          <p:nvSpPr>
            <p:cNvPr id="12" name="右箭头 11"/>
            <p:cNvSpPr/>
            <p:nvPr/>
          </p:nvSpPr>
          <p:spPr>
            <a:xfrm>
              <a:off x="5071484" y="6403996"/>
              <a:ext cx="285810" cy="2143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sp>
        <p:nvSpPr>
          <p:cNvPr id="9" name="TextBox 8"/>
          <p:cNvSpPr txBox="1"/>
          <p:nvPr/>
        </p:nvSpPr>
        <p:spPr>
          <a:xfrm>
            <a:off x="214313" y="1179513"/>
            <a:ext cx="3571875" cy="576263"/>
          </a:xfrm>
          <a:prstGeom prst="rect">
            <a:avLst/>
          </a:prstGeom>
          <a:noFill/>
        </p:spPr>
        <p:style>
          <a:lnRef idx="1">
            <a:schemeClr val="accent6"/>
          </a:lnRef>
          <a:fillRef idx="3">
            <a:schemeClr val="accent6"/>
          </a:fillRef>
          <a:effectRef idx="2">
            <a:schemeClr val="accent6"/>
          </a:effectRef>
          <a:fontRef idx="minor">
            <a:schemeClr val="lt1"/>
          </a:fontRef>
        </p:style>
        <p:txBody>
          <a:bodyPr tIns="72000" bIns="72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Wingdings 2" panose="05020102010507070707"/>
              </a:rPr>
              <a:t> </a:t>
            </a:r>
            <a:r>
              <a:rPr kumimoji="0" lang="zh-CN" alt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onsolas" panose="020B0609020204030204" pitchFamily="49" charset="0"/>
              </a:rPr>
              <a:t>下界限界函数设计</a:t>
            </a:r>
            <a:endParaRPr kumimoji="0" lang="zh-CN" alt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charRg st="87" end="18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charRg st="189" end="27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Box 2"/>
          <p:cNvSpPr txBox="1"/>
          <p:nvPr/>
        </p:nvSpPr>
        <p:spPr>
          <a:xfrm>
            <a:off x="428596" y="3278963"/>
            <a:ext cx="8429684" cy="3406140"/>
          </a:xfrm>
          <a:prstGeom prst="rect">
            <a:avLst/>
          </a:prstGeom>
          <a:solidFill>
            <a:schemeClr val="accent5">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void bound(NodeType &amp;e)	     //</a:t>
            </a:r>
            <a:r>
              <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求结点</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e</a:t>
            </a:r>
            <a:r>
              <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的限界值</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minsum=0;</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for (int i1=e.i+1;i1&lt;=n;i1++ )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求</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c[e.i+1..n]</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行中最小元素和</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  int minc=INF;</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for (int j1=1;j1&lt;=n;j1++)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各列中仅仅考虑没有分配的任务</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if (</a:t>
            </a:r>
            <a:r>
              <a:rPr kumimoji="0" lang="en-US" sz="1800" b="0" i="0" u="none" strike="noStrike" kern="1200" cap="none" spc="0" normalizeH="0" baseline="0" noProof="0">
                <a:ln>
                  <a:noFill/>
                </a:ln>
                <a:solidFill>
                  <a:srgbClr val="FF00FF"/>
                </a:solidFill>
                <a:effectLst/>
                <a:uLnTx/>
                <a:uFillTx/>
                <a:latin typeface="Consolas" panose="020B0609020204030204" pitchFamily="49" charset="0"/>
                <a:ea typeface="+mn-ea"/>
                <a:cs typeface="Consolas" panose="020B0609020204030204" pitchFamily="49" charset="0"/>
              </a:rPr>
              <a:t>e.worker[j1]==false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Consolas" panose="020B0609020204030204" pitchFamily="49" charset="0"/>
              </a:rPr>
              <a:t>&amp;&amp;  </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c[i1][j1]&lt;minc)</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minc=c[i1][j1];</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minsum+=minc;</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e.lb=e.cost+minsum;</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4" name="表格 3"/>
          <p:cNvGraphicFramePr>
            <a:graphicFrameLocks noGrp="1"/>
          </p:cNvGraphicFramePr>
          <p:nvPr/>
        </p:nvGraphicFramePr>
        <p:xfrm>
          <a:off x="2643188" y="474663"/>
          <a:ext cx="3786188" cy="2057400"/>
        </p:xfrm>
        <a:graphic>
          <a:graphicData uri="http://schemas.openxmlformats.org/drawingml/2006/table">
            <a:tbl>
              <a:tblPr/>
              <a:tblGrid>
                <a:gridCol w="671418"/>
                <a:gridCol w="778235"/>
                <a:gridCol w="778845"/>
                <a:gridCol w="778845"/>
                <a:gridCol w="778845"/>
              </a:tblGrid>
              <a:tr h="363460">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人员</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367526">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9</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67526">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67526">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367526">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9</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pt-BR" sz="1800" b="1" kern="10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bl>
          </a:graphicData>
        </a:graphic>
      </p:graphicFrame>
      <p:sp>
        <p:nvSpPr>
          <p:cNvPr id="24616" name="TextBox 4"/>
          <p:cNvSpPr txBox="1"/>
          <p:nvPr/>
        </p:nvSpPr>
        <p:spPr>
          <a:xfrm>
            <a:off x="5286375" y="2689225"/>
            <a:ext cx="1071563" cy="369888"/>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宋体" panose="02010600030101010101" pitchFamily="2" charset="-122"/>
              </a:rPr>
              <a:t>1+4=5</a:t>
            </a:r>
            <a:endParaRPr lang="zh-CN" altLang="en-US" dirty="0">
              <a:solidFill>
                <a:srgbClr val="0000FF"/>
              </a:solidFill>
              <a:latin typeface="Consolas" panose="020B0609020204030204" pitchFamily="49" charset="0"/>
              <a:ea typeface="宋体" panose="02010600030101010101" pitchFamily="2" charset="-122"/>
            </a:endParaRPr>
          </a:p>
        </p:txBody>
      </p:sp>
      <p:cxnSp>
        <p:nvCxnSpPr>
          <p:cNvPr id="6" name="直接箭头连接符 5"/>
          <p:cNvCxnSpPr/>
          <p:nvPr/>
        </p:nvCxnSpPr>
        <p:spPr>
          <a:xfrm rot="16200000" flipV="1">
            <a:off x="5036344" y="2296319"/>
            <a:ext cx="642938" cy="142875"/>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7" name="直接箭头连接符 6"/>
          <p:cNvCxnSpPr/>
          <p:nvPr/>
        </p:nvCxnSpPr>
        <p:spPr>
          <a:xfrm rot="5400000" flipH="1" flipV="1">
            <a:off x="5715000" y="2474913"/>
            <a:ext cx="285750" cy="285750"/>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24619" name="TextBox 7"/>
          <p:cNvSpPr txBox="1"/>
          <p:nvPr/>
        </p:nvSpPr>
        <p:spPr>
          <a:xfrm>
            <a:off x="6572250" y="2692400"/>
            <a:ext cx="2286000" cy="369888"/>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楷体" panose="02010609060101010101" pitchFamily="49" charset="-122"/>
              </a:rPr>
              <a:t>e.lb=e.cost+5=13</a:t>
            </a:r>
            <a:endParaRPr lang="zh-CN" altLang="en-US" dirty="0">
              <a:latin typeface="Consolas" panose="020B0609020204030204" pitchFamily="49" charset="0"/>
              <a:ea typeface="楷体" panose="02010609060101010101" pitchFamily="49" charset="-122"/>
            </a:endParaRPr>
          </a:p>
        </p:txBody>
      </p:sp>
      <p:sp>
        <p:nvSpPr>
          <p:cNvPr id="9" name="右箭头 8"/>
          <p:cNvSpPr/>
          <p:nvPr/>
        </p:nvSpPr>
        <p:spPr>
          <a:xfrm>
            <a:off x="6215063" y="2781300"/>
            <a:ext cx="285750" cy="21431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nvGrpSpPr>
          <p:cNvPr id="2" name="组合 14"/>
          <p:cNvGrpSpPr/>
          <p:nvPr/>
        </p:nvGrpSpPr>
        <p:grpSpPr>
          <a:xfrm>
            <a:off x="1920875" y="1760538"/>
            <a:ext cx="2651125" cy="2584450"/>
            <a:chOff x="1921063" y="1428736"/>
            <a:chExt cx="2650937" cy="2584294"/>
          </a:xfrm>
        </p:grpSpPr>
        <p:sp>
          <p:nvSpPr>
            <p:cNvPr id="17" name="左大括号 16"/>
            <p:cNvSpPr/>
            <p:nvPr/>
          </p:nvSpPr>
          <p:spPr>
            <a:xfrm>
              <a:off x="2441726" y="1428736"/>
              <a:ext cx="142865" cy="785765"/>
            </a:xfrm>
            <a:prstGeom prst="leftBrace">
              <a:avLst/>
            </a:prstGeom>
            <a:ln>
              <a:tailEnd type="none"/>
            </a:ln>
          </p:spPr>
          <p:style>
            <a:lnRef idx="2">
              <a:schemeClr val="dk1"/>
            </a:lnRef>
            <a:fillRef idx="0">
              <a:schemeClr val="dk1"/>
            </a:fillRef>
            <a:effectRef idx="1">
              <a:schemeClr val="dk1"/>
            </a:effectRef>
            <a:fontRef idx="minor">
              <a:schemeClr val="tx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8" name="圆角矩形 17"/>
            <p:cNvSpPr/>
            <p:nvPr/>
          </p:nvSpPr>
          <p:spPr>
            <a:xfrm>
              <a:off x="2038530" y="3655864"/>
              <a:ext cx="2533470" cy="357166"/>
            </a:xfrm>
            <a:prstGeom prst="roundRect">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9" name="任意多边形 18"/>
            <p:cNvSpPr/>
            <p:nvPr/>
          </p:nvSpPr>
          <p:spPr>
            <a:xfrm>
              <a:off x="1921063" y="1785901"/>
              <a:ext cx="865127" cy="1857263"/>
            </a:xfrm>
            <a:custGeom>
              <a:avLst/>
              <a:gdLst>
                <a:gd name="connsiteX0" fmla="*/ 269309 w 757824"/>
                <a:gd name="connsiteY0" fmla="*/ 114822 h 1780784"/>
                <a:gd name="connsiteX1" fmla="*/ 81419 w 757824"/>
                <a:gd name="connsiteY1" fmla="*/ 277660 h 1780784"/>
                <a:gd name="connsiteX2" fmla="*/ 757824 w 757824"/>
                <a:gd name="connsiteY2" fmla="*/ 1780784 h 1780784"/>
                <a:gd name="connsiteX0-1" fmla="*/ 269309 w 757824"/>
                <a:gd name="connsiteY0-2" fmla="*/ 57411 h 1921792"/>
                <a:gd name="connsiteX1-3" fmla="*/ 81419 w 757824"/>
                <a:gd name="connsiteY1-4" fmla="*/ 418668 h 1921792"/>
                <a:gd name="connsiteX2-5" fmla="*/ 757824 w 757824"/>
                <a:gd name="connsiteY2-6" fmla="*/ 1921792 h 1921792"/>
                <a:gd name="connsiteX0-7" fmla="*/ 419552 w 727776"/>
                <a:gd name="connsiteY0-8" fmla="*/ 57411 h 1921792"/>
                <a:gd name="connsiteX1-9" fmla="*/ 51371 w 727776"/>
                <a:gd name="connsiteY1-10" fmla="*/ 418668 h 1921792"/>
                <a:gd name="connsiteX2-11" fmla="*/ 727776 w 727776"/>
                <a:gd name="connsiteY2-12" fmla="*/ 1921792 h 1921792"/>
                <a:gd name="connsiteX0-13" fmla="*/ 419552 w 727776"/>
                <a:gd name="connsiteY0-14" fmla="*/ 57411 h 1921792"/>
                <a:gd name="connsiteX1-15" fmla="*/ 51371 w 727776"/>
                <a:gd name="connsiteY1-16" fmla="*/ 418668 h 1921792"/>
                <a:gd name="connsiteX2-17" fmla="*/ 727776 w 727776"/>
                <a:gd name="connsiteY2-18" fmla="*/ 1921792 h 1921792"/>
              </a:gdLst>
              <a:ahLst/>
              <a:cxnLst>
                <a:cxn ang="0">
                  <a:pos x="connsiteX0-1" y="connsiteY0-2"/>
                </a:cxn>
                <a:cxn ang="0">
                  <a:pos x="connsiteX1-3" y="connsiteY1-4"/>
                </a:cxn>
                <a:cxn ang="0">
                  <a:pos x="connsiteX2-5" y="connsiteY2-6"/>
                </a:cxn>
              </a:cxnLst>
              <a:rect l="l" t="t" r="r" b="b"/>
              <a:pathLst>
                <a:path w="727776" h="1921792">
                  <a:moveTo>
                    <a:pt x="419552" y="57411"/>
                  </a:moveTo>
                  <a:cubicBezTo>
                    <a:pt x="284897" y="0"/>
                    <a:pt x="0" y="107938"/>
                    <a:pt x="51371" y="418668"/>
                  </a:cubicBezTo>
                  <a:cubicBezTo>
                    <a:pt x="102742" y="729398"/>
                    <a:pt x="430283" y="1309060"/>
                    <a:pt x="727776" y="1921792"/>
                  </a:cubicBezTo>
                </a:path>
              </a:pathLst>
            </a:custGeom>
            <a:ln>
              <a:prstDash val="dash"/>
              <a:tailEnd type="none"/>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0" name="TextBox 19"/>
          <p:cNvSpPr txBox="1"/>
          <p:nvPr/>
        </p:nvSpPr>
        <p:spPr>
          <a:xfrm>
            <a:off x="210344" y="1292741"/>
            <a:ext cx="2143125" cy="646112"/>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e.i</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x</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a:t>
            </a: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24626" name="TextBox 13"/>
          <p:cNvSpPr txBox="1"/>
          <p:nvPr/>
        </p:nvSpPr>
        <p:spPr>
          <a:xfrm>
            <a:off x="214313" y="617538"/>
            <a:ext cx="1928812" cy="400050"/>
          </a:xfrm>
          <a:prstGeom prst="rect">
            <a:avLst/>
          </a:prstGeom>
          <a:noFill/>
          <a:ln w="9525">
            <a:noFill/>
          </a:ln>
        </p:spPr>
        <p:txBody>
          <a:bodyPr anchor="t" anchorCtr="0">
            <a:spAutoFit/>
          </a:bodyPr>
          <a:p>
            <a:pPr eaLnBrk="0" hangingPunct="0">
              <a:buClrTx/>
              <a:buFontTx/>
            </a:pPr>
            <a:r>
              <a:rPr lang="zh-CN" altLang="en-US" sz="2000" dirty="0">
                <a:solidFill>
                  <a:schemeClr val="bg1"/>
                </a:solidFill>
                <a:latin typeface="Consolas" panose="020B0609020204030204" pitchFamily="49" charset="0"/>
                <a:ea typeface="微软雅黑" panose="020B0503020204020204" pitchFamily="34" charset="-122"/>
              </a:rPr>
              <a:t>求</a:t>
            </a:r>
            <a:r>
              <a:rPr lang="en-US" altLang="zh-CN" sz="2000" dirty="0">
                <a:solidFill>
                  <a:schemeClr val="bg1"/>
                </a:solidFill>
                <a:latin typeface="Consolas" panose="020B0609020204030204" pitchFamily="49" charset="0"/>
                <a:ea typeface="微软雅黑" panose="020B0503020204020204" pitchFamily="34" charset="-122"/>
              </a:rPr>
              <a:t>lb</a:t>
            </a:r>
            <a:r>
              <a:rPr lang="zh-CN" altLang="en-US" sz="2000" dirty="0">
                <a:solidFill>
                  <a:schemeClr val="bg1"/>
                </a:solidFill>
                <a:latin typeface="Consolas" panose="020B0609020204030204" pitchFamily="49" charset="0"/>
                <a:ea typeface="微软雅黑" panose="020B0503020204020204" pitchFamily="34" charset="-122"/>
              </a:rPr>
              <a:t>的算法</a:t>
            </a:r>
            <a:endParaRPr lang="zh-CN" altLang="en-US" sz="2000" dirty="0">
              <a:solidFill>
                <a:schemeClr val="bg1"/>
              </a:solidFill>
              <a:latin typeface="Consolas" panose="020B0609020204030204" pitchFamily="49"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TextBox 1"/>
          <p:cNvSpPr txBox="1"/>
          <p:nvPr/>
        </p:nvSpPr>
        <p:spPr>
          <a:xfrm>
            <a:off x="642938" y="2286000"/>
            <a:ext cx="8001000" cy="1938338"/>
          </a:xfrm>
          <a:prstGeom prst="rect">
            <a:avLst/>
          </a:prstGeom>
          <a:noFill/>
          <a:ln w="9525">
            <a:noFill/>
          </a:ln>
        </p:spPr>
        <p:txBody>
          <a:bodyPr anchor="t" anchorCtr="0">
            <a:spAutoFit/>
          </a:bodyPr>
          <a:p>
            <a:pPr eaLnBrk="0" hangingPunct="0">
              <a:lnSpc>
                <a:spcPct val="150000"/>
              </a:lnSpc>
              <a:buClrTx/>
              <a:buFontTx/>
            </a:pPr>
            <a:r>
              <a:rPr lang="en-US" altLang="zh-CN" sz="2000" dirty="0">
                <a:solidFill>
                  <a:srgbClr val="0000FF"/>
                </a:solidFill>
                <a:latin typeface="Consolas" panose="020B0609020204030204" pitchFamily="49" charset="0"/>
                <a:ea typeface="黑体" panose="02010609060101010101" pitchFamily="49" charset="-122"/>
              </a:rPr>
              <a:t>    </a:t>
            </a:r>
            <a:r>
              <a:rPr lang="zh-CN" altLang="zh-CN" sz="2000" dirty="0">
                <a:solidFill>
                  <a:srgbClr val="000000"/>
                </a:solidFill>
                <a:latin typeface="Consolas" panose="020B0609020204030204" pitchFamily="49" charset="0"/>
                <a:ea typeface="黑体" panose="02010609060101010101" pitchFamily="49" charset="-122"/>
              </a:rPr>
              <a:t>用</a:t>
            </a:r>
            <a:r>
              <a:rPr lang="en-US" altLang="zh-CN" sz="2000" dirty="0">
                <a:solidFill>
                  <a:srgbClr val="000000"/>
                </a:solidFill>
                <a:latin typeface="Consolas" panose="020B0609020204030204" pitchFamily="49" charset="0"/>
                <a:ea typeface="黑体" panose="02010609060101010101" pitchFamily="49" charset="-122"/>
              </a:rPr>
              <a:t>bestx[MAXN]</a:t>
            </a:r>
            <a:r>
              <a:rPr lang="zh-CN" altLang="zh-CN" sz="2000" dirty="0">
                <a:solidFill>
                  <a:srgbClr val="000000"/>
                </a:solidFill>
                <a:latin typeface="Consolas" panose="020B0609020204030204" pitchFamily="49" charset="0"/>
                <a:ea typeface="黑体" panose="02010609060101010101" pitchFamily="49" charset="-122"/>
              </a:rPr>
              <a:t>存放最优分配方案，</a:t>
            </a:r>
            <a:r>
              <a:rPr lang="en-US" altLang="zh-CN" sz="2000" dirty="0">
                <a:solidFill>
                  <a:srgbClr val="000000"/>
                </a:solidFill>
                <a:latin typeface="Consolas" panose="020B0609020204030204" pitchFamily="49" charset="0"/>
                <a:ea typeface="黑体" panose="02010609060101010101" pitchFamily="49" charset="-122"/>
              </a:rPr>
              <a:t> mincost</a:t>
            </a:r>
            <a:r>
              <a:rPr lang="zh-CN" altLang="zh-CN" sz="2000" dirty="0">
                <a:solidFill>
                  <a:srgbClr val="000000"/>
                </a:solidFill>
                <a:latin typeface="Consolas" panose="020B0609020204030204" pitchFamily="49" charset="0"/>
                <a:ea typeface="黑体" panose="02010609060101010101" pitchFamily="49" charset="-122"/>
              </a:rPr>
              <a:t>（初始值为∞）存放最优成本。</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buClrTx/>
              <a:buFontTx/>
            </a:pPr>
            <a:r>
              <a:rPr lang="en-US" altLang="zh-CN" sz="2000" dirty="0">
                <a:solidFill>
                  <a:srgbClr val="000000"/>
                </a:solidFill>
                <a:latin typeface="Consolas" panose="020B0609020204030204" pitchFamily="49" charset="0"/>
                <a:ea typeface="黑体" panose="02010609060101010101" pitchFamily="49" charset="-122"/>
              </a:rPr>
              <a:t>    </a:t>
            </a:r>
            <a:r>
              <a:rPr lang="zh-CN" altLang="zh-CN" sz="2000" dirty="0">
                <a:solidFill>
                  <a:srgbClr val="000000"/>
                </a:solidFill>
                <a:latin typeface="Consolas" panose="020B0609020204030204" pitchFamily="49" charset="0"/>
                <a:ea typeface="黑体" panose="02010609060101010101" pitchFamily="49" charset="-122"/>
              </a:rPr>
              <a:t>显然一个结点的</a:t>
            </a:r>
            <a:r>
              <a:rPr lang="en-US" altLang="zh-CN" sz="2000" dirty="0">
                <a:solidFill>
                  <a:srgbClr val="FF00FF"/>
                </a:solidFill>
                <a:latin typeface="Consolas" panose="020B0609020204030204" pitchFamily="49" charset="0"/>
                <a:ea typeface="黑体" panose="02010609060101010101" pitchFamily="49" charset="-122"/>
              </a:rPr>
              <a:t>lb&gt;mincost</a:t>
            </a:r>
            <a:r>
              <a:rPr lang="zh-CN" altLang="zh-CN" sz="2000" dirty="0">
                <a:solidFill>
                  <a:srgbClr val="000000"/>
                </a:solidFill>
                <a:latin typeface="Consolas" panose="020B0609020204030204" pitchFamily="49" charset="0"/>
                <a:ea typeface="黑体" panose="02010609060101010101" pitchFamily="49" charset="-122"/>
              </a:rPr>
              <a:t>，则不可能从其子结点中找到最优解，进行</a:t>
            </a:r>
            <a:r>
              <a:rPr lang="zh-CN" altLang="zh-CN" sz="2000" dirty="0">
                <a:solidFill>
                  <a:srgbClr val="C00000"/>
                </a:solidFill>
                <a:latin typeface="Consolas" panose="020B0609020204030204" pitchFamily="49" charset="0"/>
                <a:ea typeface="黑体" panose="02010609060101010101" pitchFamily="49" charset="-122"/>
              </a:rPr>
              <a:t>剪枝</a:t>
            </a:r>
            <a:r>
              <a:rPr lang="zh-CN" altLang="zh-CN" sz="2000" dirty="0">
                <a:solidFill>
                  <a:srgbClr val="000000"/>
                </a:solidFill>
                <a:latin typeface="Consolas" panose="020B0609020204030204" pitchFamily="49" charset="0"/>
                <a:ea typeface="黑体" panose="02010609060101010101" pitchFamily="49" charset="-122"/>
              </a:rPr>
              <a:t>。</a:t>
            </a:r>
            <a:r>
              <a:rPr lang="zh-CN" altLang="en-US" sz="2000" dirty="0">
                <a:solidFill>
                  <a:srgbClr val="000000"/>
                </a:solidFill>
                <a:latin typeface="Consolas" panose="020B0609020204030204" pitchFamily="49" charset="0"/>
                <a:ea typeface="黑体" panose="02010609060101010101" pitchFamily="49" charset="-122"/>
              </a:rPr>
              <a:t>仅仅扩展</a:t>
            </a:r>
            <a:r>
              <a:rPr lang="en-US" altLang="zh-CN" sz="2000" dirty="0">
                <a:solidFill>
                  <a:srgbClr val="FF00FF"/>
                </a:solidFill>
                <a:latin typeface="Consolas" panose="020B0609020204030204" pitchFamily="49" charset="0"/>
                <a:ea typeface="黑体" panose="02010609060101010101" pitchFamily="49" charset="-122"/>
              </a:rPr>
              <a:t>lb≤mincost</a:t>
            </a:r>
            <a:r>
              <a:rPr lang="zh-CN" altLang="en-US" sz="2000" dirty="0">
                <a:solidFill>
                  <a:srgbClr val="000000"/>
                </a:solidFill>
                <a:latin typeface="Consolas" panose="020B0609020204030204" pitchFamily="49" charset="0"/>
                <a:ea typeface="黑体" panose="02010609060101010101" pitchFamily="49" charset="-122"/>
              </a:rPr>
              <a:t>的结点。</a:t>
            </a:r>
            <a:endParaRPr lang="zh-CN" altLang="zh-CN" sz="2000" dirty="0">
              <a:solidFill>
                <a:srgbClr val="000000"/>
              </a:solidFill>
              <a:latin typeface="Consolas" panose="020B0609020204030204" pitchFamily="49" charset="0"/>
              <a:ea typeface="黑体" panose="02010609060101010101" pitchFamily="49" charset="-122"/>
            </a:endParaRPr>
          </a:p>
        </p:txBody>
      </p:sp>
      <p:sp>
        <p:nvSpPr>
          <p:cNvPr id="4" name="TextBox 3"/>
          <p:cNvSpPr txBox="1"/>
          <p:nvPr/>
        </p:nvSpPr>
        <p:spPr>
          <a:xfrm>
            <a:off x="652463" y="1295400"/>
            <a:ext cx="2643188" cy="576263"/>
          </a:xfrm>
          <a:prstGeom prst="rect">
            <a:avLst/>
          </a:prstGeom>
          <a:noFill/>
        </p:spPr>
        <p:style>
          <a:lnRef idx="1">
            <a:schemeClr val="accent6"/>
          </a:lnRef>
          <a:fillRef idx="3">
            <a:schemeClr val="accent6"/>
          </a:fillRef>
          <a:effectRef idx="2">
            <a:schemeClr val="accent6"/>
          </a:effectRef>
          <a:fontRef idx="minor">
            <a:schemeClr val="lt1"/>
          </a:fontRef>
        </p:style>
        <p:txBody>
          <a:bodyPr tIns="72000" bIns="72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Wingdings 2" panose="05020102010507070707"/>
              </a:rPr>
              <a:t> </a:t>
            </a:r>
            <a:r>
              <a:rPr kumimoji="0" lang="zh-CN" altLang="zh-CN" sz="18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Consolas" panose="020B0609020204030204" pitchFamily="49" charset="0"/>
              </a:rPr>
              <a:t>剪枝</a:t>
            </a:r>
            <a:r>
              <a:rPr kumimoji="0" lang="zh-CN" altLang="en-US" sz="18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Consolas" panose="020B0609020204030204" pitchFamily="49" charset="0"/>
              </a:rPr>
              <a:t>操作</a:t>
            </a:r>
            <a:endParaRPr kumimoji="0" lang="zh-CN" alt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Box 2"/>
          <p:cNvSpPr txBox="1"/>
          <p:nvPr/>
        </p:nvSpPr>
        <p:spPr>
          <a:xfrm>
            <a:off x="928658" y="1857364"/>
            <a:ext cx="7286676" cy="3002828"/>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216000" tIns="180000" bIns="180000">
            <a:spAutoFit/>
          </a:bodyPr>
          <a:lstStyle/>
          <a:p>
            <a:pPr marL="0" marR="0" lvl="0" indent="0" algn="l" defTabSz="914400" rtl="0" eaLnBrk="0" fontAlgn="base" latinLnBrk="0" hangingPunct="0">
              <a:lnSpc>
                <a:spcPts val="26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问题表示</a:t>
            </a:r>
            <a:endPar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6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int n=4;</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6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int c[MAXN][MAXN]={{0},{0,9,2,7,8},{0,6,4,3,7},</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6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{0,5,8,1,8},{0,7,6,9,4} };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6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下标</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0</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的元素不用</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6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int bestx[MAXN];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最优分配方案</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6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int mincost=INF;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最小成本</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6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int total=1;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结点个数累计</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535753" y="1219200"/>
            <a:ext cx="8072494" cy="5373596"/>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216000" bIns="216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void bfs()</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求解任务分配</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j;</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NodeType e,e1;</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priority_queue&lt;NodeType&gt; qu;</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memset(e.x,0,sizeof(e.x));	</a:t>
            </a:r>
            <a:r>
              <a:rPr kumimoji="0" 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初始化根结点的</a:t>
            </a:r>
            <a:r>
              <a:rPr kumimoji="0" 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x</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memset(e.worker,0,sizeof(e.worker));	</a:t>
            </a:r>
            <a:endPar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初始化根结点的</a:t>
            </a:r>
            <a:r>
              <a:rPr kumimoji="0" 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worker</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e.i=0;				</a:t>
            </a:r>
            <a:r>
              <a:rPr kumimoji="0" 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根结点，指定人员为</a:t>
            </a:r>
            <a:r>
              <a:rPr kumimoji="0" 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0</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e.cost=0;</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bound(e);				</a:t>
            </a:r>
            <a:r>
              <a:rPr kumimoji="0" 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求根结点的</a:t>
            </a:r>
            <a:r>
              <a:rPr kumimoji="0" 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lb</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e.no=total++;</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qu.push(e);			</a:t>
            </a:r>
            <a:r>
              <a:rPr kumimoji="0" 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根结点进队列</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p:txBody>
          <a:bodyPr vert="horz" wrap="square" lIns="91440" tIns="45720" rIns="91440" bIns="45720" anchor="ctr" anchorCtr="0"/>
          <a:p>
            <a:pPr eaLnBrk="1" hangingPunct="1"/>
            <a:r>
              <a:rPr lang="zh-CN" altLang="en-US" dirty="0">
                <a:latin typeface="黑体" panose="02010609060101010101" pitchFamily="49" charset="-122"/>
                <a:ea typeface="黑体" panose="02010609060101010101" pitchFamily="49" charset="-122"/>
              </a:rPr>
              <a:t>主要内容</a:t>
            </a:r>
            <a:endParaRPr lang="en-US" altLang="zh-CN" dirty="0">
              <a:solidFill>
                <a:schemeClr val="accent1"/>
              </a:solidFill>
              <a:latin typeface="黑体" panose="02010609060101010101" pitchFamily="49" charset="-122"/>
              <a:ea typeface="黑体" panose="02010609060101010101" pitchFamily="49" charset="-122"/>
            </a:endParaRPr>
          </a:p>
        </p:txBody>
      </p:sp>
      <p:sp>
        <p:nvSpPr>
          <p:cNvPr id="14338" name="日期占位符 3"/>
          <p:cNvSpPr>
            <a:spLocks noGrp="1"/>
          </p:cNvSpPr>
          <p:nvPr>
            <p:ph type="dt" sz="half" idx="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0" hangingPunct="0">
              <a:buClrTx/>
              <a:buFontTx/>
            </a:pPr>
            <a:r>
              <a:rPr lang="en-US" altLang="zh-CN" sz="1200" dirty="0">
                <a:latin typeface="Arial" panose="020B0604020202020204" pitchFamily="34" charset="0"/>
                <a:ea typeface="宋体" panose="02010600030101010101" pitchFamily="2" charset="-122"/>
              </a:rPr>
              <a:t>www.ncepu.edu.cn</a:t>
            </a:r>
            <a:endParaRPr lang="en-US" altLang="zh-CN" sz="1200" dirty="0">
              <a:latin typeface="Arial" panose="020B0604020202020204" pitchFamily="34" charset="0"/>
              <a:ea typeface="宋体" panose="02010600030101010101" pitchFamily="2" charset="-122"/>
            </a:endParaRPr>
          </a:p>
        </p:txBody>
      </p:sp>
      <p:sp>
        <p:nvSpPr>
          <p:cNvPr id="14339" name="页脚占位符 4"/>
          <p:cNvSpPr>
            <a:spLocks noGrp="1"/>
          </p:cNvSpPr>
          <p:nvPr>
            <p:ph type="ftr" sz="quarter" idx="3"/>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0" hangingPunct="0">
              <a:buClrTx/>
              <a:buFontTx/>
            </a:pPr>
            <a:r>
              <a:rPr lang="en-US" altLang="zh-CN" sz="1200" dirty="0">
                <a:latin typeface="Arial" panose="020B0604020202020204" pitchFamily="34" charset="0"/>
                <a:ea typeface="宋体" panose="02010600030101010101" pitchFamily="2" charset="-122"/>
              </a:rPr>
              <a:t>Ncepu</a:t>
            </a:r>
            <a:endParaRPr lang="en-US" altLang="zh-CN" sz="1200" dirty="0">
              <a:latin typeface="Arial" panose="020B0604020202020204" pitchFamily="34" charset="0"/>
              <a:ea typeface="宋体" panose="02010600030101010101" pitchFamily="2" charset="-122"/>
            </a:endParaRPr>
          </a:p>
        </p:txBody>
      </p:sp>
      <p:grpSp>
        <p:nvGrpSpPr>
          <p:cNvPr id="14340" name="Group 76"/>
          <p:cNvGrpSpPr/>
          <p:nvPr/>
        </p:nvGrpSpPr>
        <p:grpSpPr>
          <a:xfrm>
            <a:off x="2362200" y="2964180"/>
            <a:ext cx="4724400" cy="685800"/>
            <a:chOff x="1296" y="1824"/>
            <a:chExt cx="2976" cy="432"/>
          </a:xfrm>
        </p:grpSpPr>
        <p:sp>
          <p:nvSpPr>
            <p:cNvPr id="89165" name="AutoShape 77"/>
            <p:cNvSpPr>
              <a:spLocks noChangeArrowheads="1"/>
            </p:cNvSpPr>
            <p:nvPr/>
          </p:nvSpPr>
          <p:spPr bwMode="gray">
            <a:xfrm>
              <a:off x="1536" y="189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42" name="AutoShape 78"/>
            <p:cNvSpPr/>
            <p:nvPr/>
          </p:nvSpPr>
          <p:spPr>
            <a:xfrm>
              <a:off x="1296" y="1824"/>
              <a:ext cx="432" cy="432"/>
            </a:xfrm>
            <a:prstGeom prst="diamond">
              <a:avLst/>
            </a:prstGeom>
            <a:solidFill>
              <a:schemeClr val="folHlink"/>
            </a:solidFill>
            <a:ln w="25400" cap="flat" cmpd="sng">
              <a:solidFill>
                <a:schemeClr val="bg1"/>
              </a:solidFill>
              <a:prstDash val="solid"/>
              <a:miter/>
              <a:headEnd type="none" w="med" len="med"/>
              <a:tailEnd type="none" w="med" len="med"/>
            </a:ln>
            <a:effectLst>
              <a:outerShdw dist="63500" dir="2212193" algn="ctr" rotWithShape="0">
                <a:srgbClr val="333333">
                  <a:alpha val="50000"/>
                </a:srgbClr>
              </a:outerShdw>
            </a:effectLst>
          </p:spPr>
          <p:txBody>
            <a:bodyPr wrap="none" anchor="ctr" anchorCtr="0"/>
            <a:p>
              <a:pPr>
                <a:buClrTx/>
                <a:buFontTx/>
              </a:pPr>
              <a:endParaRPr lang="zh-CN" altLang="en-US" dirty="0">
                <a:latin typeface="Arial" panose="020B0604020202020204" pitchFamily="34" charset="0"/>
                <a:ea typeface="宋体" panose="02010600030101010101" pitchFamily="2" charset="-122"/>
              </a:endParaRPr>
            </a:p>
          </p:txBody>
        </p:sp>
        <p:sp>
          <p:nvSpPr>
            <p:cNvPr id="14346" name="Text Box 79"/>
            <p:cNvSpPr txBox="1"/>
            <p:nvPr/>
          </p:nvSpPr>
          <p:spPr>
            <a:xfrm>
              <a:off x="1680" y="1934"/>
              <a:ext cx="2160" cy="23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  </a:t>
              </a:r>
              <a:r>
                <a:rPr kumimoji="0" lang="zh-CN" altLang="en-US" sz="1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求解任务分配问题</a:t>
              </a:r>
              <a:endParaRPr kumimoji="0" lang="zh-CN" altLang="en-US" sz="1800" b="1" i="0" u="none" strike="noStrike" kern="1200" cap="none" spc="0" normalizeH="0" baseline="0" noProof="1" dirty="0">
                <a:solidFill>
                  <a:srgbClr val="000000"/>
                </a:solidFill>
                <a:latin typeface="黑体" panose="02010609060101010101" pitchFamily="49" charset="-122"/>
                <a:ea typeface="黑体" panose="02010609060101010101" pitchFamily="49" charset="-122"/>
                <a:cs typeface="+mn-cs"/>
              </a:endParaRPr>
            </a:p>
          </p:txBody>
        </p:sp>
        <p:sp>
          <p:nvSpPr>
            <p:cNvPr id="14344" name="Text Box 80"/>
            <p:cNvSpPr txBox="1"/>
            <p:nvPr/>
          </p:nvSpPr>
          <p:spPr>
            <a:xfrm>
              <a:off x="1393" y="1886"/>
              <a:ext cx="222" cy="290"/>
            </a:xfrm>
            <a:prstGeom prst="rect">
              <a:avLst/>
            </a:prstGeom>
            <a:noFill/>
            <a:ln w="9525">
              <a:noFill/>
            </a:ln>
          </p:spPr>
          <p:txBody>
            <a:bodyPr wrap="none" anchor="t" anchorCtr="0">
              <a:spAutoFit/>
            </a:bodyPr>
            <a:p>
              <a:pPr algn="ctr" eaLnBrk="0" hangingPunct="0">
                <a:buClrTx/>
                <a:buFontTx/>
              </a:pPr>
              <a:r>
                <a:rPr lang="en-US" altLang="zh-CN" sz="2400" dirty="0">
                  <a:solidFill>
                    <a:schemeClr val="bg1"/>
                  </a:solidFill>
                  <a:latin typeface="Arial" panose="020B0604020202020204" pitchFamily="34" charset="0"/>
                  <a:ea typeface="宋体" panose="02010600030101010101" pitchFamily="2" charset="-122"/>
                </a:rPr>
                <a:t>6</a:t>
              </a:r>
              <a:endParaRPr lang="en-US" altLang="zh-CN" sz="2400" dirty="0">
                <a:solidFill>
                  <a:schemeClr val="bg1"/>
                </a:solidFill>
                <a:latin typeface="Arial" panose="020B0604020202020204" pitchFamily="34" charset="0"/>
                <a:ea typeface="宋体" panose="02010600030101010101" pitchFamily="2" charset="-122"/>
              </a:endParaRPr>
            </a:p>
          </p:txBody>
        </p:sp>
      </p:grpSp>
      <p:grpSp>
        <p:nvGrpSpPr>
          <p:cNvPr id="25" name="Group 76"/>
          <p:cNvGrpSpPr/>
          <p:nvPr/>
        </p:nvGrpSpPr>
        <p:grpSpPr bwMode="auto">
          <a:xfrm>
            <a:off x="2364997" y="3803173"/>
            <a:ext cx="4724400" cy="819150"/>
            <a:chOff x="1296" y="1824"/>
            <a:chExt cx="2976" cy="516"/>
          </a:xfrm>
          <a:solidFill>
            <a:schemeClr val="tx2">
              <a:lumMod val="20000"/>
              <a:lumOff val="80000"/>
            </a:schemeClr>
          </a:solidFill>
        </p:grpSpPr>
        <p:sp>
          <p:nvSpPr>
            <p:cNvPr id="26" name="AutoShape 77"/>
            <p:cNvSpPr>
              <a:spLocks noChangeArrowheads="1"/>
            </p:cNvSpPr>
            <p:nvPr/>
          </p:nvSpPr>
          <p:spPr bwMode="gray">
            <a:xfrm>
              <a:off x="1536" y="1899"/>
              <a:ext cx="2736" cy="288"/>
            </a:xfrm>
            <a:prstGeom prst="roundRect">
              <a:avLst>
                <a:gd name="adj"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 name="AutoShape 78"/>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 name="Text Box 79"/>
            <p:cNvSpPr txBox="1">
              <a:spLocks noChangeArrowheads="1"/>
            </p:cNvSpPr>
            <p:nvPr/>
          </p:nvSpPr>
          <p:spPr bwMode="gray">
            <a:xfrm>
              <a:off x="1680" y="1934"/>
              <a:ext cx="2590" cy="406"/>
            </a:xfrm>
            <a:prstGeom prst="rect">
              <a:avLst/>
            </a:prstGeom>
            <a:noFill/>
            <a:ln>
              <a:noFill/>
            </a:ln>
            <a:effec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strike="noStrike" noProof="1" dirty="0">
                  <a:solidFill>
                    <a:srgbClr val="000000"/>
                  </a:solidFill>
                  <a:latin typeface="黑体" panose="02010609060101010101" pitchFamily="49" charset="-122"/>
                  <a:ea typeface="黑体" panose="02010609060101010101" pitchFamily="49" charset="-122"/>
                  <a:cs typeface="+mn-cs"/>
                  <a:sym typeface="+mn-ea"/>
                </a:rPr>
                <a:t>  </a:t>
              </a:r>
              <a:r>
                <a:rPr lang="zh-CN" altLang="en-US" sz="1800" strike="noStrike" noProof="1" dirty="0">
                  <a:solidFill>
                    <a:srgbClr val="000000"/>
                  </a:solidFill>
                  <a:latin typeface="黑体" panose="02010609060101010101" pitchFamily="49" charset="-122"/>
                  <a:ea typeface="黑体" panose="02010609060101010101" pitchFamily="49" charset="-122"/>
                  <a:cs typeface="+mn-cs"/>
                  <a:sym typeface="+mn-ea"/>
                </a:rPr>
                <a:t>求解流水作业调度问题</a:t>
              </a:r>
              <a:endParaRPr lang="zh-CN" altLang="en-US" sz="1800" strike="noStrike" noProof="1" dirty="0">
                <a:solidFill>
                  <a:srgbClr val="000000"/>
                </a:solidFill>
                <a:latin typeface="黑体" panose="02010609060101010101" pitchFamily="49" charset="-122"/>
                <a:ea typeface="黑体" panose="02010609060101010101" pitchFamily="49" charset="-122"/>
              </a:endParaRPr>
            </a:p>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29" name="Text Box 80"/>
            <p:cNvSpPr txBox="1">
              <a:spLocks noChangeArrowheads="1"/>
            </p:cNvSpPr>
            <p:nvPr/>
          </p:nvSpPr>
          <p:spPr bwMode="gray">
            <a:xfrm>
              <a:off x="1339" y="1886"/>
              <a:ext cx="328" cy="290"/>
            </a:xfrm>
            <a:prstGeom prst="rect">
              <a:avLst/>
            </a:prstGeom>
            <a:noFill/>
            <a:ln>
              <a:noFill/>
            </a:ln>
            <a:effec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  </a:t>
              </a:r>
              <a:r>
                <a:rPr kumimoji="0" lang="en-US" altLang="zh-CN" sz="24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7</a:t>
              </a:r>
              <a:endParaRPr kumimoji="0" lang="en-US" altLang="zh-CN" sz="24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grpSp>
      <p:sp>
        <p:nvSpPr>
          <p:cNvPr id="2" name="矩形 1"/>
          <p:cNvSpPr/>
          <p:nvPr/>
        </p:nvSpPr>
        <p:spPr>
          <a:xfrm>
            <a:off x="3733800" y="1343025"/>
            <a:ext cx="2095500" cy="369888"/>
          </a:xfrm>
          <a:prstGeom prst="rect">
            <a:avLst/>
          </a:prstGeom>
          <a:noFill/>
          <a:ln w="9525">
            <a:noFill/>
          </a:ln>
        </p:spPr>
        <p:txBody>
          <a:bodyPr wrap="none" anchor="t" anchorCtr="0">
            <a:spAutoFit/>
          </a:bodyPr>
          <a:p>
            <a:pPr eaLnBrk="0" hangingPunct="0">
              <a:buClrTx/>
              <a:buFontTx/>
            </a:pPr>
            <a:r>
              <a:rPr lang="en-US" altLang="zh-CN" dirty="0">
                <a:solidFill>
                  <a:srgbClr val="333333"/>
                </a:solidFill>
                <a:latin typeface="Arial" panose="020B0604020202020204" pitchFamily="34" charset="0"/>
                <a:ea typeface="宋体" panose="02010600030101010101" pitchFamily="2" charset="-122"/>
              </a:rPr>
              <a:t>Branch and Bound</a:t>
            </a:r>
            <a:endParaRPr lang="zh-CN" altLang="en-US" dirty="0">
              <a:latin typeface="Arial" panose="020B0604020202020204" pitchFamily="34" charset="0"/>
              <a:ea typeface="宋体" panose="02010600030101010101" pitchFamily="2" charset="-122"/>
            </a:endParaRPr>
          </a:p>
        </p:txBody>
      </p:sp>
      <p:grpSp>
        <p:nvGrpSpPr>
          <p:cNvPr id="3" name="Group 76"/>
          <p:cNvGrpSpPr/>
          <p:nvPr/>
        </p:nvGrpSpPr>
        <p:grpSpPr bwMode="auto">
          <a:xfrm>
            <a:off x="2379284" y="4620418"/>
            <a:ext cx="4725988" cy="685800"/>
            <a:chOff x="1295" y="1824"/>
            <a:chExt cx="2977" cy="432"/>
          </a:xfrm>
          <a:solidFill>
            <a:schemeClr val="tx2">
              <a:lumMod val="20000"/>
              <a:lumOff val="80000"/>
            </a:schemeClr>
          </a:solidFill>
        </p:grpSpPr>
        <p:sp>
          <p:nvSpPr>
            <p:cNvPr id="4" name="AutoShape 77"/>
            <p:cNvSpPr>
              <a:spLocks noChangeArrowheads="1"/>
            </p:cNvSpPr>
            <p:nvPr/>
          </p:nvSpPr>
          <p:spPr bwMode="gray">
            <a:xfrm>
              <a:off x="1536" y="1899"/>
              <a:ext cx="2736" cy="288"/>
            </a:xfrm>
            <a:prstGeom prst="roundRect">
              <a:avLst>
                <a:gd name="adj" fmla="val 16667"/>
              </a:avLst>
            </a:prstGeom>
            <a:ln>
              <a:solidFill>
                <a:schemeClr val="bg1">
                  <a:lumMod val="95000"/>
                </a:schemeClr>
              </a:solidFill>
            </a:ln>
          </p:spPr>
          <p:style>
            <a:lnRef idx="0">
              <a:schemeClr val="accent4"/>
            </a:lnRef>
            <a:fillRef idx="3">
              <a:schemeClr val="accent4"/>
            </a:fillRef>
            <a:effectRef idx="3">
              <a:schemeClr val="accent4"/>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5" name="AutoShape 78"/>
            <p:cNvSpPr>
              <a:spLocks noChangeArrowheads="1"/>
            </p:cNvSpPr>
            <p:nvPr/>
          </p:nvSpPr>
          <p:spPr bwMode="gray">
            <a:xfrm>
              <a:off x="1296" y="1824"/>
              <a:ext cx="432" cy="432"/>
            </a:xfrm>
            <a:prstGeom prst="diamond">
              <a:avLst/>
            </a:prstGeom>
            <a:ln>
              <a:solidFill>
                <a:schemeClr val="bg1">
                  <a:lumMod val="95000"/>
                </a:schemeClr>
              </a:solidFill>
            </a:ln>
          </p:spPr>
          <p:style>
            <a:lnRef idx="0">
              <a:schemeClr val="accent4"/>
            </a:lnRef>
            <a:fillRef idx="3">
              <a:schemeClr val="accent4"/>
            </a:fillRef>
            <a:effectRef idx="3">
              <a:schemeClr val="accent4"/>
            </a:effectRef>
            <a:fontRef idx="minor">
              <a:schemeClr val="lt1"/>
            </a:fontRef>
          </p:style>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6" name="Text Box 79"/>
            <p:cNvSpPr txBox="1">
              <a:spLocks noChangeArrowheads="1"/>
            </p:cNvSpPr>
            <p:nvPr/>
          </p:nvSpPr>
          <p:spPr bwMode="gray">
            <a:xfrm>
              <a:off x="1680" y="1934"/>
              <a:ext cx="2590" cy="232"/>
            </a:xfrm>
            <a:prstGeom prst="rect">
              <a:avLst/>
            </a:prstGeom>
            <a:noFill/>
            <a:ln>
              <a:noFill/>
            </a:ln>
            <a:extLst>
              <a:ext uri="{909E8E84-426E-40DD-AFC4-6F175D3DCCD1}">
                <a14:hiddenFill xmlns:a14="http://schemas.microsoft.com/office/drawing/2010/main">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14:hiddenFill>
              </a:ext>
            </a:extLst>
          </p:spPr>
          <p:style>
            <a:lnRef idx="0">
              <a:schemeClr val="accent4"/>
            </a:lnRef>
            <a:fillRef idx="3">
              <a:schemeClr val="accent4"/>
            </a:fillRef>
            <a:effectRef idx="3">
              <a:schemeClr val="accent4"/>
            </a:effectRef>
            <a:fontRef idx="minor">
              <a:schemeClr val="lt1"/>
            </a:fontRef>
          </p:style>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  </a:t>
              </a:r>
              <a:r>
                <a:rPr kumimoji="0" lang="zh-CN" altLang="en-US" sz="18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传统算法</a:t>
              </a:r>
              <a:r>
                <a:rPr kumimoji="0" lang="en-US" altLang="zh-CN" sz="18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  </a:t>
              </a:r>
              <a:r>
                <a:rPr kumimoji="0" lang="zh-CN" altLang="en-US" sz="18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人工智能算法</a:t>
              </a:r>
              <a:endParaRPr kumimoji="0" lang="zh-CN" altLang="en-US" sz="18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sp>
          <p:nvSpPr>
            <p:cNvPr id="7" name="Text Box 80"/>
            <p:cNvSpPr txBox="1">
              <a:spLocks noChangeArrowheads="1"/>
            </p:cNvSpPr>
            <p:nvPr/>
          </p:nvSpPr>
          <p:spPr bwMode="gray">
            <a:xfrm>
              <a:off x="1295" y="1886"/>
              <a:ext cx="417" cy="291"/>
            </a:xfrm>
            <a:prstGeom prst="rect">
              <a:avLst/>
            </a:prstGeom>
            <a:noFill/>
            <a:ln>
              <a:noFill/>
            </a:ln>
            <a:extLst>
              <a:ext uri="{909E8E84-426E-40DD-AFC4-6F175D3DCCD1}">
                <a14:hiddenFill xmlns:a14="http://schemas.microsoft.com/office/drawing/2010/main">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14:hiddenFill>
              </a:ext>
            </a:extLst>
          </p:spPr>
          <p:style>
            <a:lnRef idx="0">
              <a:schemeClr val="accent4"/>
            </a:lnRef>
            <a:fillRef idx="3">
              <a:schemeClr val="accent4"/>
            </a:fillRef>
            <a:effectRef idx="3">
              <a:schemeClr val="accent4"/>
            </a:effectRef>
            <a:fontRef idx="minor">
              <a:schemeClr val="lt1"/>
            </a:fontRef>
          </p:style>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  ？</a:t>
              </a:r>
              <a:endParaRPr kumimoji="0" lang="zh-CN" altLang="en-US" sz="24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grpSp>
      <p:grpSp>
        <p:nvGrpSpPr>
          <p:cNvPr id="21508" name="Group 76"/>
          <p:cNvGrpSpPr/>
          <p:nvPr/>
        </p:nvGrpSpPr>
        <p:grpSpPr>
          <a:xfrm>
            <a:off x="2361565" y="2157095"/>
            <a:ext cx="4724400" cy="685800"/>
            <a:chOff x="1296" y="1824"/>
            <a:chExt cx="2976" cy="432"/>
          </a:xfrm>
        </p:grpSpPr>
        <p:sp>
          <p:nvSpPr>
            <p:cNvPr id="8" name="AutoShape 77"/>
            <p:cNvSpPr>
              <a:spLocks noChangeArrowheads="1"/>
            </p:cNvSpPr>
            <p:nvPr/>
          </p:nvSpPr>
          <p:spPr bwMode="gray">
            <a:xfrm>
              <a:off x="1536" y="189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510" name="AutoShape 78"/>
            <p:cNvSpPr/>
            <p:nvPr/>
          </p:nvSpPr>
          <p:spPr>
            <a:xfrm>
              <a:off x="1296" y="1824"/>
              <a:ext cx="432" cy="432"/>
            </a:xfrm>
            <a:prstGeom prst="diamond">
              <a:avLst/>
            </a:prstGeom>
            <a:solidFill>
              <a:schemeClr val="folHlink"/>
            </a:solidFill>
            <a:ln w="25400" cap="flat" cmpd="sng">
              <a:solidFill>
                <a:schemeClr val="bg1"/>
              </a:solidFill>
              <a:prstDash val="solid"/>
              <a:miter/>
              <a:headEnd type="none" w="med" len="med"/>
              <a:tailEnd type="none" w="med" len="med"/>
            </a:ln>
            <a:effectLst>
              <a:outerShdw dist="63500" dir="2212193" algn="ctr" rotWithShape="0">
                <a:srgbClr val="333333">
                  <a:alpha val="50000"/>
                </a:srgbClr>
              </a:outerShdw>
            </a:effectLst>
          </p:spPr>
          <p:txBody>
            <a:bodyPr wrap="none" anchor="ctr" anchorCtr="0"/>
            <a:p>
              <a:pPr>
                <a:buClrTx/>
                <a:buFontTx/>
              </a:pPr>
              <a:endParaRPr lang="zh-CN" altLang="en-US" dirty="0">
                <a:latin typeface="Arial" panose="020B0604020202020204" pitchFamily="34" charset="0"/>
                <a:ea typeface="宋体" panose="02010600030101010101" pitchFamily="2" charset="-122"/>
              </a:endParaRPr>
            </a:p>
          </p:txBody>
        </p:sp>
        <p:sp>
          <p:nvSpPr>
            <p:cNvPr id="21511" name="Text Box 79"/>
            <p:cNvSpPr txBox="1"/>
            <p:nvPr/>
          </p:nvSpPr>
          <p:spPr>
            <a:xfrm>
              <a:off x="1680" y="1934"/>
              <a:ext cx="2160" cy="232"/>
            </a:xfrm>
            <a:prstGeom prst="rect">
              <a:avLst/>
            </a:prstGeom>
            <a:noFill/>
            <a:ln w="9525">
              <a:noFill/>
            </a:ln>
          </p:spPr>
          <p:txBody>
            <a:bodyPr anchor="t" anchorCtr="0">
              <a:spAutoFit/>
            </a:bodyPr>
            <a:p>
              <a:pPr algn="ctr" eaLnBrk="0" hangingPunct="0">
                <a:buClrTx/>
                <a:buFontTx/>
              </a:pPr>
              <a:r>
                <a:rPr lang="zh-CN" altLang="en-US" b="1" dirty="0">
                  <a:solidFill>
                    <a:srgbClr val="000000"/>
                  </a:solidFill>
                  <a:latin typeface="黑体" panose="02010609060101010101" pitchFamily="49" charset="-122"/>
                  <a:ea typeface="黑体" panose="02010609060101010101" pitchFamily="49" charset="-122"/>
                </a:rPr>
                <a:t>求解图的单源最短路径</a:t>
              </a:r>
              <a:endParaRPr lang="zh-CN" altLang="en-US" b="1" dirty="0">
                <a:solidFill>
                  <a:srgbClr val="000000"/>
                </a:solidFill>
                <a:latin typeface="黑体" panose="02010609060101010101" pitchFamily="49" charset="-122"/>
                <a:ea typeface="黑体" panose="02010609060101010101" pitchFamily="49" charset="-122"/>
              </a:endParaRPr>
            </a:p>
          </p:txBody>
        </p:sp>
        <p:sp>
          <p:nvSpPr>
            <p:cNvPr id="21512" name="Text Box 80"/>
            <p:cNvSpPr txBox="1"/>
            <p:nvPr/>
          </p:nvSpPr>
          <p:spPr>
            <a:xfrm>
              <a:off x="1393" y="1886"/>
              <a:ext cx="222" cy="290"/>
            </a:xfrm>
            <a:prstGeom prst="rect">
              <a:avLst/>
            </a:prstGeom>
            <a:noFill/>
            <a:ln w="9525">
              <a:noFill/>
            </a:ln>
          </p:spPr>
          <p:txBody>
            <a:bodyPr wrap="none" anchor="t" anchorCtr="0">
              <a:spAutoFit/>
            </a:bodyPr>
            <a:p>
              <a:pPr algn="ctr" eaLnBrk="0" hangingPunct="0">
                <a:buClrTx/>
                <a:buFontTx/>
              </a:pPr>
              <a:r>
                <a:rPr lang="en-US" altLang="zh-CN" sz="2400" dirty="0">
                  <a:solidFill>
                    <a:schemeClr val="bg1"/>
                  </a:solidFill>
                  <a:latin typeface="Arial" panose="020B0604020202020204" pitchFamily="34" charset="0"/>
                  <a:ea typeface="宋体" panose="02010600030101010101" pitchFamily="2" charset="-122"/>
                </a:rPr>
                <a:t>5</a:t>
              </a:r>
              <a:endParaRPr lang="en-US" altLang="zh-CN" sz="2400" dirty="0">
                <a:solidFill>
                  <a:schemeClr val="bg1"/>
                </a:solidFill>
                <a:latin typeface="Arial" panose="020B0604020202020204" pitchFamily="34" charset="0"/>
                <a:ea typeface="宋体" panose="02010600030101010101" pitchFamily="2" charset="-122"/>
              </a:endParaRPr>
            </a:p>
          </p:txBody>
        </p:sp>
      </p:gr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250001" y="1219200"/>
            <a:ext cx="8643998" cy="4139352"/>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216000" tIns="216000" bIns="180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while (!qu.empty())</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e=qu.top(); qu.pop();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出队结点</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e</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，当前考虑人员</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e.i</a:t>
            </a:r>
            <a:endPar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a:t>
            </a:r>
            <a:r>
              <a:rPr kumimoji="0" lang="en-US" altLang="zh-CN" sz="1800" b="0" i="0" u="none" strike="noStrike" kern="1200" cap="none" spc="0" normalizeH="0" baseline="0" noProof="0">
                <a:ln>
                  <a:noFill/>
                </a:ln>
                <a:solidFill>
                  <a:srgbClr val="FF00FF"/>
                </a:solidFill>
                <a:effectLst/>
                <a:uLnTx/>
                <a:uFillTx/>
                <a:latin typeface="Consolas" panose="020B0609020204030204" pitchFamily="49" charset="0"/>
                <a:ea typeface="仿宋" panose="02010609060101010101" pitchFamily="49" charset="-122"/>
                <a:cs typeface="Consolas" panose="020B0609020204030204" pitchFamily="49" charset="0"/>
              </a:rPr>
              <a:t>e.i==n</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达到叶子结点</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if (e.cost&lt;mincost)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比较求最优解</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mincost=e.cost;</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 (j=1;j&lt;=n;j++)</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bestx[j]=e.x[j];</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228600" y="685800"/>
            <a:ext cx="8572560" cy="5903494"/>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lIns="144000" tIns="180000" bIns="180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e1.i=e.i+1;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扩展分配下一个人员的任务，对应结点</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e1</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 (j=1;j&lt;=n;j++)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考虑</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n</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个任务</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if (e.worker[j])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任务</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j</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是否已分配人员</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若已分配，跳过</a:t>
            </a:r>
            <a:endPar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continue;</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 (int i1=1;i1&lt;=n;i1++)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复制</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e.x</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得到</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e1.x</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e1.x[i1]=e.x[i1];</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e1.x[e1.i]=j;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为人员</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e1.i</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分配任务</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j</a:t>
            </a:r>
            <a:endPar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 (int i2=1;i2&lt;=n;i2++)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复制</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e.worker</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得到</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e1.worker</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e1.worker[i2]=e.worker[i2];</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e1.worker[j]=true;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表示任务</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j</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已经分配</a:t>
            </a:r>
            <a:endPar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e1.cost=e.cost+c[e1.i][j];</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bound(e1);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求</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e1</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的</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lb</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e1.no=total++;</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a:t>
            </a:r>
            <a:r>
              <a:rPr kumimoji="0" lang="en-US" altLang="zh-CN" sz="1800" b="0" i="0" u="none" strike="noStrike" kern="1200" cap="none" spc="0" normalizeH="0" baseline="0" noProof="0">
                <a:ln>
                  <a:noFill/>
                </a:ln>
                <a:solidFill>
                  <a:srgbClr val="FF00FF"/>
                </a:solidFill>
                <a:effectLst/>
                <a:uLnTx/>
                <a:uFillTx/>
                <a:latin typeface="Consolas" panose="020B0609020204030204" pitchFamily="49" charset="0"/>
                <a:ea typeface="仿宋" panose="02010609060101010101" pitchFamily="49" charset="-122"/>
                <a:cs typeface="Consolas" panose="020B0609020204030204" pitchFamily="49" charset="0"/>
              </a:rPr>
              <a:t>e1.lb&lt;=mincost</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剪枝</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qu.push(e1);</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TextBox 2"/>
          <p:cNvSpPr txBox="1"/>
          <p:nvPr/>
        </p:nvSpPr>
        <p:spPr>
          <a:xfrm>
            <a:off x="4429125" y="-15875"/>
            <a:ext cx="357188" cy="400050"/>
          </a:xfrm>
          <a:prstGeom prst="rect">
            <a:avLst/>
          </a:prstGeom>
          <a:noFill/>
          <a:ln w="9525">
            <a:noFill/>
          </a:ln>
        </p:spPr>
        <p:txBody>
          <a:bodyPr anchor="t" anchorCtr="0">
            <a:spAutoFit/>
          </a:bodyPr>
          <a:p>
            <a:pPr eaLnBrk="0" hangingPunct="0">
              <a:buClrTx/>
              <a:buFontTx/>
            </a:pPr>
            <a:r>
              <a:rPr lang="en-US" altLang="zh-CN" sz="2000" dirty="0">
                <a:solidFill>
                  <a:srgbClr val="C00000"/>
                </a:solidFill>
                <a:latin typeface="Arial" panose="020B0604020202020204" pitchFamily="34" charset="0"/>
                <a:ea typeface="宋体" panose="02010600030101010101" pitchFamily="2" charset="-122"/>
              </a:rPr>
              <a:t>1</a:t>
            </a:r>
            <a:endParaRPr lang="zh-CN" altLang="en-US" sz="2000" dirty="0">
              <a:solidFill>
                <a:srgbClr val="C00000"/>
              </a:solidFill>
              <a:latin typeface="Arial" panose="020B0604020202020204" pitchFamily="34" charset="0"/>
              <a:ea typeface="宋体" panose="02010600030101010101" pitchFamily="2" charset="-122"/>
            </a:endParaRPr>
          </a:p>
        </p:txBody>
      </p:sp>
      <p:graphicFrame>
        <p:nvGraphicFramePr>
          <p:cNvPr id="4" name="表格 3"/>
          <p:cNvGraphicFramePr>
            <a:graphicFrameLocks noGrp="1"/>
          </p:cNvGraphicFramePr>
          <p:nvPr/>
        </p:nvGraphicFramePr>
        <p:xfrm>
          <a:off x="142840" y="86985"/>
          <a:ext cx="3286149" cy="1727200"/>
        </p:xfrm>
        <a:graphic>
          <a:graphicData uri="http://schemas.openxmlformats.org/drawingml/2006/table">
            <a:tbl>
              <a:tblPr>
                <a:tableStyleId>{35758FB7-9AC5-4552-8A53-C91805E547FA}</a:tableStyleId>
              </a:tblPr>
              <a:tblGrid>
                <a:gridCol w="582744"/>
                <a:gridCol w="675453"/>
                <a:gridCol w="675984"/>
                <a:gridCol w="675984"/>
                <a:gridCol w="675984"/>
              </a:tblGrid>
              <a:tr h="264387">
                <a:tc>
                  <a:txBody>
                    <a:bodyPr/>
                    <a:lstStyle/>
                    <a:p>
                      <a:pPr indent="0" algn="ctr">
                        <a:lnSpc>
                          <a:spcPts val="1920"/>
                        </a:lnSpc>
                        <a:spcAft>
                          <a:spcPts val="0"/>
                        </a:spcAft>
                      </a:pPr>
                      <a:r>
                        <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rPr>
                        <a:t>人员</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ts val="1920"/>
                        </a:lnSpc>
                        <a:spcAft>
                          <a:spcPts val="0"/>
                        </a:spcAft>
                      </a:pPr>
                      <a:r>
                        <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6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ts val="1920"/>
                        </a:lnSpc>
                        <a:spcAft>
                          <a:spcPts val="0"/>
                        </a:spcAft>
                      </a:pPr>
                      <a:r>
                        <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600" b="1" kern="100">
                          <a:solidFill>
                            <a:srgbClr val="C00000"/>
                          </a:solidFill>
                          <a:latin typeface="Consolas" panose="020B0609020204030204" pitchFamily="49" charset="0"/>
                          <a:ea typeface="楷体" panose="02010609060101010101" pitchFamily="49" charset="-122"/>
                          <a:cs typeface="Consolas" panose="020B0609020204030204" pitchFamily="49" charset="0"/>
                        </a:rPr>
                        <a:t>2</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ts val="1920"/>
                        </a:lnSpc>
                        <a:spcAft>
                          <a:spcPts val="0"/>
                        </a:spcAft>
                      </a:pPr>
                      <a:r>
                        <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600" b="1" kern="10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ts val="1920"/>
                        </a:lnSpc>
                        <a:spcAft>
                          <a:spcPts val="0"/>
                        </a:spcAft>
                      </a:pPr>
                      <a:r>
                        <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6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r>
              <a:tr h="269341">
                <a:tc>
                  <a:txBody>
                    <a:bodyPr/>
                    <a:lstStyle/>
                    <a:p>
                      <a:pPr indent="0" algn="ctr">
                        <a:lnSpc>
                          <a:spcPct val="150000"/>
                        </a:lnSpc>
                        <a:spcAft>
                          <a:spcPts val="0"/>
                        </a:spcAft>
                      </a:pPr>
                      <a:r>
                        <a:rPr lang="pt-BR" sz="16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9</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rgbClr val="00B0F0"/>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r>
              <a:tr h="269341">
                <a:tc>
                  <a:txBody>
                    <a:bodyPr/>
                    <a:lstStyle/>
                    <a:p>
                      <a:pPr indent="0" algn="ctr">
                        <a:lnSpc>
                          <a:spcPct val="150000"/>
                        </a:lnSpc>
                        <a:spcAft>
                          <a:spcPts val="0"/>
                        </a:spcAft>
                      </a:pPr>
                      <a:r>
                        <a:rPr lang="pt-BR" sz="1600" b="1" kern="100">
                          <a:solidFill>
                            <a:srgbClr val="C00000"/>
                          </a:solidFill>
                          <a:latin typeface="Consolas" panose="020B0609020204030204" pitchFamily="49" charset="0"/>
                          <a:ea typeface="楷体" panose="02010609060101010101" pitchFamily="49" charset="-122"/>
                          <a:cs typeface="Consolas" panose="020B0609020204030204" pitchFamily="49" charset="0"/>
                        </a:rPr>
                        <a:t>2</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rgbClr val="00B0F0"/>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r>
              <a:tr h="269341">
                <a:tc>
                  <a:txBody>
                    <a:bodyPr/>
                    <a:lstStyle/>
                    <a:p>
                      <a:pPr indent="0" algn="ctr">
                        <a:lnSpc>
                          <a:spcPct val="150000"/>
                        </a:lnSpc>
                        <a:spcAft>
                          <a:spcPts val="0"/>
                        </a:spcAft>
                      </a:pPr>
                      <a:r>
                        <a:rPr lang="pt-BR" sz="1600" b="1" kern="10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rgbClr val="00B0F0"/>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r>
              <a:tr h="269341">
                <a:tc>
                  <a:txBody>
                    <a:bodyPr/>
                    <a:lstStyle/>
                    <a:p>
                      <a:pPr indent="0" algn="ctr">
                        <a:lnSpc>
                          <a:spcPct val="150000"/>
                        </a:lnSpc>
                        <a:spcAft>
                          <a:spcPts val="0"/>
                        </a:spcAft>
                      </a:pPr>
                      <a:r>
                        <a:rPr lang="pt-BR" sz="16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9</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rgbClr val="00B0F0"/>
                    </a:solidFill>
                  </a:tcPr>
                </a:tc>
              </a:tr>
            </a:tbl>
          </a:graphicData>
        </a:graphic>
      </p:graphicFrame>
      <p:sp>
        <p:nvSpPr>
          <p:cNvPr id="7" name="矩形 6"/>
          <p:cNvSpPr/>
          <p:nvPr/>
        </p:nvSpPr>
        <p:spPr>
          <a:xfrm>
            <a:off x="4083050" y="1785938"/>
            <a:ext cx="1631950" cy="82867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4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zh-CN" altLang="zh-CN" sz="14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4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cost=2</a:t>
            </a:r>
            <a:endParaRPr kumimoji="0" lang="zh-CN" altLang="zh-CN" sz="14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lb=10</a:t>
            </a:r>
            <a:endParaRPr kumimoji="0" lang="zh-CN" altLang="zh-CN" sz="14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x</a:t>
            </a:r>
            <a:r>
              <a:rPr kumimoji="0" lang="en-US" altLang="zh-CN" sz="14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4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14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,0,0,0}</a:t>
            </a:r>
            <a:endParaRPr kumimoji="0" lang="zh-CN" altLang="zh-CN" sz="14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4" name="矩形 13"/>
          <p:cNvSpPr/>
          <p:nvPr/>
        </p:nvSpPr>
        <p:spPr>
          <a:xfrm>
            <a:off x="4714875" y="142875"/>
            <a:ext cx="1500188" cy="82867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4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a:t>
            </a:r>
            <a:r>
              <a:rPr kumimoji="0" lang="zh-CN" altLang="zh-CN" sz="14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4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cost=0</a:t>
            </a:r>
            <a:endParaRPr kumimoji="0" lang="zh-CN" altLang="zh-CN" sz="14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lb=10</a:t>
            </a:r>
            <a:endParaRPr kumimoji="0" lang="zh-CN" altLang="zh-CN" sz="14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x</a:t>
            </a:r>
            <a:r>
              <a:rPr kumimoji="0" lang="en-US" altLang="zh-CN" sz="14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[]={0,0,0,0}</a:t>
            </a:r>
            <a:endParaRPr kumimoji="0" lang="zh-CN" altLang="zh-CN" sz="14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grpSp>
        <p:nvGrpSpPr>
          <p:cNvPr id="2" name="组合 73"/>
          <p:cNvGrpSpPr/>
          <p:nvPr/>
        </p:nvGrpSpPr>
        <p:grpSpPr>
          <a:xfrm>
            <a:off x="2143125" y="714375"/>
            <a:ext cx="6929438" cy="1900238"/>
            <a:chOff x="2143108" y="714356"/>
            <a:chExt cx="6929486" cy="1899570"/>
          </a:xfrm>
        </p:grpSpPr>
        <p:sp>
          <p:nvSpPr>
            <p:cNvPr id="5" name="矩形 4"/>
            <p:cNvSpPr/>
            <p:nvPr/>
          </p:nvSpPr>
          <p:spPr>
            <a:xfrm>
              <a:off x="2428860" y="1785542"/>
              <a:ext cx="1560524" cy="82838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cost=9</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lb</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=17</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x</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4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,0,0,0}</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36871" name="TextBox 5"/>
            <p:cNvSpPr txBox="1"/>
            <p:nvPr/>
          </p:nvSpPr>
          <p:spPr>
            <a:xfrm>
              <a:off x="2143108" y="1928802"/>
              <a:ext cx="357190" cy="400110"/>
            </a:xfrm>
            <a:prstGeom prst="rect">
              <a:avLst/>
            </a:prstGeom>
            <a:noFill/>
            <a:ln w="9525">
              <a:noFill/>
            </a:ln>
          </p:spPr>
          <p:txBody>
            <a:bodyPr anchor="t" anchorCtr="0">
              <a:spAutoFit/>
            </a:bodyPr>
            <a:p>
              <a:pPr eaLnBrk="0" hangingPunct="0">
                <a:buClrTx/>
                <a:buFontTx/>
              </a:pPr>
              <a:r>
                <a:rPr lang="en-US" altLang="zh-CN" sz="2000" dirty="0">
                  <a:solidFill>
                    <a:srgbClr val="C00000"/>
                  </a:solidFill>
                  <a:latin typeface="Arial" panose="020B0604020202020204" pitchFamily="34" charset="0"/>
                  <a:ea typeface="宋体" panose="02010600030101010101" pitchFamily="2" charset="-122"/>
                </a:rPr>
                <a:t>2</a:t>
              </a:r>
              <a:endParaRPr lang="zh-CN" altLang="en-US" sz="2000" dirty="0">
                <a:solidFill>
                  <a:srgbClr val="C00000"/>
                </a:solidFill>
                <a:latin typeface="Arial" panose="020B0604020202020204" pitchFamily="34" charset="0"/>
                <a:ea typeface="宋体" panose="02010600030101010101" pitchFamily="2" charset="-122"/>
              </a:endParaRPr>
            </a:p>
          </p:txBody>
        </p:sp>
        <p:sp>
          <p:nvSpPr>
            <p:cNvPr id="36872" name="TextBox 7"/>
            <p:cNvSpPr txBox="1"/>
            <p:nvPr/>
          </p:nvSpPr>
          <p:spPr>
            <a:xfrm>
              <a:off x="4203570" y="1385816"/>
              <a:ext cx="357190" cy="400110"/>
            </a:xfrm>
            <a:prstGeom prst="rect">
              <a:avLst/>
            </a:prstGeom>
            <a:noFill/>
            <a:ln w="9525">
              <a:noFill/>
            </a:ln>
          </p:spPr>
          <p:txBody>
            <a:bodyPr anchor="t" anchorCtr="0">
              <a:spAutoFit/>
            </a:bodyPr>
            <a:p>
              <a:pPr eaLnBrk="0" hangingPunct="0">
                <a:buClrTx/>
                <a:buFontTx/>
              </a:pPr>
              <a:r>
                <a:rPr lang="en-US" altLang="zh-CN" sz="2000" dirty="0">
                  <a:solidFill>
                    <a:srgbClr val="C00000"/>
                  </a:solidFill>
                  <a:latin typeface="Arial" panose="020B0604020202020204" pitchFamily="34" charset="0"/>
                  <a:ea typeface="宋体" panose="02010600030101010101" pitchFamily="2" charset="-122"/>
                </a:rPr>
                <a:t>3</a:t>
              </a:r>
              <a:endParaRPr lang="zh-CN" altLang="en-US" sz="2000" dirty="0">
                <a:solidFill>
                  <a:srgbClr val="C00000"/>
                </a:solidFill>
                <a:latin typeface="Arial" panose="020B0604020202020204" pitchFamily="34" charset="0"/>
                <a:ea typeface="宋体" panose="02010600030101010101" pitchFamily="2" charset="-122"/>
              </a:endParaRPr>
            </a:p>
          </p:txBody>
        </p:sp>
        <p:sp>
          <p:nvSpPr>
            <p:cNvPr id="9" name="矩形 8"/>
            <p:cNvSpPr/>
            <p:nvPr/>
          </p:nvSpPr>
          <p:spPr>
            <a:xfrm>
              <a:off x="5775333" y="1785542"/>
              <a:ext cx="1500198" cy="82838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cost=7</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lb</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=15</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x</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4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3</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,0,0,0}</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36874" name="TextBox 9"/>
            <p:cNvSpPr txBox="1"/>
            <p:nvPr/>
          </p:nvSpPr>
          <p:spPr>
            <a:xfrm>
              <a:off x="5846644" y="1385816"/>
              <a:ext cx="357190" cy="400110"/>
            </a:xfrm>
            <a:prstGeom prst="rect">
              <a:avLst/>
            </a:prstGeom>
            <a:noFill/>
            <a:ln w="9525">
              <a:noFill/>
            </a:ln>
          </p:spPr>
          <p:txBody>
            <a:bodyPr anchor="t" anchorCtr="0">
              <a:spAutoFit/>
            </a:bodyPr>
            <a:p>
              <a:pPr eaLnBrk="0" hangingPunct="0">
                <a:buClrTx/>
                <a:buFontTx/>
              </a:pPr>
              <a:r>
                <a:rPr lang="en-US" altLang="zh-CN" sz="2000" dirty="0">
                  <a:solidFill>
                    <a:srgbClr val="C00000"/>
                  </a:solidFill>
                  <a:latin typeface="Arial" panose="020B0604020202020204" pitchFamily="34" charset="0"/>
                  <a:ea typeface="宋体" panose="02010600030101010101" pitchFamily="2" charset="-122"/>
                </a:rPr>
                <a:t>4</a:t>
              </a:r>
              <a:endParaRPr lang="zh-CN" altLang="en-US" sz="2000" dirty="0">
                <a:solidFill>
                  <a:srgbClr val="C00000"/>
                </a:solidFill>
                <a:latin typeface="Arial" panose="020B0604020202020204" pitchFamily="34" charset="0"/>
                <a:ea typeface="宋体" panose="02010600030101010101" pitchFamily="2" charset="-122"/>
              </a:endParaRPr>
            </a:p>
          </p:txBody>
        </p:sp>
        <p:sp>
          <p:nvSpPr>
            <p:cNvPr id="11" name="矩形 10"/>
            <p:cNvSpPr/>
            <p:nvPr/>
          </p:nvSpPr>
          <p:spPr>
            <a:xfrm>
              <a:off x="7429520" y="1785542"/>
              <a:ext cx="1500198" cy="82838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cost=8</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lb</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=16</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x</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4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4</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,0,0,0}</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36876" name="TextBox 11"/>
            <p:cNvSpPr txBox="1"/>
            <p:nvPr/>
          </p:nvSpPr>
          <p:spPr>
            <a:xfrm>
              <a:off x="8215338" y="1428736"/>
              <a:ext cx="357190" cy="400110"/>
            </a:xfrm>
            <a:prstGeom prst="rect">
              <a:avLst/>
            </a:prstGeom>
            <a:noFill/>
            <a:ln w="9525">
              <a:noFill/>
            </a:ln>
          </p:spPr>
          <p:txBody>
            <a:bodyPr anchor="t" anchorCtr="0">
              <a:spAutoFit/>
            </a:bodyPr>
            <a:p>
              <a:pPr eaLnBrk="0" hangingPunct="0">
                <a:buClrTx/>
                <a:buFontTx/>
              </a:pPr>
              <a:r>
                <a:rPr lang="en-US" altLang="zh-CN" sz="2000" dirty="0">
                  <a:solidFill>
                    <a:srgbClr val="C00000"/>
                  </a:solidFill>
                  <a:latin typeface="Arial" panose="020B0604020202020204" pitchFamily="34" charset="0"/>
                  <a:ea typeface="宋体" panose="02010600030101010101" pitchFamily="2" charset="-122"/>
                </a:rPr>
                <a:t>5</a:t>
              </a:r>
              <a:endParaRPr lang="zh-CN" altLang="en-US" sz="2000" dirty="0">
                <a:solidFill>
                  <a:srgbClr val="C00000"/>
                </a:solidFill>
                <a:latin typeface="Arial" panose="020B0604020202020204" pitchFamily="34" charset="0"/>
                <a:ea typeface="宋体" panose="02010600030101010101" pitchFamily="2" charset="-122"/>
              </a:endParaRPr>
            </a:p>
          </p:txBody>
        </p:sp>
        <p:cxnSp>
          <p:nvCxnSpPr>
            <p:cNvPr id="16" name="直接连接符 15"/>
            <p:cNvCxnSpPr/>
            <p:nvPr/>
          </p:nvCxnSpPr>
          <p:spPr>
            <a:xfrm rot="10800000" flipV="1">
              <a:off x="3500430" y="1000006"/>
              <a:ext cx="1214445" cy="785537"/>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36878" name="TextBox 16"/>
            <p:cNvSpPr txBox="1"/>
            <p:nvPr/>
          </p:nvSpPr>
          <p:spPr>
            <a:xfrm>
              <a:off x="3929058" y="1055976"/>
              <a:ext cx="357190" cy="246221"/>
            </a:xfrm>
            <a:prstGeom prst="rect">
              <a:avLst/>
            </a:prstGeom>
            <a:noFill/>
            <a:ln w="9525">
              <a:noFill/>
            </a:ln>
          </p:spPr>
          <p:txBody>
            <a:bodyPr lIns="0" tIns="0" rIns="0" bIns="0" anchor="t" anchorCtr="0">
              <a:spAutoFit/>
            </a:bodyPr>
            <a:p>
              <a:pPr eaLnBrk="0" hangingPunct="0">
                <a:buClrTx/>
                <a:buFontTx/>
              </a:pPr>
              <a:r>
                <a:rPr lang="en-US" altLang="zh-CN" sz="1600" i="1" dirty="0">
                  <a:solidFill>
                    <a:srgbClr val="0000FF"/>
                  </a:solidFill>
                  <a:latin typeface="Consolas" panose="020B0609020204030204" pitchFamily="49" charset="0"/>
                  <a:ea typeface="宋体" panose="02010600030101010101" pitchFamily="2" charset="-122"/>
                </a:rPr>
                <a:t>j</a:t>
              </a:r>
              <a:r>
                <a:rPr lang="en-US" altLang="zh-CN" sz="1600" dirty="0">
                  <a:solidFill>
                    <a:srgbClr val="0000FF"/>
                  </a:solidFill>
                  <a:latin typeface="Consolas" panose="020B0609020204030204" pitchFamily="49" charset="0"/>
                  <a:ea typeface="宋体" panose="02010600030101010101" pitchFamily="2" charset="-122"/>
                </a:rPr>
                <a:t>=1</a:t>
              </a:r>
              <a:endParaRPr lang="zh-CN" altLang="en-US" sz="1600" dirty="0">
                <a:solidFill>
                  <a:srgbClr val="0000FF"/>
                </a:solidFill>
                <a:latin typeface="Consolas" panose="020B0609020204030204" pitchFamily="49" charset="0"/>
                <a:ea typeface="宋体" panose="02010600030101010101" pitchFamily="2" charset="-122"/>
              </a:endParaRPr>
            </a:p>
          </p:txBody>
        </p:sp>
        <p:cxnSp>
          <p:nvCxnSpPr>
            <p:cNvPr id="19" name="直接连接符 18"/>
            <p:cNvCxnSpPr>
              <a:endCxn id="7" idx="0"/>
            </p:cNvCxnSpPr>
            <p:nvPr/>
          </p:nvCxnSpPr>
          <p:spPr>
            <a:xfrm flipH="1">
              <a:off x="4899027" y="1000006"/>
              <a:ext cx="184151" cy="785537"/>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2" name="直接连接符 21"/>
            <p:cNvCxnSpPr>
              <a:endCxn id="9" idx="0"/>
            </p:cNvCxnSpPr>
            <p:nvPr/>
          </p:nvCxnSpPr>
          <p:spPr>
            <a:xfrm>
              <a:off x="5572132" y="1000006"/>
              <a:ext cx="952507" cy="785537"/>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4" name="直接连接符 23"/>
            <p:cNvCxnSpPr>
              <a:endCxn id="11" idx="0"/>
            </p:cNvCxnSpPr>
            <p:nvPr/>
          </p:nvCxnSpPr>
          <p:spPr>
            <a:xfrm>
              <a:off x="6143636" y="1000006"/>
              <a:ext cx="2035189" cy="785537"/>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36882" name="TextBox 29"/>
            <p:cNvSpPr txBox="1"/>
            <p:nvPr/>
          </p:nvSpPr>
          <p:spPr>
            <a:xfrm>
              <a:off x="4572000" y="1208376"/>
              <a:ext cx="357190" cy="246221"/>
            </a:xfrm>
            <a:prstGeom prst="rect">
              <a:avLst/>
            </a:prstGeom>
            <a:noFill/>
            <a:ln w="9525">
              <a:noFill/>
            </a:ln>
          </p:spPr>
          <p:txBody>
            <a:bodyPr lIns="0" tIns="0" rIns="0" bIns="0" anchor="t" anchorCtr="0">
              <a:spAutoFit/>
            </a:bodyPr>
            <a:p>
              <a:pPr eaLnBrk="0" hangingPunct="0">
                <a:buClrTx/>
                <a:buFontTx/>
              </a:pPr>
              <a:r>
                <a:rPr lang="en-US" altLang="zh-CN" sz="1600" i="1" dirty="0">
                  <a:solidFill>
                    <a:srgbClr val="0000FF"/>
                  </a:solidFill>
                  <a:latin typeface="Consolas" panose="020B0609020204030204" pitchFamily="49" charset="0"/>
                  <a:ea typeface="宋体" panose="02010600030101010101" pitchFamily="2" charset="-122"/>
                </a:rPr>
                <a:t>j</a:t>
              </a:r>
              <a:r>
                <a:rPr lang="en-US" altLang="zh-CN" sz="1600" dirty="0">
                  <a:solidFill>
                    <a:srgbClr val="0000FF"/>
                  </a:solidFill>
                  <a:latin typeface="Consolas" panose="020B0609020204030204" pitchFamily="49" charset="0"/>
                  <a:ea typeface="宋体" panose="02010600030101010101" pitchFamily="2" charset="-122"/>
                </a:rPr>
                <a:t>=2</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36883" name="TextBox 30"/>
            <p:cNvSpPr txBox="1"/>
            <p:nvPr/>
          </p:nvSpPr>
          <p:spPr>
            <a:xfrm>
              <a:off x="5429256" y="1198852"/>
              <a:ext cx="357190" cy="246221"/>
            </a:xfrm>
            <a:prstGeom prst="rect">
              <a:avLst/>
            </a:prstGeom>
            <a:noFill/>
            <a:ln w="9525">
              <a:noFill/>
            </a:ln>
          </p:spPr>
          <p:txBody>
            <a:bodyPr lIns="0" tIns="0" rIns="0" bIns="0" anchor="t" anchorCtr="0">
              <a:spAutoFit/>
            </a:bodyPr>
            <a:p>
              <a:pPr eaLnBrk="0" hangingPunct="0">
                <a:buClrTx/>
                <a:buFontTx/>
              </a:pPr>
              <a:r>
                <a:rPr lang="en-US" altLang="zh-CN" sz="1600" i="1" dirty="0">
                  <a:solidFill>
                    <a:srgbClr val="0000FF"/>
                  </a:solidFill>
                  <a:latin typeface="Consolas" panose="020B0609020204030204" pitchFamily="49" charset="0"/>
                  <a:ea typeface="宋体" panose="02010600030101010101" pitchFamily="2" charset="-122"/>
                </a:rPr>
                <a:t>j</a:t>
              </a:r>
              <a:r>
                <a:rPr lang="en-US" altLang="zh-CN" sz="1600" dirty="0">
                  <a:solidFill>
                    <a:srgbClr val="0000FF"/>
                  </a:solidFill>
                  <a:latin typeface="Consolas" panose="020B0609020204030204" pitchFamily="49" charset="0"/>
                  <a:ea typeface="宋体" panose="02010600030101010101" pitchFamily="2" charset="-122"/>
                </a:rPr>
                <a:t>=3</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36884" name="TextBox 31"/>
            <p:cNvSpPr txBox="1"/>
            <p:nvPr/>
          </p:nvSpPr>
          <p:spPr>
            <a:xfrm>
              <a:off x="6967032" y="1055976"/>
              <a:ext cx="357190" cy="276999"/>
            </a:xfrm>
            <a:prstGeom prst="rect">
              <a:avLst/>
            </a:prstGeom>
            <a:noFill/>
            <a:ln w="9525">
              <a:noFill/>
            </a:ln>
          </p:spPr>
          <p:txBody>
            <a:bodyPr lIns="0" tIns="0" rIns="0" bIns="0" anchor="t" anchorCtr="0">
              <a:spAutoFit/>
            </a:bodyPr>
            <a:p>
              <a:pPr eaLnBrk="0" hangingPunct="0">
                <a:buClrTx/>
                <a:buFontTx/>
              </a:pPr>
              <a:r>
                <a:rPr lang="en-US" altLang="zh-CN" i="1" dirty="0">
                  <a:solidFill>
                    <a:srgbClr val="0000FF"/>
                  </a:solidFill>
                  <a:latin typeface="Arial" panose="020B0604020202020204" pitchFamily="34" charset="0"/>
                  <a:ea typeface="宋体" panose="02010600030101010101" pitchFamily="2" charset="-122"/>
                </a:rPr>
                <a:t>j</a:t>
              </a:r>
              <a:r>
                <a:rPr lang="en-US" altLang="zh-CN" dirty="0">
                  <a:solidFill>
                    <a:srgbClr val="0000FF"/>
                  </a:solidFill>
                  <a:latin typeface="Arial" panose="020B0604020202020204" pitchFamily="34" charset="0"/>
                  <a:ea typeface="宋体" panose="02010600030101010101" pitchFamily="2" charset="-122"/>
                </a:rPr>
                <a:t>=4</a:t>
              </a:r>
              <a:endParaRPr lang="zh-CN" altLang="en-US" dirty="0">
                <a:solidFill>
                  <a:srgbClr val="0000FF"/>
                </a:solidFill>
                <a:latin typeface="Arial" panose="020B0604020202020204" pitchFamily="34" charset="0"/>
                <a:ea typeface="宋体" panose="02010600030101010101" pitchFamily="2" charset="-122"/>
              </a:endParaRPr>
            </a:p>
          </p:txBody>
        </p:sp>
        <p:sp>
          <p:nvSpPr>
            <p:cNvPr id="36885" name="TextBox 32"/>
            <p:cNvSpPr txBox="1"/>
            <p:nvPr/>
          </p:nvSpPr>
          <p:spPr>
            <a:xfrm>
              <a:off x="7500958" y="714356"/>
              <a:ext cx="1571636" cy="646331"/>
            </a:xfrm>
            <a:prstGeom prst="rect">
              <a:avLst/>
            </a:prstGeom>
            <a:solidFill>
              <a:schemeClr val="bg1"/>
            </a:solidFill>
            <a:ln w="9525">
              <a:noFill/>
            </a:ln>
          </p:spPr>
          <p:txBody>
            <a:bodyPr anchor="t" anchorCtr="0">
              <a:spAutoFit/>
            </a:bodyPr>
            <a:p>
              <a:pPr eaLnBrk="0" hangingPunct="0">
                <a:buClrTx/>
                <a:buFontTx/>
              </a:pPr>
              <a:r>
                <a:rPr lang="zh-CN" altLang="en-US" dirty="0">
                  <a:solidFill>
                    <a:srgbClr val="0000FF"/>
                  </a:solidFill>
                  <a:latin typeface="Consolas" panose="020B0609020204030204" pitchFamily="49" charset="0"/>
                  <a:ea typeface="楷体" panose="02010609060101010101" pitchFamily="49" charset="-122"/>
                </a:rPr>
                <a:t>为</a:t>
              </a:r>
              <a:r>
                <a:rPr lang="en-US" altLang="zh-CN" dirty="0">
                  <a:solidFill>
                    <a:srgbClr val="0000FF"/>
                  </a:solidFill>
                  <a:latin typeface="Consolas" panose="020B0609020204030204" pitchFamily="49" charset="0"/>
                  <a:ea typeface="楷体" panose="02010609060101010101" pitchFamily="49" charset="-122"/>
                </a:rPr>
                <a:t>e.</a:t>
              </a:r>
              <a:r>
                <a:rPr lang="en-US" altLang="zh-CN" i="1" dirty="0">
                  <a:solidFill>
                    <a:srgbClr val="0000FF"/>
                  </a:solidFill>
                  <a:latin typeface="Consolas" panose="020B0609020204030204" pitchFamily="49" charset="0"/>
                  <a:ea typeface="楷体" panose="02010609060101010101" pitchFamily="49" charset="-122"/>
                </a:rPr>
                <a:t>i</a:t>
              </a:r>
              <a:r>
                <a:rPr lang="en-US" altLang="zh-CN" dirty="0">
                  <a:solidFill>
                    <a:srgbClr val="0000FF"/>
                  </a:solidFill>
                  <a:latin typeface="Consolas" panose="020B0609020204030204" pitchFamily="49" charset="0"/>
                  <a:ea typeface="楷体" panose="02010609060101010101" pitchFamily="49" charset="-122"/>
                </a:rPr>
                <a:t>+1</a:t>
              </a:r>
              <a:r>
                <a:rPr lang="zh-CN" altLang="en-US" dirty="0">
                  <a:solidFill>
                    <a:srgbClr val="0000FF"/>
                  </a:solidFill>
                  <a:latin typeface="Consolas" panose="020B0609020204030204" pitchFamily="49" charset="0"/>
                  <a:ea typeface="楷体" panose="02010609060101010101" pitchFamily="49" charset="-122"/>
                </a:rPr>
                <a:t>任务分配人员</a:t>
              </a:r>
              <a:r>
                <a:rPr lang="en-US" altLang="zh-CN" i="1" dirty="0">
                  <a:solidFill>
                    <a:srgbClr val="0000FF"/>
                  </a:solidFill>
                  <a:latin typeface="Consolas" panose="020B0609020204030204" pitchFamily="49" charset="0"/>
                  <a:ea typeface="楷体" panose="02010609060101010101" pitchFamily="49" charset="-122"/>
                </a:rPr>
                <a:t>j</a:t>
              </a:r>
              <a:endParaRPr lang="zh-CN" altLang="en-US" i="1" dirty="0">
                <a:solidFill>
                  <a:srgbClr val="0000FF"/>
                </a:solidFill>
                <a:latin typeface="Consolas" panose="020B0609020204030204" pitchFamily="49" charset="0"/>
                <a:ea typeface="楷体" panose="02010609060101010101" pitchFamily="49" charset="-122"/>
              </a:endParaRPr>
            </a:p>
          </p:txBody>
        </p:sp>
      </p:grpSp>
      <p:sp>
        <p:nvSpPr>
          <p:cNvPr id="34" name="矩形 33"/>
          <p:cNvSpPr/>
          <p:nvPr/>
        </p:nvSpPr>
        <p:spPr>
          <a:xfrm>
            <a:off x="2286000" y="3214688"/>
            <a:ext cx="1560513" cy="82867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cost=8</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lb</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=13</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x</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14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,0,0}</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grpSp>
        <p:nvGrpSpPr>
          <p:cNvPr id="13" name="组合 74"/>
          <p:cNvGrpSpPr/>
          <p:nvPr/>
        </p:nvGrpSpPr>
        <p:grpSpPr>
          <a:xfrm>
            <a:off x="2346325" y="2614613"/>
            <a:ext cx="5310188" cy="1441450"/>
            <a:chOff x="2346182" y="2613926"/>
            <a:chExt cx="5311001" cy="1441686"/>
          </a:xfrm>
        </p:grpSpPr>
        <p:sp>
          <p:nvSpPr>
            <p:cNvPr id="36888" name="TextBox 34"/>
            <p:cNvSpPr txBox="1"/>
            <p:nvPr/>
          </p:nvSpPr>
          <p:spPr>
            <a:xfrm>
              <a:off x="2346182" y="2786058"/>
              <a:ext cx="357190" cy="400110"/>
            </a:xfrm>
            <a:prstGeom prst="rect">
              <a:avLst/>
            </a:prstGeom>
            <a:noFill/>
            <a:ln w="9525">
              <a:noFill/>
            </a:ln>
          </p:spPr>
          <p:txBody>
            <a:bodyPr anchor="t" anchorCtr="0">
              <a:spAutoFit/>
            </a:bodyPr>
            <a:p>
              <a:pPr eaLnBrk="0" hangingPunct="0">
                <a:buClrTx/>
                <a:buFontTx/>
              </a:pPr>
              <a:r>
                <a:rPr lang="en-US" altLang="zh-CN" sz="2000" dirty="0">
                  <a:solidFill>
                    <a:srgbClr val="C00000"/>
                  </a:solidFill>
                  <a:latin typeface="Arial" panose="020B0604020202020204" pitchFamily="34" charset="0"/>
                  <a:ea typeface="宋体" panose="02010600030101010101" pitchFamily="2" charset="-122"/>
                </a:rPr>
                <a:t>6</a:t>
              </a:r>
              <a:endParaRPr lang="zh-CN" altLang="en-US" sz="2000" dirty="0">
                <a:solidFill>
                  <a:srgbClr val="C00000"/>
                </a:solidFill>
                <a:latin typeface="Arial" panose="020B0604020202020204" pitchFamily="34" charset="0"/>
                <a:ea typeface="宋体" panose="02010600030101010101" pitchFamily="2" charset="-122"/>
              </a:endParaRPr>
            </a:p>
          </p:txBody>
        </p:sp>
        <p:sp>
          <p:nvSpPr>
            <p:cNvPr id="36" name="矩形 35"/>
            <p:cNvSpPr/>
            <p:nvPr/>
          </p:nvSpPr>
          <p:spPr>
            <a:xfrm>
              <a:off x="4140332" y="3228389"/>
              <a:ext cx="1524233" cy="82722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cost=5</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lb</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=14</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x</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14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3</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,0,0}</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36890" name="TextBox 36"/>
            <p:cNvSpPr txBox="1"/>
            <p:nvPr/>
          </p:nvSpPr>
          <p:spPr>
            <a:xfrm>
              <a:off x="4357686" y="2886014"/>
              <a:ext cx="357190" cy="400110"/>
            </a:xfrm>
            <a:prstGeom prst="rect">
              <a:avLst/>
            </a:prstGeom>
            <a:noFill/>
            <a:ln w="9525">
              <a:noFill/>
            </a:ln>
          </p:spPr>
          <p:txBody>
            <a:bodyPr anchor="t" anchorCtr="0">
              <a:spAutoFit/>
            </a:bodyPr>
            <a:p>
              <a:pPr eaLnBrk="0" hangingPunct="0">
                <a:buClrTx/>
                <a:buFontTx/>
              </a:pPr>
              <a:r>
                <a:rPr lang="en-US" altLang="zh-CN" sz="2000" dirty="0">
                  <a:solidFill>
                    <a:srgbClr val="C00000"/>
                  </a:solidFill>
                  <a:latin typeface="Arial" panose="020B0604020202020204" pitchFamily="34" charset="0"/>
                  <a:ea typeface="宋体" panose="02010600030101010101" pitchFamily="2" charset="-122"/>
                </a:rPr>
                <a:t>7</a:t>
              </a:r>
              <a:endParaRPr lang="zh-CN" altLang="en-US" sz="2000" dirty="0">
                <a:solidFill>
                  <a:srgbClr val="C00000"/>
                </a:solidFill>
                <a:latin typeface="Arial" panose="020B0604020202020204" pitchFamily="34" charset="0"/>
                <a:ea typeface="宋体" panose="02010600030101010101" pitchFamily="2" charset="-122"/>
              </a:endParaRPr>
            </a:p>
          </p:txBody>
        </p:sp>
        <p:sp>
          <p:nvSpPr>
            <p:cNvPr id="38" name="矩形 37"/>
            <p:cNvSpPr/>
            <p:nvPr/>
          </p:nvSpPr>
          <p:spPr>
            <a:xfrm>
              <a:off x="6132950" y="3228389"/>
              <a:ext cx="1524233" cy="82722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cost=9</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lb</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=17</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x</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14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4</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,0,0}</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36892" name="TextBox 38"/>
            <p:cNvSpPr txBox="1"/>
            <p:nvPr/>
          </p:nvSpPr>
          <p:spPr>
            <a:xfrm>
              <a:off x="6736474" y="2836562"/>
              <a:ext cx="357190" cy="400110"/>
            </a:xfrm>
            <a:prstGeom prst="rect">
              <a:avLst/>
            </a:prstGeom>
            <a:noFill/>
            <a:ln w="9525">
              <a:noFill/>
            </a:ln>
          </p:spPr>
          <p:txBody>
            <a:bodyPr anchor="t" anchorCtr="0">
              <a:spAutoFit/>
            </a:bodyPr>
            <a:p>
              <a:pPr eaLnBrk="0" hangingPunct="0">
                <a:buClrTx/>
                <a:buFontTx/>
              </a:pPr>
              <a:r>
                <a:rPr lang="en-US" altLang="zh-CN" sz="2000" dirty="0">
                  <a:solidFill>
                    <a:srgbClr val="C00000"/>
                  </a:solidFill>
                  <a:latin typeface="Arial" panose="020B0604020202020204" pitchFamily="34" charset="0"/>
                  <a:ea typeface="宋体" panose="02010600030101010101" pitchFamily="2" charset="-122"/>
                </a:rPr>
                <a:t>8</a:t>
              </a:r>
              <a:endParaRPr lang="zh-CN" altLang="en-US" sz="2000" dirty="0">
                <a:solidFill>
                  <a:srgbClr val="C00000"/>
                </a:solidFill>
                <a:latin typeface="Arial" panose="020B0604020202020204" pitchFamily="34" charset="0"/>
                <a:ea typeface="宋体" panose="02010600030101010101" pitchFamily="2" charset="-122"/>
              </a:endParaRPr>
            </a:p>
          </p:txBody>
        </p:sp>
        <p:cxnSp>
          <p:nvCxnSpPr>
            <p:cNvPr id="41" name="直接连接符 40"/>
            <p:cNvCxnSpPr>
              <a:endCxn id="11" idx="0"/>
            </p:cNvCxnSpPr>
            <p:nvPr/>
          </p:nvCxnSpPr>
          <p:spPr>
            <a:xfrm rot="10800000" flipV="1">
              <a:off x="3714817" y="2642506"/>
              <a:ext cx="714484" cy="571594"/>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4" name="直接连接符 43"/>
            <p:cNvCxnSpPr>
              <a:stCxn id="7" idx="2"/>
              <a:endCxn id="36" idx="0"/>
            </p:cNvCxnSpPr>
            <p:nvPr/>
          </p:nvCxnSpPr>
          <p:spPr>
            <a:xfrm>
              <a:off x="4899273" y="2613926"/>
              <a:ext cx="3175" cy="614463"/>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6" name="直接连接符 45"/>
            <p:cNvCxnSpPr>
              <a:stCxn id="7" idx="2"/>
              <a:endCxn id="36" idx="0"/>
            </p:cNvCxnSpPr>
            <p:nvPr/>
          </p:nvCxnSpPr>
          <p:spPr>
            <a:xfrm>
              <a:off x="5286682" y="2631391"/>
              <a:ext cx="1119359" cy="58270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36896" name="TextBox 46"/>
            <p:cNvSpPr txBox="1"/>
            <p:nvPr/>
          </p:nvSpPr>
          <p:spPr>
            <a:xfrm>
              <a:off x="3428992" y="2786058"/>
              <a:ext cx="357190" cy="246221"/>
            </a:xfrm>
            <a:prstGeom prst="rect">
              <a:avLst/>
            </a:prstGeom>
            <a:noFill/>
            <a:ln w="9525">
              <a:noFill/>
            </a:ln>
          </p:spPr>
          <p:txBody>
            <a:bodyPr lIns="0" tIns="0" rIns="0" bIns="0" anchor="t" anchorCtr="0">
              <a:spAutoFit/>
            </a:bodyPr>
            <a:p>
              <a:pPr eaLnBrk="0" hangingPunct="0">
                <a:buClrTx/>
                <a:buFontTx/>
              </a:pPr>
              <a:r>
                <a:rPr lang="en-US" altLang="zh-CN" sz="1600" i="1" dirty="0">
                  <a:solidFill>
                    <a:srgbClr val="0000FF"/>
                  </a:solidFill>
                  <a:latin typeface="Consolas" panose="020B0609020204030204" pitchFamily="49" charset="0"/>
                  <a:ea typeface="宋体" panose="02010600030101010101" pitchFamily="2" charset="-122"/>
                </a:rPr>
                <a:t>j</a:t>
              </a:r>
              <a:r>
                <a:rPr lang="en-US" altLang="zh-CN" sz="1600" dirty="0">
                  <a:solidFill>
                    <a:srgbClr val="0000FF"/>
                  </a:solidFill>
                  <a:latin typeface="Consolas" panose="020B0609020204030204" pitchFamily="49" charset="0"/>
                  <a:ea typeface="宋体" panose="02010600030101010101" pitchFamily="2" charset="-122"/>
                </a:rPr>
                <a:t>=1</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36897" name="TextBox 47"/>
            <p:cNvSpPr txBox="1"/>
            <p:nvPr/>
          </p:nvSpPr>
          <p:spPr>
            <a:xfrm>
              <a:off x="4929190" y="2794811"/>
              <a:ext cx="357190" cy="246221"/>
            </a:xfrm>
            <a:prstGeom prst="rect">
              <a:avLst/>
            </a:prstGeom>
            <a:noFill/>
            <a:ln w="9525">
              <a:noFill/>
            </a:ln>
          </p:spPr>
          <p:txBody>
            <a:bodyPr lIns="0" tIns="0" rIns="0" bIns="0" anchor="t" anchorCtr="0">
              <a:spAutoFit/>
            </a:bodyPr>
            <a:p>
              <a:pPr eaLnBrk="0" hangingPunct="0">
                <a:buClrTx/>
                <a:buFontTx/>
              </a:pPr>
              <a:r>
                <a:rPr lang="en-US" altLang="zh-CN" sz="1600" i="1" dirty="0">
                  <a:solidFill>
                    <a:srgbClr val="0000FF"/>
                  </a:solidFill>
                  <a:latin typeface="Consolas" panose="020B0609020204030204" pitchFamily="49" charset="0"/>
                  <a:ea typeface="宋体" panose="02010600030101010101" pitchFamily="2" charset="-122"/>
                </a:rPr>
                <a:t>j</a:t>
              </a:r>
              <a:r>
                <a:rPr lang="en-US" altLang="zh-CN" sz="1600" dirty="0">
                  <a:solidFill>
                    <a:srgbClr val="0000FF"/>
                  </a:solidFill>
                  <a:latin typeface="Consolas" panose="020B0609020204030204" pitchFamily="49" charset="0"/>
                  <a:ea typeface="宋体" panose="02010600030101010101" pitchFamily="2" charset="-122"/>
                </a:rPr>
                <a:t>=3</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36898" name="TextBox 48"/>
            <p:cNvSpPr txBox="1"/>
            <p:nvPr/>
          </p:nvSpPr>
          <p:spPr>
            <a:xfrm>
              <a:off x="6143636" y="2714620"/>
              <a:ext cx="357190" cy="246221"/>
            </a:xfrm>
            <a:prstGeom prst="rect">
              <a:avLst/>
            </a:prstGeom>
            <a:noFill/>
            <a:ln w="9525">
              <a:noFill/>
            </a:ln>
          </p:spPr>
          <p:txBody>
            <a:bodyPr lIns="0" tIns="0" rIns="0" bIns="0" anchor="t" anchorCtr="0">
              <a:spAutoFit/>
            </a:bodyPr>
            <a:p>
              <a:pPr eaLnBrk="0" hangingPunct="0">
                <a:buClrTx/>
                <a:buFontTx/>
              </a:pPr>
              <a:r>
                <a:rPr lang="en-US" altLang="zh-CN" sz="1600" i="1" dirty="0">
                  <a:solidFill>
                    <a:srgbClr val="0000FF"/>
                  </a:solidFill>
                  <a:latin typeface="Consolas" panose="020B0609020204030204" pitchFamily="49" charset="0"/>
                  <a:ea typeface="宋体" panose="02010600030101010101" pitchFamily="2" charset="-122"/>
                </a:rPr>
                <a:t>j</a:t>
              </a:r>
              <a:r>
                <a:rPr lang="en-US" altLang="zh-CN" sz="1600" dirty="0">
                  <a:solidFill>
                    <a:srgbClr val="0000FF"/>
                  </a:solidFill>
                  <a:latin typeface="Consolas" panose="020B0609020204030204" pitchFamily="49" charset="0"/>
                  <a:ea typeface="宋体" panose="02010600030101010101" pitchFamily="2" charset="-122"/>
                </a:rPr>
                <a:t>=4</a:t>
              </a:r>
              <a:endParaRPr lang="zh-CN" altLang="en-US" sz="1600" dirty="0">
                <a:solidFill>
                  <a:srgbClr val="0000FF"/>
                </a:solidFill>
                <a:latin typeface="Consolas" panose="020B0609020204030204" pitchFamily="49" charset="0"/>
                <a:ea typeface="宋体" panose="02010600030101010101" pitchFamily="2" charset="-122"/>
              </a:endParaRPr>
            </a:p>
          </p:txBody>
        </p:sp>
      </p:grpSp>
      <p:sp>
        <p:nvSpPr>
          <p:cNvPr id="50" name="矩形 49"/>
          <p:cNvSpPr/>
          <p:nvPr/>
        </p:nvSpPr>
        <p:spPr>
          <a:xfrm>
            <a:off x="1349375" y="4602163"/>
            <a:ext cx="1560513" cy="82708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=3</a:t>
            </a:r>
            <a:r>
              <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cost=9</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lb</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=13</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x</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[]={2,1,</a:t>
            </a:r>
            <a:r>
              <a:rPr kumimoji="0" lang="en-US" altLang="zh-CN" sz="14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3</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grpSp>
        <p:nvGrpSpPr>
          <p:cNvPr id="15" name="组合 75"/>
          <p:cNvGrpSpPr/>
          <p:nvPr/>
        </p:nvGrpSpPr>
        <p:grpSpPr>
          <a:xfrm>
            <a:off x="1409700" y="4046538"/>
            <a:ext cx="3448050" cy="1395412"/>
            <a:chOff x="1409966" y="4071942"/>
            <a:chExt cx="3447786" cy="1395700"/>
          </a:xfrm>
        </p:grpSpPr>
        <p:sp>
          <p:nvSpPr>
            <p:cNvPr id="36901" name="TextBox 50"/>
            <p:cNvSpPr txBox="1"/>
            <p:nvPr/>
          </p:nvSpPr>
          <p:spPr>
            <a:xfrm>
              <a:off x="1409966" y="4298782"/>
              <a:ext cx="357190" cy="400110"/>
            </a:xfrm>
            <a:prstGeom prst="rect">
              <a:avLst/>
            </a:prstGeom>
            <a:noFill/>
            <a:ln w="9525">
              <a:noFill/>
            </a:ln>
          </p:spPr>
          <p:txBody>
            <a:bodyPr anchor="t" anchorCtr="0">
              <a:spAutoFit/>
            </a:bodyPr>
            <a:p>
              <a:pPr eaLnBrk="0" hangingPunct="0">
                <a:buClrTx/>
                <a:buFontTx/>
              </a:pPr>
              <a:r>
                <a:rPr lang="en-US" altLang="zh-CN" sz="2000" dirty="0">
                  <a:solidFill>
                    <a:srgbClr val="C00000"/>
                  </a:solidFill>
                  <a:latin typeface="Arial" panose="020B0604020202020204" pitchFamily="34" charset="0"/>
                  <a:ea typeface="宋体" panose="02010600030101010101" pitchFamily="2" charset="-122"/>
                </a:rPr>
                <a:t>9</a:t>
              </a:r>
              <a:endParaRPr lang="zh-CN" altLang="en-US" sz="2000" dirty="0">
                <a:solidFill>
                  <a:srgbClr val="C00000"/>
                </a:solidFill>
                <a:latin typeface="Arial" panose="020B0604020202020204" pitchFamily="34" charset="0"/>
                <a:ea typeface="宋体" panose="02010600030101010101" pitchFamily="2" charset="-122"/>
              </a:endParaRPr>
            </a:p>
          </p:txBody>
        </p:sp>
        <p:sp>
          <p:nvSpPr>
            <p:cNvPr id="52" name="矩形 51"/>
            <p:cNvSpPr/>
            <p:nvPr/>
          </p:nvSpPr>
          <p:spPr>
            <a:xfrm>
              <a:off x="3203704" y="4640384"/>
              <a:ext cx="1654048" cy="82725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4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=3</a:t>
              </a:r>
              <a:r>
                <a:rPr kumimoji="0" lang="zh-CN" altLang="zh-CN" sz="14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4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cost=16</a:t>
              </a:r>
              <a:endParaRPr kumimoji="0" lang="zh-CN" altLang="zh-CN" sz="14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lb=25</a:t>
              </a:r>
              <a:endParaRPr kumimoji="0" lang="zh-CN" altLang="zh-CN" sz="14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x</a:t>
              </a:r>
              <a:r>
                <a:rPr kumimoji="0" lang="en-US" altLang="zh-CN" sz="14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[]={2,1,</a:t>
              </a:r>
              <a:r>
                <a:rPr kumimoji="0" lang="en-US" altLang="zh-CN" sz="14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4</a:t>
              </a:r>
              <a:r>
                <a:rPr kumimoji="0" lang="en-US" altLang="zh-CN" sz="14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a:t>
              </a:r>
              <a:endParaRPr kumimoji="0" lang="zh-CN" altLang="zh-CN" sz="14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36903" name="TextBox 52"/>
            <p:cNvSpPr txBox="1"/>
            <p:nvPr/>
          </p:nvSpPr>
          <p:spPr>
            <a:xfrm>
              <a:off x="3695982" y="4311708"/>
              <a:ext cx="518828" cy="400110"/>
            </a:xfrm>
            <a:prstGeom prst="rect">
              <a:avLst/>
            </a:prstGeom>
            <a:noFill/>
            <a:ln w="9525">
              <a:noFill/>
            </a:ln>
          </p:spPr>
          <p:txBody>
            <a:bodyPr anchor="t" anchorCtr="0">
              <a:spAutoFit/>
            </a:bodyPr>
            <a:p>
              <a:pPr eaLnBrk="0" hangingPunct="0">
                <a:buClrTx/>
                <a:buFontTx/>
              </a:pPr>
              <a:r>
                <a:rPr lang="en-US" altLang="zh-CN" sz="2000" dirty="0">
                  <a:solidFill>
                    <a:srgbClr val="C00000"/>
                  </a:solidFill>
                  <a:latin typeface="Arial" panose="020B0604020202020204" pitchFamily="34" charset="0"/>
                  <a:ea typeface="宋体" panose="02010600030101010101" pitchFamily="2" charset="-122"/>
                </a:rPr>
                <a:t>10</a:t>
              </a:r>
              <a:endParaRPr lang="zh-CN" altLang="en-US" sz="2000" dirty="0">
                <a:solidFill>
                  <a:srgbClr val="C00000"/>
                </a:solidFill>
                <a:latin typeface="Arial" panose="020B0604020202020204" pitchFamily="34" charset="0"/>
                <a:ea typeface="宋体" panose="02010600030101010101" pitchFamily="2" charset="-122"/>
              </a:endParaRPr>
            </a:p>
          </p:txBody>
        </p:sp>
        <p:cxnSp>
          <p:nvCxnSpPr>
            <p:cNvPr id="65" name="直接连接符 64"/>
            <p:cNvCxnSpPr>
              <a:stCxn id="7" idx="2"/>
              <a:endCxn id="36" idx="0"/>
            </p:cNvCxnSpPr>
            <p:nvPr/>
          </p:nvCxnSpPr>
          <p:spPr>
            <a:xfrm rot="5400000">
              <a:off x="2214687" y="4143454"/>
              <a:ext cx="571618" cy="428592"/>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67" name="直接连接符 66"/>
            <p:cNvCxnSpPr>
              <a:stCxn id="7" idx="2"/>
              <a:endCxn id="36" idx="0"/>
            </p:cNvCxnSpPr>
            <p:nvPr/>
          </p:nvCxnSpPr>
          <p:spPr>
            <a:xfrm rot="16200000" flipH="1">
              <a:off x="3179014" y="4179167"/>
              <a:ext cx="571618" cy="357161"/>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36906" name="TextBox 70"/>
            <p:cNvSpPr txBox="1"/>
            <p:nvPr/>
          </p:nvSpPr>
          <p:spPr>
            <a:xfrm>
              <a:off x="2096722" y="4152133"/>
              <a:ext cx="357190" cy="246221"/>
            </a:xfrm>
            <a:prstGeom prst="rect">
              <a:avLst/>
            </a:prstGeom>
            <a:noFill/>
            <a:ln w="9525">
              <a:noFill/>
            </a:ln>
          </p:spPr>
          <p:txBody>
            <a:bodyPr lIns="0" tIns="0" rIns="0" bIns="0" anchor="t" anchorCtr="0">
              <a:spAutoFit/>
            </a:bodyPr>
            <a:p>
              <a:pPr eaLnBrk="0" hangingPunct="0">
                <a:buClrTx/>
                <a:buFontTx/>
              </a:pPr>
              <a:r>
                <a:rPr lang="en-US" altLang="zh-CN" sz="1600" i="1" dirty="0">
                  <a:solidFill>
                    <a:srgbClr val="0000FF"/>
                  </a:solidFill>
                  <a:latin typeface="Consolas" panose="020B0609020204030204" pitchFamily="49" charset="0"/>
                  <a:ea typeface="宋体" panose="02010600030101010101" pitchFamily="2" charset="-122"/>
                </a:rPr>
                <a:t>j</a:t>
              </a:r>
              <a:r>
                <a:rPr lang="en-US" altLang="zh-CN" sz="1600" dirty="0">
                  <a:solidFill>
                    <a:srgbClr val="0000FF"/>
                  </a:solidFill>
                  <a:latin typeface="Consolas" panose="020B0609020204030204" pitchFamily="49" charset="0"/>
                  <a:ea typeface="宋体" panose="02010600030101010101" pitchFamily="2" charset="-122"/>
                </a:rPr>
                <a:t>=3</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36907" name="TextBox 71"/>
            <p:cNvSpPr txBox="1"/>
            <p:nvPr/>
          </p:nvSpPr>
          <p:spPr>
            <a:xfrm>
              <a:off x="3084328" y="4252396"/>
              <a:ext cx="357190" cy="246221"/>
            </a:xfrm>
            <a:prstGeom prst="rect">
              <a:avLst/>
            </a:prstGeom>
            <a:noFill/>
            <a:ln w="9525">
              <a:noFill/>
            </a:ln>
          </p:spPr>
          <p:txBody>
            <a:bodyPr lIns="0" tIns="0" rIns="0" bIns="0" anchor="t" anchorCtr="0">
              <a:spAutoFit/>
            </a:bodyPr>
            <a:p>
              <a:pPr eaLnBrk="0" hangingPunct="0">
                <a:buClrTx/>
                <a:buFontTx/>
              </a:pPr>
              <a:r>
                <a:rPr lang="en-US" altLang="zh-CN" sz="1600" i="1" dirty="0">
                  <a:solidFill>
                    <a:srgbClr val="0000FF"/>
                  </a:solidFill>
                  <a:latin typeface="Consolas" panose="020B0609020204030204" pitchFamily="49" charset="0"/>
                  <a:ea typeface="宋体" panose="02010600030101010101" pitchFamily="2" charset="-122"/>
                </a:rPr>
                <a:t>j</a:t>
              </a:r>
              <a:r>
                <a:rPr lang="en-US" altLang="zh-CN" sz="1600" dirty="0">
                  <a:solidFill>
                    <a:srgbClr val="0000FF"/>
                  </a:solidFill>
                  <a:latin typeface="Consolas" panose="020B0609020204030204" pitchFamily="49" charset="0"/>
                  <a:ea typeface="宋体" panose="02010600030101010101" pitchFamily="2" charset="-122"/>
                </a:rPr>
                <a:t>=4</a:t>
              </a:r>
              <a:endParaRPr lang="zh-CN" altLang="en-US" sz="1600" dirty="0">
                <a:solidFill>
                  <a:srgbClr val="0000FF"/>
                </a:solidFill>
                <a:latin typeface="Consolas" panose="020B0609020204030204" pitchFamily="49" charset="0"/>
                <a:ea typeface="宋体" panose="02010600030101010101" pitchFamily="2" charset="-122"/>
              </a:endParaRPr>
            </a:p>
          </p:txBody>
        </p:sp>
      </p:grpSp>
      <p:grpSp>
        <p:nvGrpSpPr>
          <p:cNvPr id="18" name="组合 76"/>
          <p:cNvGrpSpPr/>
          <p:nvPr/>
        </p:nvGrpSpPr>
        <p:grpSpPr>
          <a:xfrm>
            <a:off x="785813" y="5429250"/>
            <a:ext cx="2143125" cy="1357313"/>
            <a:chOff x="785786" y="5429664"/>
            <a:chExt cx="2143140" cy="1356922"/>
          </a:xfrm>
        </p:grpSpPr>
        <p:sp>
          <p:nvSpPr>
            <p:cNvPr id="55" name="矩形 54"/>
            <p:cNvSpPr/>
            <p:nvPr/>
          </p:nvSpPr>
          <p:spPr>
            <a:xfrm>
              <a:off x="1066775" y="5958150"/>
              <a:ext cx="1862151" cy="8284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800" b="0" i="1" u="none" strike="noStrike" kern="1200" cap="none" spc="0" normalizeH="0" baseline="0" noProof="0" dirty="0" err="1">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rPr>
                <a:t>=4</a:t>
              </a:r>
              <a:r>
                <a:rPr kumimoji="0" lang="zh-CN" altLang="zh-CN" sz="1800" b="0" i="0" u="none" strike="noStrike" kern="1200" cap="none" spc="0" normalizeH="0" baseline="0" noProof="0" dirty="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rPr>
                <a:t>cost=13</a:t>
              </a:r>
              <a:endParaRPr kumimoji="0" lang="zh-CN" altLang="zh-CN" sz="1800" b="0" i="0" u="none" strike="noStrike" kern="1200" cap="none" spc="0" normalizeH="0" baseline="0" noProof="0" dirty="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800" b="0" i="0" u="none" strike="noStrike" kern="1200" cap="none" spc="0" normalizeH="0" baseline="0" noProof="0" dirty="0" err="1">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rPr>
                <a:t>lb</a:t>
              </a:r>
              <a:r>
                <a:rPr kumimoji="0" lang="en-US" altLang="zh-CN" sz="1800" b="0" i="0" u="none" strike="noStrike" kern="1200" cap="none" spc="0" normalizeH="0" baseline="0" noProof="0" dirty="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rPr>
                <a:t>=13</a:t>
              </a:r>
              <a:endParaRPr kumimoji="0" lang="zh-CN" altLang="zh-CN" sz="1800" b="0" i="0" u="none" strike="noStrike" kern="1200" cap="none" spc="0" normalizeH="0" baseline="0" noProof="0" dirty="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800" b="0" i="1" u="none" strike="noStrike" kern="1200" cap="none" spc="0" normalizeH="0" baseline="0" noProof="0" dirty="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rPr>
                <a:t>x</a:t>
              </a:r>
              <a:r>
                <a:rPr kumimoji="0" lang="en-US" altLang="zh-CN" sz="1800" b="0" i="0" u="none" strike="noStrike" kern="1200" cap="none" spc="0" normalizeH="0" baseline="0" noProof="0" dirty="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rPr>
                <a:t>[]={2,1,3,4}</a:t>
              </a:r>
              <a:endParaRPr kumimoji="0" lang="zh-CN" altLang="zh-CN" sz="1800" b="0" i="0" u="none" strike="noStrike" kern="1200" cap="none" spc="0" normalizeH="0" baseline="0" noProof="0" dirty="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36910" name="TextBox 55"/>
            <p:cNvSpPr txBox="1"/>
            <p:nvPr/>
          </p:nvSpPr>
          <p:spPr>
            <a:xfrm>
              <a:off x="785786" y="5957848"/>
              <a:ext cx="428628" cy="400110"/>
            </a:xfrm>
            <a:prstGeom prst="rect">
              <a:avLst/>
            </a:prstGeom>
            <a:noFill/>
            <a:ln w="9525">
              <a:noFill/>
            </a:ln>
          </p:spPr>
          <p:txBody>
            <a:bodyPr anchor="t" anchorCtr="0">
              <a:spAutoFit/>
            </a:bodyPr>
            <a:p>
              <a:pPr eaLnBrk="0" hangingPunct="0">
                <a:buClrTx/>
                <a:buFontTx/>
              </a:pPr>
              <a:r>
                <a:rPr lang="en-US" altLang="zh-CN" sz="2000" dirty="0">
                  <a:solidFill>
                    <a:srgbClr val="C00000"/>
                  </a:solidFill>
                  <a:latin typeface="Arial" panose="020B0604020202020204" pitchFamily="34" charset="0"/>
                  <a:ea typeface="宋体" panose="02010600030101010101" pitchFamily="2" charset="-122"/>
                </a:rPr>
                <a:t>11</a:t>
              </a:r>
              <a:endParaRPr lang="zh-CN" altLang="en-US" sz="2000" dirty="0">
                <a:solidFill>
                  <a:srgbClr val="C00000"/>
                </a:solidFill>
                <a:latin typeface="Arial" panose="020B0604020202020204" pitchFamily="34" charset="0"/>
                <a:ea typeface="宋体" panose="02010600030101010101" pitchFamily="2" charset="-122"/>
              </a:endParaRPr>
            </a:p>
          </p:txBody>
        </p:sp>
        <p:cxnSp>
          <p:nvCxnSpPr>
            <p:cNvPr id="69" name="直接连接符 68"/>
            <p:cNvCxnSpPr>
              <a:stCxn id="50" idx="2"/>
              <a:endCxn id="55" idx="0"/>
            </p:cNvCxnSpPr>
            <p:nvPr/>
          </p:nvCxnSpPr>
          <p:spPr>
            <a:xfrm flipH="1">
              <a:off x="1997056" y="5429664"/>
              <a:ext cx="131764" cy="528486"/>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36912" name="TextBox 72"/>
            <p:cNvSpPr txBox="1"/>
            <p:nvPr/>
          </p:nvSpPr>
          <p:spPr>
            <a:xfrm>
              <a:off x="2139390" y="5572140"/>
              <a:ext cx="357190" cy="246221"/>
            </a:xfrm>
            <a:prstGeom prst="rect">
              <a:avLst/>
            </a:prstGeom>
            <a:noFill/>
            <a:ln w="9525">
              <a:noFill/>
            </a:ln>
          </p:spPr>
          <p:txBody>
            <a:bodyPr lIns="0" tIns="0" rIns="0" bIns="0" anchor="t" anchorCtr="0">
              <a:spAutoFit/>
            </a:bodyPr>
            <a:p>
              <a:pPr eaLnBrk="0" hangingPunct="0">
                <a:buClrTx/>
                <a:buFontTx/>
              </a:pPr>
              <a:r>
                <a:rPr lang="en-US" altLang="zh-CN" sz="1600" i="1" dirty="0">
                  <a:solidFill>
                    <a:srgbClr val="0000FF"/>
                  </a:solidFill>
                  <a:latin typeface="Consolas" panose="020B0609020204030204" pitchFamily="49" charset="0"/>
                  <a:ea typeface="宋体" panose="02010600030101010101" pitchFamily="2" charset="-122"/>
                </a:rPr>
                <a:t>j</a:t>
              </a:r>
              <a:r>
                <a:rPr lang="en-US" altLang="zh-CN" sz="1600" dirty="0">
                  <a:solidFill>
                    <a:srgbClr val="0000FF"/>
                  </a:solidFill>
                  <a:latin typeface="Consolas" panose="020B0609020204030204" pitchFamily="49" charset="0"/>
                  <a:ea typeface="宋体" panose="02010600030101010101" pitchFamily="2" charset="-122"/>
                </a:rPr>
                <a:t>=4</a:t>
              </a:r>
              <a:endParaRPr lang="zh-CN" altLang="en-US" sz="1600" dirty="0">
                <a:solidFill>
                  <a:srgbClr val="0000FF"/>
                </a:solidFill>
                <a:latin typeface="Consolas" panose="020B0609020204030204" pitchFamily="49" charset="0"/>
                <a:ea typeface="宋体" panose="02010600030101010101" pitchFamily="2" charset="-122"/>
              </a:endParaRPr>
            </a:p>
          </p:txBody>
        </p:sp>
      </p:grpSp>
      <p:sp>
        <p:nvSpPr>
          <p:cNvPr id="78" name="TextBox 77"/>
          <p:cNvSpPr txBox="1"/>
          <p:nvPr/>
        </p:nvSpPr>
        <p:spPr>
          <a:xfrm>
            <a:off x="5429250" y="5072063"/>
            <a:ext cx="2643188" cy="400050"/>
          </a:xfrm>
          <a:prstGeom prst="rect">
            <a:avLst/>
          </a:prstGeom>
          <a:noFill/>
          <a:ln w="9525">
            <a:noFill/>
          </a:ln>
        </p:spPr>
        <p:txBody>
          <a:bodyPr anchor="t" anchorCtr="0">
            <a:spAutoFit/>
          </a:bodyPr>
          <a:p>
            <a:pPr eaLnBrk="0" hangingPunct="0">
              <a:buClrTx/>
              <a:buFontTx/>
            </a:pPr>
            <a:r>
              <a:rPr lang="zh-CN" altLang="en-US" sz="2000" dirty="0">
                <a:solidFill>
                  <a:srgbClr val="000000"/>
                </a:solidFill>
                <a:latin typeface="微软雅黑" panose="020B0503020204020204" pitchFamily="34" charset="-122"/>
                <a:ea typeface="微软雅黑" panose="020B0503020204020204" pitchFamily="34" charset="-122"/>
              </a:rPr>
              <a:t>其他子结点</a:t>
            </a:r>
            <a:r>
              <a:rPr lang="zh-CN" altLang="zh-CN" sz="2000" dirty="0">
                <a:solidFill>
                  <a:srgbClr val="000000"/>
                </a:solidFill>
                <a:latin typeface="微软雅黑" panose="020B0503020204020204" pitchFamily="34" charset="-122"/>
                <a:ea typeface="微软雅黑" panose="020B0503020204020204" pitchFamily="34" charset="-122"/>
              </a:rPr>
              <a:t>被剪枝</a:t>
            </a:r>
            <a:r>
              <a:rPr lang="zh-CN" altLang="en-US" sz="2000" dirty="0">
                <a:solidFill>
                  <a:srgbClr val="000000"/>
                </a:solidFill>
                <a:latin typeface="微软雅黑" panose="020B0503020204020204" pitchFamily="34" charset="-122"/>
                <a:ea typeface="微软雅黑" panose="020B0503020204020204" pitchFamily="34" charset="-122"/>
              </a:rPr>
              <a:t>！</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5500688" y="6142038"/>
            <a:ext cx="1214437" cy="430212"/>
          </a:xfrm>
          <a:prstGeom prst="rect">
            <a:avLst/>
          </a:prstGeom>
          <a:noFill/>
          <a:ln w="9525">
            <a:noFill/>
          </a:ln>
        </p:spPr>
        <p:txBody>
          <a:bodyPr anchor="t" anchorCtr="0">
            <a:spAutoFit/>
          </a:bodyPr>
          <a:p>
            <a:pPr eaLnBrk="0" hangingPunct="0">
              <a:buClrTx/>
              <a:buFontTx/>
            </a:pPr>
            <a:r>
              <a:rPr lang="zh-CN" altLang="en-US" sz="2200" dirty="0">
                <a:solidFill>
                  <a:srgbClr val="FF0000"/>
                </a:solidFill>
                <a:latin typeface="黑体" panose="02010609060101010101" pitchFamily="49" charset="-122"/>
                <a:ea typeface="黑体" panose="02010609060101010101" pitchFamily="49" charset="-122"/>
              </a:rPr>
              <a:t>解结点</a:t>
            </a:r>
            <a:endParaRPr lang="zh-CN" altLang="en-US" sz="2200" dirty="0">
              <a:solidFill>
                <a:srgbClr val="FF0000"/>
              </a:solidFill>
              <a:latin typeface="黑体" panose="02010609060101010101" pitchFamily="49" charset="-122"/>
              <a:ea typeface="黑体" panose="02010609060101010101" pitchFamily="49" charset="-122"/>
            </a:endParaRPr>
          </a:p>
        </p:txBody>
      </p:sp>
      <p:cxnSp>
        <p:nvCxnSpPr>
          <p:cNvPr id="81" name="直接箭头连接符 80"/>
          <p:cNvCxnSpPr>
            <a:stCxn id="50" idx="2"/>
            <a:endCxn id="55" idx="0"/>
          </p:cNvCxnSpPr>
          <p:nvPr/>
        </p:nvCxnSpPr>
        <p:spPr>
          <a:xfrm rot="10800000" flipV="1">
            <a:off x="2928938" y="6384925"/>
            <a:ext cx="25717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grpId="1" nodeType="clickEffect">
                                  <p:stCondLst>
                                    <p:cond delay="0"/>
                                  </p:stCondLst>
                                  <p:childTnLst>
                                    <p:animEffect transition="out" filter="fade">
                                      <p:cBhvr>
                                        <p:cTn id="13" dur="500" tmFilter="0, 0; .2, .5; .8, .5; 1, 0"/>
                                        <p:tgtEl>
                                          <p:spTgt spid="7"/>
                                        </p:tgtEl>
                                      </p:cBhvr>
                                    </p:animEffect>
                                    <p:animScale>
                                      <p:cBhvr>
                                        <p:cTn id="14" dur="250" autoRev="1" fill="hold"/>
                                        <p:tgtEl>
                                          <p:spTgt spid="7"/>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grpId="1" nodeType="clickEffect">
                                  <p:stCondLst>
                                    <p:cond delay="0"/>
                                  </p:stCondLst>
                                  <p:childTnLst>
                                    <p:animEffect transition="out" filter="fade">
                                      <p:cBhvr>
                                        <p:cTn id="25" dur="500" tmFilter="0, 0; .2, .5; .8, .5; 1, 0"/>
                                        <p:tgtEl>
                                          <p:spTgt spid="34"/>
                                        </p:tgtEl>
                                      </p:cBhvr>
                                    </p:animEffect>
                                    <p:animScale>
                                      <p:cBhvr>
                                        <p:cTn id="26" dur="250" autoRev="1" fill="hold"/>
                                        <p:tgtEl>
                                          <p:spTgt spid="34"/>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5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6" presetClass="emph" presetSubtype="0" fill="hold" grpId="1" nodeType="clickEffect">
                                  <p:stCondLst>
                                    <p:cond delay="0"/>
                                  </p:stCondLst>
                                  <p:childTnLst>
                                    <p:animEffect transition="out" filter="fade">
                                      <p:cBhvr>
                                        <p:cTn id="37" dur="500" tmFilter="0, 0; .2, .5; .8, .5; 1, 0"/>
                                        <p:tgtEl>
                                          <p:spTgt spid="50"/>
                                        </p:tgtEl>
                                      </p:cBhvr>
                                    </p:animEffect>
                                    <p:animScale>
                                      <p:cBhvr>
                                        <p:cTn id="38" dur="250" autoRev="1" fill="hold"/>
                                        <p:tgtEl>
                                          <p:spTgt spid="50"/>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childTnLst>
                          </p:cTn>
                        </p:par>
                        <p:par>
                          <p:cTn id="51" fill="hold">
                            <p:stCondLst>
                              <p:cond delay="0"/>
                            </p:stCondLst>
                            <p:childTnLst>
                              <p:par>
                                <p:cTn id="52" presetID="18" presetClass="entr" presetSubtype="12" fill="hold" nodeType="afterEffect">
                                  <p:stCondLst>
                                    <p:cond delay="0"/>
                                  </p:stCondLst>
                                  <p:childTnLst>
                                    <p:set>
                                      <p:cBhvr>
                                        <p:cTn id="53" dur="1" fill="hold">
                                          <p:stCondLst>
                                            <p:cond delay="0"/>
                                          </p:stCondLst>
                                        </p:cTn>
                                        <p:tgtEl>
                                          <p:spTgt spid="81"/>
                                        </p:tgtEl>
                                        <p:attrNameLst>
                                          <p:attrName>style.visibility</p:attrName>
                                        </p:attrNameLst>
                                      </p:cBhvr>
                                      <p:to>
                                        <p:strVal val="visible"/>
                                      </p:to>
                                    </p:set>
                                    <p:animEffect transition="in" filter="strips(downLeft)">
                                      <p:cBhvr>
                                        <p:cTn id="54"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bldLvl="0" animBg="1"/>
      <p:bldP spid="34" grpId="0" bldLvl="0" animBg="1"/>
      <p:bldP spid="34" grpId="1" bldLvl="0" animBg="1"/>
      <p:bldP spid="50" grpId="0" bldLvl="0" animBg="1"/>
      <p:bldP spid="50" grpId="1" bldLvl="0" animBg="1"/>
      <p:bldP spid="78" grpId="0"/>
      <p:bldP spid="7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TextBox 1"/>
          <p:cNvSpPr txBox="1"/>
          <p:nvPr/>
        </p:nvSpPr>
        <p:spPr>
          <a:xfrm>
            <a:off x="571500" y="1195388"/>
            <a:ext cx="2714625" cy="338137"/>
          </a:xfrm>
          <a:prstGeom prst="rect">
            <a:avLst/>
          </a:prstGeom>
          <a:noFill/>
          <a:ln w="9525">
            <a:noFill/>
          </a:ln>
        </p:spPr>
        <p:txBody>
          <a:bodyPr lIns="0" tIns="0" rIns="0" bIns="0" anchor="t" anchorCtr="0">
            <a:spAutoFit/>
          </a:bodyPr>
          <a:p>
            <a:pPr eaLnBrk="0" hangingPunct="0">
              <a:buClrTx/>
              <a:buFontTx/>
            </a:pPr>
            <a:r>
              <a:rPr lang="zh-CN" altLang="zh-CN" sz="2200" dirty="0">
                <a:solidFill>
                  <a:srgbClr val="000000"/>
                </a:solidFill>
                <a:latin typeface="黑体" panose="02010609060101010101" pitchFamily="49" charset="-122"/>
                <a:ea typeface="黑体" panose="02010609060101010101" pitchFamily="49" charset="-122"/>
              </a:rPr>
              <a:t>程序的执行结果：</a:t>
            </a:r>
            <a:endParaRPr lang="zh-CN" altLang="zh-CN" sz="2200" dirty="0">
              <a:solidFill>
                <a:srgbClr val="000000"/>
              </a:solidFill>
              <a:latin typeface="黑体" panose="02010609060101010101" pitchFamily="49" charset="-122"/>
              <a:ea typeface="黑体" panose="02010609060101010101" pitchFamily="49" charset="-122"/>
            </a:endParaRPr>
          </a:p>
        </p:txBody>
      </p:sp>
      <p:sp>
        <p:nvSpPr>
          <p:cNvPr id="3" name="TextBox 2"/>
          <p:cNvSpPr txBox="1"/>
          <p:nvPr/>
        </p:nvSpPr>
        <p:spPr>
          <a:xfrm>
            <a:off x="1219200" y="3778250"/>
            <a:ext cx="3571875" cy="2806700"/>
          </a:xfrm>
          <a:prstGeom prst="rect">
            <a:avLst/>
          </a:prstGeom>
        </p:spPr>
        <p:style>
          <a:lnRef idx="1">
            <a:schemeClr val="accent3"/>
          </a:lnRef>
          <a:fillRef idx="2">
            <a:schemeClr val="accent3"/>
          </a:fillRef>
          <a:effectRef idx="1">
            <a:schemeClr val="accent3"/>
          </a:effectRef>
          <a:fontRef idx="minor">
            <a:schemeClr val="dk1"/>
          </a:fontRef>
        </p:style>
        <p:txBody>
          <a:bodyPr lIns="180000" tIns="180000" rIns="0" bIns="180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最优方案</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第</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1</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个人员分配第</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2</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个任务</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第</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2</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个人员分配第</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1</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个任务</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第</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3</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个人员分配第</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3</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个任务</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第</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4</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个人员分配第</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4</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个任务</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总成本</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=13</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graphicFrame>
        <p:nvGraphicFramePr>
          <p:cNvPr id="4" name="表格 3"/>
          <p:cNvGraphicFramePr>
            <a:graphicFrameLocks noGrp="1"/>
          </p:cNvGraphicFramePr>
          <p:nvPr/>
        </p:nvGraphicFramePr>
        <p:xfrm>
          <a:off x="1214414" y="1676396"/>
          <a:ext cx="4643755" cy="2057400"/>
        </p:xfrm>
        <a:graphic>
          <a:graphicData uri="http://schemas.openxmlformats.org/drawingml/2006/table">
            <a:tbl>
              <a:tblPr>
                <a:tableStyleId>{284E427A-3D55-4303-BF80-6455036E1DE7}</a:tableStyleId>
              </a:tblPr>
              <a:tblGrid>
                <a:gridCol w="823443"/>
                <a:gridCol w="954445"/>
                <a:gridCol w="955194"/>
                <a:gridCol w="955194"/>
                <a:gridCol w="955194"/>
              </a:tblGrid>
              <a:tr h="0">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人员</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r h="0">
                <a:tc>
                  <a:txBody>
                    <a:bodyPr/>
                    <a:lstStyle/>
                    <a:p>
                      <a:pPr indent="0" algn="ctr">
                        <a:lnSpc>
                          <a:spcPct val="150000"/>
                        </a:lnSpc>
                        <a:spcAft>
                          <a:spcPts val="0"/>
                        </a:spcAft>
                      </a:pP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9</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rgbClr val="00B0F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r h="0">
                <a:tc>
                  <a:txBody>
                    <a:bodyPr/>
                    <a:lstStyle/>
                    <a:p>
                      <a:pPr indent="0" algn="ctr">
                        <a:lnSpc>
                          <a:spcPct val="150000"/>
                        </a:lnSpc>
                        <a:spcAft>
                          <a:spcPts val="0"/>
                        </a:spcAft>
                      </a:pP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rgbClr val="00B0F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r h="0">
                <a:tc>
                  <a:txBody>
                    <a:bodyPr/>
                    <a:lstStyle/>
                    <a:p>
                      <a:pPr indent="0" algn="ctr">
                        <a:lnSpc>
                          <a:spcPct val="150000"/>
                        </a:lnSpc>
                        <a:spcAft>
                          <a:spcPts val="0"/>
                        </a:spcAft>
                      </a:pP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rgbClr val="00B0F0"/>
                    </a:solidFill>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r h="0">
                <a:tc>
                  <a:txBody>
                    <a:bodyPr/>
                    <a:lstStyle/>
                    <a:p>
                      <a:pPr indent="0" algn="ctr">
                        <a:lnSpc>
                          <a:spcPct val="150000"/>
                        </a:lnSpc>
                        <a:spcAft>
                          <a:spcPts val="0"/>
                        </a:spcAft>
                      </a:pP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9</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rgbClr val="00B0F0"/>
                    </a:solidFill>
                  </a:tcPr>
                </a:tc>
              </a:tr>
            </a:tbl>
          </a:graphicData>
        </a:graphic>
      </p:graphicFrame>
      <p:sp>
        <p:nvSpPr>
          <p:cNvPr id="5" name="左弧形箭头 4"/>
          <p:cNvSpPr/>
          <p:nvPr/>
        </p:nvSpPr>
        <p:spPr>
          <a:xfrm>
            <a:off x="714375" y="3319463"/>
            <a:ext cx="357188" cy="1143000"/>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8917" name="TextBox 5"/>
          <p:cNvSpPr txBox="1"/>
          <p:nvPr/>
        </p:nvSpPr>
        <p:spPr>
          <a:xfrm>
            <a:off x="5214938" y="5038725"/>
            <a:ext cx="2143125" cy="400050"/>
          </a:xfrm>
          <a:prstGeom prst="rect">
            <a:avLst/>
          </a:prstGeom>
          <a:noFill/>
          <a:ln w="9525">
            <a:noFill/>
          </a:ln>
        </p:spPr>
        <p:txBody>
          <a:bodyPr anchor="t" anchorCtr="0">
            <a:spAutoFit/>
          </a:bodyPr>
          <a:p>
            <a:pPr eaLnBrk="0" hangingPunct="0">
              <a:buClrTx/>
              <a:buFontTx/>
            </a:pPr>
            <a:r>
              <a:rPr lang="en-US" altLang="zh-CN" sz="2000" i="1" dirty="0">
                <a:solidFill>
                  <a:srgbClr val="0000FF"/>
                </a:solidFill>
                <a:latin typeface="Consolas" panose="020B0609020204030204" pitchFamily="49" charset="0"/>
                <a:ea typeface="楷体" panose="02010609060101010101" pitchFamily="49" charset="-122"/>
              </a:rPr>
              <a:t>x</a:t>
            </a:r>
            <a:r>
              <a:rPr lang="en-US" altLang="zh-CN" sz="2000" dirty="0">
                <a:solidFill>
                  <a:srgbClr val="0000FF"/>
                </a:solidFill>
                <a:latin typeface="Consolas" panose="020B0609020204030204" pitchFamily="49" charset="0"/>
                <a:ea typeface="楷体" panose="02010609060101010101" pitchFamily="49" charset="-122"/>
              </a:rPr>
              <a:t>[]={2,1,3,4}</a:t>
            </a:r>
            <a:endParaRPr lang="zh-CN" altLang="zh-CN" sz="2000" dirty="0">
              <a:solidFill>
                <a:srgbClr val="0000FF"/>
              </a:solidFill>
              <a:latin typeface="Consolas" panose="020B0609020204030204" pitchFamily="49" charset="0"/>
              <a:ea typeface="楷体" panose="02010609060101010101" pitchFamily="49" charset="-122"/>
            </a:endParaRPr>
          </a:p>
        </p:txBody>
      </p:sp>
      <p:sp>
        <p:nvSpPr>
          <p:cNvPr id="7" name="右大括号 6"/>
          <p:cNvSpPr/>
          <p:nvPr/>
        </p:nvSpPr>
        <p:spPr>
          <a:xfrm>
            <a:off x="4929188" y="4248150"/>
            <a:ext cx="285750" cy="2000250"/>
          </a:xfrm>
          <a:prstGeom prst="rightBrace">
            <a:avLst/>
          </a:prstGeom>
          <a:ln>
            <a:tailEnd type="none"/>
          </a:ln>
        </p:spPr>
        <p:style>
          <a:lnRef idx="2">
            <a:schemeClr val="dk1"/>
          </a:lnRef>
          <a:fillRef idx="0">
            <a:schemeClr val="dk1"/>
          </a:fillRef>
          <a:effectRef idx="1">
            <a:schemeClr val="dk1"/>
          </a:effectRef>
          <a:fontRef idx="minor">
            <a:schemeClr val="tx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09575" y="493713"/>
            <a:ext cx="5040313" cy="646113"/>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tIns="108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rPr>
              <a:t>求解流水作业调度问题</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p:txBody>
      </p:sp>
      <p:sp>
        <p:nvSpPr>
          <p:cNvPr id="3" name="TextBox 2"/>
          <p:cNvSpPr txBox="1"/>
          <p:nvPr/>
        </p:nvSpPr>
        <p:spPr>
          <a:xfrm>
            <a:off x="428625" y="1428750"/>
            <a:ext cx="8501063" cy="3370263"/>
          </a:xfrm>
          <a:prstGeom prst="rect">
            <a:avLst/>
          </a:prstGeom>
          <a:noFill/>
        </p:spPr>
        <p:txBody>
          <a:bodyPr>
            <a:spAutoFit/>
          </a:bodyPr>
          <a:lstStyle/>
          <a:p>
            <a:pPr marR="0" defTabSz="914400" eaLnBrk="0" hangingPunct="0">
              <a:lnSpc>
                <a:spcPct val="150000"/>
              </a:lnSpc>
              <a:buClrTx/>
              <a:buSzTx/>
              <a:buFontTx/>
              <a:buNone/>
              <a:defRPr/>
            </a:pPr>
            <a:r>
              <a:rPr kumimoji="0" lang="zh-CN" altLang="zh-CN" sz="2000" kern="1200" cap="none" spc="0" normalizeH="0" baseline="0" noProof="0" dirty="0">
                <a:solidFill>
                  <a:srgbClr val="FF0000"/>
                </a:solidFill>
                <a:latin typeface="Consolas" panose="020B0609020204030204" pitchFamily="49" charset="0"/>
                <a:ea typeface="黑体" panose="02010609060101010101" pitchFamily="49" charset="-122"/>
                <a:cs typeface="Consolas" panose="020B0609020204030204" pitchFamily="49" charset="0"/>
              </a:rPr>
              <a:t>【问题描述】</a:t>
            </a:r>
            <a:r>
              <a:rPr kumimoji="0" lang="zh-CN"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有</a:t>
            </a:r>
            <a:r>
              <a:rPr kumimoji="0" lang="en-US" altLang="zh-CN" sz="2000" i="1"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n</a:t>
            </a:r>
            <a:r>
              <a:rPr kumimoji="0" lang="zh-CN"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个作业（编号为</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1</a:t>
            </a:r>
            <a:r>
              <a:rPr kumimoji="0" lang="zh-CN"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en-US" altLang="zh-CN" sz="2000" i="1"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n</a:t>
            </a:r>
            <a:r>
              <a:rPr kumimoji="0" lang="zh-CN"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）要在由两台机器</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M</a:t>
            </a:r>
            <a:r>
              <a:rPr kumimoji="0" lang="en-US" altLang="zh-CN" sz="2000" kern="1200" cap="none" spc="0" normalizeH="0" baseline="-2500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1</a:t>
            </a:r>
            <a:r>
              <a:rPr kumimoji="0" lang="zh-CN"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和</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M</a:t>
            </a:r>
            <a:r>
              <a:rPr kumimoji="0" lang="en-US" altLang="zh-CN" sz="2000" kern="1200" cap="none" spc="0" normalizeH="0" baseline="-2500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2</a:t>
            </a:r>
            <a:r>
              <a:rPr kumimoji="0" lang="zh-CN"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组成的流水线上完成加工。每个作业加工的顺序都是先在</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M</a:t>
            </a:r>
            <a:r>
              <a:rPr kumimoji="0" lang="en-US" altLang="zh-CN" sz="2000" kern="1200" cap="none" spc="0" normalizeH="0" baseline="-2500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1</a:t>
            </a:r>
            <a:r>
              <a:rPr kumimoji="0" lang="zh-CN"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上加工，然后在</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M</a:t>
            </a:r>
            <a:r>
              <a:rPr kumimoji="0" lang="en-US" altLang="zh-CN" sz="2000" kern="1200" cap="none" spc="0" normalizeH="0" baseline="-2500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2</a:t>
            </a:r>
            <a:r>
              <a:rPr kumimoji="0" lang="zh-CN"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上加工。</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M</a:t>
            </a:r>
            <a:r>
              <a:rPr kumimoji="0" lang="en-US" altLang="zh-CN" sz="2000" kern="1200" cap="none" spc="0" normalizeH="0" baseline="-2500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1</a:t>
            </a:r>
            <a:r>
              <a:rPr kumimoji="0" lang="zh-CN"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和</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M</a:t>
            </a:r>
            <a:r>
              <a:rPr kumimoji="0" lang="en-US" altLang="zh-CN" sz="2000" kern="1200" cap="none" spc="0" normalizeH="0" baseline="-2500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2</a:t>
            </a:r>
            <a:r>
              <a:rPr kumimoji="0" lang="zh-CN"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加工作业</a:t>
            </a:r>
            <a:r>
              <a:rPr kumimoji="0" lang="en-US" altLang="zh-CN" sz="2000" i="1" kern="1200" cap="none" spc="0" normalizeH="0" baseline="0" noProof="0" dirty="0" err="1">
                <a:solidFill>
                  <a:srgbClr val="000000"/>
                </a:solidFill>
                <a:latin typeface="Consolas" panose="020B0609020204030204" pitchFamily="49" charset="0"/>
                <a:ea typeface="黑体" panose="02010609060101010101" pitchFamily="49" charset="-122"/>
                <a:cs typeface="Consolas" panose="020B0609020204030204" pitchFamily="49" charset="0"/>
              </a:rPr>
              <a:t>i</a:t>
            </a:r>
            <a:r>
              <a:rPr kumimoji="0" lang="zh-CN"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所需的时间分别为</a:t>
            </a:r>
            <a:r>
              <a:rPr kumimoji="0" lang="en-US" altLang="zh-CN" sz="2000" i="1"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a:t>
            </a:r>
            <a:r>
              <a:rPr kumimoji="0" lang="en-US" altLang="zh-CN" sz="2000" i="1" kern="1200" cap="none" spc="0" normalizeH="0" baseline="-2500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i</a:t>
            </a:r>
            <a:r>
              <a:rPr kumimoji="0" lang="zh-CN"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和</a:t>
            </a:r>
            <a:r>
              <a:rPr kumimoji="0" lang="en-US" altLang="zh-CN" sz="2000" i="1"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b</a:t>
            </a:r>
            <a:r>
              <a:rPr kumimoji="0" lang="en-US" altLang="zh-CN" sz="2000" i="1" kern="1200" cap="none" spc="0" normalizeH="0" baseline="-2500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i</a:t>
            </a:r>
            <a:r>
              <a:rPr kumimoji="0" lang="zh-CN"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1</a:t>
            </a:r>
            <a:r>
              <a:rPr kumimoji="0" lang="zh-CN"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en-US" altLang="zh-CN" sz="2000" i="1" kern="1200" cap="none" spc="0" normalizeH="0" baseline="0" noProof="0" dirty="0" err="1">
                <a:solidFill>
                  <a:srgbClr val="000000"/>
                </a:solidFill>
                <a:latin typeface="Consolas" panose="020B0609020204030204" pitchFamily="49" charset="0"/>
                <a:ea typeface="黑体" panose="02010609060101010101" pitchFamily="49" charset="-122"/>
                <a:cs typeface="Consolas" panose="020B0609020204030204" pitchFamily="49" charset="0"/>
              </a:rPr>
              <a:t>i</a:t>
            </a:r>
            <a:r>
              <a:rPr kumimoji="0" lang="zh-CN"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en-US" altLang="zh-CN" sz="2000" i="1"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n</a:t>
            </a:r>
            <a:r>
              <a:rPr kumimoji="0" lang="zh-CN"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endParaRPr kumimoji="0" lang="zh-CN"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endParaRPr>
          </a:p>
          <a:p>
            <a:pPr marR="0" defTabSz="914400" eaLnBrk="0" hangingPunct="0">
              <a:lnSpc>
                <a:spcPct val="150000"/>
              </a:lnSpc>
              <a:buClrTx/>
              <a:buSzTx/>
              <a:buFontTx/>
              <a:buNone/>
              <a:defRPr/>
            </a:pP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    </a:t>
            </a:r>
            <a:r>
              <a:rPr kumimoji="0" lang="zh-CN"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流水作业调度问题要求确定这</a:t>
            </a:r>
            <a:r>
              <a:rPr kumimoji="0" lang="en-US" altLang="zh-CN" sz="2000" i="1"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n</a:t>
            </a:r>
            <a:r>
              <a:rPr kumimoji="0" lang="zh-CN"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个作业的最优加工顺序，使得从第一个作业在机器</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M</a:t>
            </a:r>
            <a:r>
              <a:rPr kumimoji="0" lang="en-US" altLang="zh-CN" sz="2000" kern="1200" cap="none" spc="0" normalizeH="0" baseline="-2500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1</a:t>
            </a:r>
            <a:r>
              <a:rPr kumimoji="0" lang="zh-CN"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上开始加工，到最后一个作业在机器</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M</a:t>
            </a:r>
            <a:r>
              <a:rPr kumimoji="0" lang="en-US" altLang="zh-CN" sz="2000" kern="1200" cap="none" spc="0" normalizeH="0" baseline="-2500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2</a:t>
            </a:r>
            <a:r>
              <a:rPr kumimoji="0" lang="zh-CN"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上加工完成</a:t>
            </a:r>
            <a:r>
              <a:rPr kumimoji="0" lang="zh-CN" altLang="zh-CN" sz="2000" kern="1200" cap="none" spc="0" normalizeH="0" baseline="0" noProof="0" dirty="0">
                <a:solidFill>
                  <a:srgbClr val="C00000"/>
                </a:solidFill>
                <a:effectLst>
                  <a:outerShdw blurRad="38100" dist="38100" dir="2700000" algn="tl">
                    <a:srgbClr val="000000">
                      <a:alpha val="43137"/>
                    </a:srgbClr>
                  </a:outerShdw>
                </a:effectLst>
                <a:latin typeface="Consolas" panose="020B0609020204030204" pitchFamily="49" charset="0"/>
                <a:ea typeface="黑体" panose="02010609060101010101" pitchFamily="49" charset="-122"/>
                <a:cs typeface="Consolas" panose="020B0609020204030204" pitchFamily="49" charset="0"/>
              </a:rPr>
              <a:t>所需的时间最少</a:t>
            </a:r>
            <a:r>
              <a:rPr kumimoji="0" lang="zh-CN"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。可以假定任何作业一旦开始加工，就不允许被中断，直到该作业被完成，即非优先调度。</a:t>
            </a:r>
            <a:endParaRPr kumimoji="0" lang="zh-CN"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103" end="2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TextBox 1"/>
          <p:cNvSpPr txBox="1"/>
          <p:nvPr/>
        </p:nvSpPr>
        <p:spPr>
          <a:xfrm>
            <a:off x="534988" y="1120775"/>
            <a:ext cx="8074025" cy="1828800"/>
          </a:xfrm>
          <a:prstGeom prst="rect">
            <a:avLst/>
          </a:prstGeom>
          <a:noFill/>
          <a:ln w="9525">
            <a:noFill/>
          </a:ln>
        </p:spPr>
        <p:txBody>
          <a:bodyPr anchor="t" anchorCtr="0">
            <a:spAutoFit/>
          </a:bodyPr>
          <a:p>
            <a:pPr eaLnBrk="0" hangingPunct="0">
              <a:lnSpc>
                <a:spcPct val="150000"/>
              </a:lnSpc>
              <a:spcBef>
                <a:spcPts val="600"/>
              </a:spcBef>
              <a:buClrTx/>
              <a:buFontTx/>
            </a:pPr>
            <a:r>
              <a:rPr lang="zh-CN" altLang="zh-CN" sz="2000" dirty="0">
                <a:solidFill>
                  <a:srgbClr val="FF0000"/>
                </a:solidFill>
                <a:latin typeface="Consolas" panose="020B0609020204030204" pitchFamily="49" charset="0"/>
                <a:ea typeface="黑体" panose="02010609060101010101" pitchFamily="49" charset="-122"/>
              </a:rPr>
              <a:t>【问题求解】</a:t>
            </a:r>
            <a:r>
              <a:rPr lang="zh-CN" altLang="zh-CN" dirty="0">
                <a:solidFill>
                  <a:srgbClr val="000000"/>
                </a:solidFill>
                <a:latin typeface="Consolas" panose="020B0609020204030204" pitchFamily="49" charset="0"/>
                <a:ea typeface="黑体" panose="02010609060101010101" pitchFamily="49" charset="-122"/>
              </a:rPr>
              <a:t>作业编号为</a:t>
            </a:r>
            <a:r>
              <a:rPr lang="en-US" altLang="zh-CN" dirty="0">
                <a:solidFill>
                  <a:srgbClr val="000000"/>
                </a:solidFill>
                <a:latin typeface="Consolas" panose="020B0609020204030204" pitchFamily="49" charset="0"/>
                <a:ea typeface="黑体" panose="02010609060101010101" pitchFamily="49" charset="-122"/>
              </a:rPr>
              <a:t>1</a:t>
            </a:r>
            <a:r>
              <a:rPr lang="zh-CN" altLang="zh-CN" dirty="0">
                <a:solidFill>
                  <a:srgbClr val="000000"/>
                </a:solidFill>
                <a:latin typeface="Consolas" panose="020B0609020204030204" pitchFamily="49" charset="0"/>
                <a:ea typeface="黑体" panose="02010609060101010101" pitchFamily="49" charset="-122"/>
              </a:rPr>
              <a:t>到</a:t>
            </a:r>
            <a:r>
              <a:rPr lang="en-US" altLang="zh-CN" i="1" dirty="0">
                <a:solidFill>
                  <a:srgbClr val="000000"/>
                </a:solidFill>
                <a:latin typeface="Consolas" panose="020B0609020204030204" pitchFamily="49" charset="0"/>
                <a:ea typeface="黑体" panose="02010609060101010101" pitchFamily="49" charset="-122"/>
              </a:rPr>
              <a:t>n</a:t>
            </a:r>
            <a:r>
              <a:rPr lang="zh-CN" altLang="zh-CN" dirty="0">
                <a:solidFill>
                  <a:srgbClr val="000000"/>
                </a:solidFill>
                <a:latin typeface="Consolas" panose="020B0609020204030204" pitchFamily="49" charset="0"/>
                <a:ea typeface="黑体" panose="02010609060101010101" pitchFamily="49" charset="-122"/>
              </a:rPr>
              <a:t>，调度方案的执行步骤为</a:t>
            </a:r>
            <a:r>
              <a:rPr lang="en-US" altLang="zh-CN" dirty="0">
                <a:solidFill>
                  <a:srgbClr val="000000"/>
                </a:solidFill>
                <a:latin typeface="Consolas" panose="020B0609020204030204" pitchFamily="49" charset="0"/>
                <a:ea typeface="黑体" panose="02010609060101010101" pitchFamily="49" charset="-122"/>
              </a:rPr>
              <a:t>1</a:t>
            </a:r>
            <a:r>
              <a:rPr lang="zh-CN" altLang="zh-CN" dirty="0">
                <a:solidFill>
                  <a:srgbClr val="000000"/>
                </a:solidFill>
                <a:latin typeface="Consolas" panose="020B0609020204030204" pitchFamily="49" charset="0"/>
                <a:ea typeface="黑体" panose="02010609060101010101" pitchFamily="49" charset="-122"/>
              </a:rPr>
              <a:t>到</a:t>
            </a:r>
            <a:r>
              <a:rPr lang="en-US" altLang="zh-CN" i="1" dirty="0">
                <a:solidFill>
                  <a:srgbClr val="000000"/>
                </a:solidFill>
                <a:latin typeface="Consolas" panose="020B0609020204030204" pitchFamily="49" charset="0"/>
                <a:ea typeface="黑体" panose="02010609060101010101" pitchFamily="49" charset="-122"/>
              </a:rPr>
              <a:t>n</a:t>
            </a:r>
            <a:r>
              <a:rPr lang="zh-CN" altLang="zh-CN" dirty="0">
                <a:solidFill>
                  <a:srgbClr val="000000"/>
                </a:solidFill>
                <a:latin typeface="Consolas" panose="020B0609020204030204" pitchFamily="49" charset="0"/>
                <a:ea typeface="黑体" panose="02010609060101010101" pitchFamily="49" charset="-122"/>
              </a:rPr>
              <a:t>，解空间每一层对应一个步骤的作业分配</a:t>
            </a:r>
            <a:r>
              <a:rPr lang="zh-CN" altLang="en-US" dirty="0">
                <a:solidFill>
                  <a:srgbClr val="000000"/>
                </a:solidFill>
                <a:latin typeface="Consolas" panose="020B0609020204030204" pitchFamily="49" charset="0"/>
                <a:ea typeface="黑体" panose="02010609060101010101" pitchFamily="49" charset="-122"/>
              </a:rPr>
              <a:t>。</a:t>
            </a:r>
            <a:endParaRPr lang="en-US" altLang="zh-CN" dirty="0">
              <a:solidFill>
                <a:srgbClr val="000000"/>
              </a:solidFill>
              <a:latin typeface="Consolas" panose="020B0609020204030204" pitchFamily="49" charset="0"/>
              <a:ea typeface="黑体" panose="02010609060101010101" pitchFamily="49" charset="-122"/>
            </a:endParaRPr>
          </a:p>
          <a:p>
            <a:pPr eaLnBrk="0" hangingPunct="0">
              <a:lnSpc>
                <a:spcPct val="150000"/>
              </a:lnSpc>
              <a:spcBef>
                <a:spcPts val="600"/>
              </a:spcBef>
              <a:buClrTx/>
              <a:buFontTx/>
            </a:pPr>
            <a:r>
              <a:rPr lang="en-US" altLang="zh-CN" dirty="0">
                <a:solidFill>
                  <a:srgbClr val="000000"/>
                </a:solidFill>
                <a:latin typeface="Consolas" panose="020B0609020204030204" pitchFamily="49" charset="0"/>
                <a:ea typeface="黑体" panose="02010609060101010101" pitchFamily="49" charset="-122"/>
              </a:rPr>
              <a:t>     </a:t>
            </a:r>
            <a:r>
              <a:rPr lang="zh-CN" altLang="zh-CN" dirty="0">
                <a:solidFill>
                  <a:srgbClr val="000000"/>
                </a:solidFill>
                <a:latin typeface="Consolas" panose="020B0609020204030204" pitchFamily="49" charset="0"/>
                <a:ea typeface="黑体" panose="02010609060101010101" pitchFamily="49" charset="-122"/>
              </a:rPr>
              <a:t>根结点对应步骤</a:t>
            </a:r>
            <a:r>
              <a:rPr lang="en-US" altLang="zh-CN" dirty="0">
                <a:solidFill>
                  <a:srgbClr val="000000"/>
                </a:solidFill>
                <a:latin typeface="Consolas" panose="020B0609020204030204" pitchFamily="49" charset="0"/>
                <a:ea typeface="黑体" panose="02010609060101010101" pitchFamily="49" charset="-122"/>
              </a:rPr>
              <a:t>0</a:t>
            </a:r>
            <a:r>
              <a:rPr lang="zh-CN" altLang="zh-CN" dirty="0">
                <a:solidFill>
                  <a:srgbClr val="000000"/>
                </a:solidFill>
                <a:latin typeface="Consolas" panose="020B0609020204030204" pitchFamily="49" charset="0"/>
                <a:ea typeface="黑体" panose="02010609060101010101" pitchFamily="49" charset="-122"/>
              </a:rPr>
              <a:t>（虚），依次为步骤</a:t>
            </a:r>
            <a:r>
              <a:rPr lang="en-US" altLang="zh-CN" dirty="0">
                <a:solidFill>
                  <a:srgbClr val="000000"/>
                </a:solidFill>
                <a:latin typeface="Consolas" panose="020B0609020204030204" pitchFamily="49" charset="0"/>
                <a:ea typeface="黑体" panose="02010609060101010101" pitchFamily="49" charset="-122"/>
              </a:rPr>
              <a:t>1</a:t>
            </a:r>
            <a:r>
              <a:rPr lang="zh-CN" altLang="zh-CN" dirty="0">
                <a:solidFill>
                  <a:srgbClr val="000000"/>
                </a:solidFill>
                <a:latin typeface="Consolas" panose="020B0609020204030204" pitchFamily="49" charset="0"/>
                <a:ea typeface="黑体" panose="02010609060101010101" pitchFamily="49" charset="-122"/>
              </a:rPr>
              <a:t>、</a:t>
            </a:r>
            <a:r>
              <a:rPr lang="en-US" altLang="zh-CN" dirty="0">
                <a:solidFill>
                  <a:srgbClr val="000000"/>
                </a:solidFill>
                <a:latin typeface="Consolas" panose="020B0609020204030204" pitchFamily="49" charset="0"/>
                <a:ea typeface="黑体" panose="02010609060101010101" pitchFamily="49" charset="-122"/>
              </a:rPr>
              <a:t>2</a:t>
            </a:r>
            <a:r>
              <a:rPr lang="zh-CN" altLang="zh-CN"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n</a:t>
            </a:r>
            <a:r>
              <a:rPr lang="zh-CN" altLang="zh-CN" dirty="0">
                <a:solidFill>
                  <a:srgbClr val="000000"/>
                </a:solidFill>
                <a:latin typeface="Consolas" panose="020B0609020204030204" pitchFamily="49" charset="0"/>
                <a:ea typeface="黑体" panose="02010609060101010101" pitchFamily="49" charset="-122"/>
              </a:rPr>
              <a:t>分配任务，叶子结点对应步骤</a:t>
            </a:r>
            <a:r>
              <a:rPr lang="en-US" altLang="zh-CN" i="1" dirty="0">
                <a:solidFill>
                  <a:srgbClr val="000000"/>
                </a:solidFill>
                <a:latin typeface="Consolas" panose="020B0609020204030204" pitchFamily="49" charset="0"/>
                <a:ea typeface="黑体" panose="02010609060101010101" pitchFamily="49" charset="-122"/>
              </a:rPr>
              <a:t>n</a:t>
            </a:r>
            <a:r>
              <a:rPr lang="zh-CN" altLang="zh-CN" dirty="0">
                <a:solidFill>
                  <a:srgbClr val="000000"/>
                </a:solidFill>
                <a:latin typeface="Consolas" panose="020B0609020204030204" pitchFamily="49" charset="0"/>
                <a:ea typeface="黑体" panose="02010609060101010101" pitchFamily="49" charset="-122"/>
              </a:rPr>
              <a:t>。</a:t>
            </a:r>
            <a:endParaRPr lang="zh-CN" altLang="zh-CN" dirty="0">
              <a:solidFill>
                <a:srgbClr val="000000"/>
              </a:solidFill>
              <a:latin typeface="Consolas" panose="020B0609020204030204" pitchFamily="49" charset="0"/>
              <a:ea typeface="黑体" panose="02010609060101010101" pitchFamily="49" charset="-122"/>
            </a:endParaRPr>
          </a:p>
        </p:txBody>
      </p:sp>
      <p:grpSp>
        <p:nvGrpSpPr>
          <p:cNvPr id="9" name="组合 39"/>
          <p:cNvGrpSpPr/>
          <p:nvPr/>
        </p:nvGrpSpPr>
        <p:grpSpPr>
          <a:xfrm>
            <a:off x="1428750" y="2576513"/>
            <a:ext cx="6215063" cy="3748087"/>
            <a:chOff x="1428728" y="1785926"/>
            <a:chExt cx="6215106" cy="3747813"/>
          </a:xfrm>
        </p:grpSpPr>
        <p:sp>
          <p:nvSpPr>
            <p:cNvPr id="3" name="椭圆 2"/>
            <p:cNvSpPr/>
            <p:nvPr/>
          </p:nvSpPr>
          <p:spPr>
            <a:xfrm>
              <a:off x="3857620" y="1857358"/>
              <a:ext cx="428628" cy="428594"/>
            </a:xfrm>
            <a:prstGeom prst="ellipse">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43012" name="TextBox 3"/>
            <p:cNvSpPr txBox="1"/>
            <p:nvPr/>
          </p:nvSpPr>
          <p:spPr>
            <a:xfrm>
              <a:off x="4357686" y="1785926"/>
              <a:ext cx="1857388" cy="369332"/>
            </a:xfrm>
            <a:prstGeom prst="rect">
              <a:avLst/>
            </a:prstGeom>
            <a:noFill/>
            <a:ln w="9525">
              <a:noFill/>
            </a:ln>
          </p:spPr>
          <p:txBody>
            <a:bodyPr anchor="t" anchorCtr="0">
              <a:spAutoFit/>
            </a:bodyPr>
            <a:p>
              <a:pPr eaLnBrk="0" hangingPunct="0">
                <a:buClrTx/>
                <a:buFontTx/>
              </a:pPr>
              <a:r>
                <a:rPr lang="zh-CN" altLang="zh-CN" dirty="0">
                  <a:solidFill>
                    <a:srgbClr val="0000FF"/>
                  </a:solidFill>
                  <a:latin typeface="黑体" panose="02010609060101010101" pitchFamily="49" charset="-122"/>
                  <a:ea typeface="黑体" panose="02010609060101010101" pitchFamily="49" charset="-122"/>
                </a:rPr>
                <a:t>根结点</a:t>
              </a:r>
              <a:r>
                <a:rPr lang="zh-CN" altLang="en-US" dirty="0">
                  <a:solidFill>
                    <a:srgbClr val="0000FF"/>
                  </a:solidFill>
                  <a:latin typeface="Consolas" panose="020B0609020204030204" pitchFamily="49" charset="0"/>
                  <a:ea typeface="仿宋" panose="02010609060101010101" pitchFamily="49" charset="-122"/>
                </a:rPr>
                <a:t>（</a:t>
              </a:r>
              <a:r>
                <a:rPr lang="en-US" altLang="zh-CN" i="1" dirty="0">
                  <a:solidFill>
                    <a:srgbClr val="0000FF"/>
                  </a:solidFill>
                  <a:latin typeface="Consolas" panose="020B0609020204030204" pitchFamily="49" charset="0"/>
                  <a:ea typeface="仿宋" panose="02010609060101010101" pitchFamily="49" charset="-122"/>
                </a:rPr>
                <a:t>i</a:t>
              </a:r>
              <a:r>
                <a:rPr lang="en-US" altLang="zh-CN" dirty="0">
                  <a:solidFill>
                    <a:srgbClr val="0000FF"/>
                  </a:solidFill>
                  <a:latin typeface="Consolas" panose="020B0609020204030204" pitchFamily="49" charset="0"/>
                  <a:ea typeface="仿宋" panose="02010609060101010101" pitchFamily="49" charset="-122"/>
                </a:rPr>
                <a:t>=0</a:t>
              </a:r>
              <a:r>
                <a:rPr lang="zh-CN" altLang="en-US" dirty="0">
                  <a:solidFill>
                    <a:srgbClr val="0000FF"/>
                  </a:solidFill>
                  <a:latin typeface="Consolas" panose="020B0609020204030204" pitchFamily="49" charset="0"/>
                  <a:ea typeface="仿宋" panose="02010609060101010101" pitchFamily="49" charset="-122"/>
                </a:rPr>
                <a:t>）</a:t>
              </a:r>
              <a:endParaRPr lang="zh-CN" altLang="en-US" dirty="0">
                <a:latin typeface="Consolas" panose="020B0609020204030204" pitchFamily="49" charset="0"/>
                <a:ea typeface="仿宋" panose="02010609060101010101" pitchFamily="49" charset="-122"/>
              </a:endParaRPr>
            </a:p>
          </p:txBody>
        </p:sp>
        <p:sp>
          <p:nvSpPr>
            <p:cNvPr id="5" name="椭圆 4"/>
            <p:cNvSpPr/>
            <p:nvPr/>
          </p:nvSpPr>
          <p:spPr>
            <a:xfrm>
              <a:off x="2643174" y="3071707"/>
              <a:ext cx="428628" cy="42859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6" name="椭圆 5"/>
            <p:cNvSpPr/>
            <p:nvPr/>
          </p:nvSpPr>
          <p:spPr>
            <a:xfrm>
              <a:off x="3786182" y="3071707"/>
              <a:ext cx="428628" cy="42859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7" name="椭圆 6"/>
            <p:cNvSpPr/>
            <p:nvPr/>
          </p:nvSpPr>
          <p:spPr>
            <a:xfrm>
              <a:off x="5143504" y="3071707"/>
              <a:ext cx="428628" cy="42859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43016" name="TextBox 7"/>
            <p:cNvSpPr txBox="1"/>
            <p:nvPr/>
          </p:nvSpPr>
          <p:spPr>
            <a:xfrm>
              <a:off x="4357686" y="3000372"/>
              <a:ext cx="571504" cy="461665"/>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Arial" panose="020B0604020202020204" pitchFamily="34" charset="0"/>
                  <a:ea typeface="宋体" panose="02010600030101010101" pitchFamily="2" charset="-122"/>
                </a:rPr>
                <a:t>…</a:t>
              </a:r>
              <a:endParaRPr lang="zh-CN" altLang="en-US" dirty="0">
                <a:solidFill>
                  <a:srgbClr val="0000FF"/>
                </a:solidFill>
                <a:latin typeface="Arial" panose="020B0604020202020204" pitchFamily="34" charset="0"/>
                <a:ea typeface="宋体" panose="02010600030101010101" pitchFamily="2" charset="-122"/>
              </a:endParaRPr>
            </a:p>
          </p:txBody>
        </p:sp>
        <p:cxnSp>
          <p:nvCxnSpPr>
            <p:cNvPr id="10" name="直接连接符 9"/>
            <p:cNvCxnSpPr>
              <a:stCxn id="3" idx="3"/>
              <a:endCxn id="5" idx="7"/>
            </p:cNvCxnSpPr>
            <p:nvPr/>
          </p:nvCxnSpPr>
          <p:spPr>
            <a:xfrm rot="5400000">
              <a:off x="3008337" y="2222421"/>
              <a:ext cx="912746" cy="91281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2" name="直接连接符 11"/>
            <p:cNvCxnSpPr>
              <a:stCxn id="3" idx="4"/>
              <a:endCxn id="6" idx="0"/>
            </p:cNvCxnSpPr>
            <p:nvPr/>
          </p:nvCxnSpPr>
          <p:spPr>
            <a:xfrm rot="5400000">
              <a:off x="3643337" y="2643110"/>
              <a:ext cx="785756" cy="7143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4" name="直接连接符 13"/>
            <p:cNvCxnSpPr>
              <a:stCxn id="3" idx="5"/>
              <a:endCxn id="7" idx="1"/>
            </p:cNvCxnSpPr>
            <p:nvPr/>
          </p:nvCxnSpPr>
          <p:spPr>
            <a:xfrm rot="16200000" flipH="1">
              <a:off x="4258499" y="2186699"/>
              <a:ext cx="912746" cy="984257"/>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43020" name="TextBox 14"/>
            <p:cNvSpPr txBox="1"/>
            <p:nvPr/>
          </p:nvSpPr>
          <p:spPr>
            <a:xfrm>
              <a:off x="2857488" y="2416726"/>
              <a:ext cx="714380" cy="338554"/>
            </a:xfrm>
            <a:prstGeom prst="rect">
              <a:avLst/>
            </a:prstGeom>
            <a:noFill/>
            <a:ln w="9525">
              <a:noFill/>
            </a:ln>
          </p:spPr>
          <p:txBody>
            <a:bodyPr anchor="t" anchorCtr="0">
              <a:spAutoFit/>
            </a:bodyPr>
            <a:p>
              <a:pPr eaLnBrk="0" hangingPunct="0">
                <a:buClrTx/>
                <a:buFontTx/>
              </a:pPr>
              <a:r>
                <a:rPr lang="en-US" altLang="zh-CN" sz="1600" i="1" dirty="0">
                  <a:solidFill>
                    <a:srgbClr val="0000FF"/>
                  </a:solidFill>
                  <a:latin typeface="Consolas" panose="020B0609020204030204" pitchFamily="49" charset="0"/>
                  <a:ea typeface="宋体" panose="02010600030101010101" pitchFamily="2" charset="-122"/>
                </a:rPr>
                <a:t>j</a:t>
              </a:r>
              <a:r>
                <a:rPr lang="en-US" altLang="zh-CN" sz="1600" dirty="0">
                  <a:solidFill>
                    <a:srgbClr val="0000FF"/>
                  </a:solidFill>
                  <a:latin typeface="Consolas" panose="020B0609020204030204" pitchFamily="49" charset="0"/>
                  <a:ea typeface="宋体" panose="02010600030101010101" pitchFamily="2" charset="-122"/>
                </a:rPr>
                <a:t>=1</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43021" name="TextBox 15"/>
            <p:cNvSpPr txBox="1"/>
            <p:nvPr/>
          </p:nvSpPr>
          <p:spPr>
            <a:xfrm>
              <a:off x="3571868" y="2428868"/>
              <a:ext cx="714380" cy="338554"/>
            </a:xfrm>
            <a:prstGeom prst="rect">
              <a:avLst/>
            </a:prstGeom>
            <a:noFill/>
            <a:ln w="9525">
              <a:noFill/>
            </a:ln>
          </p:spPr>
          <p:txBody>
            <a:bodyPr anchor="t" anchorCtr="0">
              <a:spAutoFit/>
            </a:bodyPr>
            <a:p>
              <a:pPr eaLnBrk="0" hangingPunct="0">
                <a:buClrTx/>
                <a:buFontTx/>
              </a:pPr>
              <a:r>
                <a:rPr lang="en-US" altLang="zh-CN" sz="1600" i="1" dirty="0">
                  <a:solidFill>
                    <a:srgbClr val="0000FF"/>
                  </a:solidFill>
                  <a:latin typeface="Consolas" panose="020B0609020204030204" pitchFamily="49" charset="0"/>
                  <a:ea typeface="宋体" panose="02010600030101010101" pitchFamily="2" charset="-122"/>
                </a:rPr>
                <a:t>j</a:t>
              </a:r>
              <a:r>
                <a:rPr lang="en-US" altLang="zh-CN" sz="1600" dirty="0">
                  <a:solidFill>
                    <a:srgbClr val="0000FF"/>
                  </a:solidFill>
                  <a:latin typeface="Consolas" panose="020B0609020204030204" pitchFamily="49" charset="0"/>
                  <a:ea typeface="宋体" panose="02010600030101010101" pitchFamily="2" charset="-122"/>
                </a:rPr>
                <a:t>=2</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43022" name="TextBox 16"/>
            <p:cNvSpPr txBox="1"/>
            <p:nvPr/>
          </p:nvSpPr>
          <p:spPr>
            <a:xfrm>
              <a:off x="4714876" y="2357430"/>
              <a:ext cx="714380" cy="338554"/>
            </a:xfrm>
            <a:prstGeom prst="rect">
              <a:avLst/>
            </a:prstGeom>
            <a:noFill/>
            <a:ln w="9525">
              <a:noFill/>
            </a:ln>
          </p:spPr>
          <p:txBody>
            <a:bodyPr anchor="t" anchorCtr="0">
              <a:spAutoFit/>
            </a:bodyPr>
            <a:p>
              <a:pPr eaLnBrk="0" hangingPunct="0">
                <a:buClrTx/>
                <a:buFontTx/>
              </a:pPr>
              <a:r>
                <a:rPr lang="en-US" altLang="zh-CN" sz="1600" i="1" dirty="0">
                  <a:solidFill>
                    <a:srgbClr val="0000FF"/>
                  </a:solidFill>
                  <a:latin typeface="Consolas" panose="020B0609020204030204" pitchFamily="49" charset="0"/>
                  <a:ea typeface="宋体" panose="02010600030101010101" pitchFamily="2" charset="-122"/>
                </a:rPr>
                <a:t>j</a:t>
              </a:r>
              <a:r>
                <a:rPr lang="en-US" altLang="zh-CN" sz="1600" dirty="0">
                  <a:solidFill>
                    <a:srgbClr val="0000FF"/>
                  </a:solidFill>
                  <a:latin typeface="Consolas" panose="020B0609020204030204" pitchFamily="49" charset="0"/>
                  <a:ea typeface="宋体" panose="02010600030101010101" pitchFamily="2" charset="-122"/>
                </a:rPr>
                <a:t>=</a:t>
              </a:r>
              <a:r>
                <a:rPr lang="en-US" altLang="zh-CN" sz="1600" i="1" dirty="0">
                  <a:solidFill>
                    <a:srgbClr val="0000FF"/>
                  </a:solidFill>
                  <a:latin typeface="Consolas" panose="020B0609020204030204" pitchFamily="49" charset="0"/>
                  <a:ea typeface="宋体" panose="02010600030101010101" pitchFamily="2" charset="-122"/>
                </a:rPr>
                <a:t>n</a:t>
              </a:r>
              <a:endParaRPr lang="zh-CN" altLang="en-US" sz="1600" i="1" dirty="0">
                <a:solidFill>
                  <a:srgbClr val="0000FF"/>
                </a:solidFill>
                <a:latin typeface="Consolas" panose="020B0609020204030204" pitchFamily="49" charset="0"/>
                <a:ea typeface="宋体" panose="02010600030101010101" pitchFamily="2" charset="-122"/>
              </a:endParaRPr>
            </a:p>
          </p:txBody>
        </p:sp>
        <p:sp>
          <p:nvSpPr>
            <p:cNvPr id="18" name="椭圆 17"/>
            <p:cNvSpPr/>
            <p:nvPr/>
          </p:nvSpPr>
          <p:spPr>
            <a:xfrm>
              <a:off x="1428728" y="4500353"/>
              <a:ext cx="428628" cy="42859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9" name="椭圆 18"/>
            <p:cNvSpPr/>
            <p:nvPr/>
          </p:nvSpPr>
          <p:spPr>
            <a:xfrm>
              <a:off x="2571736" y="4500353"/>
              <a:ext cx="428628" cy="42859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20" name="椭圆 19"/>
            <p:cNvSpPr/>
            <p:nvPr/>
          </p:nvSpPr>
          <p:spPr>
            <a:xfrm>
              <a:off x="3929058" y="4500353"/>
              <a:ext cx="428628" cy="42859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43026" name="TextBox 20"/>
            <p:cNvSpPr txBox="1"/>
            <p:nvPr/>
          </p:nvSpPr>
          <p:spPr>
            <a:xfrm>
              <a:off x="3143240" y="4429132"/>
              <a:ext cx="571504" cy="461665"/>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Arial" panose="020B0604020202020204" pitchFamily="34" charset="0"/>
                  <a:ea typeface="宋体" panose="02010600030101010101" pitchFamily="2" charset="-122"/>
                </a:rPr>
                <a:t>…</a:t>
              </a:r>
              <a:endParaRPr lang="zh-CN" altLang="en-US" dirty="0">
                <a:solidFill>
                  <a:srgbClr val="0000FF"/>
                </a:solidFill>
                <a:latin typeface="Arial" panose="020B0604020202020204" pitchFamily="34" charset="0"/>
                <a:ea typeface="宋体" panose="02010600030101010101" pitchFamily="2" charset="-122"/>
              </a:endParaRPr>
            </a:p>
          </p:txBody>
        </p:sp>
        <p:cxnSp>
          <p:nvCxnSpPr>
            <p:cNvPr id="23" name="直接连接符 22"/>
            <p:cNvCxnSpPr>
              <a:stCxn id="5" idx="3"/>
              <a:endCxn id="18" idx="7"/>
            </p:cNvCxnSpPr>
            <p:nvPr/>
          </p:nvCxnSpPr>
          <p:spPr>
            <a:xfrm rot="5400000">
              <a:off x="1687535" y="3544708"/>
              <a:ext cx="1125456" cy="912819"/>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5" name="直接连接符 24"/>
            <p:cNvCxnSpPr>
              <a:stCxn id="5" idx="4"/>
              <a:endCxn id="19" idx="0"/>
            </p:cNvCxnSpPr>
            <p:nvPr/>
          </p:nvCxnSpPr>
          <p:spPr>
            <a:xfrm rot="5400000">
              <a:off x="2321740" y="3964606"/>
              <a:ext cx="1000052" cy="71437"/>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7" name="直接连接符 26"/>
            <p:cNvCxnSpPr>
              <a:stCxn id="5" idx="5"/>
              <a:endCxn id="20" idx="1"/>
            </p:cNvCxnSpPr>
            <p:nvPr/>
          </p:nvCxnSpPr>
          <p:spPr>
            <a:xfrm rot="16200000" flipH="1">
              <a:off x="2937699" y="3508990"/>
              <a:ext cx="1125456" cy="984257"/>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43030" name="TextBox 27"/>
            <p:cNvSpPr txBox="1"/>
            <p:nvPr/>
          </p:nvSpPr>
          <p:spPr>
            <a:xfrm>
              <a:off x="1643042" y="3774048"/>
              <a:ext cx="714380" cy="338554"/>
            </a:xfrm>
            <a:prstGeom prst="rect">
              <a:avLst/>
            </a:prstGeom>
            <a:noFill/>
            <a:ln w="9525">
              <a:noFill/>
            </a:ln>
          </p:spPr>
          <p:txBody>
            <a:bodyPr anchor="t" anchorCtr="0">
              <a:spAutoFit/>
            </a:bodyPr>
            <a:p>
              <a:pPr eaLnBrk="0" hangingPunct="0">
                <a:buClrTx/>
                <a:buFontTx/>
              </a:pPr>
              <a:r>
                <a:rPr lang="en-US" altLang="zh-CN" sz="1600" i="1" dirty="0">
                  <a:solidFill>
                    <a:srgbClr val="0000FF"/>
                  </a:solidFill>
                  <a:latin typeface="Consolas" panose="020B0609020204030204" pitchFamily="49" charset="0"/>
                  <a:ea typeface="宋体" panose="02010600030101010101" pitchFamily="2" charset="-122"/>
                </a:rPr>
                <a:t>j</a:t>
              </a:r>
              <a:r>
                <a:rPr lang="en-US" altLang="zh-CN" sz="1600" dirty="0">
                  <a:solidFill>
                    <a:srgbClr val="0000FF"/>
                  </a:solidFill>
                  <a:latin typeface="Consolas" panose="020B0609020204030204" pitchFamily="49" charset="0"/>
                  <a:ea typeface="宋体" panose="02010600030101010101" pitchFamily="2" charset="-122"/>
                </a:rPr>
                <a:t>=2</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43031" name="TextBox 28"/>
            <p:cNvSpPr txBox="1"/>
            <p:nvPr/>
          </p:nvSpPr>
          <p:spPr>
            <a:xfrm>
              <a:off x="2285984" y="3786748"/>
              <a:ext cx="714380" cy="338554"/>
            </a:xfrm>
            <a:prstGeom prst="rect">
              <a:avLst/>
            </a:prstGeom>
            <a:noFill/>
            <a:ln w="9525">
              <a:noFill/>
            </a:ln>
          </p:spPr>
          <p:txBody>
            <a:bodyPr anchor="t" anchorCtr="0">
              <a:spAutoFit/>
            </a:bodyPr>
            <a:p>
              <a:pPr eaLnBrk="0" hangingPunct="0">
                <a:buClrTx/>
                <a:buFontTx/>
              </a:pPr>
              <a:r>
                <a:rPr lang="en-US" altLang="zh-CN" sz="1600" i="1" dirty="0">
                  <a:solidFill>
                    <a:srgbClr val="0000FF"/>
                  </a:solidFill>
                  <a:latin typeface="Consolas" panose="020B0609020204030204" pitchFamily="49" charset="0"/>
                  <a:ea typeface="宋体" panose="02010600030101010101" pitchFamily="2" charset="-122"/>
                </a:rPr>
                <a:t>j</a:t>
              </a:r>
              <a:r>
                <a:rPr lang="en-US" altLang="zh-CN" sz="1600" dirty="0">
                  <a:solidFill>
                    <a:srgbClr val="0000FF"/>
                  </a:solidFill>
                  <a:latin typeface="Consolas" panose="020B0609020204030204" pitchFamily="49" charset="0"/>
                  <a:ea typeface="宋体" panose="02010600030101010101" pitchFamily="2" charset="-122"/>
                </a:rPr>
                <a:t>=3</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43032" name="TextBox 29"/>
            <p:cNvSpPr txBox="1"/>
            <p:nvPr/>
          </p:nvSpPr>
          <p:spPr>
            <a:xfrm>
              <a:off x="3487730" y="3631172"/>
              <a:ext cx="714380" cy="338554"/>
            </a:xfrm>
            <a:prstGeom prst="rect">
              <a:avLst/>
            </a:prstGeom>
            <a:noFill/>
            <a:ln w="9525">
              <a:noFill/>
            </a:ln>
          </p:spPr>
          <p:txBody>
            <a:bodyPr anchor="t" anchorCtr="0">
              <a:spAutoFit/>
            </a:bodyPr>
            <a:p>
              <a:pPr eaLnBrk="0" hangingPunct="0">
                <a:buClrTx/>
                <a:buFontTx/>
              </a:pPr>
              <a:r>
                <a:rPr lang="en-US" altLang="zh-CN" sz="1600" i="1" dirty="0">
                  <a:solidFill>
                    <a:srgbClr val="0000FF"/>
                  </a:solidFill>
                  <a:latin typeface="Consolas" panose="020B0609020204030204" pitchFamily="49" charset="0"/>
                  <a:ea typeface="宋体" panose="02010600030101010101" pitchFamily="2" charset="-122"/>
                </a:rPr>
                <a:t>j</a:t>
              </a:r>
              <a:r>
                <a:rPr lang="en-US" altLang="zh-CN" sz="1600" dirty="0">
                  <a:solidFill>
                    <a:srgbClr val="0000FF"/>
                  </a:solidFill>
                  <a:latin typeface="Consolas" panose="020B0609020204030204" pitchFamily="49" charset="0"/>
                  <a:ea typeface="宋体" panose="02010600030101010101" pitchFamily="2" charset="-122"/>
                </a:rPr>
                <a:t>=</a:t>
              </a:r>
              <a:r>
                <a:rPr lang="en-US" altLang="zh-CN" sz="1600" i="1" dirty="0">
                  <a:solidFill>
                    <a:srgbClr val="0000FF"/>
                  </a:solidFill>
                  <a:latin typeface="Consolas" panose="020B0609020204030204" pitchFamily="49" charset="0"/>
                  <a:ea typeface="宋体" panose="02010600030101010101" pitchFamily="2" charset="-122"/>
                </a:rPr>
                <a:t>n</a:t>
              </a:r>
              <a:endParaRPr lang="zh-CN" altLang="en-US" sz="1600" i="1" dirty="0">
                <a:solidFill>
                  <a:srgbClr val="0000FF"/>
                </a:solidFill>
                <a:latin typeface="Consolas" panose="020B0609020204030204" pitchFamily="49" charset="0"/>
                <a:ea typeface="宋体" panose="02010600030101010101" pitchFamily="2" charset="-122"/>
              </a:endParaRPr>
            </a:p>
          </p:txBody>
        </p:sp>
        <p:sp>
          <p:nvSpPr>
            <p:cNvPr id="43033" name="TextBox 30"/>
            <p:cNvSpPr txBox="1"/>
            <p:nvPr/>
          </p:nvSpPr>
          <p:spPr>
            <a:xfrm>
              <a:off x="4643438" y="3786190"/>
              <a:ext cx="571504" cy="461665"/>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Arial" panose="020B0604020202020204" pitchFamily="34" charset="0"/>
                  <a:ea typeface="宋体" panose="02010600030101010101" pitchFamily="2" charset="-122"/>
                </a:rPr>
                <a:t>…</a:t>
              </a:r>
              <a:endParaRPr lang="zh-CN" altLang="en-US" dirty="0">
                <a:solidFill>
                  <a:srgbClr val="0000FF"/>
                </a:solidFill>
                <a:latin typeface="Arial" panose="020B0604020202020204" pitchFamily="34" charset="0"/>
                <a:ea typeface="宋体" panose="02010600030101010101" pitchFamily="2" charset="-122"/>
              </a:endParaRPr>
            </a:p>
          </p:txBody>
        </p:sp>
        <p:sp>
          <p:nvSpPr>
            <p:cNvPr id="43034" name="TextBox 31"/>
            <p:cNvSpPr txBox="1"/>
            <p:nvPr/>
          </p:nvSpPr>
          <p:spPr>
            <a:xfrm>
              <a:off x="2571736" y="5072074"/>
              <a:ext cx="571504" cy="461665"/>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Arial" panose="020B0604020202020204" pitchFamily="34" charset="0"/>
                  <a:ea typeface="宋体" panose="02010600030101010101" pitchFamily="2" charset="-122"/>
                </a:rPr>
                <a:t>…</a:t>
              </a:r>
              <a:endParaRPr lang="zh-CN" altLang="en-US" dirty="0">
                <a:solidFill>
                  <a:srgbClr val="0000FF"/>
                </a:solidFill>
                <a:latin typeface="Arial" panose="020B0604020202020204" pitchFamily="34" charset="0"/>
                <a:ea typeface="宋体" panose="02010600030101010101" pitchFamily="2" charset="-122"/>
              </a:endParaRPr>
            </a:p>
          </p:txBody>
        </p:sp>
        <p:sp>
          <p:nvSpPr>
            <p:cNvPr id="43035" name="TextBox 32"/>
            <p:cNvSpPr txBox="1"/>
            <p:nvPr/>
          </p:nvSpPr>
          <p:spPr>
            <a:xfrm>
              <a:off x="6786578" y="2659000"/>
              <a:ext cx="857256" cy="369332"/>
            </a:xfrm>
            <a:prstGeom prst="rect">
              <a:avLst/>
            </a:prstGeom>
            <a:noFill/>
            <a:ln w="9525">
              <a:noFill/>
            </a:ln>
          </p:spPr>
          <p:txBody>
            <a:bodyPr anchor="t" anchorCtr="0">
              <a:spAutoFit/>
            </a:bodyPr>
            <a:p>
              <a:pPr eaLnBrk="0" hangingPunct="0">
                <a:buClrTx/>
                <a:buFontTx/>
              </a:pPr>
              <a:r>
                <a:rPr lang="zh-CN" altLang="zh-CN" dirty="0">
                  <a:solidFill>
                    <a:srgbClr val="FF00FF"/>
                  </a:solidFill>
                  <a:latin typeface="Consolas" panose="020B0609020204030204" pitchFamily="49" charset="0"/>
                  <a:ea typeface="仿宋" panose="02010609060101010101" pitchFamily="49" charset="-122"/>
                </a:rPr>
                <a:t>步骤</a:t>
              </a:r>
              <a:r>
                <a:rPr lang="en-US" altLang="zh-CN" dirty="0">
                  <a:solidFill>
                    <a:srgbClr val="FF00FF"/>
                  </a:solidFill>
                  <a:latin typeface="Consolas" panose="020B0609020204030204" pitchFamily="49" charset="0"/>
                  <a:ea typeface="仿宋" panose="02010609060101010101" pitchFamily="49" charset="-122"/>
                </a:rPr>
                <a:t>1</a:t>
              </a:r>
              <a:endParaRPr lang="zh-CN" altLang="en-US" dirty="0">
                <a:solidFill>
                  <a:srgbClr val="FF00FF"/>
                </a:solidFill>
                <a:latin typeface="Consolas" panose="020B0609020204030204" pitchFamily="49" charset="0"/>
                <a:ea typeface="仿宋" panose="02010609060101010101" pitchFamily="49" charset="-122"/>
              </a:endParaRPr>
            </a:p>
          </p:txBody>
        </p:sp>
        <p:cxnSp>
          <p:nvCxnSpPr>
            <p:cNvPr id="35" name="直接连接符 34"/>
            <p:cNvCxnSpPr>
              <a:stCxn id="5" idx="5"/>
              <a:endCxn id="20" idx="1"/>
            </p:cNvCxnSpPr>
            <p:nvPr/>
          </p:nvCxnSpPr>
          <p:spPr>
            <a:xfrm>
              <a:off x="2571736" y="2857410"/>
              <a:ext cx="4214842" cy="1588"/>
            </a:xfrm>
            <a:prstGeom prst="line">
              <a:avLst/>
            </a:prstGeom>
            <a:ln>
              <a:solidFill>
                <a:srgbClr val="00B0F0"/>
              </a:solidFill>
              <a:prstDash val="dash"/>
              <a:tailEnd type="none"/>
            </a:ln>
          </p:spPr>
          <p:style>
            <a:lnRef idx="2">
              <a:schemeClr val="dk1"/>
            </a:lnRef>
            <a:fillRef idx="0">
              <a:schemeClr val="dk1"/>
            </a:fillRef>
            <a:effectRef idx="1">
              <a:schemeClr val="dk1"/>
            </a:effectRef>
            <a:fontRef idx="minor">
              <a:schemeClr val="tx1"/>
            </a:fontRef>
          </p:style>
        </p:cxnSp>
        <p:sp>
          <p:nvSpPr>
            <p:cNvPr id="43037" name="TextBox 35"/>
            <p:cNvSpPr txBox="1"/>
            <p:nvPr/>
          </p:nvSpPr>
          <p:spPr>
            <a:xfrm>
              <a:off x="6786578" y="4036960"/>
              <a:ext cx="857256" cy="369332"/>
            </a:xfrm>
            <a:prstGeom prst="rect">
              <a:avLst/>
            </a:prstGeom>
            <a:noFill/>
            <a:ln w="9525">
              <a:noFill/>
            </a:ln>
          </p:spPr>
          <p:txBody>
            <a:bodyPr anchor="t" anchorCtr="0">
              <a:spAutoFit/>
            </a:bodyPr>
            <a:p>
              <a:pPr eaLnBrk="0" hangingPunct="0">
                <a:buClrTx/>
                <a:buFontTx/>
              </a:pPr>
              <a:r>
                <a:rPr lang="zh-CN" altLang="zh-CN" dirty="0">
                  <a:solidFill>
                    <a:srgbClr val="FF00FF"/>
                  </a:solidFill>
                  <a:latin typeface="Consolas" panose="020B0609020204030204" pitchFamily="49" charset="0"/>
                  <a:ea typeface="仿宋" panose="02010609060101010101" pitchFamily="49" charset="-122"/>
                </a:rPr>
                <a:t>步骤</a:t>
              </a:r>
              <a:r>
                <a:rPr lang="en-US" altLang="zh-CN" dirty="0">
                  <a:solidFill>
                    <a:srgbClr val="FF00FF"/>
                  </a:solidFill>
                  <a:latin typeface="Consolas" panose="020B0609020204030204" pitchFamily="49" charset="0"/>
                  <a:ea typeface="仿宋" panose="02010609060101010101" pitchFamily="49" charset="-122"/>
                </a:rPr>
                <a:t>2</a:t>
              </a:r>
              <a:endParaRPr lang="zh-CN" altLang="en-US" dirty="0">
                <a:solidFill>
                  <a:srgbClr val="FF00FF"/>
                </a:solidFill>
                <a:latin typeface="Consolas" panose="020B0609020204030204" pitchFamily="49" charset="0"/>
                <a:ea typeface="仿宋" panose="02010609060101010101" pitchFamily="49" charset="-122"/>
              </a:endParaRPr>
            </a:p>
          </p:txBody>
        </p:sp>
        <p:cxnSp>
          <p:nvCxnSpPr>
            <p:cNvPr id="37" name="直接连接符 36"/>
            <p:cNvCxnSpPr>
              <a:stCxn id="5" idx="5"/>
              <a:endCxn id="20" idx="1"/>
            </p:cNvCxnSpPr>
            <p:nvPr/>
          </p:nvCxnSpPr>
          <p:spPr>
            <a:xfrm flipV="1">
              <a:off x="1428728" y="4224148"/>
              <a:ext cx="5357850" cy="0"/>
            </a:xfrm>
            <a:prstGeom prst="line">
              <a:avLst/>
            </a:prstGeom>
            <a:ln>
              <a:solidFill>
                <a:srgbClr val="00B0F0"/>
              </a:solidFill>
              <a:prstDash val="dash"/>
              <a:tailEnd type="none"/>
            </a:ln>
          </p:spPr>
          <p:style>
            <a:lnRef idx="2">
              <a:schemeClr val="dk1"/>
            </a:lnRef>
            <a:fillRef idx="0">
              <a:schemeClr val="dk1"/>
            </a:fillRef>
            <a:effectRef idx="1">
              <a:schemeClr val="dk1"/>
            </a:effectRef>
            <a:fontRef idx="minor">
              <a:schemeClr val="tx1"/>
            </a:fontRef>
          </p:style>
        </p:cxnSp>
      </p:grpSp>
      <p:grpSp>
        <p:nvGrpSpPr>
          <p:cNvPr id="11" name="组合 40"/>
          <p:cNvGrpSpPr/>
          <p:nvPr/>
        </p:nvGrpSpPr>
        <p:grpSpPr>
          <a:xfrm>
            <a:off x="2643188" y="6172200"/>
            <a:ext cx="5500687" cy="431800"/>
            <a:chOff x="2786050" y="5796502"/>
            <a:chExt cx="5500726" cy="430722"/>
          </a:xfrm>
        </p:grpSpPr>
        <p:sp>
          <p:nvSpPr>
            <p:cNvPr id="34" name="椭圆 33"/>
            <p:cNvSpPr/>
            <p:nvPr/>
          </p:nvSpPr>
          <p:spPr>
            <a:xfrm>
              <a:off x="2786050" y="5796502"/>
              <a:ext cx="428628" cy="429139"/>
            </a:xfrm>
            <a:prstGeom prst="ellipse">
              <a:avLst/>
            </a:prstGeom>
            <a:solidFill>
              <a:schemeClr val="tx2">
                <a:lumMod val="60000"/>
                <a:lumOff val="40000"/>
              </a:schemeClr>
            </a:solidFill>
          </p:spPr>
          <p:style>
            <a:lnRef idx="3">
              <a:schemeClr val="lt1"/>
            </a:lnRef>
            <a:fillRef idx="1">
              <a:schemeClr val="dk1"/>
            </a:fillRef>
            <a:effectRef idx="1">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43041" name="TextBox 37"/>
            <p:cNvSpPr txBox="1"/>
            <p:nvPr/>
          </p:nvSpPr>
          <p:spPr>
            <a:xfrm>
              <a:off x="3786182" y="5857892"/>
              <a:ext cx="4500594" cy="369332"/>
            </a:xfrm>
            <a:prstGeom prst="rect">
              <a:avLst/>
            </a:prstGeom>
            <a:noFill/>
            <a:ln w="9525">
              <a:noFill/>
            </a:ln>
          </p:spPr>
          <p:txBody>
            <a:bodyPr anchor="t" anchorCtr="0">
              <a:spAutoFit/>
            </a:bodyPr>
            <a:p>
              <a:pPr eaLnBrk="0" hangingPunct="0">
                <a:buClrTx/>
                <a:buFontTx/>
              </a:pPr>
              <a:r>
                <a:rPr lang="zh-CN" altLang="en-US" dirty="0">
                  <a:solidFill>
                    <a:srgbClr val="0000FF"/>
                  </a:solidFill>
                  <a:latin typeface="黑体" panose="02010609060101010101" pitchFamily="49" charset="-122"/>
                  <a:ea typeface="黑体" panose="02010609060101010101" pitchFamily="49" charset="-122"/>
                </a:rPr>
                <a:t>叶子结点为一个可行解，比较求最优解</a:t>
              </a:r>
              <a:endParaRPr lang="zh-CN" altLang="en-US" dirty="0">
                <a:solidFill>
                  <a:srgbClr val="0000FF"/>
                </a:solidFill>
                <a:latin typeface="黑体" panose="02010609060101010101" pitchFamily="49" charset="-122"/>
                <a:ea typeface="黑体" panose="02010609060101010101" pitchFamily="49" charset="-122"/>
              </a:endParaRPr>
            </a:p>
          </p:txBody>
        </p:sp>
        <p:sp>
          <p:nvSpPr>
            <p:cNvPr id="39" name="左箭头 38"/>
            <p:cNvSpPr/>
            <p:nvPr/>
          </p:nvSpPr>
          <p:spPr>
            <a:xfrm>
              <a:off x="3357554" y="5929519"/>
              <a:ext cx="357190" cy="213778"/>
            </a:xfrm>
            <a:prstGeom prst="leftArrow">
              <a:avLst/>
            </a:prstGeom>
            <a:solidFill>
              <a:srgbClr val="C00000"/>
            </a:solidFill>
            <a:ln w="19050">
              <a:solidFill>
                <a:srgbClr val="FF0000"/>
              </a:solidFill>
            </a:ln>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4">
                                            <p:txEl>
                                              <p:charRg st="48" end="9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TextBox 1"/>
          <p:cNvSpPr txBox="1"/>
          <p:nvPr/>
        </p:nvSpPr>
        <p:spPr>
          <a:xfrm>
            <a:off x="685800" y="1371600"/>
            <a:ext cx="7858125" cy="1938338"/>
          </a:xfrm>
          <a:prstGeom prst="rect">
            <a:avLst/>
          </a:prstGeom>
          <a:noFill/>
          <a:ln w="9525">
            <a:noFill/>
          </a:ln>
        </p:spPr>
        <p:txBody>
          <a:bodyPr anchor="t" anchorCtr="0">
            <a:spAutoFit/>
          </a:bodyPr>
          <a:p>
            <a:pPr eaLnBrk="0" hangingPunct="0">
              <a:lnSpc>
                <a:spcPct val="150000"/>
              </a:lnSpc>
              <a:buClrTx/>
              <a:buFontTx/>
            </a:pPr>
            <a:r>
              <a:rPr lang="en-US" altLang="zh-CN" sz="2000" dirty="0">
                <a:solidFill>
                  <a:srgbClr val="000000"/>
                </a:solidFill>
                <a:latin typeface="Consolas" panose="020B0609020204030204" pitchFamily="49" charset="0"/>
                <a:ea typeface="黑体" panose="02010609060101010101" pitchFamily="49" charset="-122"/>
              </a:rPr>
              <a:t>    </a:t>
            </a:r>
            <a:r>
              <a:rPr lang="zh-CN" altLang="zh-CN" sz="2000" dirty="0">
                <a:solidFill>
                  <a:srgbClr val="000000"/>
                </a:solidFill>
                <a:latin typeface="Consolas" panose="020B0609020204030204" pitchFamily="49" charset="0"/>
                <a:ea typeface="黑体" panose="02010609060101010101" pitchFamily="49" charset="-122"/>
              </a:rPr>
              <a:t>对于按</a:t>
            </a:r>
            <a:r>
              <a:rPr lang="pt-BR"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a:t>
            </a:r>
            <a:r>
              <a:rPr lang="pt-BR" altLang="zh-CN" sz="2000" i="1" dirty="0">
                <a:solidFill>
                  <a:srgbClr val="000000"/>
                </a:solidFill>
                <a:latin typeface="Consolas" panose="020B0609020204030204" pitchFamily="49" charset="0"/>
                <a:ea typeface="黑体" panose="02010609060101010101" pitchFamily="49" charset="-122"/>
              </a:rPr>
              <a:t>n</a:t>
            </a:r>
            <a:r>
              <a:rPr lang="zh-CN" altLang="zh-CN" sz="2000" dirty="0">
                <a:solidFill>
                  <a:srgbClr val="000000"/>
                </a:solidFill>
                <a:latin typeface="Consolas" panose="020B0609020204030204" pitchFamily="49" charset="0"/>
                <a:ea typeface="黑体" panose="02010609060101010101" pitchFamily="49" charset="-122"/>
              </a:rPr>
              <a:t>顺序执行的</a:t>
            </a:r>
            <a:r>
              <a:rPr lang="zh-CN" altLang="en-US" sz="2000" dirty="0">
                <a:solidFill>
                  <a:srgbClr val="000000"/>
                </a:solidFill>
                <a:latin typeface="Consolas" panose="020B0609020204030204" pitchFamily="49" charset="0"/>
                <a:ea typeface="黑体" panose="02010609060101010101" pitchFamily="49" charset="-122"/>
              </a:rPr>
              <a:t>某种</a:t>
            </a:r>
            <a:r>
              <a:rPr lang="zh-CN" altLang="zh-CN" sz="2000" dirty="0">
                <a:solidFill>
                  <a:srgbClr val="000000"/>
                </a:solidFill>
                <a:latin typeface="Consolas" panose="020B0609020204030204" pitchFamily="49" charset="0"/>
                <a:ea typeface="黑体" panose="02010609060101010101" pitchFamily="49" charset="-122"/>
              </a:rPr>
              <a:t>调度方案，</a:t>
            </a:r>
            <a:r>
              <a:rPr lang="en-US" altLang="zh-CN" sz="2000" i="1" dirty="0">
                <a:solidFill>
                  <a:srgbClr val="000000"/>
                </a:solidFill>
                <a:latin typeface="Consolas" panose="020B0609020204030204" pitchFamily="49" charset="0"/>
                <a:ea typeface="黑体" panose="02010609060101010101" pitchFamily="49" charset="-122"/>
              </a:rPr>
              <a:t>f</a:t>
            </a:r>
            <a:r>
              <a:rPr lang="en-US" altLang="zh-CN" sz="2000" baseline="-25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表示在</a:t>
            </a:r>
            <a:r>
              <a:rPr lang="en-US" altLang="zh-CN" sz="2000" dirty="0">
                <a:solidFill>
                  <a:srgbClr val="000000"/>
                </a:solidFill>
                <a:latin typeface="Consolas" panose="020B0609020204030204" pitchFamily="49" charset="0"/>
                <a:ea typeface="黑体" panose="02010609060101010101" pitchFamily="49" charset="-122"/>
              </a:rPr>
              <a:t>M</a:t>
            </a:r>
            <a:r>
              <a:rPr lang="en-US" altLang="zh-CN" sz="2000" baseline="-25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上执行完当前</a:t>
            </a:r>
            <a:r>
              <a:rPr lang="zh-CN" altLang="en-US" sz="2000" dirty="0">
                <a:solidFill>
                  <a:srgbClr val="000000"/>
                </a:solidFill>
                <a:latin typeface="Consolas" panose="020B0609020204030204" pitchFamily="49" charset="0"/>
                <a:ea typeface="黑体" panose="02010609060101010101" pitchFamily="49" charset="-122"/>
              </a:rPr>
              <a:t>第</a:t>
            </a:r>
            <a:r>
              <a:rPr lang="en-US" altLang="zh-CN" sz="2000" i="1" dirty="0">
                <a:solidFill>
                  <a:srgbClr val="000000"/>
                </a:solidFill>
                <a:latin typeface="Consolas" panose="020B0609020204030204" pitchFamily="49" charset="0"/>
                <a:ea typeface="黑体" panose="02010609060101010101" pitchFamily="49" charset="-122"/>
              </a:rPr>
              <a:t>i</a:t>
            </a:r>
            <a:r>
              <a:rPr lang="zh-CN" altLang="en-US" sz="2000" dirty="0">
                <a:solidFill>
                  <a:srgbClr val="000000"/>
                </a:solidFill>
                <a:latin typeface="Consolas" panose="020B0609020204030204" pitchFamily="49" charset="0"/>
                <a:ea typeface="黑体" panose="02010609060101010101" pitchFamily="49" charset="-122"/>
              </a:rPr>
              <a:t>步</a:t>
            </a:r>
            <a:r>
              <a:rPr lang="zh-CN" altLang="zh-CN" sz="2000" dirty="0">
                <a:solidFill>
                  <a:srgbClr val="000000"/>
                </a:solidFill>
                <a:latin typeface="Consolas" panose="020B0609020204030204" pitchFamily="49" charset="0"/>
                <a:ea typeface="黑体" panose="02010609060101010101" pitchFamily="49" charset="-122"/>
              </a:rPr>
              <a:t>的</a:t>
            </a:r>
            <a:r>
              <a:rPr lang="zh-CN" altLang="en-US" sz="2000" dirty="0">
                <a:solidFill>
                  <a:srgbClr val="000000"/>
                </a:solidFill>
                <a:latin typeface="Consolas" panose="020B0609020204030204" pitchFamily="49" charset="0"/>
                <a:ea typeface="黑体" panose="02010609060101010101" pitchFamily="49" charset="-122"/>
              </a:rPr>
              <a:t>作业对应的</a:t>
            </a:r>
            <a:r>
              <a:rPr lang="zh-CN" altLang="zh-CN" sz="2000" dirty="0">
                <a:solidFill>
                  <a:srgbClr val="000000"/>
                </a:solidFill>
                <a:latin typeface="Consolas" panose="020B0609020204030204" pitchFamily="49" charset="0"/>
                <a:ea typeface="黑体" panose="02010609060101010101" pitchFamily="49" charset="-122"/>
              </a:rPr>
              <a:t>总时间，</a:t>
            </a:r>
            <a:r>
              <a:rPr lang="en-US" altLang="zh-CN" sz="2000" i="1" dirty="0">
                <a:solidFill>
                  <a:srgbClr val="000000"/>
                </a:solidFill>
                <a:latin typeface="Consolas" panose="020B0609020204030204" pitchFamily="49" charset="0"/>
                <a:ea typeface="黑体" panose="02010609060101010101" pitchFamily="49" charset="-122"/>
              </a:rPr>
              <a:t>f</a:t>
            </a:r>
            <a:r>
              <a:rPr lang="en-US" altLang="zh-CN" sz="2000" baseline="-25000" dirty="0">
                <a:solidFill>
                  <a:srgbClr val="000000"/>
                </a:solidFill>
                <a:latin typeface="Consolas" panose="020B0609020204030204" pitchFamily="49" charset="0"/>
                <a:ea typeface="黑体" panose="02010609060101010101" pitchFamily="49" charset="-122"/>
              </a:rPr>
              <a:t>2</a:t>
            </a:r>
            <a:r>
              <a:rPr lang="zh-CN" altLang="zh-CN" sz="2000" dirty="0">
                <a:solidFill>
                  <a:srgbClr val="000000"/>
                </a:solidFill>
                <a:latin typeface="Consolas" panose="020B0609020204030204" pitchFamily="49" charset="0"/>
                <a:ea typeface="黑体" panose="02010609060101010101" pitchFamily="49" charset="-122"/>
              </a:rPr>
              <a:t>数组表示在</a:t>
            </a:r>
            <a:r>
              <a:rPr lang="en-US" altLang="zh-CN" sz="2000" dirty="0">
                <a:solidFill>
                  <a:srgbClr val="000000"/>
                </a:solidFill>
                <a:latin typeface="Consolas" panose="020B0609020204030204" pitchFamily="49" charset="0"/>
                <a:ea typeface="黑体" panose="02010609060101010101" pitchFamily="49" charset="-122"/>
              </a:rPr>
              <a:t>M</a:t>
            </a:r>
            <a:r>
              <a:rPr lang="en-US" altLang="zh-CN" sz="2000" baseline="-25000" dirty="0">
                <a:solidFill>
                  <a:srgbClr val="000000"/>
                </a:solidFill>
                <a:latin typeface="Consolas" panose="020B0609020204030204" pitchFamily="49" charset="0"/>
                <a:ea typeface="黑体" panose="02010609060101010101" pitchFamily="49" charset="-122"/>
              </a:rPr>
              <a:t>2</a:t>
            </a:r>
            <a:r>
              <a:rPr lang="zh-CN" altLang="zh-CN" sz="2000" dirty="0">
                <a:solidFill>
                  <a:srgbClr val="000000"/>
                </a:solidFill>
                <a:latin typeface="Consolas" panose="020B0609020204030204" pitchFamily="49" charset="0"/>
                <a:ea typeface="黑体" panose="02010609060101010101" pitchFamily="49" charset="-122"/>
              </a:rPr>
              <a:t>上执行完当前</a:t>
            </a:r>
            <a:r>
              <a:rPr lang="zh-CN" altLang="en-US" sz="2000" dirty="0">
                <a:solidFill>
                  <a:srgbClr val="000000"/>
                </a:solidFill>
                <a:latin typeface="Consolas" panose="020B0609020204030204" pitchFamily="49" charset="0"/>
                <a:ea typeface="黑体" panose="02010609060101010101" pitchFamily="49" charset="-122"/>
              </a:rPr>
              <a:t>第</a:t>
            </a:r>
            <a:r>
              <a:rPr lang="en-US" altLang="zh-CN" sz="2000" i="1" dirty="0">
                <a:solidFill>
                  <a:srgbClr val="000000"/>
                </a:solidFill>
                <a:latin typeface="Consolas" panose="020B0609020204030204" pitchFamily="49" charset="0"/>
                <a:ea typeface="黑体" panose="02010609060101010101" pitchFamily="49" charset="-122"/>
              </a:rPr>
              <a:t>i</a:t>
            </a:r>
            <a:r>
              <a:rPr lang="zh-CN" altLang="en-US" sz="2000" dirty="0">
                <a:solidFill>
                  <a:srgbClr val="000000"/>
                </a:solidFill>
                <a:latin typeface="Consolas" panose="020B0609020204030204" pitchFamily="49" charset="0"/>
                <a:ea typeface="黑体" panose="02010609060101010101" pitchFamily="49" charset="-122"/>
              </a:rPr>
              <a:t>步</a:t>
            </a:r>
            <a:r>
              <a:rPr lang="zh-CN" altLang="zh-CN" sz="2000" dirty="0">
                <a:solidFill>
                  <a:srgbClr val="000000"/>
                </a:solidFill>
                <a:latin typeface="Consolas" panose="020B0609020204030204" pitchFamily="49" charset="0"/>
                <a:ea typeface="黑体" panose="02010609060101010101" pitchFamily="49" charset="-122"/>
              </a:rPr>
              <a:t>的</a:t>
            </a:r>
            <a:r>
              <a:rPr lang="zh-CN" altLang="en-US" sz="2000" dirty="0">
                <a:solidFill>
                  <a:srgbClr val="000000"/>
                </a:solidFill>
                <a:latin typeface="Consolas" panose="020B0609020204030204" pitchFamily="49" charset="0"/>
                <a:ea typeface="黑体" panose="02010609060101010101" pitchFamily="49" charset="-122"/>
              </a:rPr>
              <a:t>作业</a:t>
            </a:r>
            <a:r>
              <a:rPr lang="zh-CN" altLang="zh-CN" sz="2000" dirty="0">
                <a:solidFill>
                  <a:srgbClr val="000000"/>
                </a:solidFill>
                <a:latin typeface="Consolas" panose="020B0609020204030204" pitchFamily="49" charset="0"/>
                <a:ea typeface="黑体" panose="02010609060101010101" pitchFamily="49" charset="-122"/>
              </a:rPr>
              <a:t>的总时间</a:t>
            </a:r>
            <a:r>
              <a:rPr lang="zh-CN" altLang="en-US" sz="2000" dirty="0">
                <a:solidFill>
                  <a:srgbClr val="000000"/>
                </a:solidFill>
                <a:latin typeface="Consolas" panose="020B0609020204030204" pitchFamily="49" charset="0"/>
                <a:ea typeface="黑体" panose="02010609060101010101" pitchFamily="49" charset="-122"/>
              </a:rPr>
              <a:t>。</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buClrTx/>
              <a:buFontTx/>
            </a:pPr>
            <a:r>
              <a:rPr lang="en-US" altLang="zh-CN" sz="2000" dirty="0">
                <a:solidFill>
                  <a:srgbClr val="000000"/>
                </a:solidFill>
                <a:latin typeface="Consolas" panose="020B0609020204030204" pitchFamily="49" charset="0"/>
                <a:ea typeface="黑体" panose="02010609060101010101" pitchFamily="49" charset="-122"/>
              </a:rPr>
              <a:t>    </a:t>
            </a:r>
            <a:endParaRPr lang="zh-CN" altLang="zh-CN" sz="2000" dirty="0">
              <a:solidFill>
                <a:srgbClr val="000000"/>
              </a:solidFill>
              <a:latin typeface="Consolas" panose="020B0609020204030204" pitchFamily="49" charset="0"/>
              <a:ea typeface="黑体" panose="02010609060101010101" pitchFamily="49" charset="-122"/>
            </a:endParaRPr>
          </a:p>
        </p:txBody>
      </p:sp>
      <p:sp>
        <p:nvSpPr>
          <p:cNvPr id="3" name="TextBox 2"/>
          <p:cNvSpPr txBox="1"/>
          <p:nvPr/>
        </p:nvSpPr>
        <p:spPr>
          <a:xfrm>
            <a:off x="1524000" y="3733800"/>
            <a:ext cx="4643438" cy="1154113"/>
          </a:xfrm>
          <a:prstGeom prst="rect">
            <a:avLst/>
          </a:prstGeo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lIns="216000" tIns="216000" bIns="216000">
            <a:spAutoFit/>
          </a:bodyPr>
          <a:lstStyle/>
          <a:p>
            <a:pPr marL="0" marR="0" lvl="0" indent="0" algn="l" defTabSz="914400" rtl="0" eaLnBrk="0" fontAlgn="base" latinLnBrk="0" hangingPunct="0">
              <a:lnSpc>
                <a:spcPts val="2800"/>
              </a:lnSpc>
              <a:spcBef>
                <a:spcPct val="0"/>
              </a:spcBef>
              <a:spcAft>
                <a:spcPct val="0"/>
              </a:spcAft>
              <a:buClrTx/>
              <a:buSzTx/>
              <a:buFontTx/>
              <a:buNone/>
              <a:defRPr/>
            </a:pPr>
            <a:r>
              <a:rPr kumimoji="0" lang="pt-BR" altLang="zh-CN" sz="18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pt-BR" altLang="zh-CN" sz="1800" b="0" i="0" u="none" strike="noStrike" kern="1200" cap="none" spc="0" normalizeH="0" baseline="-2500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pt-BR" altLang="zh-CN" sz="18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pt-BR" altLang="zh-CN" sz="1800" b="0" i="0" u="none" strike="noStrike" kern="1200" cap="none" spc="0" normalizeH="0" baseline="-2500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pt-BR" altLang="zh-CN" sz="18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a:t>
            </a: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j</a:t>
            </a: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18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800" b="0" i="0" u="none" strike="noStrike" kern="1200" cap="none" spc="0" normalizeH="0" baseline="-2500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1"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]=max(</a:t>
            </a:r>
            <a:r>
              <a:rPr kumimoji="0" lang="en-US" altLang="zh-CN" sz="18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800" b="0" i="0" u="none" strike="noStrike" kern="1200" cap="none" spc="0" normalizeH="0" baseline="-2500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800" b="0" i="0" u="none" strike="noStrike" kern="1200" cap="none" spc="0" normalizeH="0" baseline="-2500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en-US" altLang="zh-CN" sz="18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b</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j</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en-US"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2" name="矩形 1"/>
          <p:cNvSpPr/>
          <p:nvPr/>
        </p:nvSpPr>
        <p:spPr>
          <a:xfrm>
            <a:off x="1395413" y="3244850"/>
            <a:ext cx="4313237" cy="400050"/>
          </a:xfrm>
          <a:prstGeom prst="rect">
            <a:avLst/>
          </a:prstGeom>
          <a:noFill/>
          <a:ln w="9525">
            <a:noFill/>
          </a:ln>
        </p:spPr>
        <p:txBody>
          <a:bodyPr wrap="none" anchor="t" anchorCtr="0">
            <a:spAutoFit/>
          </a:bodyPr>
          <a:p>
            <a:pPr eaLnBrk="0" hangingPunct="0">
              <a:buClrTx/>
              <a:buFontTx/>
            </a:pPr>
            <a:r>
              <a:rPr lang="zh-CN" altLang="en-US" sz="2000" dirty="0">
                <a:solidFill>
                  <a:srgbClr val="000000"/>
                </a:solidFill>
                <a:latin typeface="Consolas" panose="020B0609020204030204" pitchFamily="49" charset="0"/>
                <a:ea typeface="黑体" panose="02010609060101010101" pitchFamily="49" charset="-122"/>
              </a:rPr>
              <a:t>若第</a:t>
            </a:r>
            <a:r>
              <a:rPr lang="en-US" altLang="zh-CN" sz="2000" i="1" dirty="0">
                <a:solidFill>
                  <a:srgbClr val="000000"/>
                </a:solidFill>
                <a:latin typeface="Consolas" panose="020B0609020204030204" pitchFamily="49" charset="0"/>
                <a:ea typeface="黑体" panose="02010609060101010101" pitchFamily="49" charset="-122"/>
              </a:rPr>
              <a:t>i</a:t>
            </a:r>
            <a:r>
              <a:rPr lang="zh-CN" altLang="en-US" sz="2000" dirty="0">
                <a:solidFill>
                  <a:srgbClr val="000000"/>
                </a:solidFill>
                <a:latin typeface="Consolas" panose="020B0609020204030204" pitchFamily="49" charset="0"/>
                <a:ea typeface="黑体" panose="02010609060101010101" pitchFamily="49" charset="-122"/>
              </a:rPr>
              <a:t>步执行作业</a:t>
            </a:r>
            <a:r>
              <a:rPr lang="en-US" altLang="zh-CN" sz="2000" i="1" dirty="0">
                <a:solidFill>
                  <a:srgbClr val="000000"/>
                </a:solidFill>
                <a:latin typeface="Consolas" panose="020B0609020204030204" pitchFamily="49" charset="0"/>
                <a:ea typeface="黑体" panose="02010609060101010101" pitchFamily="49" charset="-122"/>
              </a:rPr>
              <a:t>j</a:t>
            </a:r>
            <a:r>
              <a:rPr lang="zh-CN" altLang="en-US"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计算公式如下：</a:t>
            </a:r>
            <a:endParaRPr lang="zh-CN" altLang="en-US" sz="2000" dirty="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charRg st="0" end="18"/>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TextBox 1"/>
          <p:cNvSpPr txBox="1"/>
          <p:nvPr/>
        </p:nvSpPr>
        <p:spPr>
          <a:xfrm>
            <a:off x="342900" y="1190625"/>
            <a:ext cx="8286750" cy="962025"/>
          </a:xfrm>
          <a:prstGeom prst="rect">
            <a:avLst/>
          </a:prstGeom>
          <a:noFill/>
          <a:ln w="9525">
            <a:noFill/>
          </a:ln>
        </p:spPr>
        <p:txBody>
          <a:bodyPr anchor="t" anchorCtr="0">
            <a:spAutoFit/>
          </a:bodyPr>
          <a:p>
            <a:pPr eaLnBrk="0" hangingPunct="0">
              <a:lnSpc>
                <a:spcPct val="150000"/>
              </a:lnSpc>
              <a:buClrTx/>
              <a:buFontTx/>
            </a:pPr>
            <a:r>
              <a:rPr lang="en-US" altLang="zh-CN" sz="2000" dirty="0">
                <a:solidFill>
                  <a:srgbClr val="000000"/>
                </a:solidFill>
                <a:latin typeface="Consolas" panose="020B0609020204030204" pitchFamily="49" charset="0"/>
                <a:ea typeface="黑体" panose="02010609060101010101" pitchFamily="49" charset="-122"/>
              </a:rPr>
              <a:t>    </a:t>
            </a:r>
            <a:r>
              <a:rPr lang="zh-CN" altLang="zh-CN" sz="2000" dirty="0">
                <a:solidFill>
                  <a:srgbClr val="000000"/>
                </a:solidFill>
                <a:latin typeface="Consolas" panose="020B0609020204030204" pitchFamily="49" charset="0"/>
                <a:ea typeface="黑体" panose="02010609060101010101" pitchFamily="49" charset="-122"/>
              </a:rPr>
              <a:t>这里由于每个结点中都保存了</a:t>
            </a:r>
            <a:r>
              <a:rPr lang="en-US" altLang="zh-CN" sz="2000" i="1" dirty="0">
                <a:solidFill>
                  <a:srgbClr val="000000"/>
                </a:solidFill>
                <a:latin typeface="Consolas" panose="020B0609020204030204" pitchFamily="49" charset="0"/>
                <a:ea typeface="黑体" panose="02010609060101010101" pitchFamily="49" charset="-122"/>
              </a:rPr>
              <a:t>f</a:t>
            </a:r>
            <a:r>
              <a:rPr lang="en-US" altLang="zh-CN" sz="2000" baseline="-25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和</a:t>
            </a:r>
            <a:r>
              <a:rPr lang="en-US" altLang="zh-CN" sz="2000" i="1" dirty="0">
                <a:solidFill>
                  <a:srgbClr val="000000"/>
                </a:solidFill>
                <a:latin typeface="Consolas" panose="020B0609020204030204" pitchFamily="49" charset="0"/>
                <a:ea typeface="黑体" panose="02010609060101010101" pitchFamily="49" charset="-122"/>
              </a:rPr>
              <a:t>f</a:t>
            </a:r>
            <a:r>
              <a:rPr lang="en-US" altLang="zh-CN" sz="2000" i="1" baseline="-25000" dirty="0">
                <a:solidFill>
                  <a:srgbClr val="000000"/>
                </a:solidFill>
                <a:latin typeface="Consolas" panose="020B0609020204030204" pitchFamily="49" charset="0"/>
                <a:ea typeface="黑体" panose="02010609060101010101" pitchFamily="49" charset="-122"/>
              </a:rPr>
              <a:t>2</a:t>
            </a:r>
            <a:r>
              <a:rPr lang="zh-CN" altLang="zh-CN" sz="2000" dirty="0">
                <a:solidFill>
                  <a:srgbClr val="000000"/>
                </a:solidFill>
                <a:latin typeface="Consolas" panose="020B0609020204030204" pitchFamily="49" charset="0"/>
                <a:ea typeface="黑体" panose="02010609060101010101" pitchFamily="49" charset="-122"/>
              </a:rPr>
              <a:t>，因此可以将</a:t>
            </a:r>
            <a:r>
              <a:rPr lang="en-US" altLang="zh-CN" sz="2000" i="1" dirty="0">
                <a:solidFill>
                  <a:srgbClr val="000000"/>
                </a:solidFill>
                <a:latin typeface="Consolas" panose="020B0609020204030204" pitchFamily="49" charset="0"/>
                <a:ea typeface="黑体" panose="02010609060101010101" pitchFamily="49" charset="-122"/>
              </a:rPr>
              <a:t>f</a:t>
            </a:r>
            <a:r>
              <a:rPr lang="en-US" altLang="zh-CN" sz="2000" baseline="-25000" dirty="0">
                <a:solidFill>
                  <a:srgbClr val="000000"/>
                </a:solidFill>
                <a:latin typeface="Consolas" panose="020B0609020204030204" pitchFamily="49" charset="0"/>
                <a:ea typeface="黑体" panose="02010609060101010101" pitchFamily="49" charset="-122"/>
              </a:rPr>
              <a:t>2</a:t>
            </a:r>
            <a:r>
              <a:rPr lang="zh-CN" altLang="zh-CN" sz="2000" dirty="0">
                <a:solidFill>
                  <a:srgbClr val="000000"/>
                </a:solidFill>
                <a:latin typeface="Consolas" panose="020B0609020204030204" pitchFamily="49" charset="0"/>
                <a:ea typeface="黑体" panose="02010609060101010101" pitchFamily="49" charset="-122"/>
              </a:rPr>
              <a:t>数组改为单个变量。将每个队列结点的类型声明如下： </a:t>
            </a:r>
            <a:endParaRPr lang="zh-CN" altLang="zh-CN" sz="2000" dirty="0">
              <a:solidFill>
                <a:srgbClr val="000000"/>
              </a:solidFill>
              <a:latin typeface="Consolas" panose="020B0609020204030204" pitchFamily="49" charset="0"/>
              <a:ea typeface="黑体" panose="02010609060101010101" pitchFamily="49" charset="-122"/>
            </a:endParaRPr>
          </a:p>
        </p:txBody>
      </p:sp>
      <p:sp>
        <p:nvSpPr>
          <p:cNvPr id="3" name="TextBox 2"/>
          <p:cNvSpPr txBox="1"/>
          <p:nvPr/>
        </p:nvSpPr>
        <p:spPr>
          <a:xfrm>
            <a:off x="228730" y="2211705"/>
            <a:ext cx="8215368" cy="40989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struct </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NodeType</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队列结点类型</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no;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结点编号</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a:t>
            </a:r>
            <a:r>
              <a:rPr kumimoji="0" lang="en-US" altLang="zh-CN" sz="1800" b="1"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x</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[MAX];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//x[</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表示第</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步分配作业编号</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y[MAX];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//y[</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]=1</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表示编号为</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的作业已经分配</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步骤编号</a:t>
            </a:r>
            <a:r>
              <a:rPr kumimoji="0" lang="zh-CN" altLang="en-US" sz="1800" b="1" i="0" u="none" strike="noStrike" kern="1200" cap="none" spc="0" normalizeH="0" baseline="0" noProof="1" dirty="0">
                <a:ea typeface="等线" panose="02010600030101010101" pitchFamily="2" charset="-122"/>
              </a:rPr>
              <a:t>其</a:t>
            </a:r>
            <a:r>
              <a:rPr lang="zh-CN" altLang="en-US" sz="1800" b="1" strike="noStrike" noProof="1" dirty="0">
                <a:ea typeface="等线" panose="02010600030101010101" pitchFamily="2" charset="-122"/>
                <a:sym typeface="+mn-ea"/>
              </a:rPr>
              <a:t>值代表第</a:t>
            </a:r>
            <a:r>
              <a:rPr lang="en-US" altLang="zh-CN" sz="1800" b="1" strike="noStrike" noProof="1" dirty="0">
                <a:ea typeface="等线" panose="02010600030101010101" pitchFamily="2" charset="-122"/>
                <a:sym typeface="+mn-ea"/>
              </a:rPr>
              <a:t>i</a:t>
            </a:r>
            <a:r>
              <a:rPr lang="zh-CN" altLang="en-US" sz="1800" b="1" strike="noStrike" noProof="1" dirty="0">
                <a:ea typeface="等线" panose="02010600030101010101" pitchFamily="2" charset="-122"/>
                <a:sym typeface="+mn-ea"/>
              </a:rPr>
              <a:t>步选择哪个作业</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f1;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已经分配作业</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M1</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的执行时间</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f2;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已经分配作业</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M2</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的执行时间</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a:t>
            </a:r>
            <a:r>
              <a:rPr kumimoji="0" lang="en-US" altLang="zh-CN" sz="1800" b="1" i="0" u="none" strike="noStrike" kern="1200" cap="none" spc="0" normalizeH="0" baseline="0" noProof="0" dirty="0" err="1">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lb</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下界</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bool operator</a:t>
            </a:r>
            <a:r>
              <a:rPr kumimoji="0" lang="en-US" altLang="zh-CN" sz="1800" b="1"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&lt;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(const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NodeType</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&amp;s) const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重载</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&lt;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关系函数</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return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lb</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&gt;s.lb;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lb</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越小越优先出队</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4" name="TextBox 3"/>
          <p:cNvSpPr txBox="1"/>
          <p:nvPr/>
        </p:nvSpPr>
        <p:spPr>
          <a:xfrm>
            <a:off x="3374389" y="3328035"/>
            <a:ext cx="5734050" cy="3483207"/>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lIns="216000" tIns="216000" bIns="216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struct </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NodeType</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onsolas" panose="020B0609020204030204" pitchFamily="49" charset="0"/>
                <a:ea typeface="楷体" panose="02010609060101010101" pitchFamily="49" charset="-122"/>
                <a:cs typeface="Consolas" panose="020B0609020204030204" pitchFamily="49" charset="0"/>
              </a:rPr>
              <a:t>0-1</a:t>
            </a:r>
            <a:r>
              <a:rPr kumimoji="0" lang="zh-CN" altLang="en-US" sz="1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onsolas" panose="020B0609020204030204" pitchFamily="49" charset="0"/>
                <a:ea typeface="楷体" panose="02010609060101010101" pitchFamily="49" charset="-122"/>
                <a:cs typeface="Consolas" panose="020B0609020204030204" pitchFamily="49" charset="0"/>
              </a:rPr>
              <a:t>背包问题</a:t>
            </a:r>
            <a:r>
              <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优先</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队列结点类型</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no;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结点编号，从</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开始</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当前结点在搜索空间中的层次</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w;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当前结点的总重量</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v;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当前结点的总价值</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a:t>
            </a:r>
            <a:r>
              <a:rPr kumimoji="0" lang="en-US" altLang="zh-CN" sz="1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onsolas" panose="020B0609020204030204" pitchFamily="49" charset="0"/>
                <a:ea typeface="楷体" panose="02010609060101010101" pitchFamily="49" charset="-122"/>
                <a:cs typeface="Consolas" panose="020B0609020204030204" pitchFamily="49" charset="0"/>
              </a:rPr>
              <a:t>x</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[MAXN];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当前结点包含的解向量</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double </a:t>
            </a:r>
            <a:r>
              <a:rPr kumimoji="0" lang="en-US" altLang="zh-CN" sz="1800" b="1" i="0" u="none" strike="noStrike" kern="1200" cap="none" spc="0" normalizeH="0" baseline="0" noProof="0" dirty="0" err="1">
                <a:ln>
                  <a:noFill/>
                </a:ln>
                <a:solidFill>
                  <a:srgbClr val="FF0000"/>
                </a:solidFill>
                <a:effectLst>
                  <a:outerShdw blurRad="38100" dist="38100" dir="2700000" algn="tl">
                    <a:srgbClr val="000000">
                      <a:alpha val="43137"/>
                    </a:srgbClr>
                  </a:outerShdw>
                </a:effectLst>
                <a:uLnTx/>
                <a:uFillTx/>
                <a:latin typeface="Consolas" panose="020B0609020204030204" pitchFamily="49" charset="0"/>
                <a:ea typeface="楷体" panose="02010609060101010101" pitchFamily="49" charset="-122"/>
                <a:cs typeface="Consolas" panose="020B0609020204030204" pitchFamily="49" charset="0"/>
              </a:rPr>
              <a:t>ub</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上界</a:t>
            </a:r>
            <a:endPar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bool operator</a:t>
            </a:r>
            <a:r>
              <a:rPr kumimoji="0" lang="en-US" altLang="zh-CN" sz="1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onsolas" panose="020B0609020204030204" pitchFamily="49" charset="0"/>
                <a:ea typeface="楷体" panose="02010609060101010101" pitchFamily="49" charset="-122"/>
                <a:cs typeface="Consolas" panose="020B0609020204030204" pitchFamily="49" charset="0"/>
              </a:rPr>
              <a:t>&lt;</a:t>
            </a:r>
            <a:r>
              <a:rPr kumimoji="0" lang="en-US" altLang="zh-CN" sz="1800" b="0" i="0" u="none" strike="noStrike" kern="1200" cap="none" spc="0" normalizeH="0" baseline="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(const </a:t>
            </a:r>
            <a:r>
              <a:rPr kumimoji="0" lang="en-US" altLang="zh-CN" sz="1800" b="0" i="0" u="none" strike="noStrike" kern="1200" cap="none" spc="0" normalizeH="0" baseline="0" noProof="0" dirty="0" err="1">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NodeType</a:t>
            </a:r>
            <a:r>
              <a:rPr kumimoji="0" lang="en-US" altLang="zh-CN" sz="1800" b="0" i="0" u="none" strike="noStrike" kern="1200" cap="none" spc="0" normalizeH="0" baseline="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 &amp;s) const         </a:t>
            </a:r>
            <a:endParaRPr kumimoji="0" lang="en-US" altLang="zh-CN" sz="1800" b="0" i="0" u="none" strike="noStrike" kern="1200" cap="none" spc="0" normalizeH="0" baseline="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      return </a:t>
            </a:r>
            <a:r>
              <a:rPr kumimoji="0" lang="en-US" altLang="zh-CN" sz="1800" b="0" i="0" u="none" strike="noStrike" kern="1200" cap="none" spc="0" normalizeH="0" baseline="0" noProof="0" dirty="0" err="1">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ub</a:t>
            </a:r>
            <a:r>
              <a:rPr kumimoji="0" lang="en-US" altLang="zh-CN" sz="1800" b="0" i="0" u="none" strike="noStrike" kern="1200" cap="none" spc="0" normalizeH="0" baseline="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&lt;</a:t>
            </a:r>
            <a:r>
              <a:rPr kumimoji="0" lang="en-US" altLang="zh-CN" sz="1800" b="0" i="0" u="none" strike="noStrike" kern="1200" cap="none" spc="0" normalizeH="0" baseline="0" noProof="0" dirty="0" err="1">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s.ub</a:t>
            </a:r>
            <a:r>
              <a:rPr kumimoji="0" lang="en-US" altLang="zh-CN" sz="1800" b="0" i="0" u="none" strike="noStrike" kern="1200" cap="none" spc="0" normalizeH="0" baseline="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ub</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越大越优先出队</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   } </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5" name="TextBox 2"/>
          <p:cNvSpPr txBox="1"/>
          <p:nvPr/>
        </p:nvSpPr>
        <p:spPr>
          <a:xfrm>
            <a:off x="2810510" y="30480"/>
            <a:ext cx="6313170" cy="2780030"/>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44000" bIns="144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struct </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NodeType</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en-US" sz="1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onsolas" panose="020B0609020204030204" pitchFamily="49" charset="0"/>
                <a:ea typeface="楷体" panose="02010609060101010101" pitchFamily="49" charset="-122"/>
                <a:cs typeface="Consolas" panose="020B0609020204030204" pitchFamily="49" charset="0"/>
              </a:rPr>
              <a:t>单源最短路径</a:t>
            </a:r>
            <a:r>
              <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优先</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队列结点类型</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vno</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顶点编号</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length;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路径长度</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bool operator</a:t>
            </a:r>
            <a:r>
              <a:rPr kumimoji="0" lang="en-US" altLang="zh-CN" sz="1800" b="1"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&lt;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(const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NodeType</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&amp; node) const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    return length&gt;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node.length</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//length</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越小越优先出队</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6" name="TextBox 2"/>
          <p:cNvSpPr txBox="1"/>
          <p:nvPr/>
        </p:nvSpPr>
        <p:spPr>
          <a:xfrm>
            <a:off x="2632708" y="30480"/>
            <a:ext cx="6511290" cy="3549002"/>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struct </a:t>
            </a:r>
            <a:r>
              <a:rPr kumimoji="0" lang="en-US" sz="1800" b="0" i="0" u="none" strike="noStrike" kern="1200" cap="none" spc="0" normalizeH="0" baseline="0" noProof="0" dirty="0" err="1">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NodeType</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onsolas" panose="020B0609020204030204" pitchFamily="49" charset="0"/>
                <a:ea typeface="仿宋" panose="02010609060101010101" pitchFamily="49" charset="-122"/>
                <a:cs typeface="Consolas" panose="020B0609020204030204" pitchFamily="49" charset="0"/>
              </a:rPr>
              <a:t>任务分配</a:t>
            </a:r>
            <a:r>
              <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问题优先队列结点类型</a:t>
            </a:r>
            <a:endPar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no;		</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结点编号</a:t>
            </a:r>
            <a:endPar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a:t>
            </a:r>
            <a:r>
              <a:rPr kumimoji="0" lang="en-US"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人员编号</a:t>
            </a:r>
            <a:endPar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a:t>
            </a:r>
            <a:r>
              <a:rPr kumimoji="0" lang="en-US" sz="1800" b="1"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x</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[MAXN];	</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//x[</a:t>
            </a: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为人员</a:t>
            </a: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分配的任务编号</a:t>
            </a:r>
            <a:endPar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bool worker[MAXN];	</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//true</a:t>
            </a:r>
            <a:r>
              <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表示任务已分配</a:t>
            </a:r>
            <a:endPar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cost;		</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已经分配任务所需要的成本</a:t>
            </a:r>
            <a:endPar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a:t>
            </a:r>
            <a:r>
              <a:rPr kumimoji="0" lang="en-US" sz="1800" b="1" i="0" u="none" strike="noStrike" kern="1200" cap="none" spc="0" normalizeH="0" baseline="0" noProof="0" dirty="0" err="1">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lb</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下界</a:t>
            </a:r>
            <a:endPar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bool operator</a:t>
            </a:r>
            <a:r>
              <a:rPr kumimoji="0" lang="en-US" sz="1800" b="1"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&lt;</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(const </a:t>
            </a:r>
            <a:r>
              <a:rPr kumimoji="0" lang="en-US"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NodeType</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&amp;s) const</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//&lt;</a:t>
            </a:r>
            <a:r>
              <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关系</a:t>
            </a:r>
            <a:endPar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en-US"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return </a:t>
            </a:r>
            <a:r>
              <a:rPr kumimoji="0" lang="en-US"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lb</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&gt;s.lb;</a:t>
            </a:r>
            <a:endParaRPr kumimoji="0" lang="zh-CN" altLang="en-US"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609600" y="1981200"/>
            <a:ext cx="8088630" cy="2861310"/>
          </a:xfrm>
          <a:prstGeom prst="rect">
            <a:avLst/>
          </a:prstGeom>
          <a:noFill/>
          <a:ln w="9525">
            <a:noFill/>
          </a:ln>
        </p:spPr>
        <p:txBody>
          <a:bodyPr wrap="square">
            <a:spAutoFit/>
          </a:bodyPr>
          <a:p>
            <a:pPr marL="342900" indent="-342900">
              <a:lnSpc>
                <a:spcPct val="150000"/>
              </a:lnSpc>
              <a:buFont typeface="Arial" panose="020B0604020202020204" pitchFamily="34" charset="0"/>
              <a:buChar char="•"/>
            </a:pPr>
            <a:r>
              <a:rPr lang="zh-CN" sz="2400" b="1">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解向量</a:t>
            </a:r>
            <a:endParaRPr lang="zh-CN" sz="2400" b="1">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Arial" panose="020B0604020202020204" pitchFamily="34" charset="0"/>
              <a:buChar char="•"/>
            </a:pPr>
            <a:r>
              <a:rPr lang="zh-CN" sz="2400" b="1">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上、下界的存储空间</a:t>
            </a:r>
            <a:r>
              <a:rPr lang="zh-CN" sz="240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（具体看是极大值还是极小值问题）</a:t>
            </a:r>
            <a:endParaRPr lang="zh-CN" sz="240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Arial" panose="020B0604020202020204" pitchFamily="34" charset="0"/>
              <a:buChar char="•"/>
            </a:pPr>
            <a:r>
              <a:rPr lang="zh-CN" sz="2400" b="1">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最值</a:t>
            </a:r>
            <a:endParaRPr lang="zh-CN" sz="2400" b="1">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Arial" panose="020B0604020202020204" pitchFamily="34" charset="0"/>
              <a:buChar char="•"/>
            </a:pPr>
            <a:r>
              <a:rPr lang="zh-CN" sz="2400" b="1">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访问标志数组</a:t>
            </a:r>
            <a:endParaRPr lang="zh-CN" sz="2400" b="1">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Arial" panose="020B0604020202020204" pitchFamily="34" charset="0"/>
              <a:buChar char="•"/>
            </a:pPr>
            <a:r>
              <a:rPr lang="zh-CN" sz="2400" b="1">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是否需要重载&lt;关系运算符</a:t>
            </a:r>
            <a:r>
              <a:rPr lang="en-US" sz="240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240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457200" y="533400"/>
            <a:ext cx="5080000" cy="583565"/>
          </a:xfrm>
          <a:prstGeom prst="rect">
            <a:avLst/>
          </a:prstGeom>
          <a:noFill/>
          <a:ln w="9525">
            <a:noFill/>
          </a:ln>
        </p:spPr>
        <p:txBody>
          <a:bodyPr>
            <a:spAutoFit/>
          </a:bodyPr>
          <a:p>
            <a:r>
              <a:rPr lang="zh-CN" sz="3200" b="1">
                <a:solidFill>
                  <a:schemeClr val="bg1"/>
                </a:solidFill>
                <a:latin typeface="微软雅黑" panose="020B0503020204020204" pitchFamily="34" charset="-122"/>
                <a:ea typeface="微软雅黑" panose="020B0503020204020204" pitchFamily="34" charset="-122"/>
              </a:rPr>
              <a:t>结点类型的设计</a:t>
            </a:r>
            <a:endParaRPr lang="zh-CN" altLang="en-US" sz="32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animEffect transition="in" filter="wipe(left)">
                                      <p:cBhvr>
                                        <p:cTn id="7" dur="500"/>
                                        <p:tgtEl>
                                          <p:spTgt spid="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0">
                                            <p:txEl>
                                              <p:pRg st="1" end="1"/>
                                            </p:txEl>
                                          </p:spTgt>
                                        </p:tgtEl>
                                        <p:attrNameLst>
                                          <p:attrName>style.visibility</p:attrName>
                                        </p:attrNameLst>
                                      </p:cBhvr>
                                      <p:to>
                                        <p:strVal val="visible"/>
                                      </p:to>
                                    </p:set>
                                    <p:animEffect transition="in" filter="wipe(left)">
                                      <p:cBhvr>
                                        <p:cTn id="12" dur="500"/>
                                        <p:tgtEl>
                                          <p:spTgt spid="1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0">
                                            <p:txEl>
                                              <p:pRg st="2" end="2"/>
                                            </p:txEl>
                                          </p:spTgt>
                                        </p:tgtEl>
                                        <p:attrNameLst>
                                          <p:attrName>style.visibility</p:attrName>
                                        </p:attrNameLst>
                                      </p:cBhvr>
                                      <p:to>
                                        <p:strVal val="visible"/>
                                      </p:to>
                                    </p:set>
                                    <p:animEffect transition="in" filter="wipe(left)">
                                      <p:cBhvr>
                                        <p:cTn id="17" dur="500"/>
                                        <p:tgtEl>
                                          <p:spTgt spid="1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0">
                                            <p:txEl>
                                              <p:pRg st="3" end="3"/>
                                            </p:txEl>
                                          </p:spTgt>
                                        </p:tgtEl>
                                        <p:attrNameLst>
                                          <p:attrName>style.visibility</p:attrName>
                                        </p:attrNameLst>
                                      </p:cBhvr>
                                      <p:to>
                                        <p:strVal val="visible"/>
                                      </p:to>
                                    </p:set>
                                    <p:animEffect transition="in" filter="wipe(left)">
                                      <p:cBhvr>
                                        <p:cTn id="22" dur="500"/>
                                        <p:tgtEl>
                                          <p:spTgt spid="1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0">
                                            <p:txEl>
                                              <p:pRg st="4" end="4"/>
                                            </p:txEl>
                                          </p:spTgt>
                                        </p:tgtEl>
                                        <p:attrNameLst>
                                          <p:attrName>style.visibility</p:attrName>
                                        </p:attrNameLst>
                                      </p:cBhvr>
                                      <p:to>
                                        <p:strVal val="visible"/>
                                      </p:to>
                                    </p:set>
                                    <p:animEffect transition="in" filter="wipe(left)">
                                      <p:cBhvr>
                                        <p:cTn id="27" dur="500"/>
                                        <p:tgtEl>
                                          <p:spTgt spid="10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TextBox 1"/>
          <p:cNvSpPr txBox="1"/>
          <p:nvPr/>
        </p:nvSpPr>
        <p:spPr>
          <a:xfrm>
            <a:off x="357188" y="1109663"/>
            <a:ext cx="2786062" cy="476250"/>
          </a:xfrm>
          <a:prstGeom prst="rect">
            <a:avLst/>
          </a:prstGeom>
          <a:noFill/>
          <a:ln w="9525">
            <a:noFill/>
          </a:ln>
        </p:spPr>
        <p:txBody>
          <a:bodyPr anchor="t" anchorCtr="0">
            <a:spAutoFit/>
          </a:bodyPr>
          <a:p>
            <a:pPr eaLnBrk="0" hangingPunct="0">
              <a:lnSpc>
                <a:spcPts val="3000"/>
              </a:lnSpc>
              <a:buClrTx/>
              <a:buFontTx/>
            </a:pPr>
            <a:r>
              <a:rPr lang="zh-CN" altLang="zh-CN" sz="2000" dirty="0">
                <a:solidFill>
                  <a:srgbClr val="0000FF"/>
                </a:solidFill>
                <a:latin typeface="微软雅黑" panose="020B0503020204020204" pitchFamily="34" charset="-122"/>
                <a:ea typeface="微软雅黑" panose="020B0503020204020204" pitchFamily="34" charset="-122"/>
              </a:rPr>
              <a:t>那么如果计算</a:t>
            </a:r>
            <a:r>
              <a:rPr lang="en-US" altLang="zh-CN" sz="2000" dirty="0">
                <a:solidFill>
                  <a:srgbClr val="0000FF"/>
                </a:solidFill>
                <a:latin typeface="微软雅黑" panose="020B0503020204020204" pitchFamily="34" charset="-122"/>
                <a:ea typeface="微软雅黑" panose="020B0503020204020204" pitchFamily="34" charset="-122"/>
              </a:rPr>
              <a:t>lb</a:t>
            </a:r>
            <a:r>
              <a:rPr lang="zh-CN" altLang="zh-CN" sz="2000" dirty="0">
                <a:solidFill>
                  <a:srgbClr val="0000FF"/>
                </a:solidFill>
                <a:latin typeface="微软雅黑" panose="020B0503020204020204" pitchFamily="34" charset="-122"/>
                <a:ea typeface="微软雅黑" panose="020B0503020204020204" pitchFamily="34" charset="-122"/>
              </a:rPr>
              <a:t>呢？</a:t>
            </a:r>
            <a:endParaRPr lang="en-US" altLang="zh-CN" sz="2000" dirty="0">
              <a:solidFill>
                <a:srgbClr val="0000FF"/>
              </a:solidFill>
              <a:latin typeface="微软雅黑" panose="020B0503020204020204" pitchFamily="34" charset="-122"/>
              <a:ea typeface="微软雅黑" panose="020B0503020204020204" pitchFamily="34" charset="-122"/>
            </a:endParaRPr>
          </a:p>
        </p:txBody>
      </p:sp>
      <p:grpSp>
        <p:nvGrpSpPr>
          <p:cNvPr id="7" name="组合 22"/>
          <p:cNvGrpSpPr/>
          <p:nvPr/>
        </p:nvGrpSpPr>
        <p:grpSpPr>
          <a:xfrm>
            <a:off x="785813" y="1633538"/>
            <a:ext cx="1292225" cy="4559300"/>
            <a:chOff x="357158" y="1357298"/>
            <a:chExt cx="1292628" cy="4559890"/>
          </a:xfrm>
        </p:grpSpPr>
        <p:sp>
          <p:nvSpPr>
            <p:cNvPr id="3" name="椭圆 2"/>
            <p:cNvSpPr/>
            <p:nvPr/>
          </p:nvSpPr>
          <p:spPr>
            <a:xfrm>
              <a:off x="785917" y="1357298"/>
              <a:ext cx="863869" cy="647784"/>
            </a:xfrm>
            <a:prstGeom prst="ellipse">
              <a:avLst/>
            </a:prstGeom>
            <a:solidFill>
              <a:schemeClr val="bg1">
                <a:lumMod val="8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x</a:t>
              </a:r>
              <a:r>
                <a:rPr kumimoji="0" lang="en-US" altLang="zh-CN" sz="16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a:t>
              </a:r>
              <a:endParaRPr kumimoji="0" lang="zh-CN" altLang="en-US" sz="16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4" name="椭圆 3"/>
            <p:cNvSpPr/>
            <p:nvPr/>
          </p:nvSpPr>
          <p:spPr>
            <a:xfrm>
              <a:off x="785917" y="2638576"/>
              <a:ext cx="863869" cy="647784"/>
            </a:xfrm>
            <a:prstGeom prst="ellipse">
              <a:avLst/>
            </a:prstGeom>
          </p:spPr>
          <p:style>
            <a:lnRef idx="1">
              <a:schemeClr val="accent6"/>
            </a:lnRef>
            <a:fillRef idx="2">
              <a:schemeClr val="accent6"/>
            </a:fillRef>
            <a:effectRef idx="1">
              <a:schemeClr val="accent6"/>
            </a:effectRef>
            <a:fontRef idx="minor">
              <a:schemeClr val="dk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x</a:t>
              </a:r>
              <a:r>
                <a:rPr kumimoji="0" lang="en-US" altLang="zh-CN" sz="16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16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i</a:t>
              </a:r>
              <a:r>
                <a:rPr kumimoji="0" lang="en-US" altLang="zh-CN" sz="16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endParaRPr kumimoji="0" lang="zh-CN" altLang="en-US" sz="16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5" name="椭圆 4"/>
            <p:cNvSpPr/>
            <p:nvPr/>
          </p:nvSpPr>
          <p:spPr>
            <a:xfrm>
              <a:off x="785917" y="5269404"/>
              <a:ext cx="863869" cy="647784"/>
            </a:xfrm>
            <a:prstGeom prst="ellipse">
              <a:avLst/>
            </a:prstGeom>
            <a:solidFill>
              <a:schemeClr val="accent5">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x</a:t>
              </a:r>
              <a:r>
                <a:rPr kumimoji="0" lang="en-US" altLang="zh-CN" sz="16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16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n</a:t>
              </a:r>
              <a:r>
                <a:rPr kumimoji="0" lang="en-US" altLang="zh-CN" sz="16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endParaRPr kumimoji="0" lang="zh-CN" altLang="en-US" sz="16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6" name="椭圆 5"/>
            <p:cNvSpPr/>
            <p:nvPr/>
          </p:nvSpPr>
          <p:spPr>
            <a:xfrm>
              <a:off x="785917" y="3781724"/>
              <a:ext cx="863869" cy="647784"/>
            </a:xfrm>
            <a:prstGeom prst="ellipse">
              <a:avLst/>
            </a:prstGeom>
            <a:solidFill>
              <a:schemeClr val="accent5">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x</a:t>
              </a:r>
              <a:r>
                <a:rPr kumimoji="0" lang="en-US" altLang="zh-CN" sz="1400" b="1"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1400" b="1"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i</a:t>
              </a:r>
              <a:r>
                <a:rPr kumimoji="0" lang="en-US" altLang="zh-CN" sz="1400" b="1"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a:t>
              </a:r>
              <a:endParaRPr kumimoji="0" lang="zh-CN" altLang="en-US" sz="1400" b="1"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8" name="直接箭头连接符 7"/>
            <p:cNvCxnSpPr>
              <a:stCxn id="3" idx="4"/>
              <a:endCxn id="4" idx="0"/>
            </p:cNvCxnSpPr>
            <p:nvPr/>
          </p:nvCxnSpPr>
          <p:spPr>
            <a:xfrm rot="5400000">
              <a:off x="901101" y="2321826"/>
              <a:ext cx="631907" cy="1588"/>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10" name="直接箭头连接符 9"/>
            <p:cNvCxnSpPr>
              <a:stCxn id="4" idx="4"/>
              <a:endCxn id="6" idx="0"/>
            </p:cNvCxnSpPr>
            <p:nvPr/>
          </p:nvCxnSpPr>
          <p:spPr>
            <a:xfrm rot="5400000">
              <a:off x="969375" y="3533247"/>
              <a:ext cx="4953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6" idx="4"/>
              <a:endCxn id="5" idx="0"/>
            </p:cNvCxnSpPr>
            <p:nvPr/>
          </p:nvCxnSpPr>
          <p:spPr>
            <a:xfrm rot="5400000">
              <a:off x="797107" y="4848659"/>
              <a:ext cx="839897" cy="1588"/>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70678" name="TextBox 12"/>
            <p:cNvSpPr txBox="1">
              <a:spLocks noChangeArrowheads="1"/>
            </p:cNvSpPr>
            <p:nvPr/>
          </p:nvSpPr>
          <p:spPr bwMode="auto">
            <a:xfrm>
              <a:off x="500078" y="5202721"/>
              <a:ext cx="357298" cy="462022"/>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1"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Consolas" panose="020B0609020204030204" pitchFamily="49" charset="0"/>
                  <a:ea typeface="宋体" panose="02010600030101010101" pitchFamily="2" charset="-122"/>
                  <a:cs typeface="+mn-cs"/>
                </a:rPr>
                <a:t>e</a:t>
              </a:r>
              <a:endParaRPr kumimoji="0" lang="zh-CN" altLang="en-US" sz="2400" b="1" i="1"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Consolas" panose="020B0609020204030204" pitchFamily="49" charset="0"/>
                <a:ea typeface="宋体" panose="02010600030101010101" pitchFamily="2" charset="-122"/>
                <a:cs typeface="+mn-cs"/>
              </a:endParaRPr>
            </a:p>
          </p:txBody>
        </p:sp>
        <p:sp>
          <p:nvSpPr>
            <p:cNvPr id="70679" name="TextBox 13"/>
            <p:cNvSpPr txBox="1">
              <a:spLocks noChangeArrowheads="1"/>
            </p:cNvSpPr>
            <p:nvPr/>
          </p:nvSpPr>
          <p:spPr bwMode="auto">
            <a:xfrm>
              <a:off x="357158" y="2702084"/>
              <a:ext cx="500218" cy="431856"/>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200" b="1" i="1"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onsolas" panose="020B0609020204030204" pitchFamily="49" charset="0"/>
                  <a:ea typeface="宋体" panose="02010600030101010101" pitchFamily="2" charset="-122"/>
                  <a:cs typeface="+mn-cs"/>
                </a:rPr>
                <a:t>e</a:t>
              </a:r>
              <a:r>
                <a:rPr kumimoji="0" lang="en-US" altLang="zh-CN" sz="2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onsolas" panose="020B0609020204030204" pitchFamily="49" charset="0"/>
                  <a:ea typeface="宋体" panose="02010600030101010101" pitchFamily="2" charset="-122"/>
                  <a:cs typeface="+mn-cs"/>
                </a:rPr>
                <a:t>1</a:t>
              </a:r>
              <a:endParaRPr kumimoji="0" lang="zh-CN" altLang="en-US" sz="2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onsolas" panose="020B0609020204030204" pitchFamily="49" charset="0"/>
                <a:ea typeface="宋体" panose="02010600030101010101" pitchFamily="2" charset="-122"/>
                <a:cs typeface="+mn-cs"/>
              </a:endParaRPr>
            </a:p>
          </p:txBody>
        </p:sp>
      </p:grpSp>
      <p:sp>
        <p:nvSpPr>
          <p:cNvPr id="15" name="TextBox 14"/>
          <p:cNvSpPr txBox="1"/>
          <p:nvPr/>
        </p:nvSpPr>
        <p:spPr>
          <a:xfrm>
            <a:off x="1428750" y="6335713"/>
            <a:ext cx="1714500" cy="368300"/>
          </a:xfrm>
          <a:prstGeom prst="rect">
            <a:avLst/>
          </a:prstGeom>
          <a:noFill/>
          <a:ln w="9525">
            <a:noFill/>
          </a:ln>
        </p:spPr>
        <p:txBody>
          <a:bodyPr anchor="t" anchorCtr="0">
            <a:spAutoFit/>
          </a:bodyPr>
          <a:p>
            <a:pPr eaLnBrk="0" hangingPunct="0">
              <a:buClrTx/>
              <a:buFontTx/>
            </a:pPr>
            <a:r>
              <a:rPr lang="en-US" altLang="zh-CN" b="1" noProof="1" dirty="0">
                <a:solidFill>
                  <a:schemeClr val="tx2">
                    <a:lumMod val="60000"/>
                    <a:lumOff val="40000"/>
                  </a:schemeClr>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mn-cs"/>
              </a:rPr>
              <a:t>e.</a:t>
            </a:r>
            <a:r>
              <a:rPr lang="en-US" altLang="zh-CN" b="1" i="1" noProof="1" dirty="0">
                <a:solidFill>
                  <a:schemeClr val="tx2">
                    <a:lumMod val="60000"/>
                    <a:lumOff val="40000"/>
                  </a:schemeClr>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mn-cs"/>
              </a:rPr>
              <a:t>f</a:t>
            </a:r>
            <a:r>
              <a:rPr lang="en-US" altLang="zh-CN" b="1" baseline="-25000" noProof="1" dirty="0">
                <a:solidFill>
                  <a:schemeClr val="tx2">
                    <a:lumMod val="60000"/>
                    <a:lumOff val="40000"/>
                  </a:schemeClr>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mn-cs"/>
              </a:rPr>
              <a:t>2</a:t>
            </a:r>
            <a:r>
              <a:rPr lang="zh-CN" altLang="en-US" b="1" noProof="1" dirty="0">
                <a:solidFill>
                  <a:schemeClr val="tx2">
                    <a:lumMod val="60000"/>
                    <a:lumOff val="40000"/>
                  </a:schemeClr>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mn-cs"/>
              </a:rPr>
              <a:t>为总时间</a:t>
            </a:r>
            <a:endParaRPr lang="zh-CN" altLang="en-US" b="1" noProof="1" dirty="0">
              <a:solidFill>
                <a:schemeClr val="tx2">
                  <a:lumMod val="60000"/>
                  <a:lumOff val="40000"/>
                </a:schemeClr>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endParaRPr>
          </a:p>
        </p:txBody>
      </p:sp>
      <p:grpSp>
        <p:nvGrpSpPr>
          <p:cNvPr id="9" name="组合 23"/>
          <p:cNvGrpSpPr/>
          <p:nvPr/>
        </p:nvGrpSpPr>
        <p:grpSpPr>
          <a:xfrm>
            <a:off x="2143125" y="1919288"/>
            <a:ext cx="4572000" cy="1428750"/>
            <a:chOff x="2143108" y="1643050"/>
            <a:chExt cx="4572032" cy="1428760"/>
          </a:xfrm>
        </p:grpSpPr>
        <p:sp>
          <p:nvSpPr>
            <p:cNvPr id="16" name="右大括号 15"/>
            <p:cNvSpPr/>
            <p:nvPr/>
          </p:nvSpPr>
          <p:spPr>
            <a:xfrm>
              <a:off x="2143108" y="1643050"/>
              <a:ext cx="142876" cy="1428760"/>
            </a:xfrm>
            <a:prstGeom prst="rightBrace">
              <a:avLst/>
            </a:prstGeom>
            <a:ln w="12700">
              <a:solidFill>
                <a:srgbClr val="9900FF"/>
              </a:solidFill>
              <a:tailEnd type="none"/>
            </a:ln>
          </p:spPr>
          <p:style>
            <a:lnRef idx="2">
              <a:schemeClr val="accent5"/>
            </a:lnRef>
            <a:fillRef idx="0">
              <a:schemeClr val="accent5"/>
            </a:fillRef>
            <a:effectRef idx="1">
              <a:schemeClr val="accent5"/>
            </a:effectRef>
            <a:fontRef idx="minor">
              <a:schemeClr val="tx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9167" name="TextBox 16"/>
            <p:cNvSpPr txBox="1"/>
            <p:nvPr/>
          </p:nvSpPr>
          <p:spPr>
            <a:xfrm>
              <a:off x="2285984" y="2143116"/>
              <a:ext cx="4429156" cy="369332"/>
            </a:xfrm>
            <a:prstGeom prst="rect">
              <a:avLst/>
            </a:prstGeom>
            <a:noFill/>
            <a:ln w="9525">
              <a:noFill/>
            </a:ln>
          </p:spPr>
          <p:txBody>
            <a:bodyPr anchor="t" anchorCtr="0">
              <a:spAutoFit/>
            </a:bodyPr>
            <a:p>
              <a:pPr eaLnBrk="0" hangingPunct="0">
                <a:buClrTx/>
                <a:buFontTx/>
              </a:pPr>
              <a:r>
                <a:rPr lang="zh-CN" altLang="en-US" dirty="0">
                  <a:solidFill>
                    <a:srgbClr val="0000FF"/>
                  </a:solidFill>
                  <a:latin typeface="Consolas" panose="020B0609020204030204" pitchFamily="49" charset="0"/>
                  <a:ea typeface="仿宋" panose="02010609060101010101" pitchFamily="49" charset="-122"/>
                </a:rPr>
                <a:t>已经执行的作业 </a:t>
              </a:r>
              <a:r>
                <a:rPr lang="zh-CN" altLang="en-US" dirty="0">
                  <a:solidFill>
                    <a:srgbClr val="FF00FF"/>
                  </a:solidFill>
                  <a:latin typeface="Consolas" panose="020B0609020204030204" pitchFamily="49" charset="0"/>
                  <a:ea typeface="仿宋" panose="02010609060101010101" pitchFamily="49" charset="-122"/>
                  <a:sym typeface="Wingdings" panose="05000000000000000000" pitchFamily="2" charset="2"/>
                </a:rPr>
                <a:t></a:t>
              </a:r>
              <a:r>
                <a:rPr lang="zh-CN" altLang="en-US" dirty="0">
                  <a:solidFill>
                    <a:srgbClr val="0000FF"/>
                  </a:solidFill>
                  <a:latin typeface="Consolas" panose="020B0609020204030204" pitchFamily="49" charset="0"/>
                  <a:ea typeface="仿宋" panose="02010609060101010101" pitchFamily="49" charset="-122"/>
                  <a:sym typeface="Wingdings" panose="05000000000000000000" pitchFamily="2" charset="2"/>
                </a:rPr>
                <a:t>   执行时间</a:t>
              </a:r>
              <a:r>
                <a:rPr lang="en-US" altLang="zh-CN" dirty="0">
                  <a:solidFill>
                    <a:srgbClr val="0000FF"/>
                  </a:solidFill>
                  <a:latin typeface="Consolas" panose="020B0609020204030204" pitchFamily="49" charset="0"/>
                  <a:ea typeface="仿宋" panose="02010609060101010101" pitchFamily="49" charset="-122"/>
                  <a:sym typeface="Wingdings" panose="05000000000000000000" pitchFamily="2" charset="2"/>
                </a:rPr>
                <a:t>e1.</a:t>
              </a:r>
              <a:r>
                <a:rPr lang="en-US" altLang="zh-CN" i="1" dirty="0">
                  <a:solidFill>
                    <a:srgbClr val="0000FF"/>
                  </a:solidFill>
                  <a:latin typeface="Consolas" panose="020B0609020204030204" pitchFamily="49" charset="0"/>
                  <a:ea typeface="仿宋" panose="02010609060101010101" pitchFamily="49" charset="-122"/>
                  <a:sym typeface="Wingdings" panose="05000000000000000000" pitchFamily="2" charset="2"/>
                </a:rPr>
                <a:t>f</a:t>
              </a:r>
              <a:r>
                <a:rPr lang="en-US" altLang="zh-CN" baseline="-25000" dirty="0">
                  <a:solidFill>
                    <a:srgbClr val="0000FF"/>
                  </a:solidFill>
                  <a:latin typeface="Consolas" panose="020B0609020204030204" pitchFamily="49" charset="0"/>
                  <a:ea typeface="仿宋" panose="02010609060101010101" pitchFamily="49" charset="-122"/>
                  <a:sym typeface="Wingdings" panose="05000000000000000000" pitchFamily="2" charset="2"/>
                </a:rPr>
                <a:t>2</a:t>
              </a:r>
              <a:endParaRPr lang="zh-CN" altLang="en-US" baseline="-25000" dirty="0">
                <a:solidFill>
                  <a:srgbClr val="0000FF"/>
                </a:solidFill>
                <a:latin typeface="Consolas" panose="020B0609020204030204" pitchFamily="49" charset="0"/>
                <a:ea typeface="仿宋" panose="02010609060101010101" pitchFamily="49" charset="-122"/>
              </a:endParaRPr>
            </a:p>
          </p:txBody>
        </p:sp>
      </p:grpSp>
      <p:grpSp>
        <p:nvGrpSpPr>
          <p:cNvPr id="11" name="组合 24"/>
          <p:cNvGrpSpPr/>
          <p:nvPr/>
        </p:nvGrpSpPr>
        <p:grpSpPr>
          <a:xfrm>
            <a:off x="2143125" y="4419600"/>
            <a:ext cx="5857875" cy="1428750"/>
            <a:chOff x="2214546" y="4143380"/>
            <a:chExt cx="5857916" cy="1428760"/>
          </a:xfrm>
        </p:grpSpPr>
        <p:sp>
          <p:nvSpPr>
            <p:cNvPr id="18" name="右大括号 17"/>
            <p:cNvSpPr/>
            <p:nvPr/>
          </p:nvSpPr>
          <p:spPr>
            <a:xfrm>
              <a:off x="2214546" y="4143380"/>
              <a:ext cx="142876" cy="1428760"/>
            </a:xfrm>
            <a:prstGeom prst="rightBrace">
              <a:avLst/>
            </a:prstGeom>
            <a:ln w="12700">
              <a:solidFill>
                <a:srgbClr val="9900FF"/>
              </a:solidFill>
              <a:tailEnd type="none"/>
            </a:ln>
          </p:spPr>
          <p:style>
            <a:lnRef idx="2">
              <a:schemeClr val="accent5"/>
            </a:lnRef>
            <a:fillRef idx="0">
              <a:schemeClr val="accent5"/>
            </a:fillRef>
            <a:effectRef idx="1">
              <a:schemeClr val="accent5"/>
            </a:effectRef>
            <a:fontRef idx="minor">
              <a:schemeClr val="tx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9170" name="TextBox 18"/>
            <p:cNvSpPr txBox="1"/>
            <p:nvPr/>
          </p:nvSpPr>
          <p:spPr>
            <a:xfrm>
              <a:off x="2357422" y="4631304"/>
              <a:ext cx="5715040" cy="369332"/>
            </a:xfrm>
            <a:prstGeom prst="rect">
              <a:avLst/>
            </a:prstGeom>
            <a:noFill/>
            <a:ln w="9525">
              <a:noFill/>
            </a:ln>
          </p:spPr>
          <p:txBody>
            <a:bodyPr anchor="t" anchorCtr="0">
              <a:spAutoFit/>
            </a:bodyPr>
            <a:p>
              <a:pPr eaLnBrk="0" hangingPunct="0">
                <a:buClrTx/>
                <a:buFontTx/>
              </a:pPr>
              <a:r>
                <a:rPr lang="zh-CN" altLang="en-US" dirty="0">
                  <a:solidFill>
                    <a:srgbClr val="0000FF"/>
                  </a:solidFill>
                  <a:latin typeface="仿宋" panose="02010609060101010101" pitchFamily="49" charset="-122"/>
                  <a:ea typeface="仿宋" panose="02010609060101010101" pitchFamily="49" charset="-122"/>
                </a:rPr>
                <a:t>尚未执行的作业</a:t>
              </a:r>
              <a:r>
                <a:rPr lang="zh-CN" altLang="en-US" dirty="0">
                  <a:solidFill>
                    <a:srgbClr val="FF00FF"/>
                  </a:solidFill>
                  <a:latin typeface="Consolas" panose="020B0609020204030204" pitchFamily="49" charset="0"/>
                  <a:ea typeface="仿宋" panose="02010609060101010101" pitchFamily="49" charset="-122"/>
                  <a:sym typeface="Wingdings" panose="05000000000000000000" pitchFamily="2" charset="2"/>
                </a:rPr>
                <a:t></a:t>
              </a:r>
              <a:r>
                <a:rPr lang="zh-CN" altLang="en-US" dirty="0">
                  <a:solidFill>
                    <a:srgbClr val="0000FF"/>
                  </a:solidFill>
                  <a:latin typeface="Consolas" panose="020B0609020204030204" pitchFamily="49" charset="0"/>
                  <a:ea typeface="仿宋" panose="02010609060101010101" pitchFamily="49" charset="-122"/>
                  <a:sym typeface="Wingdings" panose="05000000000000000000" pitchFamily="2" charset="2"/>
                </a:rPr>
                <a:t>    最少执行时间为它们的</a:t>
              </a:r>
              <a:r>
                <a:rPr lang="en-US" altLang="zh-CN" i="1" dirty="0">
                  <a:solidFill>
                    <a:srgbClr val="0000FF"/>
                  </a:solidFill>
                  <a:latin typeface="Consolas" panose="020B0609020204030204" pitchFamily="49" charset="0"/>
                  <a:ea typeface="仿宋" panose="02010609060101010101" pitchFamily="49" charset="-122"/>
                  <a:sym typeface="Wingdings" panose="05000000000000000000" pitchFamily="2" charset="2"/>
                </a:rPr>
                <a:t>b</a:t>
              </a:r>
              <a:r>
                <a:rPr lang="zh-CN" altLang="en-US" dirty="0">
                  <a:solidFill>
                    <a:srgbClr val="0000FF"/>
                  </a:solidFill>
                  <a:latin typeface="Consolas" panose="020B0609020204030204" pitchFamily="49" charset="0"/>
                  <a:ea typeface="仿宋" panose="02010609060101010101" pitchFamily="49" charset="-122"/>
                  <a:sym typeface="Wingdings" panose="05000000000000000000" pitchFamily="2" charset="2"/>
                </a:rPr>
                <a:t>之和</a:t>
              </a:r>
              <a:endParaRPr lang="zh-CN" altLang="en-US" dirty="0">
                <a:solidFill>
                  <a:srgbClr val="0000FF"/>
                </a:solidFill>
                <a:latin typeface="仿宋" panose="02010609060101010101" pitchFamily="49" charset="-122"/>
                <a:ea typeface="仿宋" panose="02010609060101010101" pitchFamily="49" charset="-122"/>
              </a:endParaRPr>
            </a:p>
          </p:txBody>
        </p:sp>
      </p:grpSp>
      <p:grpSp>
        <p:nvGrpSpPr>
          <p:cNvPr id="23" name="组合 25"/>
          <p:cNvGrpSpPr/>
          <p:nvPr/>
        </p:nvGrpSpPr>
        <p:grpSpPr>
          <a:xfrm>
            <a:off x="3429000" y="2633663"/>
            <a:ext cx="1714500" cy="2428875"/>
            <a:chOff x="3428992" y="2357430"/>
            <a:chExt cx="1714512" cy="2428892"/>
          </a:xfrm>
        </p:grpSpPr>
        <p:sp>
          <p:nvSpPr>
            <p:cNvPr id="49172" name="TextBox 19"/>
            <p:cNvSpPr txBox="1"/>
            <p:nvPr/>
          </p:nvSpPr>
          <p:spPr>
            <a:xfrm>
              <a:off x="3428992" y="3376612"/>
              <a:ext cx="1071570" cy="369332"/>
            </a:xfrm>
            <a:prstGeom prst="rect">
              <a:avLst/>
            </a:prstGeom>
            <a:noFill/>
            <a:ln w="9525">
              <a:noFill/>
            </a:ln>
          </p:spPr>
          <p:txBody>
            <a:bodyPr anchor="t" anchorCtr="0">
              <a:spAutoFit/>
            </a:bodyPr>
            <a:p>
              <a:pPr eaLnBrk="0" hangingPunct="0">
                <a:buClrTx/>
                <a:buFontTx/>
              </a:pPr>
              <a:r>
                <a:rPr lang="en-US" altLang="zh-CN" dirty="0">
                  <a:solidFill>
                    <a:srgbClr val="FF0000"/>
                  </a:solidFill>
                  <a:latin typeface="Consolas" panose="020B0609020204030204" pitchFamily="49" charset="0"/>
                  <a:ea typeface="宋体" panose="02010600030101010101" pitchFamily="2" charset="-122"/>
                </a:rPr>
                <a:t>e1.lb=</a:t>
              </a:r>
              <a:endParaRPr lang="zh-CN" altLang="en-US" dirty="0">
                <a:solidFill>
                  <a:srgbClr val="FF0000"/>
                </a:solidFill>
                <a:latin typeface="Consolas" panose="020B0609020204030204" pitchFamily="49" charset="0"/>
                <a:ea typeface="宋体" panose="02010600030101010101" pitchFamily="2" charset="-122"/>
              </a:endParaRPr>
            </a:p>
          </p:txBody>
        </p:sp>
        <p:sp>
          <p:nvSpPr>
            <p:cNvPr id="49173" name="TextBox 20"/>
            <p:cNvSpPr txBox="1"/>
            <p:nvPr/>
          </p:nvSpPr>
          <p:spPr>
            <a:xfrm>
              <a:off x="4714876" y="3357562"/>
              <a:ext cx="428628" cy="369332"/>
            </a:xfrm>
            <a:prstGeom prst="rect">
              <a:avLst/>
            </a:prstGeom>
            <a:noFill/>
            <a:ln w="9525">
              <a:noFill/>
            </a:ln>
          </p:spPr>
          <p:txBody>
            <a:bodyPr anchor="t" anchorCtr="0">
              <a:spAutoFit/>
            </a:bodyPr>
            <a:p>
              <a:pPr eaLnBrk="0" hangingPunct="0">
                <a:buClrTx/>
                <a:buFontTx/>
              </a:pPr>
              <a:r>
                <a:rPr lang="en-US" altLang="zh-CN" dirty="0">
                  <a:solidFill>
                    <a:srgbClr val="FF0000"/>
                  </a:solidFill>
                  <a:latin typeface="Consolas" panose="020B0609020204030204" pitchFamily="49" charset="0"/>
                  <a:ea typeface="宋体" panose="02010600030101010101" pitchFamily="2" charset="-122"/>
                </a:rPr>
                <a:t>+</a:t>
              </a:r>
              <a:endParaRPr lang="zh-CN" altLang="en-US" dirty="0">
                <a:solidFill>
                  <a:srgbClr val="FF0000"/>
                </a:solidFill>
                <a:latin typeface="Consolas" panose="020B0609020204030204" pitchFamily="49" charset="0"/>
                <a:ea typeface="宋体" panose="02010600030101010101" pitchFamily="2" charset="-122"/>
              </a:endParaRPr>
            </a:p>
          </p:txBody>
        </p:sp>
        <p:sp>
          <p:nvSpPr>
            <p:cNvPr id="22" name="左大括号 21"/>
            <p:cNvSpPr/>
            <p:nvPr/>
          </p:nvSpPr>
          <p:spPr>
            <a:xfrm>
              <a:off x="4429124" y="2357430"/>
              <a:ext cx="214315" cy="2428892"/>
            </a:xfrm>
            <a:prstGeom prst="leftBrace">
              <a:avLst/>
            </a:prstGeom>
            <a:ln w="19050">
              <a:tailEnd type="none"/>
            </a:ln>
          </p:spPr>
          <p:style>
            <a:lnRef idx="2">
              <a:schemeClr val="dk1"/>
            </a:lnRef>
            <a:fillRef idx="0">
              <a:schemeClr val="dk1"/>
            </a:fillRef>
            <a:effectRef idx="1">
              <a:schemeClr val="dk1"/>
            </a:effectRef>
            <a:fontRef idx="minor">
              <a:schemeClr val="tx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grpSp>
      <p:sp>
        <p:nvSpPr>
          <p:cNvPr id="2" name="矩形 1"/>
          <p:cNvSpPr/>
          <p:nvPr/>
        </p:nvSpPr>
        <p:spPr>
          <a:xfrm>
            <a:off x="4643438" y="2419350"/>
            <a:ext cx="1757363" cy="369888"/>
          </a:xfrm>
          <a:prstGeom prst="rect">
            <a:avLst/>
          </a:prstGeom>
          <a:solidFill>
            <a:srgbClr val="FAC4BE">
              <a:alpha val="1098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25" name="矩形 24"/>
          <p:cNvSpPr/>
          <p:nvPr/>
        </p:nvSpPr>
        <p:spPr>
          <a:xfrm>
            <a:off x="4643438" y="4949825"/>
            <a:ext cx="3052763" cy="327025"/>
          </a:xfrm>
          <a:prstGeom prst="rect">
            <a:avLst/>
          </a:prstGeom>
          <a:solidFill>
            <a:srgbClr val="FAC4BE">
              <a:alpha val="1098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304800" y="533400"/>
            <a:ext cx="5040313" cy="52228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rPr>
              <a:t>求解图的单源最短路径</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p:txBody>
      </p:sp>
      <p:sp>
        <p:nvSpPr>
          <p:cNvPr id="27650" name="TextBox 4"/>
          <p:cNvSpPr txBox="1"/>
          <p:nvPr/>
        </p:nvSpPr>
        <p:spPr>
          <a:xfrm>
            <a:off x="571500" y="1357313"/>
            <a:ext cx="8072438" cy="1984375"/>
          </a:xfrm>
          <a:prstGeom prst="rect">
            <a:avLst/>
          </a:prstGeom>
          <a:noFill/>
          <a:ln w="9525">
            <a:noFill/>
          </a:ln>
        </p:spPr>
        <p:txBody>
          <a:bodyPr anchor="t" anchorCtr="0">
            <a:spAutoFit/>
          </a:bodyPr>
          <a:p>
            <a:pPr eaLnBrk="0" hangingPunct="0">
              <a:lnSpc>
                <a:spcPct val="150000"/>
              </a:lnSpc>
              <a:buClrTx/>
              <a:buFontTx/>
            </a:pPr>
            <a:r>
              <a:rPr lang="zh-CN" altLang="zh-CN" sz="2200" dirty="0">
                <a:solidFill>
                  <a:srgbClr val="FF0000"/>
                </a:solidFill>
                <a:latin typeface="黑体" panose="02010609060101010101" pitchFamily="49" charset="-122"/>
                <a:ea typeface="黑体" panose="02010609060101010101" pitchFamily="49" charset="-122"/>
              </a:rPr>
              <a:t>【问题描述】</a:t>
            </a:r>
            <a:r>
              <a:rPr lang="zh-CN" altLang="zh-CN" sz="2000" dirty="0">
                <a:solidFill>
                  <a:srgbClr val="000000"/>
                </a:solidFill>
                <a:latin typeface="黑体" panose="02010609060101010101" pitchFamily="49" charset="-122"/>
                <a:ea typeface="黑体" panose="02010609060101010101" pitchFamily="49" charset="-122"/>
              </a:rPr>
              <a:t>给定一个带权有向图</a:t>
            </a:r>
            <a:r>
              <a:rPr lang="en-US" altLang="zh-CN" sz="2000" dirty="0">
                <a:solidFill>
                  <a:srgbClr val="000000"/>
                </a:solidFill>
                <a:latin typeface="黑体" panose="02010609060101010101" pitchFamily="49" charset="-122"/>
                <a:ea typeface="黑体" panose="02010609060101010101" pitchFamily="49" charset="-122"/>
              </a:rPr>
              <a:t>G=</a:t>
            </a:r>
            <a:r>
              <a:rPr lang="zh-CN" altLang="zh-CN"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V</a:t>
            </a:r>
            <a:r>
              <a:rPr lang="zh-CN" altLang="zh-CN"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E</a:t>
            </a:r>
            <a:r>
              <a:rPr lang="zh-CN" altLang="zh-CN" sz="2000" dirty="0">
                <a:solidFill>
                  <a:srgbClr val="000000"/>
                </a:solidFill>
                <a:latin typeface="黑体" panose="02010609060101010101" pitchFamily="49" charset="-122"/>
                <a:ea typeface="黑体" panose="02010609060101010101" pitchFamily="49" charset="-122"/>
              </a:rPr>
              <a:t>），其中每条边的权是一个正整数。</a:t>
            </a:r>
            <a:endParaRPr lang="en-US" altLang="zh-CN" sz="2000" dirty="0">
              <a:solidFill>
                <a:srgbClr val="000000"/>
              </a:solidFill>
              <a:latin typeface="黑体" panose="02010609060101010101" pitchFamily="49" charset="-122"/>
              <a:ea typeface="黑体" panose="02010609060101010101" pitchFamily="49" charset="-122"/>
            </a:endParaRPr>
          </a:p>
          <a:p>
            <a:pPr eaLnBrk="0" hangingPunct="0">
              <a:lnSpc>
                <a:spcPct val="150000"/>
              </a:lnSpc>
              <a:buClrTx/>
              <a:buFontTx/>
            </a:pPr>
            <a:r>
              <a:rPr lang="en-US" altLang="zh-CN" sz="2000" dirty="0">
                <a:solidFill>
                  <a:srgbClr val="000000"/>
                </a:solidFill>
                <a:latin typeface="黑体" panose="02010609060101010101" pitchFamily="49" charset="-122"/>
                <a:ea typeface="黑体" panose="02010609060101010101" pitchFamily="49" charset="-122"/>
              </a:rPr>
              <a:t>    </a:t>
            </a:r>
            <a:r>
              <a:rPr lang="zh-CN" altLang="zh-CN" sz="2000" dirty="0">
                <a:solidFill>
                  <a:srgbClr val="000000"/>
                </a:solidFill>
                <a:latin typeface="黑体" panose="02010609060101010101" pitchFamily="49" charset="-122"/>
                <a:ea typeface="黑体" panose="02010609060101010101" pitchFamily="49" charset="-122"/>
              </a:rPr>
              <a:t>另外，还给定</a:t>
            </a:r>
            <a:r>
              <a:rPr lang="en-US" altLang="zh-CN" sz="2000" dirty="0">
                <a:solidFill>
                  <a:srgbClr val="000000"/>
                </a:solidFill>
                <a:latin typeface="黑体" panose="02010609060101010101" pitchFamily="49" charset="-122"/>
                <a:ea typeface="黑体" panose="02010609060101010101" pitchFamily="49" charset="-122"/>
              </a:rPr>
              <a:t>V</a:t>
            </a:r>
            <a:r>
              <a:rPr lang="zh-CN" altLang="zh-CN" sz="2000" dirty="0">
                <a:solidFill>
                  <a:srgbClr val="000000"/>
                </a:solidFill>
                <a:latin typeface="黑体" panose="02010609060101010101" pitchFamily="49" charset="-122"/>
                <a:ea typeface="黑体" panose="02010609060101010101" pitchFamily="49" charset="-122"/>
              </a:rPr>
              <a:t>中的一个顶点</a:t>
            </a:r>
            <a:r>
              <a:rPr lang="en-US" altLang="zh-CN" sz="2000" i="1" dirty="0">
                <a:solidFill>
                  <a:srgbClr val="000000"/>
                </a:solidFill>
                <a:latin typeface="黑体" panose="02010609060101010101" pitchFamily="49" charset="-122"/>
                <a:ea typeface="黑体" panose="02010609060101010101" pitchFamily="49" charset="-122"/>
              </a:rPr>
              <a:t>v</a:t>
            </a:r>
            <a:r>
              <a:rPr lang="zh-CN" altLang="zh-CN" sz="2000" dirty="0">
                <a:solidFill>
                  <a:srgbClr val="000000"/>
                </a:solidFill>
                <a:latin typeface="黑体" panose="02010609060101010101" pitchFamily="49" charset="-122"/>
                <a:ea typeface="黑体" panose="02010609060101010101" pitchFamily="49" charset="-122"/>
              </a:rPr>
              <a:t>，称为源点。计算从源点到其他所有顶点的最短路径长度。这里的长度是指路上各边权之和。</a:t>
            </a:r>
            <a:endParaRPr lang="zh-CN" altLang="zh-CN" sz="20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3571875" y="1243013"/>
            <a:ext cx="5429250" cy="3000375"/>
          </a:xfrm>
          <a:prstGeom prst="rect">
            <a:avLst/>
          </a:prstGeom>
          <a:noFill/>
        </p:spPr>
        <p:txBody>
          <a:bodyPr>
            <a:spAutoFit/>
          </a:bodyPr>
          <a:lstStyle/>
          <a:p>
            <a:pPr marR="0" defTabSz="914400" eaLnBrk="0" hangingPunct="0">
              <a:lnSpc>
                <a:spcPct val="150000"/>
              </a:lnSpc>
              <a:buClrTx/>
              <a:buSzTx/>
              <a:buFontTx/>
              <a:buNone/>
              <a:defRPr/>
            </a:pP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  </a:t>
            </a:r>
            <a:r>
              <a:rPr kumimoji="0" lang="en-US" altLang="zh-CN" kern="1200" cap="none" spc="0" normalizeH="0" baseline="0" noProof="0" dirty="0" err="1">
                <a:solidFill>
                  <a:srgbClr val="000000"/>
                </a:solidFill>
                <a:latin typeface="Consolas" panose="020B0609020204030204" pitchFamily="49" charset="0"/>
                <a:ea typeface="黑体" panose="02010609060101010101" pitchFamily="49" charset="-122"/>
                <a:cs typeface="Consolas" panose="020B0609020204030204" pitchFamily="49" charset="0"/>
              </a:rPr>
              <a:t>lb</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为当前结点对应调度方案的时间下界。</a:t>
            </a:r>
            <a:endPar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endParaRPr>
          </a:p>
          <a:p>
            <a:pPr marR="0" defTabSz="914400" eaLnBrk="0" hangingPunct="0">
              <a:lnSpc>
                <a:spcPct val="150000"/>
              </a:lnSpc>
              <a:buClrTx/>
              <a:buSzTx/>
              <a:buFontTx/>
              <a:buNone/>
              <a:defRPr/>
            </a:pP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  </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例如，对于出队结点</a:t>
            </a:r>
            <a:r>
              <a:rPr kumimoji="0" lang="en-US" altLang="zh-CN" i="1"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e</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，如果在第</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2</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步选择作业</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1</a:t>
            </a:r>
            <a:r>
              <a:rPr kumimoji="0" lang="zh-CN" altLang="en-US"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en-US" altLang="zh-CN" i="1"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j</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=1</a:t>
            </a:r>
            <a:r>
              <a:rPr kumimoji="0" lang="zh-CN" altLang="en-US"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，对应结点为</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e1</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，则</a:t>
            </a:r>
            <a:r>
              <a:rPr kumimoji="0" lang="zh-CN" altLang="en-US"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endPar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endParaRPr>
          </a:p>
          <a:p>
            <a:pPr marR="0" defTabSz="914400" eaLnBrk="0" hangingPunct="0">
              <a:lnSpc>
                <a:spcPct val="150000"/>
              </a:lnSpc>
              <a:buClrTx/>
              <a:buSzTx/>
              <a:buFontTx/>
              <a:buNone/>
              <a:defRPr/>
            </a:pP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    e1.</a:t>
            </a:r>
            <a:r>
              <a:rPr kumimoji="0" lang="en-US" altLang="zh-CN" i="1"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kumimoji="0" lang="en-US" altLang="zh-CN" i="1"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+1=2</a:t>
            </a:r>
            <a:r>
              <a:rPr kumimoji="0" lang="zh-CN"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e1.</a:t>
            </a:r>
            <a:r>
              <a:rPr kumimoji="0" lang="en-US" altLang="zh-CN" i="1"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kumimoji="0" lang="en-US" altLang="zh-CN" kern="1200" cap="none" spc="0" normalizeH="0" baseline="-2500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kumimoji="0" lang="en-US" altLang="zh-CN" i="1"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kumimoji="0" lang="en-US" altLang="zh-CN" kern="1200" cap="none" spc="0" normalizeH="0" baseline="-2500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i="1"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[1]=9</a:t>
            </a:r>
            <a:endPar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lnSpc>
                <a:spcPct val="150000"/>
              </a:lnSpc>
              <a:buClrTx/>
              <a:buSzTx/>
              <a:buFontTx/>
              <a:buNone/>
              <a:defRPr/>
            </a:pP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    e1.</a:t>
            </a:r>
            <a:r>
              <a:rPr kumimoji="0" lang="en-US" altLang="zh-CN" i="1"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kumimoji="0" lang="en-US" altLang="zh-CN" kern="1200" cap="none" spc="0" normalizeH="0" baseline="-2500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=max(e.</a:t>
            </a:r>
            <a:r>
              <a:rPr kumimoji="0" lang="en-US" altLang="zh-CN" i="1"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kumimoji="0" lang="en-US" altLang="zh-CN" kern="1200" cap="none" spc="0" normalizeH="0" baseline="-2500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kumimoji="0" lang="zh-CN"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e1.</a:t>
            </a:r>
            <a:r>
              <a:rPr kumimoji="0" lang="en-US" altLang="zh-CN" i="1"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kumimoji="0" lang="en-US" altLang="zh-CN" kern="1200" cap="none" spc="0" normalizeH="0" baseline="-2500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i="1"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[1]=18+6=24</a:t>
            </a:r>
            <a:endPar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lnSpc>
                <a:spcPct val="150000"/>
              </a:lnSpc>
              <a:buClrTx/>
              <a:buSzTx/>
              <a:buFontTx/>
              <a:buNone/>
              <a:defRPr/>
            </a:pP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    e1.</a:t>
            </a:r>
            <a:r>
              <a:rPr kumimoji="0" lang="en-US" altLang="zh-CN" i="1"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kumimoji="0" lang="zh-CN"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kern="1200" cap="none" spc="0" normalizeH="0" baseline="0" noProof="0" dirty="0">
                <a:solidFill>
                  <a:srgbClr val="FF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1</a:t>
            </a:r>
            <a:r>
              <a:rPr kumimoji="0" lang="zh-CN"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kumimoji="0" lang="zh-CN"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lnSpc>
                <a:spcPct val="150000"/>
              </a:lnSpc>
              <a:buClrTx/>
              <a:buSzTx/>
              <a:buFontTx/>
              <a:buNone/>
              <a:defRPr/>
            </a:pP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    e1.</a:t>
            </a:r>
            <a:r>
              <a:rPr kumimoji="0" lang="en-US" altLang="zh-CN" i="1"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0" lang="zh-CN"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kumimoji="0" lang="zh-CN"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kern="1200" cap="none" spc="0" normalizeH="0" baseline="0" noProof="0" dirty="0">
                <a:solidFill>
                  <a:srgbClr val="FF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1</a:t>
            </a:r>
            <a:r>
              <a:rPr kumimoji="0" lang="zh-CN"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kumimoji="0" lang="zh-CN" altLang="en-US"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aphicFrame>
        <p:nvGraphicFramePr>
          <p:cNvPr id="11" name="表格 10"/>
          <p:cNvGraphicFramePr>
            <a:graphicFrameLocks noGrp="1"/>
          </p:cNvGraphicFramePr>
          <p:nvPr/>
        </p:nvGraphicFramePr>
        <p:xfrm>
          <a:off x="142844" y="1123930"/>
          <a:ext cx="3215005" cy="1188085"/>
        </p:xfrm>
        <a:graphic>
          <a:graphicData uri="http://schemas.openxmlformats.org/drawingml/2006/table">
            <a:tbl>
              <a:tblPr>
                <a:tableStyleId>{775DCB02-9BB8-47FD-8907-85C794F793BA}</a:tableStyleId>
              </a:tblPr>
              <a:tblGrid>
                <a:gridCol w="1046850"/>
                <a:gridCol w="541965"/>
                <a:gridCol w="541965"/>
                <a:gridCol w="541965"/>
                <a:gridCol w="541965"/>
              </a:tblGrid>
              <a:tr h="396000">
                <a:tc>
                  <a:txBody>
                    <a:bodyPr/>
                    <a:lstStyle/>
                    <a:p>
                      <a:pPr indent="0" algn="ctr">
                        <a:lnSpc>
                          <a:spcPct val="150000"/>
                        </a:lnSpc>
                        <a:spcAft>
                          <a:spcPts val="0"/>
                        </a:spcAft>
                      </a:pPr>
                      <a:r>
                        <a:rPr lang="zh-CN" sz="1600" b="1" kern="100">
                          <a:solidFill>
                            <a:srgbClr val="C00000"/>
                          </a:solidFill>
                          <a:latin typeface="Consolas" panose="020B0609020204030204" pitchFamily="49" charset="0"/>
                          <a:cs typeface="Consolas" panose="020B0609020204030204" pitchFamily="49" charset="0"/>
                        </a:rPr>
                        <a:t>作业编号</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1</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2</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3</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alt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r>
              <a:tr h="396000">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M</a:t>
                      </a:r>
                      <a:r>
                        <a:rPr lang="en-US" sz="1600" b="1" kern="100" baseline="-25000">
                          <a:solidFill>
                            <a:srgbClr val="C00000"/>
                          </a:solidFill>
                          <a:latin typeface="Consolas" panose="020B0609020204030204" pitchFamily="49" charset="0"/>
                          <a:cs typeface="Consolas" panose="020B0609020204030204" pitchFamily="49" charset="0"/>
                        </a:rPr>
                        <a:t>1</a:t>
                      </a:r>
                      <a:r>
                        <a:rPr lang="zh-CN" sz="1600" b="1" kern="100">
                          <a:solidFill>
                            <a:srgbClr val="C00000"/>
                          </a:solidFill>
                          <a:latin typeface="Consolas" panose="020B0609020204030204" pitchFamily="49" charset="0"/>
                          <a:cs typeface="Consolas" panose="020B0609020204030204" pitchFamily="49" charset="0"/>
                        </a:rPr>
                        <a:t>时间</a:t>
                      </a:r>
                      <a:r>
                        <a:rPr lang="en-US" sz="1600" b="1" i="1" kern="100">
                          <a:solidFill>
                            <a:srgbClr val="C00000"/>
                          </a:solidFill>
                          <a:latin typeface="Consolas" panose="020B0609020204030204" pitchFamily="49" charset="0"/>
                          <a:cs typeface="Consolas" panose="020B0609020204030204" pitchFamily="49" charset="0"/>
                        </a:rPr>
                        <a:t>a</a:t>
                      </a:r>
                      <a:endParaRPr lang="zh-CN" sz="1600" b="1" i="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altLang="zh-CN" sz="1600" b="1" kern="100">
                          <a:solidFill>
                            <a:srgbClr val="0000FF"/>
                          </a:solidFill>
                          <a:latin typeface="Consolas" panose="020B0609020204030204" pitchFamily="49" charset="0"/>
                          <a:ea typeface="+mn-ea"/>
                          <a:cs typeface="Consolas" panose="020B0609020204030204" pitchFamily="49" charset="0"/>
                        </a:rPr>
                        <a:t>5</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cs typeface="Consolas" panose="020B0609020204030204" pitchFamily="49" charset="0"/>
                        </a:rPr>
                        <a:t>12</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altLang="zh-CN" sz="1600" b="1" kern="100">
                          <a:solidFill>
                            <a:srgbClr val="0000FF"/>
                          </a:solidFill>
                          <a:latin typeface="Consolas" panose="020B0609020204030204" pitchFamily="49" charset="0"/>
                          <a:ea typeface="+mn-ea"/>
                          <a:cs typeface="Consolas" panose="020B0609020204030204" pitchFamily="49" charset="0"/>
                        </a:rPr>
                        <a:t>4</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alt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r>
              <a:tr h="396000">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M</a:t>
                      </a:r>
                      <a:r>
                        <a:rPr lang="en-US" sz="1600" b="1" kern="100" baseline="-25000">
                          <a:solidFill>
                            <a:srgbClr val="C00000"/>
                          </a:solidFill>
                          <a:latin typeface="Consolas" panose="020B0609020204030204" pitchFamily="49" charset="0"/>
                          <a:cs typeface="Consolas" panose="020B0609020204030204" pitchFamily="49" charset="0"/>
                        </a:rPr>
                        <a:t>2</a:t>
                      </a:r>
                      <a:r>
                        <a:rPr lang="zh-CN" sz="1600" b="1" kern="100">
                          <a:solidFill>
                            <a:srgbClr val="C00000"/>
                          </a:solidFill>
                          <a:latin typeface="Consolas" panose="020B0609020204030204" pitchFamily="49" charset="0"/>
                          <a:cs typeface="Consolas" panose="020B0609020204030204" pitchFamily="49" charset="0"/>
                        </a:rPr>
                        <a:t>时间</a:t>
                      </a:r>
                      <a:r>
                        <a:rPr lang="en-US" sz="1600" b="1" i="1" kern="100">
                          <a:solidFill>
                            <a:srgbClr val="C00000"/>
                          </a:solidFill>
                          <a:latin typeface="Consolas" panose="020B0609020204030204" pitchFamily="49" charset="0"/>
                          <a:cs typeface="Consolas" panose="020B0609020204030204" pitchFamily="49" charset="0"/>
                        </a:rPr>
                        <a:t>b</a:t>
                      </a:r>
                      <a:endParaRPr lang="zh-CN" sz="1600" b="1" i="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cs typeface="Consolas" panose="020B0609020204030204" pitchFamily="49" charset="0"/>
                        </a:rPr>
                        <a:t>6</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cs typeface="Consolas" panose="020B0609020204030204" pitchFamily="49" charset="0"/>
                        </a:rPr>
                        <a:t>2</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cs typeface="Consolas" panose="020B0609020204030204" pitchFamily="49" charset="0"/>
                        </a:rPr>
                        <a:t>14</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alt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r>
            </a:tbl>
          </a:graphicData>
        </a:graphic>
      </p:graphicFrame>
      <p:grpSp>
        <p:nvGrpSpPr>
          <p:cNvPr id="8" name="组合 12"/>
          <p:cNvGrpSpPr/>
          <p:nvPr/>
        </p:nvGrpSpPr>
        <p:grpSpPr>
          <a:xfrm>
            <a:off x="714375" y="2413000"/>
            <a:ext cx="2643188" cy="3989388"/>
            <a:chOff x="1000100" y="2083317"/>
            <a:chExt cx="2643206" cy="3988889"/>
          </a:xfrm>
        </p:grpSpPr>
        <p:grpSp>
          <p:nvGrpSpPr>
            <p:cNvPr id="51204" name="组合 9"/>
            <p:cNvGrpSpPr/>
            <p:nvPr/>
          </p:nvGrpSpPr>
          <p:grpSpPr>
            <a:xfrm>
              <a:off x="1000100" y="2857496"/>
              <a:ext cx="2643206" cy="3214710"/>
              <a:chOff x="2361140" y="2786058"/>
              <a:chExt cx="2643206" cy="3214710"/>
            </a:xfrm>
          </p:grpSpPr>
          <p:sp>
            <p:nvSpPr>
              <p:cNvPr id="3" name="矩形 2"/>
              <p:cNvSpPr/>
              <p:nvPr/>
            </p:nvSpPr>
            <p:spPr>
              <a:xfrm>
                <a:off x="3281896" y="2786482"/>
                <a:ext cx="1722450" cy="134444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1" u="none" strike="noStrike" kern="1200" cap="none" spc="0" normalizeH="0" baseline="0" noProof="0" dirty="0" err="1">
                    <a:ln>
                      <a:noFill/>
                    </a:ln>
                    <a:solidFill>
                      <a:srgbClr val="0000FF"/>
                    </a:solidFill>
                    <a:effectLst/>
                    <a:uLnTx/>
                    <a:uFillTx/>
                    <a:latin typeface="Consolas" panose="020B0609020204030204" pitchFamily="49" charset="0"/>
                    <a:ea typeface="宋体" panose="02010600030101010101" pitchFamily="2" charset="-122"/>
                    <a:cs typeface="+mn-cs"/>
                  </a:rPr>
                  <a:t>i</a:t>
                </a: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=1,</a:t>
                </a:r>
                <a:r>
                  <a:rPr kumimoji="0" lang="en-US" altLang="zh-CN" sz="1600" b="0" i="1"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f</a:t>
                </a:r>
                <a:r>
                  <a:rPr kumimoji="0" lang="en-US" altLang="zh-CN" sz="1600" b="0" i="0" u="none" strike="noStrike" kern="1200" cap="none" spc="0" normalizeH="0" baseline="-25000" noProof="0" dirty="0">
                    <a:ln>
                      <a:noFill/>
                    </a:ln>
                    <a:solidFill>
                      <a:srgbClr val="0000FF"/>
                    </a:solidFill>
                    <a:effectLst/>
                    <a:uLnTx/>
                    <a:uFillTx/>
                    <a:latin typeface="Consolas" panose="020B0609020204030204" pitchFamily="49" charset="0"/>
                    <a:ea typeface="宋体" panose="02010600030101010101" pitchFamily="2" charset="-122"/>
                    <a:cs typeface="+mn-cs"/>
                  </a:rPr>
                  <a:t>1</a:t>
                </a: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=4</a:t>
                </a:r>
                <a:endParaRPr kumimoji="0" lang="zh-CN" altLang="zh-CN" sz="16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1"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f</a:t>
                </a:r>
                <a:r>
                  <a:rPr kumimoji="0" lang="en-US" altLang="zh-CN" sz="1600" b="0" i="0" u="none" strike="noStrike" kern="1200" cap="none" spc="0" normalizeH="0" baseline="-25000" noProof="0" dirty="0">
                    <a:ln>
                      <a:noFill/>
                    </a:ln>
                    <a:solidFill>
                      <a:srgbClr val="0000FF"/>
                    </a:solidFill>
                    <a:effectLst/>
                    <a:uLnTx/>
                    <a:uFillTx/>
                    <a:latin typeface="Consolas" panose="020B0609020204030204" pitchFamily="49" charset="0"/>
                    <a:ea typeface="宋体" panose="02010600030101010101" pitchFamily="2" charset="-122"/>
                    <a:cs typeface="+mn-cs"/>
                  </a:rPr>
                  <a:t>2</a:t>
                </a: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=18,lb=33</a:t>
                </a:r>
                <a:endParaRPr kumimoji="0" lang="zh-CN" altLang="zh-CN" sz="16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1"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x</a:t>
                </a: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[]={3,</a:t>
                </a:r>
                <a:r>
                  <a:rPr kumimoji="0" lang="en-US" altLang="zh-CN" sz="1600" b="0" i="0" u="none" strike="noStrike" kern="1200" cap="none" spc="0" normalizeH="0" baseline="0" noProof="0" dirty="0">
                    <a:ln>
                      <a:noFill/>
                    </a:ln>
                    <a:solidFill>
                      <a:srgbClr val="006600"/>
                    </a:solidFill>
                    <a:effectLst/>
                    <a:uLnTx/>
                    <a:uFillTx/>
                    <a:latin typeface="Consolas" panose="020B0609020204030204" pitchFamily="49" charset="0"/>
                    <a:ea typeface="宋体" panose="02010600030101010101" pitchFamily="2" charset="-122"/>
                    <a:cs typeface="+mn-cs"/>
                  </a:rPr>
                  <a:t>0</a:t>
                </a: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,0,0}</a:t>
                </a:r>
                <a:endParaRPr kumimoji="0" lang="zh-CN" altLang="zh-CN" sz="16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1"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y</a:t>
                </a: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[]={0,0,</a:t>
                </a:r>
                <a:r>
                  <a:rPr kumimoji="0" lang="en-US" altLang="zh-CN" sz="1600" b="0" i="0" u="none" strike="noStrike" kern="1200" cap="none" spc="0" normalizeH="0" baseline="0" noProof="0" dirty="0">
                    <a:ln>
                      <a:noFill/>
                    </a:ln>
                    <a:solidFill>
                      <a:srgbClr val="006600"/>
                    </a:solidFill>
                    <a:effectLst/>
                    <a:uLnTx/>
                    <a:uFillTx/>
                    <a:latin typeface="Consolas" panose="020B0609020204030204" pitchFamily="49" charset="0"/>
                    <a:ea typeface="宋体" panose="02010600030101010101" pitchFamily="2" charset="-122"/>
                    <a:cs typeface="+mn-cs"/>
                  </a:rPr>
                  <a:t>1</a:t>
                </a: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,0}</a:t>
                </a:r>
                <a:endParaRPr kumimoji="0" lang="zh-CN" altLang="zh-CN" sz="16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4" name="矩形 3"/>
              <p:cNvSpPr/>
              <p:nvPr/>
            </p:nvSpPr>
            <p:spPr>
              <a:xfrm>
                <a:off x="3286659" y="4656324"/>
                <a:ext cx="1717687" cy="134444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i</a:t>
                </a:r>
                <a:r>
                  <a:rPr kumimoji="0" lang="en-US" altLang="zh-CN" sz="16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=2,</a:t>
                </a:r>
                <a:r>
                  <a:rPr kumimoji="0" lang="en-US" altLang="zh-CN" sz="16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f</a:t>
                </a:r>
                <a:r>
                  <a:rPr kumimoji="0" lang="en-US" altLang="zh-CN" sz="1600" b="0" i="0" u="none" strike="noStrike" kern="1200" cap="none" spc="0" normalizeH="0" baseline="-25000" noProof="0">
                    <a:ln>
                      <a:noFill/>
                    </a:ln>
                    <a:solidFill>
                      <a:srgbClr val="0000FF"/>
                    </a:solidFill>
                    <a:effectLst/>
                    <a:uLnTx/>
                    <a:uFillTx/>
                    <a:latin typeface="Consolas" panose="020B0609020204030204" pitchFamily="49" charset="0"/>
                    <a:ea typeface="宋体" panose="02010600030101010101" pitchFamily="2" charset="-122"/>
                    <a:cs typeface="+mn-cs"/>
                  </a:rPr>
                  <a:t>1</a:t>
                </a:r>
                <a:r>
                  <a:rPr kumimoji="0" lang="en-US" altLang="zh-CN" sz="16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=9</a:t>
                </a:r>
                <a:endParaRPr kumimoji="0" lang="zh-CN" altLang="zh-CN" sz="16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f</a:t>
                </a:r>
                <a:r>
                  <a:rPr kumimoji="0" lang="en-US" altLang="zh-CN" sz="1600" b="0" i="0" u="none" strike="noStrike" kern="1200" cap="none" spc="0" normalizeH="0" baseline="-25000" noProof="0">
                    <a:ln>
                      <a:noFill/>
                    </a:ln>
                    <a:solidFill>
                      <a:srgbClr val="0000FF"/>
                    </a:solidFill>
                    <a:effectLst/>
                    <a:uLnTx/>
                    <a:uFillTx/>
                    <a:latin typeface="Consolas" panose="020B0609020204030204" pitchFamily="49" charset="0"/>
                    <a:ea typeface="宋体" panose="02010600030101010101" pitchFamily="2" charset="-122"/>
                    <a:cs typeface="+mn-cs"/>
                  </a:rPr>
                  <a:t>2</a:t>
                </a:r>
                <a:r>
                  <a:rPr kumimoji="0" lang="en-US" altLang="zh-CN" sz="16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=24,lb=</a:t>
                </a:r>
                <a:r>
                  <a:rPr kumimoji="0" lang="en-US" altLang="zh-CN" sz="1600" b="0" i="0" u="none" strike="noStrike" kern="1200" cap="none" spc="0" normalizeH="0" baseline="0" noProof="0">
                    <a:ln>
                      <a:noFill/>
                    </a:ln>
                    <a:solidFill>
                      <a:srgbClr val="FF0000"/>
                    </a:solidFill>
                    <a:effectLst/>
                    <a:uLnTx/>
                    <a:uFillTx/>
                    <a:latin typeface="Consolas" panose="020B0609020204030204" pitchFamily="49" charset="0"/>
                    <a:ea typeface="宋体" panose="02010600030101010101" pitchFamily="2" charset="-122"/>
                    <a:cs typeface="+mn-cs"/>
                  </a:rPr>
                  <a:t>33</a:t>
                </a:r>
                <a:endParaRPr kumimoji="0" lang="zh-CN" altLang="zh-CN" sz="1600" b="0" i="0" u="none" strike="noStrike" kern="1200" cap="none" spc="0" normalizeH="0" baseline="0" noProof="0">
                  <a:ln>
                    <a:noFill/>
                  </a:ln>
                  <a:solidFill>
                    <a:srgbClr val="FF0000"/>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x</a:t>
                </a:r>
                <a:r>
                  <a:rPr kumimoji="0" lang="en-US" altLang="zh-CN" sz="16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[]={3,</a:t>
                </a:r>
                <a:r>
                  <a:rPr kumimoji="0" lang="en-US" altLang="zh-CN" sz="1600" b="0" i="0" u="none" strike="noStrike" kern="1200" cap="none" spc="0" normalizeH="0" baseline="0" noProof="0">
                    <a:ln>
                      <a:noFill/>
                    </a:ln>
                    <a:solidFill>
                      <a:srgbClr val="FF0000"/>
                    </a:solidFill>
                    <a:effectLst>
                      <a:outerShdw blurRad="38100" dist="38100" dir="2700000" algn="tl">
                        <a:srgbClr val="C0C0C0"/>
                      </a:outerShdw>
                    </a:effectLst>
                    <a:uLnTx/>
                    <a:uFillTx/>
                    <a:latin typeface="Consolas" panose="020B0609020204030204" pitchFamily="49" charset="0"/>
                    <a:ea typeface="宋体" panose="02010600030101010101" pitchFamily="2" charset="-122"/>
                    <a:cs typeface="+mn-cs"/>
                  </a:rPr>
                  <a:t>1</a:t>
                </a:r>
                <a:r>
                  <a:rPr kumimoji="0" lang="en-US" altLang="zh-CN" sz="16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,0,0}</a:t>
                </a:r>
                <a:endParaRPr kumimoji="0" lang="zh-CN" altLang="zh-CN" sz="16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y</a:t>
                </a:r>
                <a:r>
                  <a:rPr kumimoji="0" lang="en-US" altLang="zh-CN" sz="16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[]={1,0,</a:t>
                </a:r>
                <a:r>
                  <a:rPr kumimoji="0" lang="en-US" altLang="zh-CN" sz="1600" b="0" i="0" u="none" strike="noStrike" kern="1200" cap="none" spc="0" normalizeH="0" baseline="0" noProof="0">
                    <a:ln>
                      <a:noFill/>
                    </a:ln>
                    <a:solidFill>
                      <a:srgbClr val="FF0000"/>
                    </a:solidFill>
                    <a:effectLst>
                      <a:outerShdw blurRad="38100" dist="38100" dir="2700000" algn="tl">
                        <a:srgbClr val="C0C0C0"/>
                      </a:outerShdw>
                    </a:effectLst>
                    <a:uLnTx/>
                    <a:uFillTx/>
                    <a:latin typeface="Consolas" panose="020B0609020204030204" pitchFamily="49" charset="0"/>
                    <a:ea typeface="宋体" panose="02010600030101010101" pitchFamily="2" charset="-122"/>
                    <a:cs typeface="+mn-cs"/>
                  </a:rPr>
                  <a:t>1</a:t>
                </a:r>
                <a:r>
                  <a:rPr kumimoji="0" lang="en-US" altLang="zh-CN" sz="16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,0}</a:t>
                </a:r>
                <a:endParaRPr kumimoji="0" lang="zh-CN" altLang="zh-CN" sz="16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51207" name="TextBox 4"/>
              <p:cNvSpPr txBox="1"/>
              <p:nvPr/>
            </p:nvSpPr>
            <p:spPr>
              <a:xfrm>
                <a:off x="4224651" y="4254007"/>
                <a:ext cx="500066" cy="246221"/>
              </a:xfrm>
              <a:prstGeom prst="rect">
                <a:avLst/>
              </a:prstGeom>
              <a:noFill/>
              <a:ln w="9525">
                <a:noFill/>
              </a:ln>
            </p:spPr>
            <p:txBody>
              <a:bodyPr lIns="0" tIns="0" rIns="0" bIns="0" anchor="t" anchorCtr="0">
                <a:spAutoFit/>
              </a:bodyPr>
              <a:p>
                <a:pPr eaLnBrk="0" hangingPunct="0">
                  <a:buClrTx/>
                  <a:buFontTx/>
                </a:pPr>
                <a:r>
                  <a:rPr lang="en-US" altLang="zh-CN" sz="1600" i="1" dirty="0">
                    <a:solidFill>
                      <a:srgbClr val="FF00FF"/>
                    </a:solidFill>
                    <a:latin typeface="Consolas" panose="020B0609020204030204" pitchFamily="49" charset="0"/>
                    <a:ea typeface="宋体" panose="02010600030101010101" pitchFamily="2" charset="-122"/>
                  </a:rPr>
                  <a:t>j</a:t>
                </a:r>
                <a:r>
                  <a:rPr lang="en-US" altLang="zh-CN" sz="1600" dirty="0">
                    <a:solidFill>
                      <a:srgbClr val="FF00FF"/>
                    </a:solidFill>
                    <a:latin typeface="Consolas" panose="020B0609020204030204" pitchFamily="49" charset="0"/>
                    <a:ea typeface="宋体" panose="02010600030101010101" pitchFamily="2" charset="-122"/>
                  </a:rPr>
                  <a:t>=1</a:t>
                </a:r>
                <a:endParaRPr lang="zh-CN" altLang="en-US" sz="1600" dirty="0">
                  <a:solidFill>
                    <a:srgbClr val="FF00FF"/>
                  </a:solidFill>
                  <a:latin typeface="Consolas" panose="020B0609020204030204" pitchFamily="49" charset="0"/>
                  <a:ea typeface="宋体" panose="02010600030101010101" pitchFamily="2" charset="-122"/>
                </a:endParaRPr>
              </a:p>
            </p:txBody>
          </p:sp>
          <p:sp>
            <p:nvSpPr>
              <p:cNvPr id="51208" name="TextBox 5"/>
              <p:cNvSpPr txBox="1"/>
              <p:nvPr/>
            </p:nvSpPr>
            <p:spPr>
              <a:xfrm>
                <a:off x="2428860" y="2957452"/>
                <a:ext cx="928694" cy="369332"/>
              </a:xfrm>
              <a:prstGeom prst="rect">
                <a:avLst/>
              </a:prstGeom>
              <a:noFill/>
              <a:ln w="9525">
                <a:noFill/>
              </a:ln>
            </p:spPr>
            <p:txBody>
              <a:bodyPr anchor="t" anchorCtr="0">
                <a:spAutoFit/>
              </a:bodyPr>
              <a:p>
                <a:pPr eaLnBrk="0" hangingPunct="0">
                  <a:buClrTx/>
                  <a:buFontTx/>
                </a:pPr>
                <a:r>
                  <a:rPr lang="zh-CN" altLang="en-US" dirty="0">
                    <a:solidFill>
                      <a:srgbClr val="0000FF"/>
                    </a:solidFill>
                    <a:latin typeface="Consolas" panose="020B0609020204030204" pitchFamily="49" charset="0"/>
                    <a:ea typeface="黑体" panose="02010609060101010101" pitchFamily="49" charset="-122"/>
                  </a:rPr>
                  <a:t>结点</a:t>
                </a:r>
                <a:r>
                  <a:rPr lang="en-US" altLang="zh-CN" dirty="0">
                    <a:solidFill>
                      <a:srgbClr val="0000FF"/>
                    </a:solidFill>
                    <a:latin typeface="Consolas" panose="020B0609020204030204" pitchFamily="49" charset="0"/>
                    <a:ea typeface="黑体" panose="02010609060101010101" pitchFamily="49" charset="-122"/>
                  </a:rPr>
                  <a:t>e</a:t>
                </a:r>
                <a:endParaRPr lang="zh-CN" altLang="en-US" dirty="0">
                  <a:solidFill>
                    <a:srgbClr val="0000FF"/>
                  </a:solidFill>
                  <a:latin typeface="Consolas" panose="020B0609020204030204" pitchFamily="49" charset="0"/>
                  <a:ea typeface="黑体" panose="02010609060101010101" pitchFamily="49" charset="-122"/>
                </a:endParaRPr>
              </a:p>
            </p:txBody>
          </p:sp>
          <p:sp>
            <p:nvSpPr>
              <p:cNvPr id="51209" name="TextBox 6"/>
              <p:cNvSpPr txBox="1"/>
              <p:nvPr/>
            </p:nvSpPr>
            <p:spPr>
              <a:xfrm>
                <a:off x="2361140" y="4643446"/>
                <a:ext cx="1071570" cy="369332"/>
              </a:xfrm>
              <a:prstGeom prst="rect">
                <a:avLst/>
              </a:prstGeom>
              <a:noFill/>
              <a:ln w="9525">
                <a:noFill/>
              </a:ln>
            </p:spPr>
            <p:txBody>
              <a:bodyPr anchor="t" anchorCtr="0">
                <a:spAutoFit/>
              </a:bodyPr>
              <a:p>
                <a:pPr eaLnBrk="0" hangingPunct="0">
                  <a:buClrTx/>
                  <a:buFontTx/>
                </a:pPr>
                <a:r>
                  <a:rPr lang="zh-CN" altLang="en-US" dirty="0">
                    <a:solidFill>
                      <a:srgbClr val="0000FF"/>
                    </a:solidFill>
                    <a:latin typeface="Consolas" panose="020B0609020204030204" pitchFamily="49" charset="0"/>
                    <a:ea typeface="黑体" panose="02010609060101010101" pitchFamily="49" charset="-122"/>
                  </a:rPr>
                  <a:t>结点</a:t>
                </a:r>
                <a:r>
                  <a:rPr lang="en-US" altLang="zh-CN" dirty="0">
                    <a:solidFill>
                      <a:srgbClr val="0000FF"/>
                    </a:solidFill>
                    <a:latin typeface="Consolas" panose="020B0609020204030204" pitchFamily="49" charset="0"/>
                    <a:ea typeface="黑体" panose="02010609060101010101" pitchFamily="49" charset="-122"/>
                  </a:rPr>
                  <a:t>e1</a:t>
                </a:r>
                <a:endParaRPr lang="zh-CN" altLang="en-US" dirty="0">
                  <a:solidFill>
                    <a:srgbClr val="0000FF"/>
                  </a:solidFill>
                  <a:latin typeface="Consolas" panose="020B0609020204030204" pitchFamily="49" charset="0"/>
                  <a:ea typeface="黑体" panose="02010609060101010101" pitchFamily="49" charset="-122"/>
                </a:endParaRPr>
              </a:p>
            </p:txBody>
          </p:sp>
          <p:cxnSp>
            <p:nvCxnSpPr>
              <p:cNvPr id="9" name="直接连接符 8"/>
              <p:cNvCxnSpPr>
                <a:stCxn id="3" idx="2"/>
                <a:endCxn id="4" idx="0"/>
              </p:cNvCxnSpPr>
              <p:nvPr/>
            </p:nvCxnSpPr>
            <p:spPr>
              <a:xfrm rot="16200000" flipH="1">
                <a:off x="3882007" y="4392828"/>
                <a:ext cx="525397" cy="1587"/>
              </a:xfrm>
              <a:prstGeom prst="line">
                <a:avLst/>
              </a:prstGeom>
              <a:ln>
                <a:tailEnd type="none"/>
              </a:ln>
            </p:spPr>
            <p:style>
              <a:lnRef idx="2">
                <a:schemeClr val="dk1"/>
              </a:lnRef>
              <a:fillRef idx="0">
                <a:schemeClr val="dk1"/>
              </a:fillRef>
              <a:effectRef idx="1">
                <a:schemeClr val="dk1"/>
              </a:effectRef>
              <a:fontRef idx="minor">
                <a:schemeClr val="tx1"/>
              </a:fontRef>
            </p:style>
          </p:cxnSp>
        </p:grpSp>
        <p:sp>
          <p:nvSpPr>
            <p:cNvPr id="12" name="下弧形箭头 11"/>
            <p:cNvSpPr/>
            <p:nvPr/>
          </p:nvSpPr>
          <p:spPr>
            <a:xfrm rot="9517349">
              <a:off x="2617774" y="2083317"/>
              <a:ext cx="928693" cy="428571"/>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grpSp>
      <p:grpSp>
        <p:nvGrpSpPr>
          <p:cNvPr id="13" name="组合 15"/>
          <p:cNvGrpSpPr/>
          <p:nvPr/>
        </p:nvGrpSpPr>
        <p:grpSpPr>
          <a:xfrm>
            <a:off x="3929063" y="4529138"/>
            <a:ext cx="5072062" cy="1677987"/>
            <a:chOff x="3929058" y="3500438"/>
            <a:chExt cx="5072098" cy="1678011"/>
          </a:xfrm>
        </p:grpSpPr>
        <p:sp>
          <p:nvSpPr>
            <p:cNvPr id="51213" name="TextBox 13"/>
            <p:cNvSpPr txBox="1"/>
            <p:nvPr/>
          </p:nvSpPr>
          <p:spPr>
            <a:xfrm>
              <a:off x="3929058" y="4357694"/>
              <a:ext cx="5072098" cy="820755"/>
            </a:xfrm>
            <a:prstGeom prst="rect">
              <a:avLst/>
            </a:prstGeom>
            <a:noFill/>
            <a:ln w="9525">
              <a:noFill/>
            </a:ln>
          </p:spPr>
          <p:txBody>
            <a:bodyPr anchor="t" anchorCtr="0">
              <a:spAutoFit/>
            </a:bodyPr>
            <a:p>
              <a:pPr eaLnBrk="0" hangingPunct="0">
                <a:lnSpc>
                  <a:spcPts val="3000"/>
                </a:lnSpc>
                <a:buClrTx/>
                <a:buFontTx/>
              </a:pPr>
              <a:r>
                <a:rPr lang="en-US" altLang="zh-CN" dirty="0">
                  <a:solidFill>
                    <a:srgbClr val="C00000"/>
                  </a:solidFill>
                  <a:latin typeface="Consolas" panose="020B0609020204030204" pitchFamily="49" charset="0"/>
                  <a:ea typeface="黑体" panose="02010609060101010101" pitchFamily="49" charset="-122"/>
                </a:rPr>
                <a:t>e1.lb=e1.</a:t>
              </a:r>
              <a:r>
                <a:rPr lang="en-US" altLang="zh-CN" i="1" dirty="0">
                  <a:solidFill>
                    <a:srgbClr val="C00000"/>
                  </a:solidFill>
                  <a:latin typeface="Consolas" panose="020B0609020204030204" pitchFamily="49" charset="0"/>
                  <a:ea typeface="黑体" panose="02010609060101010101" pitchFamily="49" charset="-122"/>
                </a:rPr>
                <a:t>f</a:t>
              </a:r>
              <a:r>
                <a:rPr lang="en-US" altLang="zh-CN" baseline="-25000" dirty="0">
                  <a:solidFill>
                    <a:srgbClr val="C00000"/>
                  </a:solidFill>
                  <a:latin typeface="Consolas" panose="020B0609020204030204" pitchFamily="49" charset="0"/>
                  <a:ea typeface="黑体" panose="02010609060101010101" pitchFamily="49" charset="-122"/>
                </a:rPr>
                <a:t>2</a:t>
              </a:r>
              <a:r>
                <a:rPr lang="en-US" altLang="zh-CN" dirty="0">
                  <a:solidFill>
                    <a:srgbClr val="C00000"/>
                  </a:solidFill>
                  <a:latin typeface="Consolas" panose="020B0609020204030204" pitchFamily="49" charset="0"/>
                  <a:ea typeface="黑体" panose="02010609060101010101" pitchFamily="49" charset="-122"/>
                </a:rPr>
                <a:t>+</a:t>
              </a:r>
              <a:r>
                <a:rPr lang="zh-CN" altLang="zh-CN" dirty="0">
                  <a:solidFill>
                    <a:srgbClr val="C00000"/>
                  </a:solidFill>
                  <a:latin typeface="Consolas" panose="020B0609020204030204" pitchFamily="49" charset="0"/>
                  <a:ea typeface="黑体" panose="02010609060101010101" pitchFamily="49" charset="-122"/>
                </a:rPr>
                <a:t>没有分配的作业在</a:t>
              </a:r>
              <a:r>
                <a:rPr lang="en-US" altLang="zh-CN" dirty="0">
                  <a:solidFill>
                    <a:srgbClr val="C00000"/>
                  </a:solidFill>
                  <a:latin typeface="Consolas" panose="020B0609020204030204" pitchFamily="49" charset="0"/>
                  <a:ea typeface="黑体" panose="02010609060101010101" pitchFamily="49" charset="-122"/>
                </a:rPr>
                <a:t>M</a:t>
              </a:r>
              <a:r>
                <a:rPr lang="en-US" altLang="zh-CN" baseline="-25000" dirty="0">
                  <a:solidFill>
                    <a:srgbClr val="C00000"/>
                  </a:solidFill>
                  <a:latin typeface="Consolas" panose="020B0609020204030204" pitchFamily="49" charset="0"/>
                  <a:ea typeface="黑体" panose="02010609060101010101" pitchFamily="49" charset="-122"/>
                </a:rPr>
                <a:t>2</a:t>
              </a:r>
              <a:r>
                <a:rPr lang="zh-CN" altLang="zh-CN" dirty="0">
                  <a:solidFill>
                    <a:srgbClr val="C00000"/>
                  </a:solidFill>
                  <a:latin typeface="Consolas" panose="020B0609020204030204" pitchFamily="49" charset="0"/>
                  <a:ea typeface="黑体" panose="02010609060101010101" pitchFamily="49" charset="-122"/>
                </a:rPr>
                <a:t>上的时间和</a:t>
              </a:r>
              <a:endParaRPr lang="en-US" altLang="zh-CN" dirty="0">
                <a:solidFill>
                  <a:srgbClr val="C00000"/>
                </a:solidFill>
                <a:latin typeface="Consolas" panose="020B0609020204030204" pitchFamily="49" charset="0"/>
                <a:ea typeface="黑体" panose="02010609060101010101" pitchFamily="49" charset="-122"/>
              </a:endParaRPr>
            </a:p>
            <a:p>
              <a:pPr eaLnBrk="0" hangingPunct="0">
                <a:lnSpc>
                  <a:spcPts val="3000"/>
                </a:lnSpc>
                <a:buClrTx/>
                <a:buFontTx/>
              </a:pPr>
              <a:r>
                <a:rPr lang="en-US" altLang="zh-CN" dirty="0">
                  <a:solidFill>
                    <a:srgbClr val="0000FF"/>
                  </a:solidFill>
                  <a:latin typeface="Consolas" panose="020B0609020204030204" pitchFamily="49" charset="0"/>
                  <a:ea typeface="黑体" panose="02010609060101010101" pitchFamily="49" charset="-122"/>
                </a:rPr>
                <a:t>=e1.</a:t>
              </a:r>
              <a:r>
                <a:rPr lang="en-US" altLang="zh-CN" i="1" dirty="0">
                  <a:solidFill>
                    <a:srgbClr val="0000FF"/>
                  </a:solidFill>
                  <a:latin typeface="Consolas" panose="020B0609020204030204" pitchFamily="49" charset="0"/>
                  <a:ea typeface="黑体" panose="02010609060101010101" pitchFamily="49" charset="-122"/>
                </a:rPr>
                <a:t>f</a:t>
              </a:r>
              <a:r>
                <a:rPr lang="en-US" altLang="zh-CN" baseline="-25000" dirty="0">
                  <a:solidFill>
                    <a:srgbClr val="0000FF"/>
                  </a:solidFill>
                  <a:latin typeface="Consolas" panose="020B0609020204030204" pitchFamily="49" charset="0"/>
                  <a:ea typeface="黑体" panose="02010609060101010101" pitchFamily="49" charset="-122"/>
                </a:rPr>
                <a:t>2</a:t>
              </a:r>
              <a:r>
                <a:rPr lang="en-US" altLang="zh-CN" dirty="0">
                  <a:solidFill>
                    <a:srgbClr val="0000FF"/>
                  </a:solidFill>
                  <a:latin typeface="Consolas" panose="020B0609020204030204" pitchFamily="49" charset="0"/>
                  <a:ea typeface="黑体" panose="02010609060101010101" pitchFamily="49" charset="-122"/>
                </a:rPr>
                <a:t>+</a:t>
              </a:r>
              <a:r>
                <a:rPr lang="zh-CN" altLang="zh-CN" dirty="0">
                  <a:solidFill>
                    <a:srgbClr val="0000FF"/>
                  </a:solidFill>
                  <a:latin typeface="Consolas" panose="020B0609020204030204" pitchFamily="49" charset="0"/>
                  <a:ea typeface="黑体" panose="02010609060101010101" pitchFamily="49" charset="-122"/>
                </a:rPr>
                <a:t>作业</a:t>
              </a:r>
              <a:r>
                <a:rPr lang="en-US" altLang="zh-CN" dirty="0">
                  <a:solidFill>
                    <a:srgbClr val="0000FF"/>
                  </a:solidFill>
                  <a:latin typeface="Consolas" panose="020B0609020204030204" pitchFamily="49" charset="0"/>
                  <a:ea typeface="黑体" panose="02010609060101010101" pitchFamily="49" charset="-122"/>
                </a:rPr>
                <a:t>2</a:t>
              </a:r>
              <a:r>
                <a:rPr lang="zh-CN" altLang="zh-CN" dirty="0">
                  <a:solidFill>
                    <a:srgbClr val="0000FF"/>
                  </a:solidFill>
                  <a:latin typeface="Consolas" panose="020B0609020204030204" pitchFamily="49" charset="0"/>
                  <a:ea typeface="黑体" panose="02010609060101010101" pitchFamily="49" charset="-122"/>
                </a:rPr>
                <a:t>和</a:t>
              </a:r>
              <a:r>
                <a:rPr lang="en-US" altLang="zh-CN" dirty="0">
                  <a:solidFill>
                    <a:srgbClr val="0000FF"/>
                  </a:solidFill>
                  <a:latin typeface="Consolas" panose="020B0609020204030204" pitchFamily="49" charset="0"/>
                  <a:ea typeface="黑体" panose="02010609060101010101" pitchFamily="49" charset="-122"/>
                </a:rPr>
                <a:t>4</a:t>
              </a:r>
              <a:r>
                <a:rPr lang="zh-CN" altLang="zh-CN" dirty="0">
                  <a:solidFill>
                    <a:srgbClr val="0000FF"/>
                  </a:solidFill>
                  <a:latin typeface="Consolas" panose="020B0609020204030204" pitchFamily="49" charset="0"/>
                  <a:ea typeface="黑体" panose="02010609060101010101" pitchFamily="49" charset="-122"/>
                </a:rPr>
                <a:t>在</a:t>
              </a:r>
              <a:r>
                <a:rPr lang="en-US" altLang="zh-CN" dirty="0">
                  <a:solidFill>
                    <a:srgbClr val="0000FF"/>
                  </a:solidFill>
                  <a:latin typeface="Consolas" panose="020B0609020204030204" pitchFamily="49" charset="0"/>
                  <a:ea typeface="黑体" panose="02010609060101010101" pitchFamily="49" charset="-122"/>
                </a:rPr>
                <a:t>M</a:t>
              </a:r>
              <a:r>
                <a:rPr lang="en-US" altLang="zh-CN" baseline="-25000" dirty="0">
                  <a:solidFill>
                    <a:srgbClr val="0000FF"/>
                  </a:solidFill>
                  <a:latin typeface="Consolas" panose="020B0609020204030204" pitchFamily="49" charset="0"/>
                  <a:ea typeface="黑体" panose="02010609060101010101" pitchFamily="49" charset="-122"/>
                </a:rPr>
                <a:t>2</a:t>
              </a:r>
              <a:r>
                <a:rPr lang="zh-CN" altLang="zh-CN" dirty="0">
                  <a:solidFill>
                    <a:srgbClr val="0000FF"/>
                  </a:solidFill>
                  <a:latin typeface="Consolas" panose="020B0609020204030204" pitchFamily="49" charset="0"/>
                  <a:ea typeface="黑体" panose="02010609060101010101" pitchFamily="49" charset="-122"/>
                </a:rPr>
                <a:t>上的时间和</a:t>
              </a:r>
              <a:r>
                <a:rPr lang="en-US" altLang="zh-CN" dirty="0">
                  <a:solidFill>
                    <a:srgbClr val="0000FF"/>
                  </a:solidFill>
                  <a:latin typeface="Consolas" panose="020B0609020204030204" pitchFamily="49" charset="0"/>
                  <a:ea typeface="黑体" panose="02010609060101010101" pitchFamily="49" charset="-122"/>
                </a:rPr>
                <a:t>=24+2+7=33</a:t>
              </a:r>
              <a:r>
                <a:rPr lang="zh-CN" altLang="zh-CN" dirty="0">
                  <a:solidFill>
                    <a:srgbClr val="0000FF"/>
                  </a:solidFill>
                  <a:latin typeface="Consolas" panose="020B0609020204030204" pitchFamily="49" charset="0"/>
                  <a:ea typeface="黑体" panose="02010609060101010101" pitchFamily="49" charset="-122"/>
                </a:rPr>
                <a:t>。</a:t>
              </a:r>
              <a:endParaRPr lang="zh-CN" altLang="en-US" dirty="0">
                <a:latin typeface="Consolas" panose="020B0609020204030204" pitchFamily="49" charset="0"/>
                <a:ea typeface="黑体" panose="02010609060101010101" pitchFamily="49" charset="-122"/>
              </a:endParaRPr>
            </a:p>
          </p:txBody>
        </p:sp>
        <p:sp>
          <p:nvSpPr>
            <p:cNvPr id="15" name="下箭头 14"/>
            <p:cNvSpPr/>
            <p:nvPr/>
          </p:nvSpPr>
          <p:spPr>
            <a:xfrm>
              <a:off x="5857884" y="3500438"/>
              <a:ext cx="285752" cy="64294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sp>
        <p:nvSpPr>
          <p:cNvPr id="16" name="矩形 15"/>
          <p:cNvSpPr/>
          <p:nvPr/>
        </p:nvSpPr>
        <p:spPr>
          <a:xfrm>
            <a:off x="3929063" y="5473700"/>
            <a:ext cx="4833938" cy="317500"/>
          </a:xfrm>
          <a:prstGeom prst="rect">
            <a:avLst/>
          </a:prstGeom>
          <a:solidFill>
            <a:srgbClr val="FAC4BE">
              <a:alpha val="1098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5" name="矩形 4"/>
          <p:cNvSpPr/>
          <p:nvPr/>
        </p:nvSpPr>
        <p:spPr>
          <a:xfrm>
            <a:off x="1635125" y="3860800"/>
            <a:ext cx="1652588" cy="546100"/>
          </a:xfrm>
          <a:prstGeom prst="rect">
            <a:avLst/>
          </a:prstGeom>
          <a:solidFill>
            <a:srgbClr val="FAC4BE">
              <a:alpha val="1098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TextBox 1"/>
          <p:cNvSpPr txBox="1"/>
          <p:nvPr/>
        </p:nvSpPr>
        <p:spPr>
          <a:xfrm>
            <a:off x="357188" y="1214438"/>
            <a:ext cx="4429125" cy="400050"/>
          </a:xfrm>
          <a:prstGeom prst="rect">
            <a:avLst/>
          </a:prstGeom>
          <a:noFill/>
          <a:ln w="9525">
            <a:noFill/>
          </a:ln>
        </p:spPr>
        <p:txBody>
          <a:bodyPr anchor="t" anchorCtr="0">
            <a:spAutoFit/>
          </a:bodyPr>
          <a:p>
            <a:pPr eaLnBrk="0" hangingPunct="0">
              <a:buClrTx/>
              <a:buFontTx/>
            </a:pPr>
            <a:r>
              <a:rPr lang="zh-CN" altLang="zh-CN" sz="2000" dirty="0">
                <a:solidFill>
                  <a:srgbClr val="000000"/>
                </a:solidFill>
                <a:latin typeface="Consolas" panose="020B0609020204030204" pitchFamily="49" charset="0"/>
                <a:ea typeface="黑体" panose="02010609060101010101" pitchFamily="49" charset="-122"/>
              </a:rPr>
              <a:t>对应的求结点</a:t>
            </a:r>
            <a:r>
              <a:rPr lang="en-US" altLang="zh-CN" sz="2000" dirty="0">
                <a:solidFill>
                  <a:srgbClr val="000000"/>
                </a:solidFill>
                <a:latin typeface="Consolas" panose="020B0609020204030204" pitchFamily="49" charset="0"/>
                <a:ea typeface="黑体" panose="02010609060101010101" pitchFamily="49" charset="-122"/>
              </a:rPr>
              <a:t>e</a:t>
            </a:r>
            <a:r>
              <a:rPr lang="zh-CN" altLang="zh-CN" sz="2000" dirty="0">
                <a:solidFill>
                  <a:srgbClr val="000000"/>
                </a:solidFill>
                <a:latin typeface="Consolas" panose="020B0609020204030204" pitchFamily="49" charset="0"/>
                <a:ea typeface="黑体" panose="02010609060101010101" pitchFamily="49" charset="-122"/>
              </a:rPr>
              <a:t>的</a:t>
            </a:r>
            <a:r>
              <a:rPr lang="en-US" altLang="zh-CN" sz="2000" dirty="0">
                <a:solidFill>
                  <a:srgbClr val="000000"/>
                </a:solidFill>
                <a:latin typeface="Consolas" panose="020B0609020204030204" pitchFamily="49" charset="0"/>
                <a:ea typeface="黑体" panose="02010609060101010101" pitchFamily="49" charset="-122"/>
              </a:rPr>
              <a:t>lb</a:t>
            </a:r>
            <a:r>
              <a:rPr lang="zh-CN" altLang="zh-CN" sz="2000" dirty="0">
                <a:solidFill>
                  <a:srgbClr val="000000"/>
                </a:solidFill>
                <a:latin typeface="Consolas" panose="020B0609020204030204" pitchFamily="49" charset="0"/>
                <a:ea typeface="黑体" panose="02010609060101010101" pitchFamily="49" charset="-122"/>
              </a:rPr>
              <a:t>的算法如下：</a:t>
            </a:r>
            <a:endParaRPr lang="zh-CN" altLang="zh-CN" sz="2000" dirty="0">
              <a:solidFill>
                <a:srgbClr val="000000"/>
              </a:solidFill>
              <a:latin typeface="Consolas" panose="020B0609020204030204" pitchFamily="49" charset="0"/>
              <a:ea typeface="黑体" panose="02010609060101010101" pitchFamily="49" charset="-122"/>
            </a:endParaRPr>
          </a:p>
        </p:txBody>
      </p:sp>
      <p:sp>
        <p:nvSpPr>
          <p:cNvPr id="3" name="TextBox 2"/>
          <p:cNvSpPr txBox="1"/>
          <p:nvPr/>
        </p:nvSpPr>
        <p:spPr>
          <a:xfrm>
            <a:off x="285720" y="1785923"/>
            <a:ext cx="8782080" cy="2775657"/>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44000" bIns="180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void bound(</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NodeType</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 &amp;e)	//</a:t>
            </a:r>
            <a:r>
              <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求结点</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e</a:t>
            </a:r>
            <a:r>
              <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的限界值</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sum=0;</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 (int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=1;i&lt;=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n;i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扫描所有作业</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a:t>
            </a:r>
            <a:r>
              <a:rPr kumimoji="0" lang="en-US" altLang="zh-CN" sz="1800" b="0" i="0" u="none" strike="noStrike" kern="1200" cap="none" spc="0" normalizeH="0" baseline="0" noProof="0" dirty="0" err="1">
                <a:ln>
                  <a:noFill/>
                </a:ln>
                <a:solidFill>
                  <a:srgbClr val="9900FF"/>
                </a:solidFill>
                <a:effectLst/>
                <a:uLnTx/>
                <a:uFillTx/>
                <a:latin typeface="Consolas" panose="020B0609020204030204" pitchFamily="49" charset="0"/>
                <a:ea typeface="仿宋" panose="02010609060101010101" pitchFamily="49" charset="-122"/>
                <a:cs typeface="Consolas" panose="020B0609020204030204" pitchFamily="49" charset="0"/>
              </a:rPr>
              <a:t>e.y</a:t>
            </a:r>
            <a:r>
              <a:rPr kumimoji="0" lang="en-US" altLang="zh-CN" sz="1800" b="0" i="0" u="none" strike="noStrike" kern="1200" cap="none" spc="0" normalizeH="0" baseline="0" noProof="0" dirty="0">
                <a:ln>
                  <a:noFill/>
                </a:ln>
                <a:solidFill>
                  <a:srgbClr val="99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99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9900FF"/>
                </a:solidFill>
                <a:effectLst/>
                <a:uLnTx/>
                <a:uFillTx/>
                <a:latin typeface="Consolas" panose="020B0609020204030204" pitchFamily="49" charset="0"/>
                <a:ea typeface="仿宋" panose="02010609060101010101" pitchFamily="49" charset="-122"/>
                <a:cs typeface="Consolas" panose="020B0609020204030204" pitchFamily="49" charset="0"/>
              </a:rPr>
              <a:t>]==0</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sum+=b[</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累计还没有分配的作业的</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b</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时间</a:t>
            </a:r>
            <a:r>
              <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b</a:t>
            </a:r>
            <a:r>
              <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之和</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e.lb=e.f2+sum;</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4" name="矩形 3"/>
          <p:cNvSpPr/>
          <p:nvPr/>
        </p:nvSpPr>
        <p:spPr>
          <a:xfrm>
            <a:off x="762000" y="3657600"/>
            <a:ext cx="1828800" cy="381000"/>
          </a:xfrm>
          <a:prstGeom prst="rect">
            <a:avLst/>
          </a:prstGeom>
          <a:solidFill>
            <a:srgbClr val="FAC4BE">
              <a:alpha val="1098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1071538" y="1928799"/>
            <a:ext cx="6143668" cy="1826691"/>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lIns="180000" bIns="216000">
            <a:spAutoFit/>
          </a:bodyPr>
          <a:lstStyle/>
          <a:p>
            <a:pPr marL="457200" marR="0" lvl="0" indent="-457200" algn="l" defTabSz="914400" rtl="0" eaLnBrk="0" fontAlgn="base" latinLnBrk="0" hangingPunct="0">
              <a:lnSpc>
                <a:spcPct val="200000"/>
              </a:lnSpc>
              <a:spcBef>
                <a:spcPct val="0"/>
              </a:spcBef>
              <a:spcAft>
                <a:spcPct val="0"/>
              </a:spcAft>
              <a:buClrTx/>
              <a:buSzTx/>
              <a:buFontTx/>
              <a:buBlip>
                <a:blip r:embed="rId1"/>
              </a:buBlip>
              <a:defRPr/>
            </a:pP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用</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bestf</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（初始值为∞）存放最优调度时间</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457200" marR="0" lvl="0" indent="-457200" algn="l" defTabSz="914400" rtl="0" eaLnBrk="0" fontAlgn="base" latinLnBrk="0" hangingPunct="0">
              <a:lnSpc>
                <a:spcPct val="200000"/>
              </a:lnSpc>
              <a:spcBef>
                <a:spcPct val="0"/>
              </a:spcBef>
              <a:spcAft>
                <a:spcPct val="0"/>
              </a:spcAft>
              <a:buClrTx/>
              <a:buSzTx/>
              <a:buFontTx/>
              <a:buBlip>
                <a:blip r:embed="rId1"/>
              </a:buBlip>
              <a:defRPr/>
            </a:pP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bestx</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数组存放当前作业最优调度</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457200" marR="0" lvl="0" indent="-457200" algn="l" defTabSz="914400" rtl="0" eaLnBrk="0" fontAlgn="base" latinLnBrk="0" hangingPunct="0">
              <a:lnSpc>
                <a:spcPct val="200000"/>
              </a:lnSpc>
              <a:spcBef>
                <a:spcPct val="0"/>
              </a:spcBef>
              <a:spcAft>
                <a:spcPct val="0"/>
              </a:spcAft>
              <a:buClrTx/>
              <a:buSzTx/>
              <a:buFontTx/>
              <a:buBlip>
                <a:blip r:embed="rId1"/>
              </a:buBlip>
              <a:defRPr/>
            </a:pP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采用的剪枝原则是，仅仅扩展</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FF33CC"/>
                </a:solidFill>
                <a:effectLst/>
                <a:uLnTx/>
                <a:uFillTx/>
                <a:latin typeface="Consolas" panose="020B0609020204030204" pitchFamily="49" charset="0"/>
                <a:ea typeface="黑体" panose="02010609060101010101" pitchFamily="49" charset="-122"/>
                <a:cs typeface="Consolas" panose="020B0609020204030204" pitchFamily="49" charset="0"/>
              </a:rPr>
              <a:t>e.lb&lt;</a:t>
            </a:r>
            <a:r>
              <a:rPr kumimoji="0" lang="en-US" altLang="zh-CN" sz="1800" b="0" i="0" u="none" strike="noStrike" kern="1200" cap="none" spc="0" normalizeH="0" baseline="0" noProof="0" dirty="0" err="1">
                <a:ln>
                  <a:noFill/>
                </a:ln>
                <a:solidFill>
                  <a:srgbClr val="FF33CC"/>
                </a:solidFill>
                <a:effectLst/>
                <a:uLnTx/>
                <a:uFillTx/>
                <a:latin typeface="Consolas" panose="020B0609020204030204" pitchFamily="49" charset="0"/>
                <a:ea typeface="黑体" panose="02010609060101010101" pitchFamily="49" charset="-122"/>
                <a:cs typeface="Consolas" panose="020B0609020204030204" pitchFamily="49" charset="0"/>
              </a:rPr>
              <a:t>bestf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的结点。</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sp>
        <p:nvSpPr>
          <p:cNvPr id="55298" name="TextBox 2"/>
          <p:cNvSpPr txBox="1"/>
          <p:nvPr/>
        </p:nvSpPr>
        <p:spPr>
          <a:xfrm>
            <a:off x="785813" y="1214438"/>
            <a:ext cx="2357437" cy="400050"/>
          </a:xfrm>
          <a:prstGeom prst="rect">
            <a:avLst/>
          </a:prstGeom>
          <a:noFill/>
          <a:ln w="9525">
            <a:noFill/>
          </a:ln>
        </p:spPr>
        <p:txBody>
          <a:bodyPr anchor="t" anchorCtr="0">
            <a:spAutoFit/>
          </a:bodyPr>
          <a:p>
            <a:pPr eaLnBrk="0" hangingPunct="0">
              <a:buClrTx/>
              <a:buFontTx/>
            </a:pPr>
            <a:r>
              <a:rPr lang="zh-CN" altLang="en-US" sz="2000" dirty="0">
                <a:solidFill>
                  <a:srgbClr val="FF0000"/>
                </a:solidFill>
                <a:latin typeface="微软雅黑" panose="020B0503020204020204" pitchFamily="34" charset="-122"/>
                <a:ea typeface="微软雅黑" panose="020B0503020204020204" pitchFamily="34" charset="-122"/>
              </a:rPr>
              <a:t>算法设计：</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76804" name="TextBox 3"/>
          <p:cNvSpPr txBox="1"/>
          <p:nvPr/>
        </p:nvSpPr>
        <p:spPr>
          <a:xfrm>
            <a:off x="3929063" y="4286250"/>
            <a:ext cx="4786312" cy="950913"/>
          </a:xfrm>
          <a:prstGeom prst="rect">
            <a:avLst/>
          </a:prstGeom>
          <a:noFill/>
          <a:ln w="9525">
            <a:noFill/>
          </a:ln>
        </p:spPr>
        <p:txBody>
          <a:bodyPr anchor="t" anchorCtr="0">
            <a:spAutoFit/>
          </a:bodyPr>
          <a:p>
            <a:pPr marL="342900" indent="-342900" eaLnBrk="0" hangingPunct="0">
              <a:lnSpc>
                <a:spcPct val="150000"/>
              </a:lnSpc>
              <a:spcBef>
                <a:spcPts val="600"/>
              </a:spcBef>
              <a:buClrTx/>
              <a:buFontTx/>
              <a:buBlip>
                <a:blip r:embed="rId2"/>
              </a:buBlip>
            </a:pPr>
            <a:r>
              <a:rPr lang="zh-CN" altLang="en-US" dirty="0">
                <a:solidFill>
                  <a:srgbClr val="000000"/>
                </a:solidFill>
                <a:latin typeface="Consolas" panose="020B0609020204030204" pitchFamily="49" charset="0"/>
                <a:ea typeface="黑体" panose="02010609060101010101" pitchFamily="49" charset="-122"/>
              </a:rPr>
              <a:t>找到一个可行解</a:t>
            </a:r>
            <a:r>
              <a:rPr lang="en-US" altLang="zh-CN" dirty="0">
                <a:solidFill>
                  <a:srgbClr val="000000"/>
                </a:solidFill>
                <a:latin typeface="Consolas" panose="020B0609020204030204" pitchFamily="49" charset="0"/>
                <a:ea typeface="黑体" panose="02010609060101010101" pitchFamily="49" charset="-122"/>
              </a:rPr>
              <a:t>bestf</a:t>
            </a:r>
            <a:endParaRPr lang="en-US" altLang="zh-CN" dirty="0">
              <a:solidFill>
                <a:srgbClr val="000000"/>
              </a:solidFill>
              <a:latin typeface="Consolas" panose="020B0609020204030204" pitchFamily="49" charset="0"/>
              <a:ea typeface="黑体" panose="02010609060101010101" pitchFamily="49" charset="-122"/>
            </a:endParaRPr>
          </a:p>
          <a:p>
            <a:pPr marL="342900" indent="-342900" eaLnBrk="0" hangingPunct="0">
              <a:lnSpc>
                <a:spcPct val="150000"/>
              </a:lnSpc>
              <a:spcBef>
                <a:spcPts val="600"/>
              </a:spcBef>
              <a:buClrTx/>
              <a:buFontTx/>
              <a:buBlip>
                <a:blip r:embed="rId2"/>
              </a:buBlip>
            </a:pPr>
            <a:r>
              <a:rPr lang="en-US" altLang="zh-CN" dirty="0">
                <a:solidFill>
                  <a:srgbClr val="000000"/>
                </a:solidFill>
                <a:latin typeface="Consolas" panose="020B0609020204030204" pitchFamily="49" charset="0"/>
                <a:ea typeface="黑体" panose="02010609060101010101" pitchFamily="49" charset="-122"/>
              </a:rPr>
              <a:t>e</a:t>
            </a:r>
            <a:r>
              <a:rPr lang="zh-CN" altLang="en-US" dirty="0">
                <a:solidFill>
                  <a:srgbClr val="000000"/>
                </a:solidFill>
                <a:latin typeface="Consolas" panose="020B0609020204030204" pitchFamily="49" charset="0"/>
                <a:ea typeface="黑体" panose="02010609060101010101" pitchFamily="49" charset="-122"/>
              </a:rPr>
              <a:t>结点出发找到一个解的总时间≥</a:t>
            </a:r>
            <a:r>
              <a:rPr lang="en-US" altLang="zh-CN" dirty="0">
                <a:solidFill>
                  <a:srgbClr val="000000"/>
                </a:solidFill>
                <a:latin typeface="Consolas" panose="020B0609020204030204" pitchFamily="49" charset="0"/>
                <a:ea typeface="黑体" panose="02010609060101010101" pitchFamily="49" charset="-122"/>
              </a:rPr>
              <a:t>e.lb</a:t>
            </a:r>
            <a:r>
              <a:rPr lang="zh-CN" altLang="en-US" dirty="0">
                <a:solidFill>
                  <a:srgbClr val="000000"/>
                </a:solidFill>
                <a:latin typeface="Consolas" panose="020B0609020204030204" pitchFamily="49" charset="0"/>
                <a:ea typeface="黑体" panose="02010609060101010101" pitchFamily="49" charset="-122"/>
              </a:rPr>
              <a:t>。</a:t>
            </a:r>
            <a:endParaRPr lang="zh-CN" altLang="en-US" dirty="0">
              <a:solidFill>
                <a:srgbClr val="000000"/>
              </a:solidFill>
              <a:latin typeface="Consolas" panose="020B0609020204030204" pitchFamily="49" charset="0"/>
              <a:ea typeface="黑体" panose="02010609060101010101" pitchFamily="49" charset="-122"/>
            </a:endParaRPr>
          </a:p>
        </p:txBody>
      </p:sp>
      <p:cxnSp>
        <p:nvCxnSpPr>
          <p:cNvPr id="6" name="直接箭头连接符 5"/>
          <p:cNvCxnSpPr>
            <a:stCxn id="76804" idx="0"/>
          </p:cNvCxnSpPr>
          <p:nvPr/>
        </p:nvCxnSpPr>
        <p:spPr>
          <a:xfrm flipH="1" flipV="1">
            <a:off x="5643563" y="3571875"/>
            <a:ext cx="679450" cy="7143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6804"/>
                                        </p:tgtEl>
                                        <p:attrNameLst>
                                          <p:attrName>style.visibility</p:attrName>
                                        </p:attrNameLst>
                                      </p:cBhvr>
                                      <p:to>
                                        <p:strVal val="visible"/>
                                      </p:to>
                                    </p:set>
                                    <p:animEffect transition="in" filter="fade">
                                      <p:cBhvr>
                                        <p:cTn id="11" dur="500"/>
                                        <p:tgtEl>
                                          <p:spTgt spid="76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714347" y="1571612"/>
            <a:ext cx="7929616" cy="413120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216000" bIns="216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问题表示</a:t>
            </a:r>
            <a:endPar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n=4;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作业数</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a[MAX]={0,5,12,4,8};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//M1</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上的执行时间</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不用下标</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0</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的元素</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b[MAX]={0,6,2,14,7};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//M2</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上的执行时间</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不用下标</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0</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的元素</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求解结果表示</a:t>
            </a:r>
            <a:endPar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bestf</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=INF;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存放最优调度时间</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bestx</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[MAX];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存放当前作业最佳调度</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total=1;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结点个数累计</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533399" y="1295400"/>
            <a:ext cx="7858180" cy="5006701"/>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252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void </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bfs</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求解流水作业调度问题</a:t>
            </a:r>
            <a:endPar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NodeType</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e,e1;</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priority_queue</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&lt;</a:t>
            </a:r>
            <a:r>
              <a:rPr kumimoji="0" lang="en-US" altLang="zh-CN" sz="1800" b="0" i="0" u="none" strike="noStrike" kern="1200" cap="none" spc="0" normalizeH="0" baseline="0" noProof="0" dirty="0" err="1">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NodeType</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&gt; </a:t>
            </a:r>
            <a:r>
              <a:rPr kumimoji="0" lang="en-US" altLang="zh-CN" sz="1800" b="0" i="0" u="none" strike="noStrike" kern="1200" cap="none" spc="0" normalizeH="0" baseline="0" noProof="0" dirty="0" err="1">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qu</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定义优先队列</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memset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(e.x,0,sizeof(</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e.x</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初始化根结点的</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x</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memset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(e.y,0,sizeof(</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e.y</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初始化根结点的</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y</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e.i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=0;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根结点</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e.f1=0;</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e.f2=0;</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FF00FF"/>
                </a:solidFill>
                <a:effectLst/>
                <a:uLnTx/>
                <a:uFillTx/>
                <a:latin typeface="Consolas" panose="020B0609020204030204" pitchFamily="49" charset="0"/>
                <a:ea typeface="仿宋" panose="02010609060101010101" pitchFamily="49" charset="-122"/>
                <a:cs typeface="Consolas" panose="020B0609020204030204" pitchFamily="49" charset="0"/>
              </a:rPr>
              <a:t>bound(e);</a:t>
            </a:r>
            <a:endParaRPr kumimoji="0" lang="zh-CN" altLang="zh-CN" sz="1800" b="0" i="0" u="none" strike="noStrike" kern="1200" cap="none" spc="0" normalizeH="0" baseline="0" noProof="0" dirty="0">
              <a:ln>
                <a:noFill/>
              </a:ln>
              <a:solidFill>
                <a:srgbClr val="FF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e.no=total++;</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qu.push</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(e);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根结点进队列</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685799" y="1295400"/>
            <a:ext cx="7572428" cy="4094853"/>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216000" tIns="216000" rIns="216000" bIns="180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while (!qu.empty())</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a:t>
            </a: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e=qu.top(); qu.pop();</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出队结点</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e</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(e.i==n)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达到叶子结点</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if (e.f2&lt;bestf)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比较求最优解</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bestf=e.f2;</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 (int j1=1;j1&lt;=n;j1++)</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bestx[j1]=e.x[j1];</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214280" y="214287"/>
            <a:ext cx="8715436" cy="621220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44000" tIns="180000" bIns="216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e1.i=e.i+1;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扩展分配下一个步骤的作业，对应结点</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e1</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2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FF00FF"/>
                </a:solidFill>
                <a:effectLst/>
                <a:uLnTx/>
                <a:uFillTx/>
                <a:latin typeface="Consolas" panose="020B0609020204030204" pitchFamily="49" charset="0"/>
                <a:ea typeface="仿宋" panose="02010609060101010101" pitchFamily="49" charset="-122"/>
                <a:cs typeface="Consolas" panose="020B0609020204030204" pitchFamily="49" charset="0"/>
              </a:rPr>
              <a:t>for (int j=1;j&lt;=</a:t>
            </a:r>
            <a:r>
              <a:rPr kumimoji="0" lang="en-US" altLang="zh-CN" sz="1800" b="0" i="0" u="none" strike="noStrike" kern="1200" cap="none" spc="0" normalizeH="0" baseline="0" noProof="0" dirty="0" err="1">
                <a:ln>
                  <a:noFill/>
                </a:ln>
                <a:solidFill>
                  <a:srgbClr val="FF00FF"/>
                </a:solidFill>
                <a:effectLst/>
                <a:uLnTx/>
                <a:uFillTx/>
                <a:latin typeface="Consolas" panose="020B0609020204030204" pitchFamily="49" charset="0"/>
                <a:ea typeface="仿宋" panose="02010609060101010101" pitchFamily="49" charset="-122"/>
                <a:cs typeface="Consolas" panose="020B0609020204030204" pitchFamily="49" charset="0"/>
              </a:rPr>
              <a:t>n;j</a:t>
            </a:r>
            <a:r>
              <a:rPr kumimoji="0" lang="en-US" altLang="zh-CN" sz="1800" b="0" i="0" u="none" strike="noStrike" kern="1200" cap="none" spc="0" normalizeH="0" baseline="0" noProof="0" dirty="0">
                <a:ln>
                  <a:noFill/>
                </a:ln>
                <a:solidFill>
                  <a:srgbClr val="FF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考虑所有的</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n</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个作业</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if (</a:t>
            </a:r>
            <a:r>
              <a:rPr kumimoji="0" lang="en-US" altLang="zh-CN" sz="1800" b="0" i="0" u="none" strike="noStrike" kern="1200" cap="none" spc="0" normalizeH="0" baseline="0" noProof="0" dirty="0" err="1">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e.y</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[j]==1) continue</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作业</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j</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是否已分配</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若已分配，跳过</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 (int i1=1;i1&lt;=n;i1++)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复制</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e.x</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得到</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e1.x</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e1.x[i1]=</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e.x</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[i1];</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 (int i2=1;i2&lt;=n;i2++)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复制</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e.y</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得到</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e1.y</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e1.y[i2]=</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e.y</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[i2];</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e1.x[e1.i]=j;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为第</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步分配作业</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j</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e1.y[j]=1;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表示作业</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j</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已经分配</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e1.f1=e.f1+a[j];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1" i="0" u="none" strike="noStrike" kern="1200" cap="none" spc="0" normalizeH="0" baseline="0" noProof="0" dirty="0">
                <a:ln>
                  <a:noFill/>
                </a:ln>
                <a:solidFill>
                  <a:schemeClr val="tx1">
                    <a:lumMod val="75000"/>
                  </a:schemeClr>
                </a:solidFill>
                <a:effectLst>
                  <a:outerShdw blurRad="38100" dist="38100" dir="2700000" algn="tl">
                    <a:srgbClr val="000000">
                      <a:alpha val="43137"/>
                    </a:srgbClr>
                  </a:outerShdw>
                </a:effectLst>
                <a:uLnTx/>
                <a:uFillTx/>
                <a:latin typeface="Consolas" panose="020B0609020204030204" pitchFamily="49" charset="0"/>
                <a:ea typeface="仿宋" panose="02010609060101010101" pitchFamily="49" charset="-122"/>
                <a:cs typeface="Consolas" panose="020B0609020204030204" pitchFamily="49" charset="0"/>
              </a:rPr>
              <a:t>求</a:t>
            </a:r>
            <a:r>
              <a:rPr kumimoji="0" lang="en-US" altLang="zh-CN" sz="1800" b="1" i="0" u="none" strike="noStrike" kern="1200" cap="none" spc="0" normalizeH="0" baseline="0" noProof="0" dirty="0">
                <a:ln>
                  <a:noFill/>
                </a:ln>
                <a:solidFill>
                  <a:schemeClr val="tx1">
                    <a:lumMod val="75000"/>
                  </a:schemeClr>
                </a:solidFill>
                <a:effectLst>
                  <a:outerShdw blurRad="38100" dist="38100" dir="2700000" algn="tl">
                    <a:srgbClr val="000000">
                      <a:alpha val="43137"/>
                    </a:srgbClr>
                  </a:outerShdw>
                </a:effectLst>
                <a:uLnTx/>
                <a:uFillTx/>
                <a:latin typeface="Consolas" panose="020B0609020204030204" pitchFamily="49" charset="0"/>
                <a:ea typeface="仿宋" panose="02010609060101010101" pitchFamily="49" charset="-122"/>
                <a:cs typeface="Consolas" panose="020B0609020204030204" pitchFamily="49" charset="0"/>
              </a:rPr>
              <a:t>f1=f1+a[j]</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e1.f2=max(e.f2,e1.f1)+b[j];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1" i="0" u="none" strike="noStrike" kern="1200" cap="none" spc="0" normalizeH="0" baseline="0" noProof="0" dirty="0">
                <a:ln>
                  <a:noFill/>
                </a:ln>
                <a:solidFill>
                  <a:schemeClr val="tx1">
                    <a:lumMod val="75000"/>
                  </a:schemeClr>
                </a:solidFill>
                <a:effectLst>
                  <a:outerShdw blurRad="38100" dist="38100" dir="2700000" algn="tl">
                    <a:srgbClr val="000000">
                      <a:alpha val="43137"/>
                    </a:srgbClr>
                  </a:outerShdw>
                </a:effectLst>
                <a:uLnTx/>
                <a:uFillTx/>
                <a:latin typeface="Consolas" panose="020B0609020204030204" pitchFamily="49" charset="0"/>
                <a:ea typeface="仿宋" panose="02010609060101010101" pitchFamily="49" charset="-122"/>
                <a:cs typeface="Consolas" panose="020B0609020204030204" pitchFamily="49" charset="0"/>
              </a:rPr>
              <a:t>求</a:t>
            </a:r>
            <a:r>
              <a:rPr kumimoji="0" lang="en-US" altLang="zh-CN" sz="1800" b="1" i="0" u="none" strike="noStrike" kern="1200" cap="none" spc="0" normalizeH="0" baseline="0" noProof="0" dirty="0">
                <a:ln>
                  <a:noFill/>
                </a:ln>
                <a:solidFill>
                  <a:schemeClr val="tx1">
                    <a:lumMod val="75000"/>
                  </a:schemeClr>
                </a:solidFill>
                <a:effectLst>
                  <a:outerShdw blurRad="38100" dist="38100" dir="2700000" algn="tl">
                    <a:srgbClr val="000000">
                      <a:alpha val="43137"/>
                    </a:srgbClr>
                  </a:outerShdw>
                </a:effectLst>
                <a:uLnTx/>
                <a:uFillTx/>
                <a:latin typeface="Consolas" panose="020B0609020204030204" pitchFamily="49" charset="0"/>
                <a:ea typeface="仿宋" panose="02010609060101010101" pitchFamily="49" charset="-122"/>
                <a:cs typeface="Consolas" panose="020B0609020204030204" pitchFamily="49" charset="0"/>
              </a:rPr>
              <a:t>f[i+1]=max(f2[</a:t>
            </a:r>
            <a:r>
              <a:rPr kumimoji="0" lang="en-US" altLang="zh-CN" sz="1800" b="1" i="0" u="none" strike="noStrike" kern="1200" cap="none" spc="0" normalizeH="0" baseline="0" noProof="0" dirty="0" err="1">
                <a:ln>
                  <a:noFill/>
                </a:ln>
                <a:solidFill>
                  <a:schemeClr val="tx1">
                    <a:lumMod val="75000"/>
                  </a:schemeClr>
                </a:solidFill>
                <a:effectLst>
                  <a:outerShdw blurRad="38100" dist="38100" dir="2700000" algn="tl">
                    <a:srgbClr val="000000">
                      <a:alpha val="43137"/>
                    </a:srgbClr>
                  </a:outerShdw>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1" i="0" u="none" strike="noStrike" kern="1200" cap="none" spc="0" normalizeH="0" baseline="0" noProof="0" dirty="0">
                <a:ln>
                  <a:noFill/>
                </a:ln>
                <a:solidFill>
                  <a:schemeClr val="tx1">
                    <a:lumMod val="75000"/>
                  </a:schemeClr>
                </a:solidFill>
                <a:effectLst>
                  <a:outerShdw blurRad="38100" dist="38100" dir="2700000" algn="tl">
                    <a:srgbClr val="000000">
                      <a:alpha val="43137"/>
                    </a:srgbClr>
                  </a:outerShdw>
                </a:effectLst>
                <a:uLnTx/>
                <a:uFillTx/>
                <a:latin typeface="Consolas" panose="020B0609020204030204" pitchFamily="49" charset="0"/>
                <a:ea typeface="仿宋" panose="02010609060101010101" pitchFamily="49" charset="-122"/>
                <a:cs typeface="Consolas" panose="020B0609020204030204" pitchFamily="49" charset="0"/>
              </a:rPr>
              <a:t>],f1)+b[j]</a:t>
            </a:r>
            <a:endParaRPr kumimoji="0" lang="zh-CN" altLang="zh-CN" sz="1800" b="1" i="0" u="none" strike="noStrike" kern="1200" cap="none" spc="0" normalizeH="0" baseline="0" noProof="0" dirty="0">
              <a:ln>
                <a:noFill/>
              </a:ln>
              <a:solidFill>
                <a:schemeClr val="tx1">
                  <a:lumMod val="75000"/>
                </a:schemeClr>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FF"/>
                </a:solidFill>
                <a:effectLst/>
                <a:uLnTx/>
                <a:uFillTx/>
                <a:latin typeface="Consolas" panose="020B0609020204030204" pitchFamily="49" charset="0"/>
                <a:ea typeface="仿宋" panose="02010609060101010101" pitchFamily="49" charset="-122"/>
                <a:cs typeface="Consolas" panose="020B0609020204030204" pitchFamily="49" charset="0"/>
              </a:rPr>
              <a:t>         bound(e1);</a:t>
            </a:r>
            <a:endParaRPr kumimoji="0" lang="zh-CN" altLang="zh-CN" sz="1800" b="0" i="0" u="none" strike="noStrike" kern="1200" cap="none" spc="0" normalizeH="0" baseline="0" noProof="0" dirty="0">
              <a:ln>
                <a:noFill/>
              </a:ln>
              <a:solidFill>
                <a:srgbClr val="FF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e1.lb&lt;</a:t>
            </a:r>
            <a:r>
              <a:rPr kumimoji="0" lang="en-US" altLang="zh-CN" sz="1800" b="0" i="0" u="none" strike="noStrike" kern="1200" cap="none" spc="0" normalizeH="0" baseline="0" noProof="0" dirty="0" err="1">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bestf</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剪枝</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剪去不可能得到更优解的结点</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e1.no=total++;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结点编号增加</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1</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qu.push</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(e1);</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928660" y="1428736"/>
            <a:ext cx="7429552" cy="3272004"/>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void main()</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bfs</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printf</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最优方案</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:\n");</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 (int k=1;k&lt;=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n;k</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printf</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第</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%d</a:t>
            </a:r>
            <a:r>
              <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步执行作业</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%d\n",</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k,bestx</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[k]);</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printf</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总时间</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=%d\n",</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bestf</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2571736" y="3429000"/>
            <a:ext cx="2714644" cy="2807903"/>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lIns="180000" tIns="180000" bIns="180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最优方案</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第</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1</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步执行作业</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3</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第</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2</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步执行作业</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1</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第</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3</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步执行作业</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4</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第</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4</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步执行作业</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2</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总时间</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=33</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graphicFrame>
        <p:nvGraphicFramePr>
          <p:cNvPr id="3" name="表格 2"/>
          <p:cNvGraphicFramePr>
            <a:graphicFrameLocks noGrp="1"/>
          </p:cNvGraphicFramePr>
          <p:nvPr/>
        </p:nvGraphicFramePr>
        <p:xfrm>
          <a:off x="2214546" y="1214422"/>
          <a:ext cx="3347999" cy="1260000"/>
        </p:xfrm>
        <a:graphic>
          <a:graphicData uri="http://schemas.openxmlformats.org/drawingml/2006/table">
            <a:tbl>
              <a:tblPr>
                <a:tableStyleId>{775DCB02-9BB8-47FD-8907-85C794F793BA}</a:tableStyleId>
              </a:tblPr>
              <a:tblGrid>
                <a:gridCol w="1090255"/>
                <a:gridCol w="564436"/>
                <a:gridCol w="564436"/>
                <a:gridCol w="564436"/>
                <a:gridCol w="564436"/>
              </a:tblGrid>
              <a:tr h="420000">
                <a:tc>
                  <a:txBody>
                    <a:bodyPr/>
                    <a:lstStyle/>
                    <a:p>
                      <a:pPr indent="0" algn="ctr">
                        <a:lnSpc>
                          <a:spcPct val="150000"/>
                        </a:lnSpc>
                        <a:spcAft>
                          <a:spcPts val="0"/>
                        </a:spcAft>
                      </a:pPr>
                      <a:r>
                        <a:rPr lang="zh-CN" sz="1600" b="1" kern="100">
                          <a:solidFill>
                            <a:srgbClr val="C00000"/>
                          </a:solidFill>
                          <a:latin typeface="Consolas" panose="020B0609020204030204" pitchFamily="49" charset="0"/>
                          <a:cs typeface="Consolas" panose="020B0609020204030204" pitchFamily="49" charset="0"/>
                        </a:rPr>
                        <a:t>作业编号</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1</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2</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3</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alt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r>
              <a:tr h="420000">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M</a:t>
                      </a:r>
                      <a:r>
                        <a:rPr lang="en-US" sz="1600" b="1" kern="100" baseline="-25000">
                          <a:solidFill>
                            <a:srgbClr val="C00000"/>
                          </a:solidFill>
                          <a:latin typeface="Consolas" panose="020B0609020204030204" pitchFamily="49" charset="0"/>
                          <a:cs typeface="Consolas" panose="020B0609020204030204" pitchFamily="49" charset="0"/>
                        </a:rPr>
                        <a:t>1</a:t>
                      </a:r>
                      <a:r>
                        <a:rPr lang="zh-CN" sz="1600" b="1" kern="100">
                          <a:solidFill>
                            <a:srgbClr val="C00000"/>
                          </a:solidFill>
                          <a:latin typeface="Consolas" panose="020B0609020204030204" pitchFamily="49" charset="0"/>
                          <a:cs typeface="Consolas" panose="020B0609020204030204" pitchFamily="49" charset="0"/>
                        </a:rPr>
                        <a:t>时间</a:t>
                      </a:r>
                      <a:r>
                        <a:rPr lang="en-US" sz="1600" b="1" i="1" kern="100">
                          <a:solidFill>
                            <a:srgbClr val="C00000"/>
                          </a:solidFill>
                          <a:latin typeface="Consolas" panose="020B0609020204030204" pitchFamily="49" charset="0"/>
                          <a:cs typeface="Consolas" panose="020B0609020204030204" pitchFamily="49" charset="0"/>
                        </a:rPr>
                        <a:t>a</a:t>
                      </a:r>
                      <a:endParaRPr lang="zh-CN" sz="1600" b="1" i="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altLang="zh-CN" sz="1600" b="1" kern="100">
                          <a:solidFill>
                            <a:srgbClr val="0000FF"/>
                          </a:solidFill>
                          <a:latin typeface="Consolas" panose="020B0609020204030204" pitchFamily="49" charset="0"/>
                          <a:ea typeface="+mn-ea"/>
                          <a:cs typeface="Consolas" panose="020B0609020204030204" pitchFamily="49" charset="0"/>
                        </a:rPr>
                        <a:t>5</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cs typeface="Consolas" panose="020B0609020204030204" pitchFamily="49" charset="0"/>
                        </a:rPr>
                        <a:t>12</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altLang="zh-CN" sz="1600" b="1" kern="100">
                          <a:solidFill>
                            <a:srgbClr val="0000FF"/>
                          </a:solidFill>
                          <a:latin typeface="Consolas" panose="020B0609020204030204" pitchFamily="49" charset="0"/>
                          <a:ea typeface="+mn-ea"/>
                          <a:cs typeface="Consolas" panose="020B0609020204030204" pitchFamily="49" charset="0"/>
                        </a:rPr>
                        <a:t>4</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alt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r>
              <a:tr h="420000">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M</a:t>
                      </a:r>
                      <a:r>
                        <a:rPr lang="en-US" sz="1600" b="1" kern="100" baseline="-25000">
                          <a:solidFill>
                            <a:srgbClr val="C00000"/>
                          </a:solidFill>
                          <a:latin typeface="Consolas" panose="020B0609020204030204" pitchFamily="49" charset="0"/>
                          <a:cs typeface="Consolas" panose="020B0609020204030204" pitchFamily="49" charset="0"/>
                        </a:rPr>
                        <a:t>2</a:t>
                      </a:r>
                      <a:r>
                        <a:rPr lang="zh-CN" sz="1600" b="1" kern="100">
                          <a:solidFill>
                            <a:srgbClr val="C00000"/>
                          </a:solidFill>
                          <a:latin typeface="Consolas" panose="020B0609020204030204" pitchFamily="49" charset="0"/>
                          <a:cs typeface="Consolas" panose="020B0609020204030204" pitchFamily="49" charset="0"/>
                        </a:rPr>
                        <a:t>时间</a:t>
                      </a:r>
                      <a:r>
                        <a:rPr lang="en-US" sz="1600" b="1" i="1" kern="100">
                          <a:solidFill>
                            <a:srgbClr val="C00000"/>
                          </a:solidFill>
                          <a:latin typeface="Consolas" panose="020B0609020204030204" pitchFamily="49" charset="0"/>
                          <a:cs typeface="Consolas" panose="020B0609020204030204" pitchFamily="49" charset="0"/>
                        </a:rPr>
                        <a:t>b</a:t>
                      </a:r>
                      <a:endParaRPr lang="zh-CN" sz="1600" b="1" i="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cs typeface="Consolas" panose="020B0609020204030204" pitchFamily="49" charset="0"/>
                        </a:rPr>
                        <a:t>6</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cs typeface="Consolas" panose="020B0609020204030204" pitchFamily="49" charset="0"/>
                        </a:rPr>
                        <a:t>2</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anose="020B0609020204030204" pitchFamily="49" charset="0"/>
                          <a:cs typeface="Consolas" panose="020B0609020204030204" pitchFamily="49" charset="0"/>
                        </a:rPr>
                        <a:t>14</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alt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r>
            </a:tbl>
          </a:graphicData>
        </a:graphic>
      </p:graphicFrame>
      <p:sp>
        <p:nvSpPr>
          <p:cNvPr id="4" name="下箭头 3"/>
          <p:cNvSpPr/>
          <p:nvPr/>
        </p:nvSpPr>
        <p:spPr>
          <a:xfrm>
            <a:off x="3714750" y="2571750"/>
            <a:ext cx="357188" cy="71437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TextBox 1"/>
          <p:cNvSpPr txBox="1"/>
          <p:nvPr/>
        </p:nvSpPr>
        <p:spPr>
          <a:xfrm>
            <a:off x="357188" y="1187450"/>
            <a:ext cx="8358187" cy="944563"/>
          </a:xfrm>
          <a:prstGeom prst="rect">
            <a:avLst/>
          </a:prstGeom>
          <a:noFill/>
          <a:ln w="9525">
            <a:noFill/>
          </a:ln>
        </p:spPr>
        <p:txBody>
          <a:bodyPr anchor="t" anchorCtr="0">
            <a:spAutoFit/>
          </a:bodyPr>
          <a:p>
            <a:pPr eaLnBrk="0" hangingPunct="0">
              <a:lnSpc>
                <a:spcPct val="150000"/>
              </a:lnSpc>
              <a:buClrTx/>
              <a:buFontTx/>
            </a:pPr>
            <a:r>
              <a:rPr lang="zh-CN" altLang="en-US" sz="2000" dirty="0">
                <a:solidFill>
                  <a:srgbClr val="FF0000"/>
                </a:solidFill>
                <a:latin typeface="黑体" panose="02010609060101010101" pitchFamily="49" charset="-122"/>
                <a:ea typeface="黑体" panose="02010609060101010101" pitchFamily="49" charset="-122"/>
              </a:rPr>
              <a:t>改进：</a:t>
            </a:r>
            <a:r>
              <a:rPr lang="zh-CN" altLang="zh-CN" sz="2000" dirty="0">
                <a:solidFill>
                  <a:srgbClr val="000000"/>
                </a:solidFill>
                <a:latin typeface="黑体" panose="02010609060101010101" pitchFamily="49" charset="-122"/>
                <a:ea typeface="黑体" panose="02010609060101010101" pitchFamily="49" charset="-122"/>
              </a:rPr>
              <a:t>在扩展每个子结点时判断是否为叶子结点，若是则产生一个可行解，比较产生最优解，该</a:t>
            </a:r>
            <a:r>
              <a:rPr lang="zh-CN" altLang="zh-CN" sz="2000" dirty="0">
                <a:solidFill>
                  <a:srgbClr val="FF00FF"/>
                </a:solidFill>
                <a:latin typeface="黑体" panose="02010609060101010101" pitchFamily="49" charset="-122"/>
                <a:ea typeface="黑体" panose="02010609060101010101" pitchFamily="49" charset="-122"/>
              </a:rPr>
              <a:t>叶子结点不进队</a:t>
            </a:r>
            <a:r>
              <a:rPr lang="zh-CN" altLang="zh-CN" sz="2000" dirty="0">
                <a:solidFill>
                  <a:srgbClr val="000000"/>
                </a:solidFill>
                <a:latin typeface="黑体" panose="02010609060101010101" pitchFamily="49" charset="-122"/>
                <a:ea typeface="黑体" panose="02010609060101010101" pitchFamily="49" charset="-122"/>
              </a:rPr>
              <a:t>；若不是叶子结点则将其进队。</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4" name="TextBox 3"/>
          <p:cNvSpPr txBox="1"/>
          <p:nvPr/>
        </p:nvSpPr>
        <p:spPr>
          <a:xfrm>
            <a:off x="678629" y="2362200"/>
            <a:ext cx="7786742" cy="4003102"/>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0" fontAlgn="base" latinLnBrk="0" hangingPunct="0">
              <a:lnSpc>
                <a:spcPts val="26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void </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bfs</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求解流水作业调度问题</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6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NodeType</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e,e1;</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6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priority_queue</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&lt;</a:t>
            </a:r>
            <a:r>
              <a:rPr kumimoji="0" lang="en-US" altLang="zh-CN" sz="1800" b="0" i="0" u="none" strike="noStrike" kern="1200" cap="none" spc="0" normalizeH="0" baseline="0" noProof="0" dirty="0" err="1">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NodeType</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&gt; </a:t>
            </a:r>
            <a:r>
              <a:rPr kumimoji="0" lang="en-US" altLang="zh-CN" sz="1800" b="0" i="0" u="none" strike="noStrike" kern="1200" cap="none" spc="0" normalizeH="0" baseline="0" noProof="0" dirty="0" err="1">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qu</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6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memset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(e.x,0,sizeof(</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e.x</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初始化根结点的</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x</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6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memset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(e.y,0,sizeof(</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e.y</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初始化根结点的</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y</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6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e.i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=0;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根结点</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6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e.f1=0;</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6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e.f2=0;</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6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FF00FF"/>
                </a:solidFill>
                <a:effectLst/>
                <a:uLnTx/>
                <a:uFillTx/>
                <a:latin typeface="Consolas" panose="020B0609020204030204" pitchFamily="49" charset="0"/>
                <a:ea typeface="仿宋" panose="02010609060101010101" pitchFamily="49" charset="-122"/>
                <a:cs typeface="Consolas" panose="020B0609020204030204" pitchFamily="49" charset="0"/>
              </a:rPr>
              <a:t>bound(e);</a:t>
            </a:r>
            <a:endParaRPr kumimoji="0" lang="zh-CN" altLang="zh-CN" sz="1800" b="0" i="0" u="none" strike="noStrike" kern="1200" cap="none" spc="0" normalizeH="0" baseline="0" noProof="0" dirty="0">
              <a:ln>
                <a:noFill/>
              </a:ln>
              <a:solidFill>
                <a:srgbClr val="FF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6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e.no=total++;</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6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qu.push</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(e);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根结点进队列</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514350" y="1335088"/>
            <a:ext cx="5286375" cy="43021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200" b="0" i="0" u="none" strike="noStrike" kern="1200" cap="none" spc="0" normalizeH="0" baseline="0" noProof="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采用队列式分枝限界法求解</a:t>
            </a:r>
            <a:endParaRPr kumimoji="0" lang="zh-CN" altLang="zh-CN" sz="2200" b="0" i="0" u="none" strike="noStrike" kern="1200" cap="none" spc="0" normalizeH="0" baseline="0" noProof="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sp>
        <p:nvSpPr>
          <p:cNvPr id="3" name="椭圆 2"/>
          <p:cNvSpPr/>
          <p:nvPr/>
        </p:nvSpPr>
        <p:spPr>
          <a:xfrm>
            <a:off x="714375" y="3910013"/>
            <a:ext cx="428625" cy="42862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bg1"/>
                </a:solidFill>
                <a:effectLst/>
                <a:uLnTx/>
                <a:uFillTx/>
                <a:latin typeface="Consolas" panose="020B0609020204030204" pitchFamily="49" charset="0"/>
                <a:ea typeface="黑体" panose="02010609060101010101" pitchFamily="49" charset="-122"/>
                <a:cs typeface="+mn-cs"/>
              </a:rPr>
              <a:t>0</a:t>
            </a:r>
            <a:endParaRPr kumimoji="0" lang="zh-CN" altLang="en-US" sz="2000" b="0" i="0" u="none" strike="noStrike" kern="1200" cap="none" spc="0" normalizeH="0" baseline="0" noProof="0" dirty="0">
              <a:ln>
                <a:noFill/>
              </a:ln>
              <a:solidFill>
                <a:schemeClr val="bg1"/>
              </a:solidFill>
              <a:effectLst/>
              <a:uLnTx/>
              <a:uFillTx/>
              <a:latin typeface="Consolas" panose="020B0609020204030204" pitchFamily="49" charset="0"/>
              <a:ea typeface="黑体" panose="02010609060101010101" pitchFamily="49" charset="-122"/>
              <a:cs typeface="+mn-cs"/>
            </a:endParaRPr>
          </a:p>
        </p:txBody>
      </p:sp>
      <p:sp>
        <p:nvSpPr>
          <p:cNvPr id="4" name="椭圆 3"/>
          <p:cNvSpPr/>
          <p:nvPr/>
        </p:nvSpPr>
        <p:spPr>
          <a:xfrm>
            <a:off x="1714500" y="2909888"/>
            <a:ext cx="428625" cy="428625"/>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黑体" panose="02010609060101010101" pitchFamily="49" charset="-122"/>
                <a:cs typeface="+mn-cs"/>
              </a:rPr>
              <a:t>2</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黑体" panose="02010609060101010101" pitchFamily="49" charset="-122"/>
              <a:cs typeface="+mn-cs"/>
            </a:endParaRPr>
          </a:p>
        </p:txBody>
      </p:sp>
      <p:sp>
        <p:nvSpPr>
          <p:cNvPr id="5" name="椭圆 4"/>
          <p:cNvSpPr/>
          <p:nvPr/>
        </p:nvSpPr>
        <p:spPr>
          <a:xfrm>
            <a:off x="1714500" y="3910013"/>
            <a:ext cx="428625" cy="428625"/>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黑体" panose="02010609060101010101" pitchFamily="49" charset="-122"/>
                <a:cs typeface="+mn-cs"/>
              </a:rPr>
              <a:t>4</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黑体" panose="02010609060101010101" pitchFamily="49" charset="-122"/>
              <a:cs typeface="+mn-cs"/>
            </a:endParaRPr>
          </a:p>
        </p:txBody>
      </p:sp>
      <p:sp>
        <p:nvSpPr>
          <p:cNvPr id="6" name="椭圆 5"/>
          <p:cNvSpPr/>
          <p:nvPr/>
        </p:nvSpPr>
        <p:spPr>
          <a:xfrm>
            <a:off x="2857500" y="3910013"/>
            <a:ext cx="428625" cy="428625"/>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黑体" panose="02010609060101010101" pitchFamily="49" charset="-122"/>
                <a:cs typeface="+mn-cs"/>
              </a:rPr>
              <a:t>3</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黑体" panose="02010609060101010101" pitchFamily="49" charset="-122"/>
              <a:cs typeface="+mn-cs"/>
            </a:endParaRPr>
          </a:p>
        </p:txBody>
      </p:sp>
      <p:sp>
        <p:nvSpPr>
          <p:cNvPr id="7" name="椭圆 6"/>
          <p:cNvSpPr/>
          <p:nvPr/>
        </p:nvSpPr>
        <p:spPr>
          <a:xfrm>
            <a:off x="1714500" y="4981575"/>
            <a:ext cx="428625" cy="428625"/>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黑体" panose="02010609060101010101" pitchFamily="49" charset="-122"/>
                <a:cs typeface="+mn-cs"/>
              </a:rPr>
              <a:t>5</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黑体" panose="02010609060101010101" pitchFamily="49" charset="-122"/>
              <a:cs typeface="+mn-cs"/>
            </a:endParaRPr>
          </a:p>
        </p:txBody>
      </p:sp>
      <p:sp>
        <p:nvSpPr>
          <p:cNvPr id="8" name="椭圆 7"/>
          <p:cNvSpPr/>
          <p:nvPr/>
        </p:nvSpPr>
        <p:spPr>
          <a:xfrm>
            <a:off x="2857500" y="2909888"/>
            <a:ext cx="428625" cy="428625"/>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黑体" panose="02010609060101010101" pitchFamily="49" charset="-122"/>
                <a:cs typeface="+mn-cs"/>
              </a:rPr>
              <a:t>1</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黑体" panose="02010609060101010101" pitchFamily="49" charset="-122"/>
              <a:cs typeface="+mn-cs"/>
            </a:endParaRPr>
          </a:p>
        </p:txBody>
      </p:sp>
      <p:cxnSp>
        <p:nvCxnSpPr>
          <p:cNvPr id="10" name="直接箭头连接符 9"/>
          <p:cNvCxnSpPr>
            <a:stCxn id="3" idx="7"/>
            <a:endCxn id="4" idx="3"/>
          </p:cNvCxnSpPr>
          <p:nvPr/>
        </p:nvCxnSpPr>
        <p:spPr>
          <a:xfrm rot="5400000" flipH="1" flipV="1">
            <a:off x="1079500" y="3275013"/>
            <a:ext cx="698500" cy="6985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705" name="TextBox 10"/>
          <p:cNvSpPr txBox="1"/>
          <p:nvPr/>
        </p:nvSpPr>
        <p:spPr>
          <a:xfrm>
            <a:off x="1000125" y="3267075"/>
            <a:ext cx="500063" cy="369888"/>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黑体" panose="02010609060101010101" pitchFamily="49" charset="-122"/>
              </a:rPr>
              <a:t>10</a:t>
            </a:r>
            <a:endParaRPr lang="zh-CN" altLang="en-US" dirty="0">
              <a:solidFill>
                <a:srgbClr val="0000FF"/>
              </a:solidFill>
              <a:latin typeface="Consolas" panose="020B0609020204030204" pitchFamily="49" charset="0"/>
              <a:ea typeface="黑体" panose="02010609060101010101" pitchFamily="49" charset="-122"/>
            </a:endParaRPr>
          </a:p>
        </p:txBody>
      </p:sp>
      <p:cxnSp>
        <p:nvCxnSpPr>
          <p:cNvPr id="13" name="直接箭头连接符 12"/>
          <p:cNvCxnSpPr>
            <a:stCxn id="3" idx="5"/>
            <a:endCxn id="7" idx="1"/>
          </p:cNvCxnSpPr>
          <p:nvPr/>
        </p:nvCxnSpPr>
        <p:spPr>
          <a:xfrm rot="16200000" flipH="1">
            <a:off x="1043781" y="4310856"/>
            <a:ext cx="769938" cy="6985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3" idx="6"/>
            <a:endCxn id="5" idx="2"/>
          </p:cNvCxnSpPr>
          <p:nvPr/>
        </p:nvCxnSpPr>
        <p:spPr>
          <a:xfrm>
            <a:off x="1143000" y="4124325"/>
            <a:ext cx="5715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4" idx="5"/>
            <a:endCxn id="6" idx="1"/>
          </p:cNvCxnSpPr>
          <p:nvPr/>
        </p:nvCxnSpPr>
        <p:spPr>
          <a:xfrm rot="16200000" flipH="1">
            <a:off x="2151063" y="3203575"/>
            <a:ext cx="698500" cy="8413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5" idx="6"/>
            <a:endCxn id="6" idx="2"/>
          </p:cNvCxnSpPr>
          <p:nvPr/>
        </p:nvCxnSpPr>
        <p:spPr>
          <a:xfrm>
            <a:off x="2143125" y="4124325"/>
            <a:ext cx="714375"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6" idx="3"/>
            <a:endCxn id="7" idx="7"/>
          </p:cNvCxnSpPr>
          <p:nvPr/>
        </p:nvCxnSpPr>
        <p:spPr>
          <a:xfrm rot="5400000">
            <a:off x="2115344" y="4239419"/>
            <a:ext cx="769938" cy="8413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8" idx="2"/>
            <a:endCxn id="4" idx="6"/>
          </p:cNvCxnSpPr>
          <p:nvPr/>
        </p:nvCxnSpPr>
        <p:spPr>
          <a:xfrm rot="10800000">
            <a:off x="2143125" y="3124200"/>
            <a:ext cx="714375"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a:stCxn id="5" idx="4"/>
            <a:endCxn id="7" idx="0"/>
          </p:cNvCxnSpPr>
          <p:nvPr/>
        </p:nvCxnSpPr>
        <p:spPr>
          <a:xfrm rot="5400000">
            <a:off x="1606550" y="4660900"/>
            <a:ext cx="64293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713" name="TextBox 25"/>
          <p:cNvSpPr txBox="1"/>
          <p:nvPr/>
        </p:nvSpPr>
        <p:spPr>
          <a:xfrm>
            <a:off x="1214438" y="3754438"/>
            <a:ext cx="500062" cy="369887"/>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黑体" panose="02010609060101010101" pitchFamily="49" charset="-122"/>
              </a:rPr>
              <a:t>30</a:t>
            </a:r>
            <a:endParaRPr lang="zh-CN" altLang="en-US" dirty="0">
              <a:solidFill>
                <a:srgbClr val="0000FF"/>
              </a:solidFill>
              <a:latin typeface="Consolas" panose="020B0609020204030204" pitchFamily="49" charset="0"/>
              <a:ea typeface="黑体" panose="02010609060101010101" pitchFamily="49" charset="-122"/>
            </a:endParaRPr>
          </a:p>
        </p:txBody>
      </p:sp>
      <p:sp>
        <p:nvSpPr>
          <p:cNvPr id="29714" name="TextBox 26"/>
          <p:cNvSpPr txBox="1"/>
          <p:nvPr/>
        </p:nvSpPr>
        <p:spPr>
          <a:xfrm>
            <a:off x="1000125" y="4540250"/>
            <a:ext cx="500063" cy="369888"/>
          </a:xfrm>
          <a:prstGeom prst="rect">
            <a:avLst/>
          </a:prstGeom>
          <a:noFill/>
          <a:ln w="9525">
            <a:noFill/>
          </a:ln>
        </p:spPr>
        <p:txBody>
          <a:bodyPr lIns="0" rIns="0" anchor="t" anchorCtr="0">
            <a:spAutoFit/>
          </a:bodyPr>
          <a:p>
            <a:pPr eaLnBrk="0" hangingPunct="0">
              <a:buClrTx/>
              <a:buFontTx/>
            </a:pPr>
            <a:r>
              <a:rPr lang="en-US" altLang="zh-CN" dirty="0">
                <a:solidFill>
                  <a:srgbClr val="0000FF"/>
                </a:solidFill>
                <a:latin typeface="Consolas" panose="020B0609020204030204" pitchFamily="49" charset="0"/>
                <a:ea typeface="黑体" panose="02010609060101010101" pitchFamily="49" charset="-122"/>
              </a:rPr>
              <a:t>100</a:t>
            </a:r>
            <a:endParaRPr lang="zh-CN" altLang="en-US" dirty="0">
              <a:solidFill>
                <a:srgbClr val="0000FF"/>
              </a:solidFill>
              <a:latin typeface="Consolas" panose="020B0609020204030204" pitchFamily="49" charset="0"/>
              <a:ea typeface="黑体" panose="02010609060101010101" pitchFamily="49" charset="-122"/>
            </a:endParaRPr>
          </a:p>
        </p:txBody>
      </p:sp>
      <p:sp>
        <p:nvSpPr>
          <p:cNvPr id="29715" name="TextBox 27"/>
          <p:cNvSpPr txBox="1"/>
          <p:nvPr/>
        </p:nvSpPr>
        <p:spPr>
          <a:xfrm>
            <a:off x="1882775" y="4373563"/>
            <a:ext cx="500063" cy="368300"/>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黑体" panose="02010609060101010101" pitchFamily="49" charset="-122"/>
              </a:rPr>
              <a:t>60</a:t>
            </a:r>
            <a:endParaRPr lang="zh-CN" altLang="en-US" dirty="0">
              <a:solidFill>
                <a:srgbClr val="0000FF"/>
              </a:solidFill>
              <a:latin typeface="Consolas" panose="020B0609020204030204" pitchFamily="49" charset="0"/>
              <a:ea typeface="黑体" panose="02010609060101010101" pitchFamily="49" charset="-122"/>
            </a:endParaRPr>
          </a:p>
        </p:txBody>
      </p:sp>
      <p:sp>
        <p:nvSpPr>
          <p:cNvPr id="29716" name="TextBox 28"/>
          <p:cNvSpPr txBox="1"/>
          <p:nvPr/>
        </p:nvSpPr>
        <p:spPr>
          <a:xfrm>
            <a:off x="2130425" y="3481388"/>
            <a:ext cx="500063" cy="369887"/>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黑体" panose="02010609060101010101" pitchFamily="49" charset="-122"/>
              </a:rPr>
              <a:t>50</a:t>
            </a:r>
            <a:endParaRPr lang="zh-CN" altLang="en-US" dirty="0">
              <a:solidFill>
                <a:srgbClr val="0000FF"/>
              </a:solidFill>
              <a:latin typeface="Consolas" panose="020B0609020204030204" pitchFamily="49" charset="0"/>
              <a:ea typeface="黑体" panose="02010609060101010101" pitchFamily="49" charset="-122"/>
            </a:endParaRPr>
          </a:p>
        </p:txBody>
      </p:sp>
      <p:sp>
        <p:nvSpPr>
          <p:cNvPr id="29717" name="TextBox 29"/>
          <p:cNvSpPr txBox="1"/>
          <p:nvPr/>
        </p:nvSpPr>
        <p:spPr>
          <a:xfrm>
            <a:off x="2311400" y="2728913"/>
            <a:ext cx="500063" cy="369887"/>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黑体" panose="02010609060101010101" pitchFamily="49" charset="-122"/>
              </a:rPr>
              <a:t>4</a:t>
            </a:r>
            <a:endParaRPr lang="zh-CN" altLang="en-US" dirty="0">
              <a:solidFill>
                <a:srgbClr val="0000FF"/>
              </a:solidFill>
              <a:latin typeface="Consolas" panose="020B0609020204030204" pitchFamily="49" charset="0"/>
              <a:ea typeface="黑体" panose="02010609060101010101" pitchFamily="49" charset="-122"/>
            </a:endParaRPr>
          </a:p>
        </p:txBody>
      </p:sp>
      <p:sp>
        <p:nvSpPr>
          <p:cNvPr id="29718" name="TextBox 30"/>
          <p:cNvSpPr txBox="1"/>
          <p:nvPr/>
        </p:nvSpPr>
        <p:spPr>
          <a:xfrm>
            <a:off x="2500313" y="4611688"/>
            <a:ext cx="500062" cy="369887"/>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黑体" panose="02010609060101010101" pitchFamily="49" charset="-122"/>
              </a:rPr>
              <a:t>10</a:t>
            </a:r>
            <a:endParaRPr lang="zh-CN" altLang="en-US" dirty="0">
              <a:solidFill>
                <a:srgbClr val="0000FF"/>
              </a:solidFill>
              <a:latin typeface="Consolas" panose="020B0609020204030204" pitchFamily="49" charset="0"/>
              <a:ea typeface="黑体" panose="02010609060101010101" pitchFamily="49" charset="-122"/>
            </a:endParaRPr>
          </a:p>
        </p:txBody>
      </p:sp>
      <p:sp>
        <p:nvSpPr>
          <p:cNvPr id="29719" name="TextBox 31"/>
          <p:cNvSpPr txBox="1"/>
          <p:nvPr/>
        </p:nvSpPr>
        <p:spPr>
          <a:xfrm>
            <a:off x="2270125" y="4065588"/>
            <a:ext cx="500063" cy="369887"/>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黑体" panose="02010609060101010101" pitchFamily="49" charset="-122"/>
              </a:rPr>
              <a:t>20</a:t>
            </a:r>
            <a:endParaRPr lang="zh-CN" altLang="en-US" dirty="0">
              <a:solidFill>
                <a:srgbClr val="0000FF"/>
              </a:solidFill>
              <a:latin typeface="Consolas" panose="020B0609020204030204" pitchFamily="49" charset="0"/>
              <a:ea typeface="黑体" panose="02010609060101010101" pitchFamily="49" charset="-122"/>
            </a:endParaRPr>
          </a:p>
        </p:txBody>
      </p:sp>
      <p:sp>
        <p:nvSpPr>
          <p:cNvPr id="29720" name="Rectangle 2"/>
          <p:cNvSpPr/>
          <p:nvPr/>
        </p:nvSpPr>
        <p:spPr>
          <a:xfrm>
            <a:off x="0" y="882650"/>
            <a:ext cx="415925" cy="368300"/>
          </a:xfrm>
          <a:prstGeom prst="rect">
            <a:avLst/>
          </a:prstGeom>
          <a:noFill/>
          <a:ln w="9525">
            <a:noFill/>
          </a:ln>
        </p:spPr>
        <p:txBody>
          <a:bodyPr wrap="none" anchor="ctr" anchorCtr="0">
            <a:spAutoFit/>
          </a:bodyPr>
          <a:p>
            <a:pPr indent="228600">
              <a:buClrTx/>
              <a:buFontTx/>
            </a:pPr>
            <a:endParaRPr lang="zh-CN" altLang="zh-CN" dirty="0">
              <a:latin typeface="Consolas" panose="020B0609020204030204" pitchFamily="49" charset="0"/>
              <a:ea typeface="黑体" panose="02010609060101010101" pitchFamily="49" charset="-122"/>
            </a:endParaRPr>
          </a:p>
        </p:txBody>
      </p:sp>
      <p:grpSp>
        <p:nvGrpSpPr>
          <p:cNvPr id="75" name="组合 74"/>
          <p:cNvGrpSpPr/>
          <p:nvPr/>
        </p:nvGrpSpPr>
        <p:grpSpPr>
          <a:xfrm>
            <a:off x="4572000" y="2909888"/>
            <a:ext cx="3643313" cy="2500312"/>
            <a:chOff x="4714876" y="3286124"/>
            <a:chExt cx="3643338" cy="2500330"/>
          </a:xfrm>
        </p:grpSpPr>
        <p:sp>
          <p:nvSpPr>
            <p:cNvPr id="29722" name="TextBox 35"/>
            <p:cNvSpPr txBox="1"/>
            <p:nvPr/>
          </p:nvSpPr>
          <p:spPr>
            <a:xfrm>
              <a:off x="4929190" y="3357562"/>
              <a:ext cx="500066" cy="400110"/>
            </a:xfrm>
            <a:prstGeom prst="rect">
              <a:avLst/>
            </a:prstGeom>
            <a:noFill/>
            <a:ln w="9525">
              <a:noFill/>
            </a:ln>
          </p:spPr>
          <p:txBody>
            <a:bodyPr lIns="0" rIns="0" anchor="t" anchorCtr="0">
              <a:spAutoFit/>
            </a:bodyPr>
            <a:p>
              <a:pPr eaLnBrk="0" hangingPunct="0">
                <a:buClrTx/>
                <a:buFontTx/>
              </a:pPr>
              <a:r>
                <a:rPr lang="en-US" altLang="zh-CN" sz="2000" dirty="0">
                  <a:solidFill>
                    <a:srgbClr val="0000FF"/>
                  </a:solidFill>
                  <a:latin typeface="Consolas" panose="020B0609020204030204" pitchFamily="49" charset="0"/>
                  <a:ea typeface="黑体" panose="02010609060101010101" pitchFamily="49" charset="-122"/>
                </a:rPr>
                <a:t>0</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23" name="TextBox 36"/>
            <p:cNvSpPr txBox="1"/>
            <p:nvPr/>
          </p:nvSpPr>
          <p:spPr>
            <a:xfrm>
              <a:off x="4929190" y="3743270"/>
              <a:ext cx="500066" cy="400110"/>
            </a:xfrm>
            <a:prstGeom prst="rect">
              <a:avLst/>
            </a:prstGeom>
            <a:noFill/>
            <a:ln w="9525">
              <a:noFill/>
            </a:ln>
          </p:spPr>
          <p:txBody>
            <a:bodyPr lIns="0" rIns="0" anchor="t" anchorCtr="0">
              <a:spAutoFit/>
            </a:bodyPr>
            <a:p>
              <a:pPr eaLnBrk="0" hangingPunct="0">
                <a:buClrTx/>
                <a:buFontTx/>
              </a:pPr>
              <a:r>
                <a:rPr lang="zh-CN" altLang="zh-CN" sz="2000" dirty="0">
                  <a:solidFill>
                    <a:srgbClr val="0000FF"/>
                  </a:solidFill>
                  <a:latin typeface="Consolas" panose="020B0609020204030204" pitchFamily="49" charset="0"/>
                  <a:ea typeface="黑体" panose="02010609060101010101" pitchFamily="49" charset="-122"/>
                </a:rPr>
                <a:t>∞</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24" name="TextBox 37"/>
            <p:cNvSpPr txBox="1"/>
            <p:nvPr/>
          </p:nvSpPr>
          <p:spPr>
            <a:xfrm>
              <a:off x="4929190" y="4143380"/>
              <a:ext cx="500066" cy="400110"/>
            </a:xfrm>
            <a:prstGeom prst="rect">
              <a:avLst/>
            </a:prstGeom>
            <a:noFill/>
            <a:ln w="9525">
              <a:noFill/>
            </a:ln>
          </p:spPr>
          <p:txBody>
            <a:bodyPr lIns="0" rIns="0" anchor="t" anchorCtr="0">
              <a:spAutoFit/>
            </a:bodyPr>
            <a:p>
              <a:pPr eaLnBrk="0" hangingPunct="0">
                <a:buClrTx/>
                <a:buFontTx/>
              </a:pPr>
              <a:r>
                <a:rPr lang="zh-CN" altLang="zh-CN" sz="2000" dirty="0">
                  <a:solidFill>
                    <a:srgbClr val="0000FF"/>
                  </a:solidFill>
                  <a:latin typeface="Consolas" panose="020B0609020204030204" pitchFamily="49" charset="0"/>
                  <a:ea typeface="黑体" panose="02010609060101010101" pitchFamily="49" charset="-122"/>
                </a:rPr>
                <a:t>∞</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25" name="TextBox 38"/>
            <p:cNvSpPr txBox="1"/>
            <p:nvPr/>
          </p:nvSpPr>
          <p:spPr>
            <a:xfrm>
              <a:off x="4929190" y="4529088"/>
              <a:ext cx="500066" cy="400110"/>
            </a:xfrm>
            <a:prstGeom prst="rect">
              <a:avLst/>
            </a:prstGeom>
            <a:noFill/>
            <a:ln w="9525">
              <a:noFill/>
            </a:ln>
          </p:spPr>
          <p:txBody>
            <a:bodyPr lIns="0" rIns="0" anchor="t" anchorCtr="0">
              <a:spAutoFit/>
            </a:bodyPr>
            <a:p>
              <a:pPr eaLnBrk="0" hangingPunct="0">
                <a:buClrTx/>
                <a:buFontTx/>
              </a:pPr>
              <a:r>
                <a:rPr lang="zh-CN" altLang="zh-CN" sz="2000" dirty="0">
                  <a:solidFill>
                    <a:srgbClr val="0000FF"/>
                  </a:solidFill>
                  <a:latin typeface="Consolas" panose="020B0609020204030204" pitchFamily="49" charset="0"/>
                  <a:ea typeface="黑体" panose="02010609060101010101" pitchFamily="49" charset="-122"/>
                </a:rPr>
                <a:t>∞</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26" name="TextBox 39"/>
            <p:cNvSpPr txBox="1"/>
            <p:nvPr/>
          </p:nvSpPr>
          <p:spPr>
            <a:xfrm>
              <a:off x="4929190" y="4929198"/>
              <a:ext cx="500066" cy="400110"/>
            </a:xfrm>
            <a:prstGeom prst="rect">
              <a:avLst/>
            </a:prstGeom>
            <a:noFill/>
            <a:ln w="9525">
              <a:noFill/>
            </a:ln>
          </p:spPr>
          <p:txBody>
            <a:bodyPr lIns="0" rIns="0" anchor="t" anchorCtr="0">
              <a:spAutoFit/>
            </a:bodyPr>
            <a:p>
              <a:pPr eaLnBrk="0" hangingPunct="0">
                <a:buClrTx/>
                <a:buFontTx/>
              </a:pPr>
              <a:r>
                <a:rPr lang="zh-CN" altLang="zh-CN" sz="2000" dirty="0">
                  <a:solidFill>
                    <a:srgbClr val="0000FF"/>
                  </a:solidFill>
                  <a:latin typeface="Consolas" panose="020B0609020204030204" pitchFamily="49" charset="0"/>
                  <a:ea typeface="黑体" panose="02010609060101010101" pitchFamily="49" charset="-122"/>
                </a:rPr>
                <a:t>∞</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27" name="TextBox 40"/>
            <p:cNvSpPr txBox="1"/>
            <p:nvPr/>
          </p:nvSpPr>
          <p:spPr>
            <a:xfrm>
              <a:off x="4929190" y="5314906"/>
              <a:ext cx="500066" cy="400110"/>
            </a:xfrm>
            <a:prstGeom prst="rect">
              <a:avLst/>
            </a:prstGeom>
            <a:noFill/>
            <a:ln w="9525">
              <a:noFill/>
            </a:ln>
          </p:spPr>
          <p:txBody>
            <a:bodyPr lIns="0" rIns="0" anchor="t" anchorCtr="0">
              <a:spAutoFit/>
            </a:bodyPr>
            <a:p>
              <a:pPr eaLnBrk="0" hangingPunct="0">
                <a:buClrTx/>
                <a:buFontTx/>
              </a:pPr>
              <a:r>
                <a:rPr lang="zh-CN" altLang="zh-CN" sz="2000" dirty="0">
                  <a:solidFill>
                    <a:srgbClr val="0000FF"/>
                  </a:solidFill>
                  <a:latin typeface="Consolas" panose="020B0609020204030204" pitchFamily="49" charset="0"/>
                  <a:ea typeface="黑体" panose="02010609060101010101" pitchFamily="49" charset="-122"/>
                </a:rPr>
                <a:t>∞</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28" name="TextBox 41"/>
            <p:cNvSpPr txBox="1"/>
            <p:nvPr/>
          </p:nvSpPr>
          <p:spPr>
            <a:xfrm>
              <a:off x="5500694" y="3357562"/>
              <a:ext cx="500066" cy="400110"/>
            </a:xfrm>
            <a:prstGeom prst="rect">
              <a:avLst/>
            </a:prstGeom>
            <a:noFill/>
            <a:ln w="9525">
              <a:noFill/>
            </a:ln>
          </p:spPr>
          <p:txBody>
            <a:bodyPr lIns="0" rIns="0" anchor="t" anchorCtr="0">
              <a:spAutoFit/>
            </a:bodyPr>
            <a:p>
              <a:pPr eaLnBrk="0" hangingPunct="0">
                <a:buClrTx/>
                <a:buFontTx/>
              </a:pPr>
              <a:r>
                <a:rPr lang="zh-CN" altLang="zh-CN" sz="2000" dirty="0">
                  <a:solidFill>
                    <a:srgbClr val="0000FF"/>
                  </a:solidFill>
                  <a:latin typeface="Consolas" panose="020B0609020204030204" pitchFamily="49" charset="0"/>
                  <a:ea typeface="黑体" panose="02010609060101010101" pitchFamily="49" charset="-122"/>
                </a:rPr>
                <a:t>∞</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29" name="TextBox 42"/>
            <p:cNvSpPr txBox="1"/>
            <p:nvPr/>
          </p:nvSpPr>
          <p:spPr>
            <a:xfrm>
              <a:off x="5500694" y="3743270"/>
              <a:ext cx="500066" cy="400110"/>
            </a:xfrm>
            <a:prstGeom prst="rect">
              <a:avLst/>
            </a:prstGeom>
            <a:noFill/>
            <a:ln w="9525">
              <a:noFill/>
            </a:ln>
          </p:spPr>
          <p:txBody>
            <a:bodyPr lIns="0" rIns="0" anchor="t" anchorCtr="0">
              <a:spAutoFit/>
            </a:bodyPr>
            <a:p>
              <a:pPr eaLnBrk="0" hangingPunct="0">
                <a:buClrTx/>
                <a:buFontTx/>
              </a:pPr>
              <a:r>
                <a:rPr lang="en-US" altLang="zh-CN" sz="2000" dirty="0">
                  <a:solidFill>
                    <a:srgbClr val="0000FF"/>
                  </a:solidFill>
                  <a:latin typeface="Consolas" panose="020B0609020204030204" pitchFamily="49" charset="0"/>
                  <a:ea typeface="黑体" panose="02010609060101010101" pitchFamily="49" charset="-122"/>
                </a:rPr>
                <a:t>0</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30" name="TextBox 43"/>
            <p:cNvSpPr txBox="1"/>
            <p:nvPr/>
          </p:nvSpPr>
          <p:spPr>
            <a:xfrm>
              <a:off x="5500694" y="4143380"/>
              <a:ext cx="500066" cy="400110"/>
            </a:xfrm>
            <a:prstGeom prst="rect">
              <a:avLst/>
            </a:prstGeom>
            <a:noFill/>
            <a:ln w="9525">
              <a:noFill/>
            </a:ln>
          </p:spPr>
          <p:txBody>
            <a:bodyPr lIns="0" rIns="0" anchor="t" anchorCtr="0">
              <a:spAutoFit/>
            </a:bodyPr>
            <a:p>
              <a:pPr eaLnBrk="0" hangingPunct="0">
                <a:buClrTx/>
                <a:buFontTx/>
              </a:pPr>
              <a:r>
                <a:rPr lang="zh-CN" altLang="zh-CN" sz="2000" dirty="0">
                  <a:solidFill>
                    <a:srgbClr val="0000FF"/>
                  </a:solidFill>
                  <a:latin typeface="Consolas" panose="020B0609020204030204" pitchFamily="49" charset="0"/>
                  <a:ea typeface="黑体" panose="02010609060101010101" pitchFamily="49" charset="-122"/>
                </a:rPr>
                <a:t>∞</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31" name="TextBox 44"/>
            <p:cNvSpPr txBox="1"/>
            <p:nvPr/>
          </p:nvSpPr>
          <p:spPr>
            <a:xfrm>
              <a:off x="5500694" y="4529088"/>
              <a:ext cx="500066" cy="400110"/>
            </a:xfrm>
            <a:prstGeom prst="rect">
              <a:avLst/>
            </a:prstGeom>
            <a:noFill/>
            <a:ln w="9525">
              <a:noFill/>
            </a:ln>
          </p:spPr>
          <p:txBody>
            <a:bodyPr lIns="0" rIns="0" anchor="t" anchorCtr="0">
              <a:spAutoFit/>
            </a:bodyPr>
            <a:p>
              <a:pPr eaLnBrk="0" hangingPunct="0">
                <a:buClrTx/>
                <a:buFontTx/>
              </a:pPr>
              <a:r>
                <a:rPr lang="zh-CN" altLang="zh-CN" sz="2000" dirty="0">
                  <a:solidFill>
                    <a:srgbClr val="0000FF"/>
                  </a:solidFill>
                  <a:latin typeface="Consolas" panose="020B0609020204030204" pitchFamily="49" charset="0"/>
                  <a:ea typeface="黑体" panose="02010609060101010101" pitchFamily="49" charset="-122"/>
                </a:rPr>
                <a:t>∞</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32" name="TextBox 45"/>
            <p:cNvSpPr txBox="1"/>
            <p:nvPr/>
          </p:nvSpPr>
          <p:spPr>
            <a:xfrm>
              <a:off x="5500694" y="4929198"/>
              <a:ext cx="500066" cy="400110"/>
            </a:xfrm>
            <a:prstGeom prst="rect">
              <a:avLst/>
            </a:prstGeom>
            <a:noFill/>
            <a:ln w="9525">
              <a:noFill/>
            </a:ln>
          </p:spPr>
          <p:txBody>
            <a:bodyPr lIns="0" rIns="0" anchor="t" anchorCtr="0">
              <a:spAutoFit/>
            </a:bodyPr>
            <a:p>
              <a:pPr eaLnBrk="0" hangingPunct="0">
                <a:buClrTx/>
                <a:buFontTx/>
              </a:pPr>
              <a:r>
                <a:rPr lang="zh-CN" altLang="zh-CN" sz="2000" dirty="0">
                  <a:solidFill>
                    <a:srgbClr val="0000FF"/>
                  </a:solidFill>
                  <a:latin typeface="Consolas" panose="020B0609020204030204" pitchFamily="49" charset="0"/>
                  <a:ea typeface="黑体" panose="02010609060101010101" pitchFamily="49" charset="-122"/>
                </a:rPr>
                <a:t>∞</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33" name="TextBox 46"/>
            <p:cNvSpPr txBox="1"/>
            <p:nvPr/>
          </p:nvSpPr>
          <p:spPr>
            <a:xfrm>
              <a:off x="5500694" y="5314906"/>
              <a:ext cx="500066" cy="400110"/>
            </a:xfrm>
            <a:prstGeom prst="rect">
              <a:avLst/>
            </a:prstGeom>
            <a:noFill/>
            <a:ln w="9525">
              <a:noFill/>
            </a:ln>
          </p:spPr>
          <p:txBody>
            <a:bodyPr lIns="0" rIns="0" anchor="t" anchorCtr="0">
              <a:spAutoFit/>
            </a:bodyPr>
            <a:p>
              <a:pPr eaLnBrk="0" hangingPunct="0">
                <a:buClrTx/>
                <a:buFontTx/>
              </a:pPr>
              <a:r>
                <a:rPr lang="zh-CN" altLang="zh-CN" sz="2000" dirty="0">
                  <a:solidFill>
                    <a:srgbClr val="0000FF"/>
                  </a:solidFill>
                  <a:latin typeface="Consolas" panose="020B0609020204030204" pitchFamily="49" charset="0"/>
                  <a:ea typeface="黑体" panose="02010609060101010101" pitchFamily="49" charset="-122"/>
                </a:rPr>
                <a:t>∞</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34" name="TextBox 47"/>
            <p:cNvSpPr txBox="1"/>
            <p:nvPr/>
          </p:nvSpPr>
          <p:spPr>
            <a:xfrm>
              <a:off x="6000760" y="3357562"/>
              <a:ext cx="500066" cy="400110"/>
            </a:xfrm>
            <a:prstGeom prst="rect">
              <a:avLst/>
            </a:prstGeom>
            <a:noFill/>
            <a:ln w="9525">
              <a:noFill/>
            </a:ln>
          </p:spPr>
          <p:txBody>
            <a:bodyPr lIns="0" rIns="0" anchor="t" anchorCtr="0">
              <a:spAutoFit/>
            </a:bodyPr>
            <a:p>
              <a:pPr eaLnBrk="0" hangingPunct="0">
                <a:buClrTx/>
                <a:buFontTx/>
              </a:pPr>
              <a:r>
                <a:rPr lang="en-US" altLang="zh-CN" sz="2000" dirty="0">
                  <a:solidFill>
                    <a:srgbClr val="0000FF"/>
                  </a:solidFill>
                  <a:latin typeface="Consolas" panose="020B0609020204030204" pitchFamily="49" charset="0"/>
                  <a:ea typeface="黑体" panose="02010609060101010101" pitchFamily="49" charset="-122"/>
                </a:rPr>
                <a:t>10</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35" name="TextBox 48"/>
            <p:cNvSpPr txBox="1"/>
            <p:nvPr/>
          </p:nvSpPr>
          <p:spPr>
            <a:xfrm>
              <a:off x="6000760" y="3743270"/>
              <a:ext cx="500066" cy="400110"/>
            </a:xfrm>
            <a:prstGeom prst="rect">
              <a:avLst/>
            </a:prstGeom>
            <a:noFill/>
            <a:ln w="9525">
              <a:noFill/>
            </a:ln>
          </p:spPr>
          <p:txBody>
            <a:bodyPr lIns="0" rIns="0" anchor="t" anchorCtr="0">
              <a:spAutoFit/>
            </a:bodyPr>
            <a:p>
              <a:pPr eaLnBrk="0" hangingPunct="0">
                <a:buClrTx/>
                <a:buFontTx/>
              </a:pPr>
              <a:r>
                <a:rPr lang="en-US" altLang="zh-CN" sz="2000" dirty="0">
                  <a:solidFill>
                    <a:srgbClr val="0000FF"/>
                  </a:solidFill>
                  <a:latin typeface="Consolas" panose="020B0609020204030204" pitchFamily="49" charset="0"/>
                  <a:ea typeface="黑体" panose="02010609060101010101" pitchFamily="49" charset="-122"/>
                </a:rPr>
                <a:t>4</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36" name="TextBox 49"/>
            <p:cNvSpPr txBox="1"/>
            <p:nvPr/>
          </p:nvSpPr>
          <p:spPr>
            <a:xfrm>
              <a:off x="6000760" y="4143380"/>
              <a:ext cx="500066" cy="400110"/>
            </a:xfrm>
            <a:prstGeom prst="rect">
              <a:avLst/>
            </a:prstGeom>
            <a:noFill/>
            <a:ln w="9525">
              <a:noFill/>
            </a:ln>
          </p:spPr>
          <p:txBody>
            <a:bodyPr lIns="0" rIns="0" anchor="t" anchorCtr="0">
              <a:spAutoFit/>
            </a:bodyPr>
            <a:p>
              <a:pPr eaLnBrk="0" hangingPunct="0">
                <a:buClrTx/>
                <a:buFontTx/>
              </a:pPr>
              <a:r>
                <a:rPr lang="en-US" altLang="zh-CN" sz="2000" dirty="0">
                  <a:solidFill>
                    <a:srgbClr val="0000FF"/>
                  </a:solidFill>
                  <a:latin typeface="Consolas" panose="020B0609020204030204" pitchFamily="49" charset="0"/>
                  <a:ea typeface="黑体" panose="02010609060101010101" pitchFamily="49" charset="-122"/>
                </a:rPr>
                <a:t>0</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37" name="TextBox 50"/>
            <p:cNvSpPr txBox="1"/>
            <p:nvPr/>
          </p:nvSpPr>
          <p:spPr>
            <a:xfrm>
              <a:off x="6000760" y="4529088"/>
              <a:ext cx="500066" cy="400110"/>
            </a:xfrm>
            <a:prstGeom prst="rect">
              <a:avLst/>
            </a:prstGeom>
            <a:noFill/>
            <a:ln w="9525">
              <a:noFill/>
            </a:ln>
          </p:spPr>
          <p:txBody>
            <a:bodyPr lIns="0" rIns="0" anchor="t" anchorCtr="0">
              <a:spAutoFit/>
            </a:bodyPr>
            <a:p>
              <a:pPr eaLnBrk="0" hangingPunct="0">
                <a:buClrTx/>
                <a:buFontTx/>
              </a:pPr>
              <a:r>
                <a:rPr lang="zh-CN" altLang="zh-CN" sz="2000" dirty="0">
                  <a:solidFill>
                    <a:srgbClr val="0000FF"/>
                  </a:solidFill>
                  <a:latin typeface="Consolas" panose="020B0609020204030204" pitchFamily="49" charset="0"/>
                  <a:ea typeface="黑体" panose="02010609060101010101" pitchFamily="49" charset="-122"/>
                </a:rPr>
                <a:t>∞</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38" name="TextBox 51"/>
            <p:cNvSpPr txBox="1"/>
            <p:nvPr/>
          </p:nvSpPr>
          <p:spPr>
            <a:xfrm>
              <a:off x="6000760" y="4929198"/>
              <a:ext cx="500066" cy="400110"/>
            </a:xfrm>
            <a:prstGeom prst="rect">
              <a:avLst/>
            </a:prstGeom>
            <a:noFill/>
            <a:ln w="9525">
              <a:noFill/>
            </a:ln>
          </p:spPr>
          <p:txBody>
            <a:bodyPr lIns="0" rIns="0" anchor="t" anchorCtr="0">
              <a:spAutoFit/>
            </a:bodyPr>
            <a:p>
              <a:pPr eaLnBrk="0" hangingPunct="0">
                <a:buClrTx/>
                <a:buFontTx/>
              </a:pPr>
              <a:r>
                <a:rPr lang="zh-CN" altLang="zh-CN" sz="2000" dirty="0">
                  <a:solidFill>
                    <a:srgbClr val="0000FF"/>
                  </a:solidFill>
                  <a:latin typeface="Consolas" panose="020B0609020204030204" pitchFamily="49" charset="0"/>
                  <a:ea typeface="黑体" panose="02010609060101010101" pitchFamily="49" charset="-122"/>
                </a:rPr>
                <a:t>∞</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39" name="TextBox 52"/>
            <p:cNvSpPr txBox="1"/>
            <p:nvPr/>
          </p:nvSpPr>
          <p:spPr>
            <a:xfrm>
              <a:off x="6000760" y="5314906"/>
              <a:ext cx="500066" cy="400110"/>
            </a:xfrm>
            <a:prstGeom prst="rect">
              <a:avLst/>
            </a:prstGeom>
            <a:noFill/>
            <a:ln w="9525">
              <a:noFill/>
            </a:ln>
          </p:spPr>
          <p:txBody>
            <a:bodyPr lIns="0" rIns="0" anchor="t" anchorCtr="0">
              <a:spAutoFit/>
            </a:bodyPr>
            <a:p>
              <a:pPr eaLnBrk="0" hangingPunct="0">
                <a:buClrTx/>
                <a:buFontTx/>
              </a:pPr>
              <a:r>
                <a:rPr lang="zh-CN" altLang="zh-CN" sz="2000" dirty="0">
                  <a:solidFill>
                    <a:srgbClr val="0000FF"/>
                  </a:solidFill>
                  <a:latin typeface="Consolas" panose="020B0609020204030204" pitchFamily="49" charset="0"/>
                  <a:ea typeface="黑体" panose="02010609060101010101" pitchFamily="49" charset="-122"/>
                </a:rPr>
                <a:t>∞</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40" name="TextBox 53"/>
            <p:cNvSpPr txBox="1"/>
            <p:nvPr/>
          </p:nvSpPr>
          <p:spPr>
            <a:xfrm>
              <a:off x="6572264" y="3357562"/>
              <a:ext cx="500066" cy="400110"/>
            </a:xfrm>
            <a:prstGeom prst="rect">
              <a:avLst/>
            </a:prstGeom>
            <a:noFill/>
            <a:ln w="9525">
              <a:noFill/>
            </a:ln>
          </p:spPr>
          <p:txBody>
            <a:bodyPr lIns="0" rIns="0" anchor="t" anchorCtr="0">
              <a:spAutoFit/>
            </a:bodyPr>
            <a:p>
              <a:pPr eaLnBrk="0" hangingPunct="0">
                <a:buClrTx/>
                <a:buFontTx/>
              </a:pPr>
              <a:r>
                <a:rPr lang="zh-CN" altLang="zh-CN" sz="2000" dirty="0">
                  <a:solidFill>
                    <a:srgbClr val="0000FF"/>
                  </a:solidFill>
                  <a:latin typeface="Consolas" panose="020B0609020204030204" pitchFamily="49" charset="0"/>
                  <a:ea typeface="黑体" panose="02010609060101010101" pitchFamily="49" charset="-122"/>
                </a:rPr>
                <a:t>∞</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41" name="TextBox 54"/>
            <p:cNvSpPr txBox="1"/>
            <p:nvPr/>
          </p:nvSpPr>
          <p:spPr>
            <a:xfrm>
              <a:off x="6572264" y="3743270"/>
              <a:ext cx="500066" cy="400110"/>
            </a:xfrm>
            <a:prstGeom prst="rect">
              <a:avLst/>
            </a:prstGeom>
            <a:noFill/>
            <a:ln w="9525">
              <a:noFill/>
            </a:ln>
          </p:spPr>
          <p:txBody>
            <a:bodyPr lIns="0" rIns="0" anchor="t" anchorCtr="0">
              <a:spAutoFit/>
            </a:bodyPr>
            <a:p>
              <a:pPr eaLnBrk="0" hangingPunct="0">
                <a:buClrTx/>
                <a:buFontTx/>
              </a:pPr>
              <a:r>
                <a:rPr lang="zh-CN" altLang="zh-CN" sz="2000" dirty="0">
                  <a:solidFill>
                    <a:srgbClr val="0000FF"/>
                  </a:solidFill>
                  <a:latin typeface="Consolas" panose="020B0609020204030204" pitchFamily="49" charset="0"/>
                  <a:ea typeface="黑体" panose="02010609060101010101" pitchFamily="49" charset="-122"/>
                </a:rPr>
                <a:t>∞</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42" name="TextBox 55"/>
            <p:cNvSpPr txBox="1"/>
            <p:nvPr/>
          </p:nvSpPr>
          <p:spPr>
            <a:xfrm>
              <a:off x="6572264" y="4143380"/>
              <a:ext cx="500066" cy="400110"/>
            </a:xfrm>
            <a:prstGeom prst="rect">
              <a:avLst/>
            </a:prstGeom>
            <a:noFill/>
            <a:ln w="9525">
              <a:noFill/>
            </a:ln>
          </p:spPr>
          <p:txBody>
            <a:bodyPr lIns="0" rIns="0" anchor="t" anchorCtr="0">
              <a:spAutoFit/>
            </a:bodyPr>
            <a:p>
              <a:pPr eaLnBrk="0" hangingPunct="0">
                <a:buClrTx/>
                <a:buFontTx/>
              </a:pPr>
              <a:r>
                <a:rPr lang="en-US" altLang="zh-CN" sz="2000" dirty="0">
                  <a:solidFill>
                    <a:srgbClr val="0000FF"/>
                  </a:solidFill>
                  <a:latin typeface="Consolas" panose="020B0609020204030204" pitchFamily="49" charset="0"/>
                  <a:ea typeface="黑体" panose="02010609060101010101" pitchFamily="49" charset="-122"/>
                </a:rPr>
                <a:t>50</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43" name="TextBox 56"/>
            <p:cNvSpPr txBox="1"/>
            <p:nvPr/>
          </p:nvSpPr>
          <p:spPr>
            <a:xfrm>
              <a:off x="6572264" y="4529088"/>
              <a:ext cx="500066" cy="400110"/>
            </a:xfrm>
            <a:prstGeom prst="rect">
              <a:avLst/>
            </a:prstGeom>
            <a:noFill/>
            <a:ln w="9525">
              <a:noFill/>
            </a:ln>
          </p:spPr>
          <p:txBody>
            <a:bodyPr lIns="0" rIns="0" anchor="t" anchorCtr="0">
              <a:spAutoFit/>
            </a:bodyPr>
            <a:p>
              <a:pPr eaLnBrk="0" hangingPunct="0">
                <a:buClrTx/>
                <a:buFontTx/>
              </a:pPr>
              <a:r>
                <a:rPr lang="en-US" altLang="zh-CN" sz="2000" dirty="0">
                  <a:solidFill>
                    <a:srgbClr val="0000FF"/>
                  </a:solidFill>
                  <a:latin typeface="Consolas" panose="020B0609020204030204" pitchFamily="49" charset="0"/>
                  <a:ea typeface="黑体" panose="02010609060101010101" pitchFamily="49" charset="-122"/>
                </a:rPr>
                <a:t>0</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44" name="TextBox 57"/>
            <p:cNvSpPr txBox="1"/>
            <p:nvPr/>
          </p:nvSpPr>
          <p:spPr>
            <a:xfrm>
              <a:off x="6572264" y="4929198"/>
              <a:ext cx="500066" cy="400110"/>
            </a:xfrm>
            <a:prstGeom prst="rect">
              <a:avLst/>
            </a:prstGeom>
            <a:noFill/>
            <a:ln w="9525">
              <a:noFill/>
            </a:ln>
          </p:spPr>
          <p:txBody>
            <a:bodyPr lIns="0" rIns="0" anchor="t" anchorCtr="0">
              <a:spAutoFit/>
            </a:bodyPr>
            <a:p>
              <a:pPr eaLnBrk="0" hangingPunct="0">
                <a:buClrTx/>
                <a:buFontTx/>
              </a:pPr>
              <a:r>
                <a:rPr lang="en-US" altLang="zh-CN" sz="2000" dirty="0">
                  <a:solidFill>
                    <a:srgbClr val="0000FF"/>
                  </a:solidFill>
                  <a:latin typeface="Consolas" panose="020B0609020204030204" pitchFamily="49" charset="0"/>
                  <a:ea typeface="黑体" panose="02010609060101010101" pitchFamily="49" charset="-122"/>
                </a:rPr>
                <a:t>20</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45" name="TextBox 58"/>
            <p:cNvSpPr txBox="1"/>
            <p:nvPr/>
          </p:nvSpPr>
          <p:spPr>
            <a:xfrm>
              <a:off x="6572264" y="5314906"/>
              <a:ext cx="500066" cy="400110"/>
            </a:xfrm>
            <a:prstGeom prst="rect">
              <a:avLst/>
            </a:prstGeom>
            <a:noFill/>
            <a:ln w="9525">
              <a:noFill/>
            </a:ln>
          </p:spPr>
          <p:txBody>
            <a:bodyPr lIns="0" rIns="0" anchor="t" anchorCtr="0">
              <a:spAutoFit/>
            </a:bodyPr>
            <a:p>
              <a:pPr eaLnBrk="0" hangingPunct="0">
                <a:buClrTx/>
                <a:buFontTx/>
              </a:pPr>
              <a:r>
                <a:rPr lang="zh-CN" altLang="zh-CN" sz="2000" dirty="0">
                  <a:solidFill>
                    <a:srgbClr val="0000FF"/>
                  </a:solidFill>
                  <a:latin typeface="Consolas" panose="020B0609020204030204" pitchFamily="49" charset="0"/>
                  <a:ea typeface="黑体" panose="02010609060101010101" pitchFamily="49" charset="-122"/>
                </a:rPr>
                <a:t>∞</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46" name="TextBox 59"/>
            <p:cNvSpPr txBox="1"/>
            <p:nvPr/>
          </p:nvSpPr>
          <p:spPr>
            <a:xfrm>
              <a:off x="7072330" y="3357562"/>
              <a:ext cx="500066" cy="400110"/>
            </a:xfrm>
            <a:prstGeom prst="rect">
              <a:avLst/>
            </a:prstGeom>
            <a:noFill/>
            <a:ln w="9525">
              <a:noFill/>
            </a:ln>
          </p:spPr>
          <p:txBody>
            <a:bodyPr lIns="0" rIns="0" anchor="t" anchorCtr="0">
              <a:spAutoFit/>
            </a:bodyPr>
            <a:p>
              <a:pPr eaLnBrk="0" hangingPunct="0">
                <a:buClrTx/>
                <a:buFontTx/>
              </a:pPr>
              <a:r>
                <a:rPr lang="en-US" altLang="zh-CN" sz="2000" dirty="0">
                  <a:solidFill>
                    <a:srgbClr val="0000FF"/>
                  </a:solidFill>
                  <a:latin typeface="Consolas" panose="020B0609020204030204" pitchFamily="49" charset="0"/>
                  <a:ea typeface="黑体" panose="02010609060101010101" pitchFamily="49" charset="-122"/>
                </a:rPr>
                <a:t>30</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47" name="TextBox 60"/>
            <p:cNvSpPr txBox="1"/>
            <p:nvPr/>
          </p:nvSpPr>
          <p:spPr>
            <a:xfrm>
              <a:off x="7072330" y="3743270"/>
              <a:ext cx="500066" cy="400110"/>
            </a:xfrm>
            <a:prstGeom prst="rect">
              <a:avLst/>
            </a:prstGeom>
            <a:noFill/>
            <a:ln w="9525">
              <a:noFill/>
            </a:ln>
          </p:spPr>
          <p:txBody>
            <a:bodyPr lIns="0" rIns="0" anchor="t" anchorCtr="0">
              <a:spAutoFit/>
            </a:bodyPr>
            <a:p>
              <a:pPr eaLnBrk="0" hangingPunct="0">
                <a:buClrTx/>
                <a:buFontTx/>
              </a:pPr>
              <a:r>
                <a:rPr lang="zh-CN" altLang="zh-CN" sz="2000" dirty="0">
                  <a:solidFill>
                    <a:srgbClr val="0000FF"/>
                  </a:solidFill>
                  <a:latin typeface="Consolas" panose="020B0609020204030204" pitchFamily="49" charset="0"/>
                  <a:ea typeface="黑体" panose="02010609060101010101" pitchFamily="49" charset="-122"/>
                </a:rPr>
                <a:t>∞</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48" name="TextBox 61"/>
            <p:cNvSpPr txBox="1"/>
            <p:nvPr/>
          </p:nvSpPr>
          <p:spPr>
            <a:xfrm>
              <a:off x="7072330" y="4143380"/>
              <a:ext cx="500066" cy="400110"/>
            </a:xfrm>
            <a:prstGeom prst="rect">
              <a:avLst/>
            </a:prstGeom>
            <a:noFill/>
            <a:ln w="9525">
              <a:noFill/>
            </a:ln>
          </p:spPr>
          <p:txBody>
            <a:bodyPr lIns="0" rIns="0" anchor="t" anchorCtr="0">
              <a:spAutoFit/>
            </a:bodyPr>
            <a:p>
              <a:pPr eaLnBrk="0" hangingPunct="0">
                <a:buClrTx/>
                <a:buFontTx/>
              </a:pPr>
              <a:r>
                <a:rPr lang="zh-CN" altLang="zh-CN" sz="2000" dirty="0">
                  <a:solidFill>
                    <a:srgbClr val="0000FF"/>
                  </a:solidFill>
                  <a:latin typeface="Consolas" panose="020B0609020204030204" pitchFamily="49" charset="0"/>
                  <a:ea typeface="黑体" panose="02010609060101010101" pitchFamily="49" charset="-122"/>
                </a:rPr>
                <a:t>∞</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49" name="TextBox 62"/>
            <p:cNvSpPr txBox="1"/>
            <p:nvPr/>
          </p:nvSpPr>
          <p:spPr>
            <a:xfrm>
              <a:off x="7072330" y="4529088"/>
              <a:ext cx="500066" cy="400110"/>
            </a:xfrm>
            <a:prstGeom prst="rect">
              <a:avLst/>
            </a:prstGeom>
            <a:noFill/>
            <a:ln w="9525">
              <a:noFill/>
            </a:ln>
          </p:spPr>
          <p:txBody>
            <a:bodyPr lIns="0" rIns="0" anchor="t" anchorCtr="0">
              <a:spAutoFit/>
            </a:bodyPr>
            <a:p>
              <a:pPr eaLnBrk="0" hangingPunct="0">
                <a:buClrTx/>
                <a:buFontTx/>
              </a:pPr>
              <a:r>
                <a:rPr lang="zh-CN" altLang="zh-CN" sz="2000" dirty="0">
                  <a:solidFill>
                    <a:srgbClr val="0000FF"/>
                  </a:solidFill>
                  <a:latin typeface="Consolas" panose="020B0609020204030204" pitchFamily="49" charset="0"/>
                  <a:ea typeface="黑体" panose="02010609060101010101" pitchFamily="49" charset="-122"/>
                </a:rPr>
                <a:t>∞</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50" name="TextBox 63"/>
            <p:cNvSpPr txBox="1"/>
            <p:nvPr/>
          </p:nvSpPr>
          <p:spPr>
            <a:xfrm>
              <a:off x="7072330" y="4929198"/>
              <a:ext cx="500066" cy="400110"/>
            </a:xfrm>
            <a:prstGeom prst="rect">
              <a:avLst/>
            </a:prstGeom>
            <a:noFill/>
            <a:ln w="9525">
              <a:noFill/>
            </a:ln>
          </p:spPr>
          <p:txBody>
            <a:bodyPr lIns="0" rIns="0" anchor="t" anchorCtr="0">
              <a:spAutoFit/>
            </a:bodyPr>
            <a:p>
              <a:pPr eaLnBrk="0" hangingPunct="0">
                <a:buClrTx/>
                <a:buFontTx/>
              </a:pPr>
              <a:r>
                <a:rPr lang="en-US" altLang="zh-CN" sz="2000" dirty="0">
                  <a:solidFill>
                    <a:srgbClr val="0000FF"/>
                  </a:solidFill>
                  <a:latin typeface="Consolas" panose="020B0609020204030204" pitchFamily="49" charset="0"/>
                  <a:ea typeface="黑体" panose="02010609060101010101" pitchFamily="49" charset="-122"/>
                </a:rPr>
                <a:t>0</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51" name="TextBox 64"/>
            <p:cNvSpPr txBox="1"/>
            <p:nvPr/>
          </p:nvSpPr>
          <p:spPr>
            <a:xfrm>
              <a:off x="7072330" y="5314906"/>
              <a:ext cx="500066" cy="400110"/>
            </a:xfrm>
            <a:prstGeom prst="rect">
              <a:avLst/>
            </a:prstGeom>
            <a:noFill/>
            <a:ln w="9525">
              <a:noFill/>
            </a:ln>
          </p:spPr>
          <p:txBody>
            <a:bodyPr lIns="0" rIns="0" anchor="t" anchorCtr="0">
              <a:spAutoFit/>
            </a:bodyPr>
            <a:p>
              <a:pPr eaLnBrk="0" hangingPunct="0">
                <a:buClrTx/>
                <a:buFontTx/>
              </a:pPr>
              <a:r>
                <a:rPr lang="zh-CN" altLang="zh-CN" sz="2000" dirty="0">
                  <a:solidFill>
                    <a:srgbClr val="0000FF"/>
                  </a:solidFill>
                  <a:latin typeface="Consolas" panose="020B0609020204030204" pitchFamily="49" charset="0"/>
                  <a:ea typeface="黑体" panose="02010609060101010101" pitchFamily="49" charset="-122"/>
                </a:rPr>
                <a:t>∞</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52" name="TextBox 65"/>
            <p:cNvSpPr txBox="1"/>
            <p:nvPr/>
          </p:nvSpPr>
          <p:spPr>
            <a:xfrm>
              <a:off x="7643834" y="3357562"/>
              <a:ext cx="500066" cy="400110"/>
            </a:xfrm>
            <a:prstGeom prst="rect">
              <a:avLst/>
            </a:prstGeom>
            <a:noFill/>
            <a:ln w="9525">
              <a:noFill/>
            </a:ln>
          </p:spPr>
          <p:txBody>
            <a:bodyPr lIns="0" rIns="0" anchor="t" anchorCtr="0">
              <a:spAutoFit/>
            </a:bodyPr>
            <a:p>
              <a:pPr eaLnBrk="0" hangingPunct="0">
                <a:buClrTx/>
                <a:buFontTx/>
              </a:pPr>
              <a:r>
                <a:rPr lang="en-US" altLang="zh-CN" sz="2000" dirty="0">
                  <a:solidFill>
                    <a:srgbClr val="0000FF"/>
                  </a:solidFill>
                  <a:latin typeface="Consolas" panose="020B0609020204030204" pitchFamily="49" charset="0"/>
                  <a:ea typeface="黑体" panose="02010609060101010101" pitchFamily="49" charset="-122"/>
                </a:rPr>
                <a:t>100</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53" name="TextBox 66"/>
            <p:cNvSpPr txBox="1"/>
            <p:nvPr/>
          </p:nvSpPr>
          <p:spPr>
            <a:xfrm>
              <a:off x="7643834" y="3743270"/>
              <a:ext cx="500066" cy="400110"/>
            </a:xfrm>
            <a:prstGeom prst="rect">
              <a:avLst/>
            </a:prstGeom>
            <a:noFill/>
            <a:ln w="9525">
              <a:noFill/>
            </a:ln>
          </p:spPr>
          <p:txBody>
            <a:bodyPr lIns="0" rIns="0" anchor="t" anchorCtr="0">
              <a:spAutoFit/>
            </a:bodyPr>
            <a:p>
              <a:pPr eaLnBrk="0" hangingPunct="0">
                <a:buClrTx/>
                <a:buFontTx/>
              </a:pPr>
              <a:r>
                <a:rPr lang="zh-CN" altLang="zh-CN" sz="2000" dirty="0">
                  <a:solidFill>
                    <a:srgbClr val="0000FF"/>
                  </a:solidFill>
                  <a:latin typeface="Consolas" panose="020B0609020204030204" pitchFamily="49" charset="0"/>
                  <a:ea typeface="黑体" panose="02010609060101010101" pitchFamily="49" charset="-122"/>
                </a:rPr>
                <a:t>∞</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54" name="TextBox 67"/>
            <p:cNvSpPr txBox="1"/>
            <p:nvPr/>
          </p:nvSpPr>
          <p:spPr>
            <a:xfrm>
              <a:off x="7643834" y="4143380"/>
              <a:ext cx="500066" cy="400110"/>
            </a:xfrm>
            <a:prstGeom prst="rect">
              <a:avLst/>
            </a:prstGeom>
            <a:noFill/>
            <a:ln w="9525">
              <a:noFill/>
            </a:ln>
          </p:spPr>
          <p:txBody>
            <a:bodyPr lIns="0" rIns="0" anchor="t" anchorCtr="0">
              <a:spAutoFit/>
            </a:bodyPr>
            <a:p>
              <a:pPr eaLnBrk="0" hangingPunct="0">
                <a:buClrTx/>
                <a:buFontTx/>
              </a:pPr>
              <a:r>
                <a:rPr lang="zh-CN" altLang="zh-CN" sz="2000" dirty="0">
                  <a:solidFill>
                    <a:srgbClr val="0000FF"/>
                  </a:solidFill>
                  <a:latin typeface="Consolas" panose="020B0609020204030204" pitchFamily="49" charset="0"/>
                  <a:ea typeface="黑体" panose="02010609060101010101" pitchFamily="49" charset="-122"/>
                </a:rPr>
                <a:t>∞</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55" name="TextBox 68"/>
            <p:cNvSpPr txBox="1"/>
            <p:nvPr/>
          </p:nvSpPr>
          <p:spPr>
            <a:xfrm>
              <a:off x="7643834" y="4529088"/>
              <a:ext cx="500066" cy="400110"/>
            </a:xfrm>
            <a:prstGeom prst="rect">
              <a:avLst/>
            </a:prstGeom>
            <a:noFill/>
            <a:ln w="9525">
              <a:noFill/>
            </a:ln>
          </p:spPr>
          <p:txBody>
            <a:bodyPr lIns="0" rIns="0" anchor="t" anchorCtr="0">
              <a:spAutoFit/>
            </a:bodyPr>
            <a:p>
              <a:pPr eaLnBrk="0" hangingPunct="0">
                <a:buClrTx/>
                <a:buFontTx/>
              </a:pPr>
              <a:r>
                <a:rPr lang="en-US" altLang="zh-CN" sz="2000" dirty="0">
                  <a:solidFill>
                    <a:srgbClr val="0000FF"/>
                  </a:solidFill>
                  <a:latin typeface="Consolas" panose="020B0609020204030204" pitchFamily="49" charset="0"/>
                  <a:ea typeface="黑体" panose="02010609060101010101" pitchFamily="49" charset="-122"/>
                </a:rPr>
                <a:t>10</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56" name="TextBox 69"/>
            <p:cNvSpPr txBox="1"/>
            <p:nvPr/>
          </p:nvSpPr>
          <p:spPr>
            <a:xfrm>
              <a:off x="7643834" y="4929198"/>
              <a:ext cx="500066" cy="400110"/>
            </a:xfrm>
            <a:prstGeom prst="rect">
              <a:avLst/>
            </a:prstGeom>
            <a:noFill/>
            <a:ln w="9525">
              <a:noFill/>
            </a:ln>
          </p:spPr>
          <p:txBody>
            <a:bodyPr lIns="0" rIns="0" anchor="t" anchorCtr="0">
              <a:spAutoFit/>
            </a:bodyPr>
            <a:p>
              <a:pPr eaLnBrk="0" hangingPunct="0">
                <a:buClrTx/>
                <a:buFontTx/>
              </a:pPr>
              <a:r>
                <a:rPr lang="en-US" altLang="zh-CN" sz="2000" dirty="0">
                  <a:solidFill>
                    <a:srgbClr val="0000FF"/>
                  </a:solidFill>
                  <a:latin typeface="Consolas" panose="020B0609020204030204" pitchFamily="49" charset="0"/>
                  <a:ea typeface="黑体" panose="02010609060101010101" pitchFamily="49" charset="-122"/>
                </a:rPr>
                <a:t>60</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29757" name="TextBox 70"/>
            <p:cNvSpPr txBox="1"/>
            <p:nvPr/>
          </p:nvSpPr>
          <p:spPr>
            <a:xfrm>
              <a:off x="7643834" y="5314906"/>
              <a:ext cx="500066" cy="400110"/>
            </a:xfrm>
            <a:prstGeom prst="rect">
              <a:avLst/>
            </a:prstGeom>
            <a:noFill/>
            <a:ln w="9525">
              <a:noFill/>
            </a:ln>
          </p:spPr>
          <p:txBody>
            <a:bodyPr lIns="0" rIns="0" anchor="t" anchorCtr="0">
              <a:spAutoFit/>
            </a:bodyPr>
            <a:p>
              <a:pPr eaLnBrk="0" hangingPunct="0">
                <a:buClrTx/>
                <a:buFontTx/>
              </a:pPr>
              <a:r>
                <a:rPr lang="en-US" altLang="zh-CN" sz="2000" dirty="0">
                  <a:solidFill>
                    <a:srgbClr val="0000FF"/>
                  </a:solidFill>
                  <a:latin typeface="Consolas" panose="020B0609020204030204" pitchFamily="49" charset="0"/>
                  <a:ea typeface="黑体" panose="02010609060101010101" pitchFamily="49" charset="-122"/>
                </a:rPr>
                <a:t>0</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73" name="左中括号 72"/>
            <p:cNvSpPr/>
            <p:nvPr/>
          </p:nvSpPr>
          <p:spPr>
            <a:xfrm>
              <a:off x="4714876" y="3357562"/>
              <a:ext cx="142876" cy="2428892"/>
            </a:xfrm>
            <a:prstGeom prst="leftBracket">
              <a:avLst/>
            </a:prstGeom>
            <a:ln>
              <a:tailEnd type="none"/>
            </a:ln>
          </p:spPr>
          <p:style>
            <a:lnRef idx="2">
              <a:schemeClr val="dk1"/>
            </a:lnRef>
            <a:fillRef idx="0">
              <a:schemeClr val="dk1"/>
            </a:fillRef>
            <a:effectRef idx="1">
              <a:schemeClr val="dk1"/>
            </a:effectRef>
            <a:fontRef idx="minor">
              <a:schemeClr val="tx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nsolas" panose="020B0609020204030204" pitchFamily="49" charset="0"/>
                <a:ea typeface="黑体" panose="02010609060101010101" pitchFamily="49" charset="-122"/>
                <a:cs typeface="+mn-cs"/>
              </a:endParaRPr>
            </a:p>
          </p:txBody>
        </p:sp>
        <p:sp>
          <p:nvSpPr>
            <p:cNvPr id="74" name="右中括号 73"/>
            <p:cNvSpPr/>
            <p:nvPr/>
          </p:nvSpPr>
          <p:spPr>
            <a:xfrm>
              <a:off x="8143900" y="3286124"/>
              <a:ext cx="214314" cy="2428892"/>
            </a:xfrm>
            <a:prstGeom prst="rightBracket">
              <a:avLst/>
            </a:prstGeom>
            <a:ln>
              <a:tailEnd type="none"/>
            </a:ln>
          </p:spPr>
          <p:style>
            <a:lnRef idx="2">
              <a:schemeClr val="dk1"/>
            </a:lnRef>
            <a:fillRef idx="0">
              <a:schemeClr val="dk1"/>
            </a:fillRef>
            <a:effectRef idx="1">
              <a:schemeClr val="dk1"/>
            </a:effectRef>
            <a:fontRef idx="minor">
              <a:schemeClr val="tx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nsolas" panose="020B0609020204030204" pitchFamily="49" charset="0"/>
                <a:ea typeface="黑体" panose="02010609060101010101" pitchFamily="49" charset="-122"/>
                <a:cs typeface="+mn-cs"/>
              </a:endParaRPr>
            </a:p>
          </p:txBody>
        </p:sp>
      </p:grpSp>
      <p:sp>
        <p:nvSpPr>
          <p:cNvPr id="76" name="右箭头 75"/>
          <p:cNvSpPr/>
          <p:nvPr/>
        </p:nvSpPr>
        <p:spPr>
          <a:xfrm>
            <a:off x="3571875" y="3910013"/>
            <a:ext cx="500063" cy="2857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endParaRPr>
          </a:p>
        </p:txBody>
      </p:sp>
      <p:sp>
        <p:nvSpPr>
          <p:cNvPr id="29761" name="TextBox 76"/>
          <p:cNvSpPr txBox="1"/>
          <p:nvPr/>
        </p:nvSpPr>
        <p:spPr>
          <a:xfrm>
            <a:off x="500063" y="2336800"/>
            <a:ext cx="1285875" cy="430213"/>
          </a:xfrm>
          <a:prstGeom prst="rect">
            <a:avLst/>
          </a:prstGeom>
          <a:noFill/>
          <a:ln w="9525">
            <a:noFill/>
          </a:ln>
        </p:spPr>
        <p:txBody>
          <a:bodyPr anchor="t" anchorCtr="0">
            <a:spAutoFit/>
          </a:bodyPr>
          <a:p>
            <a:pPr eaLnBrk="0" hangingPunct="0">
              <a:buClrTx/>
              <a:buFontTx/>
            </a:pPr>
            <a:r>
              <a:rPr lang="zh-CN" altLang="en-US" sz="2200" dirty="0">
                <a:solidFill>
                  <a:srgbClr val="000000"/>
                </a:solidFill>
                <a:latin typeface="Consolas" panose="020B0609020204030204" pitchFamily="49" charset="0"/>
                <a:ea typeface="黑体" panose="02010609060101010101" pitchFamily="49" charset="-122"/>
              </a:rPr>
              <a:t>实例图</a:t>
            </a:r>
            <a:endParaRPr lang="zh-CN" altLang="en-US" sz="2200" dirty="0">
              <a:solidFill>
                <a:srgbClr val="000000"/>
              </a:solidFill>
              <a:latin typeface="Consolas" panose="020B0609020204030204" pitchFamily="49" charset="0"/>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178563" y="1143000"/>
            <a:ext cx="8786872" cy="4946822"/>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while (!qu.empty())</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a:t>
            </a: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e</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=qu.top(); qu.pop();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出队结点</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e</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e1.i=e.i+1;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扩展分配下一个步骤的作业，</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e1</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 (int j=1;j&lt;=n;j++)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考虑</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n</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个作业</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if (</a:t>
            </a:r>
            <a:r>
              <a:rPr kumimoji="0" lang="en-US" altLang="zh-CN" sz="1800" b="0" i="0" u="none" strike="noStrike" kern="1200" cap="none" spc="0" normalizeH="0" baseline="0" noProof="0">
                <a:ln>
                  <a:noFill/>
                </a:ln>
                <a:solidFill>
                  <a:srgbClr val="FF00FF"/>
                </a:solidFill>
                <a:effectLst/>
                <a:uLnTx/>
                <a:uFillTx/>
                <a:latin typeface="Consolas" panose="020B0609020204030204" pitchFamily="49" charset="0"/>
                <a:ea typeface="仿宋" panose="02010609060101010101" pitchFamily="49" charset="-122"/>
                <a:cs typeface="Consolas" panose="020B0609020204030204" pitchFamily="49" charset="0"/>
              </a:rPr>
              <a:t>e.y[j]==1</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continue;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作业</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j</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是否已分配</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若已分配，跳过</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 (int i1=1;i1&lt;=n;i1++)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复制</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e.x</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得到</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e1.x</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e1.x[i1]=e.x[i1];</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 (int i2=1;i2&lt;=n;i2++)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复制</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e.y</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得到</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e1.y</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e1.y[i2]=e.y[i2];</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e1.x[e1.i]=j;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为第</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步分配作业</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j</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e1.y[j]=1;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表示作业</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j</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已经分配</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e1.f1=e.f1+a[j];</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e1.f2=max(e.f2,e1.f1)+b[j];</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FF00FF"/>
                </a:solidFill>
                <a:effectLst/>
                <a:uLnTx/>
                <a:uFillTx/>
                <a:latin typeface="Consolas" panose="020B0609020204030204" pitchFamily="49" charset="0"/>
                <a:ea typeface="仿宋" panose="02010609060101010101" pitchFamily="49" charset="-122"/>
                <a:cs typeface="Consolas" panose="020B0609020204030204" pitchFamily="49" charset="0"/>
              </a:rPr>
              <a:t>bound(e1);</a:t>
            </a:r>
            <a:endParaRPr kumimoji="0" lang="zh-CN" altLang="zh-CN" sz="1800" b="0" i="0" u="none" strike="noStrike" kern="1200" cap="none" spc="0" normalizeH="0" baseline="0" noProof="0">
              <a:ln>
                <a:noFill/>
              </a:ln>
              <a:solidFill>
                <a:srgbClr val="FF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642908" y="1219200"/>
            <a:ext cx="7858180" cy="4831149"/>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a:t>
            </a:r>
            <a:r>
              <a:rPr kumimoji="0" lang="en-US" altLang="zh-CN" sz="1800" b="0" i="0" u="none" strike="noStrike" kern="1200" cap="none" spc="0" normalizeH="0" baseline="0" noProof="0" dirty="0">
                <a:ln>
                  <a:noFill/>
                </a:ln>
                <a:solidFill>
                  <a:srgbClr val="FF00FF"/>
                </a:solidFill>
                <a:effectLst/>
                <a:uLnTx/>
                <a:uFillTx/>
                <a:latin typeface="Consolas" panose="020B0609020204030204" pitchFamily="49" charset="0"/>
                <a:ea typeface="仿宋" panose="02010609060101010101" pitchFamily="49" charset="-122"/>
                <a:cs typeface="Consolas" panose="020B0609020204030204" pitchFamily="49" charset="0"/>
              </a:rPr>
              <a:t>e1.i==n</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达到叶子结点</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if (</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e1.f2&lt;</a:t>
            </a:r>
            <a:r>
              <a:rPr kumimoji="0" lang="en-US" altLang="zh-CN" sz="1800" b="0" i="0" u="none" strike="noStrike" kern="1200" cap="none" spc="0" normalizeH="0" baseline="0" noProof="0" dirty="0" err="1">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bestf</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比较求最优解</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bestf</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=e1.f2;</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 (int j1=1;j1&lt;=n;j1++)</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bestx</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[j1]=e1.x[j1];</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 if (</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e1.lb&lt;</a:t>
            </a:r>
            <a:r>
              <a:rPr kumimoji="0" lang="en-US" altLang="zh-CN" sz="1800" b="0" i="0" u="none" strike="noStrike" kern="1200" cap="none" spc="0" normalizeH="0" baseline="0" noProof="0" dirty="0" err="1">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bestf</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剪枝</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e1.no=total++;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结点编号增加</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1</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qu.push</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(e1);</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07"/>
          <p:cNvGrpSpPr/>
          <p:nvPr/>
        </p:nvGrpSpPr>
        <p:grpSpPr>
          <a:xfrm>
            <a:off x="3357563" y="0"/>
            <a:ext cx="1847850" cy="985838"/>
            <a:chOff x="3357554" y="-24"/>
            <a:chExt cx="1848133" cy="986446"/>
          </a:xfrm>
        </p:grpSpPr>
        <p:sp>
          <p:nvSpPr>
            <p:cNvPr id="75778" name="TextBox 2"/>
            <p:cNvSpPr txBox="1"/>
            <p:nvPr/>
          </p:nvSpPr>
          <p:spPr>
            <a:xfrm>
              <a:off x="3357554" y="-24"/>
              <a:ext cx="357190" cy="338554"/>
            </a:xfrm>
            <a:prstGeom prst="rect">
              <a:avLst/>
            </a:prstGeom>
            <a:noFill/>
            <a:ln w="9525">
              <a:noFill/>
            </a:ln>
          </p:spPr>
          <p:txBody>
            <a:bodyPr anchor="t" anchorCtr="0">
              <a:spAutoFit/>
            </a:bodyPr>
            <a:p>
              <a:pPr eaLnBrk="0" hangingPunct="0">
                <a:buClrTx/>
                <a:buFontTx/>
              </a:pPr>
              <a:r>
                <a:rPr lang="en-US" altLang="zh-CN" sz="1600" dirty="0">
                  <a:solidFill>
                    <a:srgbClr val="FF0000"/>
                  </a:solidFill>
                  <a:latin typeface="Consolas" panose="020B0609020204030204" pitchFamily="49" charset="0"/>
                  <a:ea typeface="宋体" panose="02010600030101010101" pitchFamily="2" charset="-122"/>
                </a:rPr>
                <a:t>1</a:t>
              </a:r>
              <a:endParaRPr lang="zh-CN" altLang="en-US" sz="1600" dirty="0">
                <a:solidFill>
                  <a:srgbClr val="FF0000"/>
                </a:solidFill>
                <a:latin typeface="Consolas" panose="020B0609020204030204" pitchFamily="49" charset="0"/>
                <a:ea typeface="宋体" panose="02010600030101010101" pitchFamily="2" charset="-122"/>
              </a:endParaRPr>
            </a:p>
          </p:txBody>
        </p:sp>
        <p:sp>
          <p:nvSpPr>
            <p:cNvPr id="4" name="矩形 3"/>
            <p:cNvSpPr/>
            <p:nvPr/>
          </p:nvSpPr>
          <p:spPr>
            <a:xfrm>
              <a:off x="3654461" y="158824"/>
              <a:ext cx="1551226" cy="82759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a:t>
              </a:r>
              <a:r>
                <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400" b="0" i="0" u="none" strike="noStrike" kern="1200" cap="none" spc="0" normalizeH="0" baseline="-2500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400" b="0" i="0" u="none" strike="noStrike" kern="1200" cap="none" spc="0" normalizeH="0" baseline="-2500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=0,lb=29</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x</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[]={0,0,0,0}</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grpSp>
      <p:graphicFrame>
        <p:nvGraphicFramePr>
          <p:cNvPr id="22" name="表格 21"/>
          <p:cNvGraphicFramePr>
            <a:graphicFrameLocks noGrp="1"/>
          </p:cNvGraphicFramePr>
          <p:nvPr/>
        </p:nvGraphicFramePr>
        <p:xfrm>
          <a:off x="142843" y="86985"/>
          <a:ext cx="2714643" cy="995680"/>
        </p:xfrm>
        <a:graphic>
          <a:graphicData uri="http://schemas.openxmlformats.org/drawingml/2006/table">
            <a:tbl>
              <a:tblPr>
                <a:tableStyleId>{35758FB7-9AC5-4552-8A53-C91805E547FA}</a:tableStyleId>
              </a:tblPr>
              <a:tblGrid>
                <a:gridCol w="481397"/>
                <a:gridCol w="557983"/>
                <a:gridCol w="558421"/>
                <a:gridCol w="558421"/>
                <a:gridCol w="558421"/>
              </a:tblGrid>
              <a:tr h="264387">
                <a:tc>
                  <a:txBody>
                    <a:bodyPr/>
                    <a:lstStyle/>
                    <a:p>
                      <a:pPr indent="0" algn="ctr">
                        <a:lnSpc>
                          <a:spcPts val="1920"/>
                        </a:lnSpc>
                        <a:spcAft>
                          <a:spcPts val="0"/>
                        </a:spcAft>
                      </a:pP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ts val="1920"/>
                        </a:lnSpc>
                        <a:spcAft>
                          <a:spcPts val="0"/>
                        </a:spcAft>
                      </a:pPr>
                      <a:r>
                        <a:rPr lang="pt-BR" sz="16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ts val="1920"/>
                        </a:lnSpc>
                        <a:spcAft>
                          <a:spcPts val="0"/>
                        </a:spcAft>
                      </a:pPr>
                      <a:r>
                        <a:rPr lang="pt-BR" sz="1600" b="1" kern="100" dirty="0">
                          <a:solidFill>
                            <a:srgbClr val="C00000"/>
                          </a:solidFill>
                          <a:latin typeface="Consolas" panose="020B0609020204030204" pitchFamily="49" charset="0"/>
                          <a:ea typeface="楷体" panose="02010609060101010101" pitchFamily="49" charset="-122"/>
                          <a:cs typeface="Consolas" panose="020B0609020204030204" pitchFamily="49" charset="0"/>
                        </a:rPr>
                        <a:t>2</a:t>
                      </a:r>
                      <a:endParaRPr lang="zh-CN" sz="1600" b="1" kern="100" dirty="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ts val="1920"/>
                        </a:lnSpc>
                        <a:spcAft>
                          <a:spcPts val="0"/>
                        </a:spcAft>
                      </a:pPr>
                      <a:r>
                        <a:rPr lang="pt-BR" sz="1600" b="1" kern="10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ts val="1920"/>
                        </a:lnSpc>
                        <a:spcAft>
                          <a:spcPts val="0"/>
                        </a:spcAft>
                      </a:pPr>
                      <a:r>
                        <a:rPr lang="pt-BR" sz="16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r>
              <a:tr h="269341">
                <a:tc>
                  <a:txBody>
                    <a:bodyPr/>
                    <a:lstStyle/>
                    <a:p>
                      <a:pPr indent="0" algn="ctr">
                        <a:lnSpc>
                          <a:spcPct val="150000"/>
                        </a:lnSpc>
                        <a:spcAft>
                          <a:spcPts val="0"/>
                        </a:spcAft>
                      </a:pPr>
                      <a:r>
                        <a:rPr lang="en-US" sz="1600" b="1" i="1" kern="100">
                          <a:solidFill>
                            <a:srgbClr val="C00000"/>
                          </a:solidFill>
                          <a:latin typeface="Consolas" panose="020B0609020204030204" pitchFamily="49" charset="0"/>
                          <a:ea typeface="楷体" panose="02010609060101010101" pitchFamily="49" charset="-122"/>
                          <a:cs typeface="Consolas" panose="020B0609020204030204" pitchFamily="49" charset="0"/>
                        </a:rPr>
                        <a:t>a</a:t>
                      </a:r>
                      <a:endParaRPr lang="zh-CN" sz="1600" b="1" i="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12</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r>
              <a:tr h="269341">
                <a:tc>
                  <a:txBody>
                    <a:bodyPr/>
                    <a:lstStyle/>
                    <a:p>
                      <a:pPr indent="0" algn="ctr">
                        <a:lnSpc>
                          <a:spcPct val="150000"/>
                        </a:lnSpc>
                        <a:spcAft>
                          <a:spcPts val="0"/>
                        </a:spcAft>
                      </a:pPr>
                      <a:r>
                        <a:rPr lang="pt-BR" sz="1600" b="1" i="1" kern="100">
                          <a:solidFill>
                            <a:srgbClr val="C00000"/>
                          </a:solidFill>
                          <a:latin typeface="Consolas" panose="020B0609020204030204" pitchFamily="49" charset="0"/>
                          <a:ea typeface="楷体" panose="02010609060101010101" pitchFamily="49" charset="-122"/>
                          <a:cs typeface="Consolas" panose="020B0609020204030204" pitchFamily="49" charset="0"/>
                        </a:rPr>
                        <a:t>b</a:t>
                      </a:r>
                      <a:endParaRPr lang="zh-CN" sz="1600" b="1" i="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anose="020B0609020204030204" pitchFamily="49" charset="0"/>
                          <a:ea typeface="楷体" panose="02010609060101010101" pitchFamily="49" charset="-122"/>
                          <a:cs typeface="Consolas" panose="020B0609020204030204" pitchFamily="49" charset="0"/>
                        </a:rPr>
                        <a:t>14</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600" b="1" kern="100" dirty="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6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r>
            </a:tbl>
          </a:graphicData>
        </a:graphic>
      </p:graphicFrame>
      <p:grpSp>
        <p:nvGrpSpPr>
          <p:cNvPr id="5" name="组合 108"/>
          <p:cNvGrpSpPr/>
          <p:nvPr/>
        </p:nvGrpSpPr>
        <p:grpSpPr>
          <a:xfrm>
            <a:off x="571500" y="1000125"/>
            <a:ext cx="7308850" cy="1477963"/>
            <a:chOff x="571472" y="1000108"/>
            <a:chExt cx="7309031" cy="1478668"/>
          </a:xfrm>
        </p:grpSpPr>
        <p:cxnSp>
          <p:nvCxnSpPr>
            <p:cNvPr id="13" name="直接连接符 12"/>
            <p:cNvCxnSpPr>
              <a:endCxn id="24" idx="0"/>
            </p:cNvCxnSpPr>
            <p:nvPr/>
          </p:nvCxnSpPr>
          <p:spPr>
            <a:xfrm flipH="1">
              <a:off x="1636711" y="1000108"/>
              <a:ext cx="2017762" cy="651185"/>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75783" name="TextBox 13"/>
            <p:cNvSpPr txBox="1"/>
            <p:nvPr/>
          </p:nvSpPr>
          <p:spPr>
            <a:xfrm>
              <a:off x="2868728" y="1253953"/>
              <a:ext cx="357190" cy="246221"/>
            </a:xfrm>
            <a:prstGeom prst="rect">
              <a:avLst/>
            </a:prstGeom>
            <a:noFill/>
            <a:ln w="9525">
              <a:noFill/>
            </a:ln>
          </p:spPr>
          <p:txBody>
            <a:bodyPr lIns="0" tIns="0" rIns="0" bIns="0" anchor="t" anchorCtr="0">
              <a:spAutoFit/>
            </a:bodyPr>
            <a:p>
              <a:pPr eaLnBrk="0" hangingPunct="0">
                <a:buClrTx/>
                <a:buFontTx/>
              </a:pPr>
              <a:r>
                <a:rPr lang="en-US" altLang="zh-CN" sz="1600" i="1" dirty="0">
                  <a:solidFill>
                    <a:srgbClr val="0000FF"/>
                  </a:solidFill>
                  <a:latin typeface="Consolas" panose="020B0609020204030204" pitchFamily="49" charset="0"/>
                  <a:ea typeface="仿宋" panose="02010609060101010101" pitchFamily="49" charset="-122"/>
                </a:rPr>
                <a:t>j</a:t>
              </a:r>
              <a:r>
                <a:rPr lang="en-US" altLang="zh-CN" sz="1600" dirty="0">
                  <a:solidFill>
                    <a:srgbClr val="0000FF"/>
                  </a:solidFill>
                  <a:latin typeface="Consolas" panose="020B0609020204030204" pitchFamily="49" charset="0"/>
                  <a:ea typeface="仿宋" panose="02010609060101010101" pitchFamily="49" charset="-122"/>
                </a:rPr>
                <a:t>=1</a:t>
              </a:r>
              <a:endParaRPr lang="zh-CN" altLang="en-US" sz="1600" dirty="0">
                <a:solidFill>
                  <a:srgbClr val="0000FF"/>
                </a:solidFill>
                <a:latin typeface="Consolas" panose="020B0609020204030204" pitchFamily="49" charset="0"/>
                <a:ea typeface="仿宋" panose="02010609060101010101" pitchFamily="49" charset="-122"/>
              </a:endParaRPr>
            </a:p>
          </p:txBody>
        </p:sp>
        <p:cxnSp>
          <p:nvCxnSpPr>
            <p:cNvPr id="15" name="直接连接符 14"/>
            <p:cNvCxnSpPr>
              <a:endCxn id="26" idx="0"/>
            </p:cNvCxnSpPr>
            <p:nvPr/>
          </p:nvCxnSpPr>
          <p:spPr>
            <a:xfrm flipH="1">
              <a:off x="3502070" y="1000108"/>
              <a:ext cx="438161" cy="636892"/>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6" name="直接连接符 15"/>
            <p:cNvCxnSpPr>
              <a:endCxn id="28" idx="0"/>
            </p:cNvCxnSpPr>
            <p:nvPr/>
          </p:nvCxnSpPr>
          <p:spPr>
            <a:xfrm>
              <a:off x="4583184" y="1000108"/>
              <a:ext cx="801707" cy="636892"/>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7" name="直接连接符 16"/>
            <p:cNvCxnSpPr>
              <a:endCxn id="30" idx="0"/>
            </p:cNvCxnSpPr>
            <p:nvPr/>
          </p:nvCxnSpPr>
          <p:spPr>
            <a:xfrm>
              <a:off x="5083259" y="1000108"/>
              <a:ext cx="2036813" cy="636892"/>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75787" name="TextBox 17"/>
            <p:cNvSpPr txBox="1"/>
            <p:nvPr/>
          </p:nvSpPr>
          <p:spPr>
            <a:xfrm>
              <a:off x="3725984" y="1253953"/>
              <a:ext cx="357190" cy="246221"/>
            </a:xfrm>
            <a:prstGeom prst="rect">
              <a:avLst/>
            </a:prstGeom>
            <a:noFill/>
            <a:ln w="9525">
              <a:noFill/>
            </a:ln>
          </p:spPr>
          <p:txBody>
            <a:bodyPr lIns="0" tIns="0" rIns="0" bIns="0" anchor="t" anchorCtr="0">
              <a:spAutoFit/>
            </a:bodyPr>
            <a:p>
              <a:pPr eaLnBrk="0" hangingPunct="0">
                <a:buClrTx/>
                <a:buFontTx/>
              </a:pPr>
              <a:r>
                <a:rPr lang="en-US" altLang="zh-CN" sz="1600" i="1" dirty="0">
                  <a:solidFill>
                    <a:srgbClr val="0000FF"/>
                  </a:solidFill>
                  <a:latin typeface="Consolas" panose="020B0609020204030204" pitchFamily="49" charset="0"/>
                  <a:ea typeface="仿宋" panose="02010609060101010101" pitchFamily="49" charset="-122"/>
                </a:rPr>
                <a:t>j</a:t>
              </a:r>
              <a:r>
                <a:rPr lang="en-US" altLang="zh-CN" sz="1600" dirty="0">
                  <a:solidFill>
                    <a:srgbClr val="0000FF"/>
                  </a:solidFill>
                  <a:latin typeface="Consolas" panose="020B0609020204030204" pitchFamily="49" charset="0"/>
                  <a:ea typeface="仿宋" panose="02010609060101010101" pitchFamily="49" charset="-122"/>
                </a:rPr>
                <a:t>=2</a:t>
              </a:r>
              <a:endParaRPr lang="zh-CN" altLang="en-US" sz="1600" dirty="0">
                <a:solidFill>
                  <a:srgbClr val="0000FF"/>
                </a:solidFill>
                <a:latin typeface="Consolas" panose="020B0609020204030204" pitchFamily="49" charset="0"/>
                <a:ea typeface="仿宋" panose="02010609060101010101" pitchFamily="49" charset="-122"/>
              </a:endParaRPr>
            </a:p>
          </p:txBody>
        </p:sp>
        <p:sp>
          <p:nvSpPr>
            <p:cNvPr id="75788" name="TextBox 18"/>
            <p:cNvSpPr txBox="1"/>
            <p:nvPr/>
          </p:nvSpPr>
          <p:spPr>
            <a:xfrm>
              <a:off x="4511802" y="1214422"/>
              <a:ext cx="357190" cy="246221"/>
            </a:xfrm>
            <a:prstGeom prst="rect">
              <a:avLst/>
            </a:prstGeom>
            <a:noFill/>
            <a:ln w="9525">
              <a:noFill/>
            </a:ln>
          </p:spPr>
          <p:txBody>
            <a:bodyPr lIns="0" tIns="0" rIns="0" bIns="0" anchor="t" anchorCtr="0">
              <a:spAutoFit/>
            </a:bodyPr>
            <a:p>
              <a:pPr eaLnBrk="0" hangingPunct="0">
                <a:buClrTx/>
                <a:buFontTx/>
              </a:pPr>
              <a:r>
                <a:rPr lang="en-US" altLang="zh-CN" sz="1600" i="1" dirty="0">
                  <a:solidFill>
                    <a:srgbClr val="0000FF"/>
                  </a:solidFill>
                  <a:latin typeface="Consolas" panose="020B0609020204030204" pitchFamily="49" charset="0"/>
                  <a:ea typeface="仿宋" panose="02010609060101010101" pitchFamily="49" charset="-122"/>
                </a:rPr>
                <a:t>j</a:t>
              </a:r>
              <a:r>
                <a:rPr lang="en-US" altLang="zh-CN" sz="1600" dirty="0">
                  <a:solidFill>
                    <a:srgbClr val="0000FF"/>
                  </a:solidFill>
                  <a:latin typeface="Consolas" panose="020B0609020204030204" pitchFamily="49" charset="0"/>
                  <a:ea typeface="仿宋" panose="02010609060101010101" pitchFamily="49" charset="-122"/>
                </a:rPr>
                <a:t>=3</a:t>
              </a:r>
              <a:endParaRPr lang="zh-CN" altLang="en-US" sz="1600" dirty="0">
                <a:solidFill>
                  <a:srgbClr val="0000FF"/>
                </a:solidFill>
                <a:latin typeface="Consolas" panose="020B0609020204030204" pitchFamily="49" charset="0"/>
                <a:ea typeface="仿宋" panose="02010609060101010101" pitchFamily="49" charset="-122"/>
              </a:endParaRPr>
            </a:p>
          </p:txBody>
        </p:sp>
        <p:sp>
          <p:nvSpPr>
            <p:cNvPr id="75789" name="TextBox 19"/>
            <p:cNvSpPr txBox="1"/>
            <p:nvPr/>
          </p:nvSpPr>
          <p:spPr>
            <a:xfrm>
              <a:off x="6215074" y="1071546"/>
              <a:ext cx="357190" cy="246221"/>
            </a:xfrm>
            <a:prstGeom prst="rect">
              <a:avLst/>
            </a:prstGeom>
            <a:noFill/>
            <a:ln w="9525">
              <a:noFill/>
            </a:ln>
          </p:spPr>
          <p:txBody>
            <a:bodyPr lIns="0" tIns="0" rIns="0" bIns="0" anchor="t" anchorCtr="0">
              <a:spAutoFit/>
            </a:bodyPr>
            <a:p>
              <a:pPr eaLnBrk="0" hangingPunct="0">
                <a:buClrTx/>
                <a:buFontTx/>
              </a:pPr>
              <a:r>
                <a:rPr lang="en-US" altLang="zh-CN" sz="1600" i="1" dirty="0">
                  <a:solidFill>
                    <a:srgbClr val="0000FF"/>
                  </a:solidFill>
                  <a:latin typeface="Consolas" panose="020B0609020204030204" pitchFamily="49" charset="0"/>
                  <a:ea typeface="仿宋" panose="02010609060101010101" pitchFamily="49" charset="-122"/>
                </a:rPr>
                <a:t>j</a:t>
              </a:r>
              <a:r>
                <a:rPr lang="en-US" altLang="zh-CN" sz="1600" dirty="0">
                  <a:solidFill>
                    <a:srgbClr val="0000FF"/>
                  </a:solidFill>
                  <a:latin typeface="Consolas" panose="020B0609020204030204" pitchFamily="49" charset="0"/>
                  <a:ea typeface="仿宋" panose="02010609060101010101" pitchFamily="49" charset="-122"/>
                </a:rPr>
                <a:t>=4</a:t>
              </a:r>
              <a:endParaRPr lang="zh-CN" altLang="en-US" sz="1600" dirty="0">
                <a:solidFill>
                  <a:srgbClr val="0000FF"/>
                </a:solidFill>
                <a:latin typeface="Consolas" panose="020B0609020204030204" pitchFamily="49" charset="0"/>
                <a:ea typeface="仿宋" panose="02010609060101010101" pitchFamily="49" charset="-122"/>
              </a:endParaRPr>
            </a:p>
          </p:txBody>
        </p:sp>
        <p:sp>
          <p:nvSpPr>
            <p:cNvPr id="75790" name="TextBox 22"/>
            <p:cNvSpPr txBox="1"/>
            <p:nvPr/>
          </p:nvSpPr>
          <p:spPr>
            <a:xfrm>
              <a:off x="571472" y="1492330"/>
              <a:ext cx="357190" cy="338554"/>
            </a:xfrm>
            <a:prstGeom prst="rect">
              <a:avLst/>
            </a:prstGeom>
            <a:noFill/>
            <a:ln w="9525">
              <a:noFill/>
            </a:ln>
          </p:spPr>
          <p:txBody>
            <a:bodyPr anchor="t" anchorCtr="0">
              <a:spAutoFit/>
            </a:bodyPr>
            <a:p>
              <a:pPr eaLnBrk="0" hangingPunct="0">
                <a:buClrTx/>
                <a:buFontTx/>
              </a:pPr>
              <a:r>
                <a:rPr lang="en-US" altLang="zh-CN" sz="1600" dirty="0">
                  <a:solidFill>
                    <a:srgbClr val="FF0000"/>
                  </a:solidFill>
                  <a:latin typeface="Consolas" panose="020B0609020204030204" pitchFamily="49" charset="0"/>
                  <a:ea typeface="宋体" panose="02010600030101010101" pitchFamily="2" charset="-122"/>
                </a:rPr>
                <a:t>2</a:t>
              </a:r>
              <a:endParaRPr lang="zh-CN" altLang="en-US" sz="1600" dirty="0">
                <a:solidFill>
                  <a:srgbClr val="FF0000"/>
                </a:solidFill>
                <a:latin typeface="Consolas" panose="020B0609020204030204" pitchFamily="49" charset="0"/>
                <a:ea typeface="宋体" panose="02010600030101010101" pitchFamily="2" charset="-122"/>
              </a:endParaRPr>
            </a:p>
          </p:txBody>
        </p:sp>
        <p:sp>
          <p:nvSpPr>
            <p:cNvPr id="24" name="矩形 23"/>
            <p:cNvSpPr/>
            <p:nvPr/>
          </p:nvSpPr>
          <p:spPr>
            <a:xfrm>
              <a:off x="857229" y="1651293"/>
              <a:ext cx="1560552" cy="82748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400" b="0" i="0" u="none" strike="noStrike" kern="1200" cap="none" spc="0" normalizeH="0" baseline="-2500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=5</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400" b="0" i="0" u="none" strike="noStrike" kern="1200" cap="none" spc="0" normalizeH="0" baseline="-2500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=11,lb=34</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x</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4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,0,0,0}</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75792" name="TextBox 24"/>
            <p:cNvSpPr txBox="1"/>
            <p:nvPr/>
          </p:nvSpPr>
          <p:spPr>
            <a:xfrm>
              <a:off x="2417620" y="1478644"/>
              <a:ext cx="357190" cy="338554"/>
            </a:xfrm>
            <a:prstGeom prst="rect">
              <a:avLst/>
            </a:prstGeom>
            <a:noFill/>
            <a:ln w="9525">
              <a:noFill/>
            </a:ln>
          </p:spPr>
          <p:txBody>
            <a:bodyPr anchor="t" anchorCtr="0">
              <a:spAutoFit/>
            </a:bodyPr>
            <a:p>
              <a:pPr eaLnBrk="0" hangingPunct="0">
                <a:buClrTx/>
                <a:buFontTx/>
              </a:pPr>
              <a:r>
                <a:rPr lang="en-US" altLang="zh-CN" sz="1600" dirty="0">
                  <a:solidFill>
                    <a:srgbClr val="FF0000"/>
                  </a:solidFill>
                  <a:latin typeface="Consolas" panose="020B0609020204030204" pitchFamily="49" charset="0"/>
                  <a:ea typeface="宋体" panose="02010600030101010101" pitchFamily="2" charset="-122"/>
                </a:rPr>
                <a:t>3</a:t>
              </a:r>
              <a:endParaRPr lang="zh-CN" altLang="en-US" sz="1600" dirty="0">
                <a:solidFill>
                  <a:srgbClr val="FF0000"/>
                </a:solidFill>
                <a:latin typeface="Consolas" panose="020B0609020204030204" pitchFamily="49" charset="0"/>
                <a:ea typeface="宋体" panose="02010600030101010101" pitchFamily="2" charset="-122"/>
              </a:endParaRPr>
            </a:p>
          </p:txBody>
        </p:sp>
        <p:sp>
          <p:nvSpPr>
            <p:cNvPr id="26" name="矩形 25"/>
            <p:cNvSpPr/>
            <p:nvPr/>
          </p:nvSpPr>
          <p:spPr>
            <a:xfrm>
              <a:off x="2703538" y="1637000"/>
              <a:ext cx="1597065" cy="82748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400" b="0" i="0" u="none" strike="noStrike" kern="1200" cap="none" spc="0" normalizeH="0" baseline="-2500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=12</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400" b="0" i="0" u="none" strike="noStrike" kern="1200" cap="none" spc="0" normalizeH="0" baseline="-2500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=14,lb=41</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x</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4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,0,0,0}</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75794" name="TextBox 26"/>
            <p:cNvSpPr txBox="1"/>
            <p:nvPr/>
          </p:nvSpPr>
          <p:spPr>
            <a:xfrm>
              <a:off x="4357686" y="1478644"/>
              <a:ext cx="357190" cy="338554"/>
            </a:xfrm>
            <a:prstGeom prst="rect">
              <a:avLst/>
            </a:prstGeom>
            <a:noFill/>
            <a:ln w="9525">
              <a:noFill/>
            </a:ln>
          </p:spPr>
          <p:txBody>
            <a:bodyPr anchor="t" anchorCtr="0">
              <a:spAutoFit/>
            </a:bodyPr>
            <a:p>
              <a:pPr eaLnBrk="0" hangingPunct="0">
                <a:buClrTx/>
                <a:buFontTx/>
              </a:pPr>
              <a:r>
                <a:rPr lang="en-US" altLang="zh-CN" sz="1600" dirty="0">
                  <a:solidFill>
                    <a:srgbClr val="FF0000"/>
                  </a:solidFill>
                  <a:latin typeface="Consolas" panose="020B0609020204030204" pitchFamily="49" charset="0"/>
                  <a:ea typeface="宋体" panose="02010600030101010101" pitchFamily="2" charset="-122"/>
                </a:rPr>
                <a:t>4</a:t>
              </a:r>
              <a:endParaRPr lang="zh-CN" altLang="en-US" sz="1600" dirty="0">
                <a:solidFill>
                  <a:srgbClr val="FF0000"/>
                </a:solidFill>
                <a:latin typeface="Consolas" panose="020B0609020204030204" pitchFamily="49" charset="0"/>
                <a:ea typeface="宋体" panose="02010600030101010101" pitchFamily="2" charset="-122"/>
              </a:endParaRPr>
            </a:p>
          </p:txBody>
        </p:sp>
        <p:sp>
          <p:nvSpPr>
            <p:cNvPr id="28" name="矩形 27"/>
            <p:cNvSpPr/>
            <p:nvPr/>
          </p:nvSpPr>
          <p:spPr>
            <a:xfrm>
              <a:off x="4643511" y="1637000"/>
              <a:ext cx="1482762" cy="82748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400" b="0" i="0" u="none" strike="noStrike" kern="1200" cap="none" spc="0" normalizeH="0" baseline="-2500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=4</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400" b="0" i="0" u="none" strike="noStrike" kern="1200" cap="none" spc="0" normalizeH="0" baseline="-2500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=18,lb=33</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x</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4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3</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,0,0,0}</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75796" name="TextBox 28"/>
            <p:cNvSpPr txBox="1"/>
            <p:nvPr/>
          </p:nvSpPr>
          <p:spPr>
            <a:xfrm>
              <a:off x="6072198" y="1478644"/>
              <a:ext cx="357190" cy="338554"/>
            </a:xfrm>
            <a:prstGeom prst="rect">
              <a:avLst/>
            </a:prstGeom>
            <a:noFill/>
            <a:ln w="9525">
              <a:noFill/>
            </a:ln>
          </p:spPr>
          <p:txBody>
            <a:bodyPr anchor="t" anchorCtr="0">
              <a:spAutoFit/>
            </a:bodyPr>
            <a:p>
              <a:pPr eaLnBrk="0" hangingPunct="0">
                <a:buClrTx/>
                <a:buFontTx/>
              </a:pPr>
              <a:r>
                <a:rPr lang="en-US" altLang="zh-CN" sz="1600" dirty="0">
                  <a:solidFill>
                    <a:srgbClr val="FF0000"/>
                  </a:solidFill>
                  <a:latin typeface="Consolas" panose="020B0609020204030204" pitchFamily="49" charset="0"/>
                  <a:ea typeface="宋体" panose="02010600030101010101" pitchFamily="2" charset="-122"/>
                </a:rPr>
                <a:t>5</a:t>
              </a:r>
              <a:endParaRPr lang="zh-CN" altLang="en-US" sz="1600" dirty="0">
                <a:solidFill>
                  <a:srgbClr val="FF0000"/>
                </a:solidFill>
                <a:latin typeface="Consolas" panose="020B0609020204030204" pitchFamily="49" charset="0"/>
                <a:ea typeface="宋体" panose="02010600030101010101" pitchFamily="2" charset="-122"/>
              </a:endParaRPr>
            </a:p>
          </p:txBody>
        </p:sp>
        <p:sp>
          <p:nvSpPr>
            <p:cNvPr id="30" name="矩形 29"/>
            <p:cNvSpPr/>
            <p:nvPr/>
          </p:nvSpPr>
          <p:spPr>
            <a:xfrm>
              <a:off x="6358053" y="1637000"/>
              <a:ext cx="1522450" cy="82748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400" b="0" i="0" u="none" strike="noStrike" kern="1200" cap="none" spc="0" normalizeH="0" baseline="-2500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=8</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400" b="0" i="0" u="none" strike="noStrike" kern="1200" cap="none" spc="0" normalizeH="0" baseline="-2500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=15,lb=37</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x</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4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4</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,0,0,0}</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grpSp>
      <p:grpSp>
        <p:nvGrpSpPr>
          <p:cNvPr id="6" name="组合 109"/>
          <p:cNvGrpSpPr/>
          <p:nvPr/>
        </p:nvGrpSpPr>
        <p:grpSpPr>
          <a:xfrm>
            <a:off x="2428875" y="2465388"/>
            <a:ext cx="5534025" cy="1377950"/>
            <a:chOff x="2428860" y="2465090"/>
            <a:chExt cx="5534323" cy="1378852"/>
          </a:xfrm>
        </p:grpSpPr>
        <p:cxnSp>
          <p:nvCxnSpPr>
            <p:cNvPr id="33" name="直接连接符 32"/>
            <p:cNvCxnSpPr>
              <a:endCxn id="36" idx="0"/>
            </p:cNvCxnSpPr>
            <p:nvPr/>
          </p:nvCxnSpPr>
          <p:spPr>
            <a:xfrm flipH="1">
              <a:off x="3470316" y="2468267"/>
              <a:ext cx="1419301" cy="53216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75800" name="TextBox 33"/>
            <p:cNvSpPr txBox="1"/>
            <p:nvPr/>
          </p:nvSpPr>
          <p:spPr>
            <a:xfrm>
              <a:off x="3786182" y="2534644"/>
              <a:ext cx="357190" cy="246221"/>
            </a:xfrm>
            <a:prstGeom prst="rect">
              <a:avLst/>
            </a:prstGeom>
            <a:noFill/>
            <a:ln w="9525">
              <a:noFill/>
            </a:ln>
          </p:spPr>
          <p:txBody>
            <a:bodyPr lIns="0" tIns="0" rIns="0" bIns="0" anchor="t" anchorCtr="0">
              <a:spAutoFit/>
            </a:bodyPr>
            <a:p>
              <a:pPr eaLnBrk="0" hangingPunct="0">
                <a:buClrTx/>
                <a:buFontTx/>
              </a:pPr>
              <a:r>
                <a:rPr lang="en-US" altLang="zh-CN" sz="1600" i="1" dirty="0">
                  <a:solidFill>
                    <a:srgbClr val="0000FF"/>
                  </a:solidFill>
                  <a:latin typeface="Consolas" panose="020B0609020204030204" pitchFamily="49" charset="0"/>
                  <a:ea typeface="仿宋" panose="02010609060101010101" pitchFamily="49" charset="-122"/>
                </a:rPr>
                <a:t>j</a:t>
              </a:r>
              <a:r>
                <a:rPr lang="en-US" altLang="zh-CN" sz="1600" dirty="0">
                  <a:solidFill>
                    <a:srgbClr val="0000FF"/>
                  </a:solidFill>
                  <a:latin typeface="Consolas" panose="020B0609020204030204" pitchFamily="49" charset="0"/>
                  <a:ea typeface="仿宋" panose="02010609060101010101" pitchFamily="49" charset="-122"/>
                </a:rPr>
                <a:t>=1</a:t>
              </a:r>
              <a:endParaRPr lang="zh-CN" altLang="en-US" sz="1600" dirty="0">
                <a:solidFill>
                  <a:srgbClr val="0000FF"/>
                </a:solidFill>
                <a:latin typeface="Consolas" panose="020B0609020204030204" pitchFamily="49" charset="0"/>
                <a:ea typeface="仿宋" panose="02010609060101010101" pitchFamily="49" charset="-122"/>
              </a:endParaRPr>
            </a:p>
          </p:txBody>
        </p:sp>
        <p:sp>
          <p:nvSpPr>
            <p:cNvPr id="75801" name="TextBox 34"/>
            <p:cNvSpPr txBox="1"/>
            <p:nvPr/>
          </p:nvSpPr>
          <p:spPr>
            <a:xfrm>
              <a:off x="2428860" y="2841926"/>
              <a:ext cx="357190" cy="338554"/>
            </a:xfrm>
            <a:prstGeom prst="rect">
              <a:avLst/>
            </a:prstGeom>
            <a:noFill/>
            <a:ln w="9525">
              <a:noFill/>
            </a:ln>
          </p:spPr>
          <p:txBody>
            <a:bodyPr anchor="t" anchorCtr="0">
              <a:spAutoFit/>
            </a:bodyPr>
            <a:p>
              <a:pPr eaLnBrk="0" hangingPunct="0">
                <a:buClrTx/>
                <a:buFontTx/>
              </a:pPr>
              <a:r>
                <a:rPr lang="en-US" altLang="zh-CN" sz="1600" dirty="0">
                  <a:solidFill>
                    <a:srgbClr val="FF0000"/>
                  </a:solidFill>
                  <a:latin typeface="Consolas" panose="020B0609020204030204" pitchFamily="49" charset="0"/>
                  <a:ea typeface="宋体" panose="02010600030101010101" pitchFamily="2" charset="-122"/>
                </a:rPr>
                <a:t>6</a:t>
              </a:r>
              <a:endParaRPr lang="zh-CN" altLang="en-US" sz="1600" dirty="0">
                <a:solidFill>
                  <a:srgbClr val="FF0000"/>
                </a:solidFill>
                <a:latin typeface="Consolas" panose="020B0609020204030204" pitchFamily="49" charset="0"/>
                <a:ea typeface="宋体" panose="02010600030101010101" pitchFamily="2" charset="-122"/>
              </a:endParaRPr>
            </a:p>
          </p:txBody>
        </p:sp>
        <p:sp>
          <p:nvSpPr>
            <p:cNvPr id="36" name="矩形 35"/>
            <p:cNvSpPr/>
            <p:nvPr/>
          </p:nvSpPr>
          <p:spPr>
            <a:xfrm>
              <a:off x="2714625" y="3000427"/>
              <a:ext cx="1511381" cy="82762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400" b="0" i="0" u="none" strike="noStrike" kern="1200" cap="none" spc="0" normalizeH="0" baseline="-2500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=9</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400" b="0" i="0" u="none" strike="noStrike" kern="1200" cap="none" spc="0" normalizeH="0" baseline="-2500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=24,lb=33</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x</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[]={3,</a:t>
              </a:r>
              <a:r>
                <a:rPr kumimoji="0" lang="en-US" altLang="zh-CN" sz="14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,0,0}</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75803" name="TextBox 36"/>
            <p:cNvSpPr txBox="1"/>
            <p:nvPr/>
          </p:nvSpPr>
          <p:spPr>
            <a:xfrm>
              <a:off x="4226050" y="2857496"/>
              <a:ext cx="357190" cy="338554"/>
            </a:xfrm>
            <a:prstGeom prst="rect">
              <a:avLst/>
            </a:prstGeom>
            <a:noFill/>
            <a:ln w="9525">
              <a:noFill/>
            </a:ln>
          </p:spPr>
          <p:txBody>
            <a:bodyPr anchor="t" anchorCtr="0">
              <a:spAutoFit/>
            </a:bodyPr>
            <a:p>
              <a:pPr eaLnBrk="0" hangingPunct="0">
                <a:buClrTx/>
                <a:buFontTx/>
              </a:pPr>
              <a:r>
                <a:rPr lang="en-US" altLang="zh-CN" sz="1600" dirty="0">
                  <a:solidFill>
                    <a:srgbClr val="FF0000"/>
                  </a:solidFill>
                  <a:latin typeface="Consolas" panose="020B0609020204030204" pitchFamily="49" charset="0"/>
                  <a:ea typeface="宋体" panose="02010600030101010101" pitchFamily="2" charset="-122"/>
                </a:rPr>
                <a:t>7</a:t>
              </a:r>
              <a:endParaRPr lang="zh-CN" altLang="en-US" sz="1600" dirty="0">
                <a:solidFill>
                  <a:srgbClr val="FF0000"/>
                </a:solidFill>
                <a:latin typeface="Consolas" panose="020B0609020204030204" pitchFamily="49" charset="0"/>
                <a:ea typeface="宋体" panose="02010600030101010101" pitchFamily="2" charset="-122"/>
              </a:endParaRPr>
            </a:p>
          </p:txBody>
        </p:sp>
        <p:sp>
          <p:nvSpPr>
            <p:cNvPr id="38" name="矩形 37"/>
            <p:cNvSpPr/>
            <p:nvPr/>
          </p:nvSpPr>
          <p:spPr>
            <a:xfrm>
              <a:off x="4511772" y="3016313"/>
              <a:ext cx="1549483" cy="82762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400" b="0" i="0" u="none" strike="noStrike" kern="1200" cap="none" spc="0" normalizeH="0" baseline="-2500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=16</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400" b="0" i="0" u="none" strike="noStrike" kern="1200" cap="none" spc="0" normalizeH="0" baseline="-2500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=20,lb=33</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x</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[]={3,</a:t>
              </a:r>
              <a:r>
                <a:rPr kumimoji="0" lang="en-US" altLang="zh-CN" sz="14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,0,0}</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75805" name="TextBox 38"/>
            <p:cNvSpPr txBox="1"/>
            <p:nvPr/>
          </p:nvSpPr>
          <p:spPr>
            <a:xfrm>
              <a:off x="6154876" y="2857496"/>
              <a:ext cx="357190" cy="338554"/>
            </a:xfrm>
            <a:prstGeom prst="rect">
              <a:avLst/>
            </a:prstGeom>
            <a:noFill/>
            <a:ln w="9525">
              <a:noFill/>
            </a:ln>
          </p:spPr>
          <p:txBody>
            <a:bodyPr anchor="t" anchorCtr="0">
              <a:spAutoFit/>
            </a:bodyPr>
            <a:p>
              <a:pPr eaLnBrk="0" hangingPunct="0">
                <a:buClrTx/>
                <a:buFontTx/>
              </a:pPr>
              <a:r>
                <a:rPr lang="en-US" altLang="zh-CN" sz="1600" dirty="0">
                  <a:solidFill>
                    <a:srgbClr val="FF0000"/>
                  </a:solidFill>
                  <a:latin typeface="Consolas" panose="020B0609020204030204" pitchFamily="49" charset="0"/>
                  <a:ea typeface="宋体" panose="02010600030101010101" pitchFamily="2" charset="-122"/>
                </a:rPr>
                <a:t>8</a:t>
              </a:r>
              <a:endParaRPr lang="zh-CN" altLang="en-US" sz="1600" dirty="0">
                <a:solidFill>
                  <a:srgbClr val="FF0000"/>
                </a:solidFill>
                <a:latin typeface="Consolas" panose="020B0609020204030204" pitchFamily="49" charset="0"/>
                <a:ea typeface="宋体" panose="02010600030101010101" pitchFamily="2" charset="-122"/>
              </a:endParaRPr>
            </a:p>
          </p:txBody>
        </p:sp>
        <p:sp>
          <p:nvSpPr>
            <p:cNvPr id="40" name="矩形 39"/>
            <p:cNvSpPr/>
            <p:nvPr/>
          </p:nvSpPr>
          <p:spPr>
            <a:xfrm>
              <a:off x="6440689" y="3016313"/>
              <a:ext cx="1522494" cy="82762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400" b="0" i="0" u="none" strike="noStrike" kern="1200" cap="none" spc="0" normalizeH="0" baseline="-2500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=12</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400" b="0" i="0" u="none" strike="noStrike" kern="1200" cap="none" spc="0" normalizeH="0" baseline="-2500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=25,lb=33</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x</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[]={3,</a:t>
              </a:r>
              <a:r>
                <a:rPr kumimoji="0" lang="en-US" altLang="zh-CN" sz="14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4</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,0,0}</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cxnSp>
          <p:nvCxnSpPr>
            <p:cNvPr id="42" name="直接连接符 41"/>
            <p:cNvCxnSpPr>
              <a:endCxn id="38" idx="0"/>
            </p:cNvCxnSpPr>
            <p:nvPr/>
          </p:nvCxnSpPr>
          <p:spPr>
            <a:xfrm>
              <a:off x="5232536" y="2465090"/>
              <a:ext cx="53978" cy="551223"/>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4" name="直接连接符 43"/>
            <p:cNvCxnSpPr>
              <a:endCxn id="40" idx="0"/>
            </p:cNvCxnSpPr>
            <p:nvPr/>
          </p:nvCxnSpPr>
          <p:spPr>
            <a:xfrm>
              <a:off x="5635783" y="2469855"/>
              <a:ext cx="1566947" cy="546457"/>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75809" name="TextBox 44"/>
            <p:cNvSpPr txBox="1"/>
            <p:nvPr/>
          </p:nvSpPr>
          <p:spPr>
            <a:xfrm>
              <a:off x="4786314" y="2693090"/>
              <a:ext cx="357190" cy="246221"/>
            </a:xfrm>
            <a:prstGeom prst="rect">
              <a:avLst/>
            </a:prstGeom>
            <a:noFill/>
            <a:ln w="9525">
              <a:noFill/>
            </a:ln>
          </p:spPr>
          <p:txBody>
            <a:bodyPr lIns="0" tIns="0" rIns="0" bIns="0" anchor="t" anchorCtr="0">
              <a:spAutoFit/>
            </a:bodyPr>
            <a:p>
              <a:pPr eaLnBrk="0" hangingPunct="0">
                <a:buClrTx/>
                <a:buFontTx/>
              </a:pPr>
              <a:r>
                <a:rPr lang="en-US" altLang="zh-CN" sz="1600" i="1" dirty="0">
                  <a:solidFill>
                    <a:srgbClr val="0000FF"/>
                  </a:solidFill>
                  <a:latin typeface="Consolas" panose="020B0609020204030204" pitchFamily="49" charset="0"/>
                  <a:ea typeface="仿宋" panose="02010609060101010101" pitchFamily="49" charset="-122"/>
                </a:rPr>
                <a:t>j</a:t>
              </a:r>
              <a:r>
                <a:rPr lang="en-US" altLang="zh-CN" sz="1600" dirty="0">
                  <a:solidFill>
                    <a:srgbClr val="0000FF"/>
                  </a:solidFill>
                  <a:latin typeface="Consolas" panose="020B0609020204030204" pitchFamily="49" charset="0"/>
                  <a:ea typeface="仿宋" panose="02010609060101010101" pitchFamily="49" charset="-122"/>
                </a:rPr>
                <a:t>=2</a:t>
              </a:r>
              <a:endParaRPr lang="zh-CN" altLang="en-US" sz="1600" dirty="0">
                <a:solidFill>
                  <a:srgbClr val="0000FF"/>
                </a:solidFill>
                <a:latin typeface="Consolas" panose="020B0609020204030204" pitchFamily="49" charset="0"/>
                <a:ea typeface="仿宋" panose="02010609060101010101" pitchFamily="49" charset="-122"/>
              </a:endParaRPr>
            </a:p>
          </p:txBody>
        </p:sp>
        <p:sp>
          <p:nvSpPr>
            <p:cNvPr id="75810" name="TextBox 45"/>
            <p:cNvSpPr txBox="1"/>
            <p:nvPr/>
          </p:nvSpPr>
          <p:spPr>
            <a:xfrm>
              <a:off x="5929322" y="2732621"/>
              <a:ext cx="357190" cy="246221"/>
            </a:xfrm>
            <a:prstGeom prst="rect">
              <a:avLst/>
            </a:prstGeom>
            <a:noFill/>
            <a:ln w="9525">
              <a:noFill/>
            </a:ln>
          </p:spPr>
          <p:txBody>
            <a:bodyPr lIns="0" tIns="0" rIns="0" bIns="0" anchor="t" anchorCtr="0">
              <a:spAutoFit/>
            </a:bodyPr>
            <a:p>
              <a:pPr eaLnBrk="0" hangingPunct="0">
                <a:buClrTx/>
                <a:buFontTx/>
              </a:pPr>
              <a:r>
                <a:rPr lang="en-US" altLang="zh-CN" sz="1600" i="1" dirty="0">
                  <a:solidFill>
                    <a:srgbClr val="0000FF"/>
                  </a:solidFill>
                  <a:latin typeface="Consolas" panose="020B0609020204030204" pitchFamily="49" charset="0"/>
                  <a:ea typeface="仿宋" panose="02010609060101010101" pitchFamily="49" charset="-122"/>
                </a:rPr>
                <a:t>j</a:t>
              </a:r>
              <a:r>
                <a:rPr lang="en-US" altLang="zh-CN" sz="1600" dirty="0">
                  <a:solidFill>
                    <a:srgbClr val="0000FF"/>
                  </a:solidFill>
                  <a:latin typeface="Consolas" panose="020B0609020204030204" pitchFamily="49" charset="0"/>
                  <a:ea typeface="仿宋" panose="02010609060101010101" pitchFamily="49" charset="-122"/>
                </a:rPr>
                <a:t>=4</a:t>
              </a:r>
              <a:endParaRPr lang="zh-CN" altLang="en-US" sz="1600" dirty="0">
                <a:solidFill>
                  <a:srgbClr val="0000FF"/>
                </a:solidFill>
                <a:latin typeface="Consolas" panose="020B0609020204030204" pitchFamily="49" charset="0"/>
                <a:ea typeface="仿宋" panose="02010609060101010101" pitchFamily="49" charset="-122"/>
              </a:endParaRPr>
            </a:p>
          </p:txBody>
        </p:sp>
      </p:grpSp>
      <p:grpSp>
        <p:nvGrpSpPr>
          <p:cNvPr id="7" name="组合 110"/>
          <p:cNvGrpSpPr/>
          <p:nvPr/>
        </p:nvGrpSpPr>
        <p:grpSpPr>
          <a:xfrm>
            <a:off x="1511300" y="3827463"/>
            <a:ext cx="3721100" cy="1316037"/>
            <a:chOff x="1511406" y="3827484"/>
            <a:chExt cx="3721259" cy="1316028"/>
          </a:xfrm>
        </p:grpSpPr>
        <p:sp>
          <p:nvSpPr>
            <p:cNvPr id="75812" name="TextBox 46"/>
            <p:cNvSpPr txBox="1"/>
            <p:nvPr/>
          </p:nvSpPr>
          <p:spPr>
            <a:xfrm>
              <a:off x="1511406" y="4157066"/>
              <a:ext cx="357190" cy="338554"/>
            </a:xfrm>
            <a:prstGeom prst="rect">
              <a:avLst/>
            </a:prstGeom>
            <a:noFill/>
            <a:ln w="9525">
              <a:noFill/>
            </a:ln>
          </p:spPr>
          <p:txBody>
            <a:bodyPr anchor="t" anchorCtr="0">
              <a:spAutoFit/>
            </a:bodyPr>
            <a:p>
              <a:pPr eaLnBrk="0" hangingPunct="0">
                <a:buClrTx/>
                <a:buFontTx/>
              </a:pPr>
              <a:r>
                <a:rPr lang="en-US" altLang="zh-CN" sz="1600" dirty="0">
                  <a:solidFill>
                    <a:srgbClr val="FF0000"/>
                  </a:solidFill>
                  <a:latin typeface="Consolas" panose="020B0609020204030204" pitchFamily="49" charset="0"/>
                  <a:ea typeface="宋体" panose="02010600030101010101" pitchFamily="2" charset="-122"/>
                </a:rPr>
                <a:t>9</a:t>
              </a:r>
              <a:endParaRPr lang="zh-CN" altLang="en-US" sz="1600" dirty="0">
                <a:solidFill>
                  <a:srgbClr val="FF0000"/>
                </a:solidFill>
                <a:latin typeface="Consolas" panose="020B0609020204030204" pitchFamily="49" charset="0"/>
                <a:ea typeface="宋体" panose="02010600030101010101" pitchFamily="2" charset="-122"/>
              </a:endParaRPr>
            </a:p>
          </p:txBody>
        </p:sp>
        <p:sp>
          <p:nvSpPr>
            <p:cNvPr id="48" name="矩形 47"/>
            <p:cNvSpPr/>
            <p:nvPr/>
          </p:nvSpPr>
          <p:spPr>
            <a:xfrm>
              <a:off x="1857496" y="4314843"/>
              <a:ext cx="1560580" cy="828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=3</a:t>
              </a:r>
              <a:r>
                <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400" b="0" i="0" u="none" strike="noStrike" kern="1200" cap="none" spc="0" normalizeH="0" baseline="-2500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=21</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400" b="0" i="0" u="none" strike="noStrike" kern="1200" cap="none" spc="0" normalizeH="0" baseline="-2500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=26,lb=33</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x</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[]={3,1,</a:t>
              </a:r>
              <a:r>
                <a:rPr kumimoji="0" lang="en-US" altLang="zh-CN" sz="14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75814" name="TextBox 48"/>
            <p:cNvSpPr txBox="1"/>
            <p:nvPr/>
          </p:nvSpPr>
          <p:spPr>
            <a:xfrm>
              <a:off x="3276158" y="4143380"/>
              <a:ext cx="500066" cy="338554"/>
            </a:xfrm>
            <a:prstGeom prst="rect">
              <a:avLst/>
            </a:prstGeom>
            <a:noFill/>
            <a:ln w="9525">
              <a:noFill/>
            </a:ln>
          </p:spPr>
          <p:txBody>
            <a:bodyPr anchor="t" anchorCtr="0">
              <a:spAutoFit/>
            </a:bodyPr>
            <a:p>
              <a:pPr eaLnBrk="0" hangingPunct="0">
                <a:buClrTx/>
                <a:buFontTx/>
              </a:pPr>
              <a:r>
                <a:rPr lang="en-US" altLang="zh-CN" sz="1600" dirty="0">
                  <a:solidFill>
                    <a:srgbClr val="FF0000"/>
                  </a:solidFill>
                  <a:latin typeface="Consolas" panose="020B0609020204030204" pitchFamily="49" charset="0"/>
                  <a:ea typeface="宋体" panose="02010600030101010101" pitchFamily="2" charset="-122"/>
                </a:rPr>
                <a:t>10</a:t>
              </a:r>
              <a:endParaRPr lang="zh-CN" altLang="en-US" sz="1600" dirty="0">
                <a:solidFill>
                  <a:srgbClr val="FF0000"/>
                </a:solidFill>
                <a:latin typeface="Consolas" panose="020B0609020204030204" pitchFamily="49" charset="0"/>
                <a:ea typeface="宋体" panose="02010600030101010101" pitchFamily="2" charset="-122"/>
              </a:endParaRPr>
            </a:p>
          </p:txBody>
        </p:sp>
        <p:sp>
          <p:nvSpPr>
            <p:cNvPr id="50" name="矩形 49"/>
            <p:cNvSpPr/>
            <p:nvPr/>
          </p:nvSpPr>
          <p:spPr>
            <a:xfrm>
              <a:off x="3654623" y="4302143"/>
              <a:ext cx="1578042" cy="82708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=3</a:t>
              </a:r>
              <a:r>
                <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400" b="0" i="0" u="none" strike="noStrike" kern="1200" cap="none" spc="0" normalizeH="0" baseline="-2500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=17</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400" b="0" i="0" u="none" strike="noStrike" kern="1200" cap="none" spc="0" normalizeH="0" baseline="-2500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=31,lb=33</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x</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[]={3,1,</a:t>
              </a:r>
              <a:r>
                <a:rPr kumimoji="0" lang="en-US" altLang="zh-CN" sz="14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4</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cxnSp>
          <p:nvCxnSpPr>
            <p:cNvPr id="52" name="直接连接符 51"/>
            <p:cNvCxnSpPr>
              <a:endCxn id="48" idx="0"/>
            </p:cNvCxnSpPr>
            <p:nvPr/>
          </p:nvCxnSpPr>
          <p:spPr>
            <a:xfrm flipH="1">
              <a:off x="2636992" y="3827484"/>
              <a:ext cx="666778" cy="487359"/>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54" name="直接连接符 53"/>
            <p:cNvCxnSpPr>
              <a:endCxn id="50" idx="0"/>
            </p:cNvCxnSpPr>
            <p:nvPr/>
          </p:nvCxnSpPr>
          <p:spPr>
            <a:xfrm>
              <a:off x="3726064" y="3841771"/>
              <a:ext cx="717581" cy="460372"/>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75818" name="TextBox 54"/>
            <p:cNvSpPr txBox="1"/>
            <p:nvPr/>
          </p:nvSpPr>
          <p:spPr>
            <a:xfrm>
              <a:off x="2511538" y="3929066"/>
              <a:ext cx="357190" cy="246221"/>
            </a:xfrm>
            <a:prstGeom prst="rect">
              <a:avLst/>
            </a:prstGeom>
            <a:noFill/>
            <a:ln w="9525">
              <a:noFill/>
            </a:ln>
          </p:spPr>
          <p:txBody>
            <a:bodyPr lIns="0" tIns="0" rIns="0" bIns="0" anchor="t" anchorCtr="0">
              <a:spAutoFit/>
            </a:bodyPr>
            <a:p>
              <a:pPr eaLnBrk="0" hangingPunct="0">
                <a:buClrTx/>
                <a:buFontTx/>
              </a:pPr>
              <a:r>
                <a:rPr lang="en-US" altLang="zh-CN" sz="1600" i="1" dirty="0">
                  <a:solidFill>
                    <a:srgbClr val="0000FF"/>
                  </a:solidFill>
                  <a:latin typeface="Consolas" panose="020B0609020204030204" pitchFamily="49" charset="0"/>
                  <a:ea typeface="仿宋" panose="02010609060101010101" pitchFamily="49" charset="-122"/>
                </a:rPr>
                <a:t>j</a:t>
              </a:r>
              <a:r>
                <a:rPr lang="en-US" altLang="zh-CN" sz="1600" dirty="0">
                  <a:solidFill>
                    <a:srgbClr val="0000FF"/>
                  </a:solidFill>
                  <a:latin typeface="Consolas" panose="020B0609020204030204" pitchFamily="49" charset="0"/>
                  <a:ea typeface="仿宋" panose="02010609060101010101" pitchFamily="49" charset="-122"/>
                </a:rPr>
                <a:t>=2</a:t>
              </a:r>
              <a:endParaRPr lang="zh-CN" altLang="en-US" sz="1600" dirty="0">
                <a:solidFill>
                  <a:srgbClr val="0000FF"/>
                </a:solidFill>
                <a:latin typeface="Consolas" panose="020B0609020204030204" pitchFamily="49" charset="0"/>
                <a:ea typeface="仿宋" panose="02010609060101010101" pitchFamily="49" charset="-122"/>
              </a:endParaRPr>
            </a:p>
          </p:txBody>
        </p:sp>
        <p:sp>
          <p:nvSpPr>
            <p:cNvPr id="75819" name="TextBox 55"/>
            <p:cNvSpPr txBox="1"/>
            <p:nvPr/>
          </p:nvSpPr>
          <p:spPr>
            <a:xfrm>
              <a:off x="3583108" y="3929066"/>
              <a:ext cx="357190" cy="246221"/>
            </a:xfrm>
            <a:prstGeom prst="rect">
              <a:avLst/>
            </a:prstGeom>
            <a:noFill/>
            <a:ln w="9525">
              <a:noFill/>
            </a:ln>
          </p:spPr>
          <p:txBody>
            <a:bodyPr lIns="0" tIns="0" rIns="0" bIns="0" anchor="t" anchorCtr="0">
              <a:spAutoFit/>
            </a:bodyPr>
            <a:p>
              <a:pPr eaLnBrk="0" hangingPunct="0">
                <a:buClrTx/>
                <a:buFontTx/>
              </a:pPr>
              <a:r>
                <a:rPr lang="en-US" altLang="zh-CN" sz="1600" i="1" dirty="0">
                  <a:solidFill>
                    <a:srgbClr val="0000FF"/>
                  </a:solidFill>
                  <a:latin typeface="Consolas" panose="020B0609020204030204" pitchFamily="49" charset="0"/>
                  <a:ea typeface="仿宋" panose="02010609060101010101" pitchFamily="49" charset="-122"/>
                </a:rPr>
                <a:t>j</a:t>
              </a:r>
              <a:r>
                <a:rPr lang="en-US" altLang="zh-CN" sz="1600" dirty="0">
                  <a:solidFill>
                    <a:srgbClr val="0000FF"/>
                  </a:solidFill>
                  <a:latin typeface="Consolas" panose="020B0609020204030204" pitchFamily="49" charset="0"/>
                  <a:ea typeface="仿宋" panose="02010609060101010101" pitchFamily="49" charset="-122"/>
                </a:rPr>
                <a:t>=4</a:t>
              </a:r>
              <a:endParaRPr lang="zh-CN" altLang="en-US" sz="1600" dirty="0">
                <a:solidFill>
                  <a:srgbClr val="0000FF"/>
                </a:solidFill>
                <a:latin typeface="Consolas" panose="020B0609020204030204" pitchFamily="49" charset="0"/>
                <a:ea typeface="仿宋" panose="02010609060101010101" pitchFamily="49" charset="-122"/>
              </a:endParaRPr>
            </a:p>
          </p:txBody>
        </p:sp>
      </p:grpSp>
      <p:grpSp>
        <p:nvGrpSpPr>
          <p:cNvPr id="8" name="组合 73"/>
          <p:cNvGrpSpPr/>
          <p:nvPr/>
        </p:nvGrpSpPr>
        <p:grpSpPr>
          <a:xfrm>
            <a:off x="1368425" y="2500313"/>
            <a:ext cx="285750" cy="522287"/>
            <a:chOff x="642910" y="3490389"/>
            <a:chExt cx="285752" cy="522258"/>
          </a:xfrm>
        </p:grpSpPr>
        <p:sp>
          <p:nvSpPr>
            <p:cNvPr id="75821" name="TextBox 69"/>
            <p:cNvSpPr txBox="1"/>
            <p:nvPr/>
          </p:nvSpPr>
          <p:spPr>
            <a:xfrm>
              <a:off x="642910" y="3643315"/>
              <a:ext cx="285752" cy="369332"/>
            </a:xfrm>
            <a:prstGeom prst="rect">
              <a:avLst/>
            </a:prstGeom>
            <a:noFill/>
            <a:ln w="9525">
              <a:noFill/>
            </a:ln>
          </p:spPr>
          <p:txBody>
            <a:bodyPr anchor="t" anchorCtr="0">
              <a:spAutoFit/>
            </a:bodyPr>
            <a:p>
              <a:pPr eaLnBrk="0" hangingPunct="0">
                <a:buClrTx/>
                <a:buFontTx/>
              </a:pPr>
              <a:r>
                <a:rPr lang="en-US" altLang="zh-CN" dirty="0">
                  <a:solidFill>
                    <a:srgbClr val="FF0000"/>
                  </a:solidFill>
                  <a:latin typeface="Arial" panose="020B0604020202020204" pitchFamily="34" charset="0"/>
                  <a:ea typeface="宋体" panose="02010600030101010101" pitchFamily="2" charset="-122"/>
                </a:rPr>
                <a:t>×</a:t>
              </a:r>
              <a:endParaRPr lang="zh-CN" altLang="en-US" dirty="0">
                <a:solidFill>
                  <a:srgbClr val="FF0000"/>
                </a:solidFill>
                <a:latin typeface="Arial" panose="020B0604020202020204" pitchFamily="34" charset="0"/>
                <a:ea typeface="宋体" panose="02010600030101010101" pitchFamily="2" charset="-122"/>
              </a:endParaRPr>
            </a:p>
          </p:txBody>
        </p:sp>
        <p:cxnSp>
          <p:nvCxnSpPr>
            <p:cNvPr id="72" name="直接连接符 71"/>
            <p:cNvCxnSpPr>
              <a:endCxn id="50" idx="0"/>
            </p:cNvCxnSpPr>
            <p:nvPr/>
          </p:nvCxnSpPr>
          <p:spPr>
            <a:xfrm rot="16200000" flipH="1">
              <a:off x="740549" y="3597539"/>
              <a:ext cx="214300" cy="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9" name="组合 111"/>
          <p:cNvGrpSpPr/>
          <p:nvPr/>
        </p:nvGrpSpPr>
        <p:grpSpPr>
          <a:xfrm>
            <a:off x="5143500" y="3827463"/>
            <a:ext cx="3665538" cy="1316037"/>
            <a:chOff x="5143504" y="3827484"/>
            <a:chExt cx="3665692" cy="1316028"/>
          </a:xfrm>
        </p:grpSpPr>
        <p:sp>
          <p:nvSpPr>
            <p:cNvPr id="75824" name="TextBox 76"/>
            <p:cNvSpPr txBox="1"/>
            <p:nvPr/>
          </p:nvSpPr>
          <p:spPr>
            <a:xfrm>
              <a:off x="5143504" y="4157066"/>
              <a:ext cx="500066" cy="338554"/>
            </a:xfrm>
            <a:prstGeom prst="rect">
              <a:avLst/>
            </a:prstGeom>
            <a:noFill/>
            <a:ln w="9525">
              <a:noFill/>
            </a:ln>
          </p:spPr>
          <p:txBody>
            <a:bodyPr anchor="t" anchorCtr="0">
              <a:spAutoFit/>
            </a:bodyPr>
            <a:p>
              <a:pPr eaLnBrk="0" hangingPunct="0">
                <a:buClrTx/>
                <a:buFontTx/>
              </a:pPr>
              <a:r>
                <a:rPr lang="en-US" altLang="zh-CN" sz="1600" dirty="0">
                  <a:solidFill>
                    <a:srgbClr val="FF0000"/>
                  </a:solidFill>
                  <a:latin typeface="Consolas" panose="020B0609020204030204" pitchFamily="49" charset="0"/>
                  <a:ea typeface="宋体" panose="02010600030101010101" pitchFamily="2" charset="-122"/>
                </a:rPr>
                <a:t>11</a:t>
              </a:r>
              <a:endParaRPr lang="zh-CN" altLang="en-US" sz="1600" dirty="0">
                <a:solidFill>
                  <a:srgbClr val="FF0000"/>
                </a:solidFill>
                <a:latin typeface="Consolas" panose="020B0609020204030204" pitchFamily="49" charset="0"/>
                <a:ea typeface="宋体" panose="02010600030101010101" pitchFamily="2" charset="-122"/>
              </a:endParaRPr>
            </a:p>
          </p:txBody>
        </p:sp>
        <p:sp>
          <p:nvSpPr>
            <p:cNvPr id="78" name="矩形 77"/>
            <p:cNvSpPr/>
            <p:nvPr/>
          </p:nvSpPr>
          <p:spPr>
            <a:xfrm>
              <a:off x="5489594" y="4314843"/>
              <a:ext cx="1549465" cy="828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=3</a:t>
              </a:r>
              <a:r>
                <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400" b="0" i="0" u="none" strike="noStrike" kern="1200" cap="none" spc="0" normalizeH="0" baseline="-2500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=17</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400" b="0" i="0" u="none" strike="noStrike" kern="1200" cap="none" spc="0" normalizeH="0" baseline="-2500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=31,lb=33</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x</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[]={3,4,</a:t>
              </a:r>
              <a:r>
                <a:rPr kumimoji="0" lang="en-US" altLang="zh-CN" sz="14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75826" name="TextBox 78"/>
            <p:cNvSpPr txBox="1"/>
            <p:nvPr/>
          </p:nvSpPr>
          <p:spPr>
            <a:xfrm>
              <a:off x="6908256" y="4143380"/>
              <a:ext cx="500066" cy="338554"/>
            </a:xfrm>
            <a:prstGeom prst="rect">
              <a:avLst/>
            </a:prstGeom>
            <a:noFill/>
            <a:ln w="9525">
              <a:noFill/>
            </a:ln>
          </p:spPr>
          <p:txBody>
            <a:bodyPr anchor="t" anchorCtr="0">
              <a:spAutoFit/>
            </a:bodyPr>
            <a:p>
              <a:pPr eaLnBrk="0" hangingPunct="0">
                <a:buClrTx/>
                <a:buFontTx/>
              </a:pPr>
              <a:r>
                <a:rPr lang="en-US" altLang="zh-CN" sz="1600" dirty="0">
                  <a:solidFill>
                    <a:srgbClr val="FF0000"/>
                  </a:solidFill>
                  <a:latin typeface="Consolas" panose="020B0609020204030204" pitchFamily="49" charset="0"/>
                  <a:ea typeface="宋体" panose="02010600030101010101" pitchFamily="2" charset="-122"/>
                </a:rPr>
                <a:t>12</a:t>
              </a:r>
              <a:endParaRPr lang="zh-CN" altLang="en-US" sz="1600" dirty="0">
                <a:solidFill>
                  <a:srgbClr val="FF0000"/>
                </a:solidFill>
                <a:latin typeface="Consolas" panose="020B0609020204030204" pitchFamily="49" charset="0"/>
                <a:ea typeface="宋体" panose="02010600030101010101" pitchFamily="2" charset="-122"/>
              </a:endParaRPr>
            </a:p>
          </p:txBody>
        </p:sp>
        <p:sp>
          <p:nvSpPr>
            <p:cNvPr id="80" name="矩形 79"/>
            <p:cNvSpPr/>
            <p:nvPr/>
          </p:nvSpPr>
          <p:spPr>
            <a:xfrm>
              <a:off x="7286719" y="4302143"/>
              <a:ext cx="1522477" cy="82708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=3</a:t>
              </a:r>
              <a:r>
                <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400" b="0" i="0" u="none" strike="noStrike" kern="1200" cap="none" spc="0" normalizeH="0" baseline="-2500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=24</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400" b="0" i="0" u="none" strike="noStrike" kern="1200" cap="none" spc="0" normalizeH="0" baseline="-2500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=27,lb=33</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x</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[]={3,4,</a:t>
              </a:r>
              <a:r>
                <a:rPr kumimoji="0" lang="en-US" altLang="zh-CN" sz="14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cxnSp>
          <p:nvCxnSpPr>
            <p:cNvPr id="81" name="直接连接符 80"/>
            <p:cNvCxnSpPr>
              <a:endCxn id="78" idx="0"/>
            </p:cNvCxnSpPr>
            <p:nvPr/>
          </p:nvCxnSpPr>
          <p:spPr>
            <a:xfrm flipH="1">
              <a:off x="6264326" y="3827484"/>
              <a:ext cx="671541" cy="487359"/>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82" name="直接连接符 81"/>
            <p:cNvCxnSpPr>
              <a:endCxn id="80" idx="0"/>
            </p:cNvCxnSpPr>
            <p:nvPr/>
          </p:nvCxnSpPr>
          <p:spPr>
            <a:xfrm>
              <a:off x="7358160" y="3841771"/>
              <a:ext cx="690591" cy="460372"/>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75830" name="TextBox 82"/>
            <p:cNvSpPr txBox="1"/>
            <p:nvPr/>
          </p:nvSpPr>
          <p:spPr>
            <a:xfrm>
              <a:off x="6143636" y="3929066"/>
              <a:ext cx="357190" cy="246221"/>
            </a:xfrm>
            <a:prstGeom prst="rect">
              <a:avLst/>
            </a:prstGeom>
            <a:noFill/>
            <a:ln w="9525">
              <a:noFill/>
            </a:ln>
          </p:spPr>
          <p:txBody>
            <a:bodyPr lIns="0" tIns="0" rIns="0" bIns="0" anchor="t" anchorCtr="0">
              <a:spAutoFit/>
            </a:bodyPr>
            <a:p>
              <a:pPr eaLnBrk="0" hangingPunct="0">
                <a:buClrTx/>
                <a:buFontTx/>
              </a:pPr>
              <a:r>
                <a:rPr lang="en-US" altLang="zh-CN" sz="1600" i="1" dirty="0">
                  <a:solidFill>
                    <a:srgbClr val="0000FF"/>
                  </a:solidFill>
                  <a:latin typeface="Consolas" panose="020B0609020204030204" pitchFamily="49" charset="0"/>
                  <a:ea typeface="仿宋" panose="02010609060101010101" pitchFamily="49" charset="-122"/>
                </a:rPr>
                <a:t>j</a:t>
              </a:r>
              <a:r>
                <a:rPr lang="en-US" altLang="zh-CN" sz="1600" dirty="0">
                  <a:solidFill>
                    <a:srgbClr val="0000FF"/>
                  </a:solidFill>
                  <a:latin typeface="Consolas" panose="020B0609020204030204" pitchFamily="49" charset="0"/>
                  <a:ea typeface="仿宋" panose="02010609060101010101" pitchFamily="49" charset="-122"/>
                </a:rPr>
                <a:t>=1</a:t>
              </a:r>
              <a:endParaRPr lang="zh-CN" altLang="en-US" sz="1600" dirty="0">
                <a:solidFill>
                  <a:srgbClr val="0000FF"/>
                </a:solidFill>
                <a:latin typeface="Consolas" panose="020B0609020204030204" pitchFamily="49" charset="0"/>
                <a:ea typeface="仿宋" panose="02010609060101010101" pitchFamily="49" charset="-122"/>
              </a:endParaRPr>
            </a:p>
          </p:txBody>
        </p:sp>
        <p:sp>
          <p:nvSpPr>
            <p:cNvPr id="75831" name="TextBox 83"/>
            <p:cNvSpPr txBox="1"/>
            <p:nvPr/>
          </p:nvSpPr>
          <p:spPr>
            <a:xfrm>
              <a:off x="7215206" y="3929066"/>
              <a:ext cx="357190" cy="246221"/>
            </a:xfrm>
            <a:prstGeom prst="rect">
              <a:avLst/>
            </a:prstGeom>
            <a:noFill/>
            <a:ln w="9525">
              <a:noFill/>
            </a:ln>
          </p:spPr>
          <p:txBody>
            <a:bodyPr lIns="0" tIns="0" rIns="0" bIns="0" anchor="t" anchorCtr="0">
              <a:spAutoFit/>
            </a:bodyPr>
            <a:p>
              <a:pPr eaLnBrk="0" hangingPunct="0">
                <a:buClrTx/>
                <a:buFontTx/>
              </a:pPr>
              <a:r>
                <a:rPr lang="en-US" altLang="zh-CN" sz="1600" i="1" dirty="0">
                  <a:solidFill>
                    <a:srgbClr val="0000FF"/>
                  </a:solidFill>
                  <a:latin typeface="Consolas" panose="020B0609020204030204" pitchFamily="49" charset="0"/>
                  <a:ea typeface="仿宋" panose="02010609060101010101" pitchFamily="49" charset="-122"/>
                </a:rPr>
                <a:t>j</a:t>
              </a:r>
              <a:r>
                <a:rPr lang="en-US" altLang="zh-CN" sz="1600" dirty="0">
                  <a:solidFill>
                    <a:srgbClr val="0000FF"/>
                  </a:solidFill>
                  <a:latin typeface="Consolas" panose="020B0609020204030204" pitchFamily="49" charset="0"/>
                  <a:ea typeface="仿宋" panose="02010609060101010101" pitchFamily="49" charset="-122"/>
                </a:rPr>
                <a:t>=2</a:t>
              </a:r>
              <a:endParaRPr lang="zh-CN" altLang="en-US" sz="1600" dirty="0">
                <a:solidFill>
                  <a:srgbClr val="0000FF"/>
                </a:solidFill>
                <a:latin typeface="Consolas" panose="020B0609020204030204" pitchFamily="49" charset="0"/>
                <a:ea typeface="仿宋" panose="02010609060101010101" pitchFamily="49" charset="-122"/>
              </a:endParaRPr>
            </a:p>
          </p:txBody>
        </p:sp>
      </p:grpSp>
      <p:grpSp>
        <p:nvGrpSpPr>
          <p:cNvPr id="10" name="组合 85"/>
          <p:cNvGrpSpPr/>
          <p:nvPr/>
        </p:nvGrpSpPr>
        <p:grpSpPr>
          <a:xfrm>
            <a:off x="6000750" y="5143500"/>
            <a:ext cx="285750" cy="522288"/>
            <a:chOff x="642910" y="3490389"/>
            <a:chExt cx="285752" cy="522258"/>
          </a:xfrm>
        </p:grpSpPr>
        <p:sp>
          <p:nvSpPr>
            <p:cNvPr id="75833" name="TextBox 86"/>
            <p:cNvSpPr txBox="1"/>
            <p:nvPr/>
          </p:nvSpPr>
          <p:spPr>
            <a:xfrm>
              <a:off x="642910" y="3643315"/>
              <a:ext cx="285752" cy="369332"/>
            </a:xfrm>
            <a:prstGeom prst="rect">
              <a:avLst/>
            </a:prstGeom>
            <a:noFill/>
            <a:ln w="9525">
              <a:noFill/>
            </a:ln>
          </p:spPr>
          <p:txBody>
            <a:bodyPr anchor="t" anchorCtr="0">
              <a:spAutoFit/>
            </a:bodyPr>
            <a:p>
              <a:pPr eaLnBrk="0" hangingPunct="0">
                <a:buClrTx/>
                <a:buFontTx/>
              </a:pPr>
              <a:r>
                <a:rPr lang="en-US" altLang="zh-CN" dirty="0">
                  <a:solidFill>
                    <a:srgbClr val="FF0000"/>
                  </a:solidFill>
                  <a:latin typeface="Arial" panose="020B0604020202020204" pitchFamily="34" charset="0"/>
                  <a:ea typeface="宋体" panose="02010600030101010101" pitchFamily="2" charset="-122"/>
                </a:rPr>
                <a:t>×</a:t>
              </a:r>
              <a:endParaRPr lang="zh-CN" altLang="en-US" dirty="0">
                <a:solidFill>
                  <a:srgbClr val="FF0000"/>
                </a:solidFill>
                <a:latin typeface="Arial" panose="020B0604020202020204" pitchFamily="34" charset="0"/>
                <a:ea typeface="宋体" panose="02010600030101010101" pitchFamily="2" charset="-122"/>
              </a:endParaRPr>
            </a:p>
          </p:txBody>
        </p:sp>
        <p:cxnSp>
          <p:nvCxnSpPr>
            <p:cNvPr id="88" name="直接连接符 87"/>
            <p:cNvCxnSpPr>
              <a:endCxn id="80" idx="0"/>
            </p:cNvCxnSpPr>
            <p:nvPr/>
          </p:nvCxnSpPr>
          <p:spPr>
            <a:xfrm rot="16200000" flipH="1">
              <a:off x="740547" y="3597537"/>
              <a:ext cx="214301" cy="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11" name="组合 88"/>
          <p:cNvGrpSpPr/>
          <p:nvPr/>
        </p:nvGrpSpPr>
        <p:grpSpPr>
          <a:xfrm>
            <a:off x="7786688" y="5143500"/>
            <a:ext cx="285750" cy="522288"/>
            <a:chOff x="642910" y="3490389"/>
            <a:chExt cx="285752" cy="522258"/>
          </a:xfrm>
        </p:grpSpPr>
        <p:sp>
          <p:nvSpPr>
            <p:cNvPr id="75836" name="TextBox 89"/>
            <p:cNvSpPr txBox="1"/>
            <p:nvPr/>
          </p:nvSpPr>
          <p:spPr>
            <a:xfrm>
              <a:off x="642910" y="3643315"/>
              <a:ext cx="285752" cy="369332"/>
            </a:xfrm>
            <a:prstGeom prst="rect">
              <a:avLst/>
            </a:prstGeom>
            <a:noFill/>
            <a:ln w="9525">
              <a:noFill/>
            </a:ln>
          </p:spPr>
          <p:txBody>
            <a:bodyPr anchor="t" anchorCtr="0">
              <a:spAutoFit/>
            </a:bodyPr>
            <a:p>
              <a:pPr eaLnBrk="0" hangingPunct="0">
                <a:buClrTx/>
                <a:buFontTx/>
              </a:pPr>
              <a:r>
                <a:rPr lang="en-US" altLang="zh-CN" dirty="0">
                  <a:solidFill>
                    <a:srgbClr val="FF0000"/>
                  </a:solidFill>
                  <a:latin typeface="Arial" panose="020B0604020202020204" pitchFamily="34" charset="0"/>
                  <a:ea typeface="宋体" panose="02010600030101010101" pitchFamily="2" charset="-122"/>
                </a:rPr>
                <a:t>×</a:t>
              </a:r>
              <a:endParaRPr lang="zh-CN" altLang="en-US" dirty="0">
                <a:solidFill>
                  <a:srgbClr val="FF0000"/>
                </a:solidFill>
                <a:latin typeface="Arial" panose="020B0604020202020204" pitchFamily="34" charset="0"/>
                <a:ea typeface="宋体" panose="02010600030101010101" pitchFamily="2" charset="-122"/>
              </a:endParaRPr>
            </a:p>
          </p:txBody>
        </p:sp>
        <p:cxnSp>
          <p:nvCxnSpPr>
            <p:cNvPr id="91" name="直接连接符 90"/>
            <p:cNvCxnSpPr>
              <a:endCxn id="80" idx="0"/>
            </p:cNvCxnSpPr>
            <p:nvPr/>
          </p:nvCxnSpPr>
          <p:spPr>
            <a:xfrm rot="16200000" flipH="1">
              <a:off x="740546" y="3597537"/>
              <a:ext cx="214301" cy="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12" name="组合 91"/>
          <p:cNvGrpSpPr/>
          <p:nvPr/>
        </p:nvGrpSpPr>
        <p:grpSpPr>
          <a:xfrm>
            <a:off x="6858000" y="2478088"/>
            <a:ext cx="285750" cy="522287"/>
            <a:chOff x="642910" y="3490389"/>
            <a:chExt cx="285752" cy="522258"/>
          </a:xfrm>
        </p:grpSpPr>
        <p:sp>
          <p:nvSpPr>
            <p:cNvPr id="75839" name="TextBox 92"/>
            <p:cNvSpPr txBox="1"/>
            <p:nvPr/>
          </p:nvSpPr>
          <p:spPr>
            <a:xfrm>
              <a:off x="642910" y="3643315"/>
              <a:ext cx="285752" cy="369332"/>
            </a:xfrm>
            <a:prstGeom prst="rect">
              <a:avLst/>
            </a:prstGeom>
            <a:noFill/>
            <a:ln w="9525">
              <a:noFill/>
            </a:ln>
          </p:spPr>
          <p:txBody>
            <a:bodyPr anchor="t" anchorCtr="0">
              <a:spAutoFit/>
            </a:bodyPr>
            <a:p>
              <a:pPr eaLnBrk="0" hangingPunct="0">
                <a:buClrTx/>
                <a:buFontTx/>
              </a:pPr>
              <a:r>
                <a:rPr lang="en-US" altLang="zh-CN" dirty="0">
                  <a:solidFill>
                    <a:srgbClr val="FF0000"/>
                  </a:solidFill>
                  <a:latin typeface="Arial" panose="020B0604020202020204" pitchFamily="34" charset="0"/>
                  <a:ea typeface="宋体" panose="02010600030101010101" pitchFamily="2" charset="-122"/>
                </a:rPr>
                <a:t>×</a:t>
              </a:r>
              <a:endParaRPr lang="zh-CN" altLang="en-US" dirty="0">
                <a:solidFill>
                  <a:srgbClr val="FF0000"/>
                </a:solidFill>
                <a:latin typeface="Arial" panose="020B0604020202020204" pitchFamily="34" charset="0"/>
                <a:ea typeface="宋体" panose="02010600030101010101" pitchFamily="2" charset="-122"/>
              </a:endParaRPr>
            </a:p>
          </p:txBody>
        </p:sp>
        <p:cxnSp>
          <p:nvCxnSpPr>
            <p:cNvPr id="94" name="直接连接符 93"/>
            <p:cNvCxnSpPr>
              <a:endCxn id="80" idx="0"/>
            </p:cNvCxnSpPr>
            <p:nvPr/>
          </p:nvCxnSpPr>
          <p:spPr>
            <a:xfrm rot="16200000" flipH="1">
              <a:off x="740549" y="3597539"/>
              <a:ext cx="214300" cy="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21" name="组合 94"/>
          <p:cNvGrpSpPr/>
          <p:nvPr/>
        </p:nvGrpSpPr>
        <p:grpSpPr>
          <a:xfrm>
            <a:off x="3194050" y="2468563"/>
            <a:ext cx="285750" cy="522287"/>
            <a:chOff x="642910" y="3490389"/>
            <a:chExt cx="285752" cy="522258"/>
          </a:xfrm>
        </p:grpSpPr>
        <p:sp>
          <p:nvSpPr>
            <p:cNvPr id="75842" name="TextBox 95"/>
            <p:cNvSpPr txBox="1"/>
            <p:nvPr/>
          </p:nvSpPr>
          <p:spPr>
            <a:xfrm>
              <a:off x="642910" y="3643315"/>
              <a:ext cx="285752" cy="369332"/>
            </a:xfrm>
            <a:prstGeom prst="rect">
              <a:avLst/>
            </a:prstGeom>
            <a:noFill/>
            <a:ln w="9525">
              <a:noFill/>
            </a:ln>
          </p:spPr>
          <p:txBody>
            <a:bodyPr anchor="t" anchorCtr="0">
              <a:spAutoFit/>
            </a:bodyPr>
            <a:p>
              <a:pPr eaLnBrk="0" hangingPunct="0">
                <a:buClrTx/>
                <a:buFontTx/>
              </a:pPr>
              <a:r>
                <a:rPr lang="en-US" altLang="zh-CN" dirty="0">
                  <a:solidFill>
                    <a:srgbClr val="FF0000"/>
                  </a:solidFill>
                  <a:latin typeface="Arial" panose="020B0604020202020204" pitchFamily="34" charset="0"/>
                  <a:ea typeface="宋体" panose="02010600030101010101" pitchFamily="2" charset="-122"/>
                </a:rPr>
                <a:t>×</a:t>
              </a:r>
              <a:endParaRPr lang="zh-CN" altLang="en-US" dirty="0">
                <a:solidFill>
                  <a:srgbClr val="FF0000"/>
                </a:solidFill>
                <a:latin typeface="Arial" panose="020B0604020202020204" pitchFamily="34" charset="0"/>
                <a:ea typeface="宋体" panose="02010600030101010101" pitchFamily="2" charset="-122"/>
              </a:endParaRPr>
            </a:p>
          </p:txBody>
        </p:sp>
        <p:cxnSp>
          <p:nvCxnSpPr>
            <p:cNvPr id="97" name="直接连接符 96"/>
            <p:cNvCxnSpPr>
              <a:endCxn id="80" idx="0"/>
            </p:cNvCxnSpPr>
            <p:nvPr/>
          </p:nvCxnSpPr>
          <p:spPr>
            <a:xfrm rot="16200000" flipH="1">
              <a:off x="740549" y="3597539"/>
              <a:ext cx="214300" cy="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31" name="组合 112"/>
          <p:cNvGrpSpPr/>
          <p:nvPr/>
        </p:nvGrpSpPr>
        <p:grpSpPr>
          <a:xfrm>
            <a:off x="1428750" y="5143500"/>
            <a:ext cx="1928813" cy="1271588"/>
            <a:chOff x="1428728" y="5143512"/>
            <a:chExt cx="1928827" cy="1272198"/>
          </a:xfrm>
        </p:grpSpPr>
        <p:sp>
          <p:nvSpPr>
            <p:cNvPr id="75845" name="TextBox 98"/>
            <p:cNvSpPr txBox="1"/>
            <p:nvPr/>
          </p:nvSpPr>
          <p:spPr>
            <a:xfrm>
              <a:off x="1428728" y="5429264"/>
              <a:ext cx="428628" cy="338554"/>
            </a:xfrm>
            <a:prstGeom prst="rect">
              <a:avLst/>
            </a:prstGeom>
            <a:noFill/>
            <a:ln w="9525">
              <a:noFill/>
            </a:ln>
          </p:spPr>
          <p:txBody>
            <a:bodyPr anchor="t" anchorCtr="0">
              <a:spAutoFit/>
            </a:bodyPr>
            <a:p>
              <a:pPr eaLnBrk="0" hangingPunct="0">
                <a:buClrTx/>
                <a:buFontTx/>
              </a:pPr>
              <a:r>
                <a:rPr lang="en-US" altLang="zh-CN" sz="1600" dirty="0">
                  <a:solidFill>
                    <a:srgbClr val="FF0000"/>
                  </a:solidFill>
                  <a:latin typeface="Consolas" panose="020B0609020204030204" pitchFamily="49" charset="0"/>
                  <a:ea typeface="宋体" panose="02010600030101010101" pitchFamily="2" charset="-122"/>
                </a:rPr>
                <a:t>13</a:t>
              </a:r>
              <a:endParaRPr lang="zh-CN" altLang="en-US" sz="1600" dirty="0">
                <a:solidFill>
                  <a:srgbClr val="FF0000"/>
                </a:solidFill>
                <a:latin typeface="Consolas" panose="020B0609020204030204" pitchFamily="49" charset="0"/>
                <a:ea typeface="宋体" panose="02010600030101010101" pitchFamily="2" charset="-122"/>
              </a:endParaRPr>
            </a:p>
          </p:txBody>
        </p:sp>
        <p:sp>
          <p:nvSpPr>
            <p:cNvPr id="100" name="矩形 99"/>
            <p:cNvSpPr/>
            <p:nvPr/>
          </p:nvSpPr>
          <p:spPr>
            <a:xfrm>
              <a:off x="1846244" y="5588225"/>
              <a:ext cx="1511311" cy="82748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=4</a:t>
              </a:r>
              <a:r>
                <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400" b="0" i="0" u="none" strike="noStrike" kern="1200" cap="none" spc="0" normalizeH="0" baseline="-2500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=29</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400" b="0" i="0" u="none" strike="noStrike" kern="1200" cap="none" spc="0" normalizeH="0" baseline="-2500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=36,lb=36</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x</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[]={3,1,2,</a:t>
              </a:r>
              <a:r>
                <a:rPr kumimoji="0" lang="en-US" altLang="zh-CN" sz="14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4</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4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cxnSp>
          <p:nvCxnSpPr>
            <p:cNvPr id="102" name="直接连接符 101"/>
            <p:cNvCxnSpPr>
              <a:stCxn id="48" idx="2"/>
              <a:endCxn id="100" idx="0"/>
            </p:cNvCxnSpPr>
            <p:nvPr/>
          </p:nvCxnSpPr>
          <p:spPr>
            <a:xfrm flipH="1">
              <a:off x="2601900" y="5143512"/>
              <a:ext cx="34925" cy="444713"/>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75848" name="TextBox 102"/>
            <p:cNvSpPr txBox="1"/>
            <p:nvPr/>
          </p:nvSpPr>
          <p:spPr>
            <a:xfrm>
              <a:off x="2621976" y="5266292"/>
              <a:ext cx="357190" cy="246221"/>
            </a:xfrm>
            <a:prstGeom prst="rect">
              <a:avLst/>
            </a:prstGeom>
            <a:noFill/>
            <a:ln w="9525">
              <a:noFill/>
            </a:ln>
          </p:spPr>
          <p:txBody>
            <a:bodyPr lIns="0" tIns="0" rIns="0" bIns="0" anchor="t" anchorCtr="0">
              <a:spAutoFit/>
            </a:bodyPr>
            <a:p>
              <a:pPr eaLnBrk="0" hangingPunct="0">
                <a:buClrTx/>
                <a:buFontTx/>
              </a:pPr>
              <a:r>
                <a:rPr lang="en-US" altLang="zh-CN" sz="1600" i="1" dirty="0">
                  <a:solidFill>
                    <a:srgbClr val="0000FF"/>
                  </a:solidFill>
                  <a:latin typeface="Consolas" panose="020B0609020204030204" pitchFamily="49" charset="0"/>
                  <a:ea typeface="仿宋" panose="02010609060101010101" pitchFamily="49" charset="-122"/>
                </a:rPr>
                <a:t>j</a:t>
              </a:r>
              <a:r>
                <a:rPr lang="en-US" altLang="zh-CN" sz="1600" dirty="0">
                  <a:solidFill>
                    <a:srgbClr val="0000FF"/>
                  </a:solidFill>
                  <a:latin typeface="Consolas" panose="020B0609020204030204" pitchFamily="49" charset="0"/>
                  <a:ea typeface="仿宋" panose="02010609060101010101" pitchFamily="49" charset="-122"/>
                </a:rPr>
                <a:t>=4</a:t>
              </a:r>
              <a:endParaRPr lang="zh-CN" altLang="en-US" sz="1600" dirty="0">
                <a:solidFill>
                  <a:srgbClr val="0000FF"/>
                </a:solidFill>
                <a:latin typeface="Consolas" panose="020B0609020204030204" pitchFamily="49" charset="0"/>
                <a:ea typeface="仿宋" panose="02010609060101010101" pitchFamily="49" charset="-122"/>
              </a:endParaRPr>
            </a:p>
          </p:txBody>
        </p:sp>
      </p:grpSp>
      <p:grpSp>
        <p:nvGrpSpPr>
          <p:cNvPr id="32" name="组合 114"/>
          <p:cNvGrpSpPr/>
          <p:nvPr/>
        </p:nvGrpSpPr>
        <p:grpSpPr>
          <a:xfrm>
            <a:off x="3286125" y="5143500"/>
            <a:ext cx="1989138" cy="1271588"/>
            <a:chOff x="3286116" y="5143512"/>
            <a:chExt cx="1989139" cy="1272198"/>
          </a:xfrm>
        </p:grpSpPr>
        <p:sp>
          <p:nvSpPr>
            <p:cNvPr id="75850" name="TextBox 103"/>
            <p:cNvSpPr txBox="1"/>
            <p:nvPr/>
          </p:nvSpPr>
          <p:spPr>
            <a:xfrm>
              <a:off x="3286116" y="5429264"/>
              <a:ext cx="428628" cy="338554"/>
            </a:xfrm>
            <a:prstGeom prst="rect">
              <a:avLst/>
            </a:prstGeom>
            <a:noFill/>
            <a:ln w="9525">
              <a:noFill/>
            </a:ln>
          </p:spPr>
          <p:txBody>
            <a:bodyPr anchor="t" anchorCtr="0">
              <a:spAutoFit/>
            </a:bodyPr>
            <a:p>
              <a:pPr eaLnBrk="0" hangingPunct="0">
                <a:buClrTx/>
                <a:buFontTx/>
              </a:pPr>
              <a:r>
                <a:rPr lang="en-US" altLang="zh-CN" sz="1600" dirty="0">
                  <a:solidFill>
                    <a:srgbClr val="FF0000"/>
                  </a:solidFill>
                  <a:latin typeface="Consolas" panose="020B0609020204030204" pitchFamily="49" charset="0"/>
                  <a:ea typeface="宋体" panose="02010600030101010101" pitchFamily="2" charset="-122"/>
                </a:rPr>
                <a:t>14</a:t>
              </a:r>
              <a:endParaRPr lang="zh-CN" altLang="en-US" sz="1600" dirty="0">
                <a:solidFill>
                  <a:srgbClr val="FF0000"/>
                </a:solidFill>
                <a:latin typeface="Consolas" panose="020B0609020204030204" pitchFamily="49" charset="0"/>
                <a:ea typeface="宋体" panose="02010600030101010101" pitchFamily="2" charset="-122"/>
              </a:endParaRPr>
            </a:p>
          </p:txBody>
        </p:sp>
        <p:sp>
          <p:nvSpPr>
            <p:cNvPr id="105" name="矩形 104"/>
            <p:cNvSpPr/>
            <p:nvPr/>
          </p:nvSpPr>
          <p:spPr>
            <a:xfrm>
              <a:off x="3703629" y="5588225"/>
              <a:ext cx="1571626" cy="82748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err="1">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400" b="0" i="0" u="none" strike="noStrike" kern="1200" cap="none" spc="0" normalizeH="0" baseline="0" noProof="0" dirty="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rPr>
                <a:t>=4</a:t>
              </a:r>
              <a:r>
                <a:rPr kumimoji="0" lang="zh-CN" altLang="zh-CN" sz="1400" b="0" i="0" u="none" strike="noStrike" kern="1200" cap="none" spc="0" normalizeH="0" baseline="0" noProof="0" dirty="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400" b="0" i="1" u="none" strike="noStrike" kern="1200" cap="none" spc="0" normalizeH="0" baseline="0" noProof="0" dirty="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400" b="0" i="1" u="none" strike="noStrike" kern="1200" cap="none" spc="0" normalizeH="0" baseline="-25000" noProof="0" dirty="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en-US" altLang="zh-CN" sz="1400" b="0" i="0" u="none" strike="noStrike" kern="1200" cap="none" spc="0" normalizeH="0" baseline="0" noProof="0" dirty="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rPr>
                <a:t>=29</a:t>
              </a:r>
              <a:endParaRPr kumimoji="0" lang="zh-CN" altLang="zh-CN" sz="1400" b="0" i="0" u="none" strike="noStrike" kern="1200" cap="none" spc="0" normalizeH="0" baseline="0" noProof="0" dirty="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400" b="0" i="0" u="none" strike="noStrike" kern="1200" cap="none" spc="0" normalizeH="0" baseline="-25000" noProof="0" dirty="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1400" b="0" i="0" u="none" strike="noStrike" kern="1200" cap="none" spc="0" normalizeH="0" baseline="0" noProof="0" dirty="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rPr>
                <a:t>=33,lb=33</a:t>
              </a:r>
              <a:endParaRPr kumimoji="0" lang="zh-CN" altLang="zh-CN" sz="1400" b="0" i="0" u="none" strike="noStrike" kern="1200" cap="none" spc="0" normalizeH="0" baseline="0" noProof="0" dirty="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400" b="0" i="1" u="none" strike="noStrike" kern="1200" cap="none" spc="0" normalizeH="0" baseline="0" noProof="0" dirty="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rPr>
                <a:t>x</a:t>
              </a:r>
              <a:r>
                <a:rPr kumimoji="0" lang="en-US" altLang="zh-CN" sz="1400" b="0" i="0" u="none" strike="noStrike" kern="1200" cap="none" spc="0" normalizeH="0" baseline="0" noProof="0" dirty="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rPr>
                <a:t>[]={3,1,4,2}</a:t>
              </a:r>
              <a:endParaRPr kumimoji="0" lang="zh-CN" altLang="zh-CN" sz="1400" b="0" i="0" u="none" strike="noStrike" kern="1200" cap="none" spc="0" normalizeH="0" baseline="0" noProof="0" dirty="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cxnSp>
          <p:nvCxnSpPr>
            <p:cNvPr id="106" name="直接连接符 105"/>
            <p:cNvCxnSpPr>
              <a:stCxn id="48" idx="2"/>
              <a:endCxn id="105" idx="0"/>
            </p:cNvCxnSpPr>
            <p:nvPr/>
          </p:nvCxnSpPr>
          <p:spPr>
            <a:xfrm>
              <a:off x="4435467" y="5143512"/>
              <a:ext cx="53975" cy="444713"/>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75853" name="TextBox 106"/>
            <p:cNvSpPr txBox="1"/>
            <p:nvPr/>
          </p:nvSpPr>
          <p:spPr>
            <a:xfrm>
              <a:off x="4479364" y="5266292"/>
              <a:ext cx="357190" cy="246221"/>
            </a:xfrm>
            <a:prstGeom prst="rect">
              <a:avLst/>
            </a:prstGeom>
            <a:noFill/>
            <a:ln w="9525">
              <a:noFill/>
            </a:ln>
          </p:spPr>
          <p:txBody>
            <a:bodyPr lIns="0" tIns="0" rIns="0" bIns="0" anchor="t" anchorCtr="0">
              <a:spAutoFit/>
            </a:bodyPr>
            <a:p>
              <a:pPr eaLnBrk="0" hangingPunct="0">
                <a:buClrTx/>
                <a:buFontTx/>
              </a:pPr>
              <a:r>
                <a:rPr lang="en-US" altLang="zh-CN" sz="1600" i="1" dirty="0">
                  <a:solidFill>
                    <a:srgbClr val="0000FF"/>
                  </a:solidFill>
                  <a:latin typeface="Consolas" panose="020B0609020204030204" pitchFamily="49" charset="0"/>
                  <a:ea typeface="仿宋" panose="02010609060101010101" pitchFamily="49" charset="-122"/>
                </a:rPr>
                <a:t>j</a:t>
              </a:r>
              <a:r>
                <a:rPr lang="en-US" altLang="zh-CN" sz="1600" dirty="0">
                  <a:solidFill>
                    <a:srgbClr val="0000FF"/>
                  </a:solidFill>
                  <a:latin typeface="Consolas" panose="020B0609020204030204" pitchFamily="49" charset="0"/>
                  <a:ea typeface="仿宋" panose="02010609060101010101" pitchFamily="49" charset="-122"/>
                </a:rPr>
                <a:t>=2</a:t>
              </a:r>
              <a:endParaRPr lang="zh-CN" altLang="en-US" sz="1600" dirty="0">
                <a:solidFill>
                  <a:srgbClr val="0000FF"/>
                </a:solidFill>
                <a:latin typeface="Consolas" panose="020B0609020204030204" pitchFamily="49" charset="0"/>
                <a:ea typeface="仿宋" panose="02010609060101010101" pitchFamily="49" charset="-122"/>
              </a:endParaRPr>
            </a:p>
          </p:txBody>
        </p:sp>
      </p:grpSp>
      <p:grpSp>
        <p:nvGrpSpPr>
          <p:cNvPr id="41" name="组合 115"/>
          <p:cNvGrpSpPr/>
          <p:nvPr/>
        </p:nvGrpSpPr>
        <p:grpSpPr>
          <a:xfrm>
            <a:off x="5000625" y="3857625"/>
            <a:ext cx="285750" cy="522288"/>
            <a:chOff x="642910" y="3490389"/>
            <a:chExt cx="285752" cy="522258"/>
          </a:xfrm>
        </p:grpSpPr>
        <p:sp>
          <p:nvSpPr>
            <p:cNvPr id="75855" name="TextBox 116"/>
            <p:cNvSpPr txBox="1"/>
            <p:nvPr/>
          </p:nvSpPr>
          <p:spPr>
            <a:xfrm>
              <a:off x="642910" y="3643315"/>
              <a:ext cx="285752" cy="369332"/>
            </a:xfrm>
            <a:prstGeom prst="rect">
              <a:avLst/>
            </a:prstGeom>
            <a:noFill/>
            <a:ln w="9525">
              <a:noFill/>
            </a:ln>
          </p:spPr>
          <p:txBody>
            <a:bodyPr anchor="t" anchorCtr="0">
              <a:spAutoFit/>
            </a:bodyPr>
            <a:p>
              <a:pPr eaLnBrk="0" hangingPunct="0">
                <a:buClrTx/>
                <a:buFontTx/>
              </a:pPr>
              <a:r>
                <a:rPr lang="en-US" altLang="zh-CN" dirty="0">
                  <a:solidFill>
                    <a:srgbClr val="FF0000"/>
                  </a:solidFill>
                  <a:latin typeface="Arial" panose="020B0604020202020204" pitchFamily="34" charset="0"/>
                  <a:ea typeface="宋体" panose="02010600030101010101" pitchFamily="2" charset="-122"/>
                </a:rPr>
                <a:t>×</a:t>
              </a:r>
              <a:endParaRPr lang="zh-CN" altLang="en-US" dirty="0">
                <a:solidFill>
                  <a:srgbClr val="FF0000"/>
                </a:solidFill>
                <a:latin typeface="Arial" panose="020B0604020202020204" pitchFamily="34" charset="0"/>
                <a:ea typeface="宋体" panose="02010600030101010101" pitchFamily="2" charset="-122"/>
              </a:endParaRPr>
            </a:p>
          </p:txBody>
        </p:sp>
        <p:cxnSp>
          <p:nvCxnSpPr>
            <p:cNvPr id="118" name="直接连接符 117"/>
            <p:cNvCxnSpPr>
              <a:stCxn id="48" idx="2"/>
              <a:endCxn id="105" idx="0"/>
            </p:cNvCxnSpPr>
            <p:nvPr/>
          </p:nvCxnSpPr>
          <p:spPr>
            <a:xfrm rot="16200000" flipH="1">
              <a:off x="740547" y="3597537"/>
              <a:ext cx="214301" cy="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43" name="组合 120"/>
          <p:cNvGrpSpPr/>
          <p:nvPr/>
        </p:nvGrpSpPr>
        <p:grpSpPr>
          <a:xfrm>
            <a:off x="5316538" y="5857875"/>
            <a:ext cx="1684337" cy="369888"/>
            <a:chOff x="5316524" y="5857892"/>
            <a:chExt cx="1684368" cy="369332"/>
          </a:xfrm>
        </p:grpSpPr>
        <p:sp>
          <p:nvSpPr>
            <p:cNvPr id="75858" name="TextBox 118"/>
            <p:cNvSpPr txBox="1"/>
            <p:nvPr/>
          </p:nvSpPr>
          <p:spPr>
            <a:xfrm>
              <a:off x="5786446" y="5857892"/>
              <a:ext cx="1214446" cy="369332"/>
            </a:xfrm>
            <a:prstGeom prst="rect">
              <a:avLst/>
            </a:prstGeom>
            <a:noFill/>
            <a:ln w="9525">
              <a:noFill/>
            </a:ln>
          </p:spPr>
          <p:txBody>
            <a:bodyPr anchor="t" anchorCtr="0">
              <a:spAutoFit/>
            </a:bodyPr>
            <a:p>
              <a:pPr eaLnBrk="0" hangingPunct="0">
                <a:buClrTx/>
                <a:buFontTx/>
              </a:pPr>
              <a:r>
                <a:rPr lang="zh-CN" altLang="en-US" dirty="0">
                  <a:solidFill>
                    <a:srgbClr val="000000"/>
                  </a:solidFill>
                  <a:latin typeface="黑体" panose="02010609060101010101" pitchFamily="49" charset="-122"/>
                  <a:ea typeface="黑体" panose="02010609060101010101" pitchFamily="49" charset="-122"/>
                </a:rPr>
                <a:t>最优解</a:t>
              </a:r>
              <a:endParaRPr lang="zh-CN" altLang="en-US" dirty="0">
                <a:solidFill>
                  <a:srgbClr val="000000"/>
                </a:solidFill>
                <a:latin typeface="黑体" panose="02010609060101010101" pitchFamily="49" charset="-122"/>
                <a:ea typeface="黑体" panose="02010609060101010101" pitchFamily="49" charset="-122"/>
              </a:endParaRPr>
            </a:p>
          </p:txBody>
        </p:sp>
        <p:sp>
          <p:nvSpPr>
            <p:cNvPr id="120" name="左箭头 119"/>
            <p:cNvSpPr/>
            <p:nvPr/>
          </p:nvSpPr>
          <p:spPr>
            <a:xfrm>
              <a:off x="5316524" y="5949829"/>
              <a:ext cx="428633" cy="21399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2"/>
          <p:cNvSpPr/>
          <p:nvPr/>
        </p:nvSpPr>
        <p:spPr>
          <a:xfrm>
            <a:off x="381000" y="1524000"/>
            <a:ext cx="8458200" cy="1047750"/>
          </a:xfrm>
          <a:prstGeom prst="rect">
            <a:avLst/>
          </a:prstGeom>
          <a:noFill/>
          <a:ln w="9525">
            <a:noFill/>
          </a:ln>
        </p:spPr>
        <p:txBody>
          <a:bodyPr anchor="t" anchorCtr="0">
            <a:spAutoFit/>
          </a:bodyPr>
          <a:p>
            <a:pPr>
              <a:lnSpc>
                <a:spcPct val="150000"/>
              </a:lnSpc>
              <a:buClrTx/>
              <a:buFontTx/>
            </a:pPr>
            <a:r>
              <a:rPr lang="zh-CN" altLang="en-US" sz="2200" dirty="0">
                <a:solidFill>
                  <a:srgbClr val="000000"/>
                </a:solidFill>
                <a:latin typeface="微软雅黑" panose="020B0503020204020204" pitchFamily="34" charset="-122"/>
                <a:ea typeface="微软雅黑" panose="020B0503020204020204" pitchFamily="34" charset="-122"/>
              </a:rPr>
              <a:t>分枝限界</a:t>
            </a:r>
            <a:r>
              <a:rPr lang="en-US" altLang="zh-CN" sz="2200" dirty="0">
                <a:solidFill>
                  <a:srgbClr val="000000"/>
                </a:solidFill>
                <a:latin typeface="微软雅黑" panose="020B0503020204020204" pitchFamily="34" charset="-122"/>
                <a:ea typeface="微软雅黑" panose="020B0503020204020204" pitchFamily="34" charset="-122"/>
              </a:rPr>
              <a:t>(</a:t>
            </a:r>
            <a:r>
              <a:rPr lang="zh-CN" altLang="en-US" sz="2200" dirty="0">
                <a:solidFill>
                  <a:srgbClr val="000000"/>
                </a:solidFill>
                <a:latin typeface="微软雅黑" panose="020B0503020204020204" pitchFamily="34" charset="-122"/>
                <a:ea typeface="微软雅黑" panose="020B0503020204020204" pitchFamily="34" charset="-122"/>
              </a:rPr>
              <a:t>剪枝法</a:t>
            </a:r>
            <a:r>
              <a:rPr lang="en-US" altLang="zh-CN" sz="2200" dirty="0">
                <a:solidFill>
                  <a:srgbClr val="000000"/>
                </a:solidFill>
                <a:latin typeface="微软雅黑" panose="020B0503020204020204" pitchFamily="34" charset="-122"/>
                <a:ea typeface="微软雅黑" panose="020B0503020204020204" pitchFamily="34" charset="-122"/>
              </a:rPr>
              <a:t>)</a:t>
            </a:r>
            <a:r>
              <a:rPr lang="zh-CN" altLang="en-US" sz="2200" dirty="0">
                <a:solidFill>
                  <a:srgbClr val="000000"/>
                </a:solidFill>
                <a:latin typeface="微软雅黑" panose="020B0503020204020204" pitchFamily="34" charset="-122"/>
                <a:ea typeface="微软雅黑" panose="020B0503020204020204" pitchFamily="34" charset="-122"/>
              </a:rPr>
              <a:t>与回溯法相似，也是对状态空间树进行搜索求解，以获得问题的解。</a:t>
            </a:r>
            <a:endParaRPr lang="zh-CN" altLang="en-US" sz="2200" dirty="0">
              <a:solidFill>
                <a:srgbClr val="000000"/>
              </a:solidFill>
              <a:latin typeface="微软雅黑" panose="020B0503020204020204" pitchFamily="34" charset="-122"/>
              <a:ea typeface="微软雅黑" panose="020B0503020204020204" pitchFamily="34" charset="-122"/>
            </a:endParaRPr>
          </a:p>
        </p:txBody>
      </p:sp>
      <p:sp>
        <p:nvSpPr>
          <p:cNvPr id="78850" name="Text Box 3"/>
          <p:cNvSpPr txBox="1"/>
          <p:nvPr/>
        </p:nvSpPr>
        <p:spPr>
          <a:xfrm>
            <a:off x="533400" y="479425"/>
            <a:ext cx="1620838" cy="641350"/>
          </a:xfrm>
          <a:prstGeom prst="rect">
            <a:avLst/>
          </a:prstGeom>
          <a:noFill/>
          <a:ln w="9525">
            <a:noFill/>
          </a:ln>
        </p:spPr>
        <p:txBody>
          <a:bodyPr anchor="t" anchorCtr="0">
            <a:spAutoFit/>
          </a:bodyPr>
          <a:p>
            <a:pPr>
              <a:buClrTx/>
              <a:buFontTx/>
            </a:pPr>
            <a:r>
              <a:rPr lang="zh-CN" altLang="en-US" sz="3600" dirty="0">
                <a:solidFill>
                  <a:schemeClr val="bg1"/>
                </a:solidFill>
                <a:latin typeface="微软雅黑" panose="020B0503020204020204" pitchFamily="34" charset="-122"/>
                <a:ea typeface="微软雅黑" panose="020B0503020204020204" pitchFamily="34" charset="-122"/>
              </a:rPr>
              <a:t>小结</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115716" name="Rectangle 4"/>
          <p:cNvSpPr/>
          <p:nvPr/>
        </p:nvSpPr>
        <p:spPr>
          <a:xfrm>
            <a:off x="381000" y="2667000"/>
            <a:ext cx="8672513" cy="3079750"/>
          </a:xfrm>
          <a:prstGeom prst="rect">
            <a:avLst/>
          </a:prstGeom>
          <a:noFill/>
          <a:ln w="9525">
            <a:noFill/>
          </a:ln>
        </p:spPr>
        <p:txBody>
          <a:bodyPr anchor="t" anchorCtr="0">
            <a:spAutoFit/>
          </a:bodyPr>
          <a:p>
            <a:pPr>
              <a:lnSpc>
                <a:spcPct val="150000"/>
              </a:lnSpc>
              <a:buClrTx/>
              <a:buFontTx/>
            </a:pPr>
            <a:r>
              <a:rPr lang="en-US" altLang="zh-CN" sz="2200" dirty="0">
                <a:solidFill>
                  <a:srgbClr val="000000"/>
                </a:solidFill>
                <a:latin typeface="微软雅黑" panose="020B0503020204020204" pitchFamily="34" charset="-122"/>
                <a:ea typeface="微软雅黑" panose="020B0503020204020204" pitchFamily="34" charset="-122"/>
              </a:rPr>
              <a:t>1. </a:t>
            </a:r>
            <a:r>
              <a:rPr lang="zh-CN" altLang="en-US" sz="2200" dirty="0">
                <a:solidFill>
                  <a:srgbClr val="000000"/>
                </a:solidFill>
                <a:latin typeface="微软雅黑" panose="020B0503020204020204" pitchFamily="34" charset="-122"/>
                <a:ea typeface="微软雅黑" panose="020B0503020204020204" pitchFamily="34" charset="-122"/>
              </a:rPr>
              <a:t>分枝限界法与回溯法的不同</a:t>
            </a:r>
            <a:endParaRPr lang="zh-CN" altLang="en-US" sz="2200" dirty="0">
              <a:solidFill>
                <a:srgbClr val="000000"/>
              </a:solidFill>
              <a:latin typeface="微软雅黑" panose="020B0503020204020204" pitchFamily="34" charset="-122"/>
              <a:ea typeface="微软雅黑" panose="020B0503020204020204" pitchFamily="34" charset="-122"/>
            </a:endParaRPr>
          </a:p>
          <a:p>
            <a:pPr>
              <a:lnSpc>
                <a:spcPct val="150000"/>
              </a:lnSpc>
              <a:buClrTx/>
              <a:buFontTx/>
            </a:pPr>
            <a:r>
              <a:rPr lang="zh-CN" altLang="en-US" sz="2200" dirty="0">
                <a:solidFill>
                  <a:srgbClr val="000000"/>
                </a:solidFill>
                <a:latin typeface="微软雅黑" panose="020B0503020204020204" pitchFamily="34" charset="-122"/>
                <a:ea typeface="微软雅黑" panose="020B0503020204020204" pitchFamily="34" charset="-122"/>
              </a:rPr>
              <a:t>（</a:t>
            </a:r>
            <a:r>
              <a:rPr lang="en-US" altLang="zh-CN" sz="2200" dirty="0">
                <a:solidFill>
                  <a:srgbClr val="000000"/>
                </a:solidFill>
                <a:latin typeface="微软雅黑" panose="020B0503020204020204" pitchFamily="34" charset="-122"/>
                <a:ea typeface="微软雅黑" panose="020B0503020204020204" pitchFamily="34" charset="-122"/>
              </a:rPr>
              <a:t>1</a:t>
            </a:r>
            <a:r>
              <a:rPr lang="zh-CN" altLang="en-US" sz="2200" dirty="0">
                <a:solidFill>
                  <a:srgbClr val="000000"/>
                </a:solidFill>
                <a:latin typeface="微软雅黑" panose="020B0503020204020204" pitchFamily="34" charset="-122"/>
                <a:ea typeface="微软雅黑" panose="020B0503020204020204" pitchFamily="34" charset="-122"/>
              </a:rPr>
              <a:t>）求解目标：回溯法的求解目标是找出解空间树中满足约束条件的</a:t>
            </a:r>
            <a:r>
              <a:rPr lang="zh-CN" altLang="en-US" sz="2200" dirty="0">
                <a:solidFill>
                  <a:srgbClr val="FF0000"/>
                </a:solidFill>
                <a:latin typeface="微软雅黑" panose="020B0503020204020204" pitchFamily="34" charset="-122"/>
                <a:ea typeface="微软雅黑" panose="020B0503020204020204" pitchFamily="34" charset="-122"/>
              </a:rPr>
              <a:t>所有解</a:t>
            </a:r>
            <a:r>
              <a:rPr lang="zh-CN" altLang="en-US" sz="2200" dirty="0">
                <a:solidFill>
                  <a:srgbClr val="000000"/>
                </a:solidFill>
                <a:latin typeface="微软雅黑" panose="020B0503020204020204" pitchFamily="34" charset="-122"/>
                <a:ea typeface="微软雅黑" panose="020B0503020204020204" pitchFamily="34" charset="-122"/>
              </a:rPr>
              <a:t>；而分枝限界法的求解目标则是找出满足约束条件的一个解，或是在满足约束条件的解中找出在</a:t>
            </a:r>
            <a:r>
              <a:rPr lang="zh-CN" altLang="en-US" sz="2200" dirty="0">
                <a:solidFill>
                  <a:srgbClr val="FF0000"/>
                </a:solidFill>
                <a:latin typeface="微软雅黑" panose="020B0503020204020204" pitchFamily="34" charset="-122"/>
                <a:ea typeface="微软雅黑" panose="020B0503020204020204" pitchFamily="34" charset="-122"/>
              </a:rPr>
              <a:t>某种意义下的最优解</a:t>
            </a:r>
            <a:r>
              <a:rPr lang="zh-CN" altLang="en-US" sz="2200" dirty="0">
                <a:solidFill>
                  <a:srgbClr val="000000"/>
                </a:solidFill>
                <a:latin typeface="微软雅黑" panose="020B0503020204020204" pitchFamily="34" charset="-122"/>
                <a:ea typeface="微软雅黑" panose="020B0503020204020204" pitchFamily="34" charset="-122"/>
              </a:rPr>
              <a:t>。 </a:t>
            </a:r>
            <a:endParaRPr lang="zh-CN" altLang="en-US" sz="2200" dirty="0">
              <a:solidFill>
                <a:srgbClr val="000000"/>
              </a:solidFill>
              <a:latin typeface="微软雅黑" panose="020B0503020204020204" pitchFamily="34" charset="-122"/>
              <a:ea typeface="微软雅黑" panose="020B0503020204020204" pitchFamily="34" charset="-122"/>
            </a:endParaRPr>
          </a:p>
          <a:p>
            <a:pPr>
              <a:lnSpc>
                <a:spcPct val="150000"/>
              </a:lnSpc>
              <a:buClrTx/>
              <a:buFontTx/>
            </a:pPr>
            <a:r>
              <a:rPr lang="zh-CN" altLang="en-US" sz="2200" dirty="0">
                <a:solidFill>
                  <a:srgbClr val="000000"/>
                </a:solidFill>
                <a:latin typeface="微软雅黑" panose="020B0503020204020204" pitchFamily="34" charset="-122"/>
                <a:ea typeface="微软雅黑" panose="020B0503020204020204" pitchFamily="34" charset="-122"/>
              </a:rPr>
              <a:t>（</a:t>
            </a:r>
            <a:r>
              <a:rPr lang="en-US" altLang="zh-CN" sz="2200" dirty="0">
                <a:solidFill>
                  <a:srgbClr val="000000"/>
                </a:solidFill>
                <a:latin typeface="微软雅黑" panose="020B0503020204020204" pitchFamily="34" charset="-122"/>
                <a:ea typeface="微软雅黑" panose="020B0503020204020204" pitchFamily="34" charset="-122"/>
              </a:rPr>
              <a:t>2</a:t>
            </a:r>
            <a:r>
              <a:rPr lang="zh-CN" altLang="en-US" sz="2200" dirty="0">
                <a:solidFill>
                  <a:srgbClr val="000000"/>
                </a:solidFill>
                <a:latin typeface="微软雅黑" panose="020B0503020204020204" pitchFamily="34" charset="-122"/>
                <a:ea typeface="微软雅黑" panose="020B0503020204020204" pitchFamily="34" charset="-122"/>
              </a:rPr>
              <a:t>）搜索方式的不同：回溯法以</a:t>
            </a:r>
            <a:r>
              <a:rPr lang="zh-CN" altLang="en-US" sz="2200" dirty="0">
                <a:solidFill>
                  <a:srgbClr val="FF0000"/>
                </a:solidFill>
                <a:latin typeface="微软雅黑" panose="020B0503020204020204" pitchFamily="34" charset="-122"/>
                <a:ea typeface="微软雅黑" panose="020B0503020204020204" pitchFamily="34" charset="-122"/>
              </a:rPr>
              <a:t>深度</a:t>
            </a:r>
            <a:r>
              <a:rPr lang="zh-CN" altLang="en-US" sz="2200" dirty="0">
                <a:solidFill>
                  <a:srgbClr val="000000"/>
                </a:solidFill>
                <a:latin typeface="微软雅黑" panose="020B0503020204020204" pitchFamily="34" charset="-122"/>
                <a:ea typeface="微软雅黑" panose="020B0503020204020204" pitchFamily="34" charset="-122"/>
              </a:rPr>
              <a:t>优先的方式搜索解空间树；而分枝限界法则以</a:t>
            </a:r>
            <a:r>
              <a:rPr lang="zh-CN" altLang="en-US" sz="2200" dirty="0">
                <a:solidFill>
                  <a:srgbClr val="FF0000"/>
                </a:solidFill>
                <a:latin typeface="微软雅黑" panose="020B0503020204020204" pitchFamily="34" charset="-122"/>
                <a:ea typeface="微软雅黑" panose="020B0503020204020204" pitchFamily="34" charset="-122"/>
              </a:rPr>
              <a:t>先广后深或以最小耗费优先</a:t>
            </a:r>
            <a:r>
              <a:rPr lang="zh-CN" altLang="en-US" sz="2200" dirty="0">
                <a:solidFill>
                  <a:srgbClr val="000000"/>
                </a:solidFill>
                <a:latin typeface="微软雅黑" panose="020B0503020204020204" pitchFamily="34" charset="-122"/>
                <a:ea typeface="微软雅黑" panose="020B0503020204020204" pitchFamily="34" charset="-122"/>
              </a:rPr>
              <a:t>的方式搜索解空间树。</a:t>
            </a:r>
            <a:endParaRPr lang="zh-CN" altLang="en-US" sz="22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5716">
                                            <p:txEl>
                                              <p:charRg st="0" end="16"/>
                                            </p:txEl>
                                          </p:spTgt>
                                        </p:tgtEl>
                                        <p:attrNameLst>
                                          <p:attrName>style.visibility</p:attrName>
                                        </p:attrNameLst>
                                      </p:cBhvr>
                                      <p:to>
                                        <p:strVal val="visible"/>
                                      </p:to>
                                    </p:set>
                                    <p:animEffect transition="in" filter="wipe(up)">
                                      <p:cBhvr>
                                        <p:cTn id="7" dur="1000"/>
                                        <p:tgtEl>
                                          <p:spTgt spid="115716">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5716">
                                            <p:txEl>
                                              <p:charRg st="16" end="104"/>
                                            </p:txEl>
                                          </p:spTgt>
                                        </p:tgtEl>
                                        <p:attrNameLst>
                                          <p:attrName>style.visibility</p:attrName>
                                        </p:attrNameLst>
                                      </p:cBhvr>
                                      <p:to>
                                        <p:strVal val="visible"/>
                                      </p:to>
                                    </p:set>
                                    <p:animEffect transition="in" filter="wipe(up)">
                                      <p:cBhvr>
                                        <p:cTn id="12" dur="1000"/>
                                        <p:tgtEl>
                                          <p:spTgt spid="115716">
                                            <p:txEl>
                                              <p:charRg st="16" end="10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5716">
                                            <p:txEl>
                                              <p:charRg st="104" end="164"/>
                                            </p:txEl>
                                          </p:spTgt>
                                        </p:tgtEl>
                                        <p:attrNameLst>
                                          <p:attrName>style.visibility</p:attrName>
                                        </p:attrNameLst>
                                      </p:cBhvr>
                                      <p:to>
                                        <p:strVal val="visible"/>
                                      </p:to>
                                    </p:set>
                                    <p:animEffect transition="in" filter="wipe(left)">
                                      <p:cBhvr>
                                        <p:cTn id="17" dur="500"/>
                                        <p:tgtEl>
                                          <p:spTgt spid="115716">
                                            <p:txEl>
                                              <p:charRg st="104" end="16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2"/>
          <p:cNvSpPr>
            <a:spLocks noChangeArrowheads="1"/>
          </p:cNvSpPr>
          <p:nvPr/>
        </p:nvSpPr>
        <p:spPr bwMode="auto">
          <a:xfrm>
            <a:off x="457200" y="1676400"/>
            <a:ext cx="8382000" cy="2068513"/>
          </a:xfrm>
          <a:prstGeom prst="rect">
            <a:avLst/>
          </a:prstGeom>
          <a:noFill/>
          <a:ln>
            <a:noFill/>
          </a:ln>
          <a:effectLst/>
        </p:spPr>
        <p:txBody>
          <a:bodyPr>
            <a:spAutoFit/>
          </a:bodyPr>
          <a:lstStyle/>
          <a:p>
            <a:pPr marL="0" marR="0" lvl="0" indent="0" algn="l" defTabSz="914400" rtl="0" eaLnBrk="1" fontAlgn="auto" latinLnBrk="0" hangingPunct="1">
              <a:lnSpc>
                <a:spcPct val="150000"/>
              </a:lnSpc>
              <a:spcBef>
                <a:spcPct val="40000"/>
              </a:spcBef>
              <a:spcAft>
                <a:spcPts val="0"/>
              </a:spcAft>
              <a:buClr>
                <a:schemeClr val="hlink"/>
              </a:buClr>
              <a:buSzTx/>
              <a:buFontTx/>
              <a:buNone/>
              <a:defRPr/>
            </a:pPr>
            <a:r>
              <a:rPr kumimoji="0" lang="zh-CN" altLang="en-US" sz="2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Consolas" panose="020B0609020204030204" pitchFamily="49" charset="0"/>
                <a:ea typeface="微软雅黑" panose="020B0503020204020204" pitchFamily="34" charset="-122"/>
                <a:cs typeface="+mn-cs"/>
              </a:rPr>
              <a:t>（</a:t>
            </a:r>
            <a:r>
              <a:rPr kumimoji="0" lang="en-US" altLang="zh-CN" sz="2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Consolas" panose="020B0609020204030204" pitchFamily="49" charset="0"/>
                <a:ea typeface="微软雅黑" panose="020B0503020204020204" pitchFamily="34" charset="-122"/>
                <a:cs typeface="+mn-cs"/>
              </a:rPr>
              <a:t>3</a:t>
            </a:r>
            <a:r>
              <a:rPr kumimoji="0" lang="zh-CN" altLang="en-US" sz="2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Consolas" panose="020B0609020204030204" pitchFamily="49" charset="0"/>
                <a:ea typeface="微软雅黑" panose="020B0503020204020204" pitchFamily="34" charset="-122"/>
                <a:cs typeface="+mn-cs"/>
              </a:rPr>
              <a:t>）在算法设计上，分枝限界剪枝法不仅通过约束条件来控制搜索路径，还通过目标函数的限界来减少搜索规模；分枝限界剪枝法在搜索时，将满足约束条件且不越过目标函数的子结点加入到活结点表中等待搜索。</a:t>
            </a:r>
            <a:r>
              <a:rPr kumimoji="0" lang="zh-CN" altLang="en-US" sz="22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mn-cs"/>
              </a:rPr>
              <a:t> </a:t>
            </a:r>
            <a:endParaRPr kumimoji="0" lang="zh-CN" altLang="en-US" sz="22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mn-cs"/>
            </a:endParaRPr>
          </a:p>
        </p:txBody>
      </p:sp>
      <p:sp>
        <p:nvSpPr>
          <p:cNvPr id="79874" name="Text Box 3"/>
          <p:cNvSpPr txBox="1"/>
          <p:nvPr/>
        </p:nvSpPr>
        <p:spPr>
          <a:xfrm>
            <a:off x="533400" y="479425"/>
            <a:ext cx="1620838" cy="641350"/>
          </a:xfrm>
          <a:prstGeom prst="rect">
            <a:avLst/>
          </a:prstGeom>
          <a:noFill/>
          <a:ln w="9525">
            <a:noFill/>
          </a:ln>
        </p:spPr>
        <p:txBody>
          <a:bodyPr anchor="t" anchorCtr="0">
            <a:spAutoFit/>
          </a:bodyPr>
          <a:p>
            <a:pPr>
              <a:buClrTx/>
              <a:buFontTx/>
            </a:pPr>
            <a:r>
              <a:rPr lang="zh-CN" altLang="en-US" sz="3600" dirty="0">
                <a:solidFill>
                  <a:schemeClr val="bg1"/>
                </a:solidFill>
                <a:latin typeface="微软雅黑" panose="020B0503020204020204" pitchFamily="34" charset="-122"/>
                <a:ea typeface="微软雅黑" panose="020B0503020204020204" pitchFamily="34" charset="-122"/>
              </a:rPr>
              <a:t>小结</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Grp="1"/>
          </p:cNvSpPr>
          <p:nvPr>
            <p:ph idx="1"/>
          </p:nvPr>
        </p:nvSpPr>
        <p:spPr>
          <a:xfrm>
            <a:off x="228600" y="1143000"/>
            <a:ext cx="8567738" cy="6264275"/>
          </a:xfrm>
        </p:spPr>
        <p:txBody>
          <a:bodyPr vert="horz" wrap="square" lIns="91440" tIns="45720" rIns="91440" bIns="45720" anchor="t" anchorCtr="0"/>
          <a:p>
            <a:pPr eaLnBrk="1" hangingPunct="1">
              <a:lnSpc>
                <a:spcPct val="125000"/>
              </a:lnSpc>
              <a:spcBef>
                <a:spcPct val="25000"/>
              </a:spcBef>
              <a:buNone/>
            </a:pPr>
            <a:r>
              <a:rPr lang="en-US" altLang="zh-CN" sz="2400" b="0" dirty="0">
                <a:solidFill>
                  <a:srgbClr val="C00000"/>
                </a:solidFill>
                <a:latin typeface="微软雅黑" panose="020B0503020204020204" pitchFamily="34" charset="-122"/>
                <a:ea typeface="微软雅黑" panose="020B0503020204020204" pitchFamily="34" charset="-122"/>
              </a:rPr>
              <a:t>2. </a:t>
            </a:r>
            <a:r>
              <a:rPr lang="zh-CN" altLang="en-US" sz="2400" b="0" dirty="0">
                <a:solidFill>
                  <a:srgbClr val="C00000"/>
                </a:solidFill>
                <a:latin typeface="微软雅黑" panose="020B0503020204020204" pitchFamily="34" charset="-122"/>
                <a:ea typeface="微软雅黑" panose="020B0503020204020204" pitchFamily="34" charset="-122"/>
              </a:rPr>
              <a:t>分枝限界法基本思想</a:t>
            </a:r>
            <a:endParaRPr lang="zh-CN" altLang="en-US" sz="2400" b="0" dirty="0">
              <a:solidFill>
                <a:srgbClr val="C00000"/>
              </a:solidFill>
              <a:latin typeface="微软雅黑" panose="020B0503020204020204" pitchFamily="34" charset="-122"/>
              <a:ea typeface="微软雅黑" panose="020B0503020204020204" pitchFamily="34" charset="-122"/>
            </a:endParaRPr>
          </a:p>
          <a:p>
            <a:pPr eaLnBrk="1" hangingPunct="1">
              <a:lnSpc>
                <a:spcPct val="120000"/>
              </a:lnSpc>
              <a:spcBef>
                <a:spcPts val="600"/>
              </a:spcBef>
              <a:spcAft>
                <a:spcPts val="600"/>
              </a:spcAft>
              <a:buClrTx/>
              <a:buFont typeface="Arial" panose="020B0604020202020204" pitchFamily="34" charset="0"/>
              <a:buChar char="•"/>
            </a:pPr>
            <a:r>
              <a:rPr lang="zh-CN" altLang="en-US" sz="2100" b="0" dirty="0">
                <a:solidFill>
                  <a:srgbClr val="000000"/>
                </a:solidFill>
                <a:latin typeface="Consolas" panose="020B0609020204030204" pitchFamily="49" charset="0"/>
                <a:ea typeface="微软雅黑" panose="020B0503020204020204" pitchFamily="34" charset="-122"/>
              </a:rPr>
              <a:t>分枝限界法是在生成当前扩展结点的</a:t>
            </a:r>
            <a:r>
              <a:rPr lang="zh-CN" altLang="en-US" sz="2100" b="0" dirty="0">
                <a:solidFill>
                  <a:schemeClr val="hlink"/>
                </a:solidFill>
                <a:latin typeface="Consolas" panose="020B0609020204030204" pitchFamily="49" charset="0"/>
                <a:ea typeface="微软雅黑" panose="020B0503020204020204" pitchFamily="34" charset="-122"/>
              </a:rPr>
              <a:t>全部儿子</a:t>
            </a:r>
            <a:r>
              <a:rPr lang="zh-CN" altLang="en-US" sz="2100" b="0" dirty="0">
                <a:solidFill>
                  <a:srgbClr val="000000"/>
                </a:solidFill>
                <a:latin typeface="Consolas" panose="020B0609020204030204" pitchFamily="49" charset="0"/>
                <a:ea typeface="微软雅黑" panose="020B0503020204020204" pitchFamily="34" charset="-122"/>
              </a:rPr>
              <a:t>之后，再生成其他活结点的儿子，并且使用限界函数帮助避免生成不包含答案结点子树的状态空间的检索方法。 </a:t>
            </a:r>
            <a:endParaRPr lang="zh-CN" altLang="en-US" sz="2100" b="0" dirty="0">
              <a:solidFill>
                <a:srgbClr val="000000"/>
              </a:solidFill>
              <a:latin typeface="Consolas" panose="020B0609020204030204" pitchFamily="49" charset="0"/>
              <a:ea typeface="微软雅黑" panose="020B0503020204020204" pitchFamily="34" charset="-122"/>
            </a:endParaRPr>
          </a:p>
          <a:p>
            <a:pPr eaLnBrk="1" hangingPunct="1">
              <a:lnSpc>
                <a:spcPct val="120000"/>
              </a:lnSpc>
              <a:spcBef>
                <a:spcPts val="600"/>
              </a:spcBef>
              <a:spcAft>
                <a:spcPts val="600"/>
              </a:spcAft>
              <a:buClrTx/>
              <a:buFont typeface="Arial" panose="020B0604020202020204" pitchFamily="34" charset="0"/>
              <a:buChar char="•"/>
            </a:pPr>
            <a:r>
              <a:rPr lang="zh-CN" altLang="en-US" sz="2100" b="0" dirty="0">
                <a:solidFill>
                  <a:srgbClr val="000000"/>
                </a:solidFill>
                <a:latin typeface="Consolas" panose="020B0609020204030204" pitchFamily="49" charset="0"/>
                <a:ea typeface="微软雅黑" panose="020B0503020204020204" pitchFamily="34" charset="-122"/>
              </a:rPr>
              <a:t>在分枝限界法中，每一个</a:t>
            </a:r>
            <a:r>
              <a:rPr lang="zh-CN" altLang="en-US" sz="2100" b="0" dirty="0">
                <a:solidFill>
                  <a:srgbClr val="FF0000"/>
                </a:solidFill>
                <a:latin typeface="Consolas" panose="020B0609020204030204" pitchFamily="49" charset="0"/>
                <a:ea typeface="微软雅黑" panose="020B0503020204020204" pitchFamily="34" charset="-122"/>
              </a:rPr>
              <a:t>活结点只有一次机会</a:t>
            </a:r>
            <a:r>
              <a:rPr lang="zh-CN" altLang="en-US" sz="2100" b="0" dirty="0">
                <a:solidFill>
                  <a:srgbClr val="000000"/>
                </a:solidFill>
                <a:latin typeface="Consolas" panose="020B0609020204030204" pitchFamily="49" charset="0"/>
                <a:ea typeface="微软雅黑" panose="020B0503020204020204" pitchFamily="34" charset="-122"/>
              </a:rPr>
              <a:t>成为扩展结点。活结点一旦成为扩展结点，就</a:t>
            </a:r>
            <a:r>
              <a:rPr lang="zh-CN" altLang="en-US" sz="2100" b="0" dirty="0">
                <a:solidFill>
                  <a:srgbClr val="FF0000"/>
                </a:solidFill>
                <a:latin typeface="Consolas" panose="020B0609020204030204" pitchFamily="49" charset="0"/>
                <a:ea typeface="微软雅黑" panose="020B0503020204020204" pitchFamily="34" charset="-122"/>
              </a:rPr>
              <a:t>一次性产生其所有儿子结点</a:t>
            </a:r>
            <a:r>
              <a:rPr lang="zh-CN" altLang="en-US" sz="2100" b="0" dirty="0">
                <a:solidFill>
                  <a:srgbClr val="000000"/>
                </a:solidFill>
                <a:latin typeface="Consolas" panose="020B0609020204030204" pitchFamily="49" charset="0"/>
                <a:ea typeface="微软雅黑" panose="020B0503020204020204" pitchFamily="34" charset="-122"/>
              </a:rPr>
              <a:t>。在这些儿子结点中，导致不可行解或导致非最优解的儿子结点被</a:t>
            </a:r>
            <a:r>
              <a:rPr lang="zh-CN" altLang="en-US" sz="2100" b="0" dirty="0">
                <a:solidFill>
                  <a:srgbClr val="FF0000"/>
                </a:solidFill>
                <a:latin typeface="Consolas" panose="020B0609020204030204" pitchFamily="49" charset="0"/>
                <a:ea typeface="微软雅黑" panose="020B0503020204020204" pitchFamily="34" charset="-122"/>
              </a:rPr>
              <a:t>舍弃</a:t>
            </a:r>
            <a:r>
              <a:rPr lang="zh-CN" altLang="en-US" sz="2100" b="0" dirty="0">
                <a:solidFill>
                  <a:srgbClr val="000000"/>
                </a:solidFill>
                <a:latin typeface="Consolas" panose="020B0609020204030204" pitchFamily="49" charset="0"/>
                <a:ea typeface="微软雅黑" panose="020B0503020204020204" pitchFamily="34" charset="-122"/>
              </a:rPr>
              <a:t>，其余儿子结点被加入</a:t>
            </a:r>
            <a:r>
              <a:rPr lang="zh-CN" altLang="en-US" sz="2100" b="0" dirty="0">
                <a:solidFill>
                  <a:srgbClr val="FF0000"/>
                </a:solidFill>
                <a:latin typeface="Consolas" panose="020B0609020204030204" pitchFamily="49" charset="0"/>
                <a:ea typeface="微软雅黑" panose="020B0503020204020204" pitchFamily="34" charset="-122"/>
              </a:rPr>
              <a:t>活结点表</a:t>
            </a:r>
            <a:r>
              <a:rPr lang="zh-CN" altLang="en-US" sz="2100" b="0" dirty="0">
                <a:solidFill>
                  <a:srgbClr val="000000"/>
                </a:solidFill>
                <a:latin typeface="Consolas" panose="020B0609020204030204" pitchFamily="49" charset="0"/>
                <a:ea typeface="微软雅黑" panose="020B0503020204020204" pitchFamily="34" charset="-122"/>
              </a:rPr>
              <a:t>中。</a:t>
            </a:r>
            <a:endParaRPr lang="zh-CN" altLang="en-US" sz="2100" b="0" dirty="0">
              <a:solidFill>
                <a:srgbClr val="000000"/>
              </a:solidFill>
              <a:latin typeface="Consolas" panose="020B0609020204030204" pitchFamily="49" charset="0"/>
              <a:ea typeface="微软雅黑" panose="020B0503020204020204" pitchFamily="34" charset="-122"/>
            </a:endParaRPr>
          </a:p>
          <a:p>
            <a:pPr eaLnBrk="1" hangingPunct="1">
              <a:lnSpc>
                <a:spcPct val="120000"/>
              </a:lnSpc>
              <a:spcBef>
                <a:spcPts val="600"/>
              </a:spcBef>
              <a:spcAft>
                <a:spcPts val="600"/>
              </a:spcAft>
              <a:buClrTx/>
              <a:buFont typeface="Arial" panose="020B0604020202020204" pitchFamily="34" charset="0"/>
              <a:buChar char="•"/>
            </a:pPr>
            <a:r>
              <a:rPr lang="zh-CN" altLang="en-US" sz="2100" b="0" dirty="0">
                <a:solidFill>
                  <a:srgbClr val="000000"/>
                </a:solidFill>
                <a:latin typeface="Consolas" panose="020B0609020204030204" pitchFamily="49" charset="0"/>
                <a:ea typeface="微软雅黑" panose="020B0503020204020204" pitchFamily="34" charset="-122"/>
              </a:rPr>
              <a:t> 从活结点表中取下一结点成为当前扩展结点。这个过程一直持续到找到所需的解或活结点表为空时为止。 </a:t>
            </a:r>
            <a:endParaRPr lang="zh-CN" altLang="en-US" sz="2100" b="0" dirty="0">
              <a:solidFill>
                <a:srgbClr val="000000"/>
              </a:solidFill>
              <a:latin typeface="Consolas" panose="020B0609020204030204" pitchFamily="49" charset="0"/>
              <a:ea typeface="微软雅黑" panose="020B0503020204020204" pitchFamily="34" charset="-122"/>
            </a:endParaRPr>
          </a:p>
          <a:p>
            <a:pPr eaLnBrk="1" hangingPunct="1">
              <a:lnSpc>
                <a:spcPct val="120000"/>
              </a:lnSpc>
              <a:spcBef>
                <a:spcPts val="600"/>
              </a:spcBef>
              <a:spcAft>
                <a:spcPts val="600"/>
              </a:spcAft>
              <a:buClrTx/>
              <a:buFont typeface="Arial" panose="020B0604020202020204" pitchFamily="34" charset="0"/>
              <a:buChar char="•"/>
            </a:pPr>
            <a:r>
              <a:rPr lang="zh-CN" altLang="en-US" sz="2100" b="0" dirty="0">
                <a:solidFill>
                  <a:srgbClr val="000000"/>
                </a:solidFill>
                <a:latin typeface="Consolas" panose="020B0609020204030204" pitchFamily="49" charset="0"/>
                <a:ea typeface="微软雅黑" panose="020B0503020204020204" pitchFamily="34" charset="-122"/>
              </a:rPr>
              <a:t>取下一结点时，按最小代价优先的方式，成为当前扩展结点；并</a:t>
            </a:r>
            <a:r>
              <a:rPr lang="zh-CN" altLang="en-US" sz="2100" b="0" dirty="0">
                <a:solidFill>
                  <a:schemeClr val="hlink"/>
                </a:solidFill>
                <a:latin typeface="Consolas" panose="020B0609020204030204" pitchFamily="49" charset="0"/>
                <a:ea typeface="微软雅黑" panose="020B0503020204020204" pitchFamily="34" charset="-122"/>
              </a:rPr>
              <a:t>按估值函数和约束条件进行剪枝</a:t>
            </a:r>
            <a:r>
              <a:rPr lang="zh-CN" altLang="en-US" sz="2100" b="0" dirty="0">
                <a:latin typeface="Consolas" panose="020B0609020204030204" pitchFamily="49" charset="0"/>
                <a:ea typeface="微软雅黑" panose="020B0503020204020204" pitchFamily="34" charset="-122"/>
              </a:rPr>
              <a:t>。</a:t>
            </a:r>
            <a:endParaRPr lang="zh-CN" altLang="en-US" sz="2100" b="0" dirty="0">
              <a:solidFill>
                <a:schemeClr val="accent2"/>
              </a:solidFill>
              <a:latin typeface="Consolas" panose="020B0609020204030204" pitchFamily="49"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42">
                                            <p:txEl>
                                              <p:charRg st="13" end="8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42">
                                            <p:txEl>
                                              <p:charRg st="84" end="18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42">
                                            <p:txEl>
                                              <p:charRg st="184" end="23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42">
                                            <p:txEl>
                                              <p:charRg st="233" end="27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Text Box 2"/>
          <p:cNvSpPr txBox="1"/>
          <p:nvPr/>
        </p:nvSpPr>
        <p:spPr>
          <a:xfrm>
            <a:off x="457200" y="1600200"/>
            <a:ext cx="8229600" cy="3727450"/>
          </a:xfrm>
          <a:prstGeom prst="rect">
            <a:avLst/>
          </a:prstGeom>
          <a:noFill/>
          <a:ln w="9525">
            <a:noFill/>
          </a:ln>
        </p:spPr>
        <p:txBody>
          <a:bodyPr anchor="t" anchorCtr="0">
            <a:spAutoFit/>
          </a:bodyPr>
          <a:p>
            <a:pPr>
              <a:lnSpc>
                <a:spcPct val="150000"/>
              </a:lnSpc>
              <a:spcBef>
                <a:spcPct val="20000"/>
              </a:spcBef>
              <a:buClrTx/>
              <a:buFontTx/>
            </a:pPr>
            <a:r>
              <a:rPr lang="en-US" altLang="zh-CN" sz="2200" dirty="0">
                <a:latin typeface="Consolas" panose="020B0609020204030204" pitchFamily="49" charset="0"/>
                <a:ea typeface="微软雅黑" panose="020B0503020204020204" pitchFamily="34" charset="-122"/>
              </a:rPr>
              <a:t>    </a:t>
            </a:r>
            <a:r>
              <a:rPr lang="zh-CN" altLang="en-US" sz="2200" dirty="0">
                <a:solidFill>
                  <a:srgbClr val="FF0000"/>
                </a:solidFill>
                <a:latin typeface="Consolas" panose="020B0609020204030204" pitchFamily="49" charset="0"/>
                <a:ea typeface="微软雅黑" panose="020B0503020204020204" pitchFamily="34" charset="-122"/>
              </a:rPr>
              <a:t>分枝</a:t>
            </a:r>
            <a:r>
              <a:rPr lang="en-US" altLang="zh-CN" sz="2200" dirty="0">
                <a:solidFill>
                  <a:srgbClr val="FF0000"/>
                </a:solidFill>
                <a:latin typeface="Consolas" panose="020B0609020204030204" pitchFamily="49" charset="0"/>
                <a:ea typeface="微软雅黑" panose="020B0503020204020204" pitchFamily="34" charset="-122"/>
              </a:rPr>
              <a:t>-</a:t>
            </a:r>
            <a:r>
              <a:rPr lang="zh-CN" altLang="en-US" sz="2200" dirty="0">
                <a:solidFill>
                  <a:srgbClr val="FF0000"/>
                </a:solidFill>
                <a:latin typeface="Consolas" panose="020B0609020204030204" pitchFamily="49" charset="0"/>
                <a:ea typeface="微软雅黑" panose="020B0503020204020204" pitchFamily="34" charset="-122"/>
              </a:rPr>
              <a:t>限界方法找最优解的效率比回溯法高。</a:t>
            </a:r>
            <a:r>
              <a:rPr lang="zh-CN" altLang="en-US" sz="2200" dirty="0">
                <a:solidFill>
                  <a:srgbClr val="000000"/>
                </a:solidFill>
                <a:latin typeface="Consolas" panose="020B0609020204030204" pitchFamily="49" charset="0"/>
                <a:ea typeface="微软雅黑" panose="020B0503020204020204" pitchFamily="34" charset="-122"/>
              </a:rPr>
              <a:t>其</a:t>
            </a:r>
            <a:r>
              <a:rPr lang="zh-CN" altLang="en-US" sz="2200" dirty="0">
                <a:solidFill>
                  <a:srgbClr val="FF0000"/>
                </a:solidFill>
                <a:latin typeface="Consolas" panose="020B0609020204030204" pitchFamily="49" charset="0"/>
                <a:ea typeface="微软雅黑" panose="020B0503020204020204" pitchFamily="34" charset="-122"/>
              </a:rPr>
              <a:t>原因</a:t>
            </a:r>
            <a:r>
              <a:rPr lang="zh-CN" altLang="en-US" sz="2200" dirty="0">
                <a:solidFill>
                  <a:srgbClr val="000000"/>
                </a:solidFill>
                <a:latin typeface="Consolas" panose="020B0609020204030204" pitchFamily="49" charset="0"/>
                <a:ea typeface="微软雅黑" panose="020B0503020204020204" pitchFamily="34" charset="-122"/>
              </a:rPr>
              <a:t>在于它</a:t>
            </a:r>
            <a:r>
              <a:rPr lang="zh-CN" altLang="en-US" sz="2200" u="sng" dirty="0">
                <a:solidFill>
                  <a:schemeClr val="hlink"/>
                </a:solidFill>
                <a:latin typeface="Consolas" panose="020B0609020204030204" pitchFamily="49" charset="0"/>
                <a:ea typeface="微软雅黑" panose="020B0503020204020204" pitchFamily="34" charset="-122"/>
              </a:rPr>
              <a:t>采用了最小代价估值函数指导搜索</a:t>
            </a:r>
            <a:r>
              <a:rPr lang="zh-CN" altLang="en-US" sz="2200" dirty="0">
                <a:solidFill>
                  <a:srgbClr val="000000"/>
                </a:solidFill>
                <a:latin typeface="Consolas" panose="020B0609020204030204" pitchFamily="49" charset="0"/>
                <a:ea typeface="微软雅黑" panose="020B0503020204020204" pitchFamily="34" charset="-122"/>
              </a:rPr>
              <a:t>。</a:t>
            </a:r>
            <a:endParaRPr lang="en-US" altLang="zh-CN" sz="2200" dirty="0">
              <a:solidFill>
                <a:srgbClr val="000000"/>
              </a:solidFill>
              <a:latin typeface="Consolas" panose="020B0609020204030204" pitchFamily="49" charset="0"/>
              <a:ea typeface="微软雅黑" panose="020B0503020204020204" pitchFamily="34" charset="-122"/>
            </a:endParaRPr>
          </a:p>
          <a:p>
            <a:pPr>
              <a:lnSpc>
                <a:spcPct val="150000"/>
              </a:lnSpc>
              <a:spcBef>
                <a:spcPct val="20000"/>
              </a:spcBef>
              <a:buClrTx/>
              <a:buFontTx/>
            </a:pPr>
            <a:r>
              <a:rPr lang="en-US" altLang="zh-CN" sz="2200" dirty="0">
                <a:solidFill>
                  <a:srgbClr val="000000"/>
                </a:solidFill>
                <a:latin typeface="Consolas" panose="020B0609020204030204" pitchFamily="49" charset="0"/>
                <a:ea typeface="微软雅黑" panose="020B0503020204020204" pitchFamily="34" charset="-122"/>
              </a:rPr>
              <a:t>    </a:t>
            </a:r>
            <a:r>
              <a:rPr lang="zh-CN" altLang="en-US" sz="2200" dirty="0">
                <a:solidFill>
                  <a:srgbClr val="000000"/>
                </a:solidFill>
                <a:latin typeface="Consolas" panose="020B0609020204030204" pitchFamily="49" charset="0"/>
                <a:ea typeface="微软雅黑" panose="020B0503020204020204" pitchFamily="34" charset="-122"/>
              </a:rPr>
              <a:t>在活结点表中，选择有最小代价估值的结点作为扩展结点。即总是向最有可能获得最优解的子树上扩展，并且</a:t>
            </a:r>
            <a:r>
              <a:rPr lang="zh-CN" altLang="en-US" sz="2200" u="sng" dirty="0">
                <a:solidFill>
                  <a:schemeClr val="hlink"/>
                </a:solidFill>
                <a:latin typeface="Consolas" panose="020B0609020204030204" pitchFamily="49" charset="0"/>
                <a:ea typeface="微软雅黑" panose="020B0503020204020204" pitchFamily="34" charset="-122"/>
              </a:rPr>
              <a:t>采用限界函数</a:t>
            </a:r>
            <a:r>
              <a:rPr lang="en-US" altLang="zh-CN" sz="2200" u="sng" dirty="0">
                <a:solidFill>
                  <a:schemeClr val="hlink"/>
                </a:solidFill>
                <a:latin typeface="Consolas" panose="020B0609020204030204" pitchFamily="49" charset="0"/>
                <a:ea typeface="微软雅黑" panose="020B0503020204020204" pitchFamily="34" charset="-122"/>
              </a:rPr>
              <a:t>U</a:t>
            </a:r>
            <a:r>
              <a:rPr lang="zh-CN" altLang="en-US" sz="2200" u="sng" dirty="0">
                <a:solidFill>
                  <a:schemeClr val="hlink"/>
                </a:solidFill>
                <a:latin typeface="Consolas" panose="020B0609020204030204" pitchFamily="49" charset="0"/>
                <a:ea typeface="微软雅黑" panose="020B0503020204020204" pitchFamily="34" charset="-122"/>
              </a:rPr>
              <a:t>杀死活结点表中不可能成为最优解的结点</a:t>
            </a:r>
            <a:r>
              <a:rPr lang="zh-CN" altLang="en-US" sz="2200" dirty="0">
                <a:latin typeface="Consolas" panose="020B0609020204030204" pitchFamily="49" charset="0"/>
                <a:ea typeface="微软雅黑" panose="020B0503020204020204" pitchFamily="34" charset="-122"/>
              </a:rPr>
              <a:t>，</a:t>
            </a:r>
            <a:r>
              <a:rPr lang="zh-CN" altLang="en-US" sz="2200" dirty="0">
                <a:solidFill>
                  <a:srgbClr val="000000"/>
                </a:solidFill>
                <a:latin typeface="Consolas" panose="020B0609020204030204" pitchFamily="49" charset="0"/>
                <a:ea typeface="微软雅黑" panose="020B0503020204020204" pitchFamily="34" charset="-122"/>
              </a:rPr>
              <a:t>提高算法的效率。</a:t>
            </a:r>
            <a:endParaRPr lang="zh-CN" altLang="en-US" sz="2200" dirty="0">
              <a:solidFill>
                <a:srgbClr val="000000"/>
              </a:solidFill>
              <a:latin typeface="Consolas" panose="020B0609020204030204" pitchFamily="49" charset="0"/>
              <a:ea typeface="微软雅黑" panose="020B0503020204020204" pitchFamily="34" charset="-122"/>
            </a:endParaRPr>
          </a:p>
          <a:p>
            <a:pPr>
              <a:lnSpc>
                <a:spcPct val="150000"/>
              </a:lnSpc>
              <a:spcBef>
                <a:spcPct val="20000"/>
              </a:spcBef>
              <a:buClrTx/>
              <a:buFontTx/>
            </a:pPr>
            <a:r>
              <a:rPr lang="zh-CN" altLang="en-US" sz="2200" dirty="0">
                <a:solidFill>
                  <a:srgbClr val="000000"/>
                </a:solidFill>
                <a:latin typeface="Consolas" panose="020B0609020204030204" pitchFamily="49" charset="0"/>
                <a:ea typeface="微软雅黑" panose="020B0503020204020204" pitchFamily="34" charset="-122"/>
              </a:rPr>
              <a:t>    分枝</a:t>
            </a:r>
            <a:r>
              <a:rPr lang="en-US" altLang="zh-CN" sz="2200" dirty="0">
                <a:solidFill>
                  <a:srgbClr val="000000"/>
                </a:solidFill>
                <a:latin typeface="Consolas" panose="020B0609020204030204" pitchFamily="49" charset="0"/>
                <a:ea typeface="微软雅黑" panose="020B0503020204020204" pitchFamily="34" charset="-122"/>
              </a:rPr>
              <a:t>-</a:t>
            </a:r>
            <a:r>
              <a:rPr lang="zh-CN" altLang="en-US" sz="2200" dirty="0">
                <a:solidFill>
                  <a:srgbClr val="000000"/>
                </a:solidFill>
                <a:latin typeface="Consolas" panose="020B0609020204030204" pitchFamily="49" charset="0"/>
                <a:ea typeface="微软雅黑" panose="020B0503020204020204" pitchFamily="34" charset="-122"/>
              </a:rPr>
              <a:t>限界方法运用于实际问题最关键的是选取有效的最小代价估值函数。并且要把极大化问题转化成极小化问题来解决。</a:t>
            </a:r>
            <a:endParaRPr lang="zh-CN" altLang="en-US" sz="2200" dirty="0">
              <a:solidFill>
                <a:srgbClr val="000000"/>
              </a:solidFill>
              <a:latin typeface="Consolas" panose="020B0609020204030204" pitchFamily="49"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0">
                                            <p:txEl>
                                              <p:charRg st="0" end="4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690">
                                            <p:txEl>
                                              <p:charRg st="47" end="13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4690">
                                            <p:txEl>
                                              <p:charRg st="134" end="19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WordArt 5"/>
          <p:cNvSpPr>
            <a:spLocks noTextEdit="1"/>
          </p:cNvSpPr>
          <p:nvPr/>
        </p:nvSpPr>
        <p:spPr>
          <a:xfrm>
            <a:off x="2209800" y="3048000"/>
            <a:ext cx="4343400" cy="609600"/>
          </a:xfrm>
          <a:prstGeom prst="rect">
            <a:avLst/>
          </a:prstGeom>
        </p:spPr>
        <p:txBody>
          <a:bodyPr wrap="none" fromWordArt="1">
            <a:prstTxWarp prst="textDeflate">
              <a:avLst>
                <a:gd name="adj" fmla="val 0"/>
              </a:avLst>
            </a:prstTxWarp>
            <a:normAutofit/>
          </a:bodyPr>
          <a:p>
            <a:pPr algn="ctr"/>
            <a:r>
              <a:rPr lang="zh-CN" altLang="en-US" sz="3600" b="1">
                <a:ln w="19050" cap="flat" cmpd="sng">
                  <a:solidFill>
                    <a:srgbClr val="FFFFFF"/>
                  </a:solidFill>
                  <a:prstDash val="solid"/>
                  <a:round/>
                  <a:headEnd type="none" w="med" len="med"/>
                  <a:tailEnd type="none" w="med" len="med"/>
                </a:ln>
                <a:gradFill rotWithShape="1">
                  <a:gsLst>
                    <a:gs pos="0">
                      <a:schemeClr val="bg2"/>
                    </a:gs>
                    <a:gs pos="100000">
                      <a:srgbClr val="666666"/>
                    </a:gs>
                  </a:gsLst>
                  <a:lin ang="0" scaled="1"/>
                  <a:tileRect/>
                </a:gradFill>
                <a:effectLst>
                  <a:outerShdw dist="71842" dir="2699999" algn="ctr" rotWithShape="0">
                    <a:schemeClr val="tx1">
                      <a:alpha val="50000"/>
                    </a:schemeClr>
                  </a:outerShdw>
                </a:effectLst>
                <a:latin typeface="Arial" panose="020B0604020202020204" pitchFamily="34" charset="0"/>
                <a:ea typeface="Arial" panose="020B0604020202020204" pitchFamily="34" charset="0"/>
              </a:rPr>
              <a:t>Thank You !</a:t>
            </a:r>
            <a:endParaRPr lang="zh-CN" altLang="en-US" sz="3600" b="1">
              <a:ln w="19050" cap="flat" cmpd="sng">
                <a:solidFill>
                  <a:srgbClr val="FFFFFF"/>
                </a:solidFill>
                <a:prstDash val="solid"/>
                <a:round/>
                <a:headEnd type="none" w="med" len="med"/>
                <a:tailEnd type="none" w="med" len="med"/>
              </a:ln>
              <a:gradFill rotWithShape="1">
                <a:gsLst>
                  <a:gs pos="0">
                    <a:schemeClr val="bg2"/>
                  </a:gs>
                  <a:gs pos="100000">
                    <a:srgbClr val="666666"/>
                  </a:gs>
                </a:gsLst>
                <a:lin ang="0" scaled="1"/>
                <a:tileRect/>
              </a:gradFill>
              <a:effectLst>
                <a:outerShdw dist="71842" dir="2699999" algn="ctr" rotWithShape="0">
                  <a:schemeClr val="tx1">
                    <a:alpha val="50000"/>
                  </a:schemeClr>
                </a:outerShdw>
              </a:effectLst>
              <a:latin typeface="Arial" panose="020B0604020202020204" pitchFamily="34" charset="0"/>
              <a:ea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9090"/>
                                        </p:tgtEl>
                                        <p:attrNameLst>
                                          <p:attrName>style.visibility</p:attrName>
                                        </p:attrNameLst>
                                      </p:cBhvr>
                                      <p:to>
                                        <p:strVal val="visible"/>
                                      </p:to>
                                    </p:set>
                                    <p:anim calcmode="lin" valueType="num">
                                      <p:cBhvr>
                                        <p:cTn id="7" dur="500" fill="hold"/>
                                        <p:tgtEl>
                                          <p:spTgt spid="89090"/>
                                        </p:tgtEl>
                                        <p:attrNameLst>
                                          <p:attrName>ppt_w</p:attrName>
                                        </p:attrNameLst>
                                      </p:cBhvr>
                                      <p:tavLst>
                                        <p:tav tm="0">
                                          <p:val>
                                            <p:fltVal val="0.000000"/>
                                          </p:val>
                                        </p:tav>
                                        <p:tav tm="100000">
                                          <p:val>
                                            <p:strVal val="#ppt_w"/>
                                          </p:val>
                                        </p:tav>
                                      </p:tavLst>
                                    </p:anim>
                                    <p:anim calcmode="lin" valueType="num">
                                      <p:cBhvr>
                                        <p:cTn id="8" dur="500" fill="hold"/>
                                        <p:tgtEl>
                                          <p:spTgt spid="89090"/>
                                        </p:tgtEl>
                                        <p:attrNameLst>
                                          <p:attrName>ppt_h</p:attrName>
                                        </p:attrNameLst>
                                      </p:cBhvr>
                                      <p:tavLst>
                                        <p:tav tm="0">
                                          <p:val>
                                            <p:fltVal val="0.000000"/>
                                          </p:val>
                                        </p:tav>
                                        <p:tav tm="100000">
                                          <p:val>
                                            <p:strVal val="#ppt_h"/>
                                          </p:val>
                                        </p:tav>
                                      </p:tavLst>
                                    </p:anim>
                                    <p:animEffect transition="in" filter="fade">
                                      <p:cBhvr>
                                        <p:cTn id="9" dur="500"/>
                                        <p:tgtEl>
                                          <p:spTgt spid="89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TextBox 1"/>
          <p:cNvSpPr txBox="1"/>
          <p:nvPr/>
        </p:nvSpPr>
        <p:spPr>
          <a:xfrm>
            <a:off x="1000125" y="1285875"/>
            <a:ext cx="3357563" cy="400050"/>
          </a:xfrm>
          <a:prstGeom prst="rect">
            <a:avLst/>
          </a:prstGeom>
          <a:noFill/>
          <a:ln w="9525">
            <a:noFill/>
          </a:ln>
        </p:spPr>
        <p:txBody>
          <a:bodyPr anchor="t" anchorCtr="0">
            <a:spAutoFit/>
          </a:bodyPr>
          <a:p>
            <a:pPr eaLnBrk="0" hangingPunct="0">
              <a:buClrTx/>
              <a:buFontTx/>
            </a:pPr>
            <a:r>
              <a:rPr lang="zh-CN" altLang="zh-CN" sz="2000" dirty="0">
                <a:solidFill>
                  <a:srgbClr val="000000"/>
                </a:solidFill>
                <a:latin typeface="黑体" panose="02010609060101010101" pitchFamily="49" charset="-122"/>
                <a:ea typeface="黑体" panose="02010609060101010101" pitchFamily="49" charset="-122"/>
              </a:rPr>
              <a:t>队列结点类型声明如下：</a:t>
            </a:r>
            <a:endParaRPr lang="zh-CN" altLang="zh-CN" sz="2000" dirty="0">
              <a:solidFill>
                <a:srgbClr val="000000"/>
              </a:solidFill>
              <a:latin typeface="黑体" panose="02010609060101010101" pitchFamily="49" charset="-122"/>
              <a:ea typeface="黑体" panose="02010609060101010101" pitchFamily="49" charset="-122"/>
            </a:endParaRPr>
          </a:p>
        </p:txBody>
      </p:sp>
      <p:sp>
        <p:nvSpPr>
          <p:cNvPr id="3" name="TextBox 2"/>
          <p:cNvSpPr txBox="1"/>
          <p:nvPr/>
        </p:nvSpPr>
        <p:spPr>
          <a:xfrm>
            <a:off x="1071563" y="2071688"/>
            <a:ext cx="6072188" cy="1398588"/>
          </a:xfrm>
          <a:prstGeom prst="rect">
            <a:avLst/>
          </a:prstGeom>
        </p:spPr>
        <p:style>
          <a:lnRef idx="1">
            <a:schemeClr val="accent5"/>
          </a:lnRef>
          <a:fillRef idx="2">
            <a:schemeClr val="accent5"/>
          </a:fillRef>
          <a:effectRef idx="1">
            <a:schemeClr val="accent5"/>
          </a:effectRef>
          <a:fontRef idx="minor">
            <a:schemeClr val="dk1"/>
          </a:fontRef>
        </p:style>
        <p:txBody>
          <a:bodyPr lIns="180000" tIns="144000" bIns="144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struct </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NodeType</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队列结点类型</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vno;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顶点编号</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length;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路径长度</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63492" name="TextBox 3"/>
          <p:cNvSpPr txBox="1"/>
          <p:nvPr/>
        </p:nvSpPr>
        <p:spPr>
          <a:xfrm>
            <a:off x="571500" y="3786188"/>
            <a:ext cx="7929563" cy="1884362"/>
          </a:xfrm>
          <a:prstGeom prst="rect">
            <a:avLst/>
          </a:prstGeom>
          <a:noFill/>
          <a:ln w="9525">
            <a:noFill/>
          </a:ln>
        </p:spPr>
        <p:txBody>
          <a:bodyPr anchor="t" anchorCtr="0">
            <a:spAutoFit/>
          </a:bodyPr>
          <a:p>
            <a:pPr eaLnBrk="0" hangingPunct="0">
              <a:lnSpc>
                <a:spcPct val="150000"/>
              </a:lnSpc>
              <a:buClrTx/>
              <a:buFontTx/>
            </a:pPr>
            <a:r>
              <a:rPr lang="en-US" altLang="zh-CN" sz="2000" dirty="0">
                <a:solidFill>
                  <a:srgbClr val="0000FF"/>
                </a:solidFill>
                <a:latin typeface="Consolas" panose="020B0609020204030204" pitchFamily="49" charset="0"/>
                <a:ea typeface="楷体" panose="02010609060101010101" pitchFamily="49" charset="-122"/>
              </a:rPr>
              <a:t>    </a:t>
            </a:r>
            <a:r>
              <a:rPr lang="zh-CN" altLang="zh-CN" sz="2000" dirty="0">
                <a:solidFill>
                  <a:srgbClr val="000000"/>
                </a:solidFill>
                <a:latin typeface="Consolas" panose="020B0609020204030204" pitchFamily="49" charset="0"/>
                <a:ea typeface="黑体" panose="02010609060101010101" pitchFamily="49" charset="-122"/>
              </a:rPr>
              <a:t>用</a:t>
            </a:r>
            <a:r>
              <a:rPr lang="en-US" altLang="zh-CN" sz="2000" dirty="0">
                <a:solidFill>
                  <a:srgbClr val="000000"/>
                </a:solidFill>
                <a:latin typeface="Consolas" panose="020B0609020204030204" pitchFamily="49" charset="0"/>
                <a:ea typeface="黑体" panose="02010609060101010101" pitchFamily="49" charset="-122"/>
              </a:rPr>
              <a:t>dist</a:t>
            </a:r>
            <a:r>
              <a:rPr lang="zh-CN" altLang="zh-CN" sz="2000" dirty="0">
                <a:solidFill>
                  <a:srgbClr val="000000"/>
                </a:solidFill>
                <a:latin typeface="Consolas" panose="020B0609020204030204" pitchFamily="49" charset="0"/>
                <a:ea typeface="黑体" panose="02010609060101010101" pitchFamily="49" charset="-122"/>
              </a:rPr>
              <a:t>数组存放源点</a:t>
            </a:r>
            <a:r>
              <a:rPr lang="en-US" altLang="zh-CN" sz="2000" i="1" dirty="0">
                <a:solidFill>
                  <a:srgbClr val="000000"/>
                </a:solidFill>
                <a:latin typeface="Consolas" panose="020B0609020204030204" pitchFamily="49" charset="0"/>
                <a:ea typeface="黑体" panose="02010609060101010101" pitchFamily="49" charset="-122"/>
              </a:rPr>
              <a:t>v</a:t>
            </a:r>
            <a:r>
              <a:rPr lang="zh-CN" altLang="zh-CN" sz="2000" dirty="0">
                <a:solidFill>
                  <a:srgbClr val="000000"/>
                </a:solidFill>
                <a:latin typeface="Consolas" panose="020B0609020204030204" pitchFamily="49" charset="0"/>
                <a:ea typeface="黑体" panose="02010609060101010101" pitchFamily="49" charset="-122"/>
              </a:rPr>
              <a:t>出发的最短路径长度，</a:t>
            </a:r>
            <a:r>
              <a:rPr lang="en-US" altLang="zh-CN" sz="2000" dirty="0">
                <a:solidFill>
                  <a:srgbClr val="000000"/>
                </a:solidFill>
                <a:latin typeface="Consolas" panose="020B0609020204030204" pitchFamily="49" charset="0"/>
                <a:ea typeface="黑体" panose="02010609060101010101" pitchFamily="49" charset="-122"/>
              </a:rPr>
              <a:t>dist[</a:t>
            </a:r>
            <a:r>
              <a:rPr lang="en-US" altLang="zh-CN" sz="2000" i="1" dirty="0">
                <a:solidFill>
                  <a:srgbClr val="000000"/>
                </a:solidFill>
                <a:latin typeface="Consolas" panose="020B0609020204030204" pitchFamily="49" charset="0"/>
                <a:ea typeface="黑体" panose="02010609060101010101" pitchFamily="49" charset="-122"/>
              </a:rPr>
              <a:t>i</a:t>
            </a:r>
            <a:r>
              <a:rPr lang="en-US" altLang="zh-CN"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表示源点</a:t>
            </a:r>
            <a:r>
              <a:rPr lang="en-US" altLang="zh-CN" sz="2000" i="1" dirty="0">
                <a:solidFill>
                  <a:srgbClr val="000000"/>
                </a:solidFill>
                <a:latin typeface="Consolas" panose="020B0609020204030204" pitchFamily="49" charset="0"/>
                <a:ea typeface="黑体" panose="02010609060101010101" pitchFamily="49" charset="-122"/>
              </a:rPr>
              <a:t>v</a:t>
            </a:r>
            <a:r>
              <a:rPr lang="zh-CN" altLang="zh-CN" sz="2000" dirty="0">
                <a:solidFill>
                  <a:srgbClr val="000000"/>
                </a:solidFill>
                <a:latin typeface="Consolas" panose="020B0609020204030204" pitchFamily="49" charset="0"/>
                <a:ea typeface="黑体" panose="02010609060101010101" pitchFamily="49" charset="-122"/>
              </a:rPr>
              <a:t>到顶点</a:t>
            </a:r>
            <a:r>
              <a:rPr lang="en-US" altLang="zh-CN" sz="2000" i="1" dirty="0">
                <a:solidFill>
                  <a:srgbClr val="000000"/>
                </a:solidFill>
                <a:latin typeface="Consolas" panose="020B0609020204030204" pitchFamily="49" charset="0"/>
                <a:ea typeface="黑体" panose="02010609060101010101" pitchFamily="49" charset="-122"/>
              </a:rPr>
              <a:t>i</a:t>
            </a:r>
            <a:r>
              <a:rPr lang="zh-CN" altLang="zh-CN" sz="2000" dirty="0">
                <a:solidFill>
                  <a:srgbClr val="000000"/>
                </a:solidFill>
                <a:latin typeface="Consolas" panose="020B0609020204030204" pitchFamily="49" charset="0"/>
                <a:ea typeface="黑体" panose="02010609060101010101" pitchFamily="49" charset="-122"/>
              </a:rPr>
              <a:t>的最短路径长度，初始时所有</a:t>
            </a:r>
            <a:r>
              <a:rPr lang="en-US" altLang="zh-CN" sz="2000" dirty="0">
                <a:solidFill>
                  <a:srgbClr val="000000"/>
                </a:solidFill>
                <a:latin typeface="Consolas" panose="020B0609020204030204" pitchFamily="49" charset="0"/>
                <a:ea typeface="黑体" panose="02010609060101010101" pitchFamily="49" charset="-122"/>
              </a:rPr>
              <a:t>dist[</a:t>
            </a:r>
            <a:r>
              <a:rPr lang="en-US" altLang="zh-CN" sz="2000" i="1" dirty="0">
                <a:solidFill>
                  <a:srgbClr val="000000"/>
                </a:solidFill>
                <a:latin typeface="Consolas" panose="020B0609020204030204" pitchFamily="49" charset="0"/>
                <a:ea typeface="黑体" panose="02010609060101010101" pitchFamily="49" charset="-122"/>
              </a:rPr>
              <a:t>i</a:t>
            </a:r>
            <a:r>
              <a:rPr lang="en-US" altLang="zh-CN"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值为∞。</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buClrTx/>
              <a:buFontTx/>
            </a:pPr>
            <a:r>
              <a:rPr lang="en-US" altLang="zh-CN" sz="2000" dirty="0">
                <a:solidFill>
                  <a:srgbClr val="000000"/>
                </a:solidFill>
                <a:latin typeface="Consolas" panose="020B0609020204030204" pitchFamily="49" charset="0"/>
                <a:ea typeface="黑体" panose="02010609060101010101" pitchFamily="49" charset="-122"/>
              </a:rPr>
              <a:t>    </a:t>
            </a:r>
            <a:r>
              <a:rPr lang="zh-CN" altLang="zh-CN" sz="2000" dirty="0">
                <a:solidFill>
                  <a:srgbClr val="000000"/>
                </a:solidFill>
                <a:latin typeface="Consolas" panose="020B0609020204030204" pitchFamily="49" charset="0"/>
                <a:ea typeface="黑体" panose="02010609060101010101" pitchFamily="49" charset="-122"/>
              </a:rPr>
              <a:t>用</a:t>
            </a:r>
            <a:r>
              <a:rPr lang="en-US" altLang="zh-CN" sz="2000" dirty="0">
                <a:solidFill>
                  <a:srgbClr val="000000"/>
                </a:solidFill>
                <a:latin typeface="Consolas" panose="020B0609020204030204" pitchFamily="49" charset="0"/>
                <a:ea typeface="黑体" panose="02010609060101010101" pitchFamily="49" charset="-122"/>
              </a:rPr>
              <a:t>prev</a:t>
            </a:r>
            <a:r>
              <a:rPr lang="zh-CN" altLang="zh-CN" sz="2000" dirty="0">
                <a:solidFill>
                  <a:srgbClr val="000000"/>
                </a:solidFill>
                <a:latin typeface="Consolas" panose="020B0609020204030204" pitchFamily="49" charset="0"/>
                <a:ea typeface="黑体" panose="02010609060101010101" pitchFamily="49" charset="-122"/>
              </a:rPr>
              <a:t>数组存放最短路径，</a:t>
            </a:r>
            <a:r>
              <a:rPr lang="en-US" altLang="zh-CN" sz="2000" dirty="0">
                <a:solidFill>
                  <a:srgbClr val="000000"/>
                </a:solidFill>
                <a:latin typeface="Consolas" panose="020B0609020204030204" pitchFamily="49" charset="0"/>
                <a:ea typeface="黑体" panose="02010609060101010101" pitchFamily="49" charset="-122"/>
              </a:rPr>
              <a:t>prev[</a:t>
            </a:r>
            <a:r>
              <a:rPr lang="en-US" altLang="zh-CN" sz="2000" i="1" dirty="0">
                <a:solidFill>
                  <a:srgbClr val="000000"/>
                </a:solidFill>
                <a:latin typeface="Consolas" panose="020B0609020204030204" pitchFamily="49" charset="0"/>
                <a:ea typeface="黑体" panose="02010609060101010101" pitchFamily="49" charset="-122"/>
              </a:rPr>
              <a:t>i</a:t>
            </a:r>
            <a:r>
              <a:rPr lang="en-US" altLang="zh-CN"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表示源点</a:t>
            </a:r>
            <a:r>
              <a:rPr lang="en-US" altLang="zh-CN" sz="2000" i="1" dirty="0">
                <a:solidFill>
                  <a:srgbClr val="000000"/>
                </a:solidFill>
                <a:latin typeface="Consolas" panose="020B0609020204030204" pitchFamily="49" charset="0"/>
                <a:ea typeface="黑体" panose="02010609060101010101" pitchFamily="49" charset="-122"/>
              </a:rPr>
              <a:t>v</a:t>
            </a:r>
            <a:r>
              <a:rPr lang="zh-CN" altLang="zh-CN" sz="2000" dirty="0">
                <a:solidFill>
                  <a:srgbClr val="000000"/>
                </a:solidFill>
                <a:latin typeface="Consolas" panose="020B0609020204030204" pitchFamily="49" charset="0"/>
                <a:ea typeface="黑体" panose="02010609060101010101" pitchFamily="49" charset="-122"/>
              </a:rPr>
              <a:t>到顶点</a:t>
            </a:r>
            <a:r>
              <a:rPr lang="en-US" altLang="zh-CN" sz="2000" i="1" dirty="0">
                <a:solidFill>
                  <a:srgbClr val="000000"/>
                </a:solidFill>
                <a:latin typeface="Consolas" panose="020B0609020204030204" pitchFamily="49" charset="0"/>
                <a:ea typeface="黑体" panose="02010609060101010101" pitchFamily="49" charset="-122"/>
              </a:rPr>
              <a:t>i</a:t>
            </a:r>
            <a:r>
              <a:rPr lang="zh-CN" altLang="zh-CN" sz="2000" dirty="0">
                <a:solidFill>
                  <a:srgbClr val="000000"/>
                </a:solidFill>
                <a:latin typeface="Consolas" panose="020B0609020204030204" pitchFamily="49" charset="0"/>
                <a:ea typeface="黑体" panose="02010609060101010101" pitchFamily="49" charset="-122"/>
              </a:rPr>
              <a:t>的最短路径中顶点</a:t>
            </a:r>
            <a:r>
              <a:rPr lang="en-US" altLang="zh-CN" sz="2000" i="1" dirty="0">
                <a:solidFill>
                  <a:srgbClr val="000000"/>
                </a:solidFill>
                <a:latin typeface="Consolas" panose="020B0609020204030204" pitchFamily="49" charset="0"/>
                <a:ea typeface="黑体" panose="02010609060101010101" pitchFamily="49" charset="-122"/>
              </a:rPr>
              <a:t>i</a:t>
            </a:r>
            <a:r>
              <a:rPr lang="zh-CN" altLang="zh-CN" sz="2000" dirty="0">
                <a:solidFill>
                  <a:srgbClr val="000000"/>
                </a:solidFill>
                <a:latin typeface="Consolas" panose="020B0609020204030204" pitchFamily="49" charset="0"/>
                <a:ea typeface="黑体" panose="02010609060101010101" pitchFamily="49" charset="-122"/>
              </a:rPr>
              <a:t>的前驱顶点。</a:t>
            </a:r>
            <a:endParaRPr lang="zh-CN" altLang="zh-CN" sz="2000" dirty="0">
              <a:solidFill>
                <a:srgbClr val="000000"/>
              </a:solidFill>
              <a:latin typeface="Consolas" panose="020B0609020204030204" pitchFamily="49"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xEl>
                                              <p:charRg st="0" end="6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2">
                                            <p:txEl>
                                              <p:charRg st="67" end="1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5857875" y="950913"/>
            <a:ext cx="714375" cy="42862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宋体" panose="02010600030101010101" pitchFamily="2" charset="-122"/>
                <a:cs typeface="+mn-cs"/>
              </a:rPr>
              <a:t>0</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,0</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64515" name="TextBox 2"/>
          <p:cNvSpPr txBox="1">
            <a:spLocks noChangeArrowheads="1"/>
          </p:cNvSpPr>
          <p:nvPr/>
        </p:nvSpPr>
        <p:spPr bwMode="auto">
          <a:xfrm>
            <a:off x="2857500" y="808038"/>
            <a:ext cx="2500313" cy="400050"/>
          </a:xfrm>
          <a:prstGeom prst="rect">
            <a:avLst/>
          </a:prstGeom>
          <a:solidFill>
            <a:schemeClr val="accent5"/>
          </a:solidFill>
          <a:ln>
            <a:noFill/>
          </a:ln>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Times New Roman" panose="02020603050405020304" pitchFamily="18" charset="0"/>
              </a:rPr>
              <a:t>顶点编号，</a:t>
            </a:r>
            <a:r>
              <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Times New Roman" panose="02020603050405020304" pitchFamily="18" charset="0"/>
              </a:rPr>
              <a:t>路径长度</a:t>
            </a:r>
            <a:endPar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31747" name="TextBox 3"/>
          <p:cNvSpPr txBox="1"/>
          <p:nvPr/>
        </p:nvSpPr>
        <p:spPr>
          <a:xfrm>
            <a:off x="6715125" y="950913"/>
            <a:ext cx="1500188" cy="369887"/>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宋体" panose="02010600030101010101" pitchFamily="2" charset="-122"/>
              </a:rPr>
              <a:t>dist[</a:t>
            </a:r>
            <a:r>
              <a:rPr lang="en-US" altLang="zh-CN" i="1" dirty="0">
                <a:solidFill>
                  <a:srgbClr val="0000FF"/>
                </a:solidFill>
                <a:latin typeface="Consolas" panose="020B0609020204030204" pitchFamily="49" charset="0"/>
                <a:ea typeface="宋体" panose="02010600030101010101" pitchFamily="2" charset="-122"/>
              </a:rPr>
              <a:t>i</a:t>
            </a:r>
            <a:r>
              <a:rPr lang="en-US" altLang="zh-CN" dirty="0">
                <a:solidFill>
                  <a:srgbClr val="0000FF"/>
                </a:solidFill>
                <a:latin typeface="Consolas" panose="020B0609020204030204" pitchFamily="49" charset="0"/>
                <a:ea typeface="宋体" panose="02010600030101010101" pitchFamily="2" charset="-122"/>
              </a:rPr>
              <a:t>]=</a:t>
            </a:r>
            <a:r>
              <a:rPr lang="zh-CN" altLang="zh-CN" dirty="0">
                <a:solidFill>
                  <a:srgbClr val="0000FF"/>
                </a:solidFill>
                <a:latin typeface="Consolas" panose="020B0609020204030204" pitchFamily="49" charset="0"/>
                <a:ea typeface="宋体" panose="02010600030101010101" pitchFamily="2" charset="-122"/>
              </a:rPr>
              <a:t>∞</a:t>
            </a:r>
            <a:endParaRPr lang="zh-CN" altLang="zh-CN" dirty="0">
              <a:solidFill>
                <a:srgbClr val="0000FF"/>
              </a:solidFill>
              <a:latin typeface="Consolas" panose="020B0609020204030204" pitchFamily="49" charset="0"/>
              <a:ea typeface="宋体" panose="02010600030101010101" pitchFamily="2" charset="-122"/>
            </a:endParaRPr>
          </a:p>
        </p:txBody>
      </p:sp>
      <p:grpSp>
        <p:nvGrpSpPr>
          <p:cNvPr id="31748" name="组合 28"/>
          <p:cNvGrpSpPr/>
          <p:nvPr/>
        </p:nvGrpSpPr>
        <p:grpSpPr>
          <a:xfrm>
            <a:off x="214313" y="1238250"/>
            <a:ext cx="2071687" cy="2038350"/>
            <a:chOff x="4357686" y="1891224"/>
            <a:chExt cx="2571768" cy="2680784"/>
          </a:xfrm>
        </p:grpSpPr>
        <p:sp>
          <p:nvSpPr>
            <p:cNvPr id="6" name="椭圆 5"/>
            <p:cNvSpPr/>
            <p:nvPr/>
          </p:nvSpPr>
          <p:spPr>
            <a:xfrm>
              <a:off x="4357686" y="3070853"/>
              <a:ext cx="429613" cy="43009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bg1"/>
                  </a:solidFill>
                  <a:effectLst/>
                  <a:uLnTx/>
                  <a:uFillTx/>
                  <a:latin typeface="Consolas" panose="020B0609020204030204" pitchFamily="49" charset="0"/>
                  <a:ea typeface="宋体" panose="02010600030101010101" pitchFamily="2" charset="-122"/>
                  <a:cs typeface="+mn-cs"/>
                </a:rPr>
                <a:t>0</a:t>
              </a:r>
              <a:endParaRPr kumimoji="0" lang="zh-CN" altLang="en-US" sz="2000" b="0" i="0" u="none" strike="noStrike" kern="1200" cap="none" spc="0" normalizeH="0" baseline="0" noProof="0" dirty="0">
                <a:ln>
                  <a:noFill/>
                </a:ln>
                <a:solidFill>
                  <a:schemeClr val="bg1"/>
                </a:solidFill>
                <a:effectLst/>
                <a:uLnTx/>
                <a:uFillTx/>
                <a:latin typeface="Consolas" panose="020B0609020204030204" pitchFamily="49" charset="0"/>
                <a:ea typeface="宋体" panose="02010600030101010101" pitchFamily="2" charset="-122"/>
                <a:cs typeface="+mn-cs"/>
              </a:endParaRPr>
            </a:p>
          </p:txBody>
        </p:sp>
        <p:sp>
          <p:nvSpPr>
            <p:cNvPr id="7" name="椭圆 6"/>
            <p:cNvSpPr/>
            <p:nvPr/>
          </p:nvSpPr>
          <p:spPr>
            <a:xfrm>
              <a:off x="5358804" y="2070778"/>
              <a:ext cx="427642" cy="430095"/>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2</a:t>
              </a:r>
              <a:endPar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8" name="椭圆 7"/>
            <p:cNvSpPr/>
            <p:nvPr/>
          </p:nvSpPr>
          <p:spPr>
            <a:xfrm>
              <a:off x="5358804" y="3070853"/>
              <a:ext cx="427642" cy="430095"/>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4</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9" name="椭圆 8"/>
            <p:cNvSpPr/>
            <p:nvPr/>
          </p:nvSpPr>
          <p:spPr>
            <a:xfrm>
              <a:off x="6501812" y="3070853"/>
              <a:ext cx="427642" cy="430095"/>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3</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10" name="椭圆 9"/>
            <p:cNvSpPr/>
            <p:nvPr/>
          </p:nvSpPr>
          <p:spPr>
            <a:xfrm>
              <a:off x="5358804" y="4144002"/>
              <a:ext cx="427642" cy="428006"/>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5</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11" name="椭圆 10"/>
            <p:cNvSpPr/>
            <p:nvPr/>
          </p:nvSpPr>
          <p:spPr>
            <a:xfrm>
              <a:off x="6501812" y="2070778"/>
              <a:ext cx="427642" cy="430095"/>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1</a:t>
              </a:r>
              <a:endPar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12" name="直接箭头连接符 11"/>
            <p:cNvCxnSpPr>
              <a:stCxn id="6" idx="7"/>
              <a:endCxn id="7" idx="3"/>
            </p:cNvCxnSpPr>
            <p:nvPr/>
          </p:nvCxnSpPr>
          <p:spPr>
            <a:xfrm rot="5400000" flipH="1" flipV="1">
              <a:off x="4723397" y="2439078"/>
              <a:ext cx="697338" cy="69565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756" name="TextBox 12"/>
            <p:cNvSpPr txBox="1"/>
            <p:nvPr/>
          </p:nvSpPr>
          <p:spPr>
            <a:xfrm>
              <a:off x="4643438" y="2428868"/>
              <a:ext cx="689746" cy="404881"/>
            </a:xfrm>
            <a:prstGeom prst="rect">
              <a:avLst/>
            </a:prstGeom>
            <a:noFill/>
            <a:ln w="9525">
              <a:noFill/>
            </a:ln>
          </p:spPr>
          <p:txBody>
            <a:bodyPr anchor="t" anchorCtr="0">
              <a:spAutoFit/>
            </a:bodyPr>
            <a:p>
              <a:pPr eaLnBrk="0" hangingPunct="0">
                <a:buClrTx/>
                <a:buFontTx/>
              </a:pPr>
              <a:r>
                <a:rPr lang="en-US" altLang="zh-CN" sz="1400" dirty="0">
                  <a:solidFill>
                    <a:srgbClr val="0000FF"/>
                  </a:solidFill>
                  <a:latin typeface="Consolas" panose="020B0609020204030204" pitchFamily="49" charset="0"/>
                  <a:ea typeface="宋体" panose="02010600030101010101" pitchFamily="2" charset="-122"/>
                </a:rPr>
                <a:t>10</a:t>
              </a:r>
              <a:endParaRPr lang="zh-CN" altLang="en-US" sz="1400" dirty="0">
                <a:solidFill>
                  <a:srgbClr val="0000FF"/>
                </a:solidFill>
                <a:latin typeface="Consolas" panose="020B0609020204030204" pitchFamily="49" charset="0"/>
                <a:ea typeface="宋体" panose="02010600030101010101" pitchFamily="2" charset="-122"/>
              </a:endParaRPr>
            </a:p>
          </p:txBody>
        </p:sp>
        <p:cxnSp>
          <p:nvCxnSpPr>
            <p:cNvPr id="14" name="直接箭头连接符 13"/>
            <p:cNvCxnSpPr>
              <a:stCxn id="6" idx="5"/>
              <a:endCxn id="10" idx="1"/>
            </p:cNvCxnSpPr>
            <p:nvPr/>
          </p:nvCxnSpPr>
          <p:spPr>
            <a:xfrm rot="16200000" flipH="1">
              <a:off x="4687904" y="3474645"/>
              <a:ext cx="768324" cy="69565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6" idx="6"/>
              <a:endCxn id="8" idx="2"/>
            </p:cNvCxnSpPr>
            <p:nvPr/>
          </p:nvCxnSpPr>
          <p:spPr>
            <a:xfrm>
              <a:off x="4787299" y="3285900"/>
              <a:ext cx="571504" cy="20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7" idx="5"/>
              <a:endCxn id="9" idx="1"/>
            </p:cNvCxnSpPr>
            <p:nvPr/>
          </p:nvCxnSpPr>
          <p:spPr>
            <a:xfrm rot="16200000" flipH="1">
              <a:off x="5794474" y="2367147"/>
              <a:ext cx="697338" cy="8395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8" idx="6"/>
              <a:endCxn id="9" idx="2"/>
            </p:cNvCxnSpPr>
            <p:nvPr/>
          </p:nvCxnSpPr>
          <p:spPr>
            <a:xfrm>
              <a:off x="5786446" y="3285900"/>
              <a:ext cx="715366" cy="20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9" idx="3"/>
              <a:endCxn id="10" idx="7"/>
            </p:cNvCxnSpPr>
            <p:nvPr/>
          </p:nvCxnSpPr>
          <p:spPr>
            <a:xfrm rot="5400000">
              <a:off x="5758982" y="3402714"/>
              <a:ext cx="768324" cy="8395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11" idx="2"/>
              <a:endCxn id="7" idx="6"/>
            </p:cNvCxnSpPr>
            <p:nvPr/>
          </p:nvCxnSpPr>
          <p:spPr>
            <a:xfrm rot="10800000">
              <a:off x="5786446" y="2285826"/>
              <a:ext cx="715366" cy="20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8" idx="4"/>
              <a:endCxn id="10" idx="0"/>
            </p:cNvCxnSpPr>
            <p:nvPr/>
          </p:nvCxnSpPr>
          <p:spPr>
            <a:xfrm rot="5400000">
              <a:off x="5251098" y="3821489"/>
              <a:ext cx="643054" cy="197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764" name="TextBox 20"/>
            <p:cNvSpPr txBox="1"/>
            <p:nvPr/>
          </p:nvSpPr>
          <p:spPr>
            <a:xfrm>
              <a:off x="4857752" y="2916792"/>
              <a:ext cx="500066" cy="404881"/>
            </a:xfrm>
            <a:prstGeom prst="rect">
              <a:avLst/>
            </a:prstGeom>
            <a:noFill/>
            <a:ln w="9525">
              <a:noFill/>
            </a:ln>
          </p:spPr>
          <p:txBody>
            <a:bodyPr anchor="t" anchorCtr="0">
              <a:spAutoFit/>
            </a:bodyPr>
            <a:p>
              <a:pPr eaLnBrk="0" hangingPunct="0">
                <a:buClrTx/>
                <a:buFontTx/>
              </a:pPr>
              <a:r>
                <a:rPr lang="en-US" altLang="zh-CN" sz="1400" dirty="0">
                  <a:solidFill>
                    <a:srgbClr val="0000FF"/>
                  </a:solidFill>
                  <a:latin typeface="Consolas" panose="020B0609020204030204" pitchFamily="49" charset="0"/>
                  <a:ea typeface="宋体" panose="02010600030101010101" pitchFamily="2" charset="-122"/>
                </a:rPr>
                <a:t>30</a:t>
              </a:r>
              <a:endParaRPr lang="zh-CN" altLang="en-US" sz="1400" dirty="0">
                <a:solidFill>
                  <a:srgbClr val="0000FF"/>
                </a:solidFill>
                <a:latin typeface="Consolas" panose="020B0609020204030204" pitchFamily="49" charset="0"/>
                <a:ea typeface="宋体" panose="02010600030101010101" pitchFamily="2" charset="-122"/>
              </a:endParaRPr>
            </a:p>
          </p:txBody>
        </p:sp>
        <p:sp>
          <p:nvSpPr>
            <p:cNvPr id="31765" name="TextBox 21"/>
            <p:cNvSpPr txBox="1"/>
            <p:nvPr/>
          </p:nvSpPr>
          <p:spPr>
            <a:xfrm>
              <a:off x="4643438" y="3702610"/>
              <a:ext cx="500066" cy="404881"/>
            </a:xfrm>
            <a:prstGeom prst="rect">
              <a:avLst/>
            </a:prstGeom>
            <a:noFill/>
            <a:ln w="9525">
              <a:noFill/>
            </a:ln>
          </p:spPr>
          <p:txBody>
            <a:bodyPr lIns="0" rIns="0" anchor="t" anchorCtr="0">
              <a:spAutoFit/>
            </a:bodyPr>
            <a:p>
              <a:pPr eaLnBrk="0" hangingPunct="0">
                <a:buClrTx/>
                <a:buFontTx/>
              </a:pPr>
              <a:r>
                <a:rPr lang="en-US" altLang="zh-CN" sz="1400" dirty="0">
                  <a:solidFill>
                    <a:srgbClr val="0000FF"/>
                  </a:solidFill>
                  <a:latin typeface="Consolas" panose="020B0609020204030204" pitchFamily="49" charset="0"/>
                  <a:ea typeface="宋体" panose="02010600030101010101" pitchFamily="2" charset="-122"/>
                </a:rPr>
                <a:t>100</a:t>
              </a:r>
              <a:endParaRPr lang="zh-CN" altLang="en-US" sz="1400" dirty="0">
                <a:solidFill>
                  <a:srgbClr val="0000FF"/>
                </a:solidFill>
                <a:latin typeface="Consolas" panose="020B0609020204030204" pitchFamily="49" charset="0"/>
                <a:ea typeface="宋体" panose="02010600030101010101" pitchFamily="2" charset="-122"/>
              </a:endParaRPr>
            </a:p>
          </p:txBody>
        </p:sp>
        <p:sp>
          <p:nvSpPr>
            <p:cNvPr id="31766" name="TextBox 22"/>
            <p:cNvSpPr txBox="1"/>
            <p:nvPr/>
          </p:nvSpPr>
          <p:spPr>
            <a:xfrm>
              <a:off x="5525746" y="3534683"/>
              <a:ext cx="500066" cy="404881"/>
            </a:xfrm>
            <a:prstGeom prst="rect">
              <a:avLst/>
            </a:prstGeom>
            <a:noFill/>
            <a:ln w="9525">
              <a:noFill/>
            </a:ln>
          </p:spPr>
          <p:txBody>
            <a:bodyPr anchor="t" anchorCtr="0">
              <a:spAutoFit/>
            </a:bodyPr>
            <a:p>
              <a:pPr eaLnBrk="0" hangingPunct="0">
                <a:buClrTx/>
                <a:buFontTx/>
              </a:pPr>
              <a:r>
                <a:rPr lang="en-US" altLang="zh-CN" sz="1400" dirty="0">
                  <a:solidFill>
                    <a:srgbClr val="0000FF"/>
                  </a:solidFill>
                  <a:latin typeface="Consolas" panose="020B0609020204030204" pitchFamily="49" charset="0"/>
                  <a:ea typeface="宋体" panose="02010600030101010101" pitchFamily="2" charset="-122"/>
                </a:rPr>
                <a:t>60</a:t>
              </a:r>
              <a:endParaRPr lang="zh-CN" altLang="en-US" sz="1400" dirty="0">
                <a:solidFill>
                  <a:srgbClr val="0000FF"/>
                </a:solidFill>
                <a:latin typeface="Consolas" panose="020B0609020204030204" pitchFamily="49" charset="0"/>
                <a:ea typeface="宋体" panose="02010600030101010101" pitchFamily="2" charset="-122"/>
              </a:endParaRPr>
            </a:p>
          </p:txBody>
        </p:sp>
        <p:sp>
          <p:nvSpPr>
            <p:cNvPr id="31767" name="TextBox 23"/>
            <p:cNvSpPr txBox="1"/>
            <p:nvPr/>
          </p:nvSpPr>
          <p:spPr>
            <a:xfrm>
              <a:off x="5773920" y="2643566"/>
              <a:ext cx="500066" cy="404881"/>
            </a:xfrm>
            <a:prstGeom prst="rect">
              <a:avLst/>
            </a:prstGeom>
            <a:noFill/>
            <a:ln w="9525">
              <a:noFill/>
            </a:ln>
          </p:spPr>
          <p:txBody>
            <a:bodyPr anchor="t" anchorCtr="0">
              <a:spAutoFit/>
            </a:bodyPr>
            <a:p>
              <a:pPr eaLnBrk="0" hangingPunct="0">
                <a:buClrTx/>
                <a:buFontTx/>
              </a:pPr>
              <a:r>
                <a:rPr lang="en-US" altLang="zh-CN" sz="1400" dirty="0">
                  <a:solidFill>
                    <a:srgbClr val="0000FF"/>
                  </a:solidFill>
                  <a:latin typeface="Consolas" panose="020B0609020204030204" pitchFamily="49" charset="0"/>
                  <a:ea typeface="宋体" panose="02010600030101010101" pitchFamily="2" charset="-122"/>
                </a:rPr>
                <a:t>50</a:t>
              </a:r>
              <a:endParaRPr lang="zh-CN" altLang="en-US" sz="1400" dirty="0">
                <a:solidFill>
                  <a:srgbClr val="0000FF"/>
                </a:solidFill>
                <a:latin typeface="Consolas" panose="020B0609020204030204" pitchFamily="49" charset="0"/>
                <a:ea typeface="宋体" panose="02010600030101010101" pitchFamily="2" charset="-122"/>
              </a:endParaRPr>
            </a:p>
          </p:txBody>
        </p:sp>
        <p:sp>
          <p:nvSpPr>
            <p:cNvPr id="31768" name="TextBox 24"/>
            <p:cNvSpPr txBox="1"/>
            <p:nvPr/>
          </p:nvSpPr>
          <p:spPr>
            <a:xfrm>
              <a:off x="5954374" y="1891224"/>
              <a:ext cx="500066" cy="404881"/>
            </a:xfrm>
            <a:prstGeom prst="rect">
              <a:avLst/>
            </a:prstGeom>
            <a:noFill/>
            <a:ln w="9525">
              <a:noFill/>
            </a:ln>
          </p:spPr>
          <p:txBody>
            <a:bodyPr anchor="t" anchorCtr="0">
              <a:spAutoFit/>
            </a:bodyPr>
            <a:p>
              <a:pPr eaLnBrk="0" hangingPunct="0">
                <a:buClrTx/>
                <a:buFontTx/>
              </a:pPr>
              <a:r>
                <a:rPr lang="en-US" altLang="zh-CN" sz="1400" dirty="0">
                  <a:solidFill>
                    <a:srgbClr val="0000FF"/>
                  </a:solidFill>
                  <a:latin typeface="Consolas" panose="020B0609020204030204" pitchFamily="49" charset="0"/>
                  <a:ea typeface="宋体" panose="02010600030101010101" pitchFamily="2" charset="-122"/>
                </a:rPr>
                <a:t>4</a:t>
              </a:r>
              <a:endParaRPr lang="zh-CN" altLang="en-US" sz="1400" dirty="0">
                <a:solidFill>
                  <a:srgbClr val="0000FF"/>
                </a:solidFill>
                <a:latin typeface="Consolas" panose="020B0609020204030204" pitchFamily="49" charset="0"/>
                <a:ea typeface="宋体" panose="02010600030101010101" pitchFamily="2" charset="-122"/>
              </a:endParaRPr>
            </a:p>
          </p:txBody>
        </p:sp>
        <p:sp>
          <p:nvSpPr>
            <p:cNvPr id="31769" name="TextBox 25"/>
            <p:cNvSpPr txBox="1"/>
            <p:nvPr/>
          </p:nvSpPr>
          <p:spPr>
            <a:xfrm>
              <a:off x="6143636" y="3774049"/>
              <a:ext cx="500066" cy="404881"/>
            </a:xfrm>
            <a:prstGeom prst="rect">
              <a:avLst/>
            </a:prstGeom>
            <a:noFill/>
            <a:ln w="9525">
              <a:noFill/>
            </a:ln>
          </p:spPr>
          <p:txBody>
            <a:bodyPr anchor="t" anchorCtr="0">
              <a:spAutoFit/>
            </a:bodyPr>
            <a:p>
              <a:pPr eaLnBrk="0" hangingPunct="0">
                <a:buClrTx/>
                <a:buFontTx/>
              </a:pPr>
              <a:r>
                <a:rPr lang="en-US" altLang="zh-CN" sz="1400" dirty="0">
                  <a:solidFill>
                    <a:srgbClr val="0000FF"/>
                  </a:solidFill>
                  <a:latin typeface="Consolas" panose="020B0609020204030204" pitchFamily="49" charset="0"/>
                  <a:ea typeface="宋体" panose="02010600030101010101" pitchFamily="2" charset="-122"/>
                </a:rPr>
                <a:t>10</a:t>
              </a:r>
              <a:endParaRPr lang="zh-CN" altLang="en-US" sz="1400" dirty="0">
                <a:solidFill>
                  <a:srgbClr val="0000FF"/>
                </a:solidFill>
                <a:latin typeface="Consolas" panose="020B0609020204030204" pitchFamily="49" charset="0"/>
                <a:ea typeface="宋体" panose="02010600030101010101" pitchFamily="2" charset="-122"/>
              </a:endParaRPr>
            </a:p>
          </p:txBody>
        </p:sp>
        <p:sp>
          <p:nvSpPr>
            <p:cNvPr id="31770" name="TextBox 26"/>
            <p:cNvSpPr txBox="1"/>
            <p:nvPr/>
          </p:nvSpPr>
          <p:spPr>
            <a:xfrm>
              <a:off x="5913793" y="3227212"/>
              <a:ext cx="500066" cy="404881"/>
            </a:xfrm>
            <a:prstGeom prst="rect">
              <a:avLst/>
            </a:prstGeom>
            <a:noFill/>
            <a:ln w="9525">
              <a:noFill/>
            </a:ln>
          </p:spPr>
          <p:txBody>
            <a:bodyPr anchor="t" anchorCtr="0">
              <a:spAutoFit/>
            </a:bodyPr>
            <a:p>
              <a:pPr eaLnBrk="0" hangingPunct="0">
                <a:buClrTx/>
                <a:buFontTx/>
              </a:pPr>
              <a:r>
                <a:rPr lang="en-US" altLang="zh-CN" sz="1400" dirty="0">
                  <a:solidFill>
                    <a:srgbClr val="0000FF"/>
                  </a:solidFill>
                  <a:latin typeface="Consolas" panose="020B0609020204030204" pitchFamily="49" charset="0"/>
                  <a:ea typeface="宋体" panose="02010600030101010101" pitchFamily="2" charset="-122"/>
                </a:rPr>
                <a:t>20</a:t>
              </a:r>
              <a:endParaRPr lang="zh-CN" altLang="en-US" sz="1400" dirty="0">
                <a:solidFill>
                  <a:srgbClr val="0000FF"/>
                </a:solidFill>
                <a:latin typeface="Consolas" panose="020B0609020204030204" pitchFamily="49" charset="0"/>
                <a:ea typeface="宋体" panose="02010600030101010101" pitchFamily="2" charset="-122"/>
              </a:endParaRPr>
            </a:p>
          </p:txBody>
        </p:sp>
      </p:grpSp>
      <p:sp>
        <p:nvSpPr>
          <p:cNvPr id="30" name="任意多边形 29"/>
          <p:cNvSpPr/>
          <p:nvPr/>
        </p:nvSpPr>
        <p:spPr>
          <a:xfrm>
            <a:off x="4186238" y="541338"/>
            <a:ext cx="2003425" cy="473075"/>
          </a:xfrm>
          <a:custGeom>
            <a:avLst/>
            <a:gdLst>
              <a:gd name="connsiteX0" fmla="*/ 0 w 2004165"/>
              <a:gd name="connsiteY0" fmla="*/ 311063 h 473901"/>
              <a:gd name="connsiteX1" fmla="*/ 576197 w 2004165"/>
              <a:gd name="connsiteY1" fmla="*/ 35490 h 473901"/>
              <a:gd name="connsiteX2" fmla="*/ 1753644 w 2004165"/>
              <a:gd name="connsiteY2" fmla="*/ 98120 h 473901"/>
              <a:gd name="connsiteX3" fmla="*/ 2004165 w 2004165"/>
              <a:gd name="connsiteY3" fmla="*/ 473901 h 473901"/>
            </a:gdLst>
            <a:ahLst/>
            <a:cxnLst>
              <a:cxn ang="0">
                <a:pos x="connsiteX0" y="connsiteY0"/>
              </a:cxn>
              <a:cxn ang="0">
                <a:pos x="connsiteX1" y="connsiteY1"/>
              </a:cxn>
              <a:cxn ang="0">
                <a:pos x="connsiteX2" y="connsiteY2"/>
              </a:cxn>
              <a:cxn ang="0">
                <a:pos x="connsiteX3" y="connsiteY3"/>
              </a:cxn>
            </a:cxnLst>
            <a:rect l="l" t="t" r="r" b="b"/>
            <a:pathLst>
              <a:path w="2004165" h="473901">
                <a:moveTo>
                  <a:pt x="0" y="311063"/>
                </a:moveTo>
                <a:cubicBezTo>
                  <a:pt x="141961" y="191022"/>
                  <a:pt x="283923" y="70981"/>
                  <a:pt x="576197" y="35490"/>
                </a:cubicBezTo>
                <a:cubicBezTo>
                  <a:pt x="868471" y="0"/>
                  <a:pt x="1515649" y="25052"/>
                  <a:pt x="1753644" y="98120"/>
                </a:cubicBezTo>
                <a:cubicBezTo>
                  <a:pt x="1991639" y="171189"/>
                  <a:pt x="1997902" y="322545"/>
                  <a:pt x="2004165" y="473901"/>
                </a:cubicBezTo>
              </a:path>
            </a:pathLst>
          </a:custGeom>
          <a:ln>
            <a:tailEnd type="arrow"/>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nvGrpSpPr>
          <p:cNvPr id="72" name="组合 71"/>
          <p:cNvGrpSpPr/>
          <p:nvPr/>
        </p:nvGrpSpPr>
        <p:grpSpPr>
          <a:xfrm>
            <a:off x="2857500" y="1455738"/>
            <a:ext cx="3357563" cy="1495425"/>
            <a:chOff x="2857488" y="1004869"/>
            <a:chExt cx="3357587" cy="1495437"/>
          </a:xfrm>
        </p:grpSpPr>
        <p:sp>
          <p:nvSpPr>
            <p:cNvPr id="31773" name="TextBox 30"/>
            <p:cNvSpPr txBox="1"/>
            <p:nvPr/>
          </p:nvSpPr>
          <p:spPr>
            <a:xfrm>
              <a:off x="2857488" y="1669309"/>
              <a:ext cx="1071570" cy="830997"/>
            </a:xfrm>
            <a:prstGeom prst="rect">
              <a:avLst/>
            </a:prstGeom>
            <a:noFill/>
            <a:ln w="9525">
              <a:noFill/>
            </a:ln>
          </p:spPr>
          <p:txBody>
            <a:bodyPr anchor="t" anchorCtr="0">
              <a:spAutoFit/>
            </a:bodyPr>
            <a:p>
              <a:pPr eaLnBrk="0" hangingPunct="0">
                <a:buClrTx/>
                <a:buFontTx/>
              </a:pPr>
              <a:r>
                <a:rPr lang="en-US" altLang="zh-CN" sz="1600" dirty="0">
                  <a:solidFill>
                    <a:srgbClr val="0000FF"/>
                  </a:solidFill>
                  <a:latin typeface="Arial" panose="020B0604020202020204" pitchFamily="34" charset="0"/>
                  <a:ea typeface="宋体" panose="02010600030101010101" pitchFamily="2" charset="-122"/>
                </a:rPr>
                <a:t>0+10&lt;</a:t>
              </a:r>
              <a:r>
                <a:rPr lang="zh-CN" altLang="zh-CN" sz="1600" dirty="0">
                  <a:solidFill>
                    <a:srgbClr val="0000FF"/>
                  </a:solidFill>
                  <a:latin typeface="Arial" panose="020B0604020202020204" pitchFamily="34" charset="0"/>
                  <a:ea typeface="宋体" panose="02010600030101010101" pitchFamily="2" charset="-122"/>
                </a:rPr>
                <a:t>∞</a:t>
              </a:r>
              <a:r>
                <a:rPr lang="en-US" altLang="zh-CN" sz="1600" dirty="0">
                  <a:solidFill>
                    <a:srgbClr val="0000FF"/>
                  </a:solidFill>
                  <a:latin typeface="Arial" panose="020B0604020202020204" pitchFamily="34" charset="0"/>
                  <a:ea typeface="宋体" panose="02010600030101010101" pitchFamily="2" charset="-122"/>
                </a:rPr>
                <a:t>:</a:t>
              </a:r>
              <a:endParaRPr lang="zh-CN" altLang="zh-CN" sz="1600" dirty="0">
                <a:solidFill>
                  <a:srgbClr val="0000FF"/>
                </a:solidFill>
                <a:latin typeface="Arial" panose="020B0604020202020204" pitchFamily="34" charset="0"/>
                <a:ea typeface="宋体" panose="02010600030101010101" pitchFamily="2" charset="-122"/>
              </a:endParaRPr>
            </a:p>
            <a:p>
              <a:pPr eaLnBrk="0" hangingPunct="0">
                <a:buClrTx/>
                <a:buFontTx/>
              </a:pPr>
              <a:r>
                <a:rPr lang="en-US" altLang="zh-CN" sz="1600" dirty="0">
                  <a:solidFill>
                    <a:srgbClr val="FF0000"/>
                  </a:solidFill>
                  <a:latin typeface="Arial" panose="020B0604020202020204" pitchFamily="34" charset="0"/>
                  <a:ea typeface="宋体" panose="02010600030101010101" pitchFamily="2" charset="-122"/>
                </a:rPr>
                <a:t>prev[2]=0</a:t>
              </a:r>
              <a:endParaRPr lang="zh-CN" altLang="zh-CN" sz="1600" dirty="0">
                <a:solidFill>
                  <a:srgbClr val="FF0000"/>
                </a:solidFill>
                <a:latin typeface="Arial" panose="020B0604020202020204" pitchFamily="34" charset="0"/>
                <a:ea typeface="宋体" panose="02010600030101010101" pitchFamily="2" charset="-122"/>
              </a:endParaRPr>
            </a:p>
            <a:p>
              <a:pPr eaLnBrk="0" hangingPunct="0">
                <a:buClrTx/>
                <a:buFontTx/>
              </a:pPr>
              <a:r>
                <a:rPr lang="en-US" altLang="zh-CN" sz="1600" dirty="0">
                  <a:solidFill>
                    <a:srgbClr val="FF0000"/>
                  </a:solidFill>
                  <a:latin typeface="Arial" panose="020B0604020202020204" pitchFamily="34" charset="0"/>
                  <a:ea typeface="宋体" panose="02010600030101010101" pitchFamily="2" charset="-122"/>
                </a:rPr>
                <a:t>dist[2]=10</a:t>
              </a:r>
              <a:endParaRPr lang="zh-CN" altLang="zh-CN" sz="1600" dirty="0">
                <a:solidFill>
                  <a:srgbClr val="FF0000"/>
                </a:solidFill>
                <a:latin typeface="Arial" panose="020B0604020202020204" pitchFamily="34" charset="0"/>
                <a:ea typeface="宋体" panose="02010600030101010101" pitchFamily="2" charset="-122"/>
              </a:endParaRPr>
            </a:p>
          </p:txBody>
        </p:sp>
        <p:sp>
          <p:nvSpPr>
            <p:cNvPr id="5" name="圆角矩形 4"/>
            <p:cNvSpPr/>
            <p:nvPr/>
          </p:nvSpPr>
          <p:spPr>
            <a:xfrm>
              <a:off x="3929059" y="1812912"/>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宋体" panose="02010600030101010101" pitchFamily="2" charset="-122"/>
                  <a:cs typeface="+mn-cs"/>
                </a:rPr>
                <a:t>2</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,10</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37" name="直接箭头连接符 36"/>
            <p:cNvCxnSpPr>
              <a:stCxn id="2" idx="2"/>
              <a:endCxn id="5" idx="0"/>
            </p:cNvCxnSpPr>
            <p:nvPr/>
          </p:nvCxnSpPr>
          <p:spPr>
            <a:xfrm flipH="1">
              <a:off x="4286248" y="1004869"/>
              <a:ext cx="1928827" cy="80804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776" name="TextBox 41"/>
            <p:cNvSpPr txBox="1"/>
            <p:nvPr/>
          </p:nvSpPr>
          <p:spPr>
            <a:xfrm>
              <a:off x="4572000" y="1071545"/>
              <a:ext cx="786136" cy="368303"/>
            </a:xfrm>
            <a:prstGeom prst="rect">
              <a:avLst/>
            </a:prstGeom>
            <a:noFill/>
            <a:ln w="9525">
              <a:noFill/>
            </a:ln>
          </p:spPr>
          <p:txBody>
            <a:bodyPr wrap="square" anchor="t" anchorCtr="0">
              <a:spAutoFit/>
            </a:bodyPr>
            <a:p>
              <a:pPr eaLnBrk="0" hangingPunct="0">
                <a:buClrTx/>
                <a:buFontTx/>
              </a:pPr>
              <a:r>
                <a:rPr lang="en-US" altLang="zh-CN" dirty="0">
                  <a:solidFill>
                    <a:srgbClr val="006600"/>
                  </a:solidFill>
                  <a:latin typeface="Arial" panose="020B0604020202020204" pitchFamily="34" charset="0"/>
                  <a:ea typeface="宋体" panose="02010600030101010101" pitchFamily="2" charset="-122"/>
                </a:rPr>
                <a:t>0→2</a:t>
              </a:r>
              <a:endParaRPr lang="zh-CN" altLang="en-US" dirty="0">
                <a:solidFill>
                  <a:srgbClr val="006600"/>
                </a:solidFill>
                <a:latin typeface="Arial" panose="020B0604020202020204" pitchFamily="34" charset="0"/>
                <a:ea typeface="宋体" panose="02010600030101010101" pitchFamily="2" charset="-122"/>
              </a:endParaRPr>
            </a:p>
          </p:txBody>
        </p:sp>
      </p:grpSp>
      <p:grpSp>
        <p:nvGrpSpPr>
          <p:cNvPr id="73" name="组合 72"/>
          <p:cNvGrpSpPr/>
          <p:nvPr/>
        </p:nvGrpSpPr>
        <p:grpSpPr>
          <a:xfrm>
            <a:off x="4857750" y="1455738"/>
            <a:ext cx="2199006" cy="1468437"/>
            <a:chOff x="4857752" y="1005660"/>
            <a:chExt cx="2199021" cy="1468387"/>
          </a:xfrm>
        </p:grpSpPr>
        <p:sp>
          <p:nvSpPr>
            <p:cNvPr id="32" name="圆角矩形 31"/>
            <p:cNvSpPr/>
            <p:nvPr/>
          </p:nvSpPr>
          <p:spPr>
            <a:xfrm>
              <a:off x="5857884" y="1812083"/>
              <a:ext cx="714380" cy="42861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宋体" panose="02010600030101010101" pitchFamily="2" charset="-122"/>
                  <a:cs typeface="+mn-cs"/>
                </a:rPr>
                <a:t>4</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,30</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31779" name="TextBox 32"/>
            <p:cNvSpPr txBox="1"/>
            <p:nvPr/>
          </p:nvSpPr>
          <p:spPr>
            <a:xfrm>
              <a:off x="4857752" y="1643050"/>
              <a:ext cx="1071570" cy="830997"/>
            </a:xfrm>
            <a:prstGeom prst="rect">
              <a:avLst/>
            </a:prstGeom>
            <a:noFill/>
            <a:ln w="9525">
              <a:noFill/>
            </a:ln>
          </p:spPr>
          <p:txBody>
            <a:bodyPr anchor="t" anchorCtr="0">
              <a:spAutoFit/>
            </a:bodyPr>
            <a:p>
              <a:pPr eaLnBrk="0" hangingPunct="0">
                <a:buClrTx/>
                <a:buFontTx/>
              </a:pPr>
              <a:r>
                <a:rPr lang="en-US" altLang="zh-CN" sz="1600" dirty="0">
                  <a:solidFill>
                    <a:srgbClr val="0000FF"/>
                  </a:solidFill>
                  <a:latin typeface="Arial" panose="020B0604020202020204" pitchFamily="34" charset="0"/>
                  <a:ea typeface="宋体" panose="02010600030101010101" pitchFamily="2" charset="-122"/>
                </a:rPr>
                <a:t>0+30&lt;</a:t>
              </a:r>
              <a:r>
                <a:rPr lang="zh-CN" altLang="zh-CN" sz="1600" dirty="0">
                  <a:solidFill>
                    <a:srgbClr val="0000FF"/>
                  </a:solidFill>
                  <a:latin typeface="Arial" panose="020B0604020202020204" pitchFamily="34" charset="0"/>
                  <a:ea typeface="宋体" panose="02010600030101010101" pitchFamily="2" charset="-122"/>
                </a:rPr>
                <a:t>∞</a:t>
              </a:r>
              <a:r>
                <a:rPr lang="en-US" altLang="zh-CN" sz="1600" dirty="0">
                  <a:solidFill>
                    <a:srgbClr val="0000FF"/>
                  </a:solidFill>
                  <a:latin typeface="Arial" panose="020B0604020202020204" pitchFamily="34" charset="0"/>
                  <a:ea typeface="宋体" panose="02010600030101010101" pitchFamily="2" charset="-122"/>
                </a:rPr>
                <a:t>:</a:t>
              </a:r>
              <a:endParaRPr lang="zh-CN" altLang="zh-CN" sz="1600" dirty="0">
                <a:solidFill>
                  <a:srgbClr val="0000FF"/>
                </a:solidFill>
                <a:latin typeface="Arial" panose="020B0604020202020204" pitchFamily="34" charset="0"/>
                <a:ea typeface="宋体" panose="02010600030101010101" pitchFamily="2" charset="-122"/>
              </a:endParaRPr>
            </a:p>
            <a:p>
              <a:pPr eaLnBrk="0" hangingPunct="0">
                <a:buClrTx/>
                <a:buFontTx/>
              </a:pPr>
              <a:r>
                <a:rPr lang="en-US" altLang="zh-CN" sz="1600" dirty="0">
                  <a:solidFill>
                    <a:srgbClr val="FF0000"/>
                  </a:solidFill>
                  <a:latin typeface="Arial" panose="020B0604020202020204" pitchFamily="34" charset="0"/>
                  <a:ea typeface="宋体" panose="02010600030101010101" pitchFamily="2" charset="-122"/>
                </a:rPr>
                <a:t>prev[4]=0</a:t>
              </a:r>
              <a:endParaRPr lang="zh-CN" altLang="zh-CN" sz="1600" dirty="0">
                <a:solidFill>
                  <a:srgbClr val="FF0000"/>
                </a:solidFill>
                <a:latin typeface="Arial" panose="020B0604020202020204" pitchFamily="34" charset="0"/>
                <a:ea typeface="宋体" panose="02010600030101010101" pitchFamily="2" charset="-122"/>
              </a:endParaRPr>
            </a:p>
            <a:p>
              <a:pPr eaLnBrk="0" hangingPunct="0">
                <a:buClrTx/>
                <a:buFontTx/>
              </a:pPr>
              <a:r>
                <a:rPr lang="en-US" altLang="zh-CN" sz="1600" dirty="0">
                  <a:solidFill>
                    <a:srgbClr val="FF0000"/>
                  </a:solidFill>
                  <a:latin typeface="Arial" panose="020B0604020202020204" pitchFamily="34" charset="0"/>
                  <a:ea typeface="宋体" panose="02010600030101010101" pitchFamily="2" charset="-122"/>
                </a:rPr>
                <a:t>dist[4]=30</a:t>
              </a:r>
              <a:endParaRPr lang="zh-CN" altLang="zh-CN" sz="1600" dirty="0">
                <a:solidFill>
                  <a:srgbClr val="FF0000"/>
                </a:solidFill>
                <a:latin typeface="Arial" panose="020B0604020202020204" pitchFamily="34" charset="0"/>
                <a:ea typeface="宋体" panose="02010600030101010101" pitchFamily="2" charset="-122"/>
              </a:endParaRPr>
            </a:p>
          </p:txBody>
        </p:sp>
        <p:cxnSp>
          <p:nvCxnSpPr>
            <p:cNvPr id="39" name="直接箭头连接符 38"/>
            <p:cNvCxnSpPr>
              <a:stCxn id="2" idx="2"/>
              <a:endCxn id="32" idx="0"/>
            </p:cNvCxnSpPr>
            <p:nvPr/>
          </p:nvCxnSpPr>
          <p:spPr>
            <a:xfrm>
              <a:off x="6215075" y="1005660"/>
              <a:ext cx="0" cy="80642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781" name="TextBox 42"/>
            <p:cNvSpPr txBox="1"/>
            <p:nvPr/>
          </p:nvSpPr>
          <p:spPr>
            <a:xfrm>
              <a:off x="6215392" y="1273621"/>
              <a:ext cx="841381" cy="368287"/>
            </a:xfrm>
            <a:prstGeom prst="rect">
              <a:avLst/>
            </a:prstGeom>
            <a:noFill/>
            <a:ln w="9525">
              <a:noFill/>
            </a:ln>
          </p:spPr>
          <p:txBody>
            <a:bodyPr wrap="square" anchor="t" anchorCtr="0">
              <a:spAutoFit/>
            </a:bodyPr>
            <a:p>
              <a:pPr eaLnBrk="0" hangingPunct="0">
                <a:buClrTx/>
                <a:buFontTx/>
              </a:pPr>
              <a:r>
                <a:rPr lang="en-US" altLang="zh-CN" dirty="0">
                  <a:solidFill>
                    <a:srgbClr val="006600"/>
                  </a:solidFill>
                  <a:latin typeface="Arial" panose="020B0604020202020204" pitchFamily="34" charset="0"/>
                  <a:ea typeface="宋体" panose="02010600030101010101" pitchFamily="2" charset="-122"/>
                </a:rPr>
                <a:t>0→4</a:t>
              </a:r>
              <a:endParaRPr lang="zh-CN" altLang="en-US" dirty="0">
                <a:solidFill>
                  <a:srgbClr val="006600"/>
                </a:solidFill>
                <a:latin typeface="Arial" panose="020B0604020202020204" pitchFamily="34" charset="0"/>
                <a:ea typeface="宋体" panose="02010600030101010101" pitchFamily="2" charset="-122"/>
              </a:endParaRPr>
            </a:p>
          </p:txBody>
        </p:sp>
      </p:grpSp>
      <p:grpSp>
        <p:nvGrpSpPr>
          <p:cNvPr id="74" name="组合 73"/>
          <p:cNvGrpSpPr/>
          <p:nvPr/>
        </p:nvGrpSpPr>
        <p:grpSpPr>
          <a:xfrm>
            <a:off x="6215063" y="1455738"/>
            <a:ext cx="2643187" cy="1409700"/>
            <a:chOff x="6215075" y="1004898"/>
            <a:chExt cx="2643205" cy="1410237"/>
          </a:xfrm>
        </p:grpSpPr>
        <p:sp>
          <p:nvSpPr>
            <p:cNvPr id="34" name="圆角矩形 33"/>
            <p:cNvSpPr/>
            <p:nvPr/>
          </p:nvSpPr>
          <p:spPr>
            <a:xfrm>
              <a:off x="8143900" y="1811655"/>
              <a:ext cx="714380" cy="42878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宋体" panose="02010600030101010101" pitchFamily="2" charset="-122"/>
                  <a:cs typeface="+mn-cs"/>
                </a:rPr>
                <a:t>5</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,100</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31784" name="TextBox 34"/>
            <p:cNvSpPr txBox="1"/>
            <p:nvPr/>
          </p:nvSpPr>
          <p:spPr>
            <a:xfrm>
              <a:off x="7000892" y="1584138"/>
              <a:ext cx="1298410" cy="830997"/>
            </a:xfrm>
            <a:prstGeom prst="rect">
              <a:avLst/>
            </a:prstGeom>
            <a:noFill/>
            <a:ln w="9525">
              <a:noFill/>
            </a:ln>
          </p:spPr>
          <p:txBody>
            <a:bodyPr anchor="t" anchorCtr="0">
              <a:spAutoFit/>
            </a:bodyPr>
            <a:p>
              <a:pPr eaLnBrk="0" hangingPunct="0">
                <a:buClrTx/>
                <a:buFontTx/>
              </a:pPr>
              <a:r>
                <a:rPr lang="en-US" altLang="zh-CN" sz="1600" dirty="0">
                  <a:solidFill>
                    <a:srgbClr val="0000FF"/>
                  </a:solidFill>
                  <a:latin typeface="Arial" panose="020B0604020202020204" pitchFamily="34" charset="0"/>
                  <a:ea typeface="宋体" panose="02010600030101010101" pitchFamily="2" charset="-122"/>
                </a:rPr>
                <a:t>0+100&lt;</a:t>
              </a:r>
              <a:r>
                <a:rPr lang="zh-CN" altLang="zh-CN" sz="1600" dirty="0">
                  <a:solidFill>
                    <a:srgbClr val="0000FF"/>
                  </a:solidFill>
                  <a:latin typeface="Arial" panose="020B0604020202020204" pitchFamily="34" charset="0"/>
                  <a:ea typeface="宋体" panose="02010600030101010101" pitchFamily="2" charset="-122"/>
                </a:rPr>
                <a:t>∞</a:t>
              </a:r>
              <a:r>
                <a:rPr lang="en-US" altLang="zh-CN" sz="1600" dirty="0">
                  <a:solidFill>
                    <a:srgbClr val="0000FF"/>
                  </a:solidFill>
                  <a:latin typeface="Arial" panose="020B0604020202020204" pitchFamily="34" charset="0"/>
                  <a:ea typeface="宋体" panose="02010600030101010101" pitchFamily="2" charset="-122"/>
                </a:rPr>
                <a:t>:</a:t>
              </a:r>
              <a:endParaRPr lang="zh-CN" altLang="zh-CN" sz="1600" dirty="0">
                <a:solidFill>
                  <a:srgbClr val="0000FF"/>
                </a:solidFill>
                <a:latin typeface="Arial" panose="020B0604020202020204" pitchFamily="34" charset="0"/>
                <a:ea typeface="宋体" panose="02010600030101010101" pitchFamily="2" charset="-122"/>
              </a:endParaRPr>
            </a:p>
            <a:p>
              <a:pPr eaLnBrk="0" hangingPunct="0">
                <a:buClrTx/>
                <a:buFontTx/>
              </a:pPr>
              <a:r>
                <a:rPr lang="en-US" altLang="zh-CN" sz="1600" dirty="0">
                  <a:solidFill>
                    <a:srgbClr val="FF0000"/>
                  </a:solidFill>
                  <a:latin typeface="Arial" panose="020B0604020202020204" pitchFamily="34" charset="0"/>
                  <a:ea typeface="宋体" panose="02010600030101010101" pitchFamily="2" charset="-122"/>
                </a:rPr>
                <a:t>prev[5]=0</a:t>
              </a:r>
              <a:endParaRPr lang="zh-CN" altLang="zh-CN" sz="1600" dirty="0">
                <a:solidFill>
                  <a:srgbClr val="FF0000"/>
                </a:solidFill>
                <a:latin typeface="Arial" panose="020B0604020202020204" pitchFamily="34" charset="0"/>
                <a:ea typeface="宋体" panose="02010600030101010101" pitchFamily="2" charset="-122"/>
              </a:endParaRPr>
            </a:p>
            <a:p>
              <a:pPr eaLnBrk="0" hangingPunct="0">
                <a:buClrTx/>
                <a:buFontTx/>
              </a:pPr>
              <a:r>
                <a:rPr lang="en-US" altLang="zh-CN" sz="1600" dirty="0">
                  <a:solidFill>
                    <a:srgbClr val="FF0000"/>
                  </a:solidFill>
                  <a:latin typeface="Arial" panose="020B0604020202020204" pitchFamily="34" charset="0"/>
                  <a:ea typeface="宋体" panose="02010600030101010101" pitchFamily="2" charset="-122"/>
                </a:rPr>
                <a:t>dist[5]=100</a:t>
              </a:r>
              <a:endParaRPr lang="zh-CN" altLang="zh-CN" sz="1600" dirty="0">
                <a:solidFill>
                  <a:srgbClr val="FF0000"/>
                </a:solidFill>
                <a:latin typeface="Arial" panose="020B0604020202020204" pitchFamily="34" charset="0"/>
                <a:ea typeface="宋体" panose="02010600030101010101" pitchFamily="2" charset="-122"/>
              </a:endParaRPr>
            </a:p>
          </p:txBody>
        </p:sp>
        <p:cxnSp>
          <p:nvCxnSpPr>
            <p:cNvPr id="41" name="直接箭头连接符 40"/>
            <p:cNvCxnSpPr>
              <a:stCxn id="2" idx="2"/>
              <a:endCxn id="34" idx="0"/>
            </p:cNvCxnSpPr>
            <p:nvPr/>
          </p:nvCxnSpPr>
          <p:spPr>
            <a:xfrm>
              <a:off x="6215075" y="1004898"/>
              <a:ext cx="2286016" cy="80675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786" name="TextBox 43"/>
            <p:cNvSpPr txBox="1"/>
            <p:nvPr/>
          </p:nvSpPr>
          <p:spPr>
            <a:xfrm>
              <a:off x="7572079" y="1130676"/>
              <a:ext cx="905516" cy="368440"/>
            </a:xfrm>
            <a:prstGeom prst="rect">
              <a:avLst/>
            </a:prstGeom>
            <a:noFill/>
            <a:ln w="9525">
              <a:noFill/>
            </a:ln>
          </p:spPr>
          <p:txBody>
            <a:bodyPr wrap="square" anchor="t" anchorCtr="0">
              <a:spAutoFit/>
            </a:bodyPr>
            <a:p>
              <a:pPr eaLnBrk="0" hangingPunct="0">
                <a:buClrTx/>
                <a:buFontTx/>
              </a:pPr>
              <a:r>
                <a:rPr lang="en-US" altLang="zh-CN" dirty="0">
                  <a:solidFill>
                    <a:srgbClr val="006600"/>
                  </a:solidFill>
                  <a:latin typeface="Arial" panose="020B0604020202020204" pitchFamily="34" charset="0"/>
                  <a:ea typeface="宋体" panose="02010600030101010101" pitchFamily="2" charset="-122"/>
                </a:rPr>
                <a:t>0→5</a:t>
              </a:r>
              <a:endParaRPr lang="zh-CN" altLang="en-US" dirty="0">
                <a:solidFill>
                  <a:srgbClr val="006600"/>
                </a:solidFill>
                <a:latin typeface="Arial" panose="020B0604020202020204" pitchFamily="34" charset="0"/>
                <a:ea typeface="宋体" panose="02010600030101010101" pitchFamily="2" charset="-122"/>
              </a:endParaRPr>
            </a:p>
          </p:txBody>
        </p:sp>
      </p:grpSp>
      <p:grpSp>
        <p:nvGrpSpPr>
          <p:cNvPr id="75" name="组合 74"/>
          <p:cNvGrpSpPr/>
          <p:nvPr/>
        </p:nvGrpSpPr>
        <p:grpSpPr>
          <a:xfrm>
            <a:off x="2185988" y="2768600"/>
            <a:ext cx="2670810" cy="1468438"/>
            <a:chOff x="2186592" y="2317051"/>
            <a:chExt cx="2670134" cy="1469139"/>
          </a:xfrm>
        </p:grpSpPr>
        <p:sp>
          <p:nvSpPr>
            <p:cNvPr id="45" name="圆角矩形 44"/>
            <p:cNvSpPr/>
            <p:nvPr/>
          </p:nvSpPr>
          <p:spPr>
            <a:xfrm>
              <a:off x="3286451" y="3098474"/>
              <a:ext cx="714194" cy="4288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宋体" panose="02010600030101010101" pitchFamily="2" charset="-122"/>
                  <a:cs typeface="+mn-cs"/>
                </a:rPr>
                <a:t>3</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,60</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31789" name="TextBox 45"/>
            <p:cNvSpPr txBox="1"/>
            <p:nvPr/>
          </p:nvSpPr>
          <p:spPr>
            <a:xfrm>
              <a:off x="2186592" y="2955193"/>
              <a:ext cx="1099524" cy="830997"/>
            </a:xfrm>
            <a:prstGeom prst="rect">
              <a:avLst/>
            </a:prstGeom>
            <a:noFill/>
            <a:ln w="9525">
              <a:noFill/>
            </a:ln>
          </p:spPr>
          <p:txBody>
            <a:bodyPr anchor="t" anchorCtr="0">
              <a:spAutoFit/>
            </a:bodyPr>
            <a:p>
              <a:pPr eaLnBrk="0" hangingPunct="0">
                <a:buClrTx/>
                <a:buFontTx/>
              </a:pPr>
              <a:r>
                <a:rPr lang="en-US" altLang="zh-CN" sz="1600" dirty="0">
                  <a:solidFill>
                    <a:srgbClr val="0000FF"/>
                  </a:solidFill>
                  <a:latin typeface="Arial" panose="020B0604020202020204" pitchFamily="34" charset="0"/>
                  <a:ea typeface="宋体" panose="02010600030101010101" pitchFamily="2" charset="-122"/>
                </a:rPr>
                <a:t>10+50&lt;</a:t>
              </a:r>
              <a:r>
                <a:rPr lang="zh-CN" altLang="zh-CN" sz="1600" dirty="0">
                  <a:solidFill>
                    <a:srgbClr val="0000FF"/>
                  </a:solidFill>
                  <a:latin typeface="Arial" panose="020B0604020202020204" pitchFamily="34" charset="0"/>
                  <a:ea typeface="宋体" panose="02010600030101010101" pitchFamily="2" charset="-122"/>
                </a:rPr>
                <a:t>∞</a:t>
              </a:r>
              <a:r>
                <a:rPr lang="en-US" altLang="zh-CN" sz="1600" dirty="0">
                  <a:solidFill>
                    <a:srgbClr val="0000FF"/>
                  </a:solidFill>
                  <a:latin typeface="Arial" panose="020B0604020202020204" pitchFamily="34" charset="0"/>
                  <a:ea typeface="宋体" panose="02010600030101010101" pitchFamily="2" charset="-122"/>
                </a:rPr>
                <a:t>:</a:t>
              </a:r>
              <a:endParaRPr lang="zh-CN" altLang="zh-CN" sz="1600" dirty="0">
                <a:solidFill>
                  <a:srgbClr val="0000FF"/>
                </a:solidFill>
                <a:latin typeface="Arial" panose="020B0604020202020204" pitchFamily="34" charset="0"/>
                <a:ea typeface="宋体" panose="02010600030101010101" pitchFamily="2" charset="-122"/>
              </a:endParaRPr>
            </a:p>
            <a:p>
              <a:pPr eaLnBrk="0" hangingPunct="0">
                <a:buClrTx/>
                <a:buFontTx/>
              </a:pPr>
              <a:r>
                <a:rPr lang="en-US" altLang="zh-CN" sz="1600" dirty="0">
                  <a:solidFill>
                    <a:srgbClr val="FF0000"/>
                  </a:solidFill>
                  <a:latin typeface="Arial" panose="020B0604020202020204" pitchFamily="34" charset="0"/>
                  <a:ea typeface="宋体" panose="02010600030101010101" pitchFamily="2" charset="-122"/>
                </a:rPr>
                <a:t>prev[3]=2</a:t>
              </a:r>
              <a:endParaRPr lang="zh-CN" altLang="zh-CN" sz="1600" dirty="0">
                <a:solidFill>
                  <a:srgbClr val="FF0000"/>
                </a:solidFill>
                <a:latin typeface="Arial" panose="020B0604020202020204" pitchFamily="34" charset="0"/>
                <a:ea typeface="宋体" panose="02010600030101010101" pitchFamily="2" charset="-122"/>
              </a:endParaRPr>
            </a:p>
            <a:p>
              <a:pPr eaLnBrk="0" hangingPunct="0">
                <a:buClrTx/>
                <a:buFontTx/>
              </a:pPr>
              <a:r>
                <a:rPr lang="en-US" altLang="zh-CN" sz="1600" dirty="0">
                  <a:solidFill>
                    <a:srgbClr val="FF0000"/>
                  </a:solidFill>
                  <a:latin typeface="Arial" panose="020B0604020202020204" pitchFamily="34" charset="0"/>
                  <a:ea typeface="宋体" panose="02010600030101010101" pitchFamily="2" charset="-122"/>
                </a:rPr>
                <a:t>dist[3]=60</a:t>
              </a:r>
              <a:endParaRPr lang="zh-CN" altLang="zh-CN" sz="1600" dirty="0">
                <a:solidFill>
                  <a:srgbClr val="FF0000"/>
                </a:solidFill>
                <a:latin typeface="Arial" panose="020B0604020202020204" pitchFamily="34" charset="0"/>
                <a:ea typeface="宋体" panose="02010600030101010101" pitchFamily="2" charset="-122"/>
              </a:endParaRPr>
            </a:p>
          </p:txBody>
        </p:sp>
        <p:cxnSp>
          <p:nvCxnSpPr>
            <p:cNvPr id="48" name="直接箭头连接符 47"/>
            <p:cNvCxnSpPr>
              <a:stCxn id="5" idx="2"/>
              <a:endCxn id="45" idx="0"/>
            </p:cNvCxnSpPr>
            <p:nvPr/>
          </p:nvCxnSpPr>
          <p:spPr>
            <a:xfrm flipH="1">
              <a:off x="3643548" y="2317051"/>
              <a:ext cx="642774" cy="78142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791" name="TextBox 49"/>
            <p:cNvSpPr txBox="1"/>
            <p:nvPr/>
          </p:nvSpPr>
          <p:spPr>
            <a:xfrm>
              <a:off x="3929226" y="2559737"/>
              <a:ext cx="927500" cy="368476"/>
            </a:xfrm>
            <a:prstGeom prst="rect">
              <a:avLst/>
            </a:prstGeom>
            <a:noFill/>
            <a:ln w="9525">
              <a:noFill/>
            </a:ln>
          </p:spPr>
          <p:txBody>
            <a:bodyPr wrap="square" anchor="t" anchorCtr="0">
              <a:spAutoFit/>
            </a:bodyPr>
            <a:p>
              <a:pPr eaLnBrk="0" hangingPunct="0">
                <a:buClrTx/>
                <a:buFontTx/>
              </a:pPr>
              <a:r>
                <a:rPr lang="en-US" altLang="zh-CN" dirty="0">
                  <a:solidFill>
                    <a:srgbClr val="006600"/>
                  </a:solidFill>
                  <a:latin typeface="Arial" panose="020B0604020202020204" pitchFamily="34" charset="0"/>
                  <a:ea typeface="宋体" panose="02010600030101010101" pitchFamily="2" charset="-122"/>
                </a:rPr>
                <a:t>2→3</a:t>
              </a:r>
              <a:endParaRPr lang="zh-CN" altLang="en-US" dirty="0">
                <a:solidFill>
                  <a:srgbClr val="006600"/>
                </a:solidFill>
                <a:latin typeface="Arial" panose="020B0604020202020204" pitchFamily="34" charset="0"/>
                <a:ea typeface="宋体" panose="02010600030101010101" pitchFamily="2" charset="-122"/>
              </a:endParaRPr>
            </a:p>
          </p:txBody>
        </p:sp>
      </p:grpSp>
      <p:grpSp>
        <p:nvGrpSpPr>
          <p:cNvPr id="76" name="组合 75"/>
          <p:cNvGrpSpPr/>
          <p:nvPr/>
        </p:nvGrpSpPr>
        <p:grpSpPr>
          <a:xfrm>
            <a:off x="4214813" y="2690813"/>
            <a:ext cx="2000250" cy="1518989"/>
            <a:chOff x="4214809" y="2239224"/>
            <a:chExt cx="2000266" cy="1520458"/>
          </a:xfrm>
        </p:grpSpPr>
        <p:sp>
          <p:nvSpPr>
            <p:cNvPr id="51" name="圆角矩形 50"/>
            <p:cNvSpPr/>
            <p:nvPr/>
          </p:nvSpPr>
          <p:spPr>
            <a:xfrm>
              <a:off x="5429256" y="3071879"/>
              <a:ext cx="714381" cy="42904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宋体" panose="02010600030101010101" pitchFamily="2" charset="-122"/>
                  <a:cs typeface="+mn-cs"/>
                </a:rPr>
                <a:t>3</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,50</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31794" name="TextBox 51"/>
            <p:cNvSpPr txBox="1"/>
            <p:nvPr/>
          </p:nvSpPr>
          <p:spPr>
            <a:xfrm>
              <a:off x="4214809" y="2928934"/>
              <a:ext cx="1214447" cy="830748"/>
            </a:xfrm>
            <a:prstGeom prst="rect">
              <a:avLst/>
            </a:prstGeom>
            <a:noFill/>
            <a:ln w="9525">
              <a:noFill/>
            </a:ln>
          </p:spPr>
          <p:txBody>
            <a:bodyPr anchor="t" anchorCtr="0">
              <a:spAutoFit/>
            </a:bodyPr>
            <a:p>
              <a:pPr eaLnBrk="0" hangingPunct="0">
                <a:buClrTx/>
                <a:buFontTx/>
              </a:pPr>
              <a:r>
                <a:rPr lang="en-US" altLang="zh-CN" sz="1600" dirty="0">
                  <a:solidFill>
                    <a:srgbClr val="0000FF"/>
                  </a:solidFill>
                  <a:latin typeface="Arial" panose="020B0604020202020204" pitchFamily="34" charset="0"/>
                  <a:ea typeface="宋体" panose="02010600030101010101" pitchFamily="2" charset="-122"/>
                </a:rPr>
                <a:t>30+20&lt;60:</a:t>
              </a:r>
              <a:endParaRPr lang="zh-CN" altLang="zh-CN" sz="1600" dirty="0">
                <a:solidFill>
                  <a:srgbClr val="0000FF"/>
                </a:solidFill>
                <a:latin typeface="Arial" panose="020B0604020202020204" pitchFamily="34" charset="0"/>
                <a:ea typeface="宋体" panose="02010600030101010101" pitchFamily="2" charset="-122"/>
              </a:endParaRPr>
            </a:p>
            <a:p>
              <a:pPr eaLnBrk="0" hangingPunct="0">
                <a:buClrTx/>
                <a:buFontTx/>
              </a:pPr>
              <a:r>
                <a:rPr lang="en-US" altLang="zh-CN" sz="1600" b="1" dirty="0">
                  <a:solidFill>
                    <a:srgbClr val="FF33CC"/>
                  </a:solidFill>
                  <a:effectLst/>
                  <a:latin typeface="Arial" panose="020B0604020202020204" pitchFamily="34" charset="0"/>
                  <a:ea typeface="宋体" panose="02010600030101010101" pitchFamily="2" charset="-122"/>
                </a:rPr>
                <a:t>prev[3]=4</a:t>
              </a:r>
              <a:endParaRPr lang="zh-CN" altLang="zh-CN" sz="1600" b="1" dirty="0">
                <a:solidFill>
                  <a:srgbClr val="FF33CC"/>
                </a:solidFill>
                <a:effectLst/>
                <a:latin typeface="Arial" panose="020B0604020202020204" pitchFamily="34" charset="0"/>
                <a:ea typeface="宋体" panose="02010600030101010101" pitchFamily="2" charset="-122"/>
              </a:endParaRPr>
            </a:p>
            <a:p>
              <a:pPr eaLnBrk="0" hangingPunct="0">
                <a:buClrTx/>
                <a:buFontTx/>
              </a:pPr>
              <a:r>
                <a:rPr lang="en-US" altLang="zh-CN" sz="1600" b="1" dirty="0">
                  <a:solidFill>
                    <a:srgbClr val="FF33CC"/>
                  </a:solidFill>
                  <a:effectLst/>
                  <a:latin typeface="Arial" panose="020B0604020202020204" pitchFamily="34" charset="0"/>
                  <a:ea typeface="宋体" panose="02010600030101010101" pitchFamily="2" charset="-122"/>
                </a:rPr>
                <a:t>dist[3]=50</a:t>
              </a:r>
              <a:endParaRPr lang="en-US" altLang="zh-CN" sz="1600" b="1" dirty="0">
                <a:solidFill>
                  <a:srgbClr val="FF33CC"/>
                </a:solidFill>
                <a:effectLst/>
                <a:latin typeface="Arial" panose="020B0604020202020204" pitchFamily="34" charset="0"/>
                <a:ea typeface="宋体" panose="02010600030101010101" pitchFamily="2" charset="-122"/>
              </a:endParaRPr>
            </a:p>
          </p:txBody>
        </p:sp>
        <p:cxnSp>
          <p:nvCxnSpPr>
            <p:cNvPr id="56" name="直接箭头连接符 55"/>
            <p:cNvCxnSpPr>
              <a:stCxn id="32" idx="2"/>
              <a:endCxn id="51" idx="0"/>
            </p:cNvCxnSpPr>
            <p:nvPr/>
          </p:nvCxnSpPr>
          <p:spPr>
            <a:xfrm flipH="1">
              <a:off x="5786447" y="2239224"/>
              <a:ext cx="428628" cy="83265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796" name="TextBox 58"/>
            <p:cNvSpPr txBox="1"/>
            <p:nvPr/>
          </p:nvSpPr>
          <p:spPr>
            <a:xfrm>
              <a:off x="5357818" y="2428637"/>
              <a:ext cx="785501" cy="368656"/>
            </a:xfrm>
            <a:prstGeom prst="rect">
              <a:avLst/>
            </a:prstGeom>
            <a:noFill/>
            <a:ln w="9525">
              <a:noFill/>
            </a:ln>
          </p:spPr>
          <p:txBody>
            <a:bodyPr wrap="square" anchor="t" anchorCtr="0">
              <a:spAutoFit/>
            </a:bodyPr>
            <a:p>
              <a:pPr eaLnBrk="0" hangingPunct="0">
                <a:buClrTx/>
                <a:buFontTx/>
              </a:pPr>
              <a:r>
                <a:rPr lang="en-US" altLang="zh-CN" dirty="0">
                  <a:solidFill>
                    <a:srgbClr val="006600"/>
                  </a:solidFill>
                  <a:latin typeface="Arial" panose="020B0604020202020204" pitchFamily="34" charset="0"/>
                  <a:ea typeface="宋体" panose="02010600030101010101" pitchFamily="2" charset="-122"/>
                </a:rPr>
                <a:t>4→3</a:t>
              </a:r>
              <a:endParaRPr lang="zh-CN" altLang="en-US" dirty="0">
                <a:solidFill>
                  <a:srgbClr val="006600"/>
                </a:solidFill>
                <a:latin typeface="Arial" panose="020B0604020202020204" pitchFamily="34" charset="0"/>
                <a:ea typeface="宋体" panose="02010600030101010101" pitchFamily="2" charset="-122"/>
              </a:endParaRPr>
            </a:p>
          </p:txBody>
        </p:sp>
      </p:grpSp>
      <p:grpSp>
        <p:nvGrpSpPr>
          <p:cNvPr id="77" name="组合 76"/>
          <p:cNvGrpSpPr/>
          <p:nvPr/>
        </p:nvGrpSpPr>
        <p:grpSpPr>
          <a:xfrm>
            <a:off x="6204903" y="2716848"/>
            <a:ext cx="2286000" cy="1519237"/>
            <a:chOff x="6215075" y="2239224"/>
            <a:chExt cx="2286015" cy="1520707"/>
          </a:xfrm>
        </p:grpSpPr>
        <p:sp>
          <p:nvSpPr>
            <p:cNvPr id="53" name="圆角矩形 52"/>
            <p:cNvSpPr/>
            <p:nvPr/>
          </p:nvSpPr>
          <p:spPr>
            <a:xfrm>
              <a:off x="6429388" y="3071879"/>
              <a:ext cx="714380" cy="42904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宋体" panose="02010600030101010101" pitchFamily="2" charset="-122"/>
                  <a:cs typeface="+mn-cs"/>
                </a:rPr>
                <a:t>5</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,90</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31799" name="TextBox 53"/>
            <p:cNvSpPr txBox="1"/>
            <p:nvPr/>
          </p:nvSpPr>
          <p:spPr>
            <a:xfrm>
              <a:off x="7286644" y="2928934"/>
              <a:ext cx="1214446" cy="830997"/>
            </a:xfrm>
            <a:prstGeom prst="rect">
              <a:avLst/>
            </a:prstGeom>
            <a:noFill/>
            <a:ln w="9525">
              <a:noFill/>
            </a:ln>
          </p:spPr>
          <p:txBody>
            <a:bodyPr anchor="t" anchorCtr="0">
              <a:spAutoFit/>
            </a:bodyPr>
            <a:p>
              <a:pPr eaLnBrk="0" hangingPunct="0">
                <a:buClrTx/>
                <a:buFontTx/>
              </a:pPr>
              <a:r>
                <a:rPr lang="en-US" altLang="zh-CN" sz="1600" dirty="0">
                  <a:solidFill>
                    <a:srgbClr val="0000FF"/>
                  </a:solidFill>
                  <a:latin typeface="Arial" panose="020B0604020202020204" pitchFamily="34" charset="0"/>
                  <a:ea typeface="宋体" panose="02010600030101010101" pitchFamily="2" charset="-122"/>
                </a:rPr>
                <a:t>30+60&lt;100:</a:t>
              </a:r>
              <a:endParaRPr lang="zh-CN" altLang="zh-CN" sz="1600" dirty="0">
                <a:solidFill>
                  <a:srgbClr val="0000FF"/>
                </a:solidFill>
                <a:latin typeface="Arial" panose="020B0604020202020204" pitchFamily="34" charset="0"/>
                <a:ea typeface="宋体" panose="02010600030101010101" pitchFamily="2" charset="-122"/>
              </a:endParaRPr>
            </a:p>
            <a:p>
              <a:pPr eaLnBrk="0" hangingPunct="0">
                <a:buClrTx/>
                <a:buFontTx/>
              </a:pPr>
              <a:r>
                <a:rPr lang="en-US" altLang="zh-CN" sz="1600" dirty="0">
                  <a:solidFill>
                    <a:srgbClr val="FF0000"/>
                  </a:solidFill>
                  <a:latin typeface="Arial" panose="020B0604020202020204" pitchFamily="34" charset="0"/>
                  <a:ea typeface="宋体" panose="02010600030101010101" pitchFamily="2" charset="-122"/>
                </a:rPr>
                <a:t>prev[5]=4</a:t>
              </a:r>
              <a:endParaRPr lang="zh-CN" altLang="zh-CN" sz="1600" dirty="0">
                <a:solidFill>
                  <a:srgbClr val="FF0000"/>
                </a:solidFill>
                <a:latin typeface="Arial" panose="020B0604020202020204" pitchFamily="34" charset="0"/>
                <a:ea typeface="宋体" panose="02010600030101010101" pitchFamily="2" charset="-122"/>
              </a:endParaRPr>
            </a:p>
            <a:p>
              <a:pPr eaLnBrk="0" hangingPunct="0">
                <a:buClrTx/>
                <a:buFontTx/>
              </a:pPr>
              <a:r>
                <a:rPr lang="en-US" altLang="zh-CN" sz="1600" dirty="0">
                  <a:solidFill>
                    <a:srgbClr val="FF0000"/>
                  </a:solidFill>
                  <a:latin typeface="Arial" panose="020B0604020202020204" pitchFamily="34" charset="0"/>
                  <a:ea typeface="宋体" panose="02010600030101010101" pitchFamily="2" charset="-122"/>
                </a:rPr>
                <a:t>dist[5]=90</a:t>
              </a:r>
              <a:endParaRPr lang="zh-CN" altLang="zh-CN" sz="1600" dirty="0">
                <a:solidFill>
                  <a:srgbClr val="FF0000"/>
                </a:solidFill>
                <a:latin typeface="Arial" panose="020B0604020202020204" pitchFamily="34" charset="0"/>
                <a:ea typeface="宋体" panose="02010600030101010101" pitchFamily="2" charset="-122"/>
              </a:endParaRPr>
            </a:p>
          </p:txBody>
        </p:sp>
        <p:cxnSp>
          <p:nvCxnSpPr>
            <p:cNvPr id="58" name="直接箭头连接符 57"/>
            <p:cNvCxnSpPr>
              <a:stCxn id="32" idx="2"/>
              <a:endCxn id="53" idx="0"/>
            </p:cNvCxnSpPr>
            <p:nvPr/>
          </p:nvCxnSpPr>
          <p:spPr>
            <a:xfrm>
              <a:off x="6215075" y="2239224"/>
              <a:ext cx="571504" cy="83265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801" name="TextBox 59"/>
            <p:cNvSpPr txBox="1"/>
            <p:nvPr/>
          </p:nvSpPr>
          <p:spPr>
            <a:xfrm>
              <a:off x="6324296" y="2500461"/>
              <a:ext cx="972191" cy="368656"/>
            </a:xfrm>
            <a:prstGeom prst="rect">
              <a:avLst/>
            </a:prstGeom>
            <a:noFill/>
            <a:ln w="9525">
              <a:noFill/>
            </a:ln>
          </p:spPr>
          <p:txBody>
            <a:bodyPr wrap="square" anchor="t" anchorCtr="0">
              <a:spAutoFit/>
            </a:bodyPr>
            <a:p>
              <a:pPr eaLnBrk="0" hangingPunct="0">
                <a:buClrTx/>
                <a:buFontTx/>
              </a:pPr>
              <a:r>
                <a:rPr lang="en-US" altLang="zh-CN" dirty="0">
                  <a:solidFill>
                    <a:srgbClr val="006600"/>
                  </a:solidFill>
                  <a:latin typeface="Arial" panose="020B0604020202020204" pitchFamily="34" charset="0"/>
                  <a:ea typeface="宋体" panose="02010600030101010101" pitchFamily="2" charset="-122"/>
                </a:rPr>
                <a:t>4→5</a:t>
              </a:r>
              <a:endParaRPr lang="zh-CN" altLang="en-US" dirty="0">
                <a:solidFill>
                  <a:srgbClr val="006600"/>
                </a:solidFill>
                <a:latin typeface="Arial" panose="020B0604020202020204" pitchFamily="34" charset="0"/>
                <a:ea typeface="宋体" panose="02010600030101010101" pitchFamily="2" charset="-122"/>
              </a:endParaRPr>
            </a:p>
          </p:txBody>
        </p:sp>
      </p:grpSp>
      <p:grpSp>
        <p:nvGrpSpPr>
          <p:cNvPr id="78" name="组合 77"/>
          <p:cNvGrpSpPr/>
          <p:nvPr/>
        </p:nvGrpSpPr>
        <p:grpSpPr>
          <a:xfrm>
            <a:off x="2055813" y="3978275"/>
            <a:ext cx="1944687" cy="1758950"/>
            <a:chOff x="2055795" y="3527489"/>
            <a:chExt cx="1944701" cy="1758899"/>
          </a:xfrm>
        </p:grpSpPr>
        <p:sp>
          <p:nvSpPr>
            <p:cNvPr id="62" name="圆角矩形 61"/>
            <p:cNvSpPr/>
            <p:nvPr/>
          </p:nvSpPr>
          <p:spPr>
            <a:xfrm>
              <a:off x="3286116" y="4599021"/>
              <a:ext cx="714380" cy="42861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宋体" panose="02010600030101010101" pitchFamily="2" charset="-122"/>
                  <a:cs typeface="+mn-cs"/>
                </a:rPr>
                <a:t>5</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,70</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31804" name="TextBox 62"/>
            <p:cNvSpPr txBox="1"/>
            <p:nvPr/>
          </p:nvSpPr>
          <p:spPr>
            <a:xfrm>
              <a:off x="2055795" y="4455391"/>
              <a:ext cx="1230321" cy="830997"/>
            </a:xfrm>
            <a:prstGeom prst="rect">
              <a:avLst/>
            </a:prstGeom>
            <a:noFill/>
            <a:ln w="9525">
              <a:noFill/>
            </a:ln>
          </p:spPr>
          <p:txBody>
            <a:bodyPr anchor="t" anchorCtr="0">
              <a:spAutoFit/>
            </a:bodyPr>
            <a:p>
              <a:pPr eaLnBrk="0" hangingPunct="0">
                <a:buClrTx/>
                <a:buFontTx/>
              </a:pPr>
              <a:r>
                <a:rPr lang="en-US" altLang="zh-CN" sz="1600" dirty="0">
                  <a:solidFill>
                    <a:srgbClr val="0000FF"/>
                  </a:solidFill>
                  <a:latin typeface="Arial" panose="020B0604020202020204" pitchFamily="34" charset="0"/>
                  <a:ea typeface="宋体" panose="02010600030101010101" pitchFamily="2" charset="-122"/>
                </a:rPr>
                <a:t>60+10&lt;90:</a:t>
              </a:r>
              <a:endParaRPr lang="zh-CN" altLang="zh-CN" sz="1600" dirty="0">
                <a:solidFill>
                  <a:srgbClr val="0000FF"/>
                </a:solidFill>
                <a:latin typeface="Arial" panose="020B0604020202020204" pitchFamily="34" charset="0"/>
                <a:ea typeface="宋体" panose="02010600030101010101" pitchFamily="2" charset="-122"/>
              </a:endParaRPr>
            </a:p>
            <a:p>
              <a:pPr eaLnBrk="0" hangingPunct="0">
                <a:buClrTx/>
                <a:buFontTx/>
              </a:pPr>
              <a:r>
                <a:rPr lang="en-US" altLang="zh-CN" sz="1600" dirty="0">
                  <a:solidFill>
                    <a:srgbClr val="FF0000"/>
                  </a:solidFill>
                  <a:latin typeface="Arial" panose="020B0604020202020204" pitchFamily="34" charset="0"/>
                  <a:ea typeface="宋体" panose="02010600030101010101" pitchFamily="2" charset="-122"/>
                </a:rPr>
                <a:t>prev[5]=3</a:t>
              </a:r>
              <a:endParaRPr lang="zh-CN" altLang="zh-CN" sz="1600" dirty="0">
                <a:solidFill>
                  <a:srgbClr val="FF0000"/>
                </a:solidFill>
                <a:latin typeface="Arial" panose="020B0604020202020204" pitchFamily="34" charset="0"/>
                <a:ea typeface="宋体" panose="02010600030101010101" pitchFamily="2" charset="-122"/>
              </a:endParaRPr>
            </a:p>
            <a:p>
              <a:pPr eaLnBrk="0" hangingPunct="0">
                <a:buClrTx/>
                <a:buFontTx/>
              </a:pPr>
              <a:r>
                <a:rPr lang="en-US" altLang="zh-CN" sz="1600" dirty="0">
                  <a:solidFill>
                    <a:srgbClr val="FF0000"/>
                  </a:solidFill>
                  <a:latin typeface="Arial" panose="020B0604020202020204" pitchFamily="34" charset="0"/>
                  <a:ea typeface="宋体" panose="02010600030101010101" pitchFamily="2" charset="-122"/>
                </a:rPr>
                <a:t>dist[5]=70</a:t>
              </a:r>
              <a:endParaRPr lang="zh-CN" altLang="zh-CN" sz="1600" dirty="0">
                <a:solidFill>
                  <a:srgbClr val="FF0000"/>
                </a:solidFill>
                <a:latin typeface="Arial" panose="020B0604020202020204" pitchFamily="34" charset="0"/>
                <a:ea typeface="宋体" panose="02010600030101010101" pitchFamily="2" charset="-122"/>
              </a:endParaRPr>
            </a:p>
          </p:txBody>
        </p:sp>
        <p:cxnSp>
          <p:nvCxnSpPr>
            <p:cNvPr id="65" name="直接箭头连接符 64"/>
            <p:cNvCxnSpPr>
              <a:stCxn id="45" idx="2"/>
              <a:endCxn id="62" idx="0"/>
            </p:cNvCxnSpPr>
            <p:nvPr/>
          </p:nvCxnSpPr>
          <p:spPr>
            <a:xfrm>
              <a:off x="3643306" y="3527489"/>
              <a:ext cx="0" cy="10718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806" name="TextBox 65"/>
            <p:cNvSpPr txBox="1"/>
            <p:nvPr/>
          </p:nvSpPr>
          <p:spPr>
            <a:xfrm>
              <a:off x="2928926" y="3845615"/>
              <a:ext cx="892181" cy="368289"/>
            </a:xfrm>
            <a:prstGeom prst="rect">
              <a:avLst/>
            </a:prstGeom>
            <a:noFill/>
            <a:ln w="9525">
              <a:noFill/>
            </a:ln>
          </p:spPr>
          <p:txBody>
            <a:bodyPr wrap="square" anchor="t" anchorCtr="0">
              <a:spAutoFit/>
            </a:bodyPr>
            <a:p>
              <a:pPr eaLnBrk="0" hangingPunct="0">
                <a:buClrTx/>
                <a:buFontTx/>
              </a:pPr>
              <a:r>
                <a:rPr lang="en-US" altLang="zh-CN" dirty="0">
                  <a:solidFill>
                    <a:srgbClr val="006600"/>
                  </a:solidFill>
                  <a:latin typeface="Arial" panose="020B0604020202020204" pitchFamily="34" charset="0"/>
                  <a:ea typeface="宋体" panose="02010600030101010101" pitchFamily="2" charset="-122"/>
                </a:rPr>
                <a:t>3→5</a:t>
              </a:r>
              <a:endParaRPr lang="zh-CN" altLang="en-US" dirty="0">
                <a:solidFill>
                  <a:srgbClr val="006600"/>
                </a:solidFill>
                <a:latin typeface="Arial" panose="020B0604020202020204" pitchFamily="34" charset="0"/>
                <a:ea typeface="宋体" panose="02010600030101010101" pitchFamily="2" charset="-122"/>
              </a:endParaRPr>
            </a:p>
          </p:txBody>
        </p:sp>
      </p:grpSp>
      <p:grpSp>
        <p:nvGrpSpPr>
          <p:cNvPr id="79" name="组合 78"/>
          <p:cNvGrpSpPr/>
          <p:nvPr/>
        </p:nvGrpSpPr>
        <p:grpSpPr>
          <a:xfrm>
            <a:off x="4310063" y="3951605"/>
            <a:ext cx="2619374" cy="1771333"/>
            <a:chOff x="4309882" y="3500581"/>
            <a:chExt cx="2619600" cy="1771280"/>
          </a:xfrm>
        </p:grpSpPr>
        <p:sp>
          <p:nvSpPr>
            <p:cNvPr id="67" name="圆角矩形 66"/>
            <p:cNvSpPr/>
            <p:nvPr/>
          </p:nvSpPr>
          <p:spPr>
            <a:xfrm>
              <a:off x="5441867" y="4584494"/>
              <a:ext cx="714437" cy="42861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宋体" panose="02010600030101010101" pitchFamily="2" charset="-122"/>
                  <a:cs typeface="+mn-cs"/>
                </a:rPr>
                <a:t>5</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,60</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31809" name="TextBox 67"/>
            <p:cNvSpPr txBox="1"/>
            <p:nvPr/>
          </p:nvSpPr>
          <p:spPr>
            <a:xfrm>
              <a:off x="4309882" y="4440864"/>
              <a:ext cx="1131901" cy="830997"/>
            </a:xfrm>
            <a:prstGeom prst="rect">
              <a:avLst/>
            </a:prstGeom>
            <a:noFill/>
            <a:ln w="9525">
              <a:noFill/>
            </a:ln>
          </p:spPr>
          <p:txBody>
            <a:bodyPr anchor="t" anchorCtr="0">
              <a:spAutoFit/>
            </a:bodyPr>
            <a:p>
              <a:pPr eaLnBrk="0" hangingPunct="0">
                <a:buClrTx/>
                <a:buFontTx/>
              </a:pPr>
              <a:r>
                <a:rPr lang="en-US" altLang="zh-CN" sz="1600" dirty="0">
                  <a:solidFill>
                    <a:srgbClr val="0000FF"/>
                  </a:solidFill>
                  <a:latin typeface="Arial" panose="020B0604020202020204" pitchFamily="34" charset="0"/>
                  <a:ea typeface="宋体" panose="02010600030101010101" pitchFamily="2" charset="-122"/>
                </a:rPr>
                <a:t>50+10&lt;70</a:t>
              </a:r>
              <a:endParaRPr lang="zh-CN" altLang="zh-CN" sz="1600" dirty="0">
                <a:solidFill>
                  <a:srgbClr val="0000FF"/>
                </a:solidFill>
                <a:latin typeface="Arial" panose="020B0604020202020204" pitchFamily="34" charset="0"/>
                <a:ea typeface="宋体" panose="02010600030101010101" pitchFamily="2" charset="-122"/>
              </a:endParaRPr>
            </a:p>
            <a:p>
              <a:pPr eaLnBrk="0" hangingPunct="0">
                <a:buClrTx/>
                <a:buFontTx/>
              </a:pPr>
              <a:r>
                <a:rPr lang="en-US" altLang="zh-CN" sz="1600" dirty="0">
                  <a:solidFill>
                    <a:srgbClr val="FF0000"/>
                  </a:solidFill>
                  <a:latin typeface="Arial" panose="020B0604020202020204" pitchFamily="34" charset="0"/>
                  <a:ea typeface="宋体" panose="02010600030101010101" pitchFamily="2" charset="-122"/>
                </a:rPr>
                <a:t>prev[5]=3</a:t>
              </a:r>
              <a:endParaRPr lang="zh-CN" altLang="zh-CN" sz="1600" dirty="0">
                <a:solidFill>
                  <a:srgbClr val="FF0000"/>
                </a:solidFill>
                <a:latin typeface="Arial" panose="020B0604020202020204" pitchFamily="34" charset="0"/>
                <a:ea typeface="宋体" panose="02010600030101010101" pitchFamily="2" charset="-122"/>
              </a:endParaRPr>
            </a:p>
            <a:p>
              <a:pPr eaLnBrk="0" hangingPunct="0">
                <a:buClrTx/>
                <a:buFontTx/>
              </a:pPr>
              <a:r>
                <a:rPr lang="en-US" altLang="zh-CN" sz="1600" dirty="0">
                  <a:solidFill>
                    <a:srgbClr val="FF0000"/>
                  </a:solidFill>
                  <a:latin typeface="Arial" panose="020B0604020202020204" pitchFamily="34" charset="0"/>
                  <a:ea typeface="宋体" panose="02010600030101010101" pitchFamily="2" charset="-122"/>
                </a:rPr>
                <a:t>dist[5]=60</a:t>
              </a:r>
              <a:endParaRPr lang="zh-CN" altLang="zh-CN" sz="1600" dirty="0">
                <a:solidFill>
                  <a:srgbClr val="FF0000"/>
                </a:solidFill>
                <a:latin typeface="Arial" panose="020B0604020202020204" pitchFamily="34" charset="0"/>
                <a:ea typeface="宋体" panose="02010600030101010101" pitchFamily="2" charset="-122"/>
              </a:endParaRPr>
            </a:p>
          </p:txBody>
        </p:sp>
        <p:cxnSp>
          <p:nvCxnSpPr>
            <p:cNvPr id="69" name="直接箭头连接符 68"/>
            <p:cNvCxnSpPr>
              <a:stCxn id="51" idx="2"/>
              <a:endCxn id="67" idx="0"/>
            </p:cNvCxnSpPr>
            <p:nvPr/>
          </p:nvCxnSpPr>
          <p:spPr>
            <a:xfrm>
              <a:off x="5786701" y="3500581"/>
              <a:ext cx="12701" cy="10839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811" name="TextBox 69"/>
            <p:cNvSpPr txBox="1"/>
            <p:nvPr/>
          </p:nvSpPr>
          <p:spPr>
            <a:xfrm>
              <a:off x="5929271" y="3916812"/>
              <a:ext cx="1000211" cy="368289"/>
            </a:xfrm>
            <a:prstGeom prst="rect">
              <a:avLst/>
            </a:prstGeom>
            <a:noFill/>
            <a:ln w="9525">
              <a:noFill/>
            </a:ln>
          </p:spPr>
          <p:txBody>
            <a:bodyPr wrap="square" anchor="t" anchorCtr="0">
              <a:spAutoFit/>
            </a:bodyPr>
            <a:p>
              <a:pPr eaLnBrk="0" hangingPunct="0">
                <a:buClrTx/>
                <a:buFontTx/>
              </a:pPr>
              <a:r>
                <a:rPr lang="en-US" altLang="zh-CN" dirty="0">
                  <a:solidFill>
                    <a:srgbClr val="006600"/>
                  </a:solidFill>
                  <a:latin typeface="Arial" panose="020B0604020202020204" pitchFamily="34" charset="0"/>
                  <a:ea typeface="宋体" panose="02010600030101010101" pitchFamily="2" charset="-122"/>
                </a:rPr>
                <a:t>3→5</a:t>
              </a:r>
              <a:endParaRPr lang="zh-CN" altLang="en-US" dirty="0">
                <a:solidFill>
                  <a:srgbClr val="006600"/>
                </a:solidFill>
                <a:latin typeface="Arial" panose="020B0604020202020204" pitchFamily="34" charset="0"/>
                <a:ea typeface="宋体" panose="02010600030101010101" pitchFamily="2" charset="-122"/>
              </a:endParaRPr>
            </a:p>
          </p:txBody>
        </p:sp>
      </p:grpSp>
      <p:grpSp>
        <p:nvGrpSpPr>
          <p:cNvPr id="84" name="组合 83"/>
          <p:cNvGrpSpPr/>
          <p:nvPr/>
        </p:nvGrpSpPr>
        <p:grpSpPr>
          <a:xfrm>
            <a:off x="1035050" y="4551363"/>
            <a:ext cx="5786438" cy="2281237"/>
            <a:chOff x="1071538" y="4071942"/>
            <a:chExt cx="5786478" cy="2280652"/>
          </a:xfrm>
        </p:grpSpPr>
        <p:sp>
          <p:nvSpPr>
            <p:cNvPr id="31813" name="TextBox 79"/>
            <p:cNvSpPr txBox="1"/>
            <p:nvPr/>
          </p:nvSpPr>
          <p:spPr>
            <a:xfrm>
              <a:off x="1285852" y="5429264"/>
              <a:ext cx="5572164" cy="923330"/>
            </a:xfrm>
            <a:prstGeom prst="rect">
              <a:avLst/>
            </a:prstGeom>
            <a:noFill/>
            <a:ln w="9525" cap="flat" cmpd="sng">
              <a:solidFill>
                <a:srgbClr val="000000"/>
              </a:solidFill>
              <a:prstDash val="solid"/>
              <a:miter/>
              <a:headEnd type="none" w="med" len="med"/>
              <a:tailEnd type="none" w="med" len="med"/>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楷体" panose="02010609060101010101" pitchFamily="49" charset="-122"/>
                </a:rPr>
                <a:t>dist[1]=</a:t>
              </a:r>
              <a:r>
                <a:rPr lang="zh-CN" altLang="zh-CN" dirty="0">
                  <a:solidFill>
                    <a:srgbClr val="0000FF"/>
                  </a:solidFill>
                  <a:latin typeface="Consolas" panose="020B0609020204030204" pitchFamily="49" charset="0"/>
                  <a:ea typeface="楷体" panose="02010609060101010101" pitchFamily="49" charset="-122"/>
                </a:rPr>
                <a:t>∞，</a:t>
              </a:r>
              <a:r>
                <a:rPr lang="en-US" altLang="zh-CN" dirty="0">
                  <a:solidFill>
                    <a:srgbClr val="0000FF"/>
                  </a:solidFill>
                  <a:latin typeface="Consolas" panose="020B0609020204030204" pitchFamily="49" charset="0"/>
                  <a:ea typeface="楷体" panose="02010609060101010101" pitchFamily="49" charset="-122"/>
                </a:rPr>
                <a:t>prev[1]=*	dist[2]=10</a:t>
              </a:r>
              <a:r>
                <a:rPr lang="zh-CN" altLang="zh-CN" dirty="0">
                  <a:solidFill>
                    <a:srgbClr val="0000FF"/>
                  </a:solidFill>
                  <a:latin typeface="Consolas" panose="020B0609020204030204" pitchFamily="49" charset="0"/>
                  <a:ea typeface="楷体" panose="02010609060101010101" pitchFamily="49" charset="-122"/>
                </a:rPr>
                <a:t>，</a:t>
              </a:r>
              <a:r>
                <a:rPr lang="en-US" altLang="zh-CN" dirty="0">
                  <a:solidFill>
                    <a:srgbClr val="0000FF"/>
                  </a:solidFill>
                  <a:latin typeface="Consolas" panose="020B0609020204030204" pitchFamily="49" charset="0"/>
                  <a:ea typeface="楷体" panose="02010609060101010101" pitchFamily="49" charset="-122"/>
                </a:rPr>
                <a:t>prev[2]=0</a:t>
              </a:r>
              <a:endParaRPr lang="zh-CN" altLang="zh-CN" dirty="0">
                <a:solidFill>
                  <a:srgbClr val="0000FF"/>
                </a:solidFill>
                <a:latin typeface="Consolas" panose="020B0609020204030204" pitchFamily="49" charset="0"/>
                <a:ea typeface="楷体" panose="02010609060101010101" pitchFamily="49" charset="-122"/>
              </a:endParaRPr>
            </a:p>
            <a:p>
              <a:pPr eaLnBrk="0" hangingPunct="0">
                <a:buClrTx/>
                <a:buFontTx/>
              </a:pPr>
              <a:r>
                <a:rPr lang="en-US" altLang="zh-CN" dirty="0">
                  <a:solidFill>
                    <a:srgbClr val="0000FF"/>
                  </a:solidFill>
                  <a:latin typeface="Consolas" panose="020B0609020204030204" pitchFamily="49" charset="0"/>
                  <a:ea typeface="楷体" panose="02010609060101010101" pitchFamily="49" charset="-122"/>
                </a:rPr>
                <a:t>dist[3]=50</a:t>
              </a:r>
              <a:r>
                <a:rPr lang="zh-CN" altLang="zh-CN" dirty="0">
                  <a:solidFill>
                    <a:srgbClr val="0000FF"/>
                  </a:solidFill>
                  <a:latin typeface="Consolas" panose="020B0609020204030204" pitchFamily="49" charset="0"/>
                  <a:ea typeface="楷体" panose="02010609060101010101" pitchFamily="49" charset="-122"/>
                </a:rPr>
                <a:t>，</a:t>
              </a:r>
              <a:r>
                <a:rPr lang="en-US" altLang="zh-CN" dirty="0">
                  <a:solidFill>
                    <a:srgbClr val="0000FF"/>
                  </a:solidFill>
                  <a:latin typeface="Consolas" panose="020B0609020204030204" pitchFamily="49" charset="0"/>
                  <a:ea typeface="楷体" panose="02010609060101010101" pitchFamily="49" charset="-122"/>
                </a:rPr>
                <a:t>prev[3]=4	dist[4]=30</a:t>
              </a:r>
              <a:r>
                <a:rPr lang="zh-CN" altLang="zh-CN" dirty="0">
                  <a:solidFill>
                    <a:srgbClr val="0000FF"/>
                  </a:solidFill>
                  <a:latin typeface="Consolas" panose="020B0609020204030204" pitchFamily="49" charset="0"/>
                  <a:ea typeface="楷体" panose="02010609060101010101" pitchFamily="49" charset="-122"/>
                </a:rPr>
                <a:t>，</a:t>
              </a:r>
              <a:r>
                <a:rPr lang="en-US" altLang="zh-CN" dirty="0">
                  <a:solidFill>
                    <a:srgbClr val="0000FF"/>
                  </a:solidFill>
                  <a:latin typeface="Consolas" panose="020B0609020204030204" pitchFamily="49" charset="0"/>
                  <a:ea typeface="楷体" panose="02010609060101010101" pitchFamily="49" charset="-122"/>
                </a:rPr>
                <a:t>prev[4]=0</a:t>
              </a:r>
              <a:endParaRPr lang="zh-CN" altLang="zh-CN" dirty="0">
                <a:solidFill>
                  <a:srgbClr val="0000FF"/>
                </a:solidFill>
                <a:latin typeface="Consolas" panose="020B0609020204030204" pitchFamily="49" charset="0"/>
                <a:ea typeface="楷体" panose="02010609060101010101" pitchFamily="49" charset="-122"/>
              </a:endParaRPr>
            </a:p>
            <a:p>
              <a:pPr eaLnBrk="0" hangingPunct="0">
                <a:buClrTx/>
                <a:buFontTx/>
              </a:pPr>
              <a:r>
                <a:rPr lang="en-US" altLang="zh-CN" dirty="0">
                  <a:solidFill>
                    <a:srgbClr val="0000FF"/>
                  </a:solidFill>
                  <a:latin typeface="Consolas" panose="020B0609020204030204" pitchFamily="49" charset="0"/>
                  <a:ea typeface="楷体" panose="02010609060101010101" pitchFamily="49" charset="-122"/>
                </a:rPr>
                <a:t>dist[5]=60</a:t>
              </a:r>
              <a:r>
                <a:rPr lang="zh-CN" altLang="zh-CN" dirty="0">
                  <a:solidFill>
                    <a:srgbClr val="0000FF"/>
                  </a:solidFill>
                  <a:latin typeface="Consolas" panose="020B0609020204030204" pitchFamily="49" charset="0"/>
                  <a:ea typeface="楷体" panose="02010609060101010101" pitchFamily="49" charset="-122"/>
                </a:rPr>
                <a:t>，</a:t>
              </a:r>
              <a:r>
                <a:rPr lang="en-US" altLang="zh-CN" dirty="0">
                  <a:solidFill>
                    <a:srgbClr val="0000FF"/>
                  </a:solidFill>
                  <a:latin typeface="Consolas" panose="020B0609020204030204" pitchFamily="49" charset="0"/>
                  <a:ea typeface="楷体" panose="02010609060101010101" pitchFamily="49" charset="-122"/>
                </a:rPr>
                <a:t>prev[5]=3</a:t>
              </a:r>
              <a:endParaRPr lang="zh-CN" altLang="en-US" dirty="0">
                <a:solidFill>
                  <a:srgbClr val="0000FF"/>
                </a:solidFill>
                <a:latin typeface="Consolas" panose="020B0609020204030204" pitchFamily="49" charset="0"/>
                <a:ea typeface="楷体" panose="02010609060101010101" pitchFamily="49" charset="-122"/>
              </a:endParaRPr>
            </a:p>
          </p:txBody>
        </p:sp>
        <p:sp>
          <p:nvSpPr>
            <p:cNvPr id="81" name="左弧形箭头 80"/>
            <p:cNvSpPr/>
            <p:nvPr/>
          </p:nvSpPr>
          <p:spPr>
            <a:xfrm>
              <a:off x="1071538" y="4071942"/>
              <a:ext cx="428628" cy="1285545"/>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grpSp>
      <p:grpSp>
        <p:nvGrpSpPr>
          <p:cNvPr id="85" name="组合 84"/>
          <p:cNvGrpSpPr/>
          <p:nvPr/>
        </p:nvGrpSpPr>
        <p:grpSpPr>
          <a:xfrm>
            <a:off x="7000875" y="5880100"/>
            <a:ext cx="1928813" cy="708025"/>
            <a:chOff x="7000892" y="5429264"/>
            <a:chExt cx="1928826" cy="707886"/>
          </a:xfrm>
        </p:grpSpPr>
        <p:sp>
          <p:nvSpPr>
            <p:cNvPr id="31816" name="TextBox 81"/>
            <p:cNvSpPr txBox="1"/>
            <p:nvPr/>
          </p:nvSpPr>
          <p:spPr>
            <a:xfrm>
              <a:off x="7286644" y="5429264"/>
              <a:ext cx="1643074" cy="707886"/>
            </a:xfrm>
            <a:prstGeom prst="rect">
              <a:avLst/>
            </a:prstGeom>
            <a:noFill/>
            <a:ln w="9525">
              <a:noFill/>
            </a:ln>
          </p:spPr>
          <p:txBody>
            <a:bodyPr anchor="t" anchorCtr="0">
              <a:spAutoFit/>
            </a:bodyPr>
            <a:p>
              <a:pPr algn="ctr" eaLnBrk="0" hangingPunct="0">
                <a:buClrTx/>
                <a:buFontTx/>
              </a:pPr>
              <a:r>
                <a:rPr lang="zh-CN" altLang="en-US" sz="2000" dirty="0">
                  <a:solidFill>
                    <a:srgbClr val="000000"/>
                  </a:solidFill>
                  <a:latin typeface="微软雅黑" panose="020B0503020204020204" pitchFamily="34" charset="-122"/>
                  <a:ea typeface="微软雅黑" panose="020B0503020204020204" pitchFamily="34" charset="-122"/>
                </a:rPr>
                <a:t>求顶点</a:t>
              </a:r>
              <a:r>
                <a:rPr lang="en-US" altLang="zh-CN" sz="2000" dirty="0">
                  <a:solidFill>
                    <a:srgbClr val="000000"/>
                  </a:solidFill>
                  <a:latin typeface="微软雅黑" panose="020B0503020204020204" pitchFamily="34" charset="-122"/>
                  <a:ea typeface="微软雅黑" panose="020B0503020204020204" pitchFamily="34" charset="-122"/>
                </a:rPr>
                <a:t>0</a:t>
              </a:r>
              <a:r>
                <a:rPr lang="zh-CN" altLang="en-US" sz="2000" dirty="0">
                  <a:solidFill>
                    <a:srgbClr val="000000"/>
                  </a:solidFill>
                  <a:latin typeface="微软雅黑" panose="020B0503020204020204" pitchFamily="34" charset="-122"/>
                  <a:ea typeface="微软雅黑" panose="020B0503020204020204" pitchFamily="34" charset="-122"/>
                </a:rPr>
                <a:t>出发的最短路径</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83" name="右箭头 82"/>
            <p:cNvSpPr/>
            <p:nvPr/>
          </p:nvSpPr>
          <p:spPr>
            <a:xfrm>
              <a:off x="7000892" y="5714958"/>
              <a:ext cx="285752" cy="2856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sp>
        <p:nvSpPr>
          <p:cNvPr id="3" name="圆角矩形 2"/>
          <p:cNvSpPr/>
          <p:nvPr/>
        </p:nvSpPr>
        <p:spPr>
          <a:xfrm>
            <a:off x="2138045" y="3657600"/>
            <a:ext cx="1066800" cy="533400"/>
          </a:xfrm>
          <a:prstGeom prst="roundRect">
            <a:avLst/>
          </a:prstGeom>
          <a:solidFill>
            <a:srgbClr val="1F63AD">
              <a:alpha val="19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7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7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7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8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249238" y="1295400"/>
            <a:ext cx="8645525" cy="4445000"/>
          </a:xfrm>
          <a:prstGeom prst="rect">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lIns="216000" tIns="144000" bIns="144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#define </a:t>
            </a:r>
            <a:r>
              <a:rPr kumimoji="0" lang="en-US" altLang="zh-CN" sz="1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onsolas" panose="020B0609020204030204" pitchFamily="49" charset="0"/>
                <a:ea typeface="楷体" panose="02010609060101010101" pitchFamily="49" charset="-122"/>
                <a:cs typeface="Consolas" panose="020B0609020204030204" pitchFamily="49" charset="0"/>
              </a:rPr>
              <a:t>INF</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0x3f3f3f3f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表示∞</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#define MAXN 51</a:t>
            </a:r>
            <a:endPar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问题表示</a:t>
            </a:r>
            <a:endPar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int n;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图顶点个数</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int a[MAXN][MAXN];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图的邻接矩阵</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int v;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源点</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2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求解结果表示</a:t>
            </a:r>
            <a:endPar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int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dist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[MAXN];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dist</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源点到顶点</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的最短路径长度</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int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prev</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[MAXN];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prev</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表示源点到</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j</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的最短路径中顶点</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j</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的前驱顶点</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2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struct </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NodeType</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队列结点类型</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vno</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顶点编号</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length;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路径长度</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285720" y="186218"/>
            <a:ext cx="8358246" cy="6209937"/>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lIns="216000" tIns="180000" bIns="36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void </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bfs</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(int v)			//</a:t>
            </a:r>
            <a:r>
              <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求解算法</a:t>
            </a:r>
            <a:endPar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NodeType</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e,e1;</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queue&lt;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NodeType</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&gt;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pqu</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e.vno</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=v;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建立源点结点</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e</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（根结点）</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e.length</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pqu.push</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(e);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源点结点</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e</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进队</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dist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[v]=0;</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while(!</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pqu.empty</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队列不空循环</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  </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e=</a:t>
            </a:r>
            <a:r>
              <a:rPr kumimoji="0" lang="en-US" altLang="zh-CN" sz="1800" b="0" i="0" u="none" strike="noStrike" kern="1200" cap="none" spc="0" normalizeH="0" baseline="0" noProof="0" dirty="0" err="1">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pqu.front</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pqu.pop</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出队列结点</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e</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for (int j=0; j&lt;n;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j++</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  </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if(a[</a:t>
            </a:r>
            <a:r>
              <a:rPr kumimoji="0" lang="en-US" altLang="zh-CN" sz="1800" b="0" i="0" u="none" strike="noStrike" kern="1200" cap="none" spc="0" normalizeH="0" baseline="0" noProof="0" dirty="0" err="1">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e.vno</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][j]&lt;INF &amp;&amp; </a:t>
            </a:r>
            <a:r>
              <a:rPr kumimoji="0" lang="en-US" altLang="zh-CN" sz="1800" b="0" i="0" u="none" strike="noStrike" kern="1200" cap="none" spc="0" normalizeH="0" baseline="0" noProof="0" dirty="0" err="1">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e.length+a</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e.vno</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][j]&lt;</a:t>
            </a:r>
            <a:r>
              <a:rPr kumimoji="0" lang="en-US" altLang="zh-CN" sz="1800" b="0" i="0" u="none" strike="noStrike" kern="1200" cap="none" spc="0" normalizeH="0" baseline="0" noProof="0" dirty="0" err="1">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dist</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[j])</a:t>
            </a:r>
            <a:endPar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剪枝：</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e.vno</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到顶点</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j</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有边并且路径长度更短</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dist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[j]=</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e.length+a</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e.vno</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][j];</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prev</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[j]=</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e.vno</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e1.vno=j;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建立相邻顶点</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j</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的结点</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e1</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e1.length=</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dist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[j];</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pqu.push</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(e1);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结点</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e1</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进队</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en-US"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3" name="矩形: 圆角 2"/>
          <p:cNvSpPr/>
          <p:nvPr/>
        </p:nvSpPr>
        <p:spPr>
          <a:xfrm>
            <a:off x="1371600" y="3200400"/>
            <a:ext cx="6858000" cy="609600"/>
          </a:xfrm>
          <a:prstGeom prst="roundRect">
            <a:avLst/>
          </a:prstGeom>
          <a:solidFill>
            <a:srgbClr val="FFFF00">
              <a:alpha val="20000"/>
            </a:srgbClr>
          </a:solidFill>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fontAlgn="base"/>
            <a:endParaRPr lang="zh-CN" altLang="en-US" strike="noStrike" noProof="1" dirty="0">
              <a:solidFill>
                <a:srgbClr val="003366"/>
              </a:solidFill>
              <a:latin typeface="Verdana" panose="020B060403050404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6" end="1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7" end="1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8" end="1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609600" y="509588"/>
            <a:ext cx="6429375" cy="52228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a:ln>
                  <a:noFill/>
                </a:ln>
                <a:solidFill>
                  <a:schemeClr val="bg1"/>
                </a:solidFill>
                <a:effectLst/>
                <a:uLnTx/>
                <a:uFillTx/>
                <a:latin typeface="Consolas" panose="020B0609020204030204" pitchFamily="49" charset="0"/>
                <a:ea typeface="微软雅黑" panose="020B0503020204020204" pitchFamily="34" charset="-122"/>
                <a:cs typeface="Consolas" panose="020B0609020204030204" pitchFamily="49" charset="0"/>
              </a:rPr>
              <a:t>采用优先队列式分枝限界法求解</a:t>
            </a:r>
            <a:endParaRPr kumimoji="0" lang="zh-CN" altLang="zh-CN" sz="2800" b="0" i="0" u="none" strike="noStrike" kern="1200" cap="none" spc="0" normalizeH="0" baseline="0" noProof="0">
              <a:ln>
                <a:noFill/>
              </a:ln>
              <a:solidFill>
                <a:schemeClr val="bg1"/>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36866" name="TextBox 2"/>
          <p:cNvSpPr txBox="1"/>
          <p:nvPr/>
        </p:nvSpPr>
        <p:spPr>
          <a:xfrm>
            <a:off x="714375" y="1428750"/>
            <a:ext cx="7858125" cy="1884363"/>
          </a:xfrm>
          <a:prstGeom prst="rect">
            <a:avLst/>
          </a:prstGeom>
          <a:noFill/>
          <a:ln w="9525">
            <a:noFill/>
          </a:ln>
        </p:spPr>
        <p:txBody>
          <a:bodyPr anchor="t" anchorCtr="0">
            <a:spAutoFit/>
          </a:bodyPr>
          <a:p>
            <a:pPr eaLnBrk="0" hangingPunct="0">
              <a:lnSpc>
                <a:spcPct val="150000"/>
              </a:lnSpc>
              <a:buClrTx/>
              <a:buFontTx/>
            </a:pPr>
            <a:r>
              <a:rPr lang="en-US" altLang="zh-CN" sz="2000" dirty="0">
                <a:solidFill>
                  <a:srgbClr val="0000FF"/>
                </a:solidFill>
                <a:latin typeface="Consolas" panose="020B0609020204030204" pitchFamily="49" charset="0"/>
                <a:ea typeface="楷体" panose="02010609060101010101" pitchFamily="49" charset="-122"/>
              </a:rPr>
              <a:t>    </a:t>
            </a:r>
            <a:r>
              <a:rPr lang="zh-CN" altLang="zh-CN" sz="2000" dirty="0">
                <a:solidFill>
                  <a:srgbClr val="000000"/>
                </a:solidFill>
                <a:latin typeface="Consolas" panose="020B0609020204030204" pitchFamily="49" charset="0"/>
                <a:ea typeface="黑体" panose="02010609060101010101" pitchFamily="49" charset="-122"/>
              </a:rPr>
              <a:t>采用</a:t>
            </a:r>
            <a:r>
              <a:rPr lang="en-US" altLang="zh-CN" sz="2000" dirty="0">
                <a:solidFill>
                  <a:srgbClr val="000000"/>
                </a:solidFill>
                <a:latin typeface="Consolas" panose="020B0609020204030204" pitchFamily="49" charset="0"/>
                <a:ea typeface="黑体" panose="02010609060101010101" pitchFamily="49" charset="-122"/>
              </a:rPr>
              <a:t>STL</a:t>
            </a:r>
            <a:r>
              <a:rPr lang="zh-CN" altLang="zh-CN" sz="2000" dirty="0">
                <a:solidFill>
                  <a:srgbClr val="000000"/>
                </a:solidFill>
                <a:latin typeface="Consolas" panose="020B0609020204030204" pitchFamily="49" charset="0"/>
                <a:ea typeface="黑体" panose="02010609060101010101" pitchFamily="49" charset="-122"/>
              </a:rPr>
              <a:t>的</a:t>
            </a:r>
            <a:r>
              <a:rPr lang="en-US" altLang="zh-CN" sz="2000" dirty="0">
                <a:solidFill>
                  <a:srgbClr val="000000"/>
                </a:solidFill>
                <a:latin typeface="Consolas" panose="020B0609020204030204" pitchFamily="49" charset="0"/>
                <a:ea typeface="黑体" panose="02010609060101010101" pitchFamily="49" charset="-122"/>
              </a:rPr>
              <a:t>priority_queue&lt;NodeType&gt;</a:t>
            </a:r>
            <a:r>
              <a:rPr lang="zh-CN" altLang="zh-CN" sz="2000" dirty="0">
                <a:solidFill>
                  <a:srgbClr val="000000"/>
                </a:solidFill>
                <a:latin typeface="Consolas" panose="020B0609020204030204" pitchFamily="49" charset="0"/>
                <a:ea typeface="黑体" panose="02010609060101010101" pitchFamily="49" charset="-122"/>
              </a:rPr>
              <a:t>容器作为优先队列（</a:t>
            </a:r>
            <a:r>
              <a:rPr lang="zh-CN" altLang="zh-CN" sz="2000" dirty="0">
                <a:solidFill>
                  <a:srgbClr val="C00000"/>
                </a:solidFill>
                <a:latin typeface="Consolas" panose="020B0609020204030204" pitchFamily="49" charset="0"/>
                <a:ea typeface="黑体" panose="02010609060101010101" pitchFamily="49" charset="-122"/>
              </a:rPr>
              <a:t>小根堆</a:t>
            </a:r>
            <a:r>
              <a:rPr lang="zh-CN" altLang="zh-CN" sz="2000" dirty="0">
                <a:solidFill>
                  <a:srgbClr val="000000"/>
                </a:solidFill>
                <a:latin typeface="Consolas" panose="020B0609020204030204" pitchFamily="49" charset="0"/>
                <a:ea typeface="黑体" panose="02010609060101010101" pitchFamily="49" charset="-122"/>
              </a:rPr>
              <a:t>），优先队列结点类型与</a:t>
            </a:r>
            <a:r>
              <a:rPr lang="zh-CN" altLang="en-US" sz="2000" dirty="0">
                <a:solidFill>
                  <a:srgbClr val="000000"/>
                </a:solidFill>
                <a:latin typeface="Consolas" panose="020B0609020204030204" pitchFamily="49" charset="0"/>
                <a:ea typeface="黑体" panose="02010609060101010101" pitchFamily="49" charset="-122"/>
              </a:rPr>
              <a:t>前面</a:t>
            </a:r>
            <a:r>
              <a:rPr lang="zh-CN" altLang="zh-CN" sz="2000" dirty="0">
                <a:solidFill>
                  <a:srgbClr val="000000"/>
                </a:solidFill>
                <a:latin typeface="Consolas" panose="020B0609020204030204" pitchFamily="49" charset="0"/>
                <a:ea typeface="黑体" panose="02010609060101010101" pitchFamily="49" charset="-122"/>
              </a:rPr>
              <a:t>的相同，添加比较重载函数，即按结点的</a:t>
            </a:r>
            <a:r>
              <a:rPr lang="en-US" altLang="zh-CN" sz="2000" dirty="0">
                <a:solidFill>
                  <a:srgbClr val="FF0000"/>
                </a:solidFill>
                <a:latin typeface="Consolas" panose="020B0609020204030204" pitchFamily="49" charset="0"/>
                <a:ea typeface="黑体" panose="02010609060101010101" pitchFamily="49" charset="-122"/>
              </a:rPr>
              <a:t>length</a:t>
            </a:r>
            <a:r>
              <a:rPr lang="zh-CN" altLang="zh-CN" sz="2000" dirty="0">
                <a:solidFill>
                  <a:srgbClr val="FF0000"/>
                </a:solidFill>
                <a:latin typeface="Consolas" panose="020B0609020204030204" pitchFamily="49" charset="0"/>
                <a:ea typeface="黑体" panose="02010609060101010101" pitchFamily="49" charset="-122"/>
              </a:rPr>
              <a:t>成员值越小越优先出队</a:t>
            </a:r>
            <a:r>
              <a:rPr lang="zh-CN" altLang="zh-CN" sz="2000" dirty="0">
                <a:solidFill>
                  <a:srgbClr val="000000"/>
                </a:solidFill>
                <a:latin typeface="Consolas" panose="020B0609020204030204" pitchFamily="49" charset="0"/>
                <a:ea typeface="黑体" panose="02010609060101010101" pitchFamily="49" charset="-122"/>
              </a:rPr>
              <a:t>，为此设计</a:t>
            </a:r>
            <a:r>
              <a:rPr lang="en-US" altLang="zh-CN" sz="2000" dirty="0">
                <a:solidFill>
                  <a:srgbClr val="000000"/>
                </a:solidFill>
                <a:latin typeface="Consolas" panose="020B0609020204030204" pitchFamily="49" charset="0"/>
                <a:ea typeface="黑体" panose="02010609060101010101" pitchFamily="49" charset="-122"/>
              </a:rPr>
              <a:t>NodeType</a:t>
            </a:r>
            <a:r>
              <a:rPr lang="zh-CN" altLang="zh-CN" sz="2000" dirty="0">
                <a:solidFill>
                  <a:srgbClr val="000000"/>
                </a:solidFill>
                <a:latin typeface="Consolas" panose="020B0609020204030204" pitchFamily="49" charset="0"/>
                <a:ea typeface="黑体" panose="02010609060101010101" pitchFamily="49" charset="-122"/>
              </a:rPr>
              <a:t>结构体的比较重载函数如下：</a:t>
            </a:r>
            <a:endParaRPr lang="zh-CN" altLang="zh-CN" sz="2000" dirty="0">
              <a:solidFill>
                <a:srgbClr val="000000"/>
              </a:solidFill>
              <a:latin typeface="Consolas" panose="020B0609020204030204" pitchFamily="49" charset="0"/>
              <a:ea typeface="黑体" panose="02010609060101010101" pitchFamily="49" charset="-122"/>
            </a:endParaRPr>
          </a:p>
        </p:txBody>
      </p:sp>
      <p:sp>
        <p:nvSpPr>
          <p:cNvPr id="4" name="TextBox 3"/>
          <p:cNvSpPr txBox="1"/>
          <p:nvPr/>
        </p:nvSpPr>
        <p:spPr>
          <a:xfrm>
            <a:off x="857250" y="3544888"/>
            <a:ext cx="7572375" cy="1471613"/>
          </a:xfrm>
          <a:prstGeom prst="rect">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lIns="144000" tIns="180000" bIns="180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bool operator&lt;(const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NodeType</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&amp; node) const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return length&gt;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node.length</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//length</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越小越优先出队</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tags/tag1.xml><?xml version="1.0" encoding="utf-8"?>
<p:tagLst xmlns:p="http://schemas.openxmlformats.org/presentationml/2006/main">
  <p:tag name="KSO_WM_UNIT_TABLE_BEAUTIFY" val="smartTable{7eed62e8-fb3c-4b1b-85d7-51be27b9f715}"/>
</p:tagLst>
</file>

<file path=ppt/tags/tag2.xml><?xml version="1.0" encoding="utf-8"?>
<p:tagLst xmlns:p="http://schemas.openxmlformats.org/presentationml/2006/main">
  <p:tag name="COMMONDATA" val="eyJoZGlkIjoiYWI4YWYzMzJhYzI5MmRjNmIzMTRmZWRhN2M1Mzc3MDYifQ=="/>
  <p:tag name="KSO_WPP_MARK_KEY" val="c9fd1c30-5ebc-4a8f-8fe9-166194cb3ff0"/>
</p:tagLst>
</file>

<file path=ppt/theme/theme1.xml><?xml version="1.0" encoding="utf-8"?>
<a:theme xmlns:a="http://schemas.openxmlformats.org/drawingml/2006/main" name="sample">
  <a:themeElements>
    <a:clrScheme name="sample 3">
      <a:dk1>
        <a:srgbClr val="003366"/>
      </a:dk1>
      <a:lt1>
        <a:srgbClr val="FFFFFF"/>
      </a:lt1>
      <a:dk2>
        <a:srgbClr val="99190B"/>
      </a:dk2>
      <a:lt2>
        <a:srgbClr val="DDDDDD"/>
      </a:lt2>
      <a:accent1>
        <a:srgbClr val="1F63AD"/>
      </a:accent1>
      <a:accent2>
        <a:srgbClr val="D28302"/>
      </a:accent2>
      <a:accent3>
        <a:srgbClr val="FFFFFF"/>
      </a:accent3>
      <a:accent4>
        <a:srgbClr val="002A56"/>
      </a:accent4>
      <a:accent5>
        <a:srgbClr val="ABB7D3"/>
      </a:accent5>
      <a:accent6>
        <a:srgbClr val="BE7602"/>
      </a:accent6>
      <a:hlink>
        <a:srgbClr val="3CA051"/>
      </a:hlink>
      <a:folHlink>
        <a:srgbClr val="97ADB5"/>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sample 1">
        <a:dk1>
          <a:srgbClr val="000066"/>
        </a:dk1>
        <a:lt1>
          <a:srgbClr val="FFFFFF"/>
        </a:lt1>
        <a:dk2>
          <a:srgbClr val="40297B"/>
        </a:dk2>
        <a:lt2>
          <a:srgbClr val="DDDDDD"/>
        </a:lt2>
        <a:accent1>
          <a:srgbClr val="35978E"/>
        </a:accent1>
        <a:accent2>
          <a:srgbClr val="1E86E4"/>
        </a:accent2>
        <a:accent3>
          <a:srgbClr val="FFFFFF"/>
        </a:accent3>
        <a:accent4>
          <a:srgbClr val="000056"/>
        </a:accent4>
        <a:accent5>
          <a:srgbClr val="AEC9C6"/>
        </a:accent5>
        <a:accent6>
          <a:srgbClr val="1A79CF"/>
        </a:accent6>
        <a:hlink>
          <a:srgbClr val="9CAA32"/>
        </a:hlink>
        <a:folHlink>
          <a:srgbClr val="ACB3D0"/>
        </a:folHlink>
      </a:clrScheme>
      <a:clrMap bg1="lt1" tx1="dk1" bg2="lt2" tx2="dk2" accent1="accent1" accent2="accent2" accent3="accent3" accent4="accent4" accent5="accent5" accent6="accent6" hlink="hlink" folHlink="folHlink"/>
    </a:extraClrScheme>
    <a:extraClrScheme>
      <a:clrScheme name="sample 2">
        <a:dk1>
          <a:srgbClr val="000066"/>
        </a:dk1>
        <a:lt1>
          <a:srgbClr val="FFFFFF"/>
        </a:lt1>
        <a:dk2>
          <a:srgbClr val="0F5ABD"/>
        </a:dk2>
        <a:lt2>
          <a:srgbClr val="DDDDDD"/>
        </a:lt2>
        <a:accent1>
          <a:srgbClr val="7061C9"/>
        </a:accent1>
        <a:accent2>
          <a:srgbClr val="53BB9B"/>
        </a:accent2>
        <a:accent3>
          <a:srgbClr val="FFFFFF"/>
        </a:accent3>
        <a:accent4>
          <a:srgbClr val="000056"/>
        </a:accent4>
        <a:accent5>
          <a:srgbClr val="BBB7E1"/>
        </a:accent5>
        <a:accent6>
          <a:srgbClr val="4AA98C"/>
        </a:accent6>
        <a:hlink>
          <a:srgbClr val="57B2D7"/>
        </a:hlink>
        <a:folHlink>
          <a:srgbClr val="BCC8AC"/>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99190B"/>
        </a:dk2>
        <a:lt2>
          <a:srgbClr val="DDDDDD"/>
        </a:lt2>
        <a:accent1>
          <a:srgbClr val="1F63AD"/>
        </a:accent1>
        <a:accent2>
          <a:srgbClr val="D28302"/>
        </a:accent2>
        <a:accent3>
          <a:srgbClr val="FFFFFF"/>
        </a:accent3>
        <a:accent4>
          <a:srgbClr val="002A56"/>
        </a:accent4>
        <a:accent5>
          <a:srgbClr val="ABB7D3"/>
        </a:accent5>
        <a:accent6>
          <a:srgbClr val="BE7602"/>
        </a:accent6>
        <a:hlink>
          <a:srgbClr val="3CA051"/>
        </a:hlink>
        <a:folHlink>
          <a:srgbClr val="97ADB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12324</Words>
  <Application>WPS 演示</Application>
  <PresentationFormat>全屏显示(4:3)</PresentationFormat>
  <Paragraphs>1407</Paragraphs>
  <Slides>47</Slides>
  <Notes>35</Notes>
  <HiddenSlides>1</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47</vt:i4>
      </vt:variant>
    </vt:vector>
  </HeadingPairs>
  <TitlesOfParts>
    <vt:vector size="65" baseType="lpstr">
      <vt:lpstr>Arial</vt:lpstr>
      <vt:lpstr>宋体</vt:lpstr>
      <vt:lpstr>Wingdings</vt:lpstr>
      <vt:lpstr>Verdana</vt:lpstr>
      <vt:lpstr>等线</vt:lpstr>
      <vt:lpstr>黑体</vt:lpstr>
      <vt:lpstr>微软雅黑</vt:lpstr>
      <vt:lpstr>Consolas</vt:lpstr>
      <vt:lpstr>楷体</vt:lpstr>
      <vt:lpstr>Times New Roman</vt:lpstr>
      <vt:lpstr>Arial Unicode MS</vt:lpstr>
      <vt:lpstr>Wingdings 2</vt:lpstr>
      <vt:lpstr>仿宋</vt:lpstr>
      <vt:lpstr>-apple-system</vt:lpstr>
      <vt:lpstr>Segoe Print</vt:lpstr>
      <vt:lpstr>PMingLiU</vt:lpstr>
      <vt:lpstr>PMingLiU-ExtB</vt:lpstr>
      <vt:lpstr>sample</vt:lpstr>
      <vt:lpstr>算法设计与分析</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Guilddesign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Sung Ha, Park</dc:creator>
  <cp:lastModifiedBy>DDMM</cp:lastModifiedBy>
  <cp:revision>798</cp:revision>
  <dcterms:created xsi:type="dcterms:W3CDTF">2004-08-26T06:30:00Z</dcterms:created>
  <dcterms:modified xsi:type="dcterms:W3CDTF">2022-10-22T03:02:13Z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D62471C3C6D246E38F2E3C6F52396E38</vt:lpwstr>
  </property>
  <property fmtid="{D5CDD505-2E9C-101B-9397-08002B2CF9AE}" pid="3" name="KSOProductBuildVer">
    <vt:lpwstr>2052-11.1.0.12598</vt:lpwstr>
  </property>
  <property fmtid="{D5CDD505-2E9C-101B-9397-08002B2CF9AE}" pid="4" name="commondata">
    <vt:lpwstr>eyJoZGlkIjoiODhlYTU4MGM3YTY2N2MxYTM4ZTllNTdhZDE0OGU2ODQifQ==</vt:lpwstr>
  </property>
</Properties>
</file>