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66"/>
  </p:handoutMasterIdLst>
  <p:sldIdLst>
    <p:sldId id="256" r:id="rId4"/>
    <p:sldId id="784" r:id="rId6"/>
    <p:sldId id="785" r:id="rId7"/>
    <p:sldId id="786" r:id="rId8"/>
    <p:sldId id="278" r:id="rId9"/>
    <p:sldId id="724" r:id="rId10"/>
    <p:sldId id="725" r:id="rId11"/>
    <p:sldId id="726" r:id="rId12"/>
    <p:sldId id="670" r:id="rId13"/>
    <p:sldId id="582" r:id="rId14"/>
    <p:sldId id="279" r:id="rId15"/>
    <p:sldId id="728" r:id="rId16"/>
    <p:sldId id="280" r:id="rId17"/>
    <p:sldId id="281" r:id="rId18"/>
    <p:sldId id="337" r:id="rId19"/>
    <p:sldId id="282" r:id="rId20"/>
    <p:sldId id="283" r:id="rId21"/>
    <p:sldId id="284" r:id="rId22"/>
    <p:sldId id="285" r:id="rId23"/>
    <p:sldId id="319" r:id="rId24"/>
    <p:sldId id="320" r:id="rId25"/>
    <p:sldId id="465" r:id="rId26"/>
    <p:sldId id="729" r:id="rId27"/>
    <p:sldId id="730" r:id="rId28"/>
    <p:sldId id="472" r:id="rId29"/>
    <p:sldId id="590" r:id="rId30"/>
    <p:sldId id="594" r:id="rId31"/>
    <p:sldId id="286" r:id="rId32"/>
    <p:sldId id="287" r:id="rId33"/>
    <p:sldId id="360" r:id="rId34"/>
    <p:sldId id="329" r:id="rId35"/>
    <p:sldId id="586" r:id="rId36"/>
    <p:sldId id="585" r:id="rId37"/>
    <p:sldId id="361" r:id="rId38"/>
    <p:sldId id="362" r:id="rId39"/>
    <p:sldId id="363" r:id="rId40"/>
    <p:sldId id="398" r:id="rId41"/>
    <p:sldId id="399" r:id="rId42"/>
    <p:sldId id="584" r:id="rId43"/>
    <p:sldId id="392" r:id="rId44"/>
    <p:sldId id="393" r:id="rId45"/>
    <p:sldId id="394" r:id="rId46"/>
    <p:sldId id="338" r:id="rId47"/>
    <p:sldId id="339" r:id="rId48"/>
    <p:sldId id="340" r:id="rId49"/>
    <p:sldId id="341" r:id="rId50"/>
    <p:sldId id="342" r:id="rId51"/>
    <p:sldId id="865" r:id="rId52"/>
    <p:sldId id="343" r:id="rId53"/>
    <p:sldId id="592" r:id="rId54"/>
    <p:sldId id="344" r:id="rId55"/>
    <p:sldId id="593" r:id="rId56"/>
    <p:sldId id="345" r:id="rId57"/>
    <p:sldId id="395" r:id="rId58"/>
    <p:sldId id="587" r:id="rId59"/>
    <p:sldId id="396" r:id="rId60"/>
    <p:sldId id="289" r:id="rId61"/>
    <p:sldId id="581" r:id="rId62"/>
    <p:sldId id="290" r:id="rId63"/>
    <p:sldId id="291" r:id="rId64"/>
    <p:sldId id="276" r:id="rId65"/>
  </p:sldIdLst>
  <p:sldSz cx="9144000" cy="6858000" type="screen4x3"/>
  <p:notesSz cx="7102475" cy="8991600"/>
  <p:custDataLst>
    <p:tags r:id="rId7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213442"/>
    <a:srgbClr val="003300"/>
    <a:srgbClr val="808000"/>
    <a:srgbClr val="006600"/>
    <a:srgbClr val="CCCC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35"/>
    <p:restoredTop sz="80804"/>
  </p:normalViewPr>
  <p:slideViewPr>
    <p:cSldViewPr showGuides="1">
      <p:cViewPr varScale="1">
        <p:scale>
          <a:sx n="54" d="100"/>
          <a:sy n="54" d="100"/>
        </p:scale>
        <p:origin x="933" y="48"/>
      </p:cViewPr>
      <p:guideLst>
        <p:guide orient="horz" pos="2343"/>
        <p:guide pos="2988"/>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0" Type="http://schemas.openxmlformats.org/officeDocument/2006/relationships/tags" Target="tags/tag2.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b="1" strike="noStrike" noProof="1" dirty="0">
                <a:latin typeface="Verdana" panose="020B0604030504040204" pitchFamily="34" charset="0"/>
                <a:ea typeface="宋体" panose="02010600030101010101" pitchFamily="2" charset="-122"/>
                <a:cs typeface="+mn-cs"/>
              </a:rPr>
            </a:fld>
            <a:endParaRPr lang="en-US" altLang="zh-CN" sz="1200" b="1" strike="noStrike" noProof="1" dirty="0">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881507F-1FDA-4323-BF5E-086369968EB7}"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0485" name="备注占位符 4"/>
          <p:cNvSpPr>
            <a:spLocks noGrp="1"/>
          </p:cNvSpPr>
          <p:nvPr>
            <p:ph type="body" sz="quarter"/>
          </p:nvPr>
        </p:nvSpPr>
        <p:spPr>
          <a:xfrm>
            <a:off x="709613" y="4327525"/>
            <a:ext cx="5683250" cy="3540125"/>
          </a:xfrm>
          <a:prstGeom prst="rect">
            <a:avLst/>
          </a:prstGeom>
          <a:noFill/>
          <a:ln w="9525">
            <a:noFill/>
          </a:ln>
        </p:spPr>
        <p:txBody>
          <a:bodyPr vert="horz" wrap="square"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225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60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rPr>
              <a:t>2.1.3</a:t>
            </a:r>
            <a:r>
              <a:rPr lang="zh-CN" altLang="en-US" dirty="0">
                <a:ea typeface="等线" panose="02010600030101010101" pitchFamily="2" charset="-122"/>
              </a:rPr>
              <a:t>节有详细介绍</a:t>
            </a:r>
            <a:endParaRPr lang="zh-CN" altLang="en-US" dirty="0">
              <a:ea typeface="等线" panose="02010600030101010101" pitchFamily="2" charset="-122"/>
            </a:endParaRPr>
          </a:p>
        </p:txBody>
      </p:sp>
      <p:sp>
        <p:nvSpPr>
          <p:cNvPr id="481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幻灯片图像占位符 1"/>
          <p:cNvSpPr>
            <a:spLocks noGrp="1" noRot="1" noChangeAspect="1" noTextEdit="1"/>
          </p:cNvSpPr>
          <p:nvPr>
            <p:ph type="sldImg"/>
          </p:nvPr>
        </p:nvSpPr>
        <p:spPr>
          <a:ln>
            <a:solidFill>
              <a:srgbClr val="000000"/>
            </a:solidFill>
            <a:miter/>
          </a:ln>
        </p:spPr>
      </p:sp>
      <p:sp>
        <p:nvSpPr>
          <p:cNvPr id="50178" name="备注占位符 2"/>
          <p:cNvSpPr>
            <a:spLocks noGrp="1"/>
          </p:cNvSpPr>
          <p:nvPr>
            <p:ph type="body"/>
          </p:nvPr>
        </p:nvSpPr>
        <p:spPr/>
        <p:txBody>
          <a:bodyPr wrap="square" lIns="91440" tIns="45720" rIns="91440" bIns="45720" anchor="t" anchorCtr="0"/>
          <a:p>
            <a:pPr lvl="0"/>
            <a:r>
              <a:rPr lang="en-US" altLang="zh-CN" dirty="0">
                <a:ea typeface="等线" panose="02010600030101010101" pitchFamily="2" charset="-122"/>
              </a:rPr>
              <a:t>2.1.3</a:t>
            </a:r>
            <a:endParaRPr lang="zh-CN" altLang="en-US" dirty="0">
              <a:ea typeface="等线" panose="02010600030101010101" pitchFamily="2" charset="-122"/>
            </a:endParaRPr>
          </a:p>
        </p:txBody>
      </p:sp>
      <p:sp>
        <p:nvSpPr>
          <p:cNvPr id="501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a:ln>
            <a:solidFill>
              <a:srgbClr val="000000"/>
            </a:solidFill>
            <a:miter/>
          </a:ln>
        </p:spPr>
      </p:sp>
      <p:sp>
        <p:nvSpPr>
          <p:cNvPr id="522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22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a:solidFill>
              <a:srgbClr val="000000"/>
            </a:solidFill>
            <a:miter/>
          </a:ln>
        </p:spPr>
      </p:sp>
      <p:sp>
        <p:nvSpPr>
          <p:cNvPr id="54274" name="备注占位符 2"/>
          <p:cNvSpPr>
            <a:spLocks noGrp="1"/>
          </p:cNvSpPr>
          <p:nvPr>
            <p:ph type="body"/>
          </p:nvPr>
        </p:nvSpPr>
        <p:spPr/>
        <p:txBody>
          <a:bodyPr wrap="square" lIns="91440" tIns="45720" rIns="91440" bIns="45720" anchor="t" anchorCtr="0"/>
          <a:p>
            <a:pPr lvl="0" eaLnBrk="1" hangingPunct="1">
              <a:spcBef>
                <a:spcPct val="0"/>
              </a:spcBef>
            </a:pPr>
            <a:r>
              <a:rPr lang="zh-CN" altLang="en-US" dirty="0">
                <a:solidFill>
                  <a:srgbClr val="C00000"/>
                </a:solidFill>
                <a:latin typeface="微软雅黑" panose="020B0503020204020204" pitchFamily="34" charset="-122"/>
                <a:ea typeface="微软雅黑" panose="020B0503020204020204" pitchFamily="34" charset="-122"/>
              </a:rPr>
              <a:t>（合并子问题）</a:t>
            </a:r>
            <a:endParaRPr lang="zh-CN" altLang="en-US" dirty="0">
              <a:ea typeface="等线" panose="02010600030101010101" pitchFamily="2" charset="-122"/>
            </a:endParaRPr>
          </a:p>
        </p:txBody>
      </p:sp>
      <p:sp>
        <p:nvSpPr>
          <p:cNvPr id="5427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幻灯片图像占位符 1"/>
          <p:cNvSpPr>
            <a:spLocks noGrp="1" noRot="1" noChangeAspect="1" noTextEdit="1"/>
          </p:cNvSpPr>
          <p:nvPr>
            <p:ph type="sldImg"/>
          </p:nvPr>
        </p:nvSpPr>
        <p:spPr>
          <a:ln>
            <a:solidFill>
              <a:srgbClr val="000000"/>
            </a:solidFill>
            <a:miter/>
          </a:ln>
        </p:spPr>
      </p:sp>
      <p:sp>
        <p:nvSpPr>
          <p:cNvPr id="56322" name="备注占位符 2"/>
          <p:cNvSpPr>
            <a:spLocks noGrp="1"/>
          </p:cNvSpPr>
          <p:nvPr>
            <p:ph type="body"/>
          </p:nvPr>
        </p:nvSpPr>
        <p:spPr/>
        <p:txBody>
          <a:bodyPr wrap="square" lIns="91440" tIns="45720" rIns="91440" bIns="45720" anchor="t" anchorCtr="0"/>
          <a:p>
            <a:pPr lvl="0" eaLnBrk="1" hangingPunct="1">
              <a:spcBef>
                <a:spcPct val="0"/>
              </a:spcBef>
            </a:pPr>
            <a:r>
              <a:rPr lang="zh-CN" altLang="en-US" sz="1800" b="1" dirty="0">
                <a:solidFill>
                  <a:srgbClr val="000000"/>
                </a:solidFill>
                <a:ea typeface="等线" panose="02010600030101010101" pitchFamily="2" charset="-122"/>
              </a:rPr>
              <a:t>归并排序的实现有递归算法和非递归算法两种</a:t>
            </a:r>
            <a:endParaRPr lang="zh-CN" altLang="en-US" sz="1800" dirty="0">
              <a:latin typeface="宋体" panose="02010600030101010101" pitchFamily="2" charset="-122"/>
              <a:ea typeface="等线" panose="02010600030101010101" pitchFamily="2" charset="-122"/>
            </a:endParaRPr>
          </a:p>
          <a:p>
            <a:pPr lvl="0" eaLnBrk="1" hangingPunct="1">
              <a:spcBef>
                <a:spcPct val="0"/>
              </a:spcBef>
            </a:pPr>
            <a:endParaRPr lang="en-US" altLang="zh-CN" sz="1800" dirty="0">
              <a:solidFill>
                <a:srgbClr val="000000"/>
              </a:solidFill>
              <a:latin typeface="宋体" panose="02010600030101010101" pitchFamily="2" charset="-122"/>
            </a:endParaRPr>
          </a:p>
          <a:p>
            <a:pPr lvl="0" eaLnBrk="1" hangingPunct="1">
              <a:spcBef>
                <a:spcPct val="0"/>
              </a:spcBef>
            </a:pPr>
            <a:r>
              <a:rPr lang="en-US" altLang="zh-CN" sz="1800" dirty="0">
                <a:solidFill>
                  <a:srgbClr val="000000"/>
                </a:solidFill>
                <a:latin typeface="宋体" panose="02010600030101010101" pitchFamily="2" charset="-122"/>
              </a:rPr>
              <a:t>Merge </a:t>
            </a:r>
            <a:r>
              <a:rPr lang="zh-CN" altLang="en-US" sz="1800" dirty="0">
                <a:solidFill>
                  <a:srgbClr val="000000"/>
                </a:solidFill>
                <a:latin typeface="宋体" panose="02010600030101010101" pitchFamily="2" charset="-122"/>
                <a:ea typeface="等线" panose="02010600030101010101" pitchFamily="2" charset="-122"/>
              </a:rPr>
              <a:t>合并    递归非递归 都一样</a:t>
            </a:r>
            <a:endParaRPr lang="en-US" altLang="zh-CN" sz="1800" dirty="0">
              <a:solidFill>
                <a:srgbClr val="000000"/>
              </a:solidFill>
              <a:latin typeface="宋体" panose="02010600030101010101" pitchFamily="2" charset="-122"/>
            </a:endParaRPr>
          </a:p>
          <a:p>
            <a:pPr lvl="0" eaLnBrk="1" hangingPunct="1">
              <a:spcBef>
                <a:spcPct val="0"/>
              </a:spcBef>
            </a:pPr>
            <a:endParaRPr lang="en-US" altLang="zh-CN" sz="1800" dirty="0">
              <a:solidFill>
                <a:srgbClr val="000000"/>
              </a:solidFill>
              <a:latin typeface="宋体" panose="02010600030101010101" pitchFamily="2" charset="-122"/>
            </a:endParaRPr>
          </a:p>
          <a:p>
            <a:pPr lvl="0" eaLnBrk="1" hangingPunct="1">
              <a:spcBef>
                <a:spcPct val="0"/>
              </a:spcBef>
            </a:pPr>
            <a:r>
              <a:rPr lang="zh-CN" altLang="en-US" sz="1800" dirty="0">
                <a:solidFill>
                  <a:srgbClr val="000000"/>
                </a:solidFill>
                <a:latin typeface="宋体" panose="02010600030101010101" pitchFamily="2" charset="-122"/>
                <a:ea typeface="等线" panose="02010600030101010101" pitchFamily="2" charset="-122"/>
              </a:rPr>
              <a:t>将一维数组中前后相邻的两个有序序列合并成一个有序序列。 对应该合并操作的算法描述如下所示</a:t>
            </a:r>
            <a:endParaRPr lang="zh-CN" altLang="en-US" dirty="0">
              <a:ea typeface="Times New Roman" panose="02020603050405020304" pitchFamily="18" charset="0"/>
            </a:endParaRPr>
          </a:p>
        </p:txBody>
      </p:sp>
      <p:sp>
        <p:nvSpPr>
          <p:cNvPr id="5632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幻灯片图像占位符 1"/>
          <p:cNvSpPr>
            <a:spLocks noGrp="1" noRot="1" noChangeAspect="1" noTextEdit="1"/>
          </p:cNvSpPr>
          <p:nvPr>
            <p:ph type="sldImg"/>
          </p:nvPr>
        </p:nvSpPr>
        <p:spPr>
          <a:ln>
            <a:solidFill>
              <a:srgbClr val="000000"/>
            </a:solidFill>
            <a:miter/>
          </a:ln>
        </p:spPr>
      </p:sp>
      <p:sp>
        <p:nvSpPr>
          <p:cNvPr id="583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583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noTextEdit="1"/>
          </p:cNvSpPr>
          <p:nvPr>
            <p:ph type="sldImg"/>
          </p:nvPr>
        </p:nvSpPr>
        <p:spPr>
          <a:ln>
            <a:solidFill>
              <a:srgbClr val="000000"/>
            </a:solidFill>
            <a:miter/>
          </a:ln>
        </p:spPr>
      </p:sp>
      <p:sp>
        <p:nvSpPr>
          <p:cNvPr id="604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04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a:solidFill>
              <a:srgbClr val="000000"/>
            </a:solidFill>
            <a:miter/>
          </a:ln>
        </p:spPr>
      </p:sp>
      <p:sp>
        <p:nvSpPr>
          <p:cNvPr id="62466" name="备注占位符 2"/>
          <p:cNvSpPr>
            <a:spLocks noGrp="1"/>
          </p:cNvSpPr>
          <p:nvPr>
            <p:ph type="body"/>
          </p:nvPr>
        </p:nvSpPr>
        <p:spPr/>
        <p:txBody>
          <a:bodyPr wrap="square" lIns="91440" tIns="45720" rIns="91440" bIns="45720" anchor="t" anchorCtr="0"/>
          <a:p>
            <a:pPr lvl="0"/>
            <a:endParaRPr lang="en-US" altLang="zh-CN" b="1" dirty="0">
              <a:latin typeface="楷体_GB2312" panose="02010609030101010101" pitchFamily="49" charset="-122"/>
              <a:ea typeface="楷体_GB2312" panose="02010609030101010101" pitchFamily="49" charset="-122"/>
            </a:endParaRPr>
          </a:p>
          <a:p>
            <a:pPr lvl="0"/>
            <a:r>
              <a:rPr lang="zh-CN" altLang="en-US" b="1" dirty="0">
                <a:latin typeface="楷体_GB2312" panose="02010609030101010101" pitchFamily="49" charset="-122"/>
                <a:ea typeface="楷体_GB2312" panose="02010609030101010101" pitchFamily="49" charset="-122"/>
              </a:rPr>
              <a:t>这个是</a:t>
            </a:r>
            <a:r>
              <a:rPr lang="zh-CN" altLang="en-US" dirty="0">
                <a:latin typeface="楷体_GB2312" panose="02010609030101010101" pitchFamily="49" charset="-122"/>
                <a:ea typeface="楷体_GB2312" panose="02010609030101010101" pitchFamily="49" charset="-122"/>
              </a:rPr>
              <a:t>自顶向下的</a:t>
            </a:r>
            <a:r>
              <a:rPr lang="zh-CN" altLang="en-US" b="1" dirty="0">
                <a:latin typeface="楷体_GB2312" panose="02010609030101010101" pitchFamily="49" charset="-122"/>
                <a:ea typeface="楷体_GB2312" panose="02010609030101010101" pitchFamily="49" charset="-122"/>
              </a:rPr>
              <a:t>递归算法  （参见第</a:t>
            </a:r>
            <a:r>
              <a:rPr lang="en-US" altLang="zh-CN" b="1" dirty="0">
                <a:latin typeface="楷体_GB2312" panose="02010609030101010101" pitchFamily="49" charset="-122"/>
                <a:ea typeface="楷体_GB2312" panose="02010609030101010101" pitchFamily="49" charset="-122"/>
              </a:rPr>
              <a:t>2</a:t>
            </a:r>
            <a:r>
              <a:rPr lang="zh-CN" altLang="en-US" b="1" dirty="0">
                <a:latin typeface="楷体_GB2312" panose="02010609030101010101" pitchFamily="49" charset="-122"/>
                <a:ea typeface="楷体_GB2312" panose="02010609030101010101" pitchFamily="49" charset="-122"/>
              </a:rPr>
              <a:t>章 归并两种算法）两种方式时间复杂度一样</a:t>
            </a:r>
            <a:endParaRPr lang="en-US" altLang="zh-CN" b="1" dirty="0">
              <a:latin typeface="楷体_GB2312" panose="02010609030101010101" pitchFamily="49" charset="-122"/>
              <a:ea typeface="楷体_GB2312" panose="02010609030101010101" pitchFamily="49" charset="-122"/>
            </a:endParaRPr>
          </a:p>
          <a:p>
            <a:pPr lvl="0"/>
            <a:endParaRPr lang="en-US" altLang="zh-CN" b="1" dirty="0">
              <a:latin typeface="楷体_GB2312" panose="02010609030101010101" pitchFamily="49" charset="-122"/>
              <a:ea typeface="楷体_GB2312" panose="02010609030101010101" pitchFamily="49" charset="-122"/>
            </a:endParaRPr>
          </a:p>
          <a:p>
            <a:pPr lvl="0"/>
            <a:endParaRPr lang="en-US" altLang="zh-CN" b="1" dirty="0">
              <a:latin typeface="楷体_GB2312" panose="02010609030101010101" pitchFamily="49" charset="-122"/>
              <a:ea typeface="楷体_GB2312" panose="02010609030101010101" pitchFamily="49" charset="-122"/>
            </a:endParaRPr>
          </a:p>
          <a:p>
            <a:pPr lvl="0"/>
            <a:endParaRPr lang="zh-CN" altLang="en-US" b="1" dirty="0">
              <a:latin typeface="楷体_GB2312" panose="02010609030101010101" pitchFamily="49" charset="-122"/>
              <a:ea typeface="楷体_GB2312" panose="02010609030101010101" pitchFamily="49" charset="-122"/>
            </a:endParaRPr>
          </a:p>
          <a:p>
            <a:pPr lvl="0"/>
            <a:endParaRPr lang="en-US" altLang="zh-CN" dirty="0">
              <a:ea typeface="等线" panose="02010600030101010101" pitchFamily="2" charset="-122"/>
            </a:endParaRPr>
          </a:p>
          <a:p>
            <a:pPr lvl="0"/>
            <a:endParaRPr lang="zh-CN" altLang="en-US" dirty="0">
              <a:ea typeface="等线" panose="02010600030101010101" pitchFamily="2" charset="-122"/>
            </a:endParaRPr>
          </a:p>
        </p:txBody>
      </p:sp>
      <p:sp>
        <p:nvSpPr>
          <p:cNvPr id="624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ln>
            <a:solidFill>
              <a:srgbClr val="000000"/>
            </a:solidFill>
            <a:miter/>
          </a:ln>
        </p:spPr>
      </p:sp>
      <p:sp>
        <p:nvSpPr>
          <p:cNvPr id="645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45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r>
              <a:rPr lang="zh-CN" altLang="en-US"/>
              <a:t>不讲</a:t>
            </a:r>
            <a:r>
              <a:rPr lang="en-US" altLang="zh-CN"/>
              <a:t> </a:t>
            </a:r>
            <a:r>
              <a:rPr lang="zh-CN" altLang="en-US"/>
              <a:t>（介绍</a:t>
            </a:r>
            <a:r>
              <a:rPr lang="en-US" altLang="zh-CN"/>
              <a:t>C++</a:t>
            </a:r>
            <a:r>
              <a:rPr lang="zh-CN" altLang="en-US"/>
              <a:t>中有此工具）</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a:solidFill>
              <a:srgbClr val="000000"/>
            </a:solidFill>
            <a:miter/>
          </a:ln>
        </p:spPr>
      </p:sp>
      <p:sp>
        <p:nvSpPr>
          <p:cNvPr id="66562"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65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a:solidFill>
              <a:srgbClr val="000000"/>
            </a:solidFill>
            <a:miter/>
          </a:ln>
        </p:spPr>
      </p:sp>
      <p:sp>
        <p:nvSpPr>
          <p:cNvPr id="6861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686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幻灯片图像占位符 1"/>
          <p:cNvSpPr>
            <a:spLocks noGrp="1" noRot="1" noChangeAspect="1" noTextEdit="1"/>
          </p:cNvSpPr>
          <p:nvPr>
            <p:ph type="sldImg"/>
          </p:nvPr>
        </p:nvSpPr>
        <p:spPr>
          <a:ln>
            <a:solidFill>
              <a:srgbClr val="000000"/>
            </a:solidFill>
            <a:miter/>
          </a:ln>
        </p:spPr>
      </p:sp>
      <p:sp>
        <p:nvSpPr>
          <p:cNvPr id="70658" name="备注占位符 2"/>
          <p:cNvSpPr>
            <a:spLocks noGrp="1"/>
          </p:cNvSpPr>
          <p:nvPr>
            <p:ph type="body"/>
          </p:nvPr>
        </p:nvSpPr>
        <p:spPr/>
        <p:txBody>
          <a:bodyPr wrap="square" lIns="91440" tIns="45720" rIns="91440" bIns="45720" anchor="t" anchorCtr="0"/>
          <a:p>
            <a:pPr lvl="0"/>
            <a:endParaRPr lang="en-US" altLang="zh-CN" dirty="0">
              <a:solidFill>
                <a:srgbClr val="000000"/>
              </a:solidFill>
              <a:latin typeface="黑体" panose="02010609060101010101" pitchFamily="49" charset="-122"/>
              <a:ea typeface="黑体" panose="02010609060101010101" pitchFamily="49" charset="-122"/>
            </a:endParaRPr>
          </a:p>
        </p:txBody>
      </p:sp>
      <p:sp>
        <p:nvSpPr>
          <p:cNvPr id="706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noChangeAspect="1" noTextEdit="1"/>
          </p:cNvSpPr>
          <p:nvPr>
            <p:ph type="sldImg"/>
          </p:nvPr>
        </p:nvSpPr>
        <p:spPr>
          <a:ln>
            <a:solidFill>
              <a:srgbClr val="000000"/>
            </a:solidFill>
            <a:miter/>
          </a:ln>
        </p:spPr>
      </p:sp>
      <p:sp>
        <p:nvSpPr>
          <p:cNvPr id="7270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27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幻灯片图像占位符 1"/>
          <p:cNvSpPr>
            <a:spLocks noGrp="1" noRot="1" noChangeAspect="1" noTextEdit="1"/>
          </p:cNvSpPr>
          <p:nvPr>
            <p:ph type="sldImg"/>
          </p:nvPr>
        </p:nvSpPr>
        <p:spPr>
          <a:ln>
            <a:solidFill>
              <a:srgbClr val="000000"/>
            </a:solidFill>
            <a:miter/>
          </a:ln>
        </p:spPr>
      </p:sp>
      <p:sp>
        <p:nvSpPr>
          <p:cNvPr id="7475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47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778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ChangeAspect="1" noTextEdit="1"/>
          </p:cNvSpPr>
          <p:nvPr>
            <p:ph type="sldImg"/>
          </p:nvPr>
        </p:nvSpPr>
        <p:spPr>
          <a:ln>
            <a:solidFill>
              <a:srgbClr val="000000"/>
            </a:solidFill>
            <a:miter/>
          </a:ln>
        </p:spPr>
      </p:sp>
      <p:sp>
        <p:nvSpPr>
          <p:cNvPr id="8089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08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ChangeAspect="1" noTextEdit="1"/>
          </p:cNvSpPr>
          <p:nvPr>
            <p:ph type="sldImg"/>
          </p:nvPr>
        </p:nvSpPr>
        <p:spPr>
          <a:ln>
            <a:solidFill>
              <a:srgbClr val="000000"/>
            </a:solidFill>
            <a:miter/>
          </a:ln>
        </p:spPr>
      </p:sp>
      <p:sp>
        <p:nvSpPr>
          <p:cNvPr id="829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29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a:ln>
            <a:solidFill>
              <a:srgbClr val="000000"/>
            </a:solidFill>
            <a:miter/>
          </a:ln>
        </p:spPr>
      </p:sp>
      <p:sp>
        <p:nvSpPr>
          <p:cNvPr id="849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849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幻灯片图像占位符 1"/>
          <p:cNvSpPr>
            <a:spLocks noGrp="1" noRot="1" noChangeAspect="1" noTextEdit="1"/>
          </p:cNvSpPr>
          <p:nvPr>
            <p:ph type="sldImg"/>
          </p:nvPr>
        </p:nvSpPr>
        <p:spPr>
          <a:ln>
            <a:solidFill>
              <a:srgbClr val="000000"/>
            </a:solidFill>
            <a:miter/>
          </a:ln>
        </p:spPr>
      </p:sp>
      <p:sp>
        <p:nvSpPr>
          <p:cNvPr id="87042" name="备注占位符 2"/>
          <p:cNvSpPr>
            <a:spLocks noGrp="1"/>
          </p:cNvSpPr>
          <p:nvPr>
            <p:ph type="body"/>
          </p:nvPr>
        </p:nvSpPr>
        <p:spPr/>
        <p:txBody>
          <a:bodyPr wrap="square" lIns="91440" tIns="45720" rIns="91440" bIns="45720" anchor="t" anchorCtr="0"/>
          <a:p>
            <a:pPr lvl="0"/>
            <a:endParaRPr lang="en-US" altLang="zh-CN" dirty="0">
              <a:solidFill>
                <a:srgbClr val="000000"/>
              </a:solidFill>
              <a:latin typeface="黑体" panose="02010609060101010101" pitchFamily="49" charset="-122"/>
              <a:ea typeface="黑体" panose="02010609060101010101" pitchFamily="49" charset="-122"/>
            </a:endParaRPr>
          </a:p>
        </p:txBody>
      </p:sp>
      <p:sp>
        <p:nvSpPr>
          <p:cNvPr id="870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a:solidFill>
              <a:srgbClr val="000000"/>
            </a:solidFill>
            <a:miter/>
          </a:ln>
        </p:spPr>
      </p:sp>
      <p:sp>
        <p:nvSpPr>
          <p:cNvPr id="14339" name="备注占位符 2"/>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50000"/>
              </a:lnSpc>
              <a:spcBef>
                <a:spcPct val="30000"/>
              </a:spcBef>
              <a:spcAft>
                <a:spcPct val="0"/>
              </a:spcAft>
              <a:buClrTx/>
              <a:buSzTx/>
              <a:buFont typeface="Wingdings" panose="05000000000000000000" pitchFamily="2" charset="2"/>
              <a:buChar char="l"/>
              <a:defRPr/>
            </a:pPr>
            <a:endParaRPr kumimoji="0" lang="zh-CN" altLang="zh-CN" sz="1200" b="0" i="0" u="none" strike="noStrike" kern="1200" cap="none" spc="0" normalizeH="0" baseline="0" noProof="0">
              <a:ln>
                <a:noFill/>
              </a:ln>
              <a:solidFill>
                <a:srgbClr val="FF0000"/>
              </a:solidFill>
              <a:effectLst>
                <a:outerShdw blurRad="38100" dist="38100" dir="2700000" algn="tl">
                  <a:srgbClr val="C0C0C0"/>
                </a:outerShdw>
              </a:effectLst>
              <a:uLnTx/>
              <a:uFillTx/>
              <a:latin typeface="Consolas" panose="020B0609020204030204" pitchFamily="49" charset="0"/>
              <a:ea typeface="楷体" panose="02010609060101010101" pitchFamily="49" charset="-122"/>
              <a:cs typeface="+mn-cs"/>
            </a:endParaRPr>
          </a:p>
          <a:p>
            <a:pPr marL="0" marR="0" lvl="0" indent="0" algn="l" defTabSz="914400" rtl="0" eaLnBrk="0" fontAlgn="base" latinLnBrk="0" hangingPunct="0">
              <a:lnSpc>
                <a:spcPct val="15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245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幻灯片图像占位符 1"/>
          <p:cNvSpPr>
            <a:spLocks noGrp="1" noRot="1" noChangeAspect="1" noTextEdit="1"/>
          </p:cNvSpPr>
          <p:nvPr>
            <p:ph type="sldImg"/>
          </p:nvPr>
        </p:nvSpPr>
        <p:spPr>
          <a:ln>
            <a:solidFill>
              <a:srgbClr val="000000"/>
            </a:solidFill>
            <a:miter/>
          </a:ln>
        </p:spPr>
      </p:sp>
      <p:sp>
        <p:nvSpPr>
          <p:cNvPr id="89090" name="备注占位符 2"/>
          <p:cNvSpPr>
            <a:spLocks noGrp="1"/>
          </p:cNvSpPr>
          <p:nvPr>
            <p:ph type="body"/>
          </p:nvPr>
        </p:nvSpPr>
        <p:spPr/>
        <p:txBody>
          <a:bodyPr wrap="square" lIns="91440" tIns="45720" rIns="91440" bIns="45720" anchor="t" anchorCtr="0"/>
          <a:p>
            <a:pPr lvl="0"/>
            <a:endParaRPr lang="en-US" altLang="zh-CN" dirty="0">
              <a:ea typeface="等线" panose="02010600030101010101" pitchFamily="2" charset="-122"/>
            </a:endParaRPr>
          </a:p>
        </p:txBody>
      </p:sp>
      <p:sp>
        <p:nvSpPr>
          <p:cNvPr id="890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r>
              <a:rPr lang="zh-CN" altLang="en-US"/>
              <a:t>推导证明略</a:t>
            </a:r>
            <a:r>
              <a:rPr lang="en-US" altLang="zh-CN"/>
              <a:t>  </a:t>
            </a:r>
            <a:r>
              <a:rPr lang="zh-CN" altLang="en-US"/>
              <a:t>（讲递归树证明）</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sym typeface="+mn-ea"/>
              </a:rPr>
              <a:t>用递归树的证明梗概，从最顶端</a:t>
            </a:r>
            <a:r>
              <a:rPr lang="en-US" altLang="zh-CN" dirty="0">
                <a:ea typeface="等线" panose="02010600030101010101" pitchFamily="2" charset="-122"/>
                <a:sym typeface="+mn-ea"/>
              </a:rPr>
              <a:t>f</a:t>
            </a:r>
            <a:r>
              <a:rPr lang="zh-CN" altLang="en-US" dirty="0">
                <a:ea typeface="等线" panose="02010600030101010101" pitchFamily="2" charset="-122"/>
                <a:sym typeface="+mn-ea"/>
              </a:rPr>
              <a:t>开始展开，</a:t>
            </a:r>
            <a:endParaRPr lang="en-US" altLang="zh-CN" dirty="0">
              <a:ea typeface="等线" panose="02010600030101010101" pitchFamily="2" charset="-122"/>
            </a:endParaRPr>
          </a:p>
          <a:p>
            <a:pPr lvl="0"/>
            <a:r>
              <a:rPr lang="zh-CN" altLang="en-US" dirty="0">
                <a:ea typeface="等线" panose="02010600030101010101" pitchFamily="2" charset="-122"/>
                <a:sym typeface="+mn-ea"/>
              </a:rPr>
              <a:t>展开为</a:t>
            </a:r>
            <a:r>
              <a:rPr lang="en-US" altLang="zh-CN" dirty="0">
                <a:ea typeface="等线" panose="02010600030101010101" pitchFamily="2" charset="-122"/>
                <a:sym typeface="+mn-ea"/>
              </a:rPr>
              <a:t>a</a:t>
            </a:r>
            <a:r>
              <a:rPr lang="zh-CN" altLang="en-US" dirty="0">
                <a:ea typeface="等线" panose="02010600030101010101" pitchFamily="2" charset="-122"/>
                <a:sym typeface="+mn-ea"/>
              </a:rPr>
              <a:t>个规模为</a:t>
            </a:r>
            <a:r>
              <a:rPr lang="en-US" altLang="zh-CN" dirty="0">
                <a:ea typeface="等线" panose="02010600030101010101" pitchFamily="2" charset="-122"/>
                <a:sym typeface="+mn-ea"/>
              </a:rPr>
              <a:t>n/b</a:t>
            </a:r>
            <a:r>
              <a:rPr lang="zh-CN" altLang="en-US" dirty="0">
                <a:ea typeface="等线" panose="02010600030101010101" pitchFamily="2" charset="-122"/>
                <a:sym typeface="+mn-ea"/>
              </a:rPr>
              <a:t>的子问题</a:t>
            </a:r>
            <a:endParaRPr lang="en-US" altLang="zh-CN" dirty="0">
              <a:ea typeface="等线" panose="02010600030101010101" pitchFamily="2" charset="-122"/>
            </a:endParaRPr>
          </a:p>
          <a:p>
            <a:pPr lvl="0"/>
            <a:r>
              <a:rPr lang="zh-CN" altLang="en-US" dirty="0">
                <a:ea typeface="等线" panose="02010600030101010101" pitchFamily="2" charset="-122"/>
                <a:sym typeface="+mn-ea"/>
              </a:rPr>
              <a:t>展开后每一个都是</a:t>
            </a:r>
            <a:r>
              <a:rPr lang="en-US" altLang="zh-CN" dirty="0">
                <a:ea typeface="等线" panose="02010600030101010101" pitchFamily="2" charset="-122"/>
                <a:sym typeface="+mn-ea"/>
              </a:rPr>
              <a:t>f(n/b)</a:t>
            </a:r>
            <a:r>
              <a:rPr lang="zh-CN" altLang="en-US" dirty="0">
                <a:ea typeface="等线" panose="02010600030101010101" pitchFamily="2" charset="-122"/>
                <a:sym typeface="+mn-ea"/>
              </a:rPr>
              <a:t>，然后能从这里继续得到其他子问题</a:t>
            </a:r>
            <a:endParaRPr lang="en-US" altLang="zh-CN" dirty="0">
              <a:ea typeface="等线" panose="02010600030101010101" pitchFamily="2" charset="-122"/>
            </a:endParaRPr>
          </a:p>
          <a:p>
            <a:pPr lvl="0"/>
            <a:r>
              <a:rPr lang="zh-CN" altLang="en-US" dirty="0">
                <a:ea typeface="等线" panose="02010600030101010101" pitchFamily="2" charset="-122"/>
                <a:sym typeface="+mn-ea"/>
              </a:rPr>
              <a:t>直到在底部得出常数规模的问题</a:t>
            </a:r>
            <a:endParaRPr lang="en-US" altLang="zh-CN" dirty="0">
              <a:ea typeface="等线" panose="02010600030101010101" pitchFamily="2" charset="-122"/>
            </a:endParaRPr>
          </a:p>
          <a:p>
            <a:pPr lvl="0"/>
            <a:endParaRPr lang="en-US" altLang="zh-CN" dirty="0">
              <a:ea typeface="等线" panose="02010600030101010101" pitchFamily="2" charset="-122"/>
            </a:endParaRPr>
          </a:p>
          <a:p>
            <a:pPr lvl="0"/>
            <a:r>
              <a:rPr lang="zh-CN" altLang="en-US" dirty="0">
                <a:ea typeface="等线" panose="02010600030101010101" pitchFamily="2" charset="-122"/>
                <a:sym typeface="+mn-ea"/>
              </a:rPr>
              <a:t>有多少叶节点？</a:t>
            </a:r>
            <a:endParaRPr lang="en-US" altLang="zh-CN" dirty="0">
              <a:ea typeface="等线" panose="02010600030101010101" pitchFamily="2" charset="-122"/>
            </a:endParaRPr>
          </a:p>
          <a:p>
            <a:pPr lvl="0"/>
            <a:endParaRPr lang="en-US" altLang="zh-CN" dirty="0">
              <a:ea typeface="等线" panose="02010600030101010101" pitchFamily="2" charset="-122"/>
            </a:endParaRPr>
          </a:p>
          <a:p>
            <a:pPr lvl="0"/>
            <a:r>
              <a:rPr lang="zh-CN" altLang="en-US" dirty="0">
                <a:ea typeface="等线" panose="02010600030101010101" pitchFamily="2" charset="-122"/>
                <a:sym typeface="+mn-ea"/>
              </a:rPr>
              <a:t>先计算树的高度</a:t>
            </a:r>
            <a:endParaRPr lang="en-US" altLang="zh-CN" dirty="0">
              <a:ea typeface="等线" panose="02010600030101010101" pitchFamily="2" charset="-122"/>
            </a:endParaRPr>
          </a:p>
          <a:p>
            <a:pPr lvl="0"/>
            <a:r>
              <a:rPr lang="zh-CN" altLang="en-US" dirty="0">
                <a:ea typeface="等线" panose="02010600030101010101" pitchFamily="2" charset="-122"/>
                <a:sym typeface="+mn-ea"/>
              </a:rPr>
              <a:t>从</a:t>
            </a:r>
            <a:r>
              <a:rPr lang="en-US" altLang="zh-CN" dirty="0">
                <a:ea typeface="等线" panose="02010600030101010101" pitchFamily="2" charset="-122"/>
                <a:sym typeface="+mn-ea"/>
              </a:rPr>
              <a:t>n</a:t>
            </a:r>
            <a:r>
              <a:rPr lang="zh-CN" altLang="en-US" dirty="0">
                <a:ea typeface="等线" panose="02010600030101010101" pitchFamily="2" charset="-122"/>
                <a:sym typeface="+mn-ea"/>
              </a:rPr>
              <a:t>开始一直向下直到问题规模为</a:t>
            </a:r>
            <a:r>
              <a:rPr lang="en-US" altLang="zh-CN" dirty="0">
                <a:ea typeface="等线" panose="02010600030101010101" pitchFamily="2" charset="-122"/>
                <a:sym typeface="+mn-ea"/>
              </a:rPr>
              <a:t>1</a:t>
            </a:r>
            <a:r>
              <a:rPr lang="zh-CN" altLang="en-US" dirty="0">
                <a:ea typeface="等线" panose="02010600030101010101" pitchFamily="2" charset="-122"/>
                <a:sym typeface="+mn-ea"/>
              </a:rPr>
              <a:t>，高度是多少？ 有多少层？</a:t>
            </a:r>
            <a:r>
              <a:rPr lang="en-US" altLang="zh-CN" b="1" dirty="0">
                <a:ea typeface="等线" panose="02010600030101010101" pitchFamily="2" charset="-122"/>
                <a:sym typeface="+mn-ea"/>
              </a:rPr>
              <a:t>log</a:t>
            </a:r>
            <a:r>
              <a:rPr lang="en-US" altLang="zh-CN" b="1" baseline="-25000" dirty="0">
                <a:ea typeface="等线" panose="02010600030101010101" pitchFamily="2" charset="-122"/>
                <a:sym typeface="+mn-ea"/>
              </a:rPr>
              <a:t>b</a:t>
            </a:r>
            <a:r>
              <a:rPr lang="en-US" altLang="zh-CN" b="1" baseline="30000" dirty="0">
                <a:ea typeface="等线" panose="02010600030101010101" pitchFamily="2" charset="-122"/>
                <a:sym typeface="+mn-ea"/>
              </a:rPr>
              <a:t>n</a:t>
            </a:r>
            <a:endParaRPr lang="en-US" altLang="zh-CN" b="1" baseline="30000" dirty="0">
              <a:ea typeface="等线" panose="02010600030101010101" pitchFamily="2" charset="-122"/>
            </a:endParaRPr>
          </a:p>
          <a:p>
            <a:pPr lvl="0"/>
            <a:r>
              <a:rPr lang="zh-CN" altLang="en-US" b="1" dirty="0">
                <a:ea typeface="等线" panose="02010600030101010101" pitchFamily="2" charset="-122"/>
                <a:sym typeface="+mn-ea"/>
              </a:rPr>
              <a:t>树的高度</a:t>
            </a:r>
            <a:r>
              <a:rPr lang="en-US" altLang="zh-CN" b="1" dirty="0">
                <a:ea typeface="等线" panose="02010600030101010101" pitchFamily="2" charset="-122"/>
                <a:sym typeface="+mn-ea"/>
              </a:rPr>
              <a:t>log</a:t>
            </a:r>
            <a:r>
              <a:rPr lang="en-US" altLang="zh-CN" b="1" baseline="-25000" dirty="0">
                <a:ea typeface="等线" panose="02010600030101010101" pitchFamily="2" charset="-122"/>
                <a:sym typeface="+mn-ea"/>
              </a:rPr>
              <a:t>b</a:t>
            </a:r>
            <a:r>
              <a:rPr lang="en-US" altLang="zh-CN" b="1" baseline="30000" dirty="0">
                <a:ea typeface="等线" panose="02010600030101010101" pitchFamily="2" charset="-122"/>
                <a:sym typeface="+mn-ea"/>
              </a:rPr>
              <a:t>n</a:t>
            </a:r>
            <a:endParaRPr lang="en-US" altLang="zh-CN" b="1" baseline="30000" dirty="0">
              <a:ea typeface="等线" panose="02010600030101010101" pitchFamily="2" charset="-122"/>
            </a:endParaRPr>
          </a:p>
          <a:p>
            <a:pPr lvl="0"/>
            <a:endParaRPr lang="en-US" altLang="zh-CN" dirty="0">
              <a:ea typeface="等线" panose="02010600030101010101" pitchFamily="2" charset="-122"/>
            </a:endParaRPr>
          </a:p>
          <a:p>
            <a:pPr lvl="0"/>
            <a:r>
              <a:rPr lang="zh-CN" altLang="en-US" dirty="0">
                <a:ea typeface="等线" panose="02010600030101010101" pitchFamily="2" charset="-122"/>
                <a:sym typeface="+mn-ea"/>
              </a:rPr>
              <a:t>然后计算叶节点</a:t>
            </a:r>
            <a:endParaRPr lang="en-US" altLang="zh-CN" dirty="0">
              <a:ea typeface="等线" panose="02010600030101010101" pitchFamily="2" charset="-122"/>
            </a:endParaRPr>
          </a:p>
          <a:p>
            <a:pPr lvl="0"/>
            <a:r>
              <a:rPr lang="zh-CN" altLang="en-US" b="1" dirty="0">
                <a:ea typeface="等线" panose="02010600030101010101" pitchFamily="2" charset="-122"/>
                <a:sym typeface="+mn-ea"/>
              </a:rPr>
              <a:t>因为有一个分枝因子为</a:t>
            </a:r>
            <a:r>
              <a:rPr lang="en-US" altLang="zh-CN" b="1" dirty="0">
                <a:ea typeface="等线" panose="02010600030101010101" pitchFamily="2" charset="-122"/>
                <a:sym typeface="+mn-ea"/>
              </a:rPr>
              <a:t>a</a:t>
            </a:r>
            <a:r>
              <a:rPr lang="zh-CN" altLang="en-US" b="1" dirty="0">
                <a:ea typeface="等线" panose="02010600030101010101" pitchFamily="2" charset="-122"/>
                <a:sym typeface="+mn-ea"/>
              </a:rPr>
              <a:t>  如果高度为</a:t>
            </a:r>
            <a:r>
              <a:rPr lang="en-US" altLang="zh-CN" b="1" dirty="0">
                <a:ea typeface="等线" panose="02010600030101010101" pitchFamily="2" charset="-122"/>
                <a:sym typeface="+mn-ea"/>
              </a:rPr>
              <a:t>h</a:t>
            </a:r>
            <a:r>
              <a:rPr lang="zh-CN" altLang="en-US" b="1" dirty="0">
                <a:ea typeface="等线" panose="02010600030101010101" pitchFamily="2" charset="-122"/>
                <a:sym typeface="+mn-ea"/>
              </a:rPr>
              <a:t>的话</a:t>
            </a:r>
            <a:endParaRPr lang="en-US" altLang="zh-CN" b="1" dirty="0">
              <a:ea typeface="等线" panose="02010600030101010101" pitchFamily="2" charset="-122"/>
            </a:endParaRPr>
          </a:p>
          <a:p>
            <a:pPr lvl="0"/>
            <a:r>
              <a:rPr lang="zh-CN" altLang="en-US" b="1" dirty="0">
                <a:ea typeface="等线" panose="02010600030101010101" pitchFamily="2" charset="-122"/>
                <a:sym typeface="+mn-ea"/>
              </a:rPr>
              <a:t>叶节点的数量就是</a:t>
            </a:r>
            <a:endParaRPr lang="en-US" altLang="zh-CN" b="1" dirty="0">
              <a:ea typeface="等线" panose="02010600030101010101" pitchFamily="2" charset="-122"/>
            </a:endParaRPr>
          </a:p>
          <a:p>
            <a:pPr lvl="0"/>
            <a:r>
              <a:rPr lang="en-US" altLang="zh-CN" b="1" dirty="0">
                <a:ea typeface="等线" panose="02010600030101010101" pitchFamily="2" charset="-122"/>
                <a:sym typeface="+mn-ea"/>
              </a:rPr>
              <a:t>a</a:t>
            </a:r>
            <a:r>
              <a:rPr lang="en-US" altLang="zh-CN" b="1" baseline="30000" dirty="0">
                <a:ea typeface="等线" panose="02010600030101010101" pitchFamily="2" charset="-122"/>
                <a:sym typeface="+mn-ea"/>
              </a:rPr>
              <a:t>h </a:t>
            </a:r>
            <a:r>
              <a:rPr lang="en-US" altLang="zh-CN" b="1" dirty="0">
                <a:ea typeface="等线" panose="02010600030101010101" pitchFamily="2" charset="-122"/>
                <a:sym typeface="+mn-ea"/>
              </a:rPr>
              <a:t>=alog</a:t>
            </a:r>
            <a:r>
              <a:rPr lang="en-US" altLang="zh-CN" b="1" baseline="-25000" dirty="0">
                <a:ea typeface="等线" panose="02010600030101010101" pitchFamily="2" charset="-122"/>
                <a:sym typeface="+mn-ea"/>
              </a:rPr>
              <a:t>b</a:t>
            </a:r>
            <a:r>
              <a:rPr lang="en-US" altLang="zh-CN" b="1" baseline="30000" dirty="0">
                <a:ea typeface="等线" panose="02010600030101010101" pitchFamily="2" charset="-122"/>
                <a:sym typeface="+mn-ea"/>
              </a:rPr>
              <a:t>n    </a:t>
            </a:r>
            <a:r>
              <a:rPr lang="zh-CN" altLang="en-US" b="1" dirty="0">
                <a:ea typeface="等线" panose="02010600030101010101" pitchFamily="2" charset="-122"/>
                <a:sym typeface="+mn-ea"/>
              </a:rPr>
              <a:t>根据对数的换底性质把</a:t>
            </a:r>
            <a:r>
              <a:rPr lang="en-US" altLang="zh-CN" b="1" dirty="0">
                <a:ea typeface="等线" panose="02010600030101010101" pitchFamily="2" charset="-122"/>
                <a:sym typeface="+mn-ea"/>
              </a:rPr>
              <a:t>n</a:t>
            </a:r>
            <a:r>
              <a:rPr lang="zh-CN" altLang="en-US" b="1" dirty="0">
                <a:ea typeface="等线" panose="02010600030101010101" pitchFamily="2" charset="-122"/>
                <a:sym typeface="+mn-ea"/>
              </a:rPr>
              <a:t>放下面，</a:t>
            </a:r>
            <a:r>
              <a:rPr lang="en-US" altLang="zh-CN" b="1" dirty="0">
                <a:ea typeface="等线" panose="02010600030101010101" pitchFamily="2" charset="-122"/>
                <a:sym typeface="+mn-ea"/>
              </a:rPr>
              <a:t>a</a:t>
            </a:r>
            <a:r>
              <a:rPr lang="zh-CN" altLang="en-US" b="1" dirty="0">
                <a:ea typeface="等线" panose="02010600030101010101" pitchFamily="2" charset="-122"/>
                <a:sym typeface="+mn-ea"/>
              </a:rPr>
              <a:t>放上面，就得到了</a:t>
            </a:r>
            <a:r>
              <a:rPr lang="en-US" altLang="zh-CN" b="1" dirty="0">
                <a:ea typeface="等线" panose="02010600030101010101" pitchFamily="2" charset="-122"/>
                <a:sym typeface="+mn-ea"/>
              </a:rPr>
              <a:t>n</a:t>
            </a:r>
            <a:r>
              <a:rPr lang="en-US" altLang="zh-CN" b="1" baseline="30000" dirty="0">
                <a:ea typeface="等线" panose="02010600030101010101" pitchFamily="2" charset="-122"/>
                <a:sym typeface="+mn-ea"/>
              </a:rPr>
              <a:t>log</a:t>
            </a:r>
            <a:r>
              <a:rPr lang="en-US" altLang="zh-CN" b="1" baseline="-25000" dirty="0">
                <a:ea typeface="等线" panose="02010600030101010101" pitchFamily="2" charset="-122"/>
                <a:sym typeface="+mn-ea"/>
              </a:rPr>
              <a:t>b</a:t>
            </a:r>
            <a:r>
              <a:rPr lang="en-US" altLang="zh-CN" b="1" baseline="30000" dirty="0">
                <a:ea typeface="等线" panose="02010600030101010101" pitchFamily="2" charset="-122"/>
                <a:sym typeface="+mn-ea"/>
              </a:rPr>
              <a:t>a</a:t>
            </a:r>
            <a:endParaRPr lang="en-US" altLang="zh-CN" b="1" baseline="30000" dirty="0">
              <a:ea typeface="等线" panose="02010600030101010101" pitchFamily="2" charset="-122"/>
            </a:endParaRPr>
          </a:p>
          <a:p>
            <a:pPr lvl="0"/>
            <a:endParaRPr lang="en-US" altLang="zh-CN" b="1" baseline="30000" dirty="0">
              <a:ea typeface="等线" panose="02010600030101010101" pitchFamily="2" charset="-122"/>
            </a:endParaRPr>
          </a:p>
          <a:p>
            <a:pPr lvl="0"/>
            <a:r>
              <a:rPr lang="zh-CN" altLang="en-US" dirty="0">
                <a:ea typeface="等线" panose="02010600030101010101" pitchFamily="2" charset="-122"/>
                <a:sym typeface="+mn-ea"/>
              </a:rPr>
              <a:t>详细证明可以参见</a:t>
            </a:r>
            <a:r>
              <a:rPr lang="en-US" altLang="zh-CN" dirty="0">
                <a:ea typeface="等线" panose="02010600030101010101" pitchFamily="2" charset="-122"/>
                <a:sym typeface="+mn-ea"/>
              </a:rPr>
              <a:t>《</a:t>
            </a:r>
            <a:r>
              <a:rPr lang="zh-CN" altLang="en-US" dirty="0">
                <a:ea typeface="等线" panose="02010600030101010101" pitchFamily="2" charset="-122"/>
                <a:sym typeface="+mn-ea"/>
              </a:rPr>
              <a:t>算法导论</a:t>
            </a:r>
            <a:r>
              <a:rPr lang="en-US" altLang="zh-CN" dirty="0">
                <a:ea typeface="等线" panose="02010600030101010101" pitchFamily="2" charset="-122"/>
                <a:sym typeface="+mn-ea"/>
              </a:rPr>
              <a:t>》</a:t>
            </a:r>
            <a:r>
              <a:rPr lang="zh-CN" altLang="en-US" dirty="0">
                <a:ea typeface="等线" panose="02010600030101010101" pitchFamily="2" charset="-122"/>
                <a:sym typeface="+mn-ea"/>
              </a:rPr>
              <a:t>书</a:t>
            </a:r>
            <a:endParaRPr lang="en-US" altLang="zh-CN" dirty="0">
              <a:ea typeface="等线" panose="02010600030101010101" pitchFamily="2" charset="-122"/>
            </a:endParaRPr>
          </a:p>
          <a:p>
            <a:pPr lvl="0"/>
            <a:endParaRPr lang="en-US" altLang="zh-CN" dirty="0">
              <a:ea typeface="等线" panose="02010600030101010101" pitchFamily="2" charset="-122"/>
            </a:endParaRPr>
          </a:p>
        </p:txBody>
      </p:sp>
      <p:sp>
        <p:nvSpPr>
          <p:cNvPr id="1044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
          <p:cNvSpPr>
            <a:spLocks noGrp="1" noRot="1" noChangeAspect="1" noTextEdit="1"/>
          </p:cNvSpPr>
          <p:nvPr>
            <p:ph type="sldImg"/>
          </p:nvPr>
        </p:nvSpPr>
        <p:spPr>
          <a:ln>
            <a:solidFill>
              <a:srgbClr val="000000"/>
            </a:solidFill>
            <a:miter/>
          </a:ln>
        </p:spPr>
      </p:sp>
      <p:sp>
        <p:nvSpPr>
          <p:cNvPr id="105474" name="备注占位符 2"/>
          <p:cNvSpPr>
            <a:spLocks noGrp="1"/>
          </p:cNvSpPr>
          <p:nvPr>
            <p:ph type="body"/>
          </p:nvPr>
        </p:nvSpPr>
        <p:spPr/>
        <p:txBody>
          <a:bodyPr wrap="square" lIns="91440" tIns="45720" rIns="91440" bIns="45720" anchor="t" anchorCtr="0"/>
          <a:p>
            <a:pPr lvl="0"/>
            <a:endParaRPr lang="zh-CN" altLang="en-US" baseline="30000" dirty="0">
              <a:ea typeface="等线" panose="02010600030101010101" pitchFamily="2" charset="-122"/>
            </a:endParaRPr>
          </a:p>
        </p:txBody>
      </p:sp>
      <p:sp>
        <p:nvSpPr>
          <p:cNvPr id="1054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1"/>
          <p:cNvSpPr>
            <a:spLocks noGrp="1" noRot="1" noChangeAspect="1" noTextEdit="1"/>
          </p:cNvSpPr>
          <p:nvPr>
            <p:ph type="sldImg"/>
          </p:nvPr>
        </p:nvSpPr>
        <p:spPr>
          <a:ln>
            <a:solidFill>
              <a:srgbClr val="000000"/>
            </a:solidFill>
            <a:miter/>
          </a:ln>
        </p:spPr>
      </p:sp>
      <p:sp>
        <p:nvSpPr>
          <p:cNvPr id="107522" name="备注占位符 2"/>
          <p:cNvSpPr>
            <a:spLocks noGrp="1"/>
          </p:cNvSpPr>
          <p:nvPr>
            <p:ph type="body"/>
          </p:nvPr>
        </p:nvSpPr>
        <p:spPr/>
        <p:txBody>
          <a:bodyPr wrap="square" lIns="91440" tIns="45720" rIns="91440" bIns="45720" anchor="t" anchorCtr="0"/>
          <a:p>
            <a:pPr lvl="0"/>
            <a:r>
              <a:rPr lang="zh-CN" altLang="en-US" b="1" dirty="0">
                <a:solidFill>
                  <a:srgbClr val="C00000"/>
                </a:solidFill>
                <a:ea typeface="等线" panose="02010600030101010101" pitchFamily="2" charset="-122"/>
              </a:rPr>
              <a:t>不能使用主定理的例子</a:t>
            </a:r>
            <a:endParaRPr lang="zh-CN" altLang="en-US" dirty="0">
              <a:ea typeface="等线" panose="02010600030101010101" pitchFamily="2" charset="-122"/>
            </a:endParaRPr>
          </a:p>
        </p:txBody>
      </p:sp>
      <p:sp>
        <p:nvSpPr>
          <p:cNvPr id="1075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1"/>
          <p:cNvSpPr>
            <a:spLocks noGrp="1" noRot="1" noChangeAspect="1" noTextEdit="1"/>
          </p:cNvSpPr>
          <p:nvPr>
            <p:ph type="sldImg"/>
          </p:nvPr>
        </p:nvSpPr>
        <p:spPr>
          <a:ln>
            <a:solidFill>
              <a:srgbClr val="000000"/>
            </a:solidFill>
            <a:miter/>
          </a:ln>
        </p:spPr>
      </p:sp>
      <p:sp>
        <p:nvSpPr>
          <p:cNvPr id="109570"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095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
          <p:cNvSpPr>
            <a:spLocks noGrp="1" noRot="1" noChangeAspect="1" noTextEdit="1"/>
          </p:cNvSpPr>
          <p:nvPr>
            <p:ph type="sldImg"/>
          </p:nvPr>
        </p:nvSpPr>
        <p:spPr>
          <a:ln>
            <a:solidFill>
              <a:srgbClr val="000000"/>
            </a:solidFill>
            <a:miter/>
          </a:ln>
        </p:spPr>
      </p:sp>
      <p:sp>
        <p:nvSpPr>
          <p:cNvPr id="111618"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1116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p:nvPr>
            <p:ph type="sldImg"/>
          </p:nvPr>
        </p:nvSpPr>
        <p:spPr>
          <a:ln>
            <a:solidFill>
              <a:srgbClr val="000000"/>
            </a:solidFill>
          </a:ln>
        </p:spPr>
      </p:sp>
      <p:sp>
        <p:nvSpPr>
          <p:cNvPr id="27650" name="文本占位符 2"/>
          <p:cNvSpPr>
            <a:spLocks noGrp="1"/>
          </p:cNvSpPr>
          <p:nvPr>
            <p:ph type="body"/>
          </p:nvPr>
        </p:nvSpPr>
        <p:spPr/>
        <p:txBody>
          <a:bodyPr wrap="square" lIns="91440" tIns="45720" rIns="91440" bIns="45720" anchor="t" anchorCtr="0"/>
          <a:p>
            <a:pPr lvl="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T(n)= T(n-1)+1   O(n</a:t>
            </a:r>
            <a:r>
              <a:rPr lang="en-US" altLang="zh-CN"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17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37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1"/>
          <p:cNvSpPr>
            <a:spLocks noGrp="1" noRot="1" noChangeAspect="1" noTextEdit="1"/>
          </p:cNvSpPr>
          <p:nvPr>
            <p:ph type="sldImg"/>
          </p:nvPr>
        </p:nvSpPr>
        <p:spPr>
          <a:ln>
            <a:solidFill>
              <a:srgbClr val="000000"/>
            </a:solidFill>
            <a:miter/>
          </a:ln>
        </p:spPr>
      </p:sp>
      <p:sp>
        <p:nvSpPr>
          <p:cNvPr id="38914"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389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p:txBody>
          <a:bodyPr wrap="square" lIns="91440" tIns="45720" rIns="91440" bIns="45720" anchor="t" anchorCtr="0"/>
          <a:p>
            <a:pPr lvl="0"/>
            <a:endParaRPr lang="zh-CN" altLang="en-US" dirty="0">
              <a:ea typeface="等线" panose="02010600030101010101" pitchFamily="2" charset="-122"/>
            </a:endParaRPr>
          </a:p>
        </p:txBody>
      </p:sp>
      <p:sp>
        <p:nvSpPr>
          <p:cNvPr id="419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p:txBody>
          <a:bodyPr wrap="square" lIns="91440" tIns="45720" rIns="91440" bIns="45720" anchor="t" anchorCtr="0"/>
          <a:p>
            <a:pPr lvl="0"/>
            <a:r>
              <a:rPr lang="zh-CN" altLang="en-US" dirty="0">
                <a:ea typeface="等线" panose="02010600030101010101" pitchFamily="2" charset="-122"/>
              </a:rPr>
              <a:t>略</a:t>
            </a:r>
            <a:endParaRPr lang="zh-CN" altLang="en-US" dirty="0">
              <a:ea typeface="等线" panose="02010600030101010101" pitchFamily="2" charset="-122"/>
            </a:endParaRPr>
          </a:p>
        </p:txBody>
      </p:sp>
      <p:sp>
        <p:nvSpPr>
          <p:cNvPr id="440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076"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1229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331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1536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1638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3"/>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Rectangle 16"/>
          <p:cNvSpPr>
            <a:spLocks noGrp="1" noChangeArrowheads="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数据结构与算法</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pic>
        <p:nvPicPr>
          <p:cNvPr id="1843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11" name="日期占位符 3"/>
          <p:cNvSpPr txBox="1"/>
          <p:nvPr/>
        </p:nvSpPr>
        <p:spPr bwMode="auto">
          <a:xfrm>
            <a:off x="6781800" y="269875"/>
            <a:ext cx="2133600" cy="246063"/>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www.ncepu.edu.cn</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页脚占位符 4"/>
          <p:cNvSpPr txBox="1"/>
          <p:nvPr/>
        </p:nvSpPr>
        <p:spPr bwMode="auto">
          <a:xfrm>
            <a:off x="5392738" y="6530975"/>
            <a:ext cx="2895600" cy="276225"/>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NCEPU              </a:t>
            </a:r>
            <a:endPar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1150938" y="214313"/>
            <a:ext cx="7793037" cy="1462087"/>
          </a:xfrm>
        </p:spPr>
        <p:txBody>
          <a:bodyPr/>
          <a:lstStyle/>
          <a:p>
            <a:pPr fontAlgn="base"/>
            <a:r>
              <a:rPr lang="zh-CN" altLang="en-US" strike="noStrike" noProof="1"/>
              <a:t>单击此处编辑母版标题样式</a:t>
            </a:r>
            <a:endParaRPr lang="zh-CN" altLang="en-US" strike="noStrike" noProof="1"/>
          </a:p>
        </p:txBody>
      </p:sp>
      <p:sp>
        <p:nvSpPr>
          <p:cNvPr id="15" name="日期占位符 2"/>
          <p:cNvSpPr>
            <a:spLocks noGrp="1"/>
          </p:cNvSpPr>
          <p:nvPr>
            <p:ph type="dt" sz="half" idx="2"/>
          </p:nvPr>
        </p:nvSpPr>
        <p:spPr>
          <a:xfrm>
            <a:off x="1162050" y="6243638"/>
            <a:ext cx="19050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3657600" y="6243638"/>
            <a:ext cx="28956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512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819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3"/>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Rectangle 16"/>
          <p:cNvSpPr>
            <a:spLocks noGrp="1" noChangeArrowheads="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数据结构与算法</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自定义版式">
    <p:bg>
      <p:bgPr>
        <a:solidFill>
          <a:schemeClr val="bg1"/>
        </a:solidFill>
        <a:effectLst/>
      </p:bgPr>
    </p:bg>
    <p:spTree>
      <p:nvGrpSpPr>
        <p:cNvPr id="1" name=""/>
        <p:cNvGrpSpPr/>
        <p:nvPr/>
      </p:nvGrpSpPr>
      <p:grpSpPr>
        <a:xfrm>
          <a:off x="0" y="0"/>
          <a:ext cx="0" cy="0"/>
          <a:chOff x="0" y="0"/>
          <a:chExt cx="0" cy="0"/>
        </a:xfrm>
      </p:grpSpPr>
      <p:pic>
        <p:nvPicPr>
          <p:cNvPr id="10245"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11" name="日期占位符 3"/>
          <p:cNvSpPr txBox="1"/>
          <p:nvPr/>
        </p:nvSpPr>
        <p:spPr bwMode="auto">
          <a:xfrm>
            <a:off x="6781800" y="269875"/>
            <a:ext cx="2133600" cy="246063"/>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www.ncepu.edu.cn</a:t>
            </a:r>
            <a:endParaRPr kumimoji="0" lang="en-US" altLang="zh-CN" sz="10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页脚占位符 4"/>
          <p:cNvSpPr txBox="1"/>
          <p:nvPr/>
        </p:nvSpPr>
        <p:spPr bwMode="auto">
          <a:xfrm>
            <a:off x="5392738" y="6530975"/>
            <a:ext cx="2895600" cy="276225"/>
          </a:xfrm>
          <a:prstGeom prst="rect">
            <a:avLst/>
          </a:prstGeom>
          <a:noFill/>
          <a:ln>
            <a:noFill/>
          </a:ln>
          <a:effectLst/>
        </p:spPr>
        <p:txBody>
          <a:bodyPr/>
          <a:lstStyle>
            <a:defPPr>
              <a:defRPr lang="en-US"/>
            </a:defPPr>
            <a:lvl1pPr algn="r" rtl="0" eaLnBrk="1" fontAlgn="base" hangingPunct="1">
              <a:spcBef>
                <a:spcPct val="0"/>
              </a:spcBef>
              <a:spcAft>
                <a:spcPct val="0"/>
              </a:spcAft>
              <a:defRPr sz="10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NCEPU              </a:t>
            </a:r>
            <a:endParaRPr kumimoji="0" lang="en-US" altLang="zh-CN" sz="1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2" name="标题 1"/>
          <p:cNvSpPr>
            <a:spLocks noGrp="1"/>
          </p:cNvSpPr>
          <p:nvPr>
            <p:ph type="title"/>
          </p:nvPr>
        </p:nvSpPr>
        <p:spPr>
          <a:xfrm>
            <a:off x="1150938" y="214313"/>
            <a:ext cx="7793037" cy="1462087"/>
          </a:xfrm>
        </p:spPr>
        <p:txBody>
          <a:bodyPr/>
          <a:lstStyle/>
          <a:p>
            <a:pPr fontAlgn="base"/>
            <a:r>
              <a:rPr lang="zh-CN" altLang="en-US" strike="noStrike" noProof="1"/>
              <a:t>单击此处编辑母版标题样式</a:t>
            </a:r>
            <a:endParaRPr lang="zh-CN" altLang="en-US" strike="noStrike" noProof="1"/>
          </a:p>
        </p:txBody>
      </p:sp>
      <p:sp>
        <p:nvSpPr>
          <p:cNvPr id="15" name="日期占位符 2"/>
          <p:cNvSpPr>
            <a:spLocks noGrp="1"/>
          </p:cNvSpPr>
          <p:nvPr>
            <p:ph type="dt" sz="half" idx="2"/>
          </p:nvPr>
        </p:nvSpPr>
        <p:spPr>
          <a:xfrm>
            <a:off x="1162050" y="6243638"/>
            <a:ext cx="19050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页脚占位符 3"/>
          <p:cNvSpPr>
            <a:spLocks noGrp="1"/>
          </p:cNvSpPr>
          <p:nvPr>
            <p:ph type="ftr" sz="quarter" idx="3"/>
          </p:nvPr>
        </p:nvSpPr>
        <p:spPr>
          <a:xfrm>
            <a:off x="3657600" y="6243638"/>
            <a:ext cx="2895600" cy="4572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灯片编号占位符 4"/>
          <p:cNvSpPr>
            <a:spLocks noGrp="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1268"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0"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9"/>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054"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2055" name="Picture 5" descr="校标"/>
          <p:cNvPicPr>
            <a:picLocks noChangeAspect="1"/>
          </p:cNvPicPr>
          <p:nvPr userDrawn="1"/>
        </p:nvPicPr>
        <p:blipFill>
          <a:blip r:embed="rId9"/>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wmf"/><Relationship Id="rId1"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31.wmf"/><Relationship Id="rId7" Type="http://schemas.openxmlformats.org/officeDocument/2006/relationships/oleObject" Target="../embeddings/oleObject13.bin"/><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 Id="rId3" Type="http://schemas.openxmlformats.org/officeDocument/2006/relationships/oleObject" Target="../embeddings/oleObject11.bin"/><Relationship Id="rId2" Type="http://schemas.openxmlformats.org/officeDocument/2006/relationships/image" Target="../media/image28.w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32.wmf"/><Relationship Id="rId1"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17.bin"/><Relationship Id="rId4" Type="http://schemas.openxmlformats.org/officeDocument/2006/relationships/image" Target="../media/image34.wmf"/><Relationship Id="rId3" Type="http://schemas.openxmlformats.org/officeDocument/2006/relationships/oleObject" Target="../embeddings/oleObject16.bin"/><Relationship Id="rId2" Type="http://schemas.openxmlformats.org/officeDocument/2006/relationships/image" Target="../media/image33.wmf"/><Relationship Id="rId1" Type="http://schemas.openxmlformats.org/officeDocument/2006/relationships/oleObject" Target="../embeddings/oleObject15.bin"/></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7.wmf"/><Relationship Id="rId3" Type="http://schemas.openxmlformats.org/officeDocument/2006/relationships/oleObject" Target="../embeddings/oleObject19.bin"/><Relationship Id="rId2" Type="http://schemas.openxmlformats.org/officeDocument/2006/relationships/image" Target="../media/image36.wmf"/><Relationship Id="rId1"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9" Type="http://schemas.openxmlformats.org/officeDocument/2006/relationships/notesSlide" Target="../notesSlides/notesSlide33.xml"/><Relationship Id="rId18" Type="http://schemas.openxmlformats.org/officeDocument/2006/relationships/slideLayout" Target="../slideLayouts/slideLayout7.xml"/><Relationship Id="rId17" Type="http://schemas.openxmlformats.org/officeDocument/2006/relationships/image" Target="../media/image54.png"/><Relationship Id="rId16" Type="http://schemas.openxmlformats.org/officeDocument/2006/relationships/image" Target="../media/image53.png"/><Relationship Id="rId15" Type="http://schemas.openxmlformats.org/officeDocument/2006/relationships/image" Target="../media/image52.png"/><Relationship Id="rId14" Type="http://schemas.openxmlformats.org/officeDocument/2006/relationships/image" Target="../media/image51.png"/><Relationship Id="rId13" Type="http://schemas.openxmlformats.org/officeDocument/2006/relationships/image" Target="../media/image50.png"/><Relationship Id="rId12" Type="http://schemas.openxmlformats.org/officeDocument/2006/relationships/image" Target="../media/image49.png"/><Relationship Id="rId11" Type="http://schemas.openxmlformats.org/officeDocument/2006/relationships/image" Target="../media/image48.png"/><Relationship Id="rId10" Type="http://schemas.openxmlformats.org/officeDocument/2006/relationships/image" Target="../media/image47.png"/><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8.wmf"/><Relationship Id="rId7" Type="http://schemas.openxmlformats.org/officeDocument/2006/relationships/oleObject" Target="../embeddings/oleObject23.bin"/><Relationship Id="rId6" Type="http://schemas.openxmlformats.org/officeDocument/2006/relationships/image" Target="../media/image57.wmf"/><Relationship Id="rId5" Type="http://schemas.openxmlformats.org/officeDocument/2006/relationships/oleObject" Target="../embeddings/oleObject22.bin"/><Relationship Id="rId4" Type="http://schemas.openxmlformats.org/officeDocument/2006/relationships/image" Target="../media/image56.wmf"/><Relationship Id="rId3" Type="http://schemas.openxmlformats.org/officeDocument/2006/relationships/oleObject" Target="../embeddings/oleObject21.bin"/><Relationship Id="rId2" Type="http://schemas.openxmlformats.org/officeDocument/2006/relationships/image" Target="../media/image55.wmf"/><Relationship Id="rId10" Type="http://schemas.openxmlformats.org/officeDocument/2006/relationships/vmlDrawing" Target="../drawings/vmlDrawing10.vml"/><Relationship Id="rId1"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61.wmf"/><Relationship Id="rId5" Type="http://schemas.openxmlformats.org/officeDocument/2006/relationships/oleObject" Target="../embeddings/oleObject26.bin"/><Relationship Id="rId4" Type="http://schemas.openxmlformats.org/officeDocument/2006/relationships/image" Target="../media/image60.wmf"/><Relationship Id="rId3" Type="http://schemas.openxmlformats.org/officeDocument/2006/relationships/oleObject" Target="../embeddings/oleObject25.bin"/><Relationship Id="rId2" Type="http://schemas.openxmlformats.org/officeDocument/2006/relationships/image" Target="../media/image59.wmf"/><Relationship Id="rId1" Type="http://schemas.openxmlformats.org/officeDocument/2006/relationships/oleObject" Target="../embeddings/oleObject24.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5.wmf"/><Relationship Id="rId7" Type="http://schemas.openxmlformats.org/officeDocument/2006/relationships/oleObject" Target="../embeddings/oleObject30.bin"/><Relationship Id="rId6" Type="http://schemas.openxmlformats.org/officeDocument/2006/relationships/image" Target="../media/image64.wmf"/><Relationship Id="rId5" Type="http://schemas.openxmlformats.org/officeDocument/2006/relationships/oleObject" Target="../embeddings/oleObject29.bin"/><Relationship Id="rId4" Type="http://schemas.openxmlformats.org/officeDocument/2006/relationships/image" Target="../media/image63.wmf"/><Relationship Id="rId3" Type="http://schemas.openxmlformats.org/officeDocument/2006/relationships/oleObject" Target="../embeddings/oleObject28.bin"/><Relationship Id="rId2" Type="http://schemas.openxmlformats.org/officeDocument/2006/relationships/image" Target="../media/image62.wmf"/><Relationship Id="rId10" Type="http://schemas.openxmlformats.org/officeDocument/2006/relationships/vmlDrawing" Target="../drawings/vmlDrawing12.vml"/><Relationship Id="rId1"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69.wmf"/><Relationship Id="rId7" Type="http://schemas.openxmlformats.org/officeDocument/2006/relationships/oleObject" Target="../embeddings/oleObject34.bin"/><Relationship Id="rId6" Type="http://schemas.openxmlformats.org/officeDocument/2006/relationships/image" Target="../media/image68.wmf"/><Relationship Id="rId5" Type="http://schemas.openxmlformats.org/officeDocument/2006/relationships/oleObject" Target="../embeddings/oleObject33.bin"/><Relationship Id="rId4" Type="http://schemas.openxmlformats.org/officeDocument/2006/relationships/image" Target="../media/image67.wmf"/><Relationship Id="rId3" Type="http://schemas.openxmlformats.org/officeDocument/2006/relationships/oleObject" Target="../embeddings/oleObject32.bin"/><Relationship Id="rId2" Type="http://schemas.openxmlformats.org/officeDocument/2006/relationships/image" Target="../media/image66.wmf"/><Relationship Id="rId19" Type="http://schemas.openxmlformats.org/officeDocument/2006/relationships/notesSlide" Target="../notesSlides/notesSlide35.xml"/><Relationship Id="rId18" Type="http://schemas.openxmlformats.org/officeDocument/2006/relationships/vmlDrawing" Target="../drawings/vmlDrawing13.vml"/><Relationship Id="rId17" Type="http://schemas.openxmlformats.org/officeDocument/2006/relationships/slideLayout" Target="../slideLayouts/slideLayout7.xml"/><Relationship Id="rId16" Type="http://schemas.openxmlformats.org/officeDocument/2006/relationships/image" Target="../media/image72.wmf"/><Relationship Id="rId15" Type="http://schemas.openxmlformats.org/officeDocument/2006/relationships/oleObject" Target="../embeddings/oleObject39.bin"/><Relationship Id="rId14" Type="http://schemas.openxmlformats.org/officeDocument/2006/relationships/oleObject" Target="../embeddings/oleObject38.bin"/><Relationship Id="rId13" Type="http://schemas.openxmlformats.org/officeDocument/2006/relationships/oleObject" Target="../embeddings/oleObject37.bin"/><Relationship Id="rId12" Type="http://schemas.openxmlformats.org/officeDocument/2006/relationships/image" Target="../media/image71.wmf"/><Relationship Id="rId11" Type="http://schemas.openxmlformats.org/officeDocument/2006/relationships/oleObject" Target="../embeddings/oleObject36.bin"/><Relationship Id="rId10" Type="http://schemas.openxmlformats.org/officeDocument/2006/relationships/image" Target="../media/image70.wmf"/><Relationship Id="rId1" Type="http://schemas.openxmlformats.org/officeDocument/2006/relationships/oleObject" Target="../embeddings/oleObject31.bin"/></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7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7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1506"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3600" kern="1200" dirty="0">
                <a:latin typeface="微软雅黑" panose="020B0503020204020204" pitchFamily="34" charset="-122"/>
                <a:ea typeface="微软雅黑" panose="020B0503020204020204" pitchFamily="34" charset="-122"/>
                <a:cs typeface="+mj-cs"/>
              </a:rPr>
              <a:t>算法设计与分析</a:t>
            </a:r>
            <a:endParaRPr lang="zh-CN" altLang="en-US" sz="3600" kern="1200" dirty="0">
              <a:latin typeface="微软雅黑" panose="020B0503020204020204" pitchFamily="34" charset="-122"/>
              <a:ea typeface="微软雅黑" panose="020B0503020204020204" pitchFamily="34"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a:spLocks noChangeArrowheads="1"/>
          </p:cNvSpPr>
          <p:nvPr/>
        </p:nvSpPr>
        <p:spPr bwMode="auto">
          <a:xfrm>
            <a:off x="282575" y="1335088"/>
            <a:ext cx="4895850" cy="430213"/>
          </a:xfrm>
          <a:prstGeom prst="rect">
            <a:avLst/>
          </a:prstGeom>
          <a:solidFill>
            <a:schemeClr val="accent5"/>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算法的最好、最坏和平均情况</a:t>
            </a:r>
            <a:endParaRPr kumimoji="0" lang="zh-CN" altLang="en-US"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0722" name="Text Box 3"/>
          <p:cNvSpPr txBox="1"/>
          <p:nvPr/>
        </p:nvSpPr>
        <p:spPr>
          <a:xfrm>
            <a:off x="250825" y="2025650"/>
            <a:ext cx="8208963" cy="3308350"/>
          </a:xfrm>
          <a:prstGeom prst="rect">
            <a:avLst/>
          </a:prstGeom>
          <a:noFill/>
          <a:ln w="9525">
            <a:noFill/>
          </a:ln>
        </p:spPr>
        <p:txBody>
          <a:bodyPr anchor="t" anchorCtr="0">
            <a:spAutoFit/>
          </a:bodyPr>
          <a:p>
            <a:pPr eaLnBrk="0" hangingPunct="0">
              <a:lnSpc>
                <a:spcPct val="150000"/>
              </a:lnSpc>
              <a:spcBef>
                <a:spcPct val="50000"/>
              </a:spcBef>
            </a:pPr>
            <a:r>
              <a:rPr lang="zh-CN" altLang="en-US" sz="2200" dirty="0">
                <a:latin typeface="Consolas" panose="020B0609020204030204" pitchFamily="49" charset="0"/>
                <a:ea typeface="楷体" panose="02010609060101010101" pitchFamily="49" charset="-122"/>
              </a:rPr>
              <a:t>　　</a:t>
            </a:r>
            <a:r>
              <a:rPr lang="zh-CN" altLang="en-US" sz="2200" dirty="0">
                <a:solidFill>
                  <a:srgbClr val="FF0000"/>
                </a:solidFill>
                <a:latin typeface="Consolas" panose="020B0609020204030204" pitchFamily="49" charset="0"/>
                <a:ea typeface="黑体" panose="02010609060101010101" pitchFamily="49" charset="-122"/>
              </a:rPr>
              <a:t>定义</a:t>
            </a:r>
            <a:r>
              <a:rPr lang="en-US" altLang="zh-CN" sz="2200" dirty="0">
                <a:solidFill>
                  <a:srgbClr val="FF0000"/>
                </a:solidFill>
                <a:latin typeface="Consolas" panose="020B0609020204030204" pitchFamily="49" charset="0"/>
                <a:ea typeface="黑体" panose="02010609060101010101" pitchFamily="49" charset="-122"/>
              </a:rPr>
              <a:t>4</a:t>
            </a:r>
            <a:r>
              <a:rPr lang="en-US" altLang="zh-CN" sz="2200" dirty="0">
                <a:latin typeface="Consolas" panose="020B0609020204030204" pitchFamily="49" charset="0"/>
                <a:ea typeface="楷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设一个算法的输入规模为</a:t>
            </a:r>
            <a:r>
              <a:rPr lang="en-US" altLang="zh-CN" sz="2200" dirty="0">
                <a:solidFill>
                  <a:srgbClr val="000000"/>
                </a:solidFill>
                <a:latin typeface="黑体" panose="02010609060101010101" pitchFamily="49" charset="-122"/>
                <a:ea typeface="黑体" panose="02010609060101010101" pitchFamily="49" charset="-122"/>
              </a:rPr>
              <a:t>n</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D</a:t>
            </a:r>
            <a:r>
              <a:rPr lang="en-US" altLang="zh-CN" sz="2200" baseline="-25000" dirty="0">
                <a:solidFill>
                  <a:srgbClr val="000000"/>
                </a:solidFill>
                <a:latin typeface="黑体" panose="02010609060101010101" pitchFamily="49" charset="-122"/>
                <a:ea typeface="黑体" panose="02010609060101010101" pitchFamily="49" charset="-122"/>
              </a:rPr>
              <a:t>n</a:t>
            </a:r>
            <a:r>
              <a:rPr lang="zh-CN" altLang="en-US" sz="2200" dirty="0">
                <a:solidFill>
                  <a:srgbClr val="000000"/>
                </a:solidFill>
                <a:latin typeface="黑体" panose="02010609060101010101" pitchFamily="49" charset="-122"/>
                <a:ea typeface="黑体" panose="02010609060101010101" pitchFamily="49" charset="-122"/>
              </a:rPr>
              <a:t>是所有输入的集合，任一输入</a:t>
            </a:r>
            <a:r>
              <a:rPr lang="en-US" altLang="zh-CN" sz="2200" dirty="0">
                <a:solidFill>
                  <a:srgbClr val="000000"/>
                </a:solidFill>
                <a:latin typeface="黑体" panose="02010609060101010101" pitchFamily="49" charset="-122"/>
                <a:ea typeface="黑体" panose="02010609060101010101" pitchFamily="49" charset="-122"/>
              </a:rPr>
              <a:t>I∈D</a:t>
            </a:r>
            <a:r>
              <a:rPr lang="en-US" altLang="zh-CN" sz="2200" baseline="-25000" dirty="0">
                <a:solidFill>
                  <a:srgbClr val="000000"/>
                </a:solidFill>
                <a:latin typeface="黑体" panose="02010609060101010101" pitchFamily="49" charset="-122"/>
                <a:ea typeface="黑体" panose="02010609060101010101" pitchFamily="49" charset="-122"/>
              </a:rPr>
              <a:t>n</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P(I)</a:t>
            </a:r>
            <a:r>
              <a:rPr lang="zh-CN" altLang="en-US" sz="2200" dirty="0">
                <a:solidFill>
                  <a:srgbClr val="000000"/>
                </a:solidFill>
                <a:latin typeface="黑体" panose="02010609060101010101" pitchFamily="49" charset="-122"/>
                <a:ea typeface="黑体" panose="02010609060101010101" pitchFamily="49" charset="-122"/>
              </a:rPr>
              <a:t>是</a:t>
            </a:r>
            <a:r>
              <a:rPr lang="en-US" altLang="zh-CN" sz="2200" dirty="0">
                <a:solidFill>
                  <a:srgbClr val="000000"/>
                </a:solidFill>
                <a:latin typeface="黑体" panose="02010609060101010101" pitchFamily="49" charset="-122"/>
                <a:ea typeface="黑体" panose="02010609060101010101" pitchFamily="49" charset="-122"/>
              </a:rPr>
              <a:t>I</a:t>
            </a:r>
            <a:r>
              <a:rPr lang="zh-CN" altLang="en-US" sz="2200" dirty="0">
                <a:solidFill>
                  <a:srgbClr val="000000"/>
                </a:solidFill>
                <a:latin typeface="黑体" panose="02010609060101010101" pitchFamily="49" charset="-122"/>
                <a:ea typeface="黑体" panose="02010609060101010101" pitchFamily="49" charset="-122"/>
              </a:rPr>
              <a:t>出现的概率，有       </a:t>
            </a:r>
            <a:r>
              <a:rPr lang="en-US" altLang="zh-CN" sz="2200" dirty="0">
                <a:solidFill>
                  <a:srgbClr val="000000"/>
                </a:solidFill>
                <a:latin typeface="黑体" panose="02010609060101010101" pitchFamily="49" charset="-122"/>
                <a:ea typeface="黑体" panose="02010609060101010101" pitchFamily="49" charset="-122"/>
              </a:rPr>
              <a:t>=1</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T(I)</a:t>
            </a:r>
            <a:r>
              <a:rPr lang="zh-CN" altLang="en-US" sz="2200" dirty="0">
                <a:solidFill>
                  <a:srgbClr val="000000"/>
                </a:solidFill>
                <a:latin typeface="黑体" panose="02010609060101010101" pitchFamily="49" charset="-122"/>
                <a:ea typeface="黑体" panose="02010609060101010101" pitchFamily="49" charset="-122"/>
              </a:rPr>
              <a:t>是算法在输入</a:t>
            </a:r>
            <a:r>
              <a:rPr lang="en-US" altLang="zh-CN" sz="2200" dirty="0">
                <a:solidFill>
                  <a:srgbClr val="000000"/>
                </a:solidFill>
                <a:latin typeface="黑体" panose="02010609060101010101" pitchFamily="49" charset="-122"/>
                <a:ea typeface="黑体" panose="02010609060101010101" pitchFamily="49" charset="-122"/>
              </a:rPr>
              <a:t>I</a:t>
            </a:r>
            <a:r>
              <a:rPr lang="zh-CN" altLang="en-US" sz="2200" dirty="0">
                <a:solidFill>
                  <a:srgbClr val="000000"/>
                </a:solidFill>
                <a:latin typeface="黑体" panose="02010609060101010101" pitchFamily="49" charset="-122"/>
                <a:ea typeface="黑体" panose="02010609060101010101" pitchFamily="49" charset="-122"/>
              </a:rPr>
              <a:t>下所执行的基本语句次数，则该算法的平均执行时间为：</a:t>
            </a:r>
            <a:r>
              <a:rPr lang="en-US" altLang="zh-CN" sz="2200" dirty="0">
                <a:solidFill>
                  <a:srgbClr val="FF0000"/>
                </a:solidFill>
                <a:latin typeface="黑体" panose="02010609060101010101" pitchFamily="49" charset="-122"/>
                <a:ea typeface="黑体" panose="02010609060101010101" pitchFamily="49" charset="-122"/>
              </a:rPr>
              <a:t>A(n)=</a:t>
            </a:r>
            <a:r>
              <a:rPr lang="zh-CN" altLang="en-US" sz="2200" dirty="0">
                <a:solidFill>
                  <a:srgbClr val="FF0000"/>
                </a:solidFill>
                <a:latin typeface="黑体" panose="02010609060101010101" pitchFamily="49" charset="-122"/>
                <a:ea typeface="黑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a:t>
            </a:r>
            <a:endParaRPr lang="zh-CN" altLang="en-US" sz="22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200" dirty="0">
                <a:solidFill>
                  <a:srgbClr val="000000"/>
                </a:solidFill>
                <a:latin typeface="黑体" panose="02010609060101010101" pitchFamily="49" charset="-122"/>
                <a:ea typeface="黑体" panose="02010609060101010101" pitchFamily="49" charset="-122"/>
              </a:rPr>
              <a:t>　　也就是说</a:t>
            </a:r>
            <a:r>
              <a:rPr lang="zh-CN" altLang="en-US" sz="2200" dirty="0">
                <a:solidFill>
                  <a:srgbClr val="9900FF"/>
                </a:solidFill>
                <a:latin typeface="黑体" panose="02010609060101010101" pitchFamily="49" charset="-122"/>
                <a:ea typeface="黑体" panose="02010609060101010101" pitchFamily="49" charset="-122"/>
              </a:rPr>
              <a:t>算法的平均情况</a:t>
            </a:r>
            <a:r>
              <a:rPr lang="zh-CN" altLang="en-US" sz="2200" dirty="0">
                <a:solidFill>
                  <a:srgbClr val="000000"/>
                </a:solidFill>
                <a:latin typeface="黑体" panose="02010609060101010101" pitchFamily="49" charset="-122"/>
                <a:ea typeface="黑体" panose="02010609060101010101" pitchFamily="49" charset="-122"/>
              </a:rPr>
              <a:t>是指用各种特定输入下的基本语句执行次数的带权平均值。</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30723" name="Rectangle 5"/>
          <p:cNvSpPr/>
          <p:nvPr/>
        </p:nvSpPr>
        <p:spPr>
          <a:xfrm>
            <a:off x="0" y="40767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30724" name="Object 4"/>
          <p:cNvGraphicFramePr>
            <a:graphicFrameLocks noChangeAspect="1"/>
          </p:cNvGraphicFramePr>
          <p:nvPr/>
        </p:nvGraphicFramePr>
        <p:xfrm>
          <a:off x="5334000" y="2574925"/>
          <a:ext cx="935038" cy="488950"/>
        </p:xfrm>
        <a:graphic>
          <a:graphicData uri="http://schemas.openxmlformats.org/presentationml/2006/ole">
            <mc:AlternateContent xmlns:mc="http://schemas.openxmlformats.org/markup-compatibility/2006">
              <mc:Choice xmlns:v="urn:schemas-microsoft-com:vml" Requires="v">
                <p:oleObj spid="_x0000_s3076" name="" r:id="rId1" imgW="10058400" imgH="5181600" progId="Equation.3">
                  <p:embed/>
                </p:oleObj>
              </mc:Choice>
              <mc:Fallback>
                <p:oleObj name="" r:id="rId1" imgW="10058400" imgH="5181600" progId="Equation.3">
                  <p:embed/>
                  <p:pic>
                    <p:nvPicPr>
                      <p:cNvPr id="0" name="图片 3075"/>
                      <p:cNvPicPr/>
                      <p:nvPr/>
                    </p:nvPicPr>
                    <p:blipFill>
                      <a:blip r:embed="rId2"/>
                      <a:stretch>
                        <a:fillRect/>
                      </a:stretch>
                    </p:blipFill>
                    <p:spPr>
                      <a:xfrm>
                        <a:off x="5334000" y="2574925"/>
                        <a:ext cx="935038" cy="488950"/>
                      </a:xfrm>
                      <a:prstGeom prst="rect">
                        <a:avLst/>
                      </a:prstGeom>
                      <a:noFill/>
                      <a:ln w="38100">
                        <a:noFill/>
                        <a:miter/>
                      </a:ln>
                    </p:spPr>
                  </p:pic>
                </p:oleObj>
              </mc:Fallback>
            </mc:AlternateContent>
          </a:graphicData>
        </a:graphic>
      </p:graphicFrame>
      <p:graphicFrame>
        <p:nvGraphicFramePr>
          <p:cNvPr id="30725" name="Object 6"/>
          <p:cNvGraphicFramePr>
            <a:graphicFrameLocks noChangeAspect="1"/>
          </p:cNvGraphicFramePr>
          <p:nvPr/>
        </p:nvGraphicFramePr>
        <p:xfrm>
          <a:off x="1201738" y="3679825"/>
          <a:ext cx="1511300" cy="612775"/>
        </p:xfrm>
        <a:graphic>
          <a:graphicData uri="http://schemas.openxmlformats.org/presentationml/2006/ole">
            <mc:AlternateContent xmlns:mc="http://schemas.openxmlformats.org/markup-compatibility/2006">
              <mc:Choice xmlns:v="urn:schemas-microsoft-com:vml" Requires="v">
                <p:oleObj spid="_x0000_s3078" name="" r:id="rId3" imgW="15849600" imgH="6400800" progId="Equation.3">
                  <p:embed/>
                </p:oleObj>
              </mc:Choice>
              <mc:Fallback>
                <p:oleObj name="" r:id="rId3" imgW="15849600" imgH="6400800" progId="Equation.3">
                  <p:embed/>
                  <p:pic>
                    <p:nvPicPr>
                      <p:cNvPr id="0" name="图片 3077"/>
                      <p:cNvPicPr/>
                      <p:nvPr/>
                    </p:nvPicPr>
                    <p:blipFill>
                      <a:blip r:embed="rId4"/>
                      <a:stretch>
                        <a:fillRect/>
                      </a:stretch>
                    </p:blipFill>
                    <p:spPr>
                      <a:xfrm>
                        <a:off x="1201738" y="3679825"/>
                        <a:ext cx="1511300" cy="612775"/>
                      </a:xfrm>
                      <a:prstGeom prst="rect">
                        <a:avLst/>
                      </a:prstGeom>
                      <a:noFill/>
                      <a:ln w="38100">
                        <a:noFill/>
                        <a:miter/>
                      </a:ln>
                    </p:spPr>
                  </p:pic>
                </p:oleObj>
              </mc:Fallback>
            </mc:AlternateContent>
          </a:graphicData>
        </a:graphic>
      </p:graphicFrame>
      <p:sp>
        <p:nvSpPr>
          <p:cNvPr id="7"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500063" y="1500188"/>
            <a:ext cx="8135937" cy="2698750"/>
          </a:xfrm>
          <a:prstGeom prst="rect">
            <a:avLst/>
          </a:prstGeom>
          <a:noFill/>
          <a:ln w="9525">
            <a:noFill/>
          </a:ln>
        </p:spPr>
        <p:txBody>
          <a:bodyPr anchor="t" anchorCtr="0">
            <a:spAutoFit/>
          </a:bodyPr>
          <a:p>
            <a:pPr eaLnBrk="0" hangingPunct="0">
              <a:lnSpc>
                <a:spcPct val="200000"/>
              </a:lnSpc>
            </a:pPr>
            <a:r>
              <a:rPr lang="zh-CN" altLang="en-US" sz="2200" dirty="0">
                <a:latin typeface="黑体" panose="02010609060101010101" pitchFamily="49" charset="-122"/>
                <a:ea typeface="黑体" panose="02010609060101010101" pitchFamily="49" charset="-122"/>
              </a:rPr>
              <a:t>　　</a:t>
            </a:r>
            <a:r>
              <a:rPr lang="zh-CN" altLang="en-US" sz="2200" dirty="0">
                <a:solidFill>
                  <a:srgbClr val="9900FF"/>
                </a:solidFill>
                <a:latin typeface="黑体" panose="02010609060101010101" pitchFamily="49" charset="-122"/>
                <a:ea typeface="黑体" panose="02010609060101010101" pitchFamily="49" charset="-122"/>
              </a:rPr>
              <a:t>算法的最好情况</a:t>
            </a:r>
            <a:r>
              <a:rPr lang="zh-CN" altLang="en-US" sz="2200" dirty="0">
                <a:solidFill>
                  <a:srgbClr val="000000"/>
                </a:solidFill>
                <a:latin typeface="黑体" panose="02010609060101010101" pitchFamily="49" charset="-122"/>
                <a:ea typeface="黑体" panose="02010609060101010101" pitchFamily="49" charset="-122"/>
              </a:rPr>
              <a:t>为：</a:t>
            </a:r>
            <a:r>
              <a:rPr lang="en-US" altLang="zh-CN" sz="2200" i="1" dirty="0">
                <a:solidFill>
                  <a:srgbClr val="000000"/>
                </a:solidFill>
                <a:latin typeface="黑体" panose="02010609060101010101" pitchFamily="49" charset="-122"/>
                <a:ea typeface="黑体" panose="02010609060101010101" pitchFamily="49" charset="-122"/>
              </a:rPr>
              <a:t>G</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　　　　　　，是指算法在所有输入</a:t>
            </a:r>
            <a:r>
              <a:rPr lang="en-US" altLang="zh-CN" sz="2200" i="1" dirty="0">
                <a:solidFill>
                  <a:srgbClr val="000000"/>
                </a:solidFill>
                <a:latin typeface="黑体" panose="02010609060101010101" pitchFamily="49" charset="-122"/>
                <a:ea typeface="黑体" panose="02010609060101010101" pitchFamily="49" charset="-122"/>
              </a:rPr>
              <a:t>I</a:t>
            </a:r>
            <a:r>
              <a:rPr lang="zh-CN" altLang="en-US" sz="2200" dirty="0">
                <a:solidFill>
                  <a:srgbClr val="000000"/>
                </a:solidFill>
                <a:latin typeface="黑体" panose="02010609060101010101" pitchFamily="49" charset="-122"/>
                <a:ea typeface="黑体" panose="02010609060101010101" pitchFamily="49" charset="-122"/>
              </a:rPr>
              <a:t>下所执行基本语句的</a:t>
            </a:r>
            <a:r>
              <a:rPr lang="zh-CN" altLang="en-US" sz="2200" dirty="0">
                <a:solidFill>
                  <a:srgbClr val="9900FF"/>
                </a:solidFill>
                <a:latin typeface="黑体" panose="02010609060101010101" pitchFamily="49" charset="-122"/>
                <a:ea typeface="黑体" panose="02010609060101010101" pitchFamily="49" charset="-122"/>
              </a:rPr>
              <a:t>最少次数</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eaLnBrk="0" hangingPunct="0">
              <a:lnSpc>
                <a:spcPct val="200000"/>
              </a:lnSpc>
            </a:pPr>
            <a:r>
              <a:rPr lang="zh-CN" altLang="en-US" sz="2200" dirty="0">
                <a:latin typeface="黑体" panose="02010609060101010101" pitchFamily="49" charset="-122"/>
                <a:ea typeface="黑体" panose="02010609060101010101" pitchFamily="49" charset="-122"/>
              </a:rPr>
              <a:t>　　</a:t>
            </a:r>
            <a:r>
              <a:rPr lang="zh-CN" altLang="en-US" sz="2200" dirty="0">
                <a:solidFill>
                  <a:srgbClr val="9900FF"/>
                </a:solidFill>
                <a:latin typeface="黑体" panose="02010609060101010101" pitchFamily="49" charset="-122"/>
                <a:ea typeface="黑体" panose="02010609060101010101" pitchFamily="49" charset="-122"/>
              </a:rPr>
              <a:t>算法的最坏情况</a:t>
            </a:r>
            <a:r>
              <a:rPr lang="zh-CN" altLang="en-US" sz="2200" dirty="0">
                <a:solidFill>
                  <a:srgbClr val="000000"/>
                </a:solidFill>
                <a:latin typeface="黑体" panose="02010609060101010101" pitchFamily="49" charset="-122"/>
                <a:ea typeface="黑体" panose="02010609060101010101" pitchFamily="49" charset="-122"/>
              </a:rPr>
              <a:t>为：</a:t>
            </a:r>
            <a:r>
              <a:rPr lang="en-US" altLang="zh-CN" sz="2200" i="1" dirty="0">
                <a:solidFill>
                  <a:srgbClr val="000000"/>
                </a:solidFill>
                <a:latin typeface="黑体" panose="02010609060101010101" pitchFamily="49" charset="-122"/>
                <a:ea typeface="黑体" panose="02010609060101010101" pitchFamily="49" charset="-122"/>
              </a:rPr>
              <a:t>W</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　　　　　　，是指算法在所有输入</a:t>
            </a:r>
            <a:r>
              <a:rPr lang="en-US" altLang="zh-CN" sz="2200" i="1" dirty="0">
                <a:solidFill>
                  <a:srgbClr val="000000"/>
                </a:solidFill>
                <a:latin typeface="黑体" panose="02010609060101010101" pitchFamily="49" charset="-122"/>
                <a:ea typeface="黑体" panose="02010609060101010101" pitchFamily="49" charset="-122"/>
              </a:rPr>
              <a:t>I</a:t>
            </a:r>
            <a:r>
              <a:rPr lang="zh-CN" altLang="en-US" sz="2200" dirty="0">
                <a:solidFill>
                  <a:srgbClr val="000000"/>
                </a:solidFill>
                <a:latin typeface="黑体" panose="02010609060101010101" pitchFamily="49" charset="-122"/>
                <a:ea typeface="黑体" panose="02010609060101010101" pitchFamily="49" charset="-122"/>
              </a:rPr>
              <a:t>下所执行基本语句的</a:t>
            </a:r>
            <a:r>
              <a:rPr lang="zh-CN" altLang="en-US" sz="2200" dirty="0">
                <a:solidFill>
                  <a:srgbClr val="9900FF"/>
                </a:solidFill>
                <a:latin typeface="黑体" panose="02010609060101010101" pitchFamily="49" charset="-122"/>
                <a:ea typeface="黑体" panose="02010609060101010101" pitchFamily="49" charset="-122"/>
              </a:rPr>
              <a:t>最大次数</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
        <p:nvSpPr>
          <p:cNvPr id="32770" name="Rectangle 4"/>
          <p:cNvSpPr/>
          <p:nvPr/>
        </p:nvSpPr>
        <p:spPr>
          <a:xfrm>
            <a:off x="0" y="3116263"/>
            <a:ext cx="184150" cy="368300"/>
          </a:xfrm>
          <a:prstGeom prst="rect">
            <a:avLst/>
          </a:prstGeom>
          <a:noFill/>
          <a:ln w="9525">
            <a:noFill/>
          </a:ln>
        </p:spPr>
        <p:txBody>
          <a:bodyPr wrap="none" anchor="ctr" anchorCtr="0">
            <a:spAutoFit/>
          </a:bodyPr>
          <a:p>
            <a:pPr eaLnBrk="0" hangingPunct="0"/>
            <a:endParaRPr lang="zh-CN" altLang="en-US" dirty="0">
              <a:latin typeface="黑体" panose="02010609060101010101" pitchFamily="49" charset="-122"/>
              <a:ea typeface="黑体" panose="02010609060101010101" pitchFamily="49" charset="-122"/>
            </a:endParaRPr>
          </a:p>
        </p:txBody>
      </p:sp>
      <p:graphicFrame>
        <p:nvGraphicFramePr>
          <p:cNvPr id="32771" name="Object 3"/>
          <p:cNvGraphicFramePr>
            <a:graphicFrameLocks noChangeAspect="1"/>
          </p:cNvGraphicFramePr>
          <p:nvPr/>
        </p:nvGraphicFramePr>
        <p:xfrm>
          <a:off x="4500563" y="1714500"/>
          <a:ext cx="1500187" cy="604838"/>
        </p:xfrm>
        <a:graphic>
          <a:graphicData uri="http://schemas.openxmlformats.org/presentationml/2006/ole">
            <mc:AlternateContent xmlns:mc="http://schemas.openxmlformats.org/markup-compatibility/2006">
              <mc:Choice xmlns:v="urn:schemas-microsoft-com:vml" Requires="v">
                <p:oleObj spid="_x0000_s3077" name="" r:id="rId1" imgW="15240000" imgH="6096000" progId="Equation.3">
                  <p:embed/>
                </p:oleObj>
              </mc:Choice>
              <mc:Fallback>
                <p:oleObj name="" r:id="rId1" imgW="15240000" imgH="6096000" progId="Equation.3">
                  <p:embed/>
                  <p:pic>
                    <p:nvPicPr>
                      <p:cNvPr id="0" name="图片 3076"/>
                      <p:cNvPicPr/>
                      <p:nvPr/>
                    </p:nvPicPr>
                    <p:blipFill>
                      <a:blip r:embed="rId2"/>
                      <a:stretch>
                        <a:fillRect/>
                      </a:stretch>
                    </p:blipFill>
                    <p:spPr>
                      <a:xfrm>
                        <a:off x="4500563" y="1714500"/>
                        <a:ext cx="1500187" cy="604838"/>
                      </a:xfrm>
                      <a:prstGeom prst="rect">
                        <a:avLst/>
                      </a:prstGeom>
                      <a:noFill/>
                      <a:ln w="38100">
                        <a:noFill/>
                        <a:miter/>
                      </a:ln>
                    </p:spPr>
                  </p:pic>
                </p:oleObj>
              </mc:Fallback>
            </mc:AlternateContent>
          </a:graphicData>
        </a:graphic>
      </p:graphicFrame>
      <p:sp>
        <p:nvSpPr>
          <p:cNvPr id="32772" name="Rectangle 6"/>
          <p:cNvSpPr/>
          <p:nvPr/>
        </p:nvSpPr>
        <p:spPr>
          <a:xfrm>
            <a:off x="0" y="3116263"/>
            <a:ext cx="184150" cy="368300"/>
          </a:xfrm>
          <a:prstGeom prst="rect">
            <a:avLst/>
          </a:prstGeom>
          <a:noFill/>
          <a:ln w="9525">
            <a:noFill/>
          </a:ln>
        </p:spPr>
        <p:txBody>
          <a:bodyPr wrap="none" anchor="ctr" anchorCtr="0">
            <a:spAutoFit/>
          </a:bodyPr>
          <a:p>
            <a:pPr eaLnBrk="0" hangingPunct="0"/>
            <a:endParaRPr lang="zh-CN" altLang="en-US" dirty="0">
              <a:latin typeface="黑体" panose="02010609060101010101" pitchFamily="49" charset="-122"/>
              <a:ea typeface="黑体" panose="02010609060101010101" pitchFamily="49" charset="-122"/>
            </a:endParaRPr>
          </a:p>
        </p:txBody>
      </p:sp>
      <p:graphicFrame>
        <p:nvGraphicFramePr>
          <p:cNvPr id="32773" name="Object 5"/>
          <p:cNvGraphicFramePr>
            <a:graphicFrameLocks noChangeAspect="1"/>
          </p:cNvGraphicFramePr>
          <p:nvPr/>
        </p:nvGraphicFramePr>
        <p:xfrm>
          <a:off x="4559300" y="3070225"/>
          <a:ext cx="1584325" cy="593725"/>
        </p:xfrm>
        <a:graphic>
          <a:graphicData uri="http://schemas.openxmlformats.org/presentationml/2006/ole">
            <mc:AlternateContent xmlns:mc="http://schemas.openxmlformats.org/markup-compatibility/2006">
              <mc:Choice xmlns:v="urn:schemas-microsoft-com:vml" Requires="v">
                <p:oleObj spid="_x0000_s3079" name="" r:id="rId3" imgW="16459200" imgH="6096000" progId="Equation.3">
                  <p:embed/>
                </p:oleObj>
              </mc:Choice>
              <mc:Fallback>
                <p:oleObj name="" r:id="rId3" imgW="16459200" imgH="6096000" progId="Equation.3">
                  <p:embed/>
                  <p:pic>
                    <p:nvPicPr>
                      <p:cNvPr id="0" name="图片 3078"/>
                      <p:cNvPicPr/>
                      <p:nvPr/>
                    </p:nvPicPr>
                    <p:blipFill>
                      <a:blip r:embed="rId4"/>
                      <a:stretch>
                        <a:fillRect/>
                      </a:stretch>
                    </p:blipFill>
                    <p:spPr>
                      <a:xfrm>
                        <a:off x="4559300" y="3070225"/>
                        <a:ext cx="1584325" cy="593725"/>
                      </a:xfrm>
                      <a:prstGeom prst="rect">
                        <a:avLst/>
                      </a:prstGeom>
                      <a:noFill/>
                      <a:ln w="38100">
                        <a:noFill/>
                        <a:miter/>
                      </a:ln>
                    </p:spPr>
                  </p:pic>
                </p:oleObj>
              </mc:Fallback>
            </mc:AlternateContent>
          </a:graphicData>
        </a:graphic>
      </p:graphicFrame>
      <p:sp>
        <p:nvSpPr>
          <p:cNvPr id="7"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2"/>
          <p:cNvSpPr txBox="1"/>
          <p:nvPr/>
        </p:nvSpPr>
        <p:spPr>
          <a:xfrm>
            <a:off x="304800" y="1371600"/>
            <a:ext cx="2011363" cy="368300"/>
          </a:xfrm>
          <a:prstGeom prst="rect">
            <a:avLst/>
          </a:prstGeom>
          <a:noFill/>
          <a:ln w="9525">
            <a:noFill/>
          </a:ln>
        </p:spPr>
        <p:txBody>
          <a:bodyPr wrap="none" anchor="t" anchorCtr="0">
            <a:spAutoFit/>
          </a:bodyPr>
          <a:p>
            <a:pPr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下列选项正确的是</a:t>
            </a:r>
            <a:endParaRPr lang="zh-CN" altLang="en-US">
              <a:latin typeface="Arial" panose="020B0604020202020204" pitchFamily="34" charset="0"/>
            </a:endParaRPr>
          </a:p>
        </p:txBody>
      </p:sp>
      <p:sp>
        <p:nvSpPr>
          <p:cNvPr id="34818" name="文本框 3"/>
          <p:cNvSpPr txBox="1"/>
          <p:nvPr/>
        </p:nvSpPr>
        <p:spPr>
          <a:xfrm>
            <a:off x="457200" y="2057400"/>
            <a:ext cx="2951163"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最好时间复杂度用</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a:t>
            </a:r>
            <a:endParaRPr lang="zh-CN" altLang="en-US">
              <a:latin typeface="Arial" panose="020B0604020202020204" pitchFamily="34" charset="0"/>
            </a:endParaRPr>
          </a:p>
        </p:txBody>
      </p:sp>
      <p:sp>
        <p:nvSpPr>
          <p:cNvPr id="34819" name="文本框 4"/>
          <p:cNvSpPr txBox="1"/>
          <p:nvPr/>
        </p:nvSpPr>
        <p:spPr>
          <a:xfrm>
            <a:off x="457200" y="2819400"/>
            <a:ext cx="2935288"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最坏时间复杂度用</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Ω</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a:t>
            </a:r>
            <a:endParaRPr lang="zh-CN" altLang="en-US">
              <a:latin typeface="Arial" panose="020B0604020202020204" pitchFamily="34" charset="0"/>
            </a:endParaRPr>
          </a:p>
        </p:txBody>
      </p:sp>
      <p:sp>
        <p:nvSpPr>
          <p:cNvPr id="34820" name="文本框 5"/>
          <p:cNvSpPr txBox="1"/>
          <p:nvPr/>
        </p:nvSpPr>
        <p:spPr>
          <a:xfrm>
            <a:off x="457200" y="3505200"/>
            <a:ext cx="2927350"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平均时间复杂度用</a:t>
            </a:r>
            <a:r>
              <a:rPr lang="zh-CN" altLang="en-US" dirty="0">
                <a:solidFill>
                  <a:srgbClr val="000000"/>
                </a:solidFill>
                <a:latin typeface="黑体" panose="02010609060101010101" pitchFamily="49" charset="-122"/>
                <a:ea typeface="黑体" panose="02010609060101010101" pitchFamily="49" charset="-122"/>
                <a:sym typeface="Symbol" panose="05050102010706020507" pitchFamily="18" charset="2"/>
              </a:rPr>
              <a:t>表示</a:t>
            </a:r>
            <a:endParaRPr lang="zh-CN" altLang="en-US">
              <a:latin typeface="Arial" panose="020B0604020202020204" pitchFamily="34" charset="0"/>
            </a:endParaRPr>
          </a:p>
        </p:txBody>
      </p:sp>
      <p:sp>
        <p:nvSpPr>
          <p:cNvPr id="34821" name="文本框 6"/>
          <p:cNvSpPr txBox="1"/>
          <p:nvPr/>
        </p:nvSpPr>
        <p:spPr>
          <a:xfrm>
            <a:off x="457200" y="4114800"/>
            <a:ext cx="4235450"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大</a:t>
            </a:r>
            <a:r>
              <a:rPr lang="zh-CN" altLang="en-US"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符号比大</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符号和大</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Ω</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符号都精确</a:t>
            </a:r>
            <a:endParaRPr lang="zh-CN" altLang="en-US">
              <a:latin typeface="Arial" panose="020B0604020202020204" pitchFamily="34" charset="0"/>
            </a:endParaRPr>
          </a:p>
        </p:txBody>
      </p:sp>
      <p:sp>
        <p:nvSpPr>
          <p:cNvPr id="2" name="圆角矩形标注 1"/>
          <p:cNvSpPr/>
          <p:nvPr/>
        </p:nvSpPr>
        <p:spPr>
          <a:xfrm>
            <a:off x="6172200" y="914400"/>
            <a:ext cx="2133600" cy="584200"/>
          </a:xfrm>
          <a:prstGeom prst="wedgeRoundRectCallout">
            <a:avLst>
              <a:gd name="adj1" fmla="val -40595"/>
              <a:gd name="adj2" fmla="val 68472"/>
              <a:gd name="adj3" fmla="val 16667"/>
            </a:avLst>
          </a:prstGeom>
        </p:spPr>
        <p:style>
          <a:lnRef idx="0">
            <a:schemeClr val="accent4"/>
          </a:lnRef>
          <a:fillRef idx="3">
            <a:schemeClr val="accent4"/>
          </a:fillRef>
          <a:effectRef idx="3">
            <a:schemeClr val="accent4"/>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1">
                <a:ln>
                  <a:noFill/>
                </a:ln>
                <a:solidFill>
                  <a:schemeClr val="l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区别：</a:t>
            </a:r>
            <a:r>
              <a:rPr kumimoji="0" lang="en-US" altLang="zh-CN" sz="1800" b="1" i="0" u="none" strike="noStrike" kern="1200" cap="none" spc="0" normalizeH="0" baseline="0" noProof="1">
                <a:ln>
                  <a:noFill/>
                </a:ln>
                <a:solidFill>
                  <a:schemeClr val="lt1"/>
                </a:solidFill>
                <a:effectLst>
                  <a:outerShdw blurRad="38100" dist="38100" dir="2700000" algn="tl">
                    <a:srgbClr val="000000">
                      <a:alpha val="43137"/>
                    </a:srgbClr>
                  </a:outerShdw>
                </a:effectLst>
                <a:uLnTx/>
                <a:uFillTx/>
                <a:latin typeface="+mn-lt"/>
                <a:ea typeface="+mn-ea"/>
                <a:cs typeface="+mn-cs"/>
              </a:rPr>
              <a:t>O</a:t>
            </a:r>
            <a:r>
              <a:rPr kumimoji="0" lang="zh-CN" altLang="en-US" sz="1800" b="1" i="0" u="none" strike="noStrike" kern="1200" cap="none" spc="0" normalizeH="0" baseline="0" noProof="1">
                <a:ln>
                  <a:noFill/>
                </a:ln>
                <a:solidFill>
                  <a:schemeClr val="lt1"/>
                </a:solidFill>
                <a:effectLst>
                  <a:outerShdw blurRad="38100" dist="38100" dir="2700000" algn="tl">
                    <a:srgbClr val="000000">
                      <a:alpha val="43137"/>
                    </a:srgbClr>
                  </a:outerShdw>
                </a:effectLst>
                <a:uLnTx/>
                <a:uFillTx/>
                <a:latin typeface="+mn-lt"/>
                <a:ea typeface="宋体" panose="02010600030101010101" pitchFamily="2" charset="-122"/>
                <a:cs typeface="+mn-cs"/>
              </a:rPr>
              <a:t>、</a:t>
            </a:r>
            <a:r>
              <a:rPr kumimoji="0" lang="en-US" altLang="zh-CN" sz="1800" b="1" i="0" u="none" strike="noStrike" kern="1200" cap="none" spc="0" normalizeH="0" baseline="0" noProof="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微软雅黑" panose="020B0503020204020204" pitchFamily="34" charset="-122"/>
              </a:rPr>
              <a:t>Ω</a:t>
            </a:r>
            <a:r>
              <a:rPr kumimoji="0" lang="zh-CN" altLang="en-US" sz="1800" b="1" i="0" u="none" strike="noStrike" kern="1200" cap="none" spc="0" normalizeH="0" baseline="0" noProof="1">
                <a:ln>
                  <a:noFill/>
                </a:ln>
                <a:solidFill>
                  <a:schemeClr val="lt1"/>
                </a:solidFill>
                <a:effectLst>
                  <a:outerShdw blurRad="38100" dist="38100" dir="2700000" algn="tl">
                    <a:srgbClr val="000000">
                      <a:alpha val="43137"/>
                    </a:srgbClr>
                  </a:outerShdw>
                </a:effectLst>
                <a:uLnTx/>
                <a:uFillTx/>
                <a:latin typeface="+mn-lt"/>
                <a:ea typeface="宋体" panose="02010600030101010101" pitchFamily="2" charset="-122"/>
                <a:cs typeface="+mn-cs"/>
                <a:sym typeface="+mn-ea"/>
              </a:rPr>
              <a:t>、</a:t>
            </a:r>
            <a:r>
              <a:rPr kumimoji="0" lang="zh-CN" altLang="en-US" sz="1800" b="1"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Symbol" panose="05050102010706020507" pitchFamily="18" charset="2"/>
              </a:rPr>
              <a:t></a:t>
            </a:r>
            <a:endParaRPr kumimoji="0" lang="zh-CN" altLang="en-US" sz="1800" b="1" i="0" u="none" strike="noStrike" kern="1200" cap="none" spc="0" normalizeH="0" baseline="0" noProof="1">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Symbol" panose="05050102010706020507"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85346" name="Text Box 2"/>
          <p:cNvSpPr txBox="1">
            <a:spLocks noChangeArrowheads="1"/>
          </p:cNvSpPr>
          <p:nvPr/>
        </p:nvSpPr>
        <p:spPr bwMode="auto">
          <a:xfrm>
            <a:off x="250825" y="214313"/>
            <a:ext cx="8497888" cy="1244600"/>
          </a:xfrm>
          <a:prstGeom prst="rect">
            <a:avLst/>
          </a:prstGeom>
          <a:solidFill>
            <a:schemeClr val="bg1">
              <a:lumMod val="95000"/>
            </a:schemeClr>
          </a:solidFill>
        </p:spPr>
        <p:style>
          <a:lnRef idx="3">
            <a:schemeClr val="lt1"/>
          </a:lnRef>
          <a:fillRef idx="1">
            <a:schemeClr val="accent5"/>
          </a:fillRef>
          <a:effectRef idx="1">
            <a:schemeClr val="accent5"/>
          </a:effectRef>
          <a:fontRef idx="minor">
            <a:schemeClr val="lt1"/>
          </a:fontRef>
        </p:style>
        <p:txBody>
          <a:bodyPr tIns="144000" bIns="144000">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CN" altLang="en-US" sz="2200" b="0" i="0" u="none" strike="noStrike" kern="1200" cap="none" spc="0" normalizeH="0" baseline="0" noProof="0" dirty="0">
                <a:ln>
                  <a:noFill/>
                </a:ln>
                <a:solidFill>
                  <a:schemeClr val="lt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en-US"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例</a:t>
            </a:r>
            <a:r>
              <a:rPr kumimoji="0" lang="en-US" altLang="zh-CN"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1.4】</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采用顺序查找方法，在长度为</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的一维实型数组</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a[0..n-1]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中查找值为</a:t>
            </a:r>
            <a:r>
              <a:rPr kumimoji="0" lang="en-US"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的元素。即从数组的第一个元素开始，逐个与被查值</a:t>
            </a:r>
            <a:r>
              <a:rPr kumimoji="0" lang="en-US"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进行比较。找到后返回</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，否则返回</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，对应的算法如下：</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185347" name="Text Box 3"/>
          <p:cNvSpPr txBox="1">
            <a:spLocks noChangeArrowheads="1"/>
          </p:cNvSpPr>
          <p:nvPr/>
        </p:nvSpPr>
        <p:spPr bwMode="auto">
          <a:xfrm>
            <a:off x="611188" y="1643043"/>
            <a:ext cx="5389571" cy="2876136"/>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44000" tIns="144000" bIns="144000">
            <a:spAutoFit/>
          </a:bodyPr>
          <a:lstStyle/>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Find(double a[],int n,double x)</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while (i&lt;n)</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  if (a[i]==x) break;</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if (i&lt;n) return 1;</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462" name="Text Box 4"/>
          <p:cNvSpPr txBox="1">
            <a:spLocks noChangeArrowheads="1"/>
          </p:cNvSpPr>
          <p:nvPr/>
        </p:nvSpPr>
        <p:spPr bwMode="auto">
          <a:xfrm>
            <a:off x="652463" y="4687888"/>
            <a:ext cx="7848600" cy="188436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回答以下问题：</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）分析该算法在等概率情况下成功查找到值为</a:t>
            </a:r>
            <a:r>
              <a:rPr kumimoji="0" lang="en-US"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的元素的最好、最坏和平均时间复杂度。</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）假设被查值</a:t>
            </a:r>
            <a:r>
              <a:rPr kumimoji="0" lang="en-US" altLang="zh-CN"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x</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在数组</a:t>
            </a:r>
            <a:r>
              <a:rPr kumimoji="0" lang="en-US"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中的概率是</a:t>
            </a:r>
            <a:r>
              <a:rPr kumimoji="0" lang="en-US"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q</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，求算法的时间复杂度。</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2">
                                            <p:txEl>
                                              <p:charRg st="0"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2">
                                            <p:txEl>
                                              <p:charRg st="8" end="5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2">
                                            <p:txEl>
                                              <p:charRg st="51"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84322" name="Text Box 2"/>
          <p:cNvSpPr txBox="1"/>
          <p:nvPr/>
        </p:nvSpPr>
        <p:spPr>
          <a:xfrm>
            <a:off x="428625" y="3286125"/>
            <a:ext cx="8497888" cy="2392363"/>
          </a:xfrm>
          <a:prstGeom prst="rect">
            <a:avLst/>
          </a:prstGeom>
          <a:noFill/>
          <a:ln w="9525">
            <a:noFill/>
          </a:ln>
        </p:spPr>
        <p:txBody>
          <a:bodyPr anchor="t" anchorCtr="0">
            <a:spAutoFit/>
          </a:bodyPr>
          <a:p>
            <a:pPr eaLnBrk="0" hangingPunct="0">
              <a:lnSpc>
                <a:spcPct val="150000"/>
              </a:lnSpc>
            </a:pPr>
            <a:r>
              <a:rPr lang="zh-CN" altLang="en-US" sz="2200" dirty="0">
                <a:solidFill>
                  <a:srgbClr val="0000FF"/>
                </a:solidFill>
                <a:latin typeface="黑体" panose="02010609060101010101" pitchFamily="49" charset="-122"/>
                <a:ea typeface="黑体" panose="02010609060101010101" pitchFamily="49" charset="-122"/>
              </a:rPr>
              <a:t>　　</a:t>
            </a:r>
            <a:r>
              <a:rPr lang="zh-CN" altLang="en-US" sz="2200" dirty="0">
                <a:solidFill>
                  <a:srgbClr val="FF0000"/>
                </a:solidFill>
                <a:latin typeface="黑体" panose="02010609060101010101" pitchFamily="49" charset="-122"/>
                <a:ea typeface="黑体" panose="02010609060101010101" pitchFamily="49" charset="-122"/>
              </a:rPr>
              <a:t>解：</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）算法的</a:t>
            </a:r>
            <a:r>
              <a:rPr lang="en-US" altLang="zh-CN" sz="2000" dirty="0">
                <a:solidFill>
                  <a:srgbClr val="000000"/>
                </a:solidFill>
                <a:latin typeface="黑体" panose="02010609060101010101" pitchFamily="49" charset="-122"/>
                <a:ea typeface="黑体" panose="02010609060101010101" pitchFamily="49" charset="-122"/>
              </a:rPr>
              <a:t>while</a:t>
            </a:r>
            <a:r>
              <a:rPr lang="zh-CN" altLang="en-US" sz="2000" dirty="0">
                <a:solidFill>
                  <a:srgbClr val="000000"/>
                </a:solidFill>
                <a:latin typeface="黑体" panose="02010609060101010101" pitchFamily="49" charset="-122"/>
                <a:ea typeface="黑体" panose="02010609060101010101" pitchFamily="49" charset="-122"/>
              </a:rPr>
              <a:t>循环中的</a:t>
            </a:r>
            <a:r>
              <a:rPr lang="en-US" altLang="zh-CN" sz="2000" dirty="0">
                <a:solidFill>
                  <a:srgbClr val="000000"/>
                </a:solidFill>
                <a:latin typeface="黑体" panose="02010609060101010101" pitchFamily="49" charset="-122"/>
                <a:ea typeface="黑体" panose="02010609060101010101" pitchFamily="49" charset="-122"/>
              </a:rPr>
              <a:t>if</a:t>
            </a:r>
            <a:r>
              <a:rPr lang="zh-CN" altLang="en-US" sz="2000" dirty="0">
                <a:solidFill>
                  <a:srgbClr val="000000"/>
                </a:solidFill>
                <a:latin typeface="黑体" panose="02010609060101010101" pitchFamily="49" charset="-122"/>
                <a:ea typeface="黑体" panose="02010609060101010101" pitchFamily="49" charset="-122"/>
              </a:rPr>
              <a:t>语句是</a:t>
            </a:r>
            <a:r>
              <a:rPr lang="zh-CN" altLang="en-US" sz="2000" b="1" u="sng" dirty="0">
                <a:solidFill>
                  <a:srgbClr val="C00000"/>
                </a:solidFill>
                <a:latin typeface="黑体" panose="02010609060101010101" pitchFamily="49" charset="-122"/>
                <a:ea typeface="黑体" panose="02010609060101010101" pitchFamily="49" charset="-122"/>
              </a:rPr>
              <a:t>基本语句</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数组中有</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个元素，当第一个元素</a:t>
            </a:r>
            <a:r>
              <a:rPr lang="en-US" altLang="zh-CN" sz="2000" dirty="0">
                <a:solidFill>
                  <a:srgbClr val="000000"/>
                </a:solidFill>
                <a:latin typeface="黑体" panose="02010609060101010101" pitchFamily="49" charset="-122"/>
                <a:ea typeface="黑体" panose="02010609060101010101" pitchFamily="49" charset="-122"/>
              </a:rPr>
              <a:t>a[0]</a:t>
            </a:r>
            <a:r>
              <a:rPr lang="zh-CN" altLang="en-US" sz="2000" dirty="0">
                <a:solidFill>
                  <a:srgbClr val="000000"/>
                </a:solidFill>
                <a:latin typeface="黑体" panose="02010609060101010101" pitchFamily="49" charset="-122"/>
                <a:ea typeface="黑体" panose="02010609060101010101" pitchFamily="49" charset="-122"/>
              </a:rPr>
              <a:t>等于</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，此时基本语句仅执行一次，此时呈现</a:t>
            </a:r>
            <a:r>
              <a:rPr lang="zh-CN" altLang="en-US" sz="2000" dirty="0">
                <a:solidFill>
                  <a:srgbClr val="C00000"/>
                </a:solidFill>
                <a:latin typeface="黑体" panose="02010609060101010101" pitchFamily="49" charset="-122"/>
                <a:ea typeface="黑体" panose="02010609060101010101" pitchFamily="49" charset="-122"/>
              </a:rPr>
              <a:t>最好的情况</a:t>
            </a:r>
            <a:r>
              <a:rPr lang="zh-CN" altLang="en-US" sz="2000" dirty="0">
                <a:solidFill>
                  <a:srgbClr val="000000"/>
                </a:solidFill>
                <a:latin typeface="黑体" panose="02010609060101010101" pitchFamily="49" charset="-122"/>
                <a:ea typeface="黑体" panose="02010609060101010101" pitchFamily="49" charset="-122"/>
              </a:rPr>
              <a:t>，即</a:t>
            </a:r>
            <a:r>
              <a:rPr lang="en-US" altLang="zh-CN" sz="2000" dirty="0">
                <a:solidFill>
                  <a:srgbClr val="000000"/>
                </a:solidFill>
                <a:latin typeface="黑体" panose="02010609060101010101" pitchFamily="49" charset="-122"/>
                <a:ea typeface="黑体" panose="02010609060101010101" pitchFamily="49" charset="-122"/>
              </a:rPr>
              <a:t>G(n)=O(1)</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zh-CN" altLang="en-US" sz="2000" dirty="0">
                <a:solidFill>
                  <a:srgbClr val="0000FF"/>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当</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中最后一个元素</a:t>
            </a:r>
            <a:r>
              <a:rPr lang="en-US" altLang="zh-CN" sz="2000" dirty="0">
                <a:solidFill>
                  <a:srgbClr val="000000"/>
                </a:solidFill>
                <a:latin typeface="黑体" panose="02010609060101010101" pitchFamily="49" charset="-122"/>
                <a:ea typeface="黑体" panose="02010609060101010101" pitchFamily="49" charset="-122"/>
              </a:rPr>
              <a:t>a[n-1]</a:t>
            </a:r>
            <a:r>
              <a:rPr lang="zh-CN" altLang="en-US" sz="2000" dirty="0">
                <a:solidFill>
                  <a:srgbClr val="000000"/>
                </a:solidFill>
                <a:latin typeface="黑体" panose="02010609060101010101" pitchFamily="49" charset="-122"/>
                <a:ea typeface="黑体" panose="02010609060101010101" pitchFamily="49" charset="-122"/>
              </a:rPr>
              <a:t>等于</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，此时基本语句执行</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次，此时呈现</a:t>
            </a:r>
            <a:r>
              <a:rPr lang="zh-CN" altLang="en-US" sz="2000" dirty="0">
                <a:solidFill>
                  <a:srgbClr val="C00000"/>
                </a:solidFill>
                <a:latin typeface="黑体" panose="02010609060101010101" pitchFamily="49" charset="-122"/>
                <a:ea typeface="黑体" panose="02010609060101010101" pitchFamily="49" charset="-122"/>
              </a:rPr>
              <a:t>最坏的情况</a:t>
            </a:r>
            <a:r>
              <a:rPr lang="zh-CN" altLang="en-US" sz="2000" dirty="0">
                <a:solidFill>
                  <a:srgbClr val="000000"/>
                </a:solidFill>
                <a:latin typeface="黑体" panose="02010609060101010101" pitchFamily="49" charset="-122"/>
                <a:ea typeface="黑体" panose="02010609060101010101" pitchFamily="49" charset="-122"/>
              </a:rPr>
              <a:t>，即</a:t>
            </a:r>
            <a:r>
              <a:rPr lang="en-US" altLang="zh-CN" sz="2000" dirty="0">
                <a:solidFill>
                  <a:srgbClr val="000000"/>
                </a:solidFill>
                <a:latin typeface="黑体" panose="02010609060101010101" pitchFamily="49" charset="-122"/>
                <a:ea typeface="黑体" panose="02010609060101010101" pitchFamily="49" charset="-122"/>
              </a:rPr>
              <a:t>W(n)=O(n)</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6867" name="Rectangle 6"/>
          <p:cNvSpPr/>
          <p:nvPr/>
        </p:nvSpPr>
        <p:spPr>
          <a:xfrm>
            <a:off x="0" y="3233738"/>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5" name="Text Box 3"/>
          <p:cNvSpPr txBox="1">
            <a:spLocks noChangeArrowheads="1"/>
          </p:cNvSpPr>
          <p:nvPr/>
        </p:nvSpPr>
        <p:spPr bwMode="auto">
          <a:xfrm>
            <a:off x="714343" y="214288"/>
            <a:ext cx="5389571" cy="2876136"/>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44000" tIns="144000" bIns="144000">
            <a:spAutoFit/>
          </a:bodyPr>
          <a:lstStyle/>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Find(double a[],int n,double x)</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while (i&lt;n)</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0" lang="en-US" kern="1200" cap="none" spc="0" normalizeH="0" baseline="0" noProof="0">
                <a:solidFill>
                  <a:srgbClr val="9900FF"/>
                </a:solidFill>
                <a:latin typeface="Consolas" panose="020B0609020204030204" pitchFamily="49" charset="0"/>
                <a:ea typeface="仿宋" panose="02010609060101010101" pitchFamily="49" charset="-122"/>
                <a:cs typeface="Consolas" panose="020B0609020204030204" pitchFamily="49" charset="0"/>
              </a:rPr>
              <a:t>if (a[i]==x) break;</a:t>
            </a:r>
            <a:endParaRPr kumimoji="0" lang="zh-CN" altLang="en-US" kern="1200" cap="none" spc="0" normalizeH="0" baseline="0" noProof="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if (i&lt;n) return 1;</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2">
                                            <p:txEl>
                                              <p:charRg st="0"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22">
                                            <p:txEl>
                                              <p:charRg st="87" end="1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37890" name="Text Box 3"/>
          <p:cNvSpPr txBox="1"/>
          <p:nvPr/>
        </p:nvSpPr>
        <p:spPr>
          <a:xfrm>
            <a:off x="381000" y="3379788"/>
            <a:ext cx="8694738" cy="94297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其他情况下，假设查找每个元素的概率相同，则</a:t>
            </a:r>
            <a:r>
              <a:rPr lang="en-US" altLang="zh-CN" sz="2000" dirty="0">
                <a:solidFill>
                  <a:srgbClr val="000000"/>
                </a:solidFill>
                <a:latin typeface="Arial" panose="020B0604020202020204" pitchFamily="34" charset="0"/>
                <a:ea typeface="宋体" panose="02010600030101010101" pitchFamily="2" charset="-122"/>
              </a:rPr>
              <a:t>P(a[i])=1/n(0≤i≤n-1)</a:t>
            </a:r>
            <a:r>
              <a:rPr lang="zh-CN" altLang="en-US" sz="2000" dirty="0">
                <a:solidFill>
                  <a:srgbClr val="000000"/>
                </a:solidFill>
                <a:latin typeface="黑体" panose="02010609060101010101" pitchFamily="49" charset="-122"/>
                <a:ea typeface="黑体" panose="02010609060101010101" pitchFamily="49" charset="-122"/>
              </a:rPr>
              <a:t>，而成功找到</a:t>
            </a:r>
            <a:r>
              <a:rPr lang="en-US" altLang="zh-CN" sz="2000" dirty="0">
                <a:solidFill>
                  <a:srgbClr val="000000"/>
                </a:solidFill>
                <a:latin typeface="黑体" panose="02010609060101010101" pitchFamily="49" charset="-122"/>
                <a:ea typeface="黑体" panose="02010609060101010101" pitchFamily="49" charset="-122"/>
              </a:rPr>
              <a:t>a[i]</a:t>
            </a:r>
            <a:r>
              <a:rPr lang="zh-CN" altLang="en-US" sz="2000" dirty="0">
                <a:solidFill>
                  <a:srgbClr val="000000"/>
                </a:solidFill>
                <a:latin typeface="黑体" panose="02010609060101010101" pitchFamily="49" charset="-122"/>
                <a:ea typeface="黑体" panose="02010609060101010101" pitchFamily="49" charset="-122"/>
              </a:rPr>
              <a:t>元素时基本语句正好执行</a:t>
            </a:r>
            <a:r>
              <a:rPr lang="en-US" altLang="zh-CN" sz="2000" dirty="0">
                <a:solidFill>
                  <a:srgbClr val="000000"/>
                </a:solidFill>
                <a:latin typeface="黑体" panose="02010609060101010101" pitchFamily="49" charset="-122"/>
                <a:ea typeface="黑体" panose="02010609060101010101" pitchFamily="49" charset="-122"/>
              </a:rPr>
              <a:t>i+1</a:t>
            </a:r>
            <a:r>
              <a:rPr lang="zh-CN" altLang="en-US" sz="2000" dirty="0">
                <a:solidFill>
                  <a:srgbClr val="000000"/>
                </a:solidFill>
                <a:latin typeface="黑体" panose="02010609060101010101" pitchFamily="49" charset="-122"/>
                <a:ea typeface="黑体" panose="02010609060101010101" pitchFamily="49" charset="-122"/>
              </a:rPr>
              <a:t>次，所以：</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7891" name="Text Box 4"/>
          <p:cNvSpPr txBox="1"/>
          <p:nvPr/>
        </p:nvSpPr>
        <p:spPr>
          <a:xfrm>
            <a:off x="857250" y="4827588"/>
            <a:ext cx="7056438" cy="541337"/>
          </a:xfrm>
          <a:prstGeom prst="rect">
            <a:avLst/>
          </a:prstGeom>
          <a:noFill/>
          <a:ln w="9525">
            <a:noFill/>
          </a:ln>
        </p:spPr>
        <p:txBody>
          <a:bodyPr anchor="t" anchorCtr="0">
            <a:spAutoFit/>
          </a:bodyPr>
          <a:p>
            <a:pPr eaLnBrk="0" hangingPunct="0">
              <a:lnSpc>
                <a:spcPct val="150000"/>
              </a:lnSpc>
              <a:spcBef>
                <a:spcPct val="50000"/>
              </a:spcBef>
            </a:pPr>
            <a:r>
              <a:rPr lang="en-US" altLang="zh-CN" sz="2200" i="1" dirty="0">
                <a:solidFill>
                  <a:srgbClr val="000000"/>
                </a:solidFill>
                <a:latin typeface="Consolas" panose="020B0609020204030204" pitchFamily="49" charset="0"/>
                <a:ea typeface="楷体" panose="02010609060101010101" pitchFamily="49" charset="-122"/>
              </a:rPr>
              <a:t>A</a:t>
            </a:r>
            <a:r>
              <a:rPr lang="en-US" altLang="zh-CN" sz="2200" dirty="0">
                <a:solidFill>
                  <a:srgbClr val="000000"/>
                </a:solidFill>
                <a:latin typeface="Consolas" panose="020B0609020204030204" pitchFamily="49" charset="0"/>
                <a:ea typeface="楷体" panose="02010609060101010101" pitchFamily="49" charset="-122"/>
              </a:rPr>
              <a:t>(</a:t>
            </a:r>
            <a:r>
              <a:rPr lang="en-US" altLang="zh-CN" sz="2200" i="1" dirty="0">
                <a:solidFill>
                  <a:srgbClr val="000000"/>
                </a:solidFill>
                <a:latin typeface="Consolas" panose="020B0609020204030204" pitchFamily="49" charset="0"/>
                <a:ea typeface="楷体" panose="02010609060101010101" pitchFamily="49" charset="-122"/>
              </a:rPr>
              <a:t>n</a:t>
            </a:r>
            <a:r>
              <a:rPr lang="en-US" altLang="zh-CN" sz="2200" dirty="0">
                <a:solidFill>
                  <a:srgbClr val="000000"/>
                </a:solidFill>
                <a:latin typeface="Consolas" panose="020B0609020204030204" pitchFamily="49" charset="0"/>
                <a:ea typeface="楷体" panose="02010609060101010101" pitchFamily="49" charset="-122"/>
              </a:rPr>
              <a:t>)=</a:t>
            </a:r>
            <a:r>
              <a:rPr lang="zh-CN" altLang="en-US" sz="2200" dirty="0">
                <a:solidFill>
                  <a:srgbClr val="000000"/>
                </a:solidFill>
                <a:latin typeface="Consolas" panose="020B0609020204030204" pitchFamily="49" charset="0"/>
                <a:ea typeface="楷体" panose="02010609060101010101" pitchFamily="49" charset="-122"/>
              </a:rPr>
              <a:t>　　　　　　　　　　   </a:t>
            </a:r>
            <a:r>
              <a:rPr lang="en-US" altLang="zh-CN" sz="2200" dirty="0">
                <a:solidFill>
                  <a:srgbClr val="000000"/>
                </a:solidFill>
                <a:latin typeface="Consolas" panose="020B0609020204030204" pitchFamily="49" charset="0"/>
                <a:ea typeface="楷体" panose="02010609060101010101" pitchFamily="49" charset="-122"/>
              </a:rPr>
              <a:t>=</a:t>
            </a:r>
            <a:r>
              <a:rPr lang="en-US" altLang="zh-CN" sz="2200" dirty="0">
                <a:solidFill>
                  <a:srgbClr val="9900FF"/>
                </a:solidFill>
                <a:latin typeface="Consolas" panose="020B0609020204030204" pitchFamily="49" charset="0"/>
                <a:ea typeface="楷体" panose="02010609060101010101" pitchFamily="49" charset="-122"/>
              </a:rPr>
              <a:t>O(</a:t>
            </a:r>
            <a:r>
              <a:rPr lang="en-US" altLang="zh-CN" sz="2200" i="1" dirty="0">
                <a:solidFill>
                  <a:srgbClr val="9900FF"/>
                </a:solidFill>
                <a:latin typeface="Consolas" panose="020B0609020204030204" pitchFamily="49" charset="0"/>
                <a:ea typeface="楷体" panose="02010609060101010101" pitchFamily="49" charset="-122"/>
              </a:rPr>
              <a:t>n</a:t>
            </a:r>
            <a:r>
              <a:rPr lang="en-US" altLang="zh-CN" sz="2200" dirty="0">
                <a:solidFill>
                  <a:srgbClr val="9900FF"/>
                </a:solidFill>
                <a:latin typeface="Consolas" panose="020B0609020204030204" pitchFamily="49" charset="0"/>
                <a:ea typeface="楷体" panose="02010609060101010101" pitchFamily="49" charset="-122"/>
              </a:rPr>
              <a:t>)</a:t>
            </a:r>
            <a:r>
              <a:rPr lang="zh-CN" altLang="en-US" sz="2200" dirty="0">
                <a:solidFill>
                  <a:srgbClr val="000000"/>
                </a:solidFill>
                <a:latin typeface="Consolas" panose="020B0609020204030204" pitchFamily="49" charset="0"/>
                <a:ea typeface="楷体" panose="02010609060101010101" pitchFamily="49" charset="-122"/>
              </a:rPr>
              <a:t>。 </a:t>
            </a:r>
            <a:endParaRPr lang="zh-CN" altLang="en-US" sz="2200" dirty="0">
              <a:solidFill>
                <a:srgbClr val="000000"/>
              </a:solidFill>
              <a:latin typeface="Consolas" panose="020B0609020204030204" pitchFamily="49" charset="0"/>
              <a:ea typeface="楷体" panose="02010609060101010101" pitchFamily="49" charset="-122"/>
            </a:endParaRPr>
          </a:p>
        </p:txBody>
      </p:sp>
      <p:sp>
        <p:nvSpPr>
          <p:cNvPr id="37892" name="Rectangle 6"/>
          <p:cNvSpPr/>
          <p:nvPr/>
        </p:nvSpPr>
        <p:spPr>
          <a:xfrm>
            <a:off x="0" y="3049588"/>
            <a:ext cx="184150" cy="368300"/>
          </a:xfrm>
          <a:prstGeom prst="rect">
            <a:avLst/>
          </a:prstGeom>
          <a:noFill/>
          <a:ln w="9525">
            <a:noFill/>
          </a:ln>
        </p:spPr>
        <p:txBody>
          <a:bodyPr wrap="none" anchor="ctr" anchorCtr="0">
            <a:spAutoFit/>
          </a:bodyPr>
          <a:p>
            <a:pPr eaLnBrk="0" hangingPunct="0"/>
            <a:endParaRPr lang="zh-CN" altLang="en-US" dirty="0">
              <a:solidFill>
                <a:srgbClr val="000000"/>
              </a:solidFill>
              <a:latin typeface="Arial" panose="020B0604020202020204" pitchFamily="34" charset="0"/>
              <a:ea typeface="宋体" panose="02010600030101010101" pitchFamily="2" charset="-122"/>
            </a:endParaRPr>
          </a:p>
        </p:txBody>
      </p:sp>
      <p:graphicFrame>
        <p:nvGraphicFramePr>
          <p:cNvPr id="37893" name="Object 5"/>
          <p:cNvGraphicFramePr>
            <a:graphicFrameLocks noChangeAspect="1"/>
          </p:cNvGraphicFramePr>
          <p:nvPr/>
        </p:nvGraphicFramePr>
        <p:xfrm>
          <a:off x="1776413" y="4813300"/>
          <a:ext cx="3043237" cy="687388"/>
        </p:xfrm>
        <a:graphic>
          <a:graphicData uri="http://schemas.openxmlformats.org/presentationml/2006/ole">
            <mc:AlternateContent xmlns:mc="http://schemas.openxmlformats.org/markup-compatibility/2006">
              <mc:Choice xmlns:v="urn:schemas-microsoft-com:vml" Requires="v">
                <p:oleObj spid="_x0000_s3076" name="" r:id="rId1" imgW="45415200" imgH="10363200" progId="Equation.3">
                  <p:embed/>
                </p:oleObj>
              </mc:Choice>
              <mc:Fallback>
                <p:oleObj name="" r:id="rId1" imgW="45415200" imgH="10363200" progId="Equation.3">
                  <p:embed/>
                  <p:pic>
                    <p:nvPicPr>
                      <p:cNvPr id="0" name="图片 3075"/>
                      <p:cNvPicPr/>
                      <p:nvPr/>
                    </p:nvPicPr>
                    <p:blipFill>
                      <a:blip r:embed="rId2"/>
                      <a:stretch>
                        <a:fillRect/>
                      </a:stretch>
                    </p:blipFill>
                    <p:spPr>
                      <a:xfrm>
                        <a:off x="1776413" y="4813300"/>
                        <a:ext cx="3043237" cy="687388"/>
                      </a:xfrm>
                      <a:prstGeom prst="rect">
                        <a:avLst/>
                      </a:prstGeom>
                      <a:noFill/>
                      <a:ln w="38100">
                        <a:noFill/>
                        <a:miter/>
                      </a:ln>
                    </p:spPr>
                  </p:pic>
                </p:oleObj>
              </mc:Fallback>
            </mc:AlternateContent>
          </a:graphicData>
        </a:graphic>
      </p:graphicFrame>
      <p:sp>
        <p:nvSpPr>
          <p:cNvPr id="8" name="Text Box 3"/>
          <p:cNvSpPr txBox="1">
            <a:spLocks noChangeArrowheads="1"/>
          </p:cNvSpPr>
          <p:nvPr/>
        </p:nvSpPr>
        <p:spPr bwMode="auto">
          <a:xfrm>
            <a:off x="714343" y="214288"/>
            <a:ext cx="5389571" cy="2876136"/>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44000" tIns="144000" bIns="144000">
            <a:spAutoFit/>
          </a:bodyPr>
          <a:lstStyle/>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Find(double a[],int n,double x)</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while (i&lt;n)</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0" lang="en-US" kern="1200" cap="none" spc="0" normalizeH="0" baseline="0" noProof="0">
                <a:solidFill>
                  <a:srgbClr val="9900FF"/>
                </a:solidFill>
                <a:latin typeface="Consolas" panose="020B0609020204030204" pitchFamily="49" charset="0"/>
                <a:ea typeface="仿宋" panose="02010609060101010101" pitchFamily="49" charset="-122"/>
                <a:cs typeface="Consolas" panose="020B0609020204030204" pitchFamily="49" charset="0"/>
              </a:rPr>
              <a:t>if (a[i]==x) break;</a:t>
            </a:r>
            <a:endParaRPr kumimoji="0" lang="zh-CN" altLang="en-US" kern="1200" cap="none" spc="0" normalizeH="0" baseline="0" noProof="0">
              <a:solidFill>
                <a:srgbClr val="99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if (i&lt;n) return 1;</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7650" name="Text Box 2"/>
          <p:cNvSpPr txBox="1"/>
          <p:nvPr/>
        </p:nvSpPr>
        <p:spPr>
          <a:xfrm>
            <a:off x="285750" y="214313"/>
            <a:ext cx="8629650" cy="2347912"/>
          </a:xfrm>
          <a:prstGeom prst="rect">
            <a:avLst/>
          </a:prstGeom>
          <a:solidFill>
            <a:srgbClr val="F2F2F2"/>
          </a:solidFill>
          <a:ln w="9525">
            <a:noFill/>
          </a:ln>
        </p:spPr>
        <p:txBody>
          <a:bodyPr anchor="t" anchorCtr="0">
            <a:spAutoFit/>
          </a:bodyPr>
          <a:p>
            <a:pPr eaLnBrk="0" hangingPunct="0">
              <a:lnSpc>
                <a:spcPts val="3000"/>
              </a:lnSpc>
            </a:pPr>
            <a:r>
              <a:rPr lang="zh-CN" altLang="en-US" sz="2000" dirty="0">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）当被查值</a:t>
            </a:r>
            <a:r>
              <a:rPr lang="en-US" altLang="zh-CN" sz="2000"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在数组</a:t>
            </a:r>
            <a:r>
              <a:rPr lang="en-US" altLang="zh-CN" sz="2000" dirty="0">
                <a:solidFill>
                  <a:srgbClr val="000000"/>
                </a:solidFill>
                <a:latin typeface="黑体" panose="02010609060101010101" pitchFamily="49" charset="-122"/>
                <a:ea typeface="黑体" panose="02010609060101010101" pitchFamily="49" charset="-122"/>
              </a:rPr>
              <a:t>a</a:t>
            </a:r>
            <a:r>
              <a:rPr lang="zh-CN" altLang="en-US" sz="2000" dirty="0">
                <a:solidFill>
                  <a:srgbClr val="000000"/>
                </a:solidFill>
                <a:latin typeface="黑体" panose="02010609060101010101" pitchFamily="49" charset="-122"/>
                <a:ea typeface="黑体" panose="02010609060101010101" pitchFamily="49" charset="-122"/>
              </a:rPr>
              <a:t>中的概率为</a:t>
            </a:r>
            <a:r>
              <a:rPr lang="en-US" altLang="zh-CN" sz="2000" b="1" dirty="0">
                <a:solidFill>
                  <a:srgbClr val="FF0000"/>
                </a:solidFill>
                <a:latin typeface="黑体" panose="02010609060101010101" pitchFamily="49" charset="-122"/>
                <a:ea typeface="黑体" panose="02010609060101010101" pitchFamily="49" charset="-122"/>
              </a:rPr>
              <a:t>q</a:t>
            </a:r>
            <a:r>
              <a:rPr lang="zh-CN" altLang="en-US" sz="2000" dirty="0">
                <a:solidFill>
                  <a:srgbClr val="000000"/>
                </a:solidFill>
                <a:latin typeface="黑体" panose="02010609060101010101" pitchFamily="49" charset="-122"/>
                <a:ea typeface="黑体" panose="02010609060101010101" pitchFamily="49" charset="-122"/>
              </a:rPr>
              <a:t>时，算法执行有</a:t>
            </a:r>
            <a:r>
              <a:rPr lang="en-US" altLang="zh-CN" sz="2000" dirty="0">
                <a:solidFill>
                  <a:srgbClr val="000000"/>
                </a:solidFill>
                <a:latin typeface="黑体" panose="02010609060101010101" pitchFamily="49" charset="-122"/>
                <a:ea typeface="黑体" panose="02010609060101010101" pitchFamily="49" charset="-122"/>
              </a:rPr>
              <a:t>n+1</a:t>
            </a:r>
            <a:r>
              <a:rPr lang="zh-CN" altLang="en-US" sz="2000" dirty="0">
                <a:solidFill>
                  <a:srgbClr val="000000"/>
                </a:solidFill>
                <a:latin typeface="黑体" panose="02010609060101010101" pitchFamily="49" charset="-122"/>
                <a:ea typeface="黑体" panose="02010609060101010101" pitchFamily="49" charset="-122"/>
              </a:rPr>
              <a:t>种情况，即</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种成功查找和一种不成功查找。</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000"/>
              </a:lnSpc>
            </a:pPr>
            <a:r>
              <a:rPr lang="zh-CN" altLang="en-US" sz="2000" dirty="0">
                <a:solidFill>
                  <a:srgbClr val="000000"/>
                </a:solidFill>
                <a:latin typeface="黑体" panose="02010609060101010101" pitchFamily="49" charset="-122"/>
                <a:ea typeface="黑体" panose="02010609060101010101" pitchFamily="49" charset="-122"/>
              </a:rPr>
              <a:t>　　对于成功查找，假设是等概率情况，则元素</a:t>
            </a:r>
            <a:r>
              <a:rPr lang="en-US" altLang="zh-CN" sz="2000" dirty="0">
                <a:solidFill>
                  <a:srgbClr val="000000"/>
                </a:solidFill>
                <a:latin typeface="黑体" panose="02010609060101010101" pitchFamily="49" charset="-122"/>
                <a:ea typeface="黑体" panose="02010609060101010101" pitchFamily="49" charset="-122"/>
              </a:rPr>
              <a:t>a[i]</a:t>
            </a:r>
            <a:r>
              <a:rPr lang="zh-CN" altLang="en-US" sz="2000" dirty="0">
                <a:solidFill>
                  <a:srgbClr val="000000"/>
                </a:solidFill>
                <a:latin typeface="黑体" panose="02010609060101010101" pitchFamily="49" charset="-122"/>
                <a:ea typeface="黑体" panose="02010609060101010101" pitchFamily="49" charset="-122"/>
              </a:rPr>
              <a:t>被查找到的概率</a:t>
            </a:r>
            <a:r>
              <a:rPr lang="en-US" altLang="zh-CN" sz="2000" dirty="0">
                <a:solidFill>
                  <a:srgbClr val="000000"/>
                </a:solidFill>
                <a:latin typeface="黑体" panose="02010609060101010101" pitchFamily="49" charset="-122"/>
                <a:ea typeface="黑体" panose="02010609060101010101" pitchFamily="49" charset="-122"/>
              </a:rPr>
              <a:t>P(a[i])=</a:t>
            </a:r>
            <a:r>
              <a:rPr lang="en-US" altLang="zh-CN" sz="2000" b="1" dirty="0">
                <a:solidFill>
                  <a:srgbClr val="FF0000"/>
                </a:solidFill>
                <a:latin typeface="黑体" panose="02010609060101010101" pitchFamily="49" charset="-122"/>
                <a:ea typeface="黑体" panose="02010609060101010101" pitchFamily="49" charset="-122"/>
              </a:rPr>
              <a:t>q</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，成功找到</a:t>
            </a:r>
            <a:r>
              <a:rPr lang="en-US" altLang="zh-CN" sz="2000" dirty="0">
                <a:solidFill>
                  <a:srgbClr val="000000"/>
                </a:solidFill>
                <a:latin typeface="黑体" panose="02010609060101010101" pitchFamily="49" charset="-122"/>
                <a:ea typeface="黑体" panose="02010609060101010101" pitchFamily="49" charset="-122"/>
              </a:rPr>
              <a:t>a[i]</a:t>
            </a:r>
            <a:r>
              <a:rPr lang="zh-CN" altLang="en-US" sz="2000" dirty="0">
                <a:solidFill>
                  <a:srgbClr val="000000"/>
                </a:solidFill>
                <a:latin typeface="黑体" panose="02010609060101010101" pitchFamily="49" charset="-122"/>
                <a:ea typeface="黑体" panose="02010609060101010101" pitchFamily="49" charset="-122"/>
              </a:rPr>
              <a:t>元素时基本语句正好执行</a:t>
            </a:r>
            <a:r>
              <a:rPr lang="en-US" altLang="zh-CN" sz="2000" dirty="0">
                <a:solidFill>
                  <a:srgbClr val="000000"/>
                </a:solidFill>
                <a:latin typeface="黑体" panose="02010609060101010101" pitchFamily="49" charset="-122"/>
                <a:ea typeface="黑体" panose="02010609060101010101" pitchFamily="49" charset="-122"/>
              </a:rPr>
              <a:t>i+1</a:t>
            </a:r>
            <a:r>
              <a:rPr lang="zh-CN" altLang="en-US" sz="2000" dirty="0">
                <a:solidFill>
                  <a:srgbClr val="000000"/>
                </a:solidFill>
                <a:latin typeface="黑体" panose="02010609060101010101" pitchFamily="49" charset="-122"/>
                <a:ea typeface="黑体" panose="02010609060101010101" pitchFamily="49" charset="-122"/>
              </a:rPr>
              <a:t>次。</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000"/>
              </a:lnSpc>
            </a:pPr>
            <a:r>
              <a:rPr lang="zh-CN" altLang="en-US" sz="2000" dirty="0">
                <a:solidFill>
                  <a:srgbClr val="000000"/>
                </a:solidFill>
                <a:latin typeface="黑体" panose="02010609060101010101" pitchFamily="49" charset="-122"/>
                <a:ea typeface="黑体" panose="02010609060101010101" pitchFamily="49" charset="-122"/>
              </a:rPr>
              <a:t>　　对于不成功查找，其概率为</a:t>
            </a:r>
            <a:r>
              <a:rPr lang="en-US" altLang="zh-CN" sz="2000" b="1" dirty="0">
                <a:solidFill>
                  <a:srgbClr val="FF0000"/>
                </a:solidFill>
                <a:latin typeface="黑体" panose="02010609060101010101" pitchFamily="49" charset="-122"/>
                <a:ea typeface="黑体" panose="02010609060101010101" pitchFamily="49" charset="-122"/>
              </a:rPr>
              <a:t>1-q</a:t>
            </a:r>
            <a:r>
              <a:rPr lang="zh-CN" altLang="en-US" sz="2000" dirty="0">
                <a:solidFill>
                  <a:srgbClr val="000000"/>
                </a:solidFill>
                <a:latin typeface="黑体" panose="02010609060101010101" pitchFamily="49" charset="-122"/>
                <a:ea typeface="黑体" panose="02010609060101010101" pitchFamily="49" charset="-122"/>
              </a:rPr>
              <a:t>，不成功查找时基本语句正好执行</a:t>
            </a:r>
            <a:r>
              <a:rPr lang="en-US" altLang="zh-CN" sz="2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次。</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ts val="3000"/>
              </a:lnSpc>
            </a:pPr>
            <a:r>
              <a:rPr lang="zh-CN" altLang="en-US" sz="2000" dirty="0">
                <a:solidFill>
                  <a:srgbClr val="000000"/>
                </a:solidFill>
                <a:latin typeface="黑体" panose="02010609060101010101" pitchFamily="49" charset="-122"/>
                <a:ea typeface="黑体" panose="02010609060101010101" pitchFamily="49" charset="-122"/>
              </a:rPr>
              <a:t>　　所以：</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27651" name="Text Box 3"/>
          <p:cNvSpPr txBox="1"/>
          <p:nvPr/>
        </p:nvSpPr>
        <p:spPr>
          <a:xfrm>
            <a:off x="1008063" y="3270250"/>
            <a:ext cx="7493000" cy="1446213"/>
          </a:xfrm>
          <a:prstGeom prst="rect">
            <a:avLst/>
          </a:prstGeom>
          <a:noFill/>
          <a:ln w="9525">
            <a:noFill/>
          </a:ln>
        </p:spPr>
        <p:txBody>
          <a:bodyPr anchor="t" anchorCtr="0">
            <a:spAutoFit/>
          </a:bodyPr>
          <a:p>
            <a:pPr eaLnBrk="0" hangingPunct="0">
              <a:spcBef>
                <a:spcPct val="50000"/>
              </a:spcBef>
            </a:pPr>
            <a:r>
              <a:rPr lang="en-US" altLang="zh-CN" sz="2200" i="1" dirty="0">
                <a:solidFill>
                  <a:srgbClr val="0000FF"/>
                </a:solidFill>
                <a:latin typeface="Consolas" panose="020B0609020204030204" pitchFamily="49" charset="0"/>
                <a:ea typeface="楷体" panose="02010609060101010101" pitchFamily="49" charset="-122"/>
              </a:rPr>
              <a:t>A</a:t>
            </a:r>
            <a:r>
              <a:rPr lang="en-US" altLang="zh-CN" sz="2200" dirty="0">
                <a:solidFill>
                  <a:srgbClr val="0000FF"/>
                </a:solidFill>
                <a:latin typeface="Consolas" panose="020B0609020204030204" pitchFamily="49" charset="0"/>
                <a:ea typeface="楷体" panose="02010609060101010101" pitchFamily="49" charset="-122"/>
              </a:rPr>
              <a:t>(</a:t>
            </a:r>
            <a:r>
              <a:rPr lang="en-US" altLang="zh-CN" sz="2200" i="1" dirty="0">
                <a:solidFill>
                  <a:srgbClr val="0000FF"/>
                </a:solidFill>
                <a:latin typeface="Consolas" panose="020B0609020204030204" pitchFamily="49" charset="0"/>
                <a:ea typeface="楷体" panose="02010609060101010101" pitchFamily="49" charset="-122"/>
              </a:rPr>
              <a:t>n</a:t>
            </a:r>
            <a:r>
              <a:rPr lang="en-US" altLang="zh-CN" sz="2200" dirty="0">
                <a:solidFill>
                  <a:srgbClr val="0000FF"/>
                </a:solidFill>
                <a:latin typeface="Consolas" panose="020B0609020204030204" pitchFamily="49" charset="0"/>
                <a:ea typeface="楷体" panose="02010609060101010101" pitchFamily="49" charset="-122"/>
              </a:rPr>
              <a:t>) =</a:t>
            </a:r>
            <a:r>
              <a:rPr lang="zh-CN" altLang="en-US" sz="2200" dirty="0">
                <a:solidFill>
                  <a:srgbClr val="0000FF"/>
                </a:solidFill>
                <a:latin typeface="Consolas" panose="020B0609020204030204" pitchFamily="49" charset="0"/>
                <a:ea typeface="楷体" panose="02010609060101010101" pitchFamily="49" charset="-122"/>
              </a:rPr>
              <a:t>　　　　　 </a:t>
            </a:r>
            <a:endParaRPr lang="en-US" altLang="zh-CN" sz="2200" dirty="0">
              <a:solidFill>
                <a:srgbClr val="0000FF"/>
              </a:solidFill>
              <a:latin typeface="Consolas" panose="020B0609020204030204" pitchFamily="49" charset="0"/>
              <a:ea typeface="楷体" panose="02010609060101010101" pitchFamily="49" charset="-122"/>
            </a:endParaRPr>
          </a:p>
          <a:p>
            <a:pPr eaLnBrk="0" hangingPunct="0">
              <a:spcBef>
                <a:spcPct val="50000"/>
              </a:spcBef>
            </a:pPr>
            <a:endParaRPr lang="en-US" altLang="zh-CN" sz="2200" dirty="0">
              <a:solidFill>
                <a:srgbClr val="0000FF"/>
              </a:solidFill>
              <a:latin typeface="Consolas" panose="020B0609020204030204" pitchFamily="49" charset="0"/>
              <a:ea typeface="楷体" panose="02010609060101010101" pitchFamily="49" charset="-122"/>
            </a:endParaRPr>
          </a:p>
          <a:p>
            <a:pPr eaLnBrk="0" hangingPunct="0">
              <a:spcBef>
                <a:spcPct val="50000"/>
              </a:spcBef>
            </a:pPr>
            <a:r>
              <a:rPr lang="en-US" altLang="zh-CN" sz="2200" dirty="0">
                <a:solidFill>
                  <a:srgbClr val="0000FF"/>
                </a:solidFill>
                <a:latin typeface="Consolas" panose="020B0609020204030204" pitchFamily="49" charset="0"/>
                <a:ea typeface="楷体" panose="02010609060101010101" pitchFamily="49" charset="-122"/>
              </a:rPr>
              <a:t>     =</a:t>
            </a:r>
            <a:endParaRPr lang="en-US" altLang="zh-CN" sz="2200" dirty="0">
              <a:solidFill>
                <a:srgbClr val="0000FF"/>
              </a:solidFill>
              <a:latin typeface="Consolas" panose="020B0609020204030204" pitchFamily="49" charset="0"/>
              <a:ea typeface="楷体" panose="02010609060101010101" pitchFamily="49" charset="-122"/>
            </a:endParaRPr>
          </a:p>
        </p:txBody>
      </p:sp>
      <p:sp>
        <p:nvSpPr>
          <p:cNvPr id="27652" name="Rectangle 5"/>
          <p:cNvSpPr/>
          <p:nvPr/>
        </p:nvSpPr>
        <p:spPr>
          <a:xfrm>
            <a:off x="0" y="3262313"/>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27653" name="Object 4"/>
          <p:cNvGraphicFramePr>
            <a:graphicFrameLocks noChangeAspect="1"/>
          </p:cNvGraphicFramePr>
          <p:nvPr/>
        </p:nvGraphicFramePr>
        <p:xfrm>
          <a:off x="2185988" y="3214688"/>
          <a:ext cx="1885950" cy="752475"/>
        </p:xfrm>
        <a:graphic>
          <a:graphicData uri="http://schemas.openxmlformats.org/presentationml/2006/ole">
            <mc:AlternateContent xmlns:mc="http://schemas.openxmlformats.org/markup-compatibility/2006">
              <mc:Choice xmlns:v="urn:schemas-microsoft-com:vml" Requires="v">
                <p:oleObj spid="_x0000_s3077" name="" r:id="rId1" imgW="22250400" imgH="8839200" progId="Equation.3">
                  <p:embed/>
                </p:oleObj>
              </mc:Choice>
              <mc:Fallback>
                <p:oleObj name="" r:id="rId1" imgW="22250400" imgH="8839200" progId="Equation.3">
                  <p:embed/>
                  <p:pic>
                    <p:nvPicPr>
                      <p:cNvPr id="0" name="图片 3076"/>
                      <p:cNvPicPr/>
                      <p:nvPr/>
                    </p:nvPicPr>
                    <p:blipFill>
                      <a:blip r:embed="rId2"/>
                      <a:stretch>
                        <a:fillRect/>
                      </a:stretch>
                    </p:blipFill>
                    <p:spPr>
                      <a:xfrm>
                        <a:off x="2185988" y="3214688"/>
                        <a:ext cx="1885950" cy="752475"/>
                      </a:xfrm>
                      <a:prstGeom prst="rect">
                        <a:avLst/>
                      </a:prstGeom>
                      <a:noFill/>
                      <a:ln w="38100">
                        <a:noFill/>
                        <a:miter/>
                      </a:ln>
                    </p:spPr>
                  </p:pic>
                </p:oleObj>
              </mc:Fallback>
            </mc:AlternateContent>
          </a:graphicData>
        </a:graphic>
      </p:graphicFrame>
      <p:sp>
        <p:nvSpPr>
          <p:cNvPr id="27654" name="Rectangle 7"/>
          <p:cNvSpPr/>
          <p:nvPr/>
        </p:nvSpPr>
        <p:spPr>
          <a:xfrm>
            <a:off x="0" y="32385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27655" name="Object 6"/>
          <p:cNvGraphicFramePr>
            <a:graphicFrameLocks noChangeAspect="1"/>
          </p:cNvGraphicFramePr>
          <p:nvPr/>
        </p:nvGraphicFramePr>
        <p:xfrm>
          <a:off x="2200275" y="3927475"/>
          <a:ext cx="6586538" cy="819150"/>
        </p:xfrm>
        <a:graphic>
          <a:graphicData uri="http://schemas.openxmlformats.org/presentationml/2006/ole">
            <mc:AlternateContent xmlns:mc="http://schemas.openxmlformats.org/markup-compatibility/2006">
              <mc:Choice xmlns:v="urn:schemas-microsoft-com:vml" Requires="v">
                <p:oleObj spid="_x0000_s3078" name="" r:id="rId3" imgW="83210400" imgH="10363200" progId="Equation.3">
                  <p:embed/>
                </p:oleObj>
              </mc:Choice>
              <mc:Fallback>
                <p:oleObj name="" r:id="rId3" imgW="83210400" imgH="10363200" progId="Equation.3">
                  <p:embed/>
                  <p:pic>
                    <p:nvPicPr>
                      <p:cNvPr id="0" name="图片 3077"/>
                      <p:cNvPicPr/>
                      <p:nvPr/>
                    </p:nvPicPr>
                    <p:blipFill>
                      <a:blip r:embed="rId4"/>
                      <a:stretch>
                        <a:fillRect/>
                      </a:stretch>
                    </p:blipFill>
                    <p:spPr>
                      <a:xfrm>
                        <a:off x="2200275" y="3927475"/>
                        <a:ext cx="6586538" cy="819150"/>
                      </a:xfrm>
                      <a:prstGeom prst="rect">
                        <a:avLst/>
                      </a:prstGeom>
                      <a:noFill/>
                      <a:ln w="38100">
                        <a:noFill/>
                        <a:miter/>
                      </a:ln>
                    </p:spPr>
                  </p:pic>
                </p:oleObj>
              </mc:Fallback>
            </mc:AlternateContent>
          </a:graphicData>
        </a:graphic>
      </p:graphicFrame>
      <p:sp>
        <p:nvSpPr>
          <p:cNvPr id="27656" name="Text Box 8"/>
          <p:cNvSpPr txBox="1"/>
          <p:nvPr/>
        </p:nvSpPr>
        <p:spPr>
          <a:xfrm>
            <a:off x="428625" y="4856163"/>
            <a:ext cx="8286750" cy="96202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如果已知需要查找的</a:t>
            </a:r>
            <a:r>
              <a:rPr lang="en-US" altLang="zh-CN" sz="2000" i="1" dirty="0">
                <a:solidFill>
                  <a:srgbClr val="000000"/>
                </a:solidFill>
                <a:latin typeface="黑体" panose="02010609060101010101" pitchFamily="49" charset="-122"/>
                <a:ea typeface="黑体" panose="02010609060101010101" pitchFamily="49" charset="-122"/>
              </a:rPr>
              <a:t>x</a:t>
            </a:r>
            <a:r>
              <a:rPr lang="zh-CN" altLang="en-US" sz="2000" dirty="0">
                <a:solidFill>
                  <a:srgbClr val="000000"/>
                </a:solidFill>
                <a:latin typeface="黑体" panose="02010609060101010101" pitchFamily="49" charset="-122"/>
                <a:ea typeface="黑体" panose="02010609060101010101" pitchFamily="49" charset="-122"/>
              </a:rPr>
              <a:t>有一半的机会在数组中，此时</a:t>
            </a:r>
            <a:r>
              <a:rPr lang="en-US" altLang="zh-CN" sz="2000" i="1" dirty="0">
                <a:solidFill>
                  <a:srgbClr val="000000"/>
                </a:solidFill>
                <a:latin typeface="黑体" panose="02010609060101010101" pitchFamily="49" charset="-122"/>
                <a:ea typeface="黑体" panose="02010609060101010101" pitchFamily="49" charset="-122"/>
              </a:rPr>
              <a:t>q</a:t>
            </a:r>
            <a:r>
              <a:rPr lang="en-US" altLang="zh-CN" sz="2000" dirty="0">
                <a:solidFill>
                  <a:srgbClr val="000000"/>
                </a:solidFill>
                <a:latin typeface="黑体" panose="02010609060101010101" pitchFamily="49" charset="-122"/>
                <a:ea typeface="黑体" panose="02010609060101010101" pitchFamily="49" charset="-122"/>
              </a:rPr>
              <a:t>=1/2</a:t>
            </a:r>
            <a:r>
              <a:rPr lang="zh-CN" altLang="en-US" sz="2000" dirty="0">
                <a:solidFill>
                  <a:srgbClr val="000000"/>
                </a:solidFill>
                <a:latin typeface="黑体" panose="02010609060101010101" pitchFamily="49" charset="-122"/>
                <a:ea typeface="黑体" panose="02010609060101010101" pitchFamily="49" charset="-122"/>
              </a:rPr>
              <a:t>，则</a:t>
            </a:r>
            <a:r>
              <a:rPr lang="en-US" altLang="zh-CN" sz="2000" i="1" dirty="0">
                <a:solidFill>
                  <a:srgbClr val="9900FF"/>
                </a:solidFill>
                <a:latin typeface="黑体" panose="02010609060101010101" pitchFamily="49" charset="-122"/>
                <a:ea typeface="黑体" panose="02010609060101010101" pitchFamily="49" charset="-122"/>
              </a:rPr>
              <a:t>A</a:t>
            </a:r>
            <a:r>
              <a:rPr lang="en-US"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n</a:t>
            </a:r>
            <a:r>
              <a:rPr lang="en-US"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n</a:t>
            </a:r>
            <a:r>
              <a:rPr lang="en-US" altLang="zh-CN" sz="2000" dirty="0">
                <a:solidFill>
                  <a:srgbClr val="9900FF"/>
                </a:solidFill>
                <a:latin typeface="黑体" panose="02010609060101010101" pitchFamily="49" charset="-122"/>
                <a:ea typeface="黑体" panose="02010609060101010101" pitchFamily="49" charset="-122"/>
              </a:rPr>
              <a:t>+1)/4]+</a:t>
            </a:r>
            <a:r>
              <a:rPr lang="en-US" altLang="zh-CN" sz="2000" i="1" dirty="0">
                <a:solidFill>
                  <a:srgbClr val="9900FF"/>
                </a:solidFill>
                <a:latin typeface="黑体" panose="02010609060101010101" pitchFamily="49" charset="-122"/>
                <a:ea typeface="黑体" panose="02010609060101010101" pitchFamily="49" charset="-122"/>
              </a:rPr>
              <a:t>n</a:t>
            </a:r>
            <a:r>
              <a:rPr lang="en-US" altLang="zh-CN" sz="2000" dirty="0">
                <a:solidFill>
                  <a:srgbClr val="9900FF"/>
                </a:solidFill>
                <a:latin typeface="黑体" panose="02010609060101010101" pitchFamily="49" charset="-122"/>
                <a:ea typeface="黑体" panose="02010609060101010101" pitchFamily="49" charset="-122"/>
              </a:rPr>
              <a:t>/2≈3</a:t>
            </a:r>
            <a:r>
              <a:rPr lang="en-US" altLang="zh-CN" sz="2000" i="1" dirty="0">
                <a:solidFill>
                  <a:srgbClr val="9900FF"/>
                </a:solidFill>
                <a:latin typeface="黑体" panose="02010609060101010101" pitchFamily="49" charset="-122"/>
                <a:ea typeface="黑体" panose="02010609060101010101" pitchFamily="49" charset="-122"/>
              </a:rPr>
              <a:t>n</a:t>
            </a:r>
            <a:r>
              <a:rPr lang="en-US" altLang="zh-CN" sz="2000" dirty="0">
                <a:solidFill>
                  <a:srgbClr val="9900FF"/>
                </a:solidFill>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0">
                                            <p:txEl>
                                              <p:charRg st="51" end="120"/>
                                            </p:txEl>
                                          </p:spTgt>
                                        </p:tgtEl>
                                        <p:attrNameLst>
                                          <p:attrName>style.visibility</p:attrName>
                                        </p:attrNameLst>
                                      </p:cBhvr>
                                      <p:to>
                                        <p:strVal val="visible"/>
                                      </p:to>
                                    </p:set>
                                    <p:animEffect transition="in" filter="wipe(left)">
                                      <p:cBhvr>
                                        <p:cTn id="7" dur="500"/>
                                        <p:tgtEl>
                                          <p:spTgt spid="27650">
                                            <p:txEl>
                                              <p:charRg st="51" end="1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0">
                                            <p:txEl>
                                              <p:charRg st="120" end="156"/>
                                            </p:txEl>
                                          </p:spTgt>
                                        </p:tgtEl>
                                        <p:attrNameLst>
                                          <p:attrName>style.visibility</p:attrName>
                                        </p:attrNameLst>
                                      </p:cBhvr>
                                      <p:to>
                                        <p:strVal val="visible"/>
                                      </p:to>
                                    </p:set>
                                    <p:animEffect transition="in" filter="wipe(left)">
                                      <p:cBhvr>
                                        <p:cTn id="12" dur="500"/>
                                        <p:tgtEl>
                                          <p:spTgt spid="27650">
                                            <p:txEl>
                                              <p:charRg st="120" end="156"/>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7650">
                                            <p:txEl>
                                              <p:charRg st="156" end="162"/>
                                            </p:txEl>
                                          </p:spTgt>
                                        </p:tgtEl>
                                        <p:attrNameLst>
                                          <p:attrName>style.visibility</p:attrName>
                                        </p:attrNameLst>
                                      </p:cBhvr>
                                      <p:to>
                                        <p:strVal val="visible"/>
                                      </p:to>
                                    </p:set>
                                    <p:animEffect transition="in" filter="wipe(left)">
                                      <p:cBhvr>
                                        <p:cTn id="15" dur="500"/>
                                        <p:tgtEl>
                                          <p:spTgt spid="27650">
                                            <p:txEl>
                                              <p:charRg st="156" end="16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651"/>
                                        </p:tgtEl>
                                        <p:attrNameLst>
                                          <p:attrName>style.visibility</p:attrName>
                                        </p:attrNameLst>
                                      </p:cBhvr>
                                      <p:to>
                                        <p:strVal val="visible"/>
                                      </p:to>
                                    </p:set>
                                    <p:animEffect transition="in" filter="fade">
                                      <p:cBhvr>
                                        <p:cTn id="20" dur="500"/>
                                        <p:tgtEl>
                                          <p:spTgt spid="27651"/>
                                        </p:tgtEl>
                                      </p:cBhvr>
                                    </p:animEffect>
                                  </p:childTnLst>
                                </p:cTn>
                              </p:par>
                              <p:par>
                                <p:cTn id="21" presetID="10" presetClass="entr" presetSubtype="0" fill="hold" grpId="0" nodeType="withEffect" nodePh="1">
                                  <p:stCondLst>
                                    <p:cond delay="0"/>
                                  </p:stCondLst>
                                  <p:endCondLst>
                                    <p:cond delay="0"/>
                                  </p:endCondLst>
                                  <p:childTnLst>
                                    <p:set>
                                      <p:cBhvr>
                                        <p:cTn id="22" dur="1" fill="hold">
                                          <p:stCondLst>
                                            <p:cond delay="0"/>
                                          </p:stCondLst>
                                        </p:cTn>
                                        <p:tgtEl>
                                          <p:spTgt spid="27652"/>
                                        </p:tgtEl>
                                        <p:attrNameLst>
                                          <p:attrName>style.visibility</p:attrName>
                                        </p:attrNameLst>
                                      </p:cBhvr>
                                      <p:to>
                                        <p:strVal val="visible"/>
                                      </p:to>
                                    </p:set>
                                    <p:animEffect transition="in" filter="fade">
                                      <p:cBhvr>
                                        <p:cTn id="23" dur="500"/>
                                        <p:tgtEl>
                                          <p:spTgt spid="27652"/>
                                        </p:tgtEl>
                                      </p:cBhvr>
                                    </p:animEffect>
                                  </p:childTnLst>
                                </p:cTn>
                              </p:par>
                              <p:par>
                                <p:cTn id="24" presetID="10" presetClass="entr" presetSubtype="0" fill="hold" nodeType="withEffect">
                                  <p:stCondLst>
                                    <p:cond delay="0"/>
                                  </p:stCondLst>
                                  <p:childTnLst>
                                    <p:set>
                                      <p:cBhvr>
                                        <p:cTn id="25" dur="1" fill="hold">
                                          <p:stCondLst>
                                            <p:cond delay="0"/>
                                          </p:stCondLst>
                                        </p:cTn>
                                        <p:tgtEl>
                                          <p:spTgt spid="27653"/>
                                        </p:tgtEl>
                                        <p:attrNameLst>
                                          <p:attrName>style.visibility</p:attrName>
                                        </p:attrNameLst>
                                      </p:cBhvr>
                                      <p:to>
                                        <p:strVal val="visible"/>
                                      </p:to>
                                    </p:set>
                                    <p:animEffect transition="in" filter="fade">
                                      <p:cBhvr>
                                        <p:cTn id="26" dur="500"/>
                                        <p:tgtEl>
                                          <p:spTgt spid="27653"/>
                                        </p:tgtEl>
                                      </p:cBhvr>
                                    </p:animEffect>
                                  </p:childTnLst>
                                </p:cTn>
                              </p:par>
                              <p:par>
                                <p:cTn id="27" presetID="10" presetClass="entr" presetSubtype="0" fill="hold" grpId="0" nodeType="withEffect" nodePh="1">
                                  <p:stCondLst>
                                    <p:cond delay="0"/>
                                  </p:stCondLst>
                                  <p:endCondLst>
                                    <p:cond delay="0"/>
                                  </p:endCondLst>
                                  <p:childTnLst>
                                    <p:set>
                                      <p:cBhvr>
                                        <p:cTn id="28" dur="1" fill="hold">
                                          <p:stCondLst>
                                            <p:cond delay="0"/>
                                          </p:stCondLst>
                                        </p:cTn>
                                        <p:tgtEl>
                                          <p:spTgt spid="27654"/>
                                        </p:tgtEl>
                                        <p:attrNameLst>
                                          <p:attrName>style.visibility</p:attrName>
                                        </p:attrNameLst>
                                      </p:cBhvr>
                                      <p:to>
                                        <p:strVal val="visible"/>
                                      </p:to>
                                    </p:set>
                                    <p:animEffect transition="in" filter="fade">
                                      <p:cBhvr>
                                        <p:cTn id="29" dur="500"/>
                                        <p:tgtEl>
                                          <p:spTgt spid="27654"/>
                                        </p:tgtEl>
                                      </p:cBhvr>
                                    </p:animEffect>
                                  </p:childTnLst>
                                </p:cTn>
                              </p:par>
                              <p:par>
                                <p:cTn id="30" presetID="10" presetClass="entr" presetSubtype="0" fill="hold" nodeType="withEffect">
                                  <p:stCondLst>
                                    <p:cond delay="0"/>
                                  </p:stCondLst>
                                  <p:childTnLst>
                                    <p:set>
                                      <p:cBhvr>
                                        <p:cTn id="31" dur="1" fill="hold">
                                          <p:stCondLst>
                                            <p:cond delay="0"/>
                                          </p:stCondLst>
                                        </p:cTn>
                                        <p:tgtEl>
                                          <p:spTgt spid="27655"/>
                                        </p:tgtEl>
                                        <p:attrNameLst>
                                          <p:attrName>style.visibility</p:attrName>
                                        </p:attrNameLst>
                                      </p:cBhvr>
                                      <p:to>
                                        <p:strVal val="visible"/>
                                      </p:to>
                                    </p:set>
                                    <p:animEffect transition="in" filter="fade">
                                      <p:cBhvr>
                                        <p:cTn id="32" dur="500"/>
                                        <p:tgtEl>
                                          <p:spTgt spid="2765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656"/>
                                        </p:tgtEl>
                                        <p:attrNameLst>
                                          <p:attrName>style.visibility</p:attrName>
                                        </p:attrNameLst>
                                      </p:cBhvr>
                                      <p:to>
                                        <p:strVal val="visible"/>
                                      </p:to>
                                    </p:set>
                                    <p:animEffect transition="in" filter="fade">
                                      <p:cBhvr>
                                        <p:cTn id="35"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4" grpId="0"/>
      <p:bldP spid="276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a:spLocks noChangeArrowheads="1"/>
          </p:cNvSpPr>
          <p:nvPr/>
        </p:nvSpPr>
        <p:spPr bwMode="auto">
          <a:xfrm>
            <a:off x="395288" y="1292225"/>
            <a:ext cx="4897438" cy="430213"/>
          </a:xfrm>
          <a:prstGeom prst="rect">
            <a:avLst/>
          </a:prstGeom>
          <a:solidFill>
            <a:schemeClr val="accent5"/>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非递归算法的时间复杂度分析</a:t>
            </a:r>
            <a:endParaRPr kumimoji="0" lang="zh-CN" altLang="en-US"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28674" name="Text Box 3"/>
          <p:cNvSpPr txBox="1"/>
          <p:nvPr/>
        </p:nvSpPr>
        <p:spPr>
          <a:xfrm>
            <a:off x="500063" y="2155825"/>
            <a:ext cx="8032750" cy="2035175"/>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00"/>
                </a:solidFill>
                <a:latin typeface="Arial" panose="020B0604020202020204" pitchFamily="34"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　对于非递归算法，分析其时间复杂度相对比较简单，关键是求出代表算法执行时间的表达式。</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　　通常是算法中基本语句的执行次数，是一个关于问题规模</a:t>
            </a:r>
            <a:r>
              <a:rPr lang="en-US" altLang="zh-CN" sz="2000" b="1" dirty="0">
                <a:solidFill>
                  <a:srgbClr val="C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的表达式，然后用渐进符号来表示这个表达式即得到算法的时间复杂度。</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pic>
        <p:nvPicPr>
          <p:cNvPr id="28676" name="图片 1"/>
          <p:cNvPicPr>
            <a:picLocks noChangeAspect="1" noChangeArrowheads="1"/>
          </p:cNvPicPr>
          <p:nvPr/>
        </p:nvPicPr>
        <p:blipFill>
          <a:blip r:embed="rId1"/>
          <a:srcRect/>
          <a:stretch>
            <a:fillRect/>
          </a:stretch>
        </p:blipFill>
        <p:spPr bwMode="auto">
          <a:xfrm>
            <a:off x="2743248" y="1964907"/>
            <a:ext cx="6323735" cy="487162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4">
                                            <p:txEl>
                                              <p:charRg st="0" end="44"/>
                                            </p:txEl>
                                          </p:spTgt>
                                        </p:tgtEl>
                                        <p:attrNameLst>
                                          <p:attrName>style.visibility</p:attrName>
                                        </p:attrNameLst>
                                      </p:cBhvr>
                                      <p:to>
                                        <p:strVal val="visible"/>
                                      </p:to>
                                    </p:set>
                                    <p:animEffect transition="in" filter="wipe(left)">
                                      <p:cBhvr>
                                        <p:cTn id="7" dur="500"/>
                                        <p:tgtEl>
                                          <p:spTgt spid="28674">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4">
                                            <p:txEl>
                                              <p:charRg st="44" end="105"/>
                                            </p:txEl>
                                          </p:spTgt>
                                        </p:tgtEl>
                                        <p:attrNameLst>
                                          <p:attrName>style.visibility</p:attrName>
                                        </p:attrNameLst>
                                      </p:cBhvr>
                                      <p:to>
                                        <p:strVal val="visible"/>
                                      </p:to>
                                    </p:set>
                                    <p:animEffect transition="in" filter="wipe(left)">
                                      <p:cBhvr>
                                        <p:cTn id="12" dur="500"/>
                                        <p:tgtEl>
                                          <p:spTgt spid="28674">
                                            <p:txEl>
                                              <p:charRg st="44" end="1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6"/>
                                        </p:tgtEl>
                                        <p:attrNameLst>
                                          <p:attrName>style.visibility</p:attrName>
                                        </p:attrNameLst>
                                      </p:cBhvr>
                                      <p:to>
                                        <p:strVal val="visible"/>
                                      </p:to>
                                    </p:set>
                                    <p:animEffect transition="in" filter="fade">
                                      <p:cBhvr>
                                        <p:cTn id="17"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395288" y="1143000"/>
            <a:ext cx="7705725" cy="430213"/>
          </a:xfrm>
          <a:prstGeom prst="rect">
            <a:avLst/>
          </a:prstGeom>
          <a:noFill/>
          <a:ln w="9525">
            <a:noFill/>
          </a:ln>
        </p:spPr>
        <p:txBody>
          <a:bodyPr anchor="t" anchorCtr="0">
            <a:spAutoFit/>
          </a:bodyPr>
          <a:p>
            <a:pPr eaLnBrk="0" hangingPunct="0">
              <a:spcBef>
                <a:spcPct val="50000"/>
              </a:spcBef>
            </a:pP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给出以下算法的时间复杂度。</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181251" name="Text Box 3"/>
          <p:cNvSpPr txBox="1">
            <a:spLocks noChangeArrowheads="1"/>
          </p:cNvSpPr>
          <p:nvPr/>
        </p:nvSpPr>
        <p:spPr bwMode="auto">
          <a:xfrm>
            <a:off x="857219" y="1809733"/>
            <a:ext cx="3817936" cy="2302508"/>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func</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n)</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1,k</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=100;</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&lt;=n)</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  k++;</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i+=2;</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723" name="Text Box 4"/>
          <p:cNvSpPr txBox="1"/>
          <p:nvPr/>
        </p:nvSpPr>
        <p:spPr>
          <a:xfrm>
            <a:off x="214313" y="4413250"/>
            <a:ext cx="8135937" cy="2292350"/>
          </a:xfrm>
          <a:prstGeom prst="rect">
            <a:avLst/>
          </a:prstGeom>
          <a:noFill/>
          <a:ln w="9525">
            <a:noFill/>
          </a:ln>
        </p:spPr>
        <p:txBody>
          <a:bodyPr anchor="t" anchorCtr="0">
            <a:spAutoFit/>
          </a:bodyPr>
          <a:p>
            <a:pPr eaLnBrk="0" hangingPunct="0">
              <a:spcBef>
                <a:spcPct val="50000"/>
              </a:spcBef>
            </a:pPr>
            <a:r>
              <a:rPr lang="zh-CN" altLang="en-US" sz="2200" dirty="0">
                <a:latin typeface="Consolas" panose="020B0609020204030204" pitchFamily="49" charset="0"/>
                <a:ea typeface="楷体" panose="02010609060101010101" pitchFamily="49" charset="-122"/>
              </a:rPr>
              <a:t>　</a:t>
            </a:r>
            <a:r>
              <a:rPr lang="zh-CN" altLang="en-US" sz="2200" dirty="0">
                <a:latin typeface="黑体" panose="02010609060101010101" pitchFamily="49" charset="-122"/>
                <a:ea typeface="黑体" panose="02010609060101010101" pitchFamily="49" charset="-122"/>
              </a:rPr>
              <a:t>　</a:t>
            </a:r>
            <a:r>
              <a:rPr lang="zh-CN" altLang="en-US" sz="2200" dirty="0">
                <a:solidFill>
                  <a:srgbClr val="FF0000"/>
                </a:solidFill>
                <a:latin typeface="黑体" panose="02010609060101010101" pitchFamily="49" charset="-122"/>
                <a:ea typeface="黑体" panose="02010609060101010101" pitchFamily="49" charset="-122"/>
              </a:rPr>
              <a:t>解：</a:t>
            </a:r>
            <a:r>
              <a:rPr lang="zh-CN" altLang="en-US" sz="2200" dirty="0">
                <a:solidFill>
                  <a:srgbClr val="000000"/>
                </a:solidFill>
                <a:latin typeface="黑体" panose="02010609060101010101" pitchFamily="49" charset="-122"/>
                <a:ea typeface="黑体" panose="02010609060101010101" pitchFamily="49" charset="-122"/>
              </a:rPr>
              <a:t>算法中基本语句是</a:t>
            </a:r>
            <a:r>
              <a:rPr lang="en-US" altLang="zh-CN" sz="2200" dirty="0">
                <a:solidFill>
                  <a:srgbClr val="000000"/>
                </a:solidFill>
                <a:latin typeface="黑体" panose="02010609060101010101" pitchFamily="49" charset="-122"/>
                <a:ea typeface="黑体" panose="02010609060101010101" pitchFamily="49" charset="-122"/>
              </a:rPr>
              <a:t>while</a:t>
            </a:r>
            <a:r>
              <a:rPr lang="zh-CN" altLang="en-US" sz="2200" dirty="0">
                <a:solidFill>
                  <a:srgbClr val="000000"/>
                </a:solidFill>
                <a:latin typeface="黑体" panose="02010609060101010101" pitchFamily="49" charset="-122"/>
                <a:ea typeface="黑体" panose="02010609060101010101" pitchFamily="49" charset="-122"/>
              </a:rPr>
              <a:t>循环内的语句。设</a:t>
            </a:r>
            <a:r>
              <a:rPr lang="en-US" altLang="zh-CN" sz="2200" dirty="0">
                <a:solidFill>
                  <a:srgbClr val="000000"/>
                </a:solidFill>
                <a:latin typeface="黑体" panose="02010609060101010101" pitchFamily="49" charset="-122"/>
                <a:ea typeface="黑体" panose="02010609060101010101" pitchFamily="49" charset="-122"/>
              </a:rPr>
              <a:t>while</a:t>
            </a:r>
            <a:r>
              <a:rPr lang="zh-CN" altLang="en-US" sz="2200" dirty="0">
                <a:solidFill>
                  <a:srgbClr val="000000"/>
                </a:solidFill>
                <a:latin typeface="黑体" panose="02010609060101010101" pitchFamily="49" charset="-122"/>
                <a:ea typeface="黑体" panose="02010609060101010101" pitchFamily="49" charset="-122"/>
              </a:rPr>
              <a:t>循环语句执行的次数为</a:t>
            </a:r>
            <a:r>
              <a:rPr lang="en-US" altLang="zh-CN" sz="2200" i="1" dirty="0">
                <a:solidFill>
                  <a:srgbClr val="000000"/>
                </a:solidFill>
                <a:latin typeface="黑体" panose="02010609060101010101" pitchFamily="49" charset="-122"/>
                <a:ea typeface="黑体" panose="02010609060101010101" pitchFamily="49" charset="-122"/>
              </a:rPr>
              <a:t>m</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i</a:t>
            </a:r>
            <a:r>
              <a:rPr lang="zh-CN" altLang="en-US" sz="2200" dirty="0">
                <a:solidFill>
                  <a:srgbClr val="000000"/>
                </a:solidFill>
                <a:latin typeface="黑体" panose="02010609060101010101" pitchFamily="49" charset="-122"/>
                <a:ea typeface="黑体" panose="02010609060101010101" pitchFamily="49" charset="-122"/>
              </a:rPr>
              <a:t>从</a:t>
            </a:r>
            <a:r>
              <a:rPr lang="en-US" altLang="zh-CN" sz="2200" dirty="0">
                <a:solidFill>
                  <a:srgbClr val="000000"/>
                </a:solidFill>
                <a:latin typeface="黑体" panose="02010609060101010101" pitchFamily="49" charset="-122"/>
                <a:ea typeface="黑体" panose="02010609060101010101" pitchFamily="49" charset="-122"/>
              </a:rPr>
              <a:t>1</a:t>
            </a:r>
            <a:r>
              <a:rPr lang="zh-CN" altLang="en-US" sz="2200" dirty="0">
                <a:solidFill>
                  <a:srgbClr val="000000"/>
                </a:solidFill>
                <a:latin typeface="黑体" panose="02010609060101010101" pitchFamily="49" charset="-122"/>
                <a:ea typeface="黑体" panose="02010609060101010101" pitchFamily="49" charset="-122"/>
              </a:rPr>
              <a:t>开始递增，最后取值为</a:t>
            </a:r>
            <a:r>
              <a:rPr lang="en-US" altLang="zh-CN" sz="2200" dirty="0">
                <a:solidFill>
                  <a:srgbClr val="000000"/>
                </a:solidFill>
                <a:latin typeface="黑体" panose="02010609060101010101" pitchFamily="49" charset="-122"/>
                <a:ea typeface="黑体" panose="02010609060101010101" pitchFamily="49" charset="-122"/>
              </a:rPr>
              <a:t>1+2</a:t>
            </a:r>
            <a:r>
              <a:rPr lang="en-US" altLang="zh-CN" sz="2200" i="1" dirty="0">
                <a:solidFill>
                  <a:srgbClr val="000000"/>
                </a:solidFill>
                <a:latin typeface="黑体" panose="02010609060101010101" pitchFamily="49" charset="-122"/>
                <a:ea typeface="黑体" panose="02010609060101010101" pitchFamily="49" charset="-122"/>
              </a:rPr>
              <a:t>m</a:t>
            </a:r>
            <a:r>
              <a:rPr lang="zh-CN" altLang="en-US" sz="2200" dirty="0">
                <a:solidFill>
                  <a:srgbClr val="000000"/>
                </a:solidFill>
                <a:latin typeface="黑体" panose="02010609060101010101" pitchFamily="49" charset="-122"/>
                <a:ea typeface="黑体" panose="02010609060101010101" pitchFamily="49" charset="-122"/>
              </a:rPr>
              <a:t>，有：</a:t>
            </a:r>
            <a:endParaRPr lang="en-US" altLang="zh-CN" sz="2200" dirty="0">
              <a:solidFill>
                <a:srgbClr val="000000"/>
              </a:solidFill>
              <a:latin typeface="黑体" panose="02010609060101010101" pitchFamily="49" charset="-122"/>
              <a:ea typeface="黑体" panose="02010609060101010101" pitchFamily="49" charset="-122"/>
            </a:endParaRPr>
          </a:p>
          <a:p>
            <a:pPr eaLnBrk="0" hangingPunct="0">
              <a:spcBef>
                <a:spcPct val="50000"/>
              </a:spcBef>
            </a:pPr>
            <a:r>
              <a:rPr lang="en-US" altLang="zh-CN" sz="2200" i="1" dirty="0">
                <a:solidFill>
                  <a:srgbClr val="0000FF"/>
                </a:solidFill>
                <a:latin typeface="黑体" panose="02010609060101010101" pitchFamily="49" charset="-122"/>
                <a:ea typeface="黑体" panose="02010609060101010101" pitchFamily="49" charset="-122"/>
              </a:rPr>
              <a:t>       </a:t>
            </a:r>
            <a:r>
              <a:rPr lang="pt-BR" altLang="zh-CN" sz="2200" i="1" dirty="0">
                <a:solidFill>
                  <a:srgbClr val="008000"/>
                </a:solidFill>
                <a:latin typeface="黑体" panose="02010609060101010101" pitchFamily="49" charset="-122"/>
                <a:ea typeface="黑体" panose="02010609060101010101" pitchFamily="49" charset="-122"/>
              </a:rPr>
              <a:t>i</a:t>
            </a:r>
            <a:r>
              <a:rPr lang="pt-BR" altLang="zh-CN" sz="2200" dirty="0">
                <a:solidFill>
                  <a:srgbClr val="008000"/>
                </a:solidFill>
                <a:latin typeface="黑体" panose="02010609060101010101" pitchFamily="49" charset="-122"/>
                <a:ea typeface="黑体" panose="02010609060101010101" pitchFamily="49" charset="-122"/>
              </a:rPr>
              <a:t>=1+2</a:t>
            </a:r>
            <a:r>
              <a:rPr lang="pt-BR" altLang="zh-CN" sz="2200" i="1" dirty="0">
                <a:solidFill>
                  <a:srgbClr val="008000"/>
                </a:solidFill>
                <a:latin typeface="黑体" panose="02010609060101010101" pitchFamily="49" charset="-122"/>
                <a:ea typeface="黑体" panose="02010609060101010101" pitchFamily="49" charset="-122"/>
              </a:rPr>
              <a:t>m</a:t>
            </a:r>
            <a:r>
              <a:rPr lang="pt-BR" altLang="zh-CN" sz="2200" dirty="0">
                <a:solidFill>
                  <a:srgbClr val="008000"/>
                </a:solidFill>
                <a:latin typeface="黑体" panose="02010609060101010101" pitchFamily="49" charset="-122"/>
                <a:ea typeface="黑体" panose="02010609060101010101" pitchFamily="49" charset="-122"/>
              </a:rPr>
              <a:t>≤</a:t>
            </a:r>
            <a:r>
              <a:rPr lang="pt-BR" altLang="zh-CN" sz="2200" i="1" dirty="0">
                <a:solidFill>
                  <a:srgbClr val="008000"/>
                </a:solidFill>
                <a:latin typeface="黑体" panose="02010609060101010101" pitchFamily="49" charset="-122"/>
                <a:ea typeface="黑体" panose="02010609060101010101" pitchFamily="49" charset="-122"/>
              </a:rPr>
              <a:t>n</a:t>
            </a:r>
            <a:endParaRPr lang="en-US" altLang="zh-CN" sz="2200" dirty="0">
              <a:solidFill>
                <a:srgbClr val="008000"/>
              </a:solidFill>
              <a:latin typeface="黑体" panose="02010609060101010101" pitchFamily="49" charset="-122"/>
              <a:ea typeface="黑体" panose="02010609060101010101" pitchFamily="49" charset="-122"/>
            </a:endParaRPr>
          </a:p>
          <a:p>
            <a:pPr eaLnBrk="0" hangingPunct="0">
              <a:spcBef>
                <a:spcPct val="50000"/>
              </a:spcBef>
            </a:pPr>
            <a:r>
              <a:rPr lang="en-US" altLang="zh-CN" sz="2200" dirty="0">
                <a:solidFill>
                  <a:srgbClr val="008000"/>
                </a:solidFill>
                <a:latin typeface="黑体" panose="02010609060101010101" pitchFamily="49" charset="-122"/>
                <a:ea typeface="黑体" panose="02010609060101010101" pitchFamily="49" charset="-122"/>
              </a:rPr>
              <a:t>       </a:t>
            </a:r>
            <a:r>
              <a:rPr lang="pt-BR" altLang="zh-CN" sz="2200" i="1" dirty="0">
                <a:solidFill>
                  <a:srgbClr val="008000"/>
                </a:solidFill>
                <a:latin typeface="黑体" panose="02010609060101010101" pitchFamily="49" charset="-122"/>
                <a:ea typeface="黑体" panose="02010609060101010101" pitchFamily="49" charset="-122"/>
              </a:rPr>
              <a:t>f</a:t>
            </a:r>
            <a:r>
              <a:rPr lang="pt-BR" altLang="zh-CN" sz="2200" dirty="0">
                <a:solidFill>
                  <a:srgbClr val="008000"/>
                </a:solidFill>
                <a:latin typeface="黑体" panose="02010609060101010101" pitchFamily="49" charset="-122"/>
                <a:ea typeface="黑体" panose="02010609060101010101" pitchFamily="49" charset="-122"/>
              </a:rPr>
              <a:t>(</a:t>
            </a:r>
            <a:r>
              <a:rPr lang="pt-BR" altLang="zh-CN" sz="2200" i="1" dirty="0">
                <a:solidFill>
                  <a:srgbClr val="008000"/>
                </a:solidFill>
                <a:latin typeface="黑体" panose="02010609060101010101" pitchFamily="49" charset="-122"/>
                <a:ea typeface="黑体" panose="02010609060101010101" pitchFamily="49" charset="-122"/>
              </a:rPr>
              <a:t>n</a:t>
            </a:r>
            <a:r>
              <a:rPr lang="pt-BR" altLang="zh-CN" sz="2200" dirty="0">
                <a:solidFill>
                  <a:srgbClr val="008000"/>
                </a:solidFill>
                <a:latin typeface="黑体" panose="02010609060101010101" pitchFamily="49" charset="-122"/>
                <a:ea typeface="黑体" panose="02010609060101010101" pitchFamily="49" charset="-122"/>
              </a:rPr>
              <a:t>)=</a:t>
            </a:r>
            <a:r>
              <a:rPr lang="pt-BR" altLang="zh-CN" sz="2200" i="1" dirty="0">
                <a:solidFill>
                  <a:srgbClr val="008000"/>
                </a:solidFill>
                <a:latin typeface="黑体" panose="02010609060101010101" pitchFamily="49" charset="-122"/>
                <a:ea typeface="黑体" panose="02010609060101010101" pitchFamily="49" charset="-122"/>
              </a:rPr>
              <a:t>m</a:t>
            </a:r>
            <a:r>
              <a:rPr lang="pt-BR" altLang="zh-CN" sz="2200" dirty="0">
                <a:solidFill>
                  <a:srgbClr val="008000"/>
                </a:solidFill>
                <a:latin typeface="黑体" panose="02010609060101010101" pitchFamily="49" charset="-122"/>
                <a:ea typeface="黑体" panose="02010609060101010101" pitchFamily="49" charset="-122"/>
              </a:rPr>
              <a:t>≤(</a:t>
            </a:r>
            <a:r>
              <a:rPr lang="pt-BR" altLang="zh-CN" sz="2200" i="1" dirty="0">
                <a:solidFill>
                  <a:srgbClr val="008000"/>
                </a:solidFill>
                <a:latin typeface="黑体" panose="02010609060101010101" pitchFamily="49" charset="-122"/>
                <a:ea typeface="黑体" panose="02010609060101010101" pitchFamily="49" charset="-122"/>
              </a:rPr>
              <a:t>n</a:t>
            </a:r>
            <a:r>
              <a:rPr lang="pt-BR" altLang="zh-CN" sz="2200" dirty="0">
                <a:solidFill>
                  <a:srgbClr val="008000"/>
                </a:solidFill>
                <a:latin typeface="黑体" panose="02010609060101010101" pitchFamily="49" charset="-122"/>
                <a:ea typeface="黑体" panose="02010609060101010101" pitchFamily="49" charset="-122"/>
              </a:rPr>
              <a:t>-1)/2=O(</a:t>
            </a:r>
            <a:r>
              <a:rPr lang="pt-BR" altLang="zh-CN" sz="2200" i="1" dirty="0">
                <a:solidFill>
                  <a:srgbClr val="008000"/>
                </a:solidFill>
                <a:latin typeface="黑体" panose="02010609060101010101" pitchFamily="49" charset="-122"/>
                <a:ea typeface="黑体" panose="02010609060101010101" pitchFamily="49" charset="-122"/>
              </a:rPr>
              <a:t>n</a:t>
            </a:r>
            <a:r>
              <a:rPr lang="pt-BR" altLang="zh-CN" sz="2200" dirty="0">
                <a:solidFill>
                  <a:srgbClr val="008000"/>
                </a:solidFill>
                <a:latin typeface="黑体" panose="02010609060101010101" pitchFamily="49" charset="-122"/>
                <a:ea typeface="黑体" panose="02010609060101010101" pitchFamily="49" charset="-122"/>
              </a:rPr>
              <a:t>)</a:t>
            </a:r>
            <a:r>
              <a:rPr lang="zh-CN" altLang="pt-BR" sz="2200" dirty="0">
                <a:solidFill>
                  <a:srgbClr val="008000"/>
                </a:solidFill>
                <a:latin typeface="黑体" panose="02010609060101010101" pitchFamily="49" charset="-122"/>
                <a:ea typeface="黑体" panose="02010609060101010101" pitchFamily="49" charset="-122"/>
              </a:rPr>
              <a:t>。</a:t>
            </a:r>
            <a:endParaRPr lang="zh-CN" altLang="pt-BR" sz="2200" dirty="0">
              <a:solidFill>
                <a:srgbClr val="008000"/>
              </a:solidFill>
              <a:latin typeface="黑体" panose="02010609060101010101" pitchFamily="49" charset="-122"/>
              <a:ea typeface="黑体" panose="02010609060101010101" pitchFamily="49" charset="-122"/>
            </a:endParaRPr>
          </a:p>
          <a:p>
            <a:pPr eaLnBrk="0" hangingPunct="0">
              <a:spcBef>
                <a:spcPct val="50000"/>
              </a:spcBef>
            </a:pPr>
            <a:r>
              <a:rPr lang="zh-CN" altLang="pt-BR" sz="2200" dirty="0">
                <a:solidFill>
                  <a:srgbClr val="0000FF"/>
                </a:solidFill>
                <a:latin typeface="黑体" panose="02010609060101010101" pitchFamily="49" charset="-122"/>
                <a:ea typeface="黑体" panose="02010609060101010101" pitchFamily="49" charset="-122"/>
              </a:rPr>
              <a:t>　　</a:t>
            </a:r>
            <a:r>
              <a:rPr lang="zh-CN" altLang="pt-BR" sz="2200" dirty="0">
                <a:solidFill>
                  <a:srgbClr val="000000"/>
                </a:solidFill>
                <a:latin typeface="黑体" panose="02010609060101010101" pitchFamily="49" charset="-122"/>
                <a:ea typeface="黑体" panose="02010609060101010101" pitchFamily="49" charset="-122"/>
              </a:rPr>
              <a:t>该算法的时间复杂度为</a:t>
            </a:r>
            <a:r>
              <a:rPr lang="pt-BR" altLang="zh-CN" sz="2200" dirty="0">
                <a:solidFill>
                  <a:srgbClr val="000000"/>
                </a:solidFill>
                <a:latin typeface="黑体" panose="02010609060101010101" pitchFamily="49" charset="-122"/>
                <a:ea typeface="黑体" panose="02010609060101010101" pitchFamily="49" charset="-122"/>
              </a:rPr>
              <a:t>O(</a:t>
            </a:r>
            <a:r>
              <a:rPr lang="pt-BR" altLang="zh-CN" sz="2200" i="1" dirty="0">
                <a:solidFill>
                  <a:srgbClr val="000000"/>
                </a:solidFill>
                <a:latin typeface="黑体" panose="02010609060101010101" pitchFamily="49" charset="-122"/>
                <a:ea typeface="黑体" panose="02010609060101010101" pitchFamily="49" charset="-122"/>
              </a:rPr>
              <a:t>n</a:t>
            </a:r>
            <a:r>
              <a:rPr lang="pt-BR" altLang="zh-CN" sz="2200" dirty="0">
                <a:solidFill>
                  <a:srgbClr val="000000"/>
                </a:solidFill>
                <a:latin typeface="黑体" panose="02010609060101010101" pitchFamily="49" charset="-122"/>
                <a:ea typeface="黑体" panose="02010609060101010101" pitchFamily="49" charset="-122"/>
              </a:rPr>
              <a:t>)</a:t>
            </a:r>
            <a:r>
              <a:rPr lang="zh-CN" altLang="pt-BR" sz="2200" dirty="0">
                <a:solidFill>
                  <a:srgbClr val="000000"/>
                </a:solidFill>
                <a:latin typeface="黑体" panose="02010609060101010101" pitchFamily="49" charset="-122"/>
                <a:ea typeface="黑体" panose="02010609060101010101" pitchFamily="49" charset="-122"/>
              </a:rPr>
              <a:t>。</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5"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charRg st="0" end="63"/>
                                            </p:txEl>
                                          </p:spTgt>
                                        </p:tgtEl>
                                        <p:attrNameLst>
                                          <p:attrName>style.visibility</p:attrName>
                                        </p:attrNameLst>
                                      </p:cBhvr>
                                      <p:to>
                                        <p:strVal val="visible"/>
                                      </p:to>
                                    </p:set>
                                    <p:animEffect transition="in" filter="fade">
                                      <p:cBhvr>
                                        <p:cTn id="7" dur="500"/>
                                        <p:tgtEl>
                                          <p:spTgt spid="30723">
                                            <p:txEl>
                                              <p:charRg st="0" end="6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3">
                                            <p:txEl>
                                              <p:charRg st="63" end="79"/>
                                            </p:txEl>
                                          </p:spTgt>
                                        </p:tgtEl>
                                        <p:attrNameLst>
                                          <p:attrName>style.visibility</p:attrName>
                                        </p:attrNameLst>
                                      </p:cBhvr>
                                      <p:to>
                                        <p:strVal val="visible"/>
                                      </p:to>
                                    </p:set>
                                    <p:animEffect transition="in" filter="fade">
                                      <p:cBhvr>
                                        <p:cTn id="10" dur="500"/>
                                        <p:tgtEl>
                                          <p:spTgt spid="30723">
                                            <p:txEl>
                                              <p:charRg st="63" end="7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23">
                                            <p:txEl>
                                              <p:charRg st="79" end="107"/>
                                            </p:txEl>
                                          </p:spTgt>
                                        </p:tgtEl>
                                        <p:attrNameLst>
                                          <p:attrName>style.visibility</p:attrName>
                                        </p:attrNameLst>
                                      </p:cBhvr>
                                      <p:to>
                                        <p:strVal val="visible"/>
                                      </p:to>
                                    </p:set>
                                    <p:animEffect transition="in" filter="fade">
                                      <p:cBhvr>
                                        <p:cTn id="13" dur="500"/>
                                        <p:tgtEl>
                                          <p:spTgt spid="30723">
                                            <p:txEl>
                                              <p:charRg st="79" end="10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723">
                                            <p:txEl>
                                              <p:charRg st="107" end="125"/>
                                            </p:txEl>
                                          </p:spTgt>
                                        </p:tgtEl>
                                        <p:attrNameLst>
                                          <p:attrName>style.visibility</p:attrName>
                                        </p:attrNameLst>
                                      </p:cBhvr>
                                      <p:to>
                                        <p:strVal val="visible"/>
                                      </p:to>
                                    </p:set>
                                    <p:animEffect transition="in" filter="fade">
                                      <p:cBhvr>
                                        <p:cTn id="16" dur="500"/>
                                        <p:tgtEl>
                                          <p:spTgt spid="30723">
                                            <p:txEl>
                                              <p:charRg st="107"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a:spLocks noChangeArrowheads="1"/>
          </p:cNvSpPr>
          <p:nvPr/>
        </p:nvSpPr>
        <p:spPr bwMode="auto">
          <a:xfrm>
            <a:off x="323850" y="1350963"/>
            <a:ext cx="4533900" cy="430213"/>
          </a:xfrm>
          <a:prstGeom prst="rect">
            <a:avLst/>
          </a:prstGeom>
          <a:solidFill>
            <a:schemeClr val="accent5"/>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50000"/>
              </a:spcBef>
              <a:spcAft>
                <a:spcPct val="0"/>
              </a:spcAft>
              <a:buClrTx/>
              <a:buSzTx/>
              <a:buFontTx/>
              <a:buNone/>
              <a:defRPr/>
            </a:pPr>
            <a:r>
              <a:rPr kumimoji="0" lang="zh-CN" altLang="pt-BR"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rPr>
              <a:t> 递归算法的时间复杂度分析</a:t>
            </a:r>
            <a:endParaRPr kumimoji="0" lang="zh-CN" altLang="en-US" sz="2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32770" name="Text Box 3"/>
          <p:cNvSpPr txBox="1"/>
          <p:nvPr/>
        </p:nvSpPr>
        <p:spPr>
          <a:xfrm>
            <a:off x="323850" y="2046288"/>
            <a:ext cx="8439150" cy="2495550"/>
          </a:xfrm>
          <a:prstGeom prst="rect">
            <a:avLst/>
          </a:prstGeom>
          <a:noFill/>
          <a:ln w="9525">
            <a:noFill/>
          </a:ln>
        </p:spPr>
        <p:txBody>
          <a:bodyPr anchor="t" anchorCtr="0">
            <a:spAutoFit/>
          </a:bodyPr>
          <a:p>
            <a:pPr eaLnBrk="0" hangingPunct="0">
              <a:lnSpc>
                <a:spcPct val="150000"/>
              </a:lnSpc>
              <a:spcBef>
                <a:spcPct val="50000"/>
              </a:spcBef>
            </a:pPr>
            <a:r>
              <a:rPr lang="zh-CN" altLang="pt-BR" sz="2000" dirty="0">
                <a:solidFill>
                  <a:srgbClr val="0000FF"/>
                </a:solidFill>
                <a:latin typeface="黑体" panose="02010609060101010101" pitchFamily="49" charset="-122"/>
                <a:ea typeface="黑体" panose="02010609060101010101" pitchFamily="49" charset="-122"/>
              </a:rPr>
              <a:t>　　</a:t>
            </a:r>
            <a:r>
              <a:rPr lang="zh-CN" altLang="pt-BR" sz="2000" dirty="0">
                <a:solidFill>
                  <a:srgbClr val="000000"/>
                </a:solidFill>
                <a:latin typeface="黑体" panose="02010609060101010101" pitchFamily="49" charset="-122"/>
                <a:ea typeface="黑体" panose="02010609060101010101" pitchFamily="49" charset="-122"/>
              </a:rPr>
              <a:t>递归算法是采用一种</a:t>
            </a:r>
            <a:r>
              <a:rPr lang="zh-CN" altLang="pt-BR" sz="2000" dirty="0">
                <a:solidFill>
                  <a:srgbClr val="9900FF"/>
                </a:solidFill>
                <a:latin typeface="黑体" panose="02010609060101010101" pitchFamily="49" charset="-122"/>
                <a:ea typeface="黑体" panose="02010609060101010101" pitchFamily="49" charset="-122"/>
              </a:rPr>
              <a:t>分而治之</a:t>
            </a:r>
            <a:r>
              <a:rPr lang="zh-CN" altLang="pt-BR" sz="2000" dirty="0">
                <a:solidFill>
                  <a:srgbClr val="000000"/>
                </a:solidFill>
                <a:latin typeface="黑体" panose="02010609060101010101" pitchFamily="49" charset="-122"/>
                <a:ea typeface="黑体" panose="02010609060101010101" pitchFamily="49" charset="-122"/>
              </a:rPr>
              <a:t>的方法，把一个“大问题”分解为若干个相似的“小问题”来求解。</a:t>
            </a:r>
            <a:endParaRPr lang="zh-CN" altLang="pt-BR"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zh-CN" altLang="pt-BR" sz="2000" dirty="0">
                <a:solidFill>
                  <a:srgbClr val="000000"/>
                </a:solidFill>
                <a:latin typeface="黑体" panose="02010609060101010101" pitchFamily="49" charset="-122"/>
                <a:ea typeface="黑体" panose="02010609060101010101" pitchFamily="49" charset="-122"/>
              </a:rPr>
              <a:t>　　对递归算法时间复杂度的分析，关键是根据递归过程</a:t>
            </a:r>
            <a:r>
              <a:rPr lang="zh-CN" altLang="pt-BR" sz="2000" dirty="0">
                <a:solidFill>
                  <a:srgbClr val="9900FF"/>
                </a:solidFill>
                <a:latin typeface="黑体" panose="02010609060101010101" pitchFamily="49" charset="-122"/>
                <a:ea typeface="黑体" panose="02010609060101010101" pitchFamily="49" charset="-122"/>
              </a:rPr>
              <a:t>建立递推关系式</a:t>
            </a:r>
            <a:r>
              <a:rPr lang="zh-CN" altLang="pt-BR" sz="2000" dirty="0">
                <a:solidFill>
                  <a:srgbClr val="000000"/>
                </a:solidFill>
                <a:latin typeface="黑体" panose="02010609060101010101" pitchFamily="49" charset="-122"/>
                <a:ea typeface="黑体" panose="02010609060101010101" pitchFamily="49" charset="-122"/>
              </a:rPr>
              <a:t>，然后求解这个递推关系式，得到一个表示算法执行时间的表达式，最后用渐进符号来表示这个表达式即得到算法的时间复杂度。</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charRg st="0"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charRg st="46" end="1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500063" y="1285875"/>
            <a:ext cx="3143250" cy="5238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1.3.1 STL</a:t>
            </a:r>
            <a:r>
              <a:rPr kumimoji="0" lang="zh-CN" altLang="zh-CN" sz="28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概述</a:t>
            </a:r>
            <a:endParaRPr kumimoji="0" lang="zh-CN" altLang="zh-CN" sz="2800" b="0" i="0" u="none" strike="noStrike" kern="1200" cap="none" spc="0" normalizeH="0" baseline="0" noProof="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4338" name="TextBox 7"/>
          <p:cNvSpPr txBox="1"/>
          <p:nvPr/>
        </p:nvSpPr>
        <p:spPr>
          <a:xfrm>
            <a:off x="714375" y="1963738"/>
            <a:ext cx="8072438" cy="1217612"/>
          </a:xfrm>
          <a:prstGeom prst="rect">
            <a:avLst/>
          </a:prstGeom>
          <a:noFill/>
          <a:ln w="9525">
            <a:noFill/>
          </a:ln>
        </p:spPr>
        <p:txBody>
          <a:bodyPr anchor="t" anchorCtr="0">
            <a:spAutoFit/>
          </a:bodyPr>
          <a:p>
            <a:pPr eaLnBrk="0" hangingPunct="0">
              <a:lnSpc>
                <a:spcPts val="3000"/>
              </a:lnSpc>
            </a:pPr>
            <a:r>
              <a:rPr lang="en-US" altLang="zh-CN" sz="2200" dirty="0">
                <a:solidFill>
                  <a:srgbClr val="0000FF"/>
                </a:solidFill>
                <a:latin typeface="Consolas" panose="020B0609020204030204" pitchFamily="49" charset="0"/>
                <a:ea typeface="楷体" panose="02010609060101010101" pitchFamily="49" charset="-122"/>
              </a:rPr>
              <a:t>     STL</a:t>
            </a:r>
            <a:r>
              <a:rPr lang="zh-CN" altLang="zh-CN" sz="2200" dirty="0">
                <a:solidFill>
                  <a:srgbClr val="0000FF"/>
                </a:solidFill>
                <a:latin typeface="Consolas" panose="020B0609020204030204" pitchFamily="49" charset="0"/>
                <a:ea typeface="楷体" panose="02010609060101010101" pitchFamily="49" charset="-122"/>
              </a:rPr>
              <a:t>主要由</a:t>
            </a:r>
            <a:r>
              <a:rPr lang="en-US" altLang="zh-CN" sz="2200" dirty="0">
                <a:solidFill>
                  <a:srgbClr val="0000FF"/>
                </a:solidFill>
                <a:latin typeface="Consolas" panose="020B0609020204030204" pitchFamily="49" charset="0"/>
                <a:ea typeface="楷体" panose="02010609060101010101" pitchFamily="49" charset="-122"/>
              </a:rPr>
              <a:t>container</a:t>
            </a:r>
            <a:r>
              <a:rPr lang="zh-CN" altLang="zh-CN" sz="2200" dirty="0">
                <a:solidFill>
                  <a:srgbClr val="0000FF"/>
                </a:solidFill>
                <a:latin typeface="Consolas" panose="020B0609020204030204" pitchFamily="49" charset="0"/>
                <a:ea typeface="楷体" panose="02010609060101010101" pitchFamily="49" charset="-122"/>
              </a:rPr>
              <a:t>（容器）、</a:t>
            </a:r>
            <a:r>
              <a:rPr lang="en-US" altLang="zh-CN" sz="2200" dirty="0">
                <a:solidFill>
                  <a:srgbClr val="0000FF"/>
                </a:solidFill>
                <a:latin typeface="Consolas" panose="020B0609020204030204" pitchFamily="49" charset="0"/>
                <a:ea typeface="楷体" panose="02010609060101010101" pitchFamily="49" charset="-122"/>
              </a:rPr>
              <a:t>algorithm</a:t>
            </a:r>
            <a:r>
              <a:rPr lang="zh-CN" altLang="zh-CN" sz="2200" dirty="0">
                <a:solidFill>
                  <a:srgbClr val="0000FF"/>
                </a:solidFill>
                <a:latin typeface="Consolas" panose="020B0609020204030204" pitchFamily="49" charset="0"/>
                <a:ea typeface="楷体" panose="02010609060101010101" pitchFamily="49" charset="-122"/>
              </a:rPr>
              <a:t>（算法）和</a:t>
            </a:r>
            <a:r>
              <a:rPr lang="en-US" altLang="zh-CN" sz="2200" dirty="0">
                <a:solidFill>
                  <a:srgbClr val="0000FF"/>
                </a:solidFill>
                <a:latin typeface="Consolas" panose="020B0609020204030204" pitchFamily="49" charset="0"/>
                <a:ea typeface="楷体" panose="02010609060101010101" pitchFamily="49" charset="-122"/>
              </a:rPr>
              <a:t>iterator</a:t>
            </a:r>
            <a:r>
              <a:rPr lang="zh-CN" altLang="zh-CN" sz="2200" dirty="0">
                <a:solidFill>
                  <a:srgbClr val="0000FF"/>
                </a:solidFill>
                <a:latin typeface="Consolas" panose="020B0609020204030204" pitchFamily="49" charset="0"/>
                <a:ea typeface="楷体" panose="02010609060101010101" pitchFamily="49" charset="-122"/>
              </a:rPr>
              <a:t>（迭代器）三大部分构成，容器用于存放数据对象（元素），算法用于操作容器中的数据对象。</a:t>
            </a:r>
            <a:endParaRPr lang="zh-CN" altLang="en-US" sz="2200" dirty="0">
              <a:solidFill>
                <a:srgbClr val="0000FF"/>
              </a:solidFill>
              <a:latin typeface="Consolas" panose="020B0609020204030204" pitchFamily="49" charset="0"/>
              <a:ea typeface="楷体" panose="02010609060101010101" pitchFamily="49" charset="-122"/>
            </a:endParaRPr>
          </a:p>
        </p:txBody>
      </p:sp>
      <p:sp>
        <p:nvSpPr>
          <p:cNvPr id="14339" name="Rectangle 11"/>
          <p:cNvSpPr/>
          <p:nvPr/>
        </p:nvSpPr>
        <p:spPr>
          <a:xfrm>
            <a:off x="0" y="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pSp>
        <p:nvGrpSpPr>
          <p:cNvPr id="14340" name="Group 1"/>
          <p:cNvGrpSpPr>
            <a:grpSpLocks noChangeAspect="1"/>
          </p:cNvGrpSpPr>
          <p:nvPr/>
        </p:nvGrpSpPr>
        <p:grpSpPr>
          <a:xfrm>
            <a:off x="2000250" y="3429000"/>
            <a:ext cx="4519613" cy="2357438"/>
            <a:chOff x="2959" y="2600"/>
            <a:chExt cx="4516" cy="2356"/>
          </a:xfrm>
        </p:grpSpPr>
        <p:sp>
          <p:nvSpPr>
            <p:cNvPr id="14341" name="AutoShape 10"/>
            <p:cNvSpPr>
              <a:spLocks noChangeAspect="1" noTextEdit="1"/>
            </p:cNvSpPr>
            <p:nvPr/>
          </p:nvSpPr>
          <p:spPr>
            <a:xfrm>
              <a:off x="2959" y="2600"/>
              <a:ext cx="4516" cy="2356"/>
            </a:xfrm>
            <a:prstGeom prst="rect">
              <a:avLst/>
            </a:prstGeom>
            <a:noFill/>
            <a:ln w="9525">
              <a:noFill/>
            </a:ln>
          </p:spPr>
          <p:txBody>
            <a:bodyPr anchor="t" anchorCtr="0"/>
            <a:p>
              <a:pPr eaLnBrk="0" hangingPunct="0"/>
              <a:endParaRPr lang="zh-CN" altLang="en-US">
                <a:latin typeface="Arial" panose="020B0604020202020204" pitchFamily="34" charset="0"/>
              </a:endParaRPr>
            </a:p>
          </p:txBody>
        </p:sp>
        <p:sp>
          <p:nvSpPr>
            <p:cNvPr id="14342" name="Rectangle 9"/>
            <p:cNvSpPr/>
            <p:nvPr/>
          </p:nvSpPr>
          <p:spPr>
            <a:xfrm>
              <a:off x="2967" y="4012"/>
              <a:ext cx="4500" cy="93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eaLnBrk="0" hangingPunct="0"/>
              <a:endParaRPr lang="zh-CN" altLang="en-US" dirty="0">
                <a:latin typeface="Arial" panose="020B0604020202020204" pitchFamily="34" charset="0"/>
                <a:ea typeface="宋体" panose="02010600030101010101" pitchFamily="2" charset="-122"/>
              </a:endParaRPr>
            </a:p>
          </p:txBody>
        </p:sp>
        <p:sp>
          <p:nvSpPr>
            <p:cNvPr id="242696" name="Rectangle 8"/>
            <p:cNvSpPr>
              <a:spLocks noChangeArrowheads="1"/>
            </p:cNvSpPr>
            <p:nvPr/>
          </p:nvSpPr>
          <p:spPr bwMode="auto">
            <a:xfrm>
              <a:off x="3043" y="2608"/>
              <a:ext cx="4319" cy="468"/>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lstStyle/>
            <a:p>
              <a:pPr marL="0" marR="0" lvl="0" indent="269875" algn="ctr" defTabSz="914400" rtl="0" eaLnBrk="1" fontAlgn="base" latinLnBrk="0" hangingPunct="1">
                <a:lnSpc>
                  <a:spcPct val="150000"/>
                </a:lnSpc>
                <a:spcBef>
                  <a:spcPct val="0"/>
                </a:spcBef>
                <a:spcAft>
                  <a:spcPct val="0"/>
                </a:spcAft>
                <a:buClrTx/>
                <a:buSzTx/>
                <a:buFontTx/>
                <a:buNone/>
                <a:defRPr/>
              </a:pPr>
              <a:r>
                <a:rPr kumimoji="0" 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算　法</a:t>
              </a:r>
              <a:endParaRPr kumimoji="0" lang="zh-CN" sz="20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42695" name="Rectangle 7"/>
            <p:cNvSpPr>
              <a:spLocks noChangeArrowheads="1"/>
            </p:cNvSpPr>
            <p:nvPr/>
          </p:nvSpPr>
          <p:spPr bwMode="auto">
            <a:xfrm>
              <a:off x="3148" y="4358"/>
              <a:ext cx="899" cy="468"/>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对象</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42694" name="Rectangle 6"/>
            <p:cNvSpPr>
              <a:spLocks noChangeArrowheads="1"/>
            </p:cNvSpPr>
            <p:nvPr/>
          </p:nvSpPr>
          <p:spPr bwMode="auto">
            <a:xfrm>
              <a:off x="4226" y="4358"/>
              <a:ext cx="901" cy="468"/>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对象</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4346" name="Rectangle 5"/>
            <p:cNvSpPr/>
            <p:nvPr/>
          </p:nvSpPr>
          <p:spPr>
            <a:xfrm>
              <a:off x="5310" y="4358"/>
              <a:ext cx="900" cy="468"/>
            </a:xfrm>
            <a:prstGeom prst="rect">
              <a:avLst/>
            </a:prstGeom>
            <a:solidFill>
              <a:srgbClr val="FFFFFF"/>
            </a:solidFill>
            <a:ln w="9525">
              <a:noFill/>
            </a:ln>
          </p:spPr>
          <p:txBody>
            <a:bodyPr lIns="0" tIns="0" rIns="0" bIns="0" anchor="t" anchorCtr="0"/>
            <a:p>
              <a:pPr algn="ctr"/>
              <a:r>
                <a:rPr lang="zh-CN" altLang="zh-CN" sz="2000" dirty="0">
                  <a:latin typeface="Arial" panose="020B0604020202020204" pitchFamily="34" charset="0"/>
                  <a:ea typeface="宋体" panose="02010600030101010101" pitchFamily="2" charset="-122"/>
                </a:rPr>
                <a:t>…</a:t>
              </a:r>
              <a:endParaRPr lang="zh-CN" altLang="zh-CN" sz="2000" dirty="0">
                <a:latin typeface="Arial" panose="020B0604020202020204" pitchFamily="34" charset="0"/>
                <a:ea typeface="宋体" panose="02010600030101010101" pitchFamily="2" charset="-122"/>
              </a:endParaRPr>
            </a:p>
          </p:txBody>
        </p:sp>
        <p:sp>
          <p:nvSpPr>
            <p:cNvPr id="242692" name="Rectangle 4"/>
            <p:cNvSpPr>
              <a:spLocks noChangeArrowheads="1"/>
            </p:cNvSpPr>
            <p:nvPr/>
          </p:nvSpPr>
          <p:spPr bwMode="auto">
            <a:xfrm>
              <a:off x="6387" y="4358"/>
              <a:ext cx="899" cy="468"/>
            </a:xfrm>
            <a:prstGeom prst="rect">
              <a:avLst/>
            </a:prstGeom>
          </p:spPr>
          <p:style>
            <a:lnRef idx="1">
              <a:schemeClr val="accent1"/>
            </a:lnRef>
            <a:fillRef idx="2">
              <a:schemeClr val="accent1"/>
            </a:fillRef>
            <a:effectRef idx="1">
              <a:schemeClr val="accent1"/>
            </a:effectRef>
            <a:fontRef idx="minor">
              <a:schemeClr val="dk1"/>
            </a:fontRef>
          </p:style>
          <p:txBody>
            <a:bodyPr lIns="0" tIns="0" rIns="0" bIns="0"/>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对象</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42691" name="AutoShape 3"/>
            <p:cNvSpPr>
              <a:spLocks noChangeArrowheads="1"/>
            </p:cNvSpPr>
            <p:nvPr/>
          </p:nvSpPr>
          <p:spPr bwMode="auto">
            <a:xfrm>
              <a:off x="4886" y="3076"/>
              <a:ext cx="928" cy="936"/>
            </a:xfrm>
            <a:prstGeom prst="upDownArrow">
              <a:avLst>
                <a:gd name="adj1" fmla="val 50000"/>
                <a:gd name="adj2" fmla="val 26000"/>
              </a:avLst>
            </a:prstGeom>
          </p:spPr>
          <p:style>
            <a:lnRef idx="1">
              <a:schemeClr val="accent5"/>
            </a:lnRef>
            <a:fillRef idx="2">
              <a:schemeClr val="accent5"/>
            </a:fillRef>
            <a:effectRef idx="1">
              <a:schemeClr val="accent5"/>
            </a:effectRef>
            <a:fontRef idx="minor">
              <a:schemeClr val="dk1"/>
            </a:fontRef>
          </p:style>
          <p:txBody>
            <a:bodyPr vert="eaVert" lIns="0" tIns="0" rIns="0" bIns="0"/>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迭代器</a:t>
              </a:r>
              <a:endParaRPr kumimoji="0" 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4349" name="Rectangle 2"/>
            <p:cNvSpPr/>
            <p:nvPr/>
          </p:nvSpPr>
          <p:spPr>
            <a:xfrm>
              <a:off x="3387" y="4080"/>
              <a:ext cx="523" cy="232"/>
            </a:xfrm>
            <a:prstGeom prst="rect">
              <a:avLst/>
            </a:prstGeom>
            <a:solidFill>
              <a:srgbClr val="FFFFFF"/>
            </a:solidFill>
            <a:ln w="9525">
              <a:noFill/>
            </a:ln>
          </p:spPr>
          <p:txBody>
            <a:bodyPr lIns="0" tIns="0" rIns="0" bIns="0" anchor="t" anchorCtr="0"/>
            <a:p>
              <a:pPr algn="ctr"/>
              <a:r>
                <a:rPr lang="zh-CN" altLang="zh-CN" sz="1600" dirty="0">
                  <a:solidFill>
                    <a:srgbClr val="0000FF"/>
                  </a:solidFill>
                  <a:latin typeface="Consolas" panose="020B0609020204030204" pitchFamily="49" charset="0"/>
                  <a:ea typeface="楷体" panose="02010609060101010101" pitchFamily="49" charset="-122"/>
                </a:rPr>
                <a:t>容器</a:t>
              </a:r>
              <a:endParaRPr lang="zh-CN" altLang="zh-CN" sz="1600" dirty="0">
                <a:solidFill>
                  <a:srgbClr val="0000FF"/>
                </a:solidFill>
                <a:latin typeface="Consolas" panose="020B0609020204030204" pitchFamily="49" charset="0"/>
                <a:ea typeface="楷体" panose="02010609060101010101" pitchFamily="49" charset="-122"/>
              </a:endParaRPr>
            </a:p>
          </p:txBody>
        </p:sp>
      </p:grpSp>
      <p:sp>
        <p:nvSpPr>
          <p:cNvPr id="2" name="文本框 1"/>
          <p:cNvSpPr txBox="1"/>
          <p:nvPr/>
        </p:nvSpPr>
        <p:spPr>
          <a:xfrm>
            <a:off x="2289175" y="550863"/>
            <a:ext cx="4449763" cy="614363"/>
          </a:xfrm>
          <a:prstGeom prst="rect">
            <a:avLst/>
          </a:prstGeom>
          <a:noFill/>
        </p:spPr>
        <p:txBody>
          <a:bodyPr wrap="none">
            <a:spAutoFit/>
          </a:bodyPr>
          <a:lstStyle/>
          <a:p>
            <a:pPr marR="0" algn="ctr" defTabSz="914400" eaLnBrk="0" hangingPunct="0">
              <a:spcBef>
                <a:spcPct val="50000"/>
              </a:spcBef>
              <a:buClrTx/>
              <a:buSzTx/>
              <a:buFontTx/>
              <a:defRPr/>
            </a:pPr>
            <a:r>
              <a:rPr kumimoji="0" lang="en-US" altLang="zh-CN" sz="3400" kern="1200" cap="none" spc="50" normalizeH="0" baseline="0" noProof="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1.3 </a:t>
            </a:r>
            <a:r>
              <a:rPr kumimoji="0" lang="zh-CN" altLang="zh-CN" sz="3400" kern="1200" cap="none" spc="0" normalizeH="0" baseline="0" noProof="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算法设计工具―</a:t>
            </a:r>
            <a:r>
              <a:rPr kumimoji="0" lang="pt-BR" altLang="zh-CN" sz="3400" kern="1200" cap="none" spc="0" normalizeH="0" baseline="0" noProof="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STL</a:t>
            </a:r>
            <a:r>
              <a:rPr kumimoji="0" lang="zh-CN" altLang="en-US" sz="3400" kern="1200" cap="none" spc="50" normalizeH="0" baseline="0" noProof="0">
                <a:solidFill>
                  <a:schemeClr val="bg1"/>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zh-CN" altLang="en-US" sz="3400" kern="1200" cap="none" spc="0" normalizeH="0" baseline="0" noProof="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a:spLocks noChangeArrowheads="1"/>
          </p:cNvSpPr>
          <p:nvPr/>
        </p:nvSpPr>
        <p:spPr bwMode="auto">
          <a:xfrm>
            <a:off x="1428728" y="2719945"/>
            <a:ext cx="5310203" cy="1056013"/>
          </a:xfrm>
          <a:prstGeom prst="rect">
            <a:avLst/>
          </a:prstGeom>
          <a:solidFill>
            <a:schemeClr val="bg1">
              <a:lumMod val="95000"/>
            </a:schemeClr>
          </a:solid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pPr marR="0" defTabSz="914400" eaLnBrk="0" hangingPunct="0">
              <a:spcBef>
                <a:spcPct val="50000"/>
              </a:spcBef>
              <a:buClrTx/>
              <a:buSzTx/>
              <a:buFontTx/>
              <a:buNone/>
              <a:defRPr/>
            </a:pPr>
            <a:r>
              <a:rPr kumimoji="1" lang="en-US" altLang="zh-CN" kern="1200" cap="none" spc="0" normalizeH="0" baseline="0" noProof="0" dirty="0">
                <a:solidFill>
                  <a:srgbClr val="0000FF"/>
                </a:solidFill>
                <a:latin typeface="Consolas" panose="020B0609020204030204" pitchFamily="49" charset="0"/>
                <a:ea typeface="+mn-ea"/>
                <a:cs typeface="Consolas" panose="020B0609020204030204" pitchFamily="49" charset="0"/>
              </a:rPr>
              <a:t>fun(1)=1                    (1)   </a:t>
            </a:r>
            <a:endParaRPr kumimoji="1" lang="en-US" altLang="zh-CN" kern="1200" cap="none" spc="0" normalizeH="0" baseline="0" noProof="0" dirty="0">
              <a:solidFill>
                <a:srgbClr val="0000FF"/>
              </a:solidFill>
              <a:latin typeface="Consolas" panose="020B0609020204030204" pitchFamily="49" charset="0"/>
              <a:ea typeface="+mn-ea"/>
              <a:cs typeface="Consolas" panose="020B0609020204030204" pitchFamily="49" charset="0"/>
            </a:endParaRPr>
          </a:p>
          <a:p>
            <a:pPr marR="0" defTabSz="914400" eaLnBrk="0" hangingPunct="0">
              <a:spcBef>
                <a:spcPct val="50000"/>
              </a:spcBef>
              <a:buClrTx/>
              <a:buSzTx/>
              <a:buFontTx/>
              <a:buNone/>
              <a:defRPr/>
            </a:pPr>
            <a:r>
              <a:rPr kumimoji="1" lang="en-US" altLang="zh-CN" kern="1200" cap="none" spc="0" normalizeH="0" baseline="0" noProof="0" dirty="0">
                <a:solidFill>
                  <a:srgbClr val="0000FF"/>
                </a:solidFill>
                <a:latin typeface="Consolas" panose="020B0609020204030204" pitchFamily="49" charset="0"/>
                <a:ea typeface="+mn-ea"/>
                <a:cs typeface="Consolas" panose="020B0609020204030204" pitchFamily="49" charset="0"/>
              </a:rPr>
              <a:t>fun(n)=n*fun(n-1)     n&gt;1   (2)      </a:t>
            </a:r>
            <a:endParaRPr kumimoji="1" lang="en-US" altLang="zh-CN" kern="1200" cap="none" spc="0" normalizeH="0" baseline="0" noProof="0" dirty="0">
              <a:solidFill>
                <a:srgbClr val="0000FF"/>
              </a:solidFill>
              <a:latin typeface="Consolas" panose="020B0609020204030204" pitchFamily="49" charset="0"/>
              <a:ea typeface="+mn-ea"/>
              <a:cs typeface="Consolas" panose="020B0609020204030204" pitchFamily="49" charset="0"/>
            </a:endParaRPr>
          </a:p>
        </p:txBody>
      </p:sp>
      <p:sp>
        <p:nvSpPr>
          <p:cNvPr id="25603" name="Text Box 3" descr="信纸"/>
          <p:cNvSpPr txBox="1">
            <a:spLocks noChangeArrowheads="1"/>
          </p:cNvSpPr>
          <p:nvPr/>
        </p:nvSpPr>
        <p:spPr bwMode="auto">
          <a:xfrm>
            <a:off x="395288" y="552450"/>
            <a:ext cx="3176588" cy="519113"/>
          </a:xfrm>
          <a:prstGeom prst="rect">
            <a:avLst/>
          </a:prstGeom>
          <a:noFill/>
          <a:ln>
            <a:noFill/>
            <a:tailEnd type="none" w="lg" len="lg"/>
          </a:ln>
        </p:spPr>
        <p:style>
          <a:lnRef idx="2">
            <a:schemeClr val="accent1"/>
          </a:lnRef>
          <a:fillRef idx="1">
            <a:schemeClr val="lt1"/>
          </a:fillRef>
          <a:effectRef idx="0">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1"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rPr>
              <a:t>递归模型</a:t>
            </a:r>
            <a:endParaRPr kumimoji="0"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34819" name="Text Box 4"/>
          <p:cNvSpPr txBox="1"/>
          <p:nvPr/>
        </p:nvSpPr>
        <p:spPr>
          <a:xfrm>
            <a:off x="611188" y="1416050"/>
            <a:ext cx="7777162" cy="1049338"/>
          </a:xfrm>
          <a:prstGeom prst="rect">
            <a:avLst/>
          </a:prstGeom>
          <a:noFill/>
          <a:ln w="38100">
            <a:noFill/>
          </a:ln>
        </p:spPr>
        <p:txBody>
          <a:bodyPr anchor="t" anchorCtr="0">
            <a:spAutoFit/>
          </a:bodyPr>
          <a:p>
            <a:pPr eaLnBrk="0" hangingPunct="0">
              <a:lnSpc>
                <a:spcPct val="150000"/>
              </a:lnSpc>
              <a:spcBef>
                <a:spcPct val="50000"/>
              </a:spcBef>
            </a:pPr>
            <a:r>
              <a:rPr lang="zh-CN" altLang="en-US" sz="2200" dirty="0">
                <a:solidFill>
                  <a:srgbClr val="0000FF"/>
                </a:solidFill>
                <a:latin typeface="Consolas" panose="020B0609020204030204" pitchFamily="49" charset="0"/>
                <a:ea typeface="楷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　递归模型是递归算法的抽象，它反映一个递归问题的递归结构。例如求</a:t>
            </a:r>
            <a:r>
              <a:rPr lang="en-US" altLang="zh-CN" sz="2200" dirty="0">
                <a:solidFill>
                  <a:srgbClr val="000000"/>
                </a:solidFill>
                <a:latin typeface="黑体" panose="02010609060101010101" pitchFamily="49" charset="-122"/>
                <a:ea typeface="黑体" panose="02010609060101010101" pitchFamily="49" charset="-122"/>
              </a:rPr>
              <a:t>n</a:t>
            </a:r>
            <a:r>
              <a:rPr lang="zh-CN" altLang="en-US" sz="2200" dirty="0">
                <a:solidFill>
                  <a:srgbClr val="000000"/>
                </a:solidFill>
                <a:latin typeface="黑体" panose="02010609060101010101" pitchFamily="49" charset="-122"/>
                <a:ea typeface="黑体" panose="02010609060101010101" pitchFamily="49" charset="-122"/>
              </a:rPr>
              <a:t>的阶乘的递归算法对应的递归模型如下：</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34820" name="Text Box 5"/>
          <p:cNvSpPr txBox="1"/>
          <p:nvPr/>
        </p:nvSpPr>
        <p:spPr>
          <a:xfrm>
            <a:off x="611188" y="3935413"/>
            <a:ext cx="7993062" cy="1169987"/>
          </a:xfrm>
          <a:prstGeom prst="rect">
            <a:avLst/>
          </a:prstGeom>
          <a:noFill/>
          <a:ln w="38100">
            <a:noFill/>
          </a:ln>
        </p:spPr>
        <p:txBody>
          <a:bodyPr anchor="t" anchorCtr="0">
            <a:spAutoFit/>
          </a:bodyPr>
          <a:p>
            <a:pPr eaLnBrk="0" hangingPunct="0">
              <a:lnSpc>
                <a:spcPct val="12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其中，第一个式子给出了递归的终止条件，第二个式子给出了</a:t>
            </a:r>
            <a:r>
              <a:rPr lang="en-US" altLang="zh-CN" sz="2000" dirty="0">
                <a:solidFill>
                  <a:srgbClr val="000000"/>
                </a:solidFill>
                <a:latin typeface="黑体" panose="02010609060101010101" pitchFamily="49" charset="-122"/>
                <a:ea typeface="黑体" panose="02010609060101010101" pitchFamily="49" charset="-122"/>
              </a:rPr>
              <a:t>fun(</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的值与</a:t>
            </a:r>
            <a:r>
              <a:rPr lang="en-US" altLang="zh-CN" sz="2000" dirty="0">
                <a:solidFill>
                  <a:srgbClr val="000000"/>
                </a:solidFill>
                <a:latin typeface="黑体" panose="02010609060101010101" pitchFamily="49" charset="-122"/>
                <a:ea typeface="黑体" panose="02010609060101010101" pitchFamily="49" charset="-122"/>
              </a:rPr>
              <a:t>fun(</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的值之间的关系，我们把第一个式子称为</a:t>
            </a:r>
            <a:r>
              <a:rPr lang="zh-CN" altLang="en-US" sz="2000" dirty="0">
                <a:solidFill>
                  <a:srgbClr val="C00000"/>
                </a:solidFill>
                <a:latin typeface="黑体" panose="02010609060101010101" pitchFamily="49" charset="-122"/>
                <a:ea typeface="黑体" panose="02010609060101010101" pitchFamily="49" charset="-122"/>
              </a:rPr>
              <a:t>递归出口</a:t>
            </a:r>
            <a:r>
              <a:rPr lang="zh-CN" altLang="en-US" sz="2000" dirty="0">
                <a:solidFill>
                  <a:srgbClr val="000000"/>
                </a:solidFill>
                <a:latin typeface="黑体" panose="02010609060101010101" pitchFamily="49" charset="-122"/>
                <a:ea typeface="黑体" panose="02010609060101010101" pitchFamily="49" charset="-122"/>
              </a:rPr>
              <a:t>，把第二个式子称为</a:t>
            </a:r>
            <a:r>
              <a:rPr lang="zh-CN" altLang="en-US" sz="2000" dirty="0">
                <a:solidFill>
                  <a:srgbClr val="C00000"/>
                </a:solidFill>
                <a:latin typeface="黑体" panose="02010609060101010101" pitchFamily="49" charset="-122"/>
                <a:ea typeface="黑体" panose="02010609060101010101" pitchFamily="49" charset="-122"/>
              </a:rPr>
              <a:t>递归体</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9">
                                            <p:txEl>
                                              <p:charRg st="0" end="53"/>
                                            </p:txEl>
                                          </p:spTgt>
                                        </p:tgtEl>
                                        <p:attrNameLst>
                                          <p:attrName>style.visibility</p:attrName>
                                        </p:attrNameLst>
                                      </p:cBhvr>
                                      <p:to>
                                        <p:strVal val="visible"/>
                                      </p:to>
                                    </p:set>
                                    <p:animEffect transition="in" filter="wipe(left)">
                                      <p:cBhvr>
                                        <p:cTn id="7" dur="500"/>
                                        <p:tgtEl>
                                          <p:spTgt spid="34819">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fade">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20">
                                            <p:txEl>
                                              <p:charRg st="0" end="82"/>
                                            </p:txEl>
                                          </p:spTgt>
                                        </p:tgtEl>
                                        <p:attrNameLst>
                                          <p:attrName>style.visibility</p:attrName>
                                        </p:attrNameLst>
                                      </p:cBhvr>
                                      <p:to>
                                        <p:strVal val="visible"/>
                                      </p:to>
                                    </p:set>
                                    <p:animEffect transition="in" filter="fade">
                                      <p:cBhvr>
                                        <p:cTn id="17" dur="500"/>
                                        <p:tgtEl>
                                          <p:spTgt spid="34820">
                                            <p:txEl>
                                              <p:charRg st="0"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a:spLocks noChangeArrowheads="1"/>
          </p:cNvSpPr>
          <p:nvPr/>
        </p:nvSpPr>
        <p:spPr bwMode="auto">
          <a:xfrm>
            <a:off x="214313" y="301625"/>
            <a:ext cx="8553450" cy="854075"/>
          </a:xfrm>
          <a:prstGeom prst="rect">
            <a:avLst/>
          </a:prstGeom>
          <a:solidFill>
            <a:schemeClr val="accent5">
              <a:lumMod val="20000"/>
              <a:lumOff val="80000"/>
            </a:schemeClr>
          </a:solidFill>
          <a:ln w="9525">
            <a:noFill/>
            <a:miter lim="800000"/>
          </a:ln>
        </p:spPr>
        <p:txBody>
          <a:bodyPr>
            <a:spAutoFit/>
          </a:bodyPr>
          <a:lstStyle/>
          <a:p>
            <a:pPr marR="0" defTabSz="914400" eaLnBrk="0" hangingPunct="0">
              <a:lnSpc>
                <a:spcPts val="3200"/>
              </a:lnSpc>
              <a:spcBef>
                <a:spcPts val="0"/>
              </a:spcBef>
              <a:buClrTx/>
              <a:buSzTx/>
              <a:buFontTx/>
              <a:buNone/>
              <a:defRPr/>
            </a:pPr>
            <a:r>
              <a:rPr kumimoji="1" lang="en-US" altLang="zh-CN" sz="2000"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一般地，一个递归模型是由</a:t>
            </a:r>
            <a:r>
              <a:rPr kumimoji="1" lang="zh-CN" altLang="en-US" sz="2000" kern="1200" cap="none" spc="0" normalizeH="0" baseline="0" noProof="0" dirty="0">
                <a:solidFill>
                  <a:srgbClr val="C00000"/>
                </a:solidFill>
                <a:latin typeface="黑体" panose="02010609060101010101" pitchFamily="49" charset="-122"/>
                <a:ea typeface="黑体" panose="02010609060101010101" pitchFamily="49" charset="-122"/>
                <a:cs typeface="Consolas" panose="020B0609020204030204" pitchFamily="49" charset="0"/>
              </a:rPr>
              <a:t>递归出口</a:t>
            </a:r>
            <a:r>
              <a:rPr kumimoji="1"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和</a:t>
            </a:r>
            <a:r>
              <a:rPr kumimoji="1" lang="zh-CN" altLang="en-US" sz="2000" kern="1200" cap="none" spc="0" normalizeH="0" baseline="0" noProof="0" dirty="0">
                <a:solidFill>
                  <a:srgbClr val="C00000"/>
                </a:solidFill>
                <a:latin typeface="黑体" panose="02010609060101010101" pitchFamily="49" charset="-122"/>
                <a:ea typeface="黑体" panose="02010609060101010101" pitchFamily="49" charset="-122"/>
                <a:cs typeface="Consolas" panose="020B0609020204030204" pitchFamily="49" charset="0"/>
              </a:rPr>
              <a:t>递归体</a:t>
            </a:r>
            <a:r>
              <a:rPr kumimoji="1"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两部分组成，前者确定递归到何时结束，后者确定递归求解时的递推关系。</a:t>
            </a:r>
            <a:endParaRPr kumimoji="1" lang="en-US" altLang="zh-CN"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endParaRPr>
          </a:p>
        </p:txBody>
      </p:sp>
      <p:grpSp>
        <p:nvGrpSpPr>
          <p:cNvPr id="10" name="组合 9"/>
          <p:cNvGrpSpPr/>
          <p:nvPr/>
        </p:nvGrpSpPr>
        <p:grpSpPr>
          <a:xfrm>
            <a:off x="500063" y="3600450"/>
            <a:ext cx="8286750" cy="2663825"/>
            <a:chOff x="500034" y="3600394"/>
            <a:chExt cx="8286808" cy="2664153"/>
          </a:xfrm>
        </p:grpSpPr>
        <p:sp>
          <p:nvSpPr>
            <p:cNvPr id="4" name="TextBox 3"/>
            <p:cNvSpPr txBox="1"/>
            <p:nvPr/>
          </p:nvSpPr>
          <p:spPr>
            <a:xfrm>
              <a:off x="928662" y="4218008"/>
              <a:ext cx="7786741" cy="568395"/>
            </a:xfrm>
            <a:prstGeom prst="rect">
              <a:avLst/>
            </a:prstGeom>
            <a:solidFill>
              <a:srgbClr val="CCCC00">
                <a:alpha val="32941"/>
              </a:srgbClr>
            </a:solidFill>
          </p:spPr>
          <p:style>
            <a:lnRef idx="1">
              <a:schemeClr val="accent1"/>
            </a:lnRef>
            <a:fillRef idx="2">
              <a:schemeClr val="accent1"/>
            </a:fillRef>
            <a:effectRef idx="1">
              <a:schemeClr val="accent1"/>
            </a:effectRef>
            <a:fontRef idx="minor">
              <a:schemeClr val="dk1"/>
            </a:fontRef>
          </p:style>
          <p:txBody>
            <a:bodyPr lIns="144000" tIns="144000" rIns="144000" bIns="144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1"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1" lang="en-US" altLang="zh-CN" sz="1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n+1</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g</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1" lang="en-US" altLang="zh-CN" sz="1800" b="0" i="0" u="none" strike="noStrike" kern="1200" cap="none" spc="0" normalizeH="0" baseline="-3000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1" lang="en-US" altLang="zh-CN" sz="1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i+1</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1" lang="en-US" altLang="zh-CN" sz="1800" b="0" i="0" u="none" strike="noStrike" kern="1200" cap="none" spc="0" normalizeH="0" baseline="-3000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1" i="1" u="none" strike="noStrike" kern="1200" cap="none" spc="0" normalizeH="0" baseline="0" noProof="0" dirty="0" err="1">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c</a:t>
              </a:r>
              <a:r>
                <a:rPr kumimoji="1" lang="en-US" altLang="zh-CN" sz="1800" b="1" i="1" u="none" strike="noStrike" kern="1200" cap="none" spc="0" normalizeH="0" baseline="-30000" noProof="0" dirty="0" err="1">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1" lang="zh-CN" altLang="en-US" sz="1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1" i="1"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c</a:t>
              </a:r>
              <a:r>
                <a:rPr kumimoji="1" lang="en-US" altLang="zh-CN" sz="1800" b="1" i="1" u="none" strike="noStrike" kern="1200" cap="none" spc="0" normalizeH="0" baseline="-3000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1" lang="en-US" altLang="zh-CN" sz="1800" b="1" i="0" u="none" strike="noStrike" kern="1200" cap="none" spc="0" normalizeH="0" baseline="-3000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1" lang="zh-CN" altLang="en-US" sz="1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zh-CN" altLang="en-US" sz="1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1" i="1"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c</a:t>
              </a:r>
              <a:r>
                <a:rPr kumimoji="1" lang="en-US" altLang="zh-CN" sz="1800" b="1" i="1" u="none" strike="noStrike" kern="1200" cap="none" spc="0" normalizeH="0" baseline="-3000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m </a:t>
              </a:r>
              <a:r>
                <a:rPr kumimoji="1"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(2.2)</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49156" name="TextBox 5"/>
            <p:cNvSpPr txBox="1"/>
            <p:nvPr/>
          </p:nvSpPr>
          <p:spPr>
            <a:xfrm>
              <a:off x="642910" y="3600394"/>
              <a:ext cx="3429024" cy="400110"/>
            </a:xfrm>
            <a:prstGeom prst="rect">
              <a:avLst/>
            </a:prstGeom>
            <a:noFill/>
            <a:ln w="9525">
              <a:noFill/>
            </a:ln>
          </p:spPr>
          <p:txBody>
            <a:bodyPr anchor="t" anchorCtr="0">
              <a:spAutoFit/>
            </a:bodyPr>
            <a:p>
              <a:pPr eaLnBrk="0" hangingPunct="0"/>
              <a:r>
                <a:rPr lang="zh-CN" altLang="en-US" sz="2000" dirty="0">
                  <a:solidFill>
                    <a:srgbClr val="C00000"/>
                  </a:solidFill>
                  <a:latin typeface="黑体" panose="02010609060101010101" pitchFamily="49" charset="-122"/>
                  <a:ea typeface="黑体" panose="02010609060101010101" pitchFamily="49" charset="-122"/>
                </a:rPr>
                <a:t>递归体</a:t>
              </a:r>
              <a:r>
                <a:rPr lang="zh-CN" altLang="en-US" sz="2000" dirty="0">
                  <a:solidFill>
                    <a:srgbClr val="000000"/>
                  </a:solidFill>
                  <a:latin typeface="黑体" panose="02010609060101010101" pitchFamily="49" charset="-122"/>
                  <a:ea typeface="黑体" panose="02010609060101010101" pitchFamily="49" charset="-122"/>
                </a:rPr>
                <a:t>的一般格式如下：</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49157" name="TextBox 6"/>
            <p:cNvSpPr txBox="1"/>
            <p:nvPr/>
          </p:nvSpPr>
          <p:spPr>
            <a:xfrm>
              <a:off x="500034" y="5000636"/>
              <a:ext cx="8286808" cy="1263911"/>
            </a:xfrm>
            <a:prstGeom prst="rect">
              <a:avLst/>
            </a:prstGeom>
            <a:noFill/>
            <a:ln w="9525">
              <a:noFill/>
            </a:ln>
          </p:spPr>
          <p:txBody>
            <a:bodyPr anchor="t" anchorCtr="0">
              <a:spAutoFit/>
            </a:bodyPr>
            <a:p>
              <a:pPr eaLnBrk="0" hangingPunct="0">
                <a:lnSpc>
                  <a:spcPts val="3200"/>
                </a:lnSpc>
              </a:pPr>
              <a:r>
                <a:rPr lang="zh-CN" altLang="en-US" sz="2000" dirty="0">
                  <a:solidFill>
                    <a:srgbClr val="000000"/>
                  </a:solidFill>
                  <a:latin typeface="黑体" panose="02010609060101010101" pitchFamily="49" charset="-122"/>
                  <a:ea typeface="黑体" panose="02010609060101010101" pitchFamily="49" charset="-122"/>
                </a:rPr>
                <a:t>   其中，</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i</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j</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i="1" dirty="0">
                  <a:solidFill>
                    <a:srgbClr val="000000"/>
                  </a:solidFill>
                  <a:latin typeface="黑体" panose="02010609060101010101" pitchFamily="49" charset="-122"/>
                  <a:ea typeface="黑体" panose="02010609060101010101" pitchFamily="49" charset="-122"/>
                </a:rPr>
                <a:t>m</a:t>
              </a:r>
              <a:r>
                <a:rPr lang="zh-CN" altLang="en-US" sz="2000" dirty="0">
                  <a:solidFill>
                    <a:srgbClr val="000000"/>
                  </a:solidFill>
                  <a:latin typeface="黑体" panose="02010609060101010101" pitchFamily="49" charset="-122"/>
                  <a:ea typeface="黑体" panose="02010609060101010101" pitchFamily="49" charset="-122"/>
                </a:rPr>
                <a:t>均为正整数。这里的</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i="1" baseline="-30000"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是一个递归“大问题”，</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i="1" baseline="-30000" dirty="0">
                  <a:solidFill>
                    <a:srgbClr val="000000"/>
                  </a:solidFill>
                  <a:latin typeface="黑体" panose="02010609060101010101" pitchFamily="49" charset="-122"/>
                  <a:ea typeface="黑体" panose="02010609060101010101" pitchFamily="49" charset="-122"/>
                </a:rPr>
                <a:t>i</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i="1" baseline="-30000" dirty="0">
                  <a:solidFill>
                    <a:srgbClr val="000000"/>
                  </a:solidFill>
                  <a:latin typeface="黑体" panose="02010609060101010101" pitchFamily="49" charset="-122"/>
                  <a:ea typeface="黑体" panose="02010609060101010101" pitchFamily="49" charset="-122"/>
                </a:rPr>
                <a:t>i</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i="1" baseline="-30000"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为递归“小问题”，</a:t>
              </a:r>
              <a:r>
                <a:rPr lang="en-US" altLang="zh-CN" sz="2000" i="1" dirty="0">
                  <a:solidFill>
                    <a:srgbClr val="000000"/>
                  </a:solidFill>
                  <a:latin typeface="黑体" panose="02010609060101010101" pitchFamily="49" charset="-122"/>
                  <a:ea typeface="黑体" panose="02010609060101010101" pitchFamily="49" charset="-122"/>
                </a:rPr>
                <a:t>c</a:t>
              </a:r>
              <a:r>
                <a:rPr lang="en-US" altLang="zh-CN" sz="2000" i="1" baseline="-30000" dirty="0">
                  <a:solidFill>
                    <a:srgbClr val="000000"/>
                  </a:solidFill>
                  <a:latin typeface="黑体" panose="02010609060101010101" pitchFamily="49" charset="-122"/>
                  <a:ea typeface="黑体" panose="02010609060101010101" pitchFamily="49" charset="-122"/>
                </a:rPr>
                <a:t>j</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c</a:t>
              </a:r>
              <a:r>
                <a:rPr lang="en-US" altLang="zh-CN" sz="2000" i="1" baseline="-30000" dirty="0">
                  <a:solidFill>
                    <a:srgbClr val="000000"/>
                  </a:solidFill>
                  <a:latin typeface="黑体" panose="02010609060101010101" pitchFamily="49" charset="-122"/>
                  <a:ea typeface="黑体" panose="02010609060101010101" pitchFamily="49" charset="-122"/>
                </a:rPr>
                <a:t>j</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c</a:t>
              </a:r>
              <a:r>
                <a:rPr lang="en-US" altLang="zh-CN" sz="2000" i="1" baseline="-30000" dirty="0">
                  <a:solidFill>
                    <a:srgbClr val="000000"/>
                  </a:solidFill>
                  <a:latin typeface="黑体" panose="02010609060101010101" pitchFamily="49" charset="-122"/>
                  <a:ea typeface="黑体" panose="02010609060101010101" pitchFamily="49" charset="-122"/>
                </a:rPr>
                <a:t>m</a:t>
              </a:r>
              <a:r>
                <a:rPr lang="zh-CN" altLang="en-US" sz="2000" dirty="0">
                  <a:solidFill>
                    <a:srgbClr val="000000"/>
                  </a:solidFill>
                  <a:latin typeface="黑体" panose="02010609060101010101" pitchFamily="49" charset="-122"/>
                  <a:ea typeface="黑体" panose="02010609060101010101" pitchFamily="49" charset="-122"/>
                </a:rPr>
                <a:t>是若干个可以直接（用非递归方法）解决的问题，</a:t>
              </a:r>
              <a:r>
                <a:rPr lang="en-US" altLang="zh-CN" sz="2000" i="1" dirty="0">
                  <a:solidFill>
                    <a:srgbClr val="000000"/>
                  </a:solidFill>
                  <a:latin typeface="黑体" panose="02010609060101010101" pitchFamily="49" charset="-122"/>
                  <a:ea typeface="黑体" panose="02010609060101010101" pitchFamily="49" charset="-122"/>
                </a:rPr>
                <a:t>g</a:t>
              </a:r>
              <a:r>
                <a:rPr lang="zh-CN" altLang="en-US" sz="2000" dirty="0">
                  <a:solidFill>
                    <a:srgbClr val="000000"/>
                  </a:solidFill>
                  <a:latin typeface="黑体" panose="02010609060101010101" pitchFamily="49" charset="-122"/>
                  <a:ea typeface="黑体" panose="02010609060101010101" pitchFamily="49" charset="-122"/>
                </a:rPr>
                <a:t>是一个非递归函数，可以直接求值。</a:t>
              </a:r>
              <a:endParaRPr lang="zh-CN" altLang="en-US" sz="2000" dirty="0">
                <a:solidFill>
                  <a:srgbClr val="000000"/>
                </a:solidFill>
                <a:latin typeface="黑体" panose="02010609060101010101" pitchFamily="49" charset="-122"/>
                <a:ea typeface="黑体" panose="02010609060101010101" pitchFamily="49" charset="-122"/>
              </a:endParaRPr>
            </a:p>
          </p:txBody>
        </p:sp>
      </p:grpSp>
      <p:grpSp>
        <p:nvGrpSpPr>
          <p:cNvPr id="9" name="组合 8"/>
          <p:cNvGrpSpPr/>
          <p:nvPr/>
        </p:nvGrpSpPr>
        <p:grpSpPr>
          <a:xfrm>
            <a:off x="571500" y="1385888"/>
            <a:ext cx="8072438" cy="1900237"/>
            <a:chOff x="571472" y="1385816"/>
            <a:chExt cx="8072494" cy="1900308"/>
          </a:xfrm>
        </p:grpSpPr>
        <p:sp>
          <p:nvSpPr>
            <p:cNvPr id="3" name="TextBox 2"/>
            <p:cNvSpPr txBox="1"/>
            <p:nvPr/>
          </p:nvSpPr>
          <p:spPr>
            <a:xfrm>
              <a:off x="857224" y="1928761"/>
              <a:ext cx="7786742" cy="568346"/>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lIns="144000" tIns="144000" bIns="144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1" lang="en-US" altLang="zh-CN" sz="18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f</a:t>
              </a:r>
              <a:r>
                <a:rPr kumimoji="1"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(s</a:t>
              </a:r>
              <a:r>
                <a:rPr kumimoji="1" lang="en-US" altLang="zh-CN" sz="1800" b="0" i="0" u="none" strike="noStrike" kern="1200" cap="none" spc="0" normalizeH="0" baseline="-3000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1"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1" lang="en-US" altLang="zh-CN" sz="18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t>
              </a:r>
              <a:r>
                <a:rPr kumimoji="1" lang="en-US" altLang="zh-CN" sz="1800" b="0" i="0" u="none" strike="noStrike" kern="1200" cap="none" spc="0" normalizeH="0" baseline="-3000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1" lang="en-US" altLang="zh-CN"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(2.1)</a:t>
              </a: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49160" name="TextBox 4"/>
            <p:cNvSpPr txBox="1"/>
            <p:nvPr/>
          </p:nvSpPr>
          <p:spPr>
            <a:xfrm>
              <a:off x="642910" y="2886014"/>
              <a:ext cx="7429552" cy="400110"/>
            </a:xfrm>
            <a:prstGeom prst="rect">
              <a:avLst/>
            </a:prstGeom>
            <a:noFill/>
            <a:ln w="9525">
              <a:noFill/>
            </a:ln>
          </p:spPr>
          <p:txBody>
            <a:bodyPr anchor="t" anchorCtr="0">
              <a:spAutoFit/>
            </a:bodyPr>
            <a:p>
              <a:pPr eaLnBrk="0" hangingPunct="0"/>
              <a:r>
                <a:rPr lang="zh-CN" altLang="en-US" sz="2000" dirty="0">
                  <a:solidFill>
                    <a:srgbClr val="000000"/>
                  </a:solidFill>
                  <a:latin typeface="黑体" panose="02010609060101010101" pitchFamily="49" charset="-122"/>
                  <a:ea typeface="黑体" panose="02010609060101010101" pitchFamily="49" charset="-122"/>
                </a:rPr>
                <a:t>这里的</a:t>
              </a:r>
              <a:r>
                <a:rPr lang="en-US" altLang="zh-CN" sz="2000" i="1" dirty="0">
                  <a:solidFill>
                    <a:srgbClr val="000000"/>
                  </a:solidFill>
                  <a:latin typeface="黑体" panose="02010609060101010101" pitchFamily="49" charset="-122"/>
                  <a:ea typeface="黑体" panose="02010609060101010101" pitchFamily="49" charset="-122"/>
                </a:rPr>
                <a:t>s</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与</a:t>
              </a:r>
              <a:r>
                <a:rPr lang="en-US" altLang="zh-CN" sz="2000" i="1" dirty="0">
                  <a:solidFill>
                    <a:srgbClr val="000000"/>
                  </a:solidFill>
                  <a:latin typeface="黑体" panose="02010609060101010101" pitchFamily="49" charset="-122"/>
                  <a:ea typeface="黑体" panose="02010609060101010101" pitchFamily="49" charset="-122"/>
                </a:rPr>
                <a:t>m</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均为常量，有些递归问题可能有几个递归出口。</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49161" name="TextBox 7"/>
            <p:cNvSpPr txBox="1"/>
            <p:nvPr/>
          </p:nvSpPr>
          <p:spPr>
            <a:xfrm>
              <a:off x="571472" y="1385816"/>
              <a:ext cx="3857652" cy="400110"/>
            </a:xfrm>
            <a:prstGeom prst="rect">
              <a:avLst/>
            </a:prstGeom>
            <a:noFill/>
            <a:ln w="9525">
              <a:noFill/>
            </a:ln>
          </p:spPr>
          <p:txBody>
            <a:bodyPr anchor="t" anchorCtr="0">
              <a:spAutoFit/>
            </a:bodyPr>
            <a:p>
              <a:pPr eaLnBrk="0" hangingPunct="0"/>
              <a:r>
                <a:rPr lang="zh-CN" altLang="en-US" sz="2000" dirty="0">
                  <a:solidFill>
                    <a:srgbClr val="C00000"/>
                  </a:solidFill>
                  <a:latin typeface="黑体" panose="02010609060101010101" pitchFamily="49" charset="-122"/>
                  <a:ea typeface="黑体" panose="02010609060101010101" pitchFamily="49" charset="-122"/>
                </a:rPr>
                <a:t>递归出口</a:t>
              </a:r>
              <a:r>
                <a:rPr lang="zh-CN" altLang="en-US" sz="2000" dirty="0">
                  <a:solidFill>
                    <a:srgbClr val="000000"/>
                  </a:solidFill>
                  <a:latin typeface="黑体" panose="02010609060101010101" pitchFamily="49" charset="-122"/>
                  <a:ea typeface="黑体" panose="02010609060101010101" pitchFamily="49" charset="-122"/>
                </a:rPr>
                <a:t>的一般格式如下：</a:t>
              </a:r>
              <a:endParaRPr lang="en-US" altLang="zh-CN" sz="2000" dirty="0">
                <a:solidFill>
                  <a:srgbClr val="000000"/>
                </a:solidFill>
                <a:latin typeface="黑体" panose="02010609060101010101" pitchFamily="49" charset="-122"/>
                <a:ea typeface="黑体" panose="02010609060101010101" pitchFamily="49"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774700" y="3775075"/>
            <a:ext cx="596900" cy="441325"/>
            <a:chOff x="921320" y="3042425"/>
            <a:chExt cx="797229" cy="589607"/>
          </a:xfrm>
        </p:grpSpPr>
        <p:sp>
          <p:nvSpPr>
            <p:cNvPr id="134" name="圆角矩形 17"/>
            <p:cNvSpPr/>
            <p:nvPr/>
          </p:nvSpPr>
          <p:spPr>
            <a:xfrm>
              <a:off x="921320" y="3042425"/>
              <a:ext cx="797229"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50" name="矩形: 圆角 149"/>
            <p:cNvSpPr/>
            <p:nvPr/>
          </p:nvSpPr>
          <p:spPr>
            <a:xfrm>
              <a:off x="1114267" y="3114535"/>
              <a:ext cx="460102" cy="43054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0" name="组合 39"/>
          <p:cNvGrpSpPr/>
          <p:nvPr/>
        </p:nvGrpSpPr>
        <p:grpSpPr>
          <a:xfrm>
            <a:off x="774700" y="3179763"/>
            <a:ext cx="1495425" cy="447675"/>
            <a:chOff x="921318" y="2250391"/>
            <a:chExt cx="1993332" cy="595910"/>
          </a:xfrm>
        </p:grpSpPr>
        <p:sp>
          <p:nvSpPr>
            <p:cNvPr id="129" name="圆角矩形 4"/>
            <p:cNvSpPr/>
            <p:nvPr/>
          </p:nvSpPr>
          <p:spPr>
            <a:xfrm>
              <a:off x="921318" y="2250391"/>
              <a:ext cx="1993332" cy="595910"/>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51" name="矩形: 圆角 150"/>
            <p:cNvSpPr/>
            <p:nvPr/>
          </p:nvSpPr>
          <p:spPr>
            <a:xfrm>
              <a:off x="1113880" y="2345482"/>
              <a:ext cx="457070" cy="42897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52" name="矩形: 圆角 151"/>
            <p:cNvSpPr/>
            <p:nvPr/>
          </p:nvSpPr>
          <p:spPr>
            <a:xfrm>
              <a:off x="2258670" y="2345482"/>
              <a:ext cx="459186" cy="42897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2" name="组合 41"/>
          <p:cNvGrpSpPr/>
          <p:nvPr/>
        </p:nvGrpSpPr>
        <p:grpSpPr>
          <a:xfrm>
            <a:off x="2501900" y="3175000"/>
            <a:ext cx="1477963" cy="457200"/>
            <a:chOff x="3224482" y="2242493"/>
            <a:chExt cx="1969818" cy="609470"/>
          </a:xfrm>
        </p:grpSpPr>
        <p:sp>
          <p:nvSpPr>
            <p:cNvPr id="156" name="圆角矩形 4"/>
            <p:cNvSpPr/>
            <p:nvPr/>
          </p:nvSpPr>
          <p:spPr>
            <a:xfrm>
              <a:off x="3224482" y="2242493"/>
              <a:ext cx="1969818" cy="609470"/>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57" name="矩形: 圆角 156"/>
            <p:cNvSpPr/>
            <p:nvPr/>
          </p:nvSpPr>
          <p:spPr>
            <a:xfrm>
              <a:off x="3421253" y="2337723"/>
              <a:ext cx="459130"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58" name="矩形: 圆角 157"/>
            <p:cNvSpPr/>
            <p:nvPr/>
          </p:nvSpPr>
          <p:spPr>
            <a:xfrm>
              <a:off x="4559558" y="2337723"/>
              <a:ext cx="459130"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3" name="组合 42"/>
          <p:cNvGrpSpPr/>
          <p:nvPr/>
        </p:nvGrpSpPr>
        <p:grpSpPr>
          <a:xfrm>
            <a:off x="4173538" y="3192463"/>
            <a:ext cx="1495425" cy="446087"/>
            <a:chOff x="5454267" y="2265631"/>
            <a:chExt cx="1993332" cy="596386"/>
          </a:xfrm>
        </p:grpSpPr>
        <p:sp>
          <p:nvSpPr>
            <p:cNvPr id="160" name="圆角矩形 4"/>
            <p:cNvSpPr/>
            <p:nvPr/>
          </p:nvSpPr>
          <p:spPr>
            <a:xfrm>
              <a:off x="5454267" y="2265631"/>
              <a:ext cx="1993332" cy="596386"/>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61" name="矩形: 圆角 160"/>
            <p:cNvSpPr/>
            <p:nvPr/>
          </p:nvSpPr>
          <p:spPr>
            <a:xfrm>
              <a:off x="5661641" y="2361137"/>
              <a:ext cx="457070" cy="4287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2" name="矩形: 圆角 161"/>
            <p:cNvSpPr/>
            <p:nvPr/>
          </p:nvSpPr>
          <p:spPr>
            <a:xfrm>
              <a:off x="6795851" y="2361137"/>
              <a:ext cx="459185" cy="4287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1" name="组合 40"/>
          <p:cNvGrpSpPr/>
          <p:nvPr/>
        </p:nvGrpSpPr>
        <p:grpSpPr>
          <a:xfrm>
            <a:off x="5830888" y="3186113"/>
            <a:ext cx="1558925" cy="441325"/>
            <a:chOff x="7664122" y="2257733"/>
            <a:chExt cx="2076778" cy="589607"/>
          </a:xfrm>
        </p:grpSpPr>
        <p:sp>
          <p:nvSpPr>
            <p:cNvPr id="163" name="圆角矩形 4"/>
            <p:cNvSpPr/>
            <p:nvPr/>
          </p:nvSpPr>
          <p:spPr>
            <a:xfrm>
              <a:off x="7664122" y="2257733"/>
              <a:ext cx="2076778"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64" name="矩形: 圆角 163"/>
            <p:cNvSpPr/>
            <p:nvPr/>
          </p:nvSpPr>
          <p:spPr>
            <a:xfrm>
              <a:off x="7930592" y="2353172"/>
              <a:ext cx="458921"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5" name="矩形: 圆角 164"/>
            <p:cNvSpPr/>
            <p:nvPr/>
          </p:nvSpPr>
          <p:spPr>
            <a:xfrm>
              <a:off x="9091642" y="2353172"/>
              <a:ext cx="458922"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51220" name="组合 36"/>
          <p:cNvGrpSpPr/>
          <p:nvPr/>
        </p:nvGrpSpPr>
        <p:grpSpPr>
          <a:xfrm>
            <a:off x="774700" y="1981200"/>
            <a:ext cx="6615113" cy="457200"/>
            <a:chOff x="921320" y="651821"/>
            <a:chExt cx="8819580" cy="609470"/>
          </a:xfrm>
        </p:grpSpPr>
        <p:sp>
          <p:nvSpPr>
            <p:cNvPr id="53" name="圆角矩形 1"/>
            <p:cNvSpPr/>
            <p:nvPr/>
          </p:nvSpPr>
          <p:spPr>
            <a:xfrm>
              <a:off x="921320" y="651821"/>
              <a:ext cx="8819580" cy="609470"/>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2" name="矩形: 圆角 141"/>
            <p:cNvSpPr/>
            <p:nvPr/>
          </p:nvSpPr>
          <p:spPr>
            <a:xfrm>
              <a:off x="1116041" y="742819"/>
              <a:ext cx="457170"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53" name="矩形: 圆角 152"/>
            <p:cNvSpPr/>
            <p:nvPr/>
          </p:nvSpPr>
          <p:spPr>
            <a:xfrm>
              <a:off x="2258967" y="749167"/>
              <a:ext cx="457170" cy="42747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54" name="矩形: 圆角 153"/>
            <p:cNvSpPr/>
            <p:nvPr/>
          </p:nvSpPr>
          <p:spPr>
            <a:xfrm>
              <a:off x="3425175" y="742819"/>
              <a:ext cx="459286"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55" name="矩形: 圆角 154"/>
            <p:cNvSpPr/>
            <p:nvPr/>
          </p:nvSpPr>
          <p:spPr>
            <a:xfrm>
              <a:off x="4557518" y="742819"/>
              <a:ext cx="459288"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6" name="矩形: 圆角 165"/>
            <p:cNvSpPr/>
            <p:nvPr/>
          </p:nvSpPr>
          <p:spPr>
            <a:xfrm>
              <a:off x="5655998" y="751284"/>
              <a:ext cx="459286"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7" name="矩形: 圆角 166"/>
            <p:cNvSpPr/>
            <p:nvPr/>
          </p:nvSpPr>
          <p:spPr>
            <a:xfrm>
              <a:off x="6792573" y="757632"/>
              <a:ext cx="459288" cy="427475"/>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8" name="矩形: 圆角 167"/>
            <p:cNvSpPr/>
            <p:nvPr/>
          </p:nvSpPr>
          <p:spPr>
            <a:xfrm>
              <a:off x="7933384" y="751284"/>
              <a:ext cx="457170"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69" name="矩形: 圆角 168"/>
            <p:cNvSpPr/>
            <p:nvPr/>
          </p:nvSpPr>
          <p:spPr>
            <a:xfrm>
              <a:off x="9091125" y="751284"/>
              <a:ext cx="459288" cy="42959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52" name="组合 51"/>
          <p:cNvGrpSpPr/>
          <p:nvPr/>
        </p:nvGrpSpPr>
        <p:grpSpPr>
          <a:xfrm>
            <a:off x="1657350" y="3781425"/>
            <a:ext cx="596900" cy="441325"/>
            <a:chOff x="2097718" y="3050834"/>
            <a:chExt cx="797230" cy="589607"/>
          </a:xfrm>
        </p:grpSpPr>
        <p:sp>
          <p:nvSpPr>
            <p:cNvPr id="135" name="圆角矩形 17"/>
            <p:cNvSpPr/>
            <p:nvPr/>
          </p:nvSpPr>
          <p:spPr>
            <a:xfrm>
              <a:off x="2097718" y="3050834"/>
              <a:ext cx="797230"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70" name="矩形: 圆角 169"/>
            <p:cNvSpPr/>
            <p:nvPr/>
          </p:nvSpPr>
          <p:spPr>
            <a:xfrm>
              <a:off x="2258860" y="3125066"/>
              <a:ext cx="457983"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8" name="组合 37"/>
          <p:cNvGrpSpPr/>
          <p:nvPr/>
        </p:nvGrpSpPr>
        <p:grpSpPr>
          <a:xfrm>
            <a:off x="776288" y="2573338"/>
            <a:ext cx="3203575" cy="474662"/>
            <a:chOff x="922912" y="1441581"/>
            <a:chExt cx="4271388" cy="631736"/>
          </a:xfrm>
        </p:grpSpPr>
        <p:sp>
          <p:nvSpPr>
            <p:cNvPr id="82" name="圆角矩形 2"/>
            <p:cNvSpPr/>
            <p:nvPr/>
          </p:nvSpPr>
          <p:spPr>
            <a:xfrm>
              <a:off x="922912" y="1441581"/>
              <a:ext cx="4271388" cy="631736"/>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71" name="矩形: 圆角 170"/>
            <p:cNvSpPr/>
            <p:nvPr/>
          </p:nvSpPr>
          <p:spPr>
            <a:xfrm>
              <a:off x="1117643" y="1542997"/>
              <a:ext cx="457195" cy="428904"/>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2" name="矩形: 圆角 171"/>
            <p:cNvSpPr/>
            <p:nvPr/>
          </p:nvSpPr>
          <p:spPr>
            <a:xfrm>
              <a:off x="2252165" y="1547223"/>
              <a:ext cx="459311" cy="428904"/>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3" name="矩形: 圆角 172"/>
            <p:cNvSpPr/>
            <p:nvPr/>
          </p:nvSpPr>
          <p:spPr>
            <a:xfrm>
              <a:off x="3426901" y="1542997"/>
              <a:ext cx="459312" cy="428904"/>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4" name="矩形: 圆角 173"/>
            <p:cNvSpPr/>
            <p:nvPr/>
          </p:nvSpPr>
          <p:spPr>
            <a:xfrm>
              <a:off x="4559307" y="1542997"/>
              <a:ext cx="459311" cy="428904"/>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 name="组合 38"/>
          <p:cNvGrpSpPr/>
          <p:nvPr/>
        </p:nvGrpSpPr>
        <p:grpSpPr>
          <a:xfrm>
            <a:off x="4175125" y="2576513"/>
            <a:ext cx="3203575" cy="471487"/>
            <a:chOff x="5455860" y="1445251"/>
            <a:chExt cx="4271388" cy="628065"/>
          </a:xfrm>
        </p:grpSpPr>
        <p:sp>
          <p:nvSpPr>
            <p:cNvPr id="175" name="圆角矩形 2"/>
            <p:cNvSpPr/>
            <p:nvPr/>
          </p:nvSpPr>
          <p:spPr>
            <a:xfrm>
              <a:off x="5455860" y="1445251"/>
              <a:ext cx="4271388" cy="628065"/>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76" name="矩形: 圆角 175"/>
            <p:cNvSpPr/>
            <p:nvPr/>
          </p:nvSpPr>
          <p:spPr>
            <a:xfrm>
              <a:off x="5656942" y="1546757"/>
              <a:ext cx="459311" cy="42716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7" name="矩形: 圆角 176"/>
            <p:cNvSpPr/>
            <p:nvPr/>
          </p:nvSpPr>
          <p:spPr>
            <a:xfrm>
              <a:off x="6793579" y="1550986"/>
              <a:ext cx="457195" cy="429283"/>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8" name="矩形: 圆角 177"/>
            <p:cNvSpPr/>
            <p:nvPr/>
          </p:nvSpPr>
          <p:spPr>
            <a:xfrm>
              <a:off x="7932334" y="1546757"/>
              <a:ext cx="459312" cy="42716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179" name="矩形: 圆角 178"/>
            <p:cNvSpPr/>
            <p:nvPr/>
          </p:nvSpPr>
          <p:spPr>
            <a:xfrm>
              <a:off x="9092255" y="1546757"/>
              <a:ext cx="459312" cy="42716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5" name="组合 44"/>
          <p:cNvGrpSpPr/>
          <p:nvPr/>
        </p:nvGrpSpPr>
        <p:grpSpPr>
          <a:xfrm>
            <a:off x="792163" y="5638800"/>
            <a:ext cx="6615112" cy="457200"/>
            <a:chOff x="945768" y="5528225"/>
            <a:chExt cx="8819580" cy="609470"/>
          </a:xfrm>
        </p:grpSpPr>
        <p:sp>
          <p:nvSpPr>
            <p:cNvPr id="249" name="圆角矩形 1"/>
            <p:cNvSpPr/>
            <p:nvPr/>
          </p:nvSpPr>
          <p:spPr>
            <a:xfrm>
              <a:off x="945768" y="5528225"/>
              <a:ext cx="8819580" cy="609470"/>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55" name="矩形: 圆角 254"/>
            <p:cNvSpPr/>
            <p:nvPr/>
          </p:nvSpPr>
          <p:spPr>
            <a:xfrm>
              <a:off x="1140489" y="5619223"/>
              <a:ext cx="457170"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59" name="矩形: 圆角 258"/>
            <p:cNvSpPr/>
            <p:nvPr/>
          </p:nvSpPr>
          <p:spPr>
            <a:xfrm>
              <a:off x="2283415" y="5625571"/>
              <a:ext cx="457170" cy="42747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60" name="矩形: 圆角 259"/>
            <p:cNvSpPr/>
            <p:nvPr/>
          </p:nvSpPr>
          <p:spPr>
            <a:xfrm>
              <a:off x="3449622" y="5619223"/>
              <a:ext cx="459288"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61" name="矩形: 圆角 260"/>
            <p:cNvSpPr/>
            <p:nvPr/>
          </p:nvSpPr>
          <p:spPr>
            <a:xfrm>
              <a:off x="4581967" y="5619223"/>
              <a:ext cx="459286"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1" name="矩形: 圆角 270"/>
            <p:cNvSpPr/>
            <p:nvPr/>
          </p:nvSpPr>
          <p:spPr>
            <a:xfrm>
              <a:off x="5680445" y="5627688"/>
              <a:ext cx="459288"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2" name="矩形: 圆角 271"/>
            <p:cNvSpPr/>
            <p:nvPr/>
          </p:nvSpPr>
          <p:spPr>
            <a:xfrm>
              <a:off x="6817022" y="5634036"/>
              <a:ext cx="459286" cy="427475"/>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3" name="矩形: 圆角 272"/>
            <p:cNvSpPr/>
            <p:nvPr/>
          </p:nvSpPr>
          <p:spPr>
            <a:xfrm>
              <a:off x="7957831" y="5627688"/>
              <a:ext cx="457170"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4" name="矩形: 圆角 273"/>
            <p:cNvSpPr/>
            <p:nvPr/>
          </p:nvSpPr>
          <p:spPr>
            <a:xfrm>
              <a:off x="9115574" y="5627688"/>
              <a:ext cx="459286" cy="429591"/>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6" name="组合 45"/>
          <p:cNvGrpSpPr/>
          <p:nvPr/>
        </p:nvGrpSpPr>
        <p:grpSpPr>
          <a:xfrm>
            <a:off x="793750" y="5030788"/>
            <a:ext cx="3203575" cy="474662"/>
            <a:chOff x="947360" y="4717785"/>
            <a:chExt cx="4271388" cy="631736"/>
          </a:xfrm>
        </p:grpSpPr>
        <p:sp>
          <p:nvSpPr>
            <p:cNvPr id="250" name="圆角矩形 2"/>
            <p:cNvSpPr/>
            <p:nvPr/>
          </p:nvSpPr>
          <p:spPr>
            <a:xfrm>
              <a:off x="947360" y="4717785"/>
              <a:ext cx="4271388" cy="631736"/>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76" name="矩形: 圆角 275"/>
            <p:cNvSpPr/>
            <p:nvPr/>
          </p:nvSpPr>
          <p:spPr>
            <a:xfrm>
              <a:off x="1142091" y="4819201"/>
              <a:ext cx="457195" cy="428904"/>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7" name="矩形: 圆角 276"/>
            <p:cNvSpPr/>
            <p:nvPr/>
          </p:nvSpPr>
          <p:spPr>
            <a:xfrm>
              <a:off x="2276613" y="4823427"/>
              <a:ext cx="459312" cy="428904"/>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8" name="矩形: 圆角 277"/>
            <p:cNvSpPr/>
            <p:nvPr/>
          </p:nvSpPr>
          <p:spPr>
            <a:xfrm>
              <a:off x="3451351" y="4819201"/>
              <a:ext cx="459311" cy="428904"/>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79" name="矩形: 圆角 278"/>
            <p:cNvSpPr/>
            <p:nvPr/>
          </p:nvSpPr>
          <p:spPr>
            <a:xfrm>
              <a:off x="4583755" y="4819201"/>
              <a:ext cx="459312" cy="428904"/>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7" name="组合 46"/>
          <p:cNvGrpSpPr/>
          <p:nvPr/>
        </p:nvGrpSpPr>
        <p:grpSpPr>
          <a:xfrm>
            <a:off x="4194175" y="5033963"/>
            <a:ext cx="3203575" cy="471487"/>
            <a:chOff x="5480308" y="4721455"/>
            <a:chExt cx="4271388" cy="628065"/>
          </a:xfrm>
        </p:grpSpPr>
        <p:sp>
          <p:nvSpPr>
            <p:cNvPr id="280" name="圆角矩形 2"/>
            <p:cNvSpPr/>
            <p:nvPr/>
          </p:nvSpPr>
          <p:spPr>
            <a:xfrm>
              <a:off x="5480308" y="4721455"/>
              <a:ext cx="4271388" cy="628065"/>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81" name="矩形: 圆角 280"/>
            <p:cNvSpPr/>
            <p:nvPr/>
          </p:nvSpPr>
          <p:spPr>
            <a:xfrm>
              <a:off x="5681390" y="4822961"/>
              <a:ext cx="459311" cy="42716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82" name="矩形: 圆角 281"/>
            <p:cNvSpPr/>
            <p:nvPr/>
          </p:nvSpPr>
          <p:spPr>
            <a:xfrm>
              <a:off x="6818027" y="4827190"/>
              <a:ext cx="457195" cy="42928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83" name="矩形: 圆角 282"/>
            <p:cNvSpPr/>
            <p:nvPr/>
          </p:nvSpPr>
          <p:spPr>
            <a:xfrm>
              <a:off x="7956782" y="4822961"/>
              <a:ext cx="459312" cy="42716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284" name="矩形: 圆角 283"/>
            <p:cNvSpPr/>
            <p:nvPr/>
          </p:nvSpPr>
          <p:spPr>
            <a:xfrm>
              <a:off x="9116703" y="4822961"/>
              <a:ext cx="459312" cy="427169"/>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37" name="组合 39936"/>
          <p:cNvGrpSpPr/>
          <p:nvPr/>
        </p:nvGrpSpPr>
        <p:grpSpPr>
          <a:xfrm>
            <a:off x="2501900" y="3781425"/>
            <a:ext cx="598488" cy="441325"/>
            <a:chOff x="3224482" y="3050834"/>
            <a:chExt cx="797229" cy="589607"/>
          </a:xfrm>
        </p:grpSpPr>
        <p:sp>
          <p:nvSpPr>
            <p:cNvPr id="289" name="圆角矩形 17"/>
            <p:cNvSpPr/>
            <p:nvPr/>
          </p:nvSpPr>
          <p:spPr>
            <a:xfrm>
              <a:off x="3224482" y="3050834"/>
              <a:ext cx="797229"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91" name="矩形: 圆角 290"/>
            <p:cNvSpPr/>
            <p:nvPr/>
          </p:nvSpPr>
          <p:spPr>
            <a:xfrm>
              <a:off x="3419031" y="3122944"/>
              <a:ext cx="458883" cy="43054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39" name="组合 39938"/>
          <p:cNvGrpSpPr/>
          <p:nvPr/>
        </p:nvGrpSpPr>
        <p:grpSpPr>
          <a:xfrm>
            <a:off x="3384550" y="3787775"/>
            <a:ext cx="596900" cy="441325"/>
            <a:chOff x="4400880" y="3059243"/>
            <a:chExt cx="797230" cy="589607"/>
          </a:xfrm>
        </p:grpSpPr>
        <p:sp>
          <p:nvSpPr>
            <p:cNvPr id="290" name="圆角矩形 17"/>
            <p:cNvSpPr/>
            <p:nvPr/>
          </p:nvSpPr>
          <p:spPr>
            <a:xfrm>
              <a:off x="4400880" y="3059243"/>
              <a:ext cx="797230"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292" name="矩形: 圆角 291"/>
            <p:cNvSpPr/>
            <p:nvPr/>
          </p:nvSpPr>
          <p:spPr>
            <a:xfrm>
              <a:off x="4562022" y="3133475"/>
              <a:ext cx="457983"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0" name="组合 39939"/>
          <p:cNvGrpSpPr/>
          <p:nvPr/>
        </p:nvGrpSpPr>
        <p:grpSpPr>
          <a:xfrm>
            <a:off x="4171950" y="3790950"/>
            <a:ext cx="598488" cy="441325"/>
            <a:chOff x="5452046" y="3063716"/>
            <a:chExt cx="797229" cy="589607"/>
          </a:xfrm>
        </p:grpSpPr>
        <p:sp>
          <p:nvSpPr>
            <p:cNvPr id="302" name="圆角矩形 17"/>
            <p:cNvSpPr/>
            <p:nvPr/>
          </p:nvSpPr>
          <p:spPr>
            <a:xfrm>
              <a:off x="5452046" y="3063716"/>
              <a:ext cx="797229"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04" name="矩形: 圆角 303"/>
            <p:cNvSpPr/>
            <p:nvPr/>
          </p:nvSpPr>
          <p:spPr>
            <a:xfrm>
              <a:off x="5646595" y="3135826"/>
              <a:ext cx="458883" cy="43054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1" name="组合 39940"/>
          <p:cNvGrpSpPr/>
          <p:nvPr/>
        </p:nvGrpSpPr>
        <p:grpSpPr>
          <a:xfrm>
            <a:off x="5054600" y="3797300"/>
            <a:ext cx="598488" cy="441325"/>
            <a:chOff x="6628444" y="3072125"/>
            <a:chExt cx="797230" cy="589607"/>
          </a:xfrm>
        </p:grpSpPr>
        <p:sp>
          <p:nvSpPr>
            <p:cNvPr id="303" name="圆角矩形 17"/>
            <p:cNvSpPr/>
            <p:nvPr/>
          </p:nvSpPr>
          <p:spPr>
            <a:xfrm>
              <a:off x="6628444" y="3072125"/>
              <a:ext cx="797230"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05" name="矩形: 圆角 304"/>
            <p:cNvSpPr/>
            <p:nvPr/>
          </p:nvSpPr>
          <p:spPr>
            <a:xfrm>
              <a:off x="6789159" y="3146357"/>
              <a:ext cx="458883"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2" name="组合 39941"/>
          <p:cNvGrpSpPr/>
          <p:nvPr/>
        </p:nvGrpSpPr>
        <p:grpSpPr>
          <a:xfrm>
            <a:off x="5899150" y="3797300"/>
            <a:ext cx="598488" cy="441325"/>
            <a:chOff x="7755208" y="3072125"/>
            <a:chExt cx="797229" cy="589607"/>
          </a:xfrm>
        </p:grpSpPr>
        <p:sp>
          <p:nvSpPr>
            <p:cNvPr id="307" name="圆角矩形 17"/>
            <p:cNvSpPr/>
            <p:nvPr/>
          </p:nvSpPr>
          <p:spPr>
            <a:xfrm>
              <a:off x="7755208" y="3072125"/>
              <a:ext cx="797229"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09" name="矩形: 圆角 308"/>
            <p:cNvSpPr/>
            <p:nvPr/>
          </p:nvSpPr>
          <p:spPr>
            <a:xfrm>
              <a:off x="7949757" y="3144235"/>
              <a:ext cx="458883" cy="430541"/>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3" name="组合 39942"/>
          <p:cNvGrpSpPr/>
          <p:nvPr/>
        </p:nvGrpSpPr>
        <p:grpSpPr>
          <a:xfrm>
            <a:off x="6781800" y="3803650"/>
            <a:ext cx="598488" cy="441325"/>
            <a:chOff x="8931606" y="3080534"/>
            <a:chExt cx="797230" cy="589607"/>
          </a:xfrm>
        </p:grpSpPr>
        <p:sp>
          <p:nvSpPr>
            <p:cNvPr id="308" name="圆角矩形 17"/>
            <p:cNvSpPr/>
            <p:nvPr/>
          </p:nvSpPr>
          <p:spPr>
            <a:xfrm>
              <a:off x="8931606" y="3080534"/>
              <a:ext cx="797230" cy="589607"/>
            </a:xfrm>
            <a:prstGeom prst="roundRect">
              <a:avLst/>
            </a:prstGeom>
            <a:solidFill>
              <a:srgbClr val="EBEDF3"/>
            </a:solidFill>
            <a:ln>
              <a:solidFill>
                <a:schemeClr val="tx2">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10" name="矩形: 圆角 309"/>
            <p:cNvSpPr/>
            <p:nvPr/>
          </p:nvSpPr>
          <p:spPr>
            <a:xfrm>
              <a:off x="9092321" y="3154766"/>
              <a:ext cx="458883" cy="428419"/>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50" name="组合 49"/>
          <p:cNvGrpSpPr/>
          <p:nvPr/>
        </p:nvGrpSpPr>
        <p:grpSpPr>
          <a:xfrm>
            <a:off x="793750" y="4414838"/>
            <a:ext cx="1495425" cy="446087"/>
            <a:chOff x="947354" y="3895681"/>
            <a:chExt cx="1993332" cy="595910"/>
          </a:xfrm>
        </p:grpSpPr>
        <p:sp>
          <p:nvSpPr>
            <p:cNvPr id="311" name="圆角矩形 4"/>
            <p:cNvSpPr/>
            <p:nvPr/>
          </p:nvSpPr>
          <p:spPr>
            <a:xfrm>
              <a:off x="947354" y="3895681"/>
              <a:ext cx="1993332" cy="595910"/>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12" name="矩形: 圆角 311"/>
            <p:cNvSpPr/>
            <p:nvPr/>
          </p:nvSpPr>
          <p:spPr>
            <a:xfrm>
              <a:off x="1139916" y="3991111"/>
              <a:ext cx="457070" cy="428377"/>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2</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313" name="矩形: 圆角 312"/>
            <p:cNvSpPr/>
            <p:nvPr/>
          </p:nvSpPr>
          <p:spPr>
            <a:xfrm>
              <a:off x="2284706" y="3991111"/>
              <a:ext cx="459186" cy="428377"/>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5</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5" name="组合 39944"/>
          <p:cNvGrpSpPr/>
          <p:nvPr/>
        </p:nvGrpSpPr>
        <p:grpSpPr>
          <a:xfrm>
            <a:off x="2520950" y="4408488"/>
            <a:ext cx="1477963" cy="457200"/>
            <a:chOff x="3250518" y="3887783"/>
            <a:chExt cx="1969818" cy="609470"/>
          </a:xfrm>
        </p:grpSpPr>
        <p:sp>
          <p:nvSpPr>
            <p:cNvPr id="314" name="圆角矩形 4"/>
            <p:cNvSpPr/>
            <p:nvPr/>
          </p:nvSpPr>
          <p:spPr>
            <a:xfrm>
              <a:off x="3250518" y="3887783"/>
              <a:ext cx="1969818" cy="609470"/>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15" name="矩形: 圆角 314"/>
            <p:cNvSpPr/>
            <p:nvPr/>
          </p:nvSpPr>
          <p:spPr>
            <a:xfrm>
              <a:off x="3447289" y="3983012"/>
              <a:ext cx="459130" cy="42959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1</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316" name="矩形: 圆角 315"/>
            <p:cNvSpPr/>
            <p:nvPr/>
          </p:nvSpPr>
          <p:spPr>
            <a:xfrm>
              <a:off x="4585594" y="3983012"/>
              <a:ext cx="459130" cy="429592"/>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7</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39946" name="组合 39945"/>
          <p:cNvGrpSpPr/>
          <p:nvPr/>
        </p:nvGrpSpPr>
        <p:grpSpPr>
          <a:xfrm>
            <a:off x="4194175" y="4425950"/>
            <a:ext cx="1493838" cy="447675"/>
            <a:chOff x="5480303" y="3910921"/>
            <a:chExt cx="1993332" cy="596386"/>
          </a:xfrm>
        </p:grpSpPr>
        <p:sp>
          <p:nvSpPr>
            <p:cNvPr id="317" name="圆角矩形 4"/>
            <p:cNvSpPr/>
            <p:nvPr/>
          </p:nvSpPr>
          <p:spPr>
            <a:xfrm>
              <a:off x="5480303" y="3910921"/>
              <a:ext cx="1993332" cy="596386"/>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18" name="矩形: 圆角 317"/>
            <p:cNvSpPr/>
            <p:nvPr/>
          </p:nvSpPr>
          <p:spPr>
            <a:xfrm>
              <a:off x="5687898" y="4006090"/>
              <a:ext cx="457555" cy="42931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6</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319" name="矩形: 圆角 318"/>
            <p:cNvSpPr/>
            <p:nvPr/>
          </p:nvSpPr>
          <p:spPr>
            <a:xfrm>
              <a:off x="6821195" y="4006090"/>
              <a:ext cx="459673" cy="429313"/>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8</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48" name="组合 47"/>
          <p:cNvGrpSpPr/>
          <p:nvPr/>
        </p:nvGrpSpPr>
        <p:grpSpPr>
          <a:xfrm>
            <a:off x="5851525" y="4419600"/>
            <a:ext cx="1557338" cy="442913"/>
            <a:chOff x="7690158" y="3903023"/>
            <a:chExt cx="2076778" cy="589607"/>
          </a:xfrm>
        </p:grpSpPr>
        <p:sp>
          <p:nvSpPr>
            <p:cNvPr id="320" name="圆角矩形 4"/>
            <p:cNvSpPr/>
            <p:nvPr/>
          </p:nvSpPr>
          <p:spPr>
            <a:xfrm>
              <a:off x="7690158" y="3903023"/>
              <a:ext cx="2076778" cy="589607"/>
            </a:xfrm>
            <a:prstGeom prst="roundRect">
              <a:avLst/>
            </a:prstGeom>
            <a:solidFill>
              <a:srgbClr val="F8F8F8"/>
            </a:solidFill>
          </p:spPr>
          <p:style>
            <a:lnRef idx="0">
              <a:schemeClr val="accent5"/>
            </a:lnRef>
            <a:fillRef idx="3">
              <a:schemeClr val="accent5"/>
            </a:fillRef>
            <a:effectRef idx="3">
              <a:schemeClr val="accent5"/>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6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321" name="矩形: 圆角 320"/>
            <p:cNvSpPr/>
            <p:nvPr/>
          </p:nvSpPr>
          <p:spPr>
            <a:xfrm>
              <a:off x="7956900" y="3998121"/>
              <a:ext cx="459390" cy="42899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3</a:t>
              </a:r>
              <a:endParaRPr kumimoji="0" lang="en-US" altLang="en-US" sz="1600" b="0" i="0" u="none" strike="noStrike" kern="1200" cap="none" spc="0" normalizeH="0" baseline="0" noProof="1" dirty="0">
                <a:solidFill>
                  <a:srgbClr val="FFFFFF"/>
                </a:solidFill>
                <a:latin typeface="+mn-lt"/>
                <a:ea typeface="+mn-ea"/>
                <a:cs typeface="+mn-cs"/>
              </a:endParaRPr>
            </a:p>
          </p:txBody>
        </p:sp>
        <p:sp>
          <p:nvSpPr>
            <p:cNvPr id="322" name="矩形: 圆角 321"/>
            <p:cNvSpPr/>
            <p:nvPr/>
          </p:nvSpPr>
          <p:spPr>
            <a:xfrm>
              <a:off x="9119134" y="3998121"/>
              <a:ext cx="457272" cy="42899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kern="1200" cap="none" spc="0" normalizeH="0" baseline="0" noProof="1" dirty="0">
                  <a:solidFill>
                    <a:srgbClr val="FFFFFF"/>
                  </a:solidFill>
                  <a:latin typeface="+mn-lt"/>
                  <a:ea typeface="+mn-ea"/>
                  <a:cs typeface="+mn-cs"/>
                </a:rPr>
                <a:t>4</a:t>
              </a:r>
              <a:endParaRPr kumimoji="0" lang="en-US" altLang="en-US" sz="1600" b="0" i="0" u="none" strike="noStrike" kern="1200" cap="none" spc="0" normalizeH="0" baseline="0" noProof="1" dirty="0">
                <a:solidFill>
                  <a:srgbClr val="FFFFFF"/>
                </a:solidFill>
                <a:latin typeface="+mn-lt"/>
                <a:ea typeface="+mn-ea"/>
                <a:cs typeface="+mn-cs"/>
              </a:endParaRPr>
            </a:p>
          </p:txBody>
        </p:sp>
      </p:grpSp>
      <p:grpSp>
        <p:nvGrpSpPr>
          <p:cNvPr id="23" name="组合 22"/>
          <p:cNvGrpSpPr/>
          <p:nvPr/>
        </p:nvGrpSpPr>
        <p:grpSpPr>
          <a:xfrm>
            <a:off x="1490663" y="3048000"/>
            <a:ext cx="1814512" cy="134938"/>
            <a:chOff x="2371725" y="865049"/>
            <a:chExt cx="2419350" cy="180292"/>
          </a:xfrm>
        </p:grpSpPr>
        <p:cxnSp>
          <p:nvCxnSpPr>
            <p:cNvPr id="16" name="连接符: 曲线 15"/>
            <p:cNvCxnSpPr/>
            <p:nvPr/>
          </p:nvCxnSpPr>
          <p:spPr>
            <a:xfrm rot="10800000" flipV="1">
              <a:off x="2371725" y="865049"/>
              <a:ext cx="1219200"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43" name="连接符: 曲线 342"/>
            <p:cNvCxnSpPr/>
            <p:nvPr/>
          </p:nvCxnSpPr>
          <p:spPr>
            <a:xfrm>
              <a:off x="3590925" y="865049"/>
              <a:ext cx="1200150"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44" name="组合 343"/>
          <p:cNvGrpSpPr/>
          <p:nvPr/>
        </p:nvGrpSpPr>
        <p:grpSpPr>
          <a:xfrm>
            <a:off x="4856163" y="3048000"/>
            <a:ext cx="1814512" cy="134938"/>
            <a:chOff x="2371725" y="865049"/>
            <a:chExt cx="2419350" cy="180292"/>
          </a:xfrm>
        </p:grpSpPr>
        <p:cxnSp>
          <p:nvCxnSpPr>
            <p:cNvPr id="345" name="连接符: 曲线 344"/>
            <p:cNvCxnSpPr/>
            <p:nvPr/>
          </p:nvCxnSpPr>
          <p:spPr>
            <a:xfrm rot="10800000" flipV="1">
              <a:off x="2371725" y="865049"/>
              <a:ext cx="1219200"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46" name="连接符: 曲线 345"/>
            <p:cNvCxnSpPr/>
            <p:nvPr/>
          </p:nvCxnSpPr>
          <p:spPr>
            <a:xfrm>
              <a:off x="3590925" y="865049"/>
              <a:ext cx="1200150"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47" name="组合 346"/>
          <p:cNvGrpSpPr/>
          <p:nvPr/>
        </p:nvGrpSpPr>
        <p:grpSpPr>
          <a:xfrm>
            <a:off x="6213475" y="3668713"/>
            <a:ext cx="860425" cy="115887"/>
            <a:chOff x="2371725" y="865049"/>
            <a:chExt cx="2419350" cy="180292"/>
          </a:xfrm>
        </p:grpSpPr>
        <p:cxnSp>
          <p:nvCxnSpPr>
            <p:cNvPr id="348" name="连接符: 曲线 347"/>
            <p:cNvCxnSpPr/>
            <p:nvPr/>
          </p:nvCxnSpPr>
          <p:spPr>
            <a:xfrm rot="10800000" flipV="1">
              <a:off x="2371725" y="865049"/>
              <a:ext cx="1218604"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49" name="连接符: 曲线 348"/>
            <p:cNvCxnSpPr/>
            <p:nvPr/>
          </p:nvCxnSpPr>
          <p:spPr>
            <a:xfrm>
              <a:off x="3590329" y="865049"/>
              <a:ext cx="1200746"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50" name="组合 349"/>
          <p:cNvGrpSpPr/>
          <p:nvPr/>
        </p:nvGrpSpPr>
        <p:grpSpPr>
          <a:xfrm>
            <a:off x="2809875" y="3657600"/>
            <a:ext cx="860425" cy="115888"/>
            <a:chOff x="2371725" y="865049"/>
            <a:chExt cx="2419350" cy="180292"/>
          </a:xfrm>
        </p:grpSpPr>
        <p:cxnSp>
          <p:nvCxnSpPr>
            <p:cNvPr id="351" name="连接符: 曲线 350"/>
            <p:cNvCxnSpPr/>
            <p:nvPr/>
          </p:nvCxnSpPr>
          <p:spPr>
            <a:xfrm rot="10800000" flipV="1">
              <a:off x="2371725" y="865049"/>
              <a:ext cx="1218604"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52" name="连接符: 曲线 351"/>
            <p:cNvCxnSpPr/>
            <p:nvPr/>
          </p:nvCxnSpPr>
          <p:spPr>
            <a:xfrm>
              <a:off x="3590329" y="865049"/>
              <a:ext cx="1200746"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53" name="组合 352"/>
          <p:cNvGrpSpPr/>
          <p:nvPr/>
        </p:nvGrpSpPr>
        <p:grpSpPr>
          <a:xfrm>
            <a:off x="4495800" y="3668713"/>
            <a:ext cx="860425" cy="115887"/>
            <a:chOff x="2371725" y="865049"/>
            <a:chExt cx="2419350" cy="180292"/>
          </a:xfrm>
        </p:grpSpPr>
        <p:cxnSp>
          <p:nvCxnSpPr>
            <p:cNvPr id="354" name="连接符: 曲线 353"/>
            <p:cNvCxnSpPr/>
            <p:nvPr/>
          </p:nvCxnSpPr>
          <p:spPr>
            <a:xfrm rot="10800000" flipV="1">
              <a:off x="2371725" y="865049"/>
              <a:ext cx="1218604"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55" name="连接符: 曲线 354"/>
            <p:cNvCxnSpPr/>
            <p:nvPr/>
          </p:nvCxnSpPr>
          <p:spPr>
            <a:xfrm>
              <a:off x="3590329" y="865049"/>
              <a:ext cx="1200746"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56" name="组合 355"/>
          <p:cNvGrpSpPr/>
          <p:nvPr/>
        </p:nvGrpSpPr>
        <p:grpSpPr>
          <a:xfrm>
            <a:off x="1079500" y="3662363"/>
            <a:ext cx="860425" cy="115887"/>
            <a:chOff x="2371725" y="865049"/>
            <a:chExt cx="2419350" cy="180292"/>
          </a:xfrm>
        </p:grpSpPr>
        <p:cxnSp>
          <p:nvCxnSpPr>
            <p:cNvPr id="357" name="连接符: 曲线 356"/>
            <p:cNvCxnSpPr/>
            <p:nvPr/>
          </p:nvCxnSpPr>
          <p:spPr>
            <a:xfrm rot="10800000" flipV="1">
              <a:off x="2371725" y="865049"/>
              <a:ext cx="1218604" cy="180292"/>
            </a:xfrm>
            <a:prstGeom prst="curvedConnector3">
              <a:avLst>
                <a:gd name="adj1" fmla="val 102344"/>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58" name="连接符: 曲线 357"/>
            <p:cNvCxnSpPr/>
            <p:nvPr/>
          </p:nvCxnSpPr>
          <p:spPr>
            <a:xfrm>
              <a:off x="3590329" y="865049"/>
              <a:ext cx="1200746" cy="180292"/>
            </a:xfrm>
            <a:prstGeom prst="curvedConnector3">
              <a:avLst>
                <a:gd name="adj1" fmla="val 10000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59" name="组合 358"/>
          <p:cNvGrpSpPr/>
          <p:nvPr/>
        </p:nvGrpSpPr>
        <p:grpSpPr>
          <a:xfrm>
            <a:off x="2270125" y="2438400"/>
            <a:ext cx="3608388" cy="153988"/>
            <a:chOff x="2371725" y="865049"/>
            <a:chExt cx="2419350" cy="180292"/>
          </a:xfrm>
        </p:grpSpPr>
        <p:cxnSp>
          <p:nvCxnSpPr>
            <p:cNvPr id="360" name="连接符: 曲线 359"/>
            <p:cNvCxnSpPr/>
            <p:nvPr/>
          </p:nvCxnSpPr>
          <p:spPr>
            <a:xfrm rot="10800000" flipV="1">
              <a:off x="2371725" y="865049"/>
              <a:ext cx="1218722" cy="180292"/>
            </a:xfrm>
            <a:prstGeom prst="curvedConnector3">
              <a:avLst>
                <a:gd name="adj1" fmla="val 100380"/>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61" name="连接符: 曲线 360"/>
            <p:cNvCxnSpPr/>
            <p:nvPr/>
          </p:nvCxnSpPr>
          <p:spPr>
            <a:xfrm>
              <a:off x="3590447" y="865049"/>
              <a:ext cx="1200628" cy="180292"/>
            </a:xfrm>
            <a:prstGeom prst="curvedConnector3">
              <a:avLst>
                <a:gd name="adj1" fmla="val 98803"/>
              </a:avLst>
            </a:prstGeom>
            <a:ln>
              <a:solidFill>
                <a:schemeClr val="tx1">
                  <a:lumMod val="75000"/>
                  <a:lumOff val="25000"/>
                </a:schemeClr>
              </a:solidFill>
              <a:prstDash val="sysDash"/>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62" name="组合 361"/>
          <p:cNvGrpSpPr/>
          <p:nvPr/>
        </p:nvGrpSpPr>
        <p:grpSpPr>
          <a:xfrm rot="10800000">
            <a:off x="1068388" y="4291013"/>
            <a:ext cx="860425" cy="115887"/>
            <a:chOff x="2371725" y="865049"/>
            <a:chExt cx="2419350" cy="180292"/>
          </a:xfrm>
        </p:grpSpPr>
        <p:cxnSp>
          <p:nvCxnSpPr>
            <p:cNvPr id="363" name="连接符: 曲线 362"/>
            <p:cNvCxnSpPr/>
            <p:nvPr/>
          </p:nvCxnSpPr>
          <p:spPr>
            <a:xfrm rot="10800000" flipV="1">
              <a:off x="2385118" y="865049"/>
              <a:ext cx="1218601"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64" name="连接符: 曲线 363"/>
            <p:cNvCxnSpPr/>
            <p:nvPr/>
          </p:nvCxnSpPr>
          <p:spPr>
            <a:xfrm>
              <a:off x="3603719" y="865049"/>
              <a:ext cx="1200749"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65" name="组合 364"/>
          <p:cNvGrpSpPr/>
          <p:nvPr/>
        </p:nvGrpSpPr>
        <p:grpSpPr>
          <a:xfrm rot="10800000">
            <a:off x="1489075" y="4883150"/>
            <a:ext cx="1814513" cy="134938"/>
            <a:chOff x="2371725" y="865049"/>
            <a:chExt cx="2419350" cy="180292"/>
          </a:xfrm>
        </p:grpSpPr>
        <p:cxnSp>
          <p:nvCxnSpPr>
            <p:cNvPr id="366" name="连接符: 曲线 365"/>
            <p:cNvCxnSpPr/>
            <p:nvPr/>
          </p:nvCxnSpPr>
          <p:spPr>
            <a:xfrm rot="10800000" flipV="1">
              <a:off x="2365376" y="865049"/>
              <a:ext cx="1219200"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67" name="连接符: 曲线 366"/>
            <p:cNvCxnSpPr/>
            <p:nvPr/>
          </p:nvCxnSpPr>
          <p:spPr>
            <a:xfrm>
              <a:off x="3590925" y="865049"/>
              <a:ext cx="1200150"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68" name="组合 367"/>
          <p:cNvGrpSpPr/>
          <p:nvPr/>
        </p:nvGrpSpPr>
        <p:grpSpPr>
          <a:xfrm rot="10800000">
            <a:off x="2265363" y="5492750"/>
            <a:ext cx="3608387" cy="153988"/>
            <a:chOff x="2371725" y="865049"/>
            <a:chExt cx="2419350" cy="180292"/>
          </a:xfrm>
        </p:grpSpPr>
        <p:cxnSp>
          <p:nvCxnSpPr>
            <p:cNvPr id="369" name="连接符: 曲线 368"/>
            <p:cNvCxnSpPr/>
            <p:nvPr/>
          </p:nvCxnSpPr>
          <p:spPr>
            <a:xfrm rot="10800000" flipV="1">
              <a:off x="2374918" y="865049"/>
              <a:ext cx="1218723" cy="180292"/>
            </a:xfrm>
            <a:prstGeom prst="curvedConnector3">
              <a:avLst>
                <a:gd name="adj1" fmla="val 10038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70" name="连接符: 曲线 369"/>
            <p:cNvCxnSpPr/>
            <p:nvPr/>
          </p:nvCxnSpPr>
          <p:spPr>
            <a:xfrm>
              <a:off x="3590447" y="865049"/>
              <a:ext cx="1200628" cy="180292"/>
            </a:xfrm>
            <a:prstGeom prst="curvedConnector3">
              <a:avLst>
                <a:gd name="adj1" fmla="val 98803"/>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71" name="组合 370"/>
          <p:cNvGrpSpPr/>
          <p:nvPr/>
        </p:nvGrpSpPr>
        <p:grpSpPr>
          <a:xfrm rot="10800000">
            <a:off x="2800350" y="4275138"/>
            <a:ext cx="860425" cy="115887"/>
            <a:chOff x="2371725" y="865049"/>
            <a:chExt cx="2419350" cy="180292"/>
          </a:xfrm>
        </p:grpSpPr>
        <p:cxnSp>
          <p:nvCxnSpPr>
            <p:cNvPr id="372" name="连接符: 曲线 371"/>
            <p:cNvCxnSpPr/>
            <p:nvPr/>
          </p:nvCxnSpPr>
          <p:spPr>
            <a:xfrm rot="10800000" flipV="1">
              <a:off x="2385115" y="865049"/>
              <a:ext cx="1218604"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73" name="连接符: 曲线 372"/>
            <p:cNvCxnSpPr/>
            <p:nvPr/>
          </p:nvCxnSpPr>
          <p:spPr>
            <a:xfrm>
              <a:off x="3617109" y="865049"/>
              <a:ext cx="1200749"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74" name="组合 373"/>
          <p:cNvGrpSpPr/>
          <p:nvPr/>
        </p:nvGrpSpPr>
        <p:grpSpPr>
          <a:xfrm rot="10800000">
            <a:off x="4479925" y="4286250"/>
            <a:ext cx="860425" cy="115888"/>
            <a:chOff x="2371725" y="865049"/>
            <a:chExt cx="2419350" cy="180292"/>
          </a:xfrm>
        </p:grpSpPr>
        <p:cxnSp>
          <p:nvCxnSpPr>
            <p:cNvPr id="375" name="连接符: 曲线 374"/>
            <p:cNvCxnSpPr/>
            <p:nvPr/>
          </p:nvCxnSpPr>
          <p:spPr>
            <a:xfrm rot="10800000" flipV="1">
              <a:off x="2398507" y="865049"/>
              <a:ext cx="1218601"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76" name="连接符: 曲线 375"/>
            <p:cNvCxnSpPr/>
            <p:nvPr/>
          </p:nvCxnSpPr>
          <p:spPr>
            <a:xfrm>
              <a:off x="3617109" y="865049"/>
              <a:ext cx="1200749"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77" name="组合 376"/>
          <p:cNvGrpSpPr/>
          <p:nvPr/>
        </p:nvGrpSpPr>
        <p:grpSpPr>
          <a:xfrm rot="10800000">
            <a:off x="6211888" y="4268788"/>
            <a:ext cx="862012" cy="115887"/>
            <a:chOff x="2371725" y="865049"/>
            <a:chExt cx="2419350" cy="180292"/>
          </a:xfrm>
        </p:grpSpPr>
        <p:cxnSp>
          <p:nvCxnSpPr>
            <p:cNvPr id="378" name="连接符: 曲线 377"/>
            <p:cNvCxnSpPr/>
            <p:nvPr/>
          </p:nvCxnSpPr>
          <p:spPr>
            <a:xfrm rot="10800000" flipV="1">
              <a:off x="2358357" y="865049"/>
              <a:ext cx="1220815"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79" name="连接符: 曲线 378"/>
            <p:cNvCxnSpPr/>
            <p:nvPr/>
          </p:nvCxnSpPr>
          <p:spPr>
            <a:xfrm>
              <a:off x="3592540" y="865049"/>
              <a:ext cx="1198535"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grpSp>
        <p:nvGrpSpPr>
          <p:cNvPr id="380" name="组合 379"/>
          <p:cNvGrpSpPr/>
          <p:nvPr/>
        </p:nvGrpSpPr>
        <p:grpSpPr>
          <a:xfrm rot="10800000">
            <a:off x="4872038" y="4894263"/>
            <a:ext cx="1814512" cy="136525"/>
            <a:chOff x="2371725" y="865049"/>
            <a:chExt cx="2419350" cy="180292"/>
          </a:xfrm>
        </p:grpSpPr>
        <p:cxnSp>
          <p:nvCxnSpPr>
            <p:cNvPr id="381" name="连接符: 曲线 380"/>
            <p:cNvCxnSpPr/>
            <p:nvPr/>
          </p:nvCxnSpPr>
          <p:spPr>
            <a:xfrm rot="10800000" flipV="1">
              <a:off x="2371725" y="865049"/>
              <a:ext cx="1219200" cy="180292"/>
            </a:xfrm>
            <a:prstGeom prst="curvedConnector3">
              <a:avLst>
                <a:gd name="adj1" fmla="val 102344"/>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cxnSp>
          <p:nvCxnSpPr>
            <p:cNvPr id="382" name="连接符: 曲线 381"/>
            <p:cNvCxnSpPr/>
            <p:nvPr/>
          </p:nvCxnSpPr>
          <p:spPr>
            <a:xfrm>
              <a:off x="3597275" y="865049"/>
              <a:ext cx="1200151" cy="180292"/>
            </a:xfrm>
            <a:prstGeom prst="curvedConnector3">
              <a:avLst>
                <a:gd name="adj1" fmla="val 100000"/>
              </a:avLst>
            </a:prstGeom>
            <a:ln>
              <a:solidFill>
                <a:schemeClr val="tx1">
                  <a:lumMod val="75000"/>
                  <a:lumOff val="25000"/>
                </a:schemeClr>
              </a:solidFill>
              <a:prstDash val="solid"/>
              <a:headEnd type="oval" w="med" len="med"/>
              <a:tailEnd type="triangle" w="med" len="med"/>
            </a:ln>
          </p:spPr>
          <p:style>
            <a:lnRef idx="2">
              <a:schemeClr val="dk1"/>
            </a:lnRef>
            <a:fillRef idx="0">
              <a:schemeClr val="dk1"/>
            </a:fillRef>
            <a:effectRef idx="1">
              <a:schemeClr val="dk1"/>
            </a:effectRef>
            <a:fontRef idx="minor">
              <a:schemeClr val="tx1"/>
            </a:fontRef>
          </p:style>
        </p:cxnSp>
      </p:grpSp>
      <p:cxnSp>
        <p:nvCxnSpPr>
          <p:cNvPr id="28" name="直接连接符 27"/>
          <p:cNvCxnSpPr/>
          <p:nvPr/>
        </p:nvCxnSpPr>
        <p:spPr>
          <a:xfrm>
            <a:off x="7453313" y="2217738"/>
            <a:ext cx="533400" cy="0"/>
          </a:xfrm>
          <a:prstGeom prst="line">
            <a:avLst/>
          </a:prstGeom>
          <a:ln w="76200">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a:off x="7720013" y="2252663"/>
            <a:ext cx="0" cy="1768475"/>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3" name="直接连接符 382"/>
          <p:cNvCxnSpPr/>
          <p:nvPr/>
        </p:nvCxnSpPr>
        <p:spPr>
          <a:xfrm>
            <a:off x="7453313" y="4035425"/>
            <a:ext cx="533400" cy="0"/>
          </a:xfrm>
          <a:prstGeom prst="line">
            <a:avLst/>
          </a:prstGeom>
          <a:ln w="76200">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4" name="直接箭头连接符 383"/>
          <p:cNvCxnSpPr/>
          <p:nvPr/>
        </p:nvCxnSpPr>
        <p:spPr>
          <a:xfrm>
            <a:off x="7720013" y="4064000"/>
            <a:ext cx="0" cy="1812925"/>
          </a:xfrm>
          <a:prstGeom prst="straightConnector1">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7453313" y="5876925"/>
            <a:ext cx="533400" cy="0"/>
          </a:xfrm>
          <a:prstGeom prst="line">
            <a:avLst/>
          </a:prstGeom>
          <a:ln w="76200">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4" name="矩形 43"/>
          <p:cNvSpPr/>
          <p:nvPr/>
        </p:nvSpPr>
        <p:spPr>
          <a:xfrm>
            <a:off x="7766050" y="2416175"/>
            <a:ext cx="738188" cy="1427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无序记录递归分解</a:t>
            </a:r>
            <a:endPar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86" name="矩形 385"/>
          <p:cNvSpPr/>
          <p:nvPr/>
        </p:nvSpPr>
        <p:spPr>
          <a:xfrm>
            <a:off x="7766050" y="4229100"/>
            <a:ext cx="738188" cy="1427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有序记录逐层归并</a:t>
            </a:r>
            <a:endPar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51350" name="组合 13"/>
          <p:cNvGrpSpPr/>
          <p:nvPr/>
        </p:nvGrpSpPr>
        <p:grpSpPr>
          <a:xfrm>
            <a:off x="360363" y="1382713"/>
            <a:ext cx="827087" cy="392112"/>
            <a:chOff x="3935374" y="1595267"/>
            <a:chExt cx="3028426" cy="467239"/>
          </a:xfrm>
        </p:grpSpPr>
        <p:pic>
          <p:nvPicPr>
            <p:cNvPr id="51351" name="图片 8"/>
            <p:cNvPicPr>
              <a:picLocks noChangeAspect="1"/>
            </p:cNvPicPr>
            <p:nvPr/>
          </p:nvPicPr>
          <p:blipFill>
            <a:blip r:embed="rId1"/>
            <a:stretch>
              <a:fillRect/>
            </a:stretch>
          </p:blipFill>
          <p:spPr>
            <a:xfrm>
              <a:off x="3935374" y="1607742"/>
              <a:ext cx="3028426" cy="441171"/>
            </a:xfrm>
            <a:prstGeom prst="rect">
              <a:avLst/>
            </a:prstGeom>
            <a:noFill/>
            <a:ln w="9525">
              <a:noFill/>
            </a:ln>
          </p:spPr>
        </p:pic>
        <p:sp>
          <p:nvSpPr>
            <p:cNvPr id="181" name="矩形 180"/>
            <p:cNvSpPr/>
            <p:nvPr/>
          </p:nvSpPr>
          <p:spPr>
            <a:xfrm>
              <a:off x="4092316" y="1595267"/>
              <a:ext cx="2511096" cy="467239"/>
            </a:xfrm>
            <a:prstGeom prst="rect">
              <a:avLst/>
            </a:prstGeom>
          </p:spPr>
          <p:txBody>
            <a:bodyPr wrap="none">
              <a:spAutoFit/>
            </a:bodyP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rPr>
                <a:t>示例</a:t>
              </a:r>
              <a:endPar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wipe(up)">
                                      <p:cBhvr>
                                        <p:cTn id="7" dur="500"/>
                                        <p:tgtEl>
                                          <p:spTgt spid="35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par>
                                <p:cTn id="12" presetID="22" presetClass="entr" presetSubtype="1"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par>
                                <p:cTn id="20" presetID="22" presetClass="entr" presetSubtype="1" fill="hold" nodeType="withEffect">
                                  <p:stCondLst>
                                    <p:cond delay="0"/>
                                  </p:stCondLst>
                                  <p:childTnLst>
                                    <p:set>
                                      <p:cBhvr>
                                        <p:cTn id="21" dur="1" fill="hold">
                                          <p:stCondLst>
                                            <p:cond delay="0"/>
                                          </p:stCondLst>
                                        </p:cTn>
                                        <p:tgtEl>
                                          <p:spTgt spid="344"/>
                                        </p:tgtEl>
                                        <p:attrNameLst>
                                          <p:attrName>style.visibility</p:attrName>
                                        </p:attrNameLst>
                                      </p:cBhvr>
                                      <p:to>
                                        <p:strVal val="visible"/>
                                      </p:to>
                                    </p:set>
                                    <p:animEffect transition="in" filter="wipe(up)">
                                      <p:cBhvr>
                                        <p:cTn id="22" dur="500"/>
                                        <p:tgtEl>
                                          <p:spTgt spid="344"/>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2" presetClass="entr" presetSubtype="1"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up)">
                                      <p:cBhvr>
                                        <p:cTn id="29" dur="500"/>
                                        <p:tgtEl>
                                          <p:spTgt spid="42"/>
                                        </p:tgtEl>
                                      </p:cBhvr>
                                    </p:animEffect>
                                  </p:childTnLst>
                                </p:cTn>
                              </p:par>
                              <p:par>
                                <p:cTn id="30" presetID="22" presetClass="entr" presetSubtype="1"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par>
                                <p:cTn id="33" presetID="22" presetClass="entr" presetSubtype="1"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56"/>
                                        </p:tgtEl>
                                        <p:attrNameLst>
                                          <p:attrName>style.visibility</p:attrName>
                                        </p:attrNameLst>
                                      </p:cBhvr>
                                      <p:to>
                                        <p:strVal val="visible"/>
                                      </p:to>
                                    </p:set>
                                    <p:animEffect transition="in" filter="wipe(up)">
                                      <p:cBhvr>
                                        <p:cTn id="40" dur="500"/>
                                        <p:tgtEl>
                                          <p:spTgt spid="356"/>
                                        </p:tgtEl>
                                      </p:cBhvr>
                                    </p:animEffect>
                                  </p:childTnLst>
                                </p:cTn>
                              </p:par>
                              <p:par>
                                <p:cTn id="41" presetID="22" presetClass="entr" presetSubtype="1" fill="hold" nodeType="withEffect">
                                  <p:stCondLst>
                                    <p:cond delay="0"/>
                                  </p:stCondLst>
                                  <p:childTnLst>
                                    <p:set>
                                      <p:cBhvr>
                                        <p:cTn id="42" dur="1" fill="hold">
                                          <p:stCondLst>
                                            <p:cond delay="0"/>
                                          </p:stCondLst>
                                        </p:cTn>
                                        <p:tgtEl>
                                          <p:spTgt spid="350"/>
                                        </p:tgtEl>
                                        <p:attrNameLst>
                                          <p:attrName>style.visibility</p:attrName>
                                        </p:attrNameLst>
                                      </p:cBhvr>
                                      <p:to>
                                        <p:strVal val="visible"/>
                                      </p:to>
                                    </p:set>
                                    <p:animEffect transition="in" filter="wipe(up)">
                                      <p:cBhvr>
                                        <p:cTn id="43" dur="500"/>
                                        <p:tgtEl>
                                          <p:spTgt spid="350"/>
                                        </p:tgtEl>
                                      </p:cBhvr>
                                    </p:animEffect>
                                  </p:childTnLst>
                                </p:cTn>
                              </p:par>
                              <p:par>
                                <p:cTn id="44" presetID="22" presetClass="entr" presetSubtype="1" fill="hold" nodeType="withEffect">
                                  <p:stCondLst>
                                    <p:cond delay="0"/>
                                  </p:stCondLst>
                                  <p:childTnLst>
                                    <p:set>
                                      <p:cBhvr>
                                        <p:cTn id="45" dur="1" fill="hold">
                                          <p:stCondLst>
                                            <p:cond delay="0"/>
                                          </p:stCondLst>
                                        </p:cTn>
                                        <p:tgtEl>
                                          <p:spTgt spid="353"/>
                                        </p:tgtEl>
                                        <p:attrNameLst>
                                          <p:attrName>style.visibility</p:attrName>
                                        </p:attrNameLst>
                                      </p:cBhvr>
                                      <p:to>
                                        <p:strVal val="visible"/>
                                      </p:to>
                                    </p:set>
                                    <p:animEffect transition="in" filter="wipe(up)">
                                      <p:cBhvr>
                                        <p:cTn id="46" dur="500"/>
                                        <p:tgtEl>
                                          <p:spTgt spid="353"/>
                                        </p:tgtEl>
                                      </p:cBhvr>
                                    </p:animEffect>
                                  </p:childTnLst>
                                </p:cTn>
                              </p:par>
                              <p:par>
                                <p:cTn id="47" presetID="22" presetClass="entr" presetSubtype="1" fill="hold" nodeType="withEffect">
                                  <p:stCondLst>
                                    <p:cond delay="0"/>
                                  </p:stCondLst>
                                  <p:childTnLst>
                                    <p:set>
                                      <p:cBhvr>
                                        <p:cTn id="48" dur="1" fill="hold">
                                          <p:stCondLst>
                                            <p:cond delay="0"/>
                                          </p:stCondLst>
                                        </p:cTn>
                                        <p:tgtEl>
                                          <p:spTgt spid="347"/>
                                        </p:tgtEl>
                                        <p:attrNameLst>
                                          <p:attrName>style.visibility</p:attrName>
                                        </p:attrNameLst>
                                      </p:cBhvr>
                                      <p:to>
                                        <p:strVal val="visible"/>
                                      </p:to>
                                    </p:set>
                                    <p:animEffect transition="in" filter="wipe(up)">
                                      <p:cBhvr>
                                        <p:cTn id="49" dur="500"/>
                                        <p:tgtEl>
                                          <p:spTgt spid="347"/>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39943"/>
                                        </p:tgtEl>
                                        <p:attrNameLst>
                                          <p:attrName>style.visibility</p:attrName>
                                        </p:attrNameLst>
                                      </p:cBhvr>
                                      <p:to>
                                        <p:strVal val="visible"/>
                                      </p:to>
                                    </p:set>
                                    <p:animEffect transition="in" filter="wipe(up)">
                                      <p:cBhvr>
                                        <p:cTn id="53" dur="500"/>
                                        <p:tgtEl>
                                          <p:spTgt spid="39943"/>
                                        </p:tgtEl>
                                      </p:cBhvr>
                                    </p:animEffect>
                                  </p:childTnLst>
                                </p:cTn>
                              </p:par>
                              <p:par>
                                <p:cTn id="54" presetID="22" presetClass="entr" presetSubtype="1" fill="hold" nodeType="withEffect">
                                  <p:stCondLst>
                                    <p:cond delay="0"/>
                                  </p:stCondLst>
                                  <p:childTnLst>
                                    <p:set>
                                      <p:cBhvr>
                                        <p:cTn id="55" dur="1" fill="hold">
                                          <p:stCondLst>
                                            <p:cond delay="0"/>
                                          </p:stCondLst>
                                        </p:cTn>
                                        <p:tgtEl>
                                          <p:spTgt spid="39942"/>
                                        </p:tgtEl>
                                        <p:attrNameLst>
                                          <p:attrName>style.visibility</p:attrName>
                                        </p:attrNameLst>
                                      </p:cBhvr>
                                      <p:to>
                                        <p:strVal val="visible"/>
                                      </p:to>
                                    </p:set>
                                    <p:animEffect transition="in" filter="wipe(up)">
                                      <p:cBhvr>
                                        <p:cTn id="56" dur="500"/>
                                        <p:tgtEl>
                                          <p:spTgt spid="39942"/>
                                        </p:tgtEl>
                                      </p:cBhvr>
                                    </p:animEffect>
                                  </p:childTnLst>
                                </p:cTn>
                              </p:par>
                              <p:par>
                                <p:cTn id="57" presetID="22" presetClass="entr" presetSubtype="1" fill="hold" nodeType="withEffect">
                                  <p:stCondLst>
                                    <p:cond delay="0"/>
                                  </p:stCondLst>
                                  <p:childTnLst>
                                    <p:set>
                                      <p:cBhvr>
                                        <p:cTn id="58" dur="1" fill="hold">
                                          <p:stCondLst>
                                            <p:cond delay="0"/>
                                          </p:stCondLst>
                                        </p:cTn>
                                        <p:tgtEl>
                                          <p:spTgt spid="39941"/>
                                        </p:tgtEl>
                                        <p:attrNameLst>
                                          <p:attrName>style.visibility</p:attrName>
                                        </p:attrNameLst>
                                      </p:cBhvr>
                                      <p:to>
                                        <p:strVal val="visible"/>
                                      </p:to>
                                    </p:set>
                                    <p:animEffect transition="in" filter="wipe(up)">
                                      <p:cBhvr>
                                        <p:cTn id="59" dur="500"/>
                                        <p:tgtEl>
                                          <p:spTgt spid="39941"/>
                                        </p:tgtEl>
                                      </p:cBhvr>
                                    </p:animEffect>
                                  </p:childTnLst>
                                </p:cTn>
                              </p:par>
                              <p:par>
                                <p:cTn id="60" presetID="22" presetClass="entr" presetSubtype="1" fill="hold" nodeType="withEffect">
                                  <p:stCondLst>
                                    <p:cond delay="0"/>
                                  </p:stCondLst>
                                  <p:childTnLst>
                                    <p:set>
                                      <p:cBhvr>
                                        <p:cTn id="61" dur="1" fill="hold">
                                          <p:stCondLst>
                                            <p:cond delay="0"/>
                                          </p:stCondLst>
                                        </p:cTn>
                                        <p:tgtEl>
                                          <p:spTgt spid="39940"/>
                                        </p:tgtEl>
                                        <p:attrNameLst>
                                          <p:attrName>style.visibility</p:attrName>
                                        </p:attrNameLst>
                                      </p:cBhvr>
                                      <p:to>
                                        <p:strVal val="visible"/>
                                      </p:to>
                                    </p:set>
                                    <p:animEffect transition="in" filter="wipe(up)">
                                      <p:cBhvr>
                                        <p:cTn id="62" dur="500"/>
                                        <p:tgtEl>
                                          <p:spTgt spid="39940"/>
                                        </p:tgtEl>
                                      </p:cBhvr>
                                    </p:animEffect>
                                  </p:childTnLst>
                                </p:cTn>
                              </p:par>
                              <p:par>
                                <p:cTn id="63" presetID="22" presetClass="entr" presetSubtype="1" fill="hold" nodeType="withEffect">
                                  <p:stCondLst>
                                    <p:cond delay="0"/>
                                  </p:stCondLst>
                                  <p:childTnLst>
                                    <p:set>
                                      <p:cBhvr>
                                        <p:cTn id="64" dur="1" fill="hold">
                                          <p:stCondLst>
                                            <p:cond delay="0"/>
                                          </p:stCondLst>
                                        </p:cTn>
                                        <p:tgtEl>
                                          <p:spTgt spid="39939"/>
                                        </p:tgtEl>
                                        <p:attrNameLst>
                                          <p:attrName>style.visibility</p:attrName>
                                        </p:attrNameLst>
                                      </p:cBhvr>
                                      <p:to>
                                        <p:strVal val="visible"/>
                                      </p:to>
                                    </p:set>
                                    <p:animEffect transition="in" filter="wipe(up)">
                                      <p:cBhvr>
                                        <p:cTn id="65" dur="500"/>
                                        <p:tgtEl>
                                          <p:spTgt spid="39939"/>
                                        </p:tgtEl>
                                      </p:cBhvr>
                                    </p:animEffect>
                                  </p:childTnLst>
                                </p:cTn>
                              </p:par>
                              <p:par>
                                <p:cTn id="66" presetID="22" presetClass="entr" presetSubtype="1" fill="hold" nodeType="withEffect">
                                  <p:stCondLst>
                                    <p:cond delay="0"/>
                                  </p:stCondLst>
                                  <p:childTnLst>
                                    <p:set>
                                      <p:cBhvr>
                                        <p:cTn id="67" dur="1" fill="hold">
                                          <p:stCondLst>
                                            <p:cond delay="0"/>
                                          </p:stCondLst>
                                        </p:cTn>
                                        <p:tgtEl>
                                          <p:spTgt spid="39937"/>
                                        </p:tgtEl>
                                        <p:attrNameLst>
                                          <p:attrName>style.visibility</p:attrName>
                                        </p:attrNameLst>
                                      </p:cBhvr>
                                      <p:to>
                                        <p:strVal val="visible"/>
                                      </p:to>
                                    </p:set>
                                    <p:animEffect transition="in" filter="wipe(up)">
                                      <p:cBhvr>
                                        <p:cTn id="68" dur="500"/>
                                        <p:tgtEl>
                                          <p:spTgt spid="39937"/>
                                        </p:tgtEl>
                                      </p:cBhvr>
                                    </p:animEffect>
                                  </p:childTnLst>
                                </p:cTn>
                              </p:par>
                              <p:par>
                                <p:cTn id="69" presetID="22" presetClass="entr" presetSubtype="1"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up)">
                                      <p:cBhvr>
                                        <p:cTn id="71" dur="500"/>
                                        <p:tgtEl>
                                          <p:spTgt spid="52"/>
                                        </p:tgtEl>
                                      </p:cBhvr>
                                    </p:animEffect>
                                  </p:childTnLst>
                                </p:cTn>
                              </p:par>
                              <p:par>
                                <p:cTn id="72" presetID="22" presetClass="entr" presetSubtype="1" fill="hold"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up)">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up)">
                                      <p:cBhvr>
                                        <p:cTn id="79" dur="500"/>
                                        <p:tgtEl>
                                          <p:spTgt spid="28"/>
                                        </p:tgtEl>
                                      </p:cBhvr>
                                    </p:animEffect>
                                  </p:childTnLst>
                                </p:cTn>
                              </p:par>
                              <p:par>
                                <p:cTn id="80" presetID="22" presetClass="entr" presetSubtype="1" fill="hold"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500"/>
                                        <p:tgtEl>
                                          <p:spTgt spid="30"/>
                                        </p:tgtEl>
                                      </p:cBhvr>
                                    </p:animEffect>
                                  </p:childTnLst>
                                </p:cTn>
                              </p:par>
                              <p:par>
                                <p:cTn id="83" presetID="22" presetClass="entr" presetSubtype="1" fill="hold" nodeType="withEffect">
                                  <p:stCondLst>
                                    <p:cond delay="0"/>
                                  </p:stCondLst>
                                  <p:childTnLst>
                                    <p:set>
                                      <p:cBhvr>
                                        <p:cTn id="84" dur="1" fill="hold">
                                          <p:stCondLst>
                                            <p:cond delay="0"/>
                                          </p:stCondLst>
                                        </p:cTn>
                                        <p:tgtEl>
                                          <p:spTgt spid="383"/>
                                        </p:tgtEl>
                                        <p:attrNameLst>
                                          <p:attrName>style.visibility</p:attrName>
                                        </p:attrNameLst>
                                      </p:cBhvr>
                                      <p:to>
                                        <p:strVal val="visible"/>
                                      </p:to>
                                    </p:set>
                                    <p:animEffect transition="in" filter="wipe(up)">
                                      <p:cBhvr>
                                        <p:cTn id="85" dur="500"/>
                                        <p:tgtEl>
                                          <p:spTgt spid="383"/>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up)">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down)">
                                      <p:cBhvr>
                                        <p:cTn id="94" dur="500"/>
                                        <p:tgtEl>
                                          <p:spTgt spid="50"/>
                                        </p:tgtEl>
                                      </p:cBhvr>
                                    </p:animEffect>
                                  </p:childTnLst>
                                </p:cTn>
                              </p:par>
                              <p:par>
                                <p:cTn id="95" presetID="22" presetClass="entr" presetSubtype="4" fill="hold"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down)">
                                      <p:cBhvr>
                                        <p:cTn id="97" dur="500"/>
                                        <p:tgtEl>
                                          <p:spTgt spid="48"/>
                                        </p:tgtEl>
                                      </p:cBhvr>
                                    </p:animEffect>
                                  </p:childTnLst>
                                </p:cTn>
                              </p:par>
                              <p:par>
                                <p:cTn id="98" presetID="22" presetClass="entr" presetSubtype="4" fill="hold" nodeType="withEffect">
                                  <p:stCondLst>
                                    <p:cond delay="0"/>
                                  </p:stCondLst>
                                  <p:childTnLst>
                                    <p:set>
                                      <p:cBhvr>
                                        <p:cTn id="99" dur="1" fill="hold">
                                          <p:stCondLst>
                                            <p:cond delay="0"/>
                                          </p:stCondLst>
                                        </p:cTn>
                                        <p:tgtEl>
                                          <p:spTgt spid="39945"/>
                                        </p:tgtEl>
                                        <p:attrNameLst>
                                          <p:attrName>style.visibility</p:attrName>
                                        </p:attrNameLst>
                                      </p:cBhvr>
                                      <p:to>
                                        <p:strVal val="visible"/>
                                      </p:to>
                                    </p:set>
                                    <p:animEffect transition="in" filter="wipe(down)">
                                      <p:cBhvr>
                                        <p:cTn id="100" dur="500"/>
                                        <p:tgtEl>
                                          <p:spTgt spid="39945"/>
                                        </p:tgtEl>
                                      </p:cBhvr>
                                    </p:animEffect>
                                  </p:childTnLst>
                                </p:cTn>
                              </p:par>
                              <p:par>
                                <p:cTn id="101" presetID="22" presetClass="entr" presetSubtype="4" fill="hold" nodeType="withEffect">
                                  <p:stCondLst>
                                    <p:cond delay="0"/>
                                  </p:stCondLst>
                                  <p:childTnLst>
                                    <p:set>
                                      <p:cBhvr>
                                        <p:cTn id="102" dur="1" fill="hold">
                                          <p:stCondLst>
                                            <p:cond delay="0"/>
                                          </p:stCondLst>
                                        </p:cTn>
                                        <p:tgtEl>
                                          <p:spTgt spid="39946"/>
                                        </p:tgtEl>
                                        <p:attrNameLst>
                                          <p:attrName>style.visibility</p:attrName>
                                        </p:attrNameLst>
                                      </p:cBhvr>
                                      <p:to>
                                        <p:strVal val="visible"/>
                                      </p:to>
                                    </p:set>
                                    <p:animEffect transition="in" filter="wipe(down)">
                                      <p:cBhvr>
                                        <p:cTn id="103" dur="500"/>
                                        <p:tgtEl>
                                          <p:spTgt spid="39946"/>
                                        </p:tgtEl>
                                      </p:cBhvr>
                                    </p:animEffect>
                                  </p:childTnLst>
                                </p:cTn>
                              </p:par>
                            </p:childTnLst>
                          </p:cTn>
                        </p:par>
                        <p:par>
                          <p:cTn id="104" fill="hold">
                            <p:stCondLst>
                              <p:cond delay="500"/>
                            </p:stCondLst>
                            <p:childTnLst>
                              <p:par>
                                <p:cTn id="105" presetID="22" presetClass="entr" presetSubtype="4" fill="hold" nodeType="afterEffect">
                                  <p:stCondLst>
                                    <p:cond delay="0"/>
                                  </p:stCondLst>
                                  <p:childTnLst>
                                    <p:set>
                                      <p:cBhvr>
                                        <p:cTn id="106" dur="1" fill="hold">
                                          <p:stCondLst>
                                            <p:cond delay="0"/>
                                          </p:stCondLst>
                                        </p:cTn>
                                        <p:tgtEl>
                                          <p:spTgt spid="362"/>
                                        </p:tgtEl>
                                        <p:attrNameLst>
                                          <p:attrName>style.visibility</p:attrName>
                                        </p:attrNameLst>
                                      </p:cBhvr>
                                      <p:to>
                                        <p:strVal val="visible"/>
                                      </p:to>
                                    </p:set>
                                    <p:animEffect transition="in" filter="wipe(down)">
                                      <p:cBhvr>
                                        <p:cTn id="107" dur="500"/>
                                        <p:tgtEl>
                                          <p:spTgt spid="362"/>
                                        </p:tgtEl>
                                      </p:cBhvr>
                                    </p:animEffect>
                                  </p:childTnLst>
                                </p:cTn>
                              </p:par>
                              <p:par>
                                <p:cTn id="108" presetID="22" presetClass="entr" presetSubtype="4" fill="hold" nodeType="withEffect">
                                  <p:stCondLst>
                                    <p:cond delay="0"/>
                                  </p:stCondLst>
                                  <p:childTnLst>
                                    <p:set>
                                      <p:cBhvr>
                                        <p:cTn id="109" dur="1" fill="hold">
                                          <p:stCondLst>
                                            <p:cond delay="0"/>
                                          </p:stCondLst>
                                        </p:cTn>
                                        <p:tgtEl>
                                          <p:spTgt spid="371"/>
                                        </p:tgtEl>
                                        <p:attrNameLst>
                                          <p:attrName>style.visibility</p:attrName>
                                        </p:attrNameLst>
                                      </p:cBhvr>
                                      <p:to>
                                        <p:strVal val="visible"/>
                                      </p:to>
                                    </p:set>
                                    <p:animEffect transition="in" filter="wipe(down)">
                                      <p:cBhvr>
                                        <p:cTn id="110" dur="500"/>
                                        <p:tgtEl>
                                          <p:spTgt spid="371"/>
                                        </p:tgtEl>
                                      </p:cBhvr>
                                    </p:animEffect>
                                  </p:childTnLst>
                                </p:cTn>
                              </p:par>
                              <p:par>
                                <p:cTn id="111" presetID="22" presetClass="entr" presetSubtype="4" fill="hold" nodeType="withEffect">
                                  <p:stCondLst>
                                    <p:cond delay="0"/>
                                  </p:stCondLst>
                                  <p:childTnLst>
                                    <p:set>
                                      <p:cBhvr>
                                        <p:cTn id="112" dur="1" fill="hold">
                                          <p:stCondLst>
                                            <p:cond delay="0"/>
                                          </p:stCondLst>
                                        </p:cTn>
                                        <p:tgtEl>
                                          <p:spTgt spid="374"/>
                                        </p:tgtEl>
                                        <p:attrNameLst>
                                          <p:attrName>style.visibility</p:attrName>
                                        </p:attrNameLst>
                                      </p:cBhvr>
                                      <p:to>
                                        <p:strVal val="visible"/>
                                      </p:to>
                                    </p:set>
                                    <p:animEffect transition="in" filter="wipe(down)">
                                      <p:cBhvr>
                                        <p:cTn id="113" dur="500"/>
                                        <p:tgtEl>
                                          <p:spTgt spid="374"/>
                                        </p:tgtEl>
                                      </p:cBhvr>
                                    </p:animEffect>
                                  </p:childTnLst>
                                </p:cTn>
                              </p:par>
                              <p:par>
                                <p:cTn id="114" presetID="22" presetClass="entr" presetSubtype="4" fill="hold" nodeType="withEffect">
                                  <p:stCondLst>
                                    <p:cond delay="0"/>
                                  </p:stCondLst>
                                  <p:childTnLst>
                                    <p:set>
                                      <p:cBhvr>
                                        <p:cTn id="115" dur="1" fill="hold">
                                          <p:stCondLst>
                                            <p:cond delay="0"/>
                                          </p:stCondLst>
                                        </p:cTn>
                                        <p:tgtEl>
                                          <p:spTgt spid="377"/>
                                        </p:tgtEl>
                                        <p:attrNameLst>
                                          <p:attrName>style.visibility</p:attrName>
                                        </p:attrNameLst>
                                      </p:cBhvr>
                                      <p:to>
                                        <p:strVal val="visible"/>
                                      </p:to>
                                    </p:set>
                                    <p:animEffect transition="in" filter="wipe(down)">
                                      <p:cBhvr>
                                        <p:cTn id="116" dur="500"/>
                                        <p:tgtEl>
                                          <p:spTgt spid="37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down)">
                                      <p:cBhvr>
                                        <p:cTn id="121" dur="500"/>
                                        <p:tgtEl>
                                          <p:spTgt spid="46"/>
                                        </p:tgtEl>
                                      </p:cBhvr>
                                    </p:animEffect>
                                  </p:childTnLst>
                                </p:cTn>
                              </p:par>
                              <p:par>
                                <p:cTn id="122" presetID="22" presetClass="entr" presetSubtype="4"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down)">
                                      <p:cBhvr>
                                        <p:cTn id="124" dur="500"/>
                                        <p:tgtEl>
                                          <p:spTgt spid="47"/>
                                        </p:tgtEl>
                                      </p:cBhvr>
                                    </p:animEffect>
                                  </p:childTnLst>
                                </p:cTn>
                              </p:par>
                            </p:childTnLst>
                          </p:cTn>
                        </p:par>
                        <p:par>
                          <p:cTn id="125" fill="hold">
                            <p:stCondLst>
                              <p:cond delay="500"/>
                            </p:stCondLst>
                            <p:childTnLst>
                              <p:par>
                                <p:cTn id="126" presetID="22" presetClass="entr" presetSubtype="4" fill="hold" nodeType="afterEffect">
                                  <p:stCondLst>
                                    <p:cond delay="0"/>
                                  </p:stCondLst>
                                  <p:childTnLst>
                                    <p:set>
                                      <p:cBhvr>
                                        <p:cTn id="127" dur="1" fill="hold">
                                          <p:stCondLst>
                                            <p:cond delay="0"/>
                                          </p:stCondLst>
                                        </p:cTn>
                                        <p:tgtEl>
                                          <p:spTgt spid="365"/>
                                        </p:tgtEl>
                                        <p:attrNameLst>
                                          <p:attrName>style.visibility</p:attrName>
                                        </p:attrNameLst>
                                      </p:cBhvr>
                                      <p:to>
                                        <p:strVal val="visible"/>
                                      </p:to>
                                    </p:set>
                                    <p:animEffect transition="in" filter="wipe(down)">
                                      <p:cBhvr>
                                        <p:cTn id="128" dur="500"/>
                                        <p:tgtEl>
                                          <p:spTgt spid="365"/>
                                        </p:tgtEl>
                                      </p:cBhvr>
                                    </p:animEffect>
                                  </p:childTnLst>
                                </p:cTn>
                              </p:par>
                              <p:par>
                                <p:cTn id="129" presetID="22" presetClass="entr" presetSubtype="4" fill="hold" nodeType="withEffect">
                                  <p:stCondLst>
                                    <p:cond delay="0"/>
                                  </p:stCondLst>
                                  <p:childTnLst>
                                    <p:set>
                                      <p:cBhvr>
                                        <p:cTn id="130" dur="1" fill="hold">
                                          <p:stCondLst>
                                            <p:cond delay="0"/>
                                          </p:stCondLst>
                                        </p:cTn>
                                        <p:tgtEl>
                                          <p:spTgt spid="380"/>
                                        </p:tgtEl>
                                        <p:attrNameLst>
                                          <p:attrName>style.visibility</p:attrName>
                                        </p:attrNameLst>
                                      </p:cBhvr>
                                      <p:to>
                                        <p:strVal val="visible"/>
                                      </p:to>
                                    </p:set>
                                    <p:animEffect transition="in" filter="wipe(down)">
                                      <p:cBhvr>
                                        <p:cTn id="131" dur="500"/>
                                        <p:tgtEl>
                                          <p:spTgt spid="38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45"/>
                                        </p:tgtEl>
                                        <p:attrNameLst>
                                          <p:attrName>style.visibility</p:attrName>
                                        </p:attrNameLst>
                                      </p:cBhvr>
                                      <p:to>
                                        <p:strVal val="visible"/>
                                      </p:to>
                                    </p:set>
                                    <p:animEffect transition="in" filter="wipe(down)">
                                      <p:cBhvr>
                                        <p:cTn id="136" dur="500"/>
                                        <p:tgtEl>
                                          <p:spTgt spid="45"/>
                                        </p:tgtEl>
                                      </p:cBhvr>
                                    </p:animEffect>
                                  </p:childTnLst>
                                </p:cTn>
                              </p:par>
                            </p:childTnLst>
                          </p:cTn>
                        </p:par>
                        <p:par>
                          <p:cTn id="137" fill="hold">
                            <p:stCondLst>
                              <p:cond delay="500"/>
                            </p:stCondLst>
                            <p:childTnLst>
                              <p:par>
                                <p:cTn id="138" presetID="22" presetClass="entr" presetSubtype="4" fill="hold" nodeType="afterEffect">
                                  <p:stCondLst>
                                    <p:cond delay="0"/>
                                  </p:stCondLst>
                                  <p:childTnLst>
                                    <p:set>
                                      <p:cBhvr>
                                        <p:cTn id="139" dur="1" fill="hold">
                                          <p:stCondLst>
                                            <p:cond delay="0"/>
                                          </p:stCondLst>
                                        </p:cTn>
                                        <p:tgtEl>
                                          <p:spTgt spid="368"/>
                                        </p:tgtEl>
                                        <p:attrNameLst>
                                          <p:attrName>style.visibility</p:attrName>
                                        </p:attrNameLst>
                                      </p:cBhvr>
                                      <p:to>
                                        <p:strVal val="visible"/>
                                      </p:to>
                                    </p:set>
                                    <p:animEffect transition="in" filter="wipe(down)">
                                      <p:cBhvr>
                                        <p:cTn id="140" dur="500"/>
                                        <p:tgtEl>
                                          <p:spTgt spid="36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384"/>
                                        </p:tgtEl>
                                        <p:attrNameLst>
                                          <p:attrName>style.visibility</p:attrName>
                                        </p:attrNameLst>
                                      </p:cBhvr>
                                      <p:to>
                                        <p:strVal val="visible"/>
                                      </p:to>
                                    </p:set>
                                    <p:animEffect transition="in" filter="wipe(up)">
                                      <p:cBhvr>
                                        <p:cTn id="145" dur="500"/>
                                        <p:tgtEl>
                                          <p:spTgt spid="384"/>
                                        </p:tgtEl>
                                      </p:cBhvr>
                                    </p:animEffect>
                                  </p:childTnLst>
                                </p:cTn>
                              </p:par>
                              <p:par>
                                <p:cTn id="146" presetID="22" presetClass="entr" presetSubtype="1" fill="hold" nodeType="withEffect">
                                  <p:stCondLst>
                                    <p:cond delay="0"/>
                                  </p:stCondLst>
                                  <p:childTnLst>
                                    <p:set>
                                      <p:cBhvr>
                                        <p:cTn id="147" dur="1" fill="hold">
                                          <p:stCondLst>
                                            <p:cond delay="0"/>
                                          </p:stCondLst>
                                        </p:cTn>
                                        <p:tgtEl>
                                          <p:spTgt spid="385"/>
                                        </p:tgtEl>
                                        <p:attrNameLst>
                                          <p:attrName>style.visibility</p:attrName>
                                        </p:attrNameLst>
                                      </p:cBhvr>
                                      <p:to>
                                        <p:strVal val="visible"/>
                                      </p:to>
                                    </p:set>
                                    <p:animEffect transition="in" filter="wipe(up)">
                                      <p:cBhvr>
                                        <p:cTn id="148" dur="500"/>
                                        <p:tgtEl>
                                          <p:spTgt spid="385"/>
                                        </p:tgtEl>
                                      </p:cBhvr>
                                    </p:animEffect>
                                  </p:childTnLst>
                                </p:cTn>
                              </p:par>
                            </p:childTnLst>
                          </p:cTn>
                        </p:par>
                        <p:par>
                          <p:cTn id="149" fill="hold">
                            <p:stCondLst>
                              <p:cond delay="500"/>
                            </p:stCondLst>
                            <p:childTnLst>
                              <p:par>
                                <p:cTn id="150" presetID="22" presetClass="entr" presetSubtype="1" fill="hold" grpId="0" nodeType="afterEffect">
                                  <p:stCondLst>
                                    <p:cond delay="0"/>
                                  </p:stCondLst>
                                  <p:childTnLst>
                                    <p:set>
                                      <p:cBhvr>
                                        <p:cTn id="151" dur="1" fill="hold">
                                          <p:stCondLst>
                                            <p:cond delay="0"/>
                                          </p:stCondLst>
                                        </p:cTn>
                                        <p:tgtEl>
                                          <p:spTgt spid="386"/>
                                        </p:tgtEl>
                                        <p:attrNameLst>
                                          <p:attrName>style.visibility</p:attrName>
                                        </p:attrNameLst>
                                      </p:cBhvr>
                                      <p:to>
                                        <p:strVal val="visible"/>
                                      </p:to>
                                    </p:set>
                                    <p:animEffect transition="in" filter="wipe(up)">
                                      <p:cBhvr>
                                        <p:cTn id="152" dur="5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614488" y="2979738"/>
            <a:ext cx="2798763" cy="695325"/>
          </a:xfrm>
          <a:prstGeom prst="rect">
            <a:avLst/>
          </a:prstGeom>
          <a:solidFill>
            <a:srgbClr val="C0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62" name="Group 43"/>
          <p:cNvGrpSpPr/>
          <p:nvPr/>
        </p:nvGrpSpPr>
        <p:grpSpPr bwMode="auto">
          <a:xfrm>
            <a:off x="1772841" y="2376854"/>
            <a:ext cx="4541044" cy="403622"/>
            <a:chOff x="869" y="1566"/>
            <a:chExt cx="3814" cy="339"/>
          </a:xfrm>
          <a:solidFill>
            <a:schemeClr val="accent1">
              <a:lumMod val="20000"/>
              <a:lumOff val="80000"/>
            </a:schemeClr>
          </a:solidFill>
          <a:scene3d>
            <a:camera prst="orthographicFront">
              <a:rot lat="0" lon="0" rev="0"/>
            </a:camera>
            <a:lightRig rig="contrasting" dir="t">
              <a:rot lat="0" lon="0" rev="1500000"/>
            </a:lightRig>
          </a:scene3d>
        </p:grpSpPr>
        <p:sp>
          <p:nvSpPr>
            <p:cNvPr id="63" name="AutoShape 7"/>
            <p:cNvSpPr>
              <a:spLocks noChangeArrowheads="1"/>
            </p:cNvSpPr>
            <p:nvPr/>
          </p:nvSpPr>
          <p:spPr bwMode="auto">
            <a:xfrm>
              <a:off x="869" y="1569"/>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60</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4" name="AutoShape 8"/>
            <p:cNvSpPr>
              <a:spLocks noChangeArrowheads="1"/>
            </p:cNvSpPr>
            <p:nvPr/>
          </p:nvSpPr>
          <p:spPr bwMode="auto">
            <a:xfrm>
              <a:off x="1445" y="1569"/>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20</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5" name="AutoShape 9"/>
            <p:cNvSpPr>
              <a:spLocks noChangeArrowheads="1"/>
            </p:cNvSpPr>
            <p:nvPr/>
          </p:nvSpPr>
          <p:spPr bwMode="auto">
            <a:xfrm>
              <a:off x="2021" y="1569"/>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31</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6" name="AutoShape 10"/>
            <p:cNvSpPr>
              <a:spLocks noChangeArrowheads="1"/>
            </p:cNvSpPr>
            <p:nvPr/>
          </p:nvSpPr>
          <p:spPr bwMode="auto">
            <a:xfrm>
              <a:off x="2607" y="1566"/>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5</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7" name="AutoShape 11"/>
            <p:cNvSpPr>
              <a:spLocks noChangeArrowheads="1"/>
            </p:cNvSpPr>
            <p:nvPr/>
          </p:nvSpPr>
          <p:spPr bwMode="auto">
            <a:xfrm>
              <a:off x="3191" y="1566"/>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44</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8" name="AutoShape 12"/>
            <p:cNvSpPr>
              <a:spLocks noChangeArrowheads="1"/>
            </p:cNvSpPr>
            <p:nvPr/>
          </p:nvSpPr>
          <p:spPr bwMode="auto">
            <a:xfrm>
              <a:off x="3772" y="1566"/>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55</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sp>
          <p:nvSpPr>
            <p:cNvPr id="69" name="AutoShape 13"/>
            <p:cNvSpPr>
              <a:spLocks noChangeArrowheads="1"/>
            </p:cNvSpPr>
            <p:nvPr/>
          </p:nvSpPr>
          <p:spPr bwMode="auto">
            <a:xfrm>
              <a:off x="4347" y="1566"/>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65</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grpSp>
      <p:grpSp>
        <p:nvGrpSpPr>
          <p:cNvPr id="70" name="Group 44"/>
          <p:cNvGrpSpPr/>
          <p:nvPr/>
        </p:nvGrpSpPr>
        <p:grpSpPr bwMode="auto">
          <a:xfrm>
            <a:off x="1844278" y="2780476"/>
            <a:ext cx="914400" cy="742950"/>
            <a:chOff x="929" y="1905"/>
            <a:chExt cx="768" cy="624"/>
          </a:xfrm>
          <a:solidFill>
            <a:schemeClr val="accent1">
              <a:lumMod val="20000"/>
              <a:lumOff val="80000"/>
            </a:schemeClr>
          </a:solidFill>
          <a:scene3d>
            <a:camera prst="orthographicFront">
              <a:rot lat="0" lon="0" rev="0"/>
            </a:camera>
            <a:lightRig rig="contrasting" dir="t">
              <a:rot lat="0" lon="0" rev="1500000"/>
            </a:lightRig>
          </a:scene3d>
        </p:grpSpPr>
        <p:sp>
          <p:nvSpPr>
            <p:cNvPr id="71" name="Line 15"/>
            <p:cNvSpPr>
              <a:spLocks noChangeShapeType="1"/>
            </p:cNvSpPr>
            <p:nvPr/>
          </p:nvSpPr>
          <p:spPr bwMode="auto">
            <a:xfrm>
              <a:off x="985" y="1905"/>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72" name="Line 16"/>
            <p:cNvSpPr>
              <a:spLocks noChangeShapeType="1"/>
            </p:cNvSpPr>
            <p:nvPr/>
          </p:nvSpPr>
          <p:spPr bwMode="auto">
            <a:xfrm flipH="1">
              <a:off x="1417" y="1905"/>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73" name="AutoShape 17"/>
            <p:cNvSpPr>
              <a:spLocks noChangeArrowheads="1"/>
            </p:cNvSpPr>
            <p:nvPr/>
          </p:nvSpPr>
          <p:spPr bwMode="auto">
            <a:xfrm>
              <a:off x="929" y="2193"/>
              <a:ext cx="768"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20  60</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grpSp>
      <p:grpSp>
        <p:nvGrpSpPr>
          <p:cNvPr id="74" name="Group 45"/>
          <p:cNvGrpSpPr/>
          <p:nvPr/>
        </p:nvGrpSpPr>
        <p:grpSpPr bwMode="auto">
          <a:xfrm>
            <a:off x="3189685" y="2780476"/>
            <a:ext cx="914400" cy="742950"/>
            <a:chOff x="2059" y="1905"/>
            <a:chExt cx="768" cy="624"/>
          </a:xfrm>
          <a:solidFill>
            <a:schemeClr val="accent1">
              <a:lumMod val="20000"/>
              <a:lumOff val="80000"/>
            </a:schemeClr>
          </a:solidFill>
          <a:scene3d>
            <a:camera prst="orthographicFront">
              <a:rot lat="0" lon="0" rev="0"/>
            </a:camera>
            <a:lightRig rig="contrasting" dir="t">
              <a:rot lat="0" lon="0" rev="1500000"/>
            </a:lightRig>
          </a:scene3d>
        </p:grpSpPr>
        <p:sp>
          <p:nvSpPr>
            <p:cNvPr id="75" name="Line 19"/>
            <p:cNvSpPr>
              <a:spLocks noChangeShapeType="1"/>
            </p:cNvSpPr>
            <p:nvPr/>
          </p:nvSpPr>
          <p:spPr bwMode="auto">
            <a:xfrm>
              <a:off x="2145" y="1905"/>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76" name="Line 20"/>
            <p:cNvSpPr>
              <a:spLocks noChangeShapeType="1"/>
            </p:cNvSpPr>
            <p:nvPr/>
          </p:nvSpPr>
          <p:spPr bwMode="auto">
            <a:xfrm flipH="1">
              <a:off x="2577" y="1905"/>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77" name="AutoShape 21"/>
            <p:cNvSpPr>
              <a:spLocks noChangeArrowheads="1"/>
            </p:cNvSpPr>
            <p:nvPr/>
          </p:nvSpPr>
          <p:spPr bwMode="auto">
            <a:xfrm>
              <a:off x="2059" y="2193"/>
              <a:ext cx="768"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5   31</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grpSp>
      <p:grpSp>
        <p:nvGrpSpPr>
          <p:cNvPr id="78" name="Group 46"/>
          <p:cNvGrpSpPr/>
          <p:nvPr/>
        </p:nvGrpSpPr>
        <p:grpSpPr bwMode="auto">
          <a:xfrm>
            <a:off x="4597003" y="2775714"/>
            <a:ext cx="914400" cy="742950"/>
            <a:chOff x="3241" y="1901"/>
            <a:chExt cx="768" cy="624"/>
          </a:xfrm>
          <a:solidFill>
            <a:schemeClr val="accent1">
              <a:lumMod val="20000"/>
              <a:lumOff val="80000"/>
            </a:schemeClr>
          </a:solidFill>
          <a:scene3d>
            <a:camera prst="orthographicFront">
              <a:rot lat="0" lon="0" rev="0"/>
            </a:camera>
            <a:lightRig rig="contrasting" dir="t">
              <a:rot lat="0" lon="0" rev="1500000"/>
            </a:lightRig>
          </a:scene3d>
        </p:grpSpPr>
        <p:sp>
          <p:nvSpPr>
            <p:cNvPr id="79" name="Line 23"/>
            <p:cNvSpPr>
              <a:spLocks noChangeShapeType="1"/>
            </p:cNvSpPr>
            <p:nvPr/>
          </p:nvSpPr>
          <p:spPr bwMode="auto">
            <a:xfrm>
              <a:off x="3307" y="1901"/>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80" name="Line 24"/>
            <p:cNvSpPr>
              <a:spLocks noChangeShapeType="1"/>
            </p:cNvSpPr>
            <p:nvPr/>
          </p:nvSpPr>
          <p:spPr bwMode="auto">
            <a:xfrm flipH="1">
              <a:off x="3739" y="1901"/>
              <a:ext cx="192"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81" name="AutoShape 25"/>
            <p:cNvSpPr>
              <a:spLocks noChangeArrowheads="1"/>
            </p:cNvSpPr>
            <p:nvPr/>
          </p:nvSpPr>
          <p:spPr bwMode="auto">
            <a:xfrm>
              <a:off x="3241" y="2189"/>
              <a:ext cx="768"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44   55</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grpSp>
      <p:grpSp>
        <p:nvGrpSpPr>
          <p:cNvPr id="82" name="Group 47"/>
          <p:cNvGrpSpPr/>
          <p:nvPr/>
        </p:nvGrpSpPr>
        <p:grpSpPr bwMode="auto">
          <a:xfrm>
            <a:off x="5904310" y="2780476"/>
            <a:ext cx="400050" cy="742950"/>
            <a:chOff x="4339" y="1905"/>
            <a:chExt cx="336" cy="624"/>
          </a:xfrm>
          <a:solidFill>
            <a:schemeClr val="accent1">
              <a:lumMod val="20000"/>
              <a:lumOff val="80000"/>
            </a:schemeClr>
          </a:solidFill>
          <a:scene3d>
            <a:camera prst="orthographicFront">
              <a:rot lat="0" lon="0" rev="0"/>
            </a:camera>
            <a:lightRig rig="contrasting" dir="t">
              <a:rot lat="0" lon="0" rev="1500000"/>
            </a:lightRig>
          </a:scene3d>
        </p:grpSpPr>
        <p:sp>
          <p:nvSpPr>
            <p:cNvPr id="83" name="Line 27"/>
            <p:cNvSpPr>
              <a:spLocks noChangeShapeType="1"/>
            </p:cNvSpPr>
            <p:nvPr/>
          </p:nvSpPr>
          <p:spPr bwMode="auto">
            <a:xfrm>
              <a:off x="4521" y="1905"/>
              <a:ext cx="0" cy="28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84" name="AutoShape 28"/>
            <p:cNvSpPr>
              <a:spLocks noChangeArrowheads="1"/>
            </p:cNvSpPr>
            <p:nvPr/>
          </p:nvSpPr>
          <p:spPr bwMode="auto">
            <a:xfrm>
              <a:off x="4339" y="2193"/>
              <a:ext cx="336" cy="336"/>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rPr>
                <a:t>65</a:t>
              </a:r>
              <a:endParaRPr kumimoji="1" lang="zh-CN" altLang="en-US" sz="1800" b="0" i="0" u="none" strike="noStrike" kern="1200" cap="none" spc="0" normalizeH="0" baseline="0" noProof="0">
                <a:ln>
                  <a:noFill/>
                </a:ln>
                <a:solidFill>
                  <a:srgbClr val="000000"/>
                </a:solidFill>
                <a:effectLst/>
                <a:uLnTx/>
                <a:uFillTx/>
                <a:latin typeface="+mn-ea"/>
                <a:ea typeface="+mn-ea"/>
                <a:cs typeface="Arial" panose="020B0604020202020204" pitchFamily="34" charset="0"/>
              </a:endParaRPr>
            </a:p>
          </p:txBody>
        </p:sp>
      </p:grpSp>
      <p:sp>
        <p:nvSpPr>
          <p:cNvPr id="85" name="AutoShape 32"/>
          <p:cNvSpPr>
            <a:spLocks noChangeArrowheads="1"/>
          </p:cNvSpPr>
          <p:nvPr/>
        </p:nvSpPr>
        <p:spPr bwMode="auto">
          <a:xfrm>
            <a:off x="2106613" y="4029075"/>
            <a:ext cx="1655763" cy="400050"/>
          </a:xfrm>
          <a:prstGeom prst="cube">
            <a:avLst>
              <a:gd name="adj" fmla="val 1726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lt"/>
                <a:ea typeface="+mn-ea"/>
                <a:cs typeface="Arial" panose="020B0604020202020204" pitchFamily="34" charset="0"/>
              </a:rPr>
              <a:t> </a:t>
            </a:r>
            <a:endParaRPr kumimoji="1" lang="zh-CN" altLang="en-US" sz="1800" b="0" i="0" u="none" strike="noStrike" kern="1200" cap="none" spc="0" normalizeH="0" baseline="0" noProof="0">
              <a:ln>
                <a:noFill/>
              </a:ln>
              <a:solidFill>
                <a:srgbClr val="000000"/>
              </a:solidFill>
              <a:effectLst/>
              <a:uLnTx/>
              <a:uFillTx/>
              <a:latin typeface="+mn-lt"/>
              <a:ea typeface="+mn-ea"/>
              <a:cs typeface="Arial" panose="020B0604020202020204" pitchFamily="34" charset="0"/>
            </a:endParaRPr>
          </a:p>
        </p:txBody>
      </p:sp>
      <p:sp>
        <p:nvSpPr>
          <p:cNvPr id="86" name="AutoShape 41"/>
          <p:cNvSpPr>
            <a:spLocks noChangeArrowheads="1"/>
          </p:cNvSpPr>
          <p:nvPr/>
        </p:nvSpPr>
        <p:spPr bwMode="auto">
          <a:xfrm>
            <a:off x="1773238" y="1814513"/>
            <a:ext cx="4540250" cy="425450"/>
          </a:xfrm>
          <a:prstGeom prst="cube">
            <a:avLst>
              <a:gd name="adj" fmla="val 1432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0000"/>
                </a:solidFill>
                <a:effectLst/>
                <a:uLnTx/>
                <a:uFillTx/>
                <a:latin typeface="+mn-ea"/>
                <a:ea typeface="+mn-ea"/>
                <a:cs typeface="+mn-cs"/>
              </a:rPr>
              <a:t>60      20      31       5      44      55      65</a:t>
            </a:r>
            <a:endParaRPr kumimoji="1"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nvGrpSpPr>
          <p:cNvPr id="87" name="Group 53"/>
          <p:cNvGrpSpPr/>
          <p:nvPr/>
        </p:nvGrpSpPr>
        <p:grpSpPr bwMode="auto">
          <a:xfrm>
            <a:off x="1909761" y="3473423"/>
            <a:ext cx="164307" cy="394098"/>
            <a:chOff x="984" y="2487"/>
            <a:chExt cx="138" cy="331"/>
          </a:xfrm>
          <a:noFill/>
          <a:scene3d>
            <a:camera prst="orthographicFront">
              <a:rot lat="0" lon="0" rev="0"/>
            </a:camera>
            <a:lightRig rig="contrasting" dir="t">
              <a:rot lat="0" lon="0" rev="1500000"/>
            </a:lightRig>
          </a:scene3d>
        </p:grpSpPr>
        <p:sp>
          <p:nvSpPr>
            <p:cNvPr id="88" name="Line 48"/>
            <p:cNvSpPr>
              <a:spLocks noChangeShapeType="1"/>
            </p:cNvSpPr>
            <p:nvPr/>
          </p:nvSpPr>
          <p:spPr bwMode="auto">
            <a:xfrm flipV="1">
              <a:off x="1122" y="2487"/>
              <a:ext cx="0" cy="309"/>
            </a:xfrm>
            <a:prstGeom prst="line">
              <a:avLst/>
            </a:prstGeom>
            <a:ln w="25400">
              <a:solidFill>
                <a:srgbClr val="FF3300"/>
              </a:solidFill>
              <a:tailEnd type="stealth" w="lg" len="lg"/>
            </a:ln>
          </p:spPr>
          <p:style>
            <a:lnRef idx="3">
              <a:schemeClr val="accent2"/>
            </a:lnRef>
            <a:fillRef idx="0">
              <a:schemeClr val="accent2"/>
            </a:fillRef>
            <a:effectRef idx="2">
              <a:schemeClr val="accent2"/>
            </a:effectRef>
            <a:fontRef idx="minor">
              <a:schemeClr val="tx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89" name="Text Box 49"/>
            <p:cNvSpPr txBox="1">
              <a:spLocks noChangeArrowheads="1"/>
            </p:cNvSpPr>
            <p:nvPr/>
          </p:nvSpPr>
          <p:spPr bwMode="auto">
            <a:xfrm>
              <a:off x="984" y="2585"/>
              <a:ext cx="113" cy="233"/>
            </a:xfrm>
            <a:prstGeom prst="rect">
              <a:avLst/>
            </a:prstGeom>
            <a:grpFill/>
            <a:ln w="28575">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1" u="none" strike="noStrike" kern="1200" cap="none" spc="0" normalizeH="0" baseline="0" noProof="0" dirty="0" err="1">
                  <a:ln>
                    <a:noFill/>
                  </a:ln>
                  <a:solidFill>
                    <a:srgbClr val="FF3300"/>
                  </a:solidFill>
                  <a:effectLst/>
                  <a:uLnTx/>
                  <a:uFillTx/>
                  <a:latin typeface="Times New Roman" panose="02020603050405020304" pitchFamily="18" charset="0"/>
                  <a:ea typeface="+mn-ea"/>
                  <a:cs typeface="Times New Roman" panose="02020603050405020304" pitchFamily="18" charset="0"/>
                </a:rPr>
                <a:t>i</a:t>
              </a:r>
              <a:endPar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endParaRPr>
            </a:p>
          </p:txBody>
        </p:sp>
      </p:grpSp>
      <p:grpSp>
        <p:nvGrpSpPr>
          <p:cNvPr id="90" name="Group 52"/>
          <p:cNvGrpSpPr/>
          <p:nvPr/>
        </p:nvGrpSpPr>
        <p:grpSpPr bwMode="auto">
          <a:xfrm>
            <a:off x="3376612" y="3473423"/>
            <a:ext cx="208360" cy="394098"/>
            <a:chOff x="2216" y="2487"/>
            <a:chExt cx="175" cy="331"/>
          </a:xfrm>
          <a:noFill/>
          <a:scene3d>
            <a:camera prst="orthographicFront">
              <a:rot lat="0" lon="0" rev="0"/>
            </a:camera>
            <a:lightRig rig="contrasting" dir="t">
              <a:rot lat="0" lon="0" rev="1500000"/>
            </a:lightRig>
          </a:scene3d>
        </p:grpSpPr>
        <p:sp>
          <p:nvSpPr>
            <p:cNvPr id="91" name="Line 50"/>
            <p:cNvSpPr>
              <a:spLocks noChangeShapeType="1"/>
            </p:cNvSpPr>
            <p:nvPr/>
          </p:nvSpPr>
          <p:spPr bwMode="auto">
            <a:xfrm flipV="1">
              <a:off x="2216" y="2487"/>
              <a:ext cx="0" cy="309"/>
            </a:xfrm>
            <a:prstGeom prst="line">
              <a:avLst/>
            </a:prstGeom>
            <a:grpFill/>
            <a:ln w="28575">
              <a:solidFill>
                <a:srgbClr val="FF3300"/>
              </a:solidFill>
              <a:tailEnd type="stealth" w="lg" len="lg"/>
            </a:ln>
          </p:spPr>
          <p:style>
            <a:lnRef idx="1">
              <a:schemeClr val="accent5"/>
            </a:lnRef>
            <a:fillRef idx="0">
              <a:schemeClr val="accent5"/>
            </a:fillRef>
            <a:effectRef idx="0">
              <a:schemeClr val="accent5"/>
            </a:effectRef>
            <a:fontRef idx="minor">
              <a:schemeClr val="tx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92" name="Text Box 51"/>
            <p:cNvSpPr txBox="1">
              <a:spLocks noChangeArrowheads="1"/>
            </p:cNvSpPr>
            <p:nvPr/>
          </p:nvSpPr>
          <p:spPr bwMode="auto">
            <a:xfrm>
              <a:off x="2278" y="2585"/>
              <a:ext cx="113" cy="233"/>
            </a:xfrm>
            <a:prstGeom prst="rect">
              <a:avLst/>
            </a:prstGeom>
            <a:grpFill/>
            <a:ln w="28575">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j</a:t>
              </a:r>
              <a:endPar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endParaRPr>
            </a:p>
          </p:txBody>
        </p:sp>
      </p:grpSp>
      <p:sp>
        <p:nvSpPr>
          <p:cNvPr id="93" name="Text Box 55"/>
          <p:cNvSpPr txBox="1">
            <a:spLocks noChangeArrowheads="1"/>
          </p:cNvSpPr>
          <p:nvPr/>
        </p:nvSpPr>
        <p:spPr bwMode="auto">
          <a:xfrm>
            <a:off x="2222500" y="4108450"/>
            <a:ext cx="223838" cy="277813"/>
          </a:xfrm>
          <a:prstGeom prst="rect">
            <a:avLst/>
          </a:prstGeom>
          <a:noFill/>
          <a:ln>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rPr>
              <a:t>5</a:t>
            </a:r>
            <a:endParaRPr kumimoji="0" lang="en-US" altLang="zh-CN" sz="1800" b="0" i="0" u="none" strike="noStrike" kern="1200" cap="none" spc="0" normalizeH="0" baseline="0" noProof="0" dirty="0">
              <a:ln>
                <a:noFill/>
              </a:ln>
              <a:solidFill>
                <a:srgbClr val="000000"/>
              </a:solidFill>
              <a:effectLst/>
              <a:uLnTx/>
              <a:uFillTx/>
              <a:latin typeface="+mn-lt"/>
              <a:ea typeface="+mn-ea"/>
              <a:cs typeface="Arial" panose="020B0604020202020204" pitchFamily="34" charset="0"/>
            </a:endParaRPr>
          </a:p>
        </p:txBody>
      </p:sp>
      <p:grpSp>
        <p:nvGrpSpPr>
          <p:cNvPr id="94" name="Group 56"/>
          <p:cNvGrpSpPr/>
          <p:nvPr/>
        </p:nvGrpSpPr>
        <p:grpSpPr>
          <a:xfrm>
            <a:off x="2287588" y="4424363"/>
            <a:ext cx="209550" cy="344487"/>
            <a:chOff x="2216" y="2529"/>
            <a:chExt cx="175" cy="289"/>
          </a:xfrm>
        </p:grpSpPr>
        <p:sp>
          <p:nvSpPr>
            <p:cNvPr id="53261" name="Line 57"/>
            <p:cNvSpPr/>
            <p:nvPr/>
          </p:nvSpPr>
          <p:spPr>
            <a:xfrm flipV="1">
              <a:off x="2216" y="2529"/>
              <a:ext cx="0" cy="226"/>
            </a:xfrm>
            <a:prstGeom prst="line">
              <a:avLst/>
            </a:prstGeom>
            <a:ln w="28575" cap="flat" cmpd="sng">
              <a:solidFill>
                <a:srgbClr val="FF3300"/>
              </a:solidFill>
              <a:prstDash val="solid"/>
              <a:round/>
              <a:headEnd type="none" w="med" len="med"/>
              <a:tailEnd type="stealth" w="lg" len="lg"/>
            </a:ln>
          </p:spPr>
        </p:sp>
        <p:sp>
          <p:nvSpPr>
            <p:cNvPr id="53262" name="Text Box 58"/>
            <p:cNvSpPr txBox="1"/>
            <p:nvPr/>
          </p:nvSpPr>
          <p:spPr>
            <a:xfrm>
              <a:off x="2278" y="2585"/>
              <a:ext cx="113" cy="233"/>
            </a:xfrm>
            <a:prstGeom prst="rect">
              <a:avLst/>
            </a:prstGeom>
            <a:noFill/>
            <a:ln w="6350">
              <a:noFill/>
            </a:ln>
          </p:spPr>
          <p:txBody>
            <a:bodyPr lIns="0" tIns="0" rIns="0" bIns="0" anchor="t" anchorCtr="0">
              <a:spAutoFit/>
            </a:bodyPr>
            <a:p>
              <a:pPr>
                <a:spcBef>
                  <a:spcPct val="50000"/>
                </a:spcBef>
                <a:buFontTx/>
              </a:pPr>
              <a:r>
                <a:rPr lang="en-US" altLang="zh-CN" b="1" i="1" dirty="0">
                  <a:solidFill>
                    <a:srgbClr val="FF3300"/>
                  </a:solidFill>
                  <a:latin typeface="Times New Roman" panose="02020603050405020304" pitchFamily="18" charset="0"/>
                  <a:ea typeface="华文行楷" panose="02010800040101010101" pitchFamily="2" charset="-122"/>
                </a:rPr>
                <a:t>k</a:t>
              </a:r>
              <a:endParaRPr lang="en-US" altLang="zh-CN" b="1" i="1" dirty="0">
                <a:solidFill>
                  <a:srgbClr val="FF3300"/>
                </a:solidFill>
                <a:latin typeface="Times New Roman" panose="02020603050405020304" pitchFamily="18" charset="0"/>
                <a:ea typeface="华文行楷" panose="02010800040101010101" pitchFamily="2" charset="-122"/>
              </a:endParaRPr>
            </a:p>
          </p:txBody>
        </p:sp>
      </p:grpSp>
      <p:grpSp>
        <p:nvGrpSpPr>
          <p:cNvPr id="97" name="Group 59"/>
          <p:cNvGrpSpPr/>
          <p:nvPr/>
        </p:nvGrpSpPr>
        <p:grpSpPr bwMode="auto">
          <a:xfrm>
            <a:off x="3786187" y="3461517"/>
            <a:ext cx="208360" cy="394098"/>
            <a:chOff x="2216" y="2487"/>
            <a:chExt cx="175" cy="331"/>
          </a:xfrm>
          <a:noFill/>
          <a:scene3d>
            <a:camera prst="orthographicFront">
              <a:rot lat="0" lon="0" rev="0"/>
            </a:camera>
            <a:lightRig rig="contrasting" dir="t">
              <a:rot lat="0" lon="0" rev="1500000"/>
            </a:lightRig>
          </a:scene3d>
        </p:grpSpPr>
        <p:sp>
          <p:nvSpPr>
            <p:cNvPr id="98" name="Line 60"/>
            <p:cNvSpPr>
              <a:spLocks noChangeShapeType="1"/>
            </p:cNvSpPr>
            <p:nvPr/>
          </p:nvSpPr>
          <p:spPr bwMode="auto">
            <a:xfrm flipV="1">
              <a:off x="2216" y="2487"/>
              <a:ext cx="0" cy="309"/>
            </a:xfrm>
            <a:prstGeom prst="line">
              <a:avLst/>
            </a:prstGeom>
            <a:grpFill/>
            <a:ln w="28575">
              <a:solidFill>
                <a:srgbClr val="FF3300"/>
              </a:solidFill>
              <a:tailEnd type="stealth" w="lg" len="lg"/>
            </a:ln>
          </p:spPr>
          <p:style>
            <a:lnRef idx="1">
              <a:schemeClr val="accent5"/>
            </a:lnRef>
            <a:fillRef idx="0">
              <a:schemeClr val="accent5"/>
            </a:fillRef>
            <a:effectRef idx="0">
              <a:schemeClr val="accent5"/>
            </a:effectRef>
            <a:fontRef idx="minor">
              <a:schemeClr val="tx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99" name="Text Box 61"/>
            <p:cNvSpPr txBox="1">
              <a:spLocks noChangeArrowheads="1"/>
            </p:cNvSpPr>
            <p:nvPr/>
          </p:nvSpPr>
          <p:spPr bwMode="auto">
            <a:xfrm>
              <a:off x="2278" y="2585"/>
              <a:ext cx="113" cy="233"/>
            </a:xfrm>
            <a:prstGeom prst="rect">
              <a:avLst/>
            </a:prstGeom>
            <a:grpFill/>
            <a:ln w="28575">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j</a:t>
              </a:r>
              <a:endPar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endParaRPr>
            </a:p>
          </p:txBody>
        </p:sp>
      </p:grpSp>
      <p:sp>
        <p:nvSpPr>
          <p:cNvPr id="100" name="Text Box 62"/>
          <p:cNvSpPr txBox="1">
            <a:spLocks noChangeArrowheads="1"/>
          </p:cNvSpPr>
          <p:nvPr/>
        </p:nvSpPr>
        <p:spPr bwMode="auto">
          <a:xfrm>
            <a:off x="2560638" y="4108450"/>
            <a:ext cx="290513" cy="554038"/>
          </a:xfrm>
          <a:prstGeom prst="rect">
            <a:avLst/>
          </a:prstGeom>
          <a:noFill/>
          <a:ln>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rPr>
              <a:t>20</a:t>
            </a:r>
            <a:endPar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endParaRPr>
          </a:p>
        </p:txBody>
      </p:sp>
      <p:grpSp>
        <p:nvGrpSpPr>
          <p:cNvPr id="101" name="Group 63"/>
          <p:cNvGrpSpPr/>
          <p:nvPr/>
        </p:nvGrpSpPr>
        <p:grpSpPr bwMode="auto">
          <a:xfrm>
            <a:off x="2330053" y="3474613"/>
            <a:ext cx="164307" cy="394098"/>
            <a:chOff x="984" y="2487"/>
            <a:chExt cx="138" cy="331"/>
          </a:xfrm>
          <a:noFill/>
          <a:scene3d>
            <a:camera prst="orthographicFront">
              <a:rot lat="0" lon="0" rev="0"/>
            </a:camera>
            <a:lightRig rig="contrasting" dir="t">
              <a:rot lat="0" lon="0" rev="1500000"/>
            </a:lightRig>
          </a:scene3d>
        </p:grpSpPr>
        <p:sp>
          <p:nvSpPr>
            <p:cNvPr id="102" name="Line 64"/>
            <p:cNvSpPr>
              <a:spLocks noChangeShapeType="1"/>
            </p:cNvSpPr>
            <p:nvPr/>
          </p:nvSpPr>
          <p:spPr bwMode="auto">
            <a:xfrm flipV="1">
              <a:off x="1122" y="2487"/>
              <a:ext cx="0" cy="309"/>
            </a:xfrm>
            <a:prstGeom prst="line">
              <a:avLst/>
            </a:prstGeom>
            <a:grpFill/>
            <a:ln w="28575">
              <a:solidFill>
                <a:srgbClr val="FF3300"/>
              </a:solidFill>
              <a:tailEnd type="stealth" w="lg" len="lg"/>
            </a:ln>
          </p:spPr>
          <p:style>
            <a:lnRef idx="1">
              <a:schemeClr val="accent5"/>
            </a:lnRef>
            <a:fillRef idx="0">
              <a:schemeClr val="accent5"/>
            </a:fillRef>
            <a:effectRef idx="0">
              <a:schemeClr val="accent5"/>
            </a:effectRef>
            <a:fontRef idx="minor">
              <a:schemeClr val="tx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103" name="Text Box 65"/>
            <p:cNvSpPr txBox="1">
              <a:spLocks noChangeArrowheads="1"/>
            </p:cNvSpPr>
            <p:nvPr/>
          </p:nvSpPr>
          <p:spPr bwMode="auto">
            <a:xfrm>
              <a:off x="984" y="2585"/>
              <a:ext cx="113" cy="233"/>
            </a:xfrm>
            <a:prstGeom prst="rect">
              <a:avLst/>
            </a:prstGeom>
            <a:grpFill/>
            <a:ln w="28575">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1" u="none" strike="noStrike" kern="1200" cap="none" spc="0" normalizeH="0" baseline="0" noProof="0" dirty="0" err="1">
                  <a:ln>
                    <a:noFill/>
                  </a:ln>
                  <a:solidFill>
                    <a:srgbClr val="FF3300"/>
                  </a:solidFill>
                  <a:effectLst/>
                  <a:uLnTx/>
                  <a:uFillTx/>
                  <a:latin typeface="Times New Roman" panose="02020603050405020304" pitchFamily="18" charset="0"/>
                  <a:ea typeface="+mn-ea"/>
                  <a:cs typeface="Times New Roman" panose="02020603050405020304" pitchFamily="18" charset="0"/>
                </a:rPr>
                <a:t>i</a:t>
              </a:r>
              <a:endPar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endParaRPr>
            </a:p>
          </p:txBody>
        </p:sp>
      </p:grpSp>
      <p:sp>
        <p:nvSpPr>
          <p:cNvPr id="104" name="Text Box 66"/>
          <p:cNvSpPr txBox="1">
            <a:spLocks noChangeArrowheads="1"/>
          </p:cNvSpPr>
          <p:nvPr/>
        </p:nvSpPr>
        <p:spPr bwMode="auto">
          <a:xfrm>
            <a:off x="2965450" y="4108450"/>
            <a:ext cx="290513" cy="554038"/>
          </a:xfrm>
          <a:prstGeom prst="rect">
            <a:avLst/>
          </a:prstGeom>
          <a:noFill/>
          <a:ln>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rPr>
              <a:t>31</a:t>
            </a:r>
            <a:endPar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endParaRPr>
          </a:p>
        </p:txBody>
      </p:sp>
      <p:grpSp>
        <p:nvGrpSpPr>
          <p:cNvPr id="105" name="Group 67"/>
          <p:cNvGrpSpPr/>
          <p:nvPr/>
        </p:nvGrpSpPr>
        <p:grpSpPr bwMode="auto">
          <a:xfrm>
            <a:off x="4167187" y="3453182"/>
            <a:ext cx="208360" cy="394098"/>
            <a:chOff x="2216" y="2487"/>
            <a:chExt cx="175" cy="331"/>
          </a:xfrm>
          <a:noFill/>
          <a:scene3d>
            <a:camera prst="orthographicFront">
              <a:rot lat="0" lon="0" rev="0"/>
            </a:camera>
            <a:lightRig rig="contrasting" dir="t">
              <a:rot lat="0" lon="0" rev="1500000"/>
            </a:lightRig>
          </a:scene3d>
        </p:grpSpPr>
        <p:sp>
          <p:nvSpPr>
            <p:cNvPr id="106" name="Line 68"/>
            <p:cNvSpPr>
              <a:spLocks noChangeShapeType="1"/>
            </p:cNvSpPr>
            <p:nvPr/>
          </p:nvSpPr>
          <p:spPr bwMode="auto">
            <a:xfrm flipV="1">
              <a:off x="2216" y="2487"/>
              <a:ext cx="0" cy="309"/>
            </a:xfrm>
            <a:prstGeom prst="line">
              <a:avLst/>
            </a:prstGeom>
            <a:grpFill/>
            <a:ln w="28575">
              <a:solidFill>
                <a:srgbClr val="FF3300"/>
              </a:solidFill>
              <a:tailEnd type="stealth" w="lg" len="lg"/>
            </a:ln>
          </p:spPr>
          <p:style>
            <a:lnRef idx="1">
              <a:schemeClr val="accent5"/>
            </a:lnRef>
            <a:fillRef idx="0">
              <a:schemeClr val="accent5"/>
            </a:fillRef>
            <a:effectRef idx="0">
              <a:schemeClr val="accent5"/>
            </a:effectRef>
            <a:fontRef idx="minor">
              <a:schemeClr val="tx1"/>
            </a:fontRef>
          </p:style>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cs"/>
              </a:endParaRPr>
            </a:p>
          </p:txBody>
        </p:sp>
        <p:sp>
          <p:nvSpPr>
            <p:cNvPr id="107" name="Text Box 69"/>
            <p:cNvSpPr txBox="1">
              <a:spLocks noChangeArrowheads="1"/>
            </p:cNvSpPr>
            <p:nvPr/>
          </p:nvSpPr>
          <p:spPr bwMode="auto">
            <a:xfrm>
              <a:off x="2278" y="2585"/>
              <a:ext cx="113" cy="233"/>
            </a:xfrm>
            <a:prstGeom prst="rect">
              <a:avLst/>
            </a:prstGeom>
            <a:grpFill/>
            <a:ln w="28575">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rPr>
                <a:t>j</a:t>
              </a:r>
              <a:endParaRPr kumimoji="0" lang="en-US" altLang="zh-CN" sz="1800" b="1" i="1" u="none" strike="noStrike" kern="1200" cap="none" spc="0" normalizeH="0" baseline="0" noProof="0" dirty="0">
                <a:ln>
                  <a:noFill/>
                </a:ln>
                <a:solidFill>
                  <a:srgbClr val="FF3300"/>
                </a:solidFill>
                <a:effectLst/>
                <a:uLnTx/>
                <a:uFillTx/>
                <a:latin typeface="Times New Roman" panose="02020603050405020304" pitchFamily="18" charset="0"/>
                <a:ea typeface="+mn-ea"/>
                <a:cs typeface="Times New Roman" panose="02020603050405020304" pitchFamily="18" charset="0"/>
              </a:endParaRPr>
            </a:p>
          </p:txBody>
        </p:sp>
      </p:grpSp>
      <p:sp>
        <p:nvSpPr>
          <p:cNvPr id="108" name="Text Box 70"/>
          <p:cNvSpPr txBox="1">
            <a:spLocks noChangeArrowheads="1"/>
          </p:cNvSpPr>
          <p:nvPr/>
        </p:nvSpPr>
        <p:spPr bwMode="auto">
          <a:xfrm>
            <a:off x="3370263" y="4121150"/>
            <a:ext cx="288925" cy="554038"/>
          </a:xfrm>
          <a:prstGeom prst="rect">
            <a:avLst/>
          </a:prstGeom>
          <a:noFill/>
          <a:ln>
            <a:noFill/>
          </a:ln>
        </p:spPr>
        <p:style>
          <a:lnRef idx="0">
            <a:scrgbClr r="0" g="0" b="0"/>
          </a:lnRef>
          <a:fillRef idx="0">
            <a:scrgbClr r="0" g="0" b="0"/>
          </a:fillRef>
          <a:effectRef idx="0">
            <a:scrgbClr r="0" g="0" b="0"/>
          </a:effectRef>
          <a:fontRef idx="minor">
            <a:schemeClr val="lt1"/>
          </a:fontRef>
        </p:style>
        <p:txBody>
          <a:bodyPr lIns="0" tIns="0" rIns="0" bIns="0">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rPr>
              <a:t>60</a:t>
            </a:r>
            <a:endParaRPr kumimoji="0" lang="en-US" altLang="zh-CN" sz="1800" b="0" i="0" u="none" strike="noStrike" kern="1200" cap="none" spc="0" normalizeH="0" baseline="0" noProof="0">
              <a:ln>
                <a:noFill/>
              </a:ln>
              <a:solidFill>
                <a:srgbClr val="000000"/>
              </a:solidFill>
              <a:effectLst/>
              <a:uLnTx/>
              <a:uFillTx/>
              <a:latin typeface="+mn-lt"/>
              <a:ea typeface="+mn-ea"/>
              <a:cs typeface="Arial" panose="020B0604020202020204" pitchFamily="34" charset="0"/>
            </a:endParaRPr>
          </a:p>
        </p:txBody>
      </p:sp>
      <p:grpSp>
        <p:nvGrpSpPr>
          <p:cNvPr id="110" name="Group 56"/>
          <p:cNvGrpSpPr/>
          <p:nvPr/>
        </p:nvGrpSpPr>
        <p:grpSpPr>
          <a:xfrm>
            <a:off x="2689225" y="4435475"/>
            <a:ext cx="207963" cy="344488"/>
            <a:chOff x="2216" y="2529"/>
            <a:chExt cx="175" cy="289"/>
          </a:xfrm>
        </p:grpSpPr>
        <p:sp>
          <p:nvSpPr>
            <p:cNvPr id="53270" name="Line 57"/>
            <p:cNvSpPr/>
            <p:nvPr/>
          </p:nvSpPr>
          <p:spPr>
            <a:xfrm flipV="1">
              <a:off x="2216" y="2529"/>
              <a:ext cx="0" cy="226"/>
            </a:xfrm>
            <a:prstGeom prst="line">
              <a:avLst/>
            </a:prstGeom>
            <a:ln w="28575" cap="flat" cmpd="sng">
              <a:solidFill>
                <a:srgbClr val="FF3300"/>
              </a:solidFill>
              <a:prstDash val="solid"/>
              <a:round/>
              <a:headEnd type="none" w="med" len="med"/>
              <a:tailEnd type="stealth" w="lg" len="lg"/>
            </a:ln>
          </p:spPr>
        </p:sp>
        <p:sp>
          <p:nvSpPr>
            <p:cNvPr id="53271" name="Text Box 58"/>
            <p:cNvSpPr txBox="1"/>
            <p:nvPr/>
          </p:nvSpPr>
          <p:spPr>
            <a:xfrm>
              <a:off x="2278" y="2585"/>
              <a:ext cx="113" cy="233"/>
            </a:xfrm>
            <a:prstGeom prst="rect">
              <a:avLst/>
            </a:prstGeom>
            <a:noFill/>
            <a:ln w="6350">
              <a:noFill/>
            </a:ln>
          </p:spPr>
          <p:txBody>
            <a:bodyPr lIns="0" tIns="0" rIns="0" bIns="0" anchor="t" anchorCtr="0">
              <a:spAutoFit/>
            </a:bodyPr>
            <a:p>
              <a:pPr>
                <a:spcBef>
                  <a:spcPct val="50000"/>
                </a:spcBef>
                <a:buFontTx/>
              </a:pPr>
              <a:r>
                <a:rPr lang="en-US" altLang="zh-CN" b="1" i="1" dirty="0">
                  <a:solidFill>
                    <a:srgbClr val="FF3300"/>
                  </a:solidFill>
                  <a:latin typeface="Times New Roman" panose="02020603050405020304" pitchFamily="18" charset="0"/>
                  <a:ea typeface="华文行楷" panose="02010800040101010101" pitchFamily="2" charset="-122"/>
                </a:rPr>
                <a:t>k</a:t>
              </a:r>
              <a:endParaRPr lang="en-US" altLang="zh-CN" b="1" i="1" dirty="0">
                <a:solidFill>
                  <a:srgbClr val="FF3300"/>
                </a:solidFill>
                <a:latin typeface="Times New Roman" panose="02020603050405020304" pitchFamily="18" charset="0"/>
                <a:ea typeface="华文行楷" panose="02010800040101010101" pitchFamily="2" charset="-122"/>
              </a:endParaRPr>
            </a:p>
          </p:txBody>
        </p:sp>
      </p:grpSp>
      <p:grpSp>
        <p:nvGrpSpPr>
          <p:cNvPr id="113" name="Group 56"/>
          <p:cNvGrpSpPr/>
          <p:nvPr/>
        </p:nvGrpSpPr>
        <p:grpSpPr>
          <a:xfrm>
            <a:off x="3094038" y="4430713"/>
            <a:ext cx="209550" cy="344487"/>
            <a:chOff x="2216" y="2529"/>
            <a:chExt cx="175" cy="289"/>
          </a:xfrm>
        </p:grpSpPr>
        <p:sp>
          <p:nvSpPr>
            <p:cNvPr id="53273" name="Line 57"/>
            <p:cNvSpPr/>
            <p:nvPr/>
          </p:nvSpPr>
          <p:spPr>
            <a:xfrm flipV="1">
              <a:off x="2216" y="2529"/>
              <a:ext cx="0" cy="226"/>
            </a:xfrm>
            <a:prstGeom prst="line">
              <a:avLst/>
            </a:prstGeom>
            <a:ln w="28575" cap="flat" cmpd="sng">
              <a:solidFill>
                <a:srgbClr val="FF3300"/>
              </a:solidFill>
              <a:prstDash val="solid"/>
              <a:round/>
              <a:headEnd type="none" w="med" len="med"/>
              <a:tailEnd type="stealth" w="lg" len="lg"/>
            </a:ln>
          </p:spPr>
        </p:sp>
        <p:sp>
          <p:nvSpPr>
            <p:cNvPr id="53274" name="Text Box 58"/>
            <p:cNvSpPr txBox="1"/>
            <p:nvPr/>
          </p:nvSpPr>
          <p:spPr>
            <a:xfrm>
              <a:off x="2278" y="2585"/>
              <a:ext cx="113" cy="233"/>
            </a:xfrm>
            <a:prstGeom prst="rect">
              <a:avLst/>
            </a:prstGeom>
            <a:noFill/>
            <a:ln w="6350">
              <a:noFill/>
            </a:ln>
          </p:spPr>
          <p:txBody>
            <a:bodyPr lIns="0" tIns="0" rIns="0" bIns="0" anchor="t" anchorCtr="0">
              <a:spAutoFit/>
            </a:bodyPr>
            <a:p>
              <a:pPr>
                <a:spcBef>
                  <a:spcPct val="50000"/>
                </a:spcBef>
                <a:buFontTx/>
              </a:pPr>
              <a:r>
                <a:rPr lang="en-US" altLang="zh-CN" b="1" i="1" dirty="0">
                  <a:solidFill>
                    <a:srgbClr val="FF3300"/>
                  </a:solidFill>
                  <a:latin typeface="Times New Roman" panose="02020603050405020304" pitchFamily="18" charset="0"/>
                  <a:ea typeface="华文行楷" panose="02010800040101010101" pitchFamily="2" charset="-122"/>
                </a:rPr>
                <a:t>k</a:t>
              </a:r>
              <a:endParaRPr lang="en-US" altLang="zh-CN" b="1" i="1" dirty="0">
                <a:solidFill>
                  <a:srgbClr val="FF3300"/>
                </a:solidFill>
                <a:latin typeface="Times New Roman" panose="02020603050405020304" pitchFamily="18" charset="0"/>
                <a:ea typeface="华文行楷" panose="02010800040101010101" pitchFamily="2" charset="-122"/>
              </a:endParaRPr>
            </a:p>
          </p:txBody>
        </p:sp>
      </p:grpSp>
      <p:grpSp>
        <p:nvGrpSpPr>
          <p:cNvPr id="116" name="Group 56"/>
          <p:cNvGrpSpPr/>
          <p:nvPr/>
        </p:nvGrpSpPr>
        <p:grpSpPr>
          <a:xfrm>
            <a:off x="3468688" y="4464050"/>
            <a:ext cx="207962" cy="344488"/>
            <a:chOff x="2216" y="2529"/>
            <a:chExt cx="175" cy="289"/>
          </a:xfrm>
        </p:grpSpPr>
        <p:sp>
          <p:nvSpPr>
            <p:cNvPr id="53276" name="Line 57"/>
            <p:cNvSpPr/>
            <p:nvPr/>
          </p:nvSpPr>
          <p:spPr>
            <a:xfrm flipV="1">
              <a:off x="2216" y="2529"/>
              <a:ext cx="0" cy="226"/>
            </a:xfrm>
            <a:prstGeom prst="line">
              <a:avLst/>
            </a:prstGeom>
            <a:ln w="28575" cap="flat" cmpd="sng">
              <a:solidFill>
                <a:srgbClr val="FF3300"/>
              </a:solidFill>
              <a:prstDash val="solid"/>
              <a:round/>
              <a:headEnd type="none" w="med" len="med"/>
              <a:tailEnd type="stealth" w="lg" len="lg"/>
            </a:ln>
          </p:spPr>
        </p:sp>
        <p:sp>
          <p:nvSpPr>
            <p:cNvPr id="53277" name="Text Box 58"/>
            <p:cNvSpPr txBox="1"/>
            <p:nvPr/>
          </p:nvSpPr>
          <p:spPr>
            <a:xfrm>
              <a:off x="2278" y="2585"/>
              <a:ext cx="113" cy="233"/>
            </a:xfrm>
            <a:prstGeom prst="rect">
              <a:avLst/>
            </a:prstGeom>
            <a:noFill/>
            <a:ln w="6350">
              <a:noFill/>
            </a:ln>
          </p:spPr>
          <p:txBody>
            <a:bodyPr lIns="0" tIns="0" rIns="0" bIns="0" anchor="t" anchorCtr="0">
              <a:spAutoFit/>
            </a:bodyPr>
            <a:p>
              <a:pPr>
                <a:spcBef>
                  <a:spcPct val="50000"/>
                </a:spcBef>
                <a:buFontTx/>
              </a:pPr>
              <a:r>
                <a:rPr lang="en-US" altLang="zh-CN" b="1" i="1" dirty="0">
                  <a:solidFill>
                    <a:srgbClr val="FF3300"/>
                  </a:solidFill>
                  <a:latin typeface="Times New Roman" panose="02020603050405020304" pitchFamily="18" charset="0"/>
                  <a:ea typeface="华文行楷" panose="02010800040101010101" pitchFamily="2" charset="-122"/>
                </a:rPr>
                <a:t>k</a:t>
              </a:r>
              <a:endParaRPr lang="en-US" altLang="zh-CN" b="1" i="1" dirty="0">
                <a:solidFill>
                  <a:srgbClr val="FF3300"/>
                </a:solidFill>
                <a:latin typeface="Times New Roman" panose="02020603050405020304" pitchFamily="18" charset="0"/>
                <a:ea typeface="华文行楷" panose="02010800040101010101" pitchFamily="2" charset="-122"/>
              </a:endParaRPr>
            </a:p>
          </p:txBody>
        </p:sp>
      </p:grpSp>
      <p:grpSp>
        <p:nvGrpSpPr>
          <p:cNvPr id="53278" name="组合 13"/>
          <p:cNvGrpSpPr/>
          <p:nvPr/>
        </p:nvGrpSpPr>
        <p:grpSpPr>
          <a:xfrm>
            <a:off x="360363" y="1382713"/>
            <a:ext cx="827087" cy="392112"/>
            <a:chOff x="3935374" y="1595267"/>
            <a:chExt cx="3028426" cy="467239"/>
          </a:xfrm>
        </p:grpSpPr>
        <p:pic>
          <p:nvPicPr>
            <p:cNvPr id="53279" name="图片 8"/>
            <p:cNvPicPr>
              <a:picLocks noChangeAspect="1"/>
            </p:cNvPicPr>
            <p:nvPr/>
          </p:nvPicPr>
          <p:blipFill>
            <a:blip r:embed="rId1"/>
            <a:stretch>
              <a:fillRect/>
            </a:stretch>
          </p:blipFill>
          <p:spPr>
            <a:xfrm>
              <a:off x="3935374" y="1607742"/>
              <a:ext cx="3028426" cy="441171"/>
            </a:xfrm>
            <a:prstGeom prst="rect">
              <a:avLst/>
            </a:prstGeom>
            <a:noFill/>
            <a:ln w="9525">
              <a:noFill/>
            </a:ln>
          </p:spPr>
        </p:pic>
        <p:sp>
          <p:nvSpPr>
            <p:cNvPr id="181" name="矩形 180"/>
            <p:cNvSpPr/>
            <p:nvPr/>
          </p:nvSpPr>
          <p:spPr>
            <a:xfrm>
              <a:off x="4092316" y="1595267"/>
              <a:ext cx="2511096" cy="467239"/>
            </a:xfrm>
            <a:prstGeom prst="rect">
              <a:avLst/>
            </a:prstGeom>
          </p:spPr>
          <p:txBody>
            <a:bodyPr wrap="none">
              <a:spAutoFit/>
            </a:bodyPr>
            <a:p>
              <a:pPr marL="0" marR="0" lvl="0" indent="0" algn="ctr" defTabSz="685800" rtl="0" eaLnBrk="0" fontAlgn="base" latinLnBrk="0" hangingPunct="0">
                <a:lnSpc>
                  <a:spcPct val="100000"/>
                </a:lnSpc>
                <a:spcBef>
                  <a:spcPct val="0"/>
                </a:spcBef>
                <a:spcAft>
                  <a:spcPct val="0"/>
                </a:spcAft>
                <a:buClrTx/>
                <a:buSzTx/>
                <a:buFontTx/>
                <a:buNone/>
                <a:defRPr/>
              </a:pPr>
              <a:r>
                <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rPr>
                <a:t>示例</a:t>
              </a:r>
              <a:endPar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down)">
                                      <p:cBhvr>
                                        <p:cTn id="12" dur="500"/>
                                        <p:tgtEl>
                                          <p:spTgt spid="8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85"/>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wipe(down)">
                                      <p:cBhvr>
                                        <p:cTn id="23" dur="500"/>
                                        <p:tgtEl>
                                          <p:spTgt spid="94"/>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wipe(down)">
                                      <p:cBhvr>
                                        <p:cTn id="27" dur="500"/>
                                        <p:tgtEl>
                                          <p:spTgt spid="93"/>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down)">
                                      <p:cBhvr>
                                        <p:cTn id="31" dur="500"/>
                                        <p:tgtEl>
                                          <p:spTgt spid="97"/>
                                        </p:tgtEl>
                                      </p:cBhvr>
                                    </p:animEffect>
                                  </p:childTnLst>
                                </p:cTn>
                              </p:par>
                              <p:par>
                                <p:cTn id="32" presetID="1" presetClass="exit" presetSubtype="0" fill="hold" nodeType="withEffect">
                                  <p:stCondLst>
                                    <p:cond delay="0"/>
                                  </p:stCondLst>
                                  <p:childTnLst>
                                    <p:set>
                                      <p:cBhvr>
                                        <p:cTn id="33" dur="1" fill="hold">
                                          <p:stCondLst>
                                            <p:cond delay="0"/>
                                          </p:stCondLst>
                                        </p:cTn>
                                        <p:tgtEl>
                                          <p:spTgt spid="90"/>
                                        </p:tgtEl>
                                        <p:attrNameLst>
                                          <p:attrName>style.visibility</p:attrName>
                                        </p:attrNameLst>
                                      </p:cBhvr>
                                      <p:to>
                                        <p:strVal val="hidden"/>
                                      </p:to>
                                    </p:set>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wipe(down)">
                                      <p:cBhvr>
                                        <p:cTn id="37" dur="500"/>
                                        <p:tgtEl>
                                          <p:spTgt spid="100"/>
                                        </p:tgtEl>
                                      </p:cBhvr>
                                    </p:animEffect>
                                  </p:childTnLst>
                                </p:cTn>
                              </p:par>
                              <p:par>
                                <p:cTn id="38" presetID="1" presetClass="exit" presetSubtype="0" fill="hold" nodeType="withEffect">
                                  <p:stCondLst>
                                    <p:cond delay="0"/>
                                  </p:stCondLst>
                                  <p:childTnLst>
                                    <p:set>
                                      <p:cBhvr>
                                        <p:cTn id="39" dur="1" fill="hold">
                                          <p:stCondLst>
                                            <p:cond delay="0"/>
                                          </p:stCondLst>
                                        </p:cTn>
                                        <p:tgtEl>
                                          <p:spTgt spid="94"/>
                                        </p:tgtEl>
                                        <p:attrNameLst>
                                          <p:attrName>style.visibility</p:attrName>
                                        </p:attrNameLst>
                                      </p:cBhvr>
                                      <p:to>
                                        <p:strVal val="hidden"/>
                                      </p:to>
                                    </p:set>
                                  </p:childTnLst>
                                </p:cTn>
                              </p:par>
                              <p:par>
                                <p:cTn id="40" presetID="22" presetClass="entr" presetSubtype="4" fill="hold" nodeType="with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wipe(down)">
                                      <p:cBhvr>
                                        <p:cTn id="42" dur="500"/>
                                        <p:tgtEl>
                                          <p:spTgt spid="110"/>
                                        </p:tgtEl>
                                      </p:cBhvr>
                                    </p:animEffect>
                                  </p:childTnLst>
                                </p:cTn>
                              </p:par>
                            </p:childTnLst>
                          </p:cTn>
                        </p:par>
                        <p:par>
                          <p:cTn id="43" fill="hold">
                            <p:stCondLst>
                              <p:cond delay="3000"/>
                            </p:stCondLst>
                            <p:childTnLst>
                              <p:par>
                                <p:cTn id="44" presetID="22" presetClass="entr" presetSubtype="4" fill="hold" nodeType="after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down)">
                                      <p:cBhvr>
                                        <p:cTn id="46" dur="500"/>
                                        <p:tgtEl>
                                          <p:spTgt spid="101"/>
                                        </p:tgtEl>
                                      </p:cBhvr>
                                    </p:animEffect>
                                  </p:childTnLst>
                                </p:cTn>
                              </p:par>
                              <p:par>
                                <p:cTn id="47" presetID="1" presetClass="exit" presetSubtype="0" fill="hold" nodeType="withEffect">
                                  <p:stCondLst>
                                    <p:cond delay="0"/>
                                  </p:stCondLst>
                                  <p:childTnLst>
                                    <p:set>
                                      <p:cBhvr>
                                        <p:cTn id="48" dur="1" fill="hold">
                                          <p:stCondLst>
                                            <p:cond delay="0"/>
                                          </p:stCondLst>
                                        </p:cTn>
                                        <p:tgtEl>
                                          <p:spTgt spid="87"/>
                                        </p:tgtEl>
                                        <p:attrNameLst>
                                          <p:attrName>style.visibility</p:attrName>
                                        </p:attrNameLst>
                                      </p:cBhvr>
                                      <p:to>
                                        <p:strVal val="hidden"/>
                                      </p:to>
                                    </p:se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down)">
                                      <p:cBhvr>
                                        <p:cTn id="52" dur="1000"/>
                                        <p:tgtEl>
                                          <p:spTgt spid="104"/>
                                        </p:tgtEl>
                                      </p:cBhvr>
                                    </p:animEffect>
                                  </p:childTnLst>
                                </p:cTn>
                              </p:par>
                              <p:par>
                                <p:cTn id="53" presetID="1" presetClass="exit" presetSubtype="0" fill="hold" nodeType="withEffect">
                                  <p:stCondLst>
                                    <p:cond delay="0"/>
                                  </p:stCondLst>
                                  <p:childTnLst>
                                    <p:set>
                                      <p:cBhvr>
                                        <p:cTn id="54" dur="1" fill="hold">
                                          <p:stCondLst>
                                            <p:cond delay="0"/>
                                          </p:stCondLst>
                                        </p:cTn>
                                        <p:tgtEl>
                                          <p:spTgt spid="9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0"/>
                                        </p:tgtEl>
                                        <p:attrNameLst>
                                          <p:attrName>style.visibility</p:attrName>
                                        </p:attrNameLst>
                                      </p:cBhvr>
                                      <p:to>
                                        <p:strVal val="hidden"/>
                                      </p:to>
                                    </p:set>
                                  </p:childTnLst>
                                </p:cTn>
                              </p:par>
                              <p:par>
                                <p:cTn id="57" presetID="22" presetClass="entr" presetSubtype="4"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animEffect transition="in" filter="wipe(down)">
                                      <p:cBhvr>
                                        <p:cTn id="59" dur="500"/>
                                        <p:tgtEl>
                                          <p:spTgt spid="113"/>
                                        </p:tgtEl>
                                      </p:cBhvr>
                                    </p:animEffect>
                                  </p:childTnLst>
                                </p:cTn>
                              </p:par>
                              <p:par>
                                <p:cTn id="60" presetID="22" presetClass="entr" presetSubtype="4"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down)">
                                      <p:cBhvr>
                                        <p:cTn id="62" dur="500"/>
                                        <p:tgtEl>
                                          <p:spTgt spid="105"/>
                                        </p:tgtEl>
                                      </p:cBhvr>
                                    </p:animEffect>
                                  </p:childTnLst>
                                </p:cTn>
                              </p:par>
                            </p:childTnLst>
                          </p:cTn>
                        </p:par>
                        <p:par>
                          <p:cTn id="63" fill="hold">
                            <p:stCondLst>
                              <p:cond delay="4500"/>
                            </p:stCondLst>
                            <p:childTnLst>
                              <p:par>
                                <p:cTn id="64" presetID="22" presetClass="entr" presetSubtype="4" fill="hold" grpId="0" nodeType="afterEffect">
                                  <p:stCondLst>
                                    <p:cond delay="0"/>
                                  </p:stCondLst>
                                  <p:childTnLst>
                                    <p:set>
                                      <p:cBhvr>
                                        <p:cTn id="65" dur="1" fill="hold">
                                          <p:stCondLst>
                                            <p:cond delay="0"/>
                                          </p:stCondLst>
                                        </p:cTn>
                                        <p:tgtEl>
                                          <p:spTgt spid="108"/>
                                        </p:tgtEl>
                                        <p:attrNameLst>
                                          <p:attrName>style.visibility</p:attrName>
                                        </p:attrNameLst>
                                      </p:cBhvr>
                                      <p:to>
                                        <p:strVal val="visible"/>
                                      </p:to>
                                    </p:set>
                                    <p:animEffect transition="in" filter="wipe(down)">
                                      <p:cBhvr>
                                        <p:cTn id="66" dur="1000"/>
                                        <p:tgtEl>
                                          <p:spTgt spid="108"/>
                                        </p:tgtEl>
                                      </p:cBhvr>
                                    </p:animEffect>
                                  </p:childTnLst>
                                </p:cTn>
                              </p:par>
                              <p:par>
                                <p:cTn id="67" presetID="22" presetClass="entr" presetSubtype="4"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Effect transition="in" filter="wipe(down)">
                                      <p:cBhvr>
                                        <p:cTn id="69" dur="500"/>
                                        <p:tgtEl>
                                          <p:spTgt spid="116"/>
                                        </p:tgtEl>
                                      </p:cBhvr>
                                    </p:animEffect>
                                  </p:childTnLst>
                                </p:cTn>
                              </p:par>
                              <p:par>
                                <p:cTn id="70" presetID="1" presetClass="exit" presetSubtype="0" fill="hold" nodeType="withEffect">
                                  <p:stCondLst>
                                    <p:cond delay="0"/>
                                  </p:stCondLst>
                                  <p:childTnLst>
                                    <p:set>
                                      <p:cBhvr>
                                        <p:cTn id="71" dur="1" fill="hold">
                                          <p:stCondLst>
                                            <p:cond delay="0"/>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5" grpId="0" bldLvl="0" animBg="1"/>
      <p:bldP spid="93" grpId="0" bldLvl="0" animBg="1"/>
      <p:bldP spid="100" grpId="0" bldLvl="0" animBg="1"/>
      <p:bldP spid="104" grpId="0" bldLvl="0" animBg="1"/>
      <p:bldP spid="10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文本框 30"/>
          <p:cNvSpPr txBox="1"/>
          <p:nvPr/>
        </p:nvSpPr>
        <p:spPr>
          <a:xfrm>
            <a:off x="595313" y="1639888"/>
            <a:ext cx="8110538" cy="3744913"/>
          </a:xfrm>
          <a:prstGeom prst="rect">
            <a:avLst/>
          </a:prstGeom>
          <a:solidFill>
            <a:srgbClr val="EBEDF3"/>
          </a:solidFill>
          <a:effectLst>
            <a:outerShdw blurRad="50800" dist="38100" dir="2700000" algn="tl" rotWithShape="0">
              <a:prstClr val="black">
                <a:alpha val="40000"/>
              </a:prstClr>
            </a:outerShdw>
          </a:effectLst>
        </p:spPr>
        <p:txBody>
          <a:bodyPr>
            <a:spAutoFit/>
          </a:bodyPr>
          <a:lstStyle/>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void Merge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RecType</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SR[],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RecType</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TR[], int s, int m, int t) </a:t>
            </a:r>
            <a:endParaRPr kumimoji="0" lang="en-US" altLang="zh-CN" b="1" kern="1200" cap="none" spc="0" normalizeH="0" baseline="0" noProof="0" dirty="0">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 </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将有序的</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SR[s…m]</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和</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SR[m+1…t]</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归并为有序的</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TR[</a:t>
            </a:r>
            <a:r>
              <a:rPr kumimoji="0" lang="en-US" altLang="zh-CN" kern="1200" cap="none" spc="0" normalizeH="0" baseline="0" noProof="0" dirty="0" err="1">
                <a:solidFill>
                  <a:schemeClr val="accent6">
                    <a:lumMod val="50000"/>
                  </a:schemeClr>
                </a:solidFill>
                <a:latin typeface="Consolas" panose="020B0609020204030204" pitchFamily="49" charset="0"/>
                <a:ea typeface="黑体" panose="02010609060101010101" pitchFamily="49" charset="-122"/>
                <a:cs typeface="+mn-cs"/>
              </a:rPr>
              <a:t>i</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…n] */ </a:t>
            </a:r>
            <a:endPar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int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j, k;</a:t>
            </a:r>
            <a:endPar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 s, j = m + 1, k = s; </a:t>
            </a:r>
            <a:endParaRPr kumimoji="0" lang="en-US" altLang="zh-CN" b="1" kern="1200" cap="none" spc="0" normalizeH="0" baseline="0" noProof="0" dirty="0">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while (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&lt;= m &amp;&amp; j &lt;= t )         </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 </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当两个有序子表均未完时 </a:t>
            </a:r>
            <a:endPar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   if ( SR[</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].key &lt; SR[j].key )     TR[k++] = SR[</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endParaRPr kumimoji="0" lang="en-US" altLang="zh-CN" b="1" kern="1200" cap="none" spc="0" normalizeH="0" baseline="0" noProof="0" dirty="0">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else TR[k++] = SR[</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j++</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endParaRPr kumimoji="0" lang="en-US" altLang="zh-CN" b="1" kern="1200" cap="none" spc="0" normalizeH="0" baseline="0" noProof="0" dirty="0">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 </a:t>
            </a:r>
            <a:endParaRPr kumimoji="0" lang="en-US" altLang="zh-CN" b="1" kern="1200" cap="none" spc="0" normalizeH="0" baseline="0" noProof="0" dirty="0">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while ( </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&lt;= m ) TR[k++]=SR[</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i</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 </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当第</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1</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个子序列未完时 </a:t>
            </a:r>
            <a:endPar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while ( j &lt;= t ) TR[k++]=SR[</a:t>
            </a:r>
            <a:r>
              <a:rPr kumimoji="0" lang="en-US" altLang="zh-CN" b="1" kern="1200" cap="none" spc="0" normalizeH="0" baseline="0" noProof="0" dirty="0" err="1">
                <a:solidFill>
                  <a:srgbClr val="000000"/>
                </a:solidFill>
                <a:latin typeface="Consolas" panose="020B0609020204030204" pitchFamily="49" charset="0"/>
                <a:ea typeface="黑体" panose="02010609060101010101" pitchFamily="49" charset="-122"/>
                <a:cs typeface="+mn-cs"/>
              </a:rPr>
              <a:t>j++</a:t>
            </a: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 </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当第</a:t>
            </a:r>
            <a:r>
              <a:rPr kumimoji="0" lang="en-US" altLang="zh-CN"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2</a:t>
            </a:r>
            <a:r>
              <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rPr>
              <a:t>个子序列未完时 </a:t>
            </a:r>
            <a:endParaRPr kumimoji="0" lang="zh-CN" altLang="en-US" kern="1200" cap="none" spc="0" normalizeH="0" baseline="0" noProof="0" dirty="0">
              <a:solidFill>
                <a:schemeClr val="accent6">
                  <a:lumMod val="50000"/>
                </a:schemeClr>
              </a:solidFill>
              <a:latin typeface="Consolas" panose="020B0609020204030204" pitchFamily="49" charset="0"/>
              <a:ea typeface="黑体" panose="02010609060101010101" pitchFamily="49" charset="-122"/>
              <a:cs typeface="+mn-cs"/>
            </a:endParaRPr>
          </a:p>
          <a:p>
            <a:pPr marR="0" defTabSz="914400" fontAlgn="auto">
              <a:lnSpc>
                <a:spcPct val="120000"/>
              </a:lnSpc>
              <a:spcBef>
                <a:spcPts val="0"/>
              </a:spcBef>
              <a:spcAft>
                <a:spcPts val="0"/>
              </a:spcAft>
              <a:buClrTx/>
              <a:buSzTx/>
              <a:buFontTx/>
              <a:buNone/>
              <a:defRPr/>
            </a:pPr>
            <a:r>
              <a:rPr kumimoji="0" lang="en-US" altLang="zh-CN" b="1" kern="1200" cap="none" spc="0" normalizeH="0" baseline="0" noProof="0" dirty="0">
                <a:solidFill>
                  <a:srgbClr val="000000"/>
                </a:solidFill>
                <a:latin typeface="Consolas" panose="020B0609020204030204" pitchFamily="49" charset="0"/>
                <a:ea typeface="黑体" panose="02010609060101010101" pitchFamily="49" charset="-122"/>
                <a:cs typeface="+mn-cs"/>
              </a:rPr>
              <a:t>} </a:t>
            </a:r>
            <a:endParaRPr kumimoji="0" lang="zh-CN" altLang="en-US" b="1" kern="1200" cap="none" spc="0" normalizeH="0" baseline="0" noProof="0" dirty="0">
              <a:latin typeface="Consolas" panose="020B0609020204030204" pitchFamily="49" charset="0"/>
              <a:ea typeface="黑体" panose="02010609060101010101" pitchFamily="49" charset="-122"/>
              <a:cs typeface="+mn-cs"/>
            </a:endParaRPr>
          </a:p>
        </p:txBody>
      </p:sp>
      <p:grpSp>
        <p:nvGrpSpPr>
          <p:cNvPr id="55298" name="组合 31"/>
          <p:cNvGrpSpPr/>
          <p:nvPr/>
        </p:nvGrpSpPr>
        <p:grpSpPr>
          <a:xfrm>
            <a:off x="595313" y="1144588"/>
            <a:ext cx="1355725" cy="392112"/>
            <a:chOff x="2902639" y="1595267"/>
            <a:chExt cx="4963060" cy="465163"/>
          </a:xfrm>
        </p:grpSpPr>
        <p:pic>
          <p:nvPicPr>
            <p:cNvPr id="55299" name="图片 32"/>
            <p:cNvPicPr>
              <a:picLocks noChangeAspect="1"/>
            </p:cNvPicPr>
            <p:nvPr/>
          </p:nvPicPr>
          <p:blipFill>
            <a:blip r:embed="rId1"/>
            <a:stretch>
              <a:fillRect/>
            </a:stretch>
          </p:blipFill>
          <p:spPr>
            <a:xfrm>
              <a:off x="2902639" y="1607460"/>
              <a:ext cx="4963060" cy="440888"/>
            </a:xfrm>
            <a:prstGeom prst="rect">
              <a:avLst/>
            </a:prstGeom>
            <a:noFill/>
            <a:ln w="9525">
              <a:noFill/>
            </a:ln>
          </p:spPr>
        </p:pic>
        <p:sp>
          <p:nvSpPr>
            <p:cNvPr id="34" name="矩形 33"/>
            <p:cNvSpPr/>
            <p:nvPr/>
          </p:nvSpPr>
          <p:spPr>
            <a:xfrm>
              <a:off x="3188589" y="1595267"/>
              <a:ext cx="4317019" cy="46516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rPr>
                <a:t>算法描述</a:t>
              </a:r>
              <a:endPar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xEl>
                                              <p:charRg st="0" end="62"/>
                                            </p:txEl>
                                          </p:spTgt>
                                        </p:tgtEl>
                                        <p:attrNameLst>
                                          <p:attrName>style.visibility</p:attrName>
                                        </p:attrNameLst>
                                      </p:cBhvr>
                                      <p:to>
                                        <p:strVal val="visible"/>
                                      </p:to>
                                    </p:set>
                                    <p:animEffect transition="in" filter="wipe(left)">
                                      <p:cBhvr>
                                        <p:cTn id="7" dur="500"/>
                                        <p:tgtEl>
                                          <p:spTgt spid="31">
                                            <p:txEl>
                                              <p:charRg st="0" end="6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1">
                                            <p:txEl>
                                              <p:charRg st="62" end="108"/>
                                            </p:txEl>
                                          </p:spTgt>
                                        </p:tgtEl>
                                        <p:attrNameLst>
                                          <p:attrName>style.visibility</p:attrName>
                                        </p:attrNameLst>
                                      </p:cBhvr>
                                      <p:to>
                                        <p:strVal val="visible"/>
                                      </p:to>
                                    </p:set>
                                    <p:animEffect transition="in" filter="wipe(left)">
                                      <p:cBhvr>
                                        <p:cTn id="10" dur="500"/>
                                        <p:tgtEl>
                                          <p:spTgt spid="31">
                                            <p:txEl>
                                              <p:charRg st="62" end="108"/>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1">
                                            <p:txEl>
                                              <p:charRg st="419" end="422"/>
                                            </p:txEl>
                                          </p:spTgt>
                                        </p:tgtEl>
                                        <p:attrNameLst>
                                          <p:attrName>style.visibility</p:attrName>
                                        </p:attrNameLst>
                                      </p:cBhvr>
                                      <p:to>
                                        <p:strVal val="visible"/>
                                      </p:to>
                                    </p:set>
                                    <p:animEffect transition="in" filter="wipe(left)">
                                      <p:cBhvr>
                                        <p:cTn id="13" dur="500"/>
                                        <p:tgtEl>
                                          <p:spTgt spid="31">
                                            <p:txEl>
                                              <p:charRg st="419" end="42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1">
                                            <p:txEl>
                                              <p:charRg st="108" end="125"/>
                                            </p:txEl>
                                          </p:spTgt>
                                        </p:tgtEl>
                                        <p:attrNameLst>
                                          <p:attrName>style.visibility</p:attrName>
                                        </p:attrNameLst>
                                      </p:cBhvr>
                                      <p:to>
                                        <p:strVal val="visible"/>
                                      </p:to>
                                    </p:set>
                                    <p:animEffect transition="in" filter="wipe(left)">
                                      <p:cBhvr>
                                        <p:cTn id="18" dur="500"/>
                                        <p:tgtEl>
                                          <p:spTgt spid="31">
                                            <p:txEl>
                                              <p:charRg st="108" end="12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1">
                                            <p:txEl>
                                              <p:charRg st="125" end="155"/>
                                            </p:txEl>
                                          </p:spTgt>
                                        </p:tgtEl>
                                        <p:attrNameLst>
                                          <p:attrName>style.visibility</p:attrName>
                                        </p:attrNameLst>
                                      </p:cBhvr>
                                      <p:to>
                                        <p:strVal val="visible"/>
                                      </p:to>
                                    </p:set>
                                    <p:animEffect transition="in" filter="wipe(left)">
                                      <p:cBhvr>
                                        <p:cTn id="21" dur="500"/>
                                        <p:tgtEl>
                                          <p:spTgt spid="31">
                                            <p:txEl>
                                              <p:charRg st="125" end="15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
                                            <p:txEl>
                                              <p:charRg st="155" end="210"/>
                                            </p:txEl>
                                          </p:spTgt>
                                        </p:tgtEl>
                                        <p:attrNameLst>
                                          <p:attrName>style.visibility</p:attrName>
                                        </p:attrNameLst>
                                      </p:cBhvr>
                                      <p:to>
                                        <p:strVal val="visible"/>
                                      </p:to>
                                    </p:set>
                                    <p:animEffect transition="in" filter="wipe(left)">
                                      <p:cBhvr>
                                        <p:cTn id="26" dur="500"/>
                                        <p:tgtEl>
                                          <p:spTgt spid="31">
                                            <p:txEl>
                                              <p:charRg st="155" end="210"/>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1">
                                            <p:txEl>
                                              <p:charRg st="210" end="271"/>
                                            </p:txEl>
                                          </p:spTgt>
                                        </p:tgtEl>
                                        <p:attrNameLst>
                                          <p:attrName>style.visibility</p:attrName>
                                        </p:attrNameLst>
                                      </p:cBhvr>
                                      <p:to>
                                        <p:strVal val="visible"/>
                                      </p:to>
                                    </p:set>
                                    <p:animEffect transition="in" filter="wipe(left)">
                                      <p:cBhvr>
                                        <p:cTn id="29" dur="500"/>
                                        <p:tgtEl>
                                          <p:spTgt spid="31">
                                            <p:txEl>
                                              <p:charRg st="210" end="271"/>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1">
                                            <p:txEl>
                                              <p:charRg st="271" end="304"/>
                                            </p:txEl>
                                          </p:spTgt>
                                        </p:tgtEl>
                                        <p:attrNameLst>
                                          <p:attrName>style.visibility</p:attrName>
                                        </p:attrNameLst>
                                      </p:cBhvr>
                                      <p:to>
                                        <p:strVal val="visible"/>
                                      </p:to>
                                    </p:set>
                                    <p:animEffect transition="in" filter="wipe(left)">
                                      <p:cBhvr>
                                        <p:cTn id="32" dur="500"/>
                                        <p:tgtEl>
                                          <p:spTgt spid="31">
                                            <p:txEl>
                                              <p:charRg st="271" end="304"/>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1">
                                            <p:txEl>
                                              <p:charRg st="304" end="311"/>
                                            </p:txEl>
                                          </p:spTgt>
                                        </p:tgtEl>
                                        <p:attrNameLst>
                                          <p:attrName>style.visibility</p:attrName>
                                        </p:attrNameLst>
                                      </p:cBhvr>
                                      <p:to>
                                        <p:strVal val="visible"/>
                                      </p:to>
                                    </p:set>
                                    <p:animEffect transition="in" filter="wipe(left)">
                                      <p:cBhvr>
                                        <p:cTn id="35" dur="500"/>
                                        <p:tgtEl>
                                          <p:spTgt spid="31">
                                            <p:txEl>
                                              <p:charRg st="304" end="3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xEl>
                                              <p:charRg st="311" end="365"/>
                                            </p:txEl>
                                          </p:spTgt>
                                        </p:tgtEl>
                                        <p:attrNameLst>
                                          <p:attrName>style.visibility</p:attrName>
                                        </p:attrNameLst>
                                      </p:cBhvr>
                                      <p:to>
                                        <p:strVal val="visible"/>
                                      </p:to>
                                    </p:set>
                                    <p:animEffect transition="in" filter="wipe(left)">
                                      <p:cBhvr>
                                        <p:cTn id="40" dur="500"/>
                                        <p:tgtEl>
                                          <p:spTgt spid="31">
                                            <p:txEl>
                                              <p:charRg st="311" end="36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
                                            <p:txEl>
                                              <p:charRg st="365" end="419"/>
                                            </p:txEl>
                                          </p:spTgt>
                                        </p:tgtEl>
                                        <p:attrNameLst>
                                          <p:attrName>style.visibility</p:attrName>
                                        </p:attrNameLst>
                                      </p:cBhvr>
                                      <p:to>
                                        <p:strVal val="visible"/>
                                      </p:to>
                                    </p:set>
                                    <p:animEffect transition="in" filter="wipe(left)">
                                      <p:cBhvr>
                                        <p:cTn id="45" dur="500"/>
                                        <p:tgtEl>
                                          <p:spTgt spid="31">
                                            <p:txEl>
                                              <p:charRg st="365" end="4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498475" y="1408113"/>
            <a:ext cx="8147050" cy="4306887"/>
          </a:xfrm>
          <a:prstGeom prst="rect">
            <a:avLst/>
          </a:prstGeom>
          <a:solidFill>
            <a:srgbClr val="EBEDF3"/>
          </a:solidFill>
          <a:ln w="9525">
            <a:noFill/>
          </a:ln>
          <a:effectLst>
            <a:outerShdw dist="35921" dir="2699999" algn="ctr" rotWithShape="0">
              <a:schemeClr val="bg2"/>
            </a:outerShdw>
          </a:effectLst>
        </p:spPr>
        <p:txBody>
          <a:bodyPr lIns="68580" tIns="34290" rIns="68580" bIns="34290" anchor="ctr" anchorCtr="0">
            <a:spAutoFit/>
          </a:bodyPr>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void </a:t>
            </a:r>
            <a:r>
              <a:rPr lang="en-US" altLang="zh-CN" sz="2100" b="1" dirty="0">
                <a:solidFill>
                  <a:srgbClr val="FF3300"/>
                </a:solidFill>
                <a:latin typeface="Consolas" panose="020B0609020204030204" pitchFamily="49" charset="0"/>
                <a:ea typeface="宋体" panose="02010600030101010101" pitchFamily="2" charset="-122"/>
              </a:rPr>
              <a:t>MergeSort</a:t>
            </a:r>
            <a:r>
              <a:rPr lang="en-US" altLang="zh-CN" sz="2100" b="1" dirty="0">
                <a:solidFill>
                  <a:srgbClr val="000000"/>
                </a:solidFill>
                <a:latin typeface="Consolas" panose="020B0609020204030204" pitchFamily="49" charset="0"/>
                <a:ea typeface="宋体" panose="02010600030101010101" pitchFamily="2" charset="-122"/>
              </a:rPr>
              <a:t>(</a:t>
            </a:r>
            <a:r>
              <a:rPr lang="zh-CN" altLang="en-US" sz="2100" b="1" dirty="0">
                <a:latin typeface="Consolas" panose="020B0609020204030204" pitchFamily="49" charset="0"/>
                <a:ea typeface="宋体" panose="02010600030101010101" pitchFamily="2" charset="-122"/>
              </a:rPr>
              <a:t>SqList L </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int low</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int high)</a:t>
            </a:r>
            <a:endParaRPr lang="en-US" altLang="zh-CN" sz="2100" b="1" dirty="0">
              <a:solidFill>
                <a:srgbClr val="000000"/>
              </a:solidFill>
              <a:latin typeface="Consolas" panose="020B0609020204030204" pitchFamily="49" charset="0"/>
              <a:ea typeface="宋体" panose="02010600030101010101" pitchFamily="2" charset="-122"/>
            </a:endParaRPr>
          </a:p>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     </a:t>
            </a:r>
            <a:endParaRPr lang="en-US" altLang="zh-CN" sz="2100" b="1" dirty="0">
              <a:solidFill>
                <a:srgbClr val="000000"/>
              </a:solidFill>
              <a:latin typeface="Consolas" panose="020B0609020204030204" pitchFamily="49" charset="0"/>
              <a:ea typeface="宋体" panose="02010600030101010101" pitchFamily="2" charset="-122"/>
            </a:endParaRPr>
          </a:p>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    int mid;</a:t>
            </a:r>
            <a:endParaRPr lang="en-US" altLang="zh-CN" sz="2100" b="1" dirty="0">
              <a:solidFill>
                <a:srgbClr val="000000"/>
              </a:solidFill>
              <a:latin typeface="Consolas" panose="020B0609020204030204" pitchFamily="49" charset="0"/>
              <a:ea typeface="宋体" panose="02010600030101010101" pitchFamily="2" charset="-122"/>
            </a:endParaRPr>
          </a:p>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    if(low&lt;high)</a:t>
            </a:r>
            <a:endParaRPr lang="en-US" altLang="zh-CN" sz="2100" b="1" dirty="0">
              <a:solidFill>
                <a:srgbClr val="000000"/>
              </a:solidFill>
              <a:latin typeface="Consolas" panose="020B0609020204030204" pitchFamily="49" charset="0"/>
              <a:ea typeface="宋体" panose="02010600030101010101" pitchFamily="2" charset="-122"/>
            </a:endParaRPr>
          </a:p>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    {</a:t>
            </a:r>
            <a:endParaRPr lang="en-US" altLang="zh-CN" sz="2100" b="1" dirty="0">
              <a:solidFill>
                <a:srgbClr val="000000"/>
              </a:solidFill>
              <a:latin typeface="Consolas" panose="020B0609020204030204" pitchFamily="49" charset="0"/>
              <a:ea typeface="宋体" panose="02010600030101010101" pitchFamily="2" charset="-122"/>
            </a:endParaRPr>
          </a:p>
          <a:p>
            <a:pPr lvl="1" indent="0" algn="l" defTabSz="685800" rtl="0" eaLnBrk="1" fontAlgn="base" hangingPunct="1">
              <a:lnSpc>
                <a:spcPct val="120000"/>
              </a:lnSpc>
              <a:spcBef>
                <a:spcPct val="0"/>
              </a:spcBef>
              <a:spcAft>
                <a:spcPct val="0"/>
              </a:spcAft>
              <a:buClrTx/>
              <a:buFontTx/>
              <a:buNone/>
            </a:pPr>
            <a:r>
              <a:rPr lang="zh-CN" altLang="en-US" sz="2100" b="1" dirty="0">
                <a:solidFill>
                  <a:srgbClr val="0000FF"/>
                </a:solidFill>
                <a:latin typeface="Consolas" panose="020B0609020204030204" pitchFamily="49" charset="0"/>
                <a:ea typeface="宋体" panose="02010600030101010101" pitchFamily="2" charset="-122"/>
              </a:rPr>
              <a:t>　 　</a:t>
            </a:r>
            <a:r>
              <a:rPr lang="en-US" altLang="zh-CN" sz="2100" b="1" dirty="0">
                <a:solidFill>
                  <a:srgbClr val="000000"/>
                </a:solidFill>
                <a:latin typeface="Consolas" panose="020B0609020204030204" pitchFamily="49" charset="0"/>
                <a:ea typeface="宋体" panose="02010600030101010101" pitchFamily="2" charset="-122"/>
              </a:rPr>
              <a:t>mid=(low+high)/2;</a:t>
            </a:r>
            <a:r>
              <a:rPr lang="en-US" altLang="zh-CN" sz="2100" b="1" dirty="0">
                <a:solidFill>
                  <a:srgbClr val="0000FF"/>
                </a:solidFill>
                <a:latin typeface="Consolas" panose="020B0609020204030204" pitchFamily="49" charset="0"/>
                <a:ea typeface="宋体" panose="02010600030101010101" pitchFamily="2" charset="-122"/>
              </a:rPr>
              <a:t>		    </a:t>
            </a:r>
            <a:r>
              <a:rPr lang="en-US" altLang="zh-CN" sz="2100" dirty="0">
                <a:solidFill>
                  <a:srgbClr val="5F3B01"/>
                </a:solidFill>
                <a:latin typeface="Consolas" panose="020B0609020204030204" pitchFamily="49" charset="0"/>
                <a:ea typeface="宋体" panose="02010600030101010101" pitchFamily="2" charset="-122"/>
              </a:rPr>
              <a:t>//</a:t>
            </a:r>
            <a:r>
              <a:rPr lang="zh-CN" altLang="en-US" sz="2100" dirty="0">
                <a:solidFill>
                  <a:srgbClr val="5F3B01"/>
                </a:solidFill>
                <a:latin typeface="Consolas" panose="020B0609020204030204" pitchFamily="49" charset="0"/>
                <a:ea typeface="宋体" panose="02010600030101010101" pitchFamily="2" charset="-122"/>
              </a:rPr>
              <a:t>取中间位置</a:t>
            </a:r>
            <a:endParaRPr lang="zh-CN" altLang="en-US" sz="2100" dirty="0">
              <a:solidFill>
                <a:srgbClr val="5F3B01"/>
              </a:solidFill>
              <a:latin typeface="Consolas" panose="020B0609020204030204" pitchFamily="49" charset="0"/>
              <a:ea typeface="宋体" panose="02010600030101010101" pitchFamily="2" charset="-122"/>
            </a:endParaRPr>
          </a:p>
          <a:p>
            <a:pPr lvl="1" indent="0" algn="l" defTabSz="685800" rtl="0" eaLnBrk="1" fontAlgn="base" hangingPunct="1">
              <a:lnSpc>
                <a:spcPct val="120000"/>
              </a:lnSpc>
              <a:spcBef>
                <a:spcPct val="0"/>
              </a:spcBef>
              <a:spcAft>
                <a:spcPct val="0"/>
              </a:spcAft>
              <a:buClrTx/>
              <a:buFontTx/>
              <a:buNone/>
            </a:pPr>
            <a:r>
              <a:rPr lang="zh-CN" altLang="en-US" sz="2100" b="1" dirty="0">
                <a:solidFill>
                  <a:srgbClr val="0000FF"/>
                </a:solidFill>
                <a:latin typeface="Consolas" panose="020B0609020204030204" pitchFamily="49" charset="0"/>
                <a:ea typeface="宋体" panose="02010600030101010101" pitchFamily="2" charset="-122"/>
              </a:rPr>
              <a:t>　　 </a:t>
            </a:r>
            <a:r>
              <a:rPr lang="en-US" altLang="zh-CN" sz="2100" b="1" dirty="0">
                <a:solidFill>
                  <a:srgbClr val="FF3300"/>
                </a:solidFill>
                <a:latin typeface="Consolas" panose="020B0609020204030204" pitchFamily="49" charset="0"/>
                <a:ea typeface="宋体" panose="02010600030101010101" pitchFamily="2" charset="-122"/>
              </a:rPr>
              <a:t>MergeSort</a:t>
            </a:r>
            <a:r>
              <a:rPr lang="en-US" altLang="zh-CN" sz="2100" b="1" dirty="0">
                <a:solidFill>
                  <a:srgbClr val="000000"/>
                </a:solidFill>
                <a:latin typeface="Consolas" panose="020B0609020204030204" pitchFamily="49" charset="0"/>
                <a:ea typeface="宋体" panose="02010600030101010101" pitchFamily="2" charset="-122"/>
              </a:rPr>
              <a:t>(L</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low</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mid);</a:t>
            </a:r>
            <a:r>
              <a:rPr lang="en-US" altLang="zh-CN" sz="2100" b="1" dirty="0">
                <a:solidFill>
                  <a:srgbClr val="0000FF"/>
                </a:solidFill>
                <a:latin typeface="Consolas" panose="020B0609020204030204" pitchFamily="49" charset="0"/>
                <a:ea typeface="宋体" panose="02010600030101010101" pitchFamily="2" charset="-122"/>
              </a:rPr>
              <a:t>       </a:t>
            </a:r>
            <a:r>
              <a:rPr lang="en-US" altLang="zh-CN" sz="2100" dirty="0">
                <a:solidFill>
                  <a:srgbClr val="5F3B01"/>
                </a:solidFill>
                <a:latin typeface="Consolas" panose="020B0609020204030204" pitchFamily="49" charset="0"/>
                <a:ea typeface="宋体" panose="02010600030101010101" pitchFamily="2" charset="-122"/>
              </a:rPr>
              <a:t>//</a:t>
            </a:r>
            <a:r>
              <a:rPr lang="zh-CN" altLang="en-US" sz="2100" dirty="0">
                <a:solidFill>
                  <a:srgbClr val="5F3B01"/>
                </a:solidFill>
                <a:latin typeface="Consolas" panose="020B0609020204030204" pitchFamily="49" charset="0"/>
                <a:ea typeface="宋体" panose="02010600030101010101" pitchFamily="2" charset="-122"/>
              </a:rPr>
              <a:t>对左子序列排序</a:t>
            </a:r>
            <a:endParaRPr lang="zh-CN" altLang="en-US" sz="2100" dirty="0">
              <a:solidFill>
                <a:srgbClr val="5F3B01"/>
              </a:solidFill>
              <a:latin typeface="Consolas" panose="020B0609020204030204" pitchFamily="49" charset="0"/>
              <a:ea typeface="宋体" panose="02010600030101010101" pitchFamily="2" charset="-122"/>
            </a:endParaRPr>
          </a:p>
          <a:p>
            <a:pPr lvl="1" indent="0" algn="l" defTabSz="685800" rtl="0" eaLnBrk="1" fontAlgn="base" hangingPunct="1">
              <a:lnSpc>
                <a:spcPct val="120000"/>
              </a:lnSpc>
              <a:spcBef>
                <a:spcPct val="0"/>
              </a:spcBef>
              <a:spcAft>
                <a:spcPct val="0"/>
              </a:spcAft>
              <a:buClrTx/>
              <a:buFontTx/>
              <a:buNone/>
            </a:pPr>
            <a:r>
              <a:rPr lang="zh-CN" altLang="en-US" sz="2100" b="1" dirty="0">
                <a:solidFill>
                  <a:srgbClr val="0000FF"/>
                </a:solidFill>
                <a:latin typeface="Consolas" panose="020B0609020204030204" pitchFamily="49" charset="0"/>
                <a:ea typeface="宋体" panose="02010600030101010101" pitchFamily="2" charset="-122"/>
              </a:rPr>
              <a:t>　</a:t>
            </a:r>
            <a:r>
              <a:rPr lang="zh-CN" altLang="en-US" sz="2100" b="1" dirty="0">
                <a:solidFill>
                  <a:srgbClr val="990033"/>
                </a:solidFill>
                <a:latin typeface="Consolas" panose="020B0609020204030204" pitchFamily="49" charset="0"/>
                <a:ea typeface="宋体" panose="02010600030101010101" pitchFamily="2" charset="-122"/>
              </a:rPr>
              <a:t>　 </a:t>
            </a:r>
            <a:r>
              <a:rPr lang="en-US" altLang="zh-CN" sz="2100" b="1" dirty="0">
                <a:solidFill>
                  <a:srgbClr val="FF3300"/>
                </a:solidFill>
                <a:latin typeface="Consolas" panose="020B0609020204030204" pitchFamily="49" charset="0"/>
                <a:ea typeface="宋体" panose="02010600030101010101" pitchFamily="2" charset="-122"/>
              </a:rPr>
              <a:t>MergeSort</a:t>
            </a:r>
            <a:r>
              <a:rPr lang="en-US" altLang="zh-CN" sz="2100" b="1" dirty="0">
                <a:solidFill>
                  <a:srgbClr val="000000"/>
                </a:solidFill>
                <a:latin typeface="Consolas" panose="020B0609020204030204" pitchFamily="49" charset="0"/>
                <a:ea typeface="宋体" panose="02010600030101010101" pitchFamily="2" charset="-122"/>
              </a:rPr>
              <a:t>(L</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mid+1</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high);    </a:t>
            </a:r>
            <a:r>
              <a:rPr lang="en-US" altLang="zh-CN" sz="2100" dirty="0">
                <a:solidFill>
                  <a:srgbClr val="5F3B01"/>
                </a:solidFill>
                <a:latin typeface="Consolas" panose="020B0609020204030204" pitchFamily="49" charset="0"/>
                <a:ea typeface="宋体" panose="02010600030101010101" pitchFamily="2" charset="-122"/>
              </a:rPr>
              <a:t>//</a:t>
            </a:r>
            <a:r>
              <a:rPr lang="zh-CN" altLang="en-US" sz="2100" dirty="0">
                <a:solidFill>
                  <a:srgbClr val="5F3B01"/>
                </a:solidFill>
                <a:latin typeface="Consolas" panose="020B0609020204030204" pitchFamily="49" charset="0"/>
                <a:ea typeface="宋体" panose="02010600030101010101" pitchFamily="2" charset="-122"/>
              </a:rPr>
              <a:t>对右子序列排序</a:t>
            </a:r>
            <a:endParaRPr lang="zh-CN" altLang="en-US" sz="2100" dirty="0">
              <a:solidFill>
                <a:srgbClr val="5F3B01"/>
              </a:solidFill>
              <a:latin typeface="Consolas" panose="020B0609020204030204" pitchFamily="49" charset="0"/>
              <a:ea typeface="宋体" panose="02010600030101010101" pitchFamily="2" charset="-122"/>
            </a:endParaRPr>
          </a:p>
          <a:p>
            <a:pPr lvl="1" indent="0" algn="l" defTabSz="685800" rtl="0" eaLnBrk="1" fontAlgn="base" hangingPunct="1">
              <a:lnSpc>
                <a:spcPct val="120000"/>
              </a:lnSpc>
              <a:spcBef>
                <a:spcPct val="0"/>
              </a:spcBef>
              <a:spcAft>
                <a:spcPct val="0"/>
              </a:spcAft>
              <a:buClrTx/>
              <a:buFontTx/>
              <a:buNone/>
            </a:pPr>
            <a:r>
              <a:rPr lang="zh-CN" altLang="en-US" sz="2100" b="1" dirty="0">
                <a:solidFill>
                  <a:srgbClr val="0000FF"/>
                </a:solidFill>
                <a:latin typeface="Consolas" panose="020B0609020204030204" pitchFamily="49" charset="0"/>
                <a:ea typeface="宋体" panose="02010600030101010101" pitchFamily="2" charset="-122"/>
              </a:rPr>
              <a:t>　　 </a:t>
            </a:r>
            <a:r>
              <a:rPr lang="en-US" altLang="zh-CN" sz="2100" b="1" dirty="0">
                <a:solidFill>
                  <a:srgbClr val="006600"/>
                </a:solidFill>
                <a:latin typeface="Consolas" panose="020B0609020204030204" pitchFamily="49" charset="0"/>
                <a:ea typeface="宋体" panose="02010600030101010101" pitchFamily="2" charset="-122"/>
              </a:rPr>
              <a:t>Merge</a:t>
            </a:r>
            <a:r>
              <a:rPr lang="en-US" altLang="zh-CN" sz="2100" b="1" dirty="0">
                <a:solidFill>
                  <a:srgbClr val="000000"/>
                </a:solidFill>
                <a:latin typeface="Consolas" panose="020B0609020204030204" pitchFamily="49" charset="0"/>
                <a:ea typeface="宋体" panose="02010600030101010101" pitchFamily="2" charset="-122"/>
              </a:rPr>
              <a:t>(L</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low</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mid</a:t>
            </a:r>
            <a:r>
              <a:rPr lang="zh-CN" altLang="en-US" sz="2100" b="1" dirty="0">
                <a:solidFill>
                  <a:srgbClr val="000000"/>
                </a:solidFill>
                <a:latin typeface="Consolas" panose="020B0609020204030204" pitchFamily="49" charset="0"/>
                <a:ea typeface="宋体" panose="02010600030101010101" pitchFamily="2" charset="-122"/>
              </a:rPr>
              <a:t>，</a:t>
            </a:r>
            <a:r>
              <a:rPr lang="en-US" altLang="zh-CN" sz="2100" b="1" dirty="0">
                <a:solidFill>
                  <a:srgbClr val="000000"/>
                </a:solidFill>
                <a:latin typeface="Consolas" panose="020B0609020204030204" pitchFamily="49" charset="0"/>
                <a:ea typeface="宋体" panose="02010600030101010101" pitchFamily="2" charset="-122"/>
              </a:rPr>
              <a:t>high);     </a:t>
            </a:r>
            <a:r>
              <a:rPr lang="en-US" altLang="zh-CN" sz="2100" dirty="0">
                <a:solidFill>
                  <a:srgbClr val="5F3B01"/>
                </a:solidFill>
                <a:latin typeface="Consolas" panose="020B0609020204030204" pitchFamily="49" charset="0"/>
                <a:ea typeface="宋体" panose="02010600030101010101" pitchFamily="2" charset="-122"/>
              </a:rPr>
              <a:t>//</a:t>
            </a:r>
            <a:r>
              <a:rPr lang="zh-CN" altLang="en-US" sz="2100" dirty="0">
                <a:solidFill>
                  <a:srgbClr val="5F3B01"/>
                </a:solidFill>
                <a:latin typeface="Consolas" panose="020B0609020204030204" pitchFamily="49" charset="0"/>
                <a:ea typeface="宋体" panose="02010600030101010101" pitchFamily="2" charset="-122"/>
              </a:rPr>
              <a:t>合并</a:t>
            </a:r>
            <a:endParaRPr lang="zh-CN" altLang="en-US" sz="2100" dirty="0">
              <a:solidFill>
                <a:srgbClr val="5F3B01"/>
              </a:solidFill>
              <a:latin typeface="Consolas" panose="020B0609020204030204" pitchFamily="49" charset="0"/>
              <a:ea typeface="宋体" panose="02010600030101010101" pitchFamily="2" charset="-122"/>
            </a:endParaRPr>
          </a:p>
          <a:p>
            <a:pPr defTabSz="685800">
              <a:lnSpc>
                <a:spcPct val="120000"/>
              </a:lnSpc>
              <a:buClrTx/>
              <a:buFontTx/>
            </a:pPr>
            <a:r>
              <a:rPr lang="zh-CN" altLang="en-US" sz="2100" dirty="0">
                <a:solidFill>
                  <a:srgbClr val="5F3B01"/>
                </a:solidFill>
                <a:latin typeface="Consolas" panose="020B0609020204030204" pitchFamily="49" charset="0"/>
                <a:ea typeface="宋体" panose="02010600030101010101" pitchFamily="2" charset="-122"/>
              </a:rPr>
              <a:t>    </a:t>
            </a:r>
            <a:r>
              <a:rPr lang="en-US" altLang="zh-CN" sz="2100" b="1" dirty="0">
                <a:latin typeface="Consolas" panose="020B0609020204030204" pitchFamily="49" charset="0"/>
                <a:ea typeface="宋体" panose="02010600030101010101" pitchFamily="2" charset="-122"/>
              </a:rPr>
              <a:t>}</a:t>
            </a:r>
            <a:endParaRPr lang="en-US" altLang="zh-CN" sz="2100" b="1" dirty="0">
              <a:solidFill>
                <a:srgbClr val="000000"/>
              </a:solidFill>
              <a:latin typeface="Consolas" panose="020B0609020204030204" pitchFamily="49" charset="0"/>
              <a:ea typeface="宋体" panose="02010600030101010101" pitchFamily="2" charset="-122"/>
            </a:endParaRPr>
          </a:p>
          <a:p>
            <a:pPr defTabSz="685800">
              <a:lnSpc>
                <a:spcPct val="120000"/>
              </a:lnSpc>
              <a:buClrTx/>
              <a:buFontTx/>
            </a:pPr>
            <a:r>
              <a:rPr lang="en-US" altLang="zh-CN" sz="2100" b="1" dirty="0">
                <a:solidFill>
                  <a:srgbClr val="000000"/>
                </a:solidFill>
                <a:latin typeface="Consolas" panose="020B0609020204030204" pitchFamily="49" charset="0"/>
                <a:ea typeface="宋体" panose="02010600030101010101" pitchFamily="2" charset="-122"/>
              </a:rPr>
              <a:t>}</a:t>
            </a:r>
            <a:endParaRPr lang="en-US" altLang="zh-CN" sz="2100" b="1" dirty="0">
              <a:solidFill>
                <a:srgbClr val="000000"/>
              </a:solidFill>
              <a:latin typeface="Consolas" panose="020B0609020204030204" pitchFamily="49" charset="0"/>
              <a:ea typeface="宋体" panose="02010600030101010101" pitchFamily="2" charset="-122"/>
            </a:endParaRPr>
          </a:p>
        </p:txBody>
      </p:sp>
      <p:grpSp>
        <p:nvGrpSpPr>
          <p:cNvPr id="57346" name="组合 6"/>
          <p:cNvGrpSpPr/>
          <p:nvPr/>
        </p:nvGrpSpPr>
        <p:grpSpPr>
          <a:xfrm>
            <a:off x="498475" y="993775"/>
            <a:ext cx="1355725" cy="392113"/>
            <a:chOff x="2902639" y="1595267"/>
            <a:chExt cx="4963060" cy="467238"/>
          </a:xfrm>
        </p:grpSpPr>
        <p:pic>
          <p:nvPicPr>
            <p:cNvPr id="57347" name="图片 7"/>
            <p:cNvPicPr>
              <a:picLocks noChangeAspect="1"/>
            </p:cNvPicPr>
            <p:nvPr/>
          </p:nvPicPr>
          <p:blipFill>
            <a:blip r:embed="rId1"/>
            <a:stretch>
              <a:fillRect/>
            </a:stretch>
          </p:blipFill>
          <p:spPr>
            <a:xfrm>
              <a:off x="2902639" y="1607460"/>
              <a:ext cx="4963060" cy="440888"/>
            </a:xfrm>
            <a:prstGeom prst="rect">
              <a:avLst/>
            </a:prstGeom>
            <a:noFill/>
            <a:ln w="9525">
              <a:noFill/>
            </a:ln>
          </p:spPr>
        </p:pic>
        <p:sp>
          <p:nvSpPr>
            <p:cNvPr id="9" name="矩形 8"/>
            <p:cNvSpPr/>
            <p:nvPr/>
          </p:nvSpPr>
          <p:spPr>
            <a:xfrm>
              <a:off x="3175783" y="1595267"/>
              <a:ext cx="4341223" cy="467238"/>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rPr>
                <a:t>算法描述</a:t>
              </a:r>
              <a:endParaRPr kumimoji="0" lang="zh-CN" altLang="en-US" sz="1950" b="1" i="0" u="none" strike="noStrike" kern="100" cap="none" spc="0" normalizeH="0" baseline="0" noProof="0" dirty="0">
                <a:ln>
                  <a:noFill/>
                </a:ln>
                <a:solidFill>
                  <a:schemeClr val="bg1"/>
                </a:solidFill>
                <a:effectLst/>
                <a:uLnTx/>
                <a:uFillTx/>
                <a:latin typeface="思源黑体" pitchFamily="34" charset="-122"/>
                <a:ea typeface="思源黑体" pitchFamily="34" charset="-122"/>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charRg st="0" end="43"/>
                                            </p:txEl>
                                          </p:spTgt>
                                        </p:tgtEl>
                                        <p:attrNameLst>
                                          <p:attrName>style.visibility</p:attrName>
                                        </p:attrNameLst>
                                      </p:cBhvr>
                                      <p:to>
                                        <p:strVal val="visible"/>
                                      </p:to>
                                    </p:set>
                                    <p:animEffect transition="in" filter="wipe(left)">
                                      <p:cBhvr>
                                        <p:cTn id="7" dur="500"/>
                                        <p:tgtEl>
                                          <p:spTgt spid="4">
                                            <p:txEl>
                                              <p:charRg st="0" end="4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xEl>
                                              <p:charRg st="43" end="50"/>
                                            </p:txEl>
                                          </p:spTgt>
                                        </p:tgtEl>
                                        <p:attrNameLst>
                                          <p:attrName>style.visibility</p:attrName>
                                        </p:attrNameLst>
                                      </p:cBhvr>
                                      <p:to>
                                        <p:strVal val="visible"/>
                                      </p:to>
                                    </p:set>
                                    <p:animEffect transition="in" filter="wipe(left)">
                                      <p:cBhvr>
                                        <p:cTn id="10" dur="500"/>
                                        <p:tgtEl>
                                          <p:spTgt spid="4">
                                            <p:txEl>
                                              <p:charRg st="43" end="5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
                                            <p:txEl>
                                              <p:charRg st="243" end="245"/>
                                            </p:txEl>
                                          </p:spTgt>
                                        </p:tgtEl>
                                        <p:attrNameLst>
                                          <p:attrName>style.visibility</p:attrName>
                                        </p:attrNameLst>
                                      </p:cBhvr>
                                      <p:to>
                                        <p:strVal val="visible"/>
                                      </p:to>
                                    </p:set>
                                    <p:animEffect transition="in" filter="wipe(left)">
                                      <p:cBhvr>
                                        <p:cTn id="13" dur="500"/>
                                        <p:tgtEl>
                                          <p:spTgt spid="4">
                                            <p:txEl>
                                              <p:charRg st="243" end="24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charRg st="50" end="63"/>
                                            </p:txEl>
                                          </p:spTgt>
                                        </p:tgtEl>
                                        <p:attrNameLst>
                                          <p:attrName>style.visibility</p:attrName>
                                        </p:attrNameLst>
                                      </p:cBhvr>
                                      <p:to>
                                        <p:strVal val="visible"/>
                                      </p:to>
                                    </p:set>
                                    <p:animEffect transition="in" filter="wipe(left)">
                                      <p:cBhvr>
                                        <p:cTn id="18" dur="500"/>
                                        <p:tgtEl>
                                          <p:spTgt spid="4">
                                            <p:txEl>
                                              <p:charRg st="50" end="6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
                                            <p:txEl>
                                              <p:charRg st="63" end="80"/>
                                            </p:txEl>
                                          </p:spTgt>
                                        </p:tgtEl>
                                        <p:attrNameLst>
                                          <p:attrName>style.visibility</p:attrName>
                                        </p:attrNameLst>
                                      </p:cBhvr>
                                      <p:to>
                                        <p:strVal val="visible"/>
                                      </p:to>
                                    </p:set>
                                    <p:animEffect transition="in" filter="wipe(left)">
                                      <p:cBhvr>
                                        <p:cTn id="23" dur="500"/>
                                        <p:tgtEl>
                                          <p:spTgt spid="4">
                                            <p:txEl>
                                              <p:charRg st="63" end="8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charRg st="80" end="86"/>
                                            </p:txEl>
                                          </p:spTgt>
                                        </p:tgtEl>
                                        <p:attrNameLst>
                                          <p:attrName>style.visibility</p:attrName>
                                        </p:attrNameLst>
                                      </p:cBhvr>
                                      <p:to>
                                        <p:strVal val="visible"/>
                                      </p:to>
                                    </p:set>
                                    <p:animEffect transition="in" filter="wipe(left)">
                                      <p:cBhvr>
                                        <p:cTn id="28" dur="500"/>
                                        <p:tgtEl>
                                          <p:spTgt spid="4">
                                            <p:txEl>
                                              <p:charRg st="80" end="8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charRg st="86" end="120"/>
                                            </p:txEl>
                                          </p:spTgt>
                                        </p:tgtEl>
                                        <p:attrNameLst>
                                          <p:attrName>style.visibility</p:attrName>
                                        </p:attrNameLst>
                                      </p:cBhvr>
                                      <p:to>
                                        <p:strVal val="visible"/>
                                      </p:to>
                                    </p:set>
                                    <p:animEffect transition="in" filter="wipe(left)">
                                      <p:cBhvr>
                                        <p:cTn id="33" dur="500"/>
                                        <p:tgtEl>
                                          <p:spTgt spid="4">
                                            <p:txEl>
                                              <p:charRg st="86" end="12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xEl>
                                              <p:charRg st="120" end="161"/>
                                            </p:txEl>
                                          </p:spTgt>
                                        </p:tgtEl>
                                        <p:attrNameLst>
                                          <p:attrName>style.visibility</p:attrName>
                                        </p:attrNameLst>
                                      </p:cBhvr>
                                      <p:to>
                                        <p:strVal val="visible"/>
                                      </p:to>
                                    </p:set>
                                    <p:animEffect transition="in" filter="wipe(left)">
                                      <p:cBhvr>
                                        <p:cTn id="38" dur="500"/>
                                        <p:tgtEl>
                                          <p:spTgt spid="4">
                                            <p:txEl>
                                              <p:charRg st="120" end="16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xEl>
                                              <p:charRg st="161" end="202"/>
                                            </p:txEl>
                                          </p:spTgt>
                                        </p:tgtEl>
                                        <p:attrNameLst>
                                          <p:attrName>style.visibility</p:attrName>
                                        </p:attrNameLst>
                                      </p:cBhvr>
                                      <p:to>
                                        <p:strVal val="visible"/>
                                      </p:to>
                                    </p:set>
                                    <p:animEffect transition="in" filter="wipe(left)">
                                      <p:cBhvr>
                                        <p:cTn id="43" dur="500"/>
                                        <p:tgtEl>
                                          <p:spTgt spid="4">
                                            <p:txEl>
                                              <p:charRg st="161" end="20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xEl>
                                              <p:charRg st="202" end="237"/>
                                            </p:txEl>
                                          </p:spTgt>
                                        </p:tgtEl>
                                        <p:attrNameLst>
                                          <p:attrName>style.visibility</p:attrName>
                                        </p:attrNameLst>
                                      </p:cBhvr>
                                      <p:to>
                                        <p:strVal val="visible"/>
                                      </p:to>
                                    </p:set>
                                    <p:animEffect transition="in" filter="wipe(left)">
                                      <p:cBhvr>
                                        <p:cTn id="48" dur="500"/>
                                        <p:tgtEl>
                                          <p:spTgt spid="4">
                                            <p:txEl>
                                              <p:charRg st="202" end="23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xEl>
                                              <p:charRg st="237" end="243"/>
                                            </p:txEl>
                                          </p:spTgt>
                                        </p:tgtEl>
                                        <p:attrNameLst>
                                          <p:attrName>style.visibility</p:attrName>
                                        </p:attrNameLst>
                                      </p:cBhvr>
                                      <p:to>
                                        <p:strVal val="visible"/>
                                      </p:to>
                                    </p:set>
                                    <p:animEffect transition="in" filter="wipe(left)">
                                      <p:cBhvr>
                                        <p:cTn id="53" dur="500"/>
                                        <p:tgtEl>
                                          <p:spTgt spid="4">
                                            <p:txEl>
                                              <p:charRg st="237"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59394"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sp>
        <p:nvSpPr>
          <p:cNvPr id="59395" name="矩形 6"/>
          <p:cNvSpPr/>
          <p:nvPr/>
        </p:nvSpPr>
        <p:spPr>
          <a:xfrm>
            <a:off x="914400" y="1981200"/>
            <a:ext cx="1630363" cy="3078163"/>
          </a:xfrm>
          <a:prstGeom prst="rect">
            <a:avLst/>
          </a:prstGeom>
          <a:noFill/>
          <a:ln w="9525">
            <a:noFill/>
          </a:ln>
        </p:spPr>
        <p:txBody>
          <a:bodyPr wrap="none" anchor="t" anchorCtr="0">
            <a:spAutoFit/>
          </a:bodyPr>
          <a:p>
            <a:pPr marL="342900" indent="-342900" eaLnBrk="0" hangingPunct="0">
              <a:lnSpc>
                <a:spcPct val="200000"/>
              </a:lnSpc>
              <a:buClrTx/>
              <a:buFontTx/>
              <a:buAutoNum type="alphaUcPeriod"/>
            </a:pPr>
            <a:r>
              <a:rPr lang="zh-CN" altLang="en-US" sz="2200" dirty="0">
                <a:solidFill>
                  <a:srgbClr val="000000"/>
                </a:solidFill>
                <a:latin typeface="Arial" panose="020B0604020202020204" pitchFamily="34" charset="0"/>
                <a:ea typeface="宋体" panose="02010600030101010101" pitchFamily="2" charset="-122"/>
              </a:rPr>
              <a:t>O(n</a:t>
            </a:r>
            <a:r>
              <a:rPr lang="zh-CN" altLang="en-US" sz="2200" baseline="30000" dirty="0">
                <a:solidFill>
                  <a:srgbClr val="000000"/>
                </a:solidFill>
                <a:latin typeface="Arial" panose="020B0604020202020204" pitchFamily="34" charset="0"/>
                <a:ea typeface="宋体" panose="02010600030101010101" pitchFamily="2" charset="-122"/>
              </a:rPr>
              <a:t>2</a:t>
            </a:r>
            <a:r>
              <a:rPr lang="zh-CN" altLang="en-US" sz="2200" dirty="0">
                <a:solidFill>
                  <a:srgbClr val="000000"/>
                </a:solidFill>
                <a:latin typeface="Arial" panose="020B0604020202020204" pitchFamily="34" charset="0"/>
                <a:ea typeface="宋体" panose="02010600030101010101" pitchFamily="2" charset="-122"/>
              </a:rPr>
              <a:t>)</a:t>
            </a:r>
            <a:endParaRPr lang="en-US" altLang="zh-CN" sz="2200" dirty="0">
              <a:solidFill>
                <a:srgbClr val="000000"/>
              </a:solidFill>
              <a:latin typeface="Arial" panose="020B0604020202020204" pitchFamily="34" charset="0"/>
              <a:ea typeface="宋体" panose="02010600030101010101" pitchFamily="2" charset="-122"/>
            </a:endParaRPr>
          </a:p>
          <a:p>
            <a:pPr marL="342900" indent="-342900" eaLnBrk="0" hangingPunct="0">
              <a:lnSpc>
                <a:spcPct val="200000"/>
              </a:lnSpc>
              <a:buClrTx/>
              <a:buFontTx/>
              <a:buAutoNum type="alphaUcPeriod"/>
            </a:pPr>
            <a:r>
              <a:rPr lang="en-US" altLang="zh-CN" sz="2200" dirty="0">
                <a:solidFill>
                  <a:srgbClr val="000000"/>
                </a:solidFill>
                <a:latin typeface="Arial" panose="020B0604020202020204" pitchFamily="34" charset="0"/>
                <a:ea typeface="宋体" panose="02010600030101010101" pitchFamily="2" charset="-122"/>
              </a:rPr>
              <a:t>O(nlogn)</a:t>
            </a:r>
            <a:endParaRPr lang="en-US" altLang="zh-CN" sz="2200" dirty="0">
              <a:solidFill>
                <a:srgbClr val="000000"/>
              </a:solidFill>
              <a:latin typeface="Arial" panose="020B0604020202020204" pitchFamily="34" charset="0"/>
              <a:ea typeface="宋体" panose="02010600030101010101" pitchFamily="2" charset="-122"/>
            </a:endParaRPr>
          </a:p>
          <a:p>
            <a:pPr marL="342900" indent="-342900" eaLnBrk="0" hangingPunct="0">
              <a:lnSpc>
                <a:spcPct val="200000"/>
              </a:lnSpc>
              <a:buClrTx/>
              <a:buFontTx/>
              <a:buAutoNum type="alphaUcPeriod"/>
            </a:pPr>
            <a:r>
              <a:rPr lang="en-US" altLang="zh-CN" sz="2200" dirty="0">
                <a:solidFill>
                  <a:srgbClr val="000000"/>
                </a:solidFill>
                <a:latin typeface="Arial" panose="020B0604020202020204" pitchFamily="34" charset="0"/>
                <a:ea typeface="宋体" panose="02010600030101010101" pitchFamily="2" charset="-122"/>
              </a:rPr>
              <a:t>O(n)</a:t>
            </a:r>
            <a:endParaRPr lang="en-US" altLang="zh-CN" sz="2200" dirty="0">
              <a:solidFill>
                <a:srgbClr val="000000"/>
              </a:solidFill>
              <a:latin typeface="Arial" panose="020B0604020202020204" pitchFamily="34" charset="0"/>
              <a:ea typeface="宋体" panose="02010600030101010101" pitchFamily="2" charset="-122"/>
            </a:endParaRPr>
          </a:p>
          <a:p>
            <a:pPr marL="342900" indent="-342900" eaLnBrk="0" hangingPunct="0">
              <a:lnSpc>
                <a:spcPct val="200000"/>
              </a:lnSpc>
              <a:buClrTx/>
              <a:buFontTx/>
              <a:buAutoNum type="alphaUcPeriod"/>
            </a:pPr>
            <a:r>
              <a:rPr lang="en-US" altLang="zh-CN" sz="2200" dirty="0">
                <a:solidFill>
                  <a:srgbClr val="000000"/>
                </a:solidFill>
                <a:latin typeface="Arial" panose="020B0604020202020204" pitchFamily="34" charset="0"/>
                <a:ea typeface="宋体" panose="02010600030101010101" pitchFamily="2" charset="-122"/>
              </a:rPr>
              <a:t>O(logn) </a:t>
            </a:r>
            <a:endParaRPr lang="en-US" altLang="zh-CN" sz="2200" dirty="0">
              <a:solidFill>
                <a:srgbClr val="000000"/>
              </a:solidFill>
              <a:latin typeface="Arial" panose="020B0604020202020204" pitchFamily="34" charset="0"/>
              <a:ea typeface="宋体" panose="02010600030101010101" pitchFamily="2" charset="-122"/>
            </a:endParaRPr>
          </a:p>
          <a:p>
            <a:pPr marL="342900" indent="-342900" eaLnBrk="0" hangingPunct="0">
              <a:buClrTx/>
              <a:buFontTx/>
              <a:buNone/>
            </a:pPr>
            <a:endParaRPr lang="zh-CN" altLang="en-US" dirty="0">
              <a:latin typeface="Arial" panose="020B0604020202020204" pitchFamily="34" charset="0"/>
              <a:ea typeface="宋体" panose="02010600030101010101" pitchFamily="2" charset="-122"/>
            </a:endParaRPr>
          </a:p>
        </p:txBody>
      </p:sp>
      <p:sp>
        <p:nvSpPr>
          <p:cNvPr id="6" name="Text Box 5"/>
          <p:cNvSpPr txBox="1"/>
          <p:nvPr/>
        </p:nvSpPr>
        <p:spPr>
          <a:xfrm>
            <a:off x="381000" y="1398588"/>
            <a:ext cx="7993063" cy="477837"/>
          </a:xfrm>
          <a:prstGeom prst="rect">
            <a:avLst/>
          </a:prstGeom>
          <a:noFill/>
          <a:ln w="38100">
            <a:noFill/>
          </a:ln>
        </p:spPr>
        <p:txBody>
          <a:bodyPr anchor="t" anchorCtr="0">
            <a:spAutoFit/>
          </a:bodyPr>
          <a:p>
            <a:pPr eaLnBrk="0" hangingPunct="0">
              <a:lnSpc>
                <a:spcPct val="12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归并排序的时间复杂度为：</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charRg st="0" end="15"/>
                                            </p:txEl>
                                          </p:spTgt>
                                        </p:tgtEl>
                                        <p:attrNameLst>
                                          <p:attrName>style.visibility</p:attrName>
                                        </p:attrNameLst>
                                      </p:cBhvr>
                                      <p:to>
                                        <p:strVal val="visible"/>
                                      </p:to>
                                    </p:set>
                                    <p:animEffect transition="in" filter="fade">
                                      <p:cBhvr>
                                        <p:cTn id="7" dur="500"/>
                                        <p:tgtEl>
                                          <p:spTgt spid="6">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5"/>
          <p:cNvSpPr txBox="1"/>
          <p:nvPr/>
        </p:nvSpPr>
        <p:spPr>
          <a:xfrm>
            <a:off x="266700" y="1314450"/>
            <a:ext cx="2895600" cy="460375"/>
          </a:xfrm>
          <a:prstGeom prst="rect">
            <a:avLst/>
          </a:prstGeom>
          <a:noFill/>
          <a:ln w="9525">
            <a:noFill/>
          </a:ln>
          <a:effectLst>
            <a:outerShdw dist="28398" dir="1593903" algn="ctr" rotWithShape="0">
              <a:schemeClr val="bg2"/>
            </a:outerShdw>
          </a:effectLst>
        </p:spPr>
        <p:txBody>
          <a:bodyPr anchor="t" anchorCtr="0">
            <a:spAutoFit/>
          </a:bodyPr>
          <a:p>
            <a:pPr>
              <a:spcBef>
                <a:spcPct val="50000"/>
              </a:spcBef>
            </a:pPr>
            <a:r>
              <a:rPr lang="zh-CN" altLang="en-US" sz="2400" dirty="0">
                <a:solidFill>
                  <a:srgbClr val="0000FF"/>
                </a:solidFill>
                <a:latin typeface="黑体" panose="02010609060101010101" pitchFamily="49" charset="-122"/>
                <a:ea typeface="黑体" panose="02010609060101010101" pitchFamily="49" charset="-122"/>
              </a:rPr>
              <a:t>自顶向下</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50"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53" name="圆角矩形 1"/>
          <p:cNvSpPr/>
          <p:nvPr/>
        </p:nvSpPr>
        <p:spPr>
          <a:xfrm>
            <a:off x="1928813" y="363538"/>
            <a:ext cx="4929188" cy="431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5</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7</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10</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 6</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9</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4</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8</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grpSp>
        <p:nvGrpSpPr>
          <p:cNvPr id="54" name="组合 53"/>
          <p:cNvGrpSpPr/>
          <p:nvPr/>
        </p:nvGrpSpPr>
        <p:grpSpPr>
          <a:xfrm>
            <a:off x="1928813" y="3756025"/>
            <a:ext cx="857250" cy="696913"/>
            <a:chOff x="1928794" y="3677627"/>
            <a:chExt cx="857256" cy="697945"/>
          </a:xfrm>
        </p:grpSpPr>
        <p:sp>
          <p:nvSpPr>
            <p:cNvPr id="55" name="圆角矩形 11"/>
            <p:cNvSpPr/>
            <p:nvPr/>
          </p:nvSpPr>
          <p:spPr>
            <a:xfrm>
              <a:off x="1928794" y="3943133"/>
              <a:ext cx="857256" cy="43243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6" name="左大括号 55"/>
            <p:cNvSpPr/>
            <p:nvPr/>
          </p:nvSpPr>
          <p:spPr>
            <a:xfrm rot="16200000">
              <a:off x="2288232" y="3461064"/>
              <a:ext cx="179654" cy="612779"/>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pSp>
      <p:grpSp>
        <p:nvGrpSpPr>
          <p:cNvPr id="57" name="组合 56"/>
          <p:cNvGrpSpPr/>
          <p:nvPr/>
        </p:nvGrpSpPr>
        <p:grpSpPr>
          <a:xfrm>
            <a:off x="1928813" y="4491038"/>
            <a:ext cx="1368425" cy="722312"/>
            <a:chOff x="1928794" y="4413258"/>
            <a:chExt cx="1368000" cy="722627"/>
          </a:xfrm>
        </p:grpSpPr>
        <p:sp>
          <p:nvSpPr>
            <p:cNvPr id="58" name="左大括号 57"/>
            <p:cNvSpPr/>
            <p:nvPr/>
          </p:nvSpPr>
          <p:spPr>
            <a:xfrm rot="16200000">
              <a:off x="2624629" y="4145913"/>
              <a:ext cx="179465" cy="714153"/>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9" name="圆角矩形 15"/>
            <p:cNvSpPr/>
            <p:nvPr/>
          </p:nvSpPr>
          <p:spPr>
            <a:xfrm>
              <a:off x="1928794" y="4703897"/>
              <a:ext cx="1368000" cy="4319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1, 2</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grpSp>
        <p:nvGrpSpPr>
          <p:cNvPr id="60" name="组合 59"/>
          <p:cNvGrpSpPr/>
          <p:nvPr/>
        </p:nvGrpSpPr>
        <p:grpSpPr>
          <a:xfrm>
            <a:off x="3441700" y="3078163"/>
            <a:ext cx="987425" cy="631825"/>
            <a:chOff x="3442054" y="3000373"/>
            <a:chExt cx="987069" cy="631942"/>
          </a:xfrm>
        </p:grpSpPr>
        <p:sp>
          <p:nvSpPr>
            <p:cNvPr id="61" name="圆角矩形 18"/>
            <p:cNvSpPr/>
            <p:nvPr/>
          </p:nvSpPr>
          <p:spPr>
            <a:xfrm>
              <a:off x="3442054" y="3200435"/>
              <a:ext cx="987069" cy="4318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7</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10</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2" name="左大括号 61"/>
            <p:cNvSpPr/>
            <p:nvPr/>
          </p:nvSpPr>
          <p:spPr>
            <a:xfrm rot="16200000">
              <a:off x="3801444" y="2783806"/>
              <a:ext cx="179420" cy="612554"/>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grpSp>
        <p:nvGrpSpPr>
          <p:cNvPr id="63" name="组合 62"/>
          <p:cNvGrpSpPr/>
          <p:nvPr/>
        </p:nvGrpSpPr>
        <p:grpSpPr>
          <a:xfrm>
            <a:off x="1928813" y="5278438"/>
            <a:ext cx="2500312" cy="657225"/>
            <a:chOff x="1928794" y="5200580"/>
            <a:chExt cx="2500330" cy="657312"/>
          </a:xfrm>
        </p:grpSpPr>
        <p:sp>
          <p:nvSpPr>
            <p:cNvPr id="64" name="左大括号 63"/>
            <p:cNvSpPr/>
            <p:nvPr/>
          </p:nvSpPr>
          <p:spPr>
            <a:xfrm rot="16200000">
              <a:off x="3339287" y="4933094"/>
              <a:ext cx="179411"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5" name="圆角矩形 21"/>
            <p:cNvSpPr/>
            <p:nvPr/>
          </p:nvSpPr>
          <p:spPr>
            <a:xfrm>
              <a:off x="1928794" y="5426035"/>
              <a:ext cx="2500330" cy="43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5, 7, 10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grpSp>
        <p:nvGrpSpPr>
          <p:cNvPr id="66" name="组合 65"/>
          <p:cNvGrpSpPr/>
          <p:nvPr/>
        </p:nvGrpSpPr>
        <p:grpSpPr>
          <a:xfrm>
            <a:off x="1928813" y="2992438"/>
            <a:ext cx="827087" cy="717550"/>
            <a:chOff x="1928794" y="2914563"/>
            <a:chExt cx="827817" cy="717752"/>
          </a:xfrm>
        </p:grpSpPr>
        <p:sp>
          <p:nvSpPr>
            <p:cNvPr id="67" name="圆角矩形 8"/>
            <p:cNvSpPr/>
            <p:nvPr/>
          </p:nvSpPr>
          <p:spPr>
            <a:xfrm>
              <a:off x="1928794" y="3200393"/>
              <a:ext cx="360680" cy="43192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68" name="圆角矩形 9"/>
            <p:cNvSpPr/>
            <p:nvPr/>
          </p:nvSpPr>
          <p:spPr>
            <a:xfrm>
              <a:off x="2395931" y="3200393"/>
              <a:ext cx="360680" cy="43192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69" name="直接箭头连接符 68"/>
            <p:cNvCxnSpPr>
              <a:stCxn id="72" idx="2"/>
              <a:endCxn id="67" idx="0"/>
            </p:cNvCxnSpPr>
            <p:nvPr/>
          </p:nvCxnSpPr>
          <p:spPr>
            <a:xfrm flipH="1">
              <a:off x="2108339" y="2914563"/>
              <a:ext cx="249458" cy="2858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直接箭头连接符 69"/>
            <p:cNvCxnSpPr>
              <a:stCxn id="72" idx="2"/>
              <a:endCxn id="68" idx="0"/>
            </p:cNvCxnSpPr>
            <p:nvPr/>
          </p:nvCxnSpPr>
          <p:spPr>
            <a:xfrm>
              <a:off x="2357797" y="2914563"/>
              <a:ext cx="219268" cy="2858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71" name="组合 70"/>
          <p:cNvGrpSpPr/>
          <p:nvPr/>
        </p:nvGrpSpPr>
        <p:grpSpPr>
          <a:xfrm>
            <a:off x="1928813" y="2295525"/>
            <a:ext cx="1357312" cy="696913"/>
            <a:chOff x="1928794" y="2217925"/>
            <a:chExt cx="1357322" cy="696638"/>
          </a:xfrm>
        </p:grpSpPr>
        <p:sp>
          <p:nvSpPr>
            <p:cNvPr id="72" name="圆角矩形 6"/>
            <p:cNvSpPr/>
            <p:nvPr/>
          </p:nvSpPr>
          <p:spPr>
            <a:xfrm>
              <a:off x="1928794" y="2482933"/>
              <a:ext cx="857256" cy="4316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5</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3" name="圆角矩形 7"/>
            <p:cNvSpPr/>
            <p:nvPr/>
          </p:nvSpPr>
          <p:spPr>
            <a:xfrm>
              <a:off x="2925751" y="2482933"/>
              <a:ext cx="360365" cy="4316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74" name="直接箭头连接符 73"/>
            <p:cNvCxnSpPr>
              <a:stCxn id="77" idx="2"/>
              <a:endCxn id="72" idx="0"/>
            </p:cNvCxnSpPr>
            <p:nvPr/>
          </p:nvCxnSpPr>
          <p:spPr>
            <a:xfrm flipH="1">
              <a:off x="2357422" y="2217925"/>
              <a:ext cx="255589" cy="2650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直接箭头连接符 74"/>
            <p:cNvCxnSpPr>
              <a:stCxn id="77" idx="2"/>
              <a:endCxn id="73" idx="0"/>
            </p:cNvCxnSpPr>
            <p:nvPr/>
          </p:nvCxnSpPr>
          <p:spPr>
            <a:xfrm>
              <a:off x="2613011" y="2217925"/>
              <a:ext cx="493717" cy="2650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76" name="组合 75"/>
          <p:cNvGrpSpPr/>
          <p:nvPr/>
        </p:nvGrpSpPr>
        <p:grpSpPr>
          <a:xfrm>
            <a:off x="1928813" y="1503363"/>
            <a:ext cx="2500312" cy="792162"/>
            <a:chOff x="1928794" y="1425759"/>
            <a:chExt cx="2500330" cy="792167"/>
          </a:xfrm>
        </p:grpSpPr>
        <p:sp>
          <p:nvSpPr>
            <p:cNvPr id="77" name="圆角矩形 4"/>
            <p:cNvSpPr/>
            <p:nvPr/>
          </p:nvSpPr>
          <p:spPr>
            <a:xfrm>
              <a:off x="1928794" y="1786123"/>
              <a:ext cx="1368435" cy="43180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5</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78" name="圆角矩形 5"/>
            <p:cNvSpPr/>
            <p:nvPr/>
          </p:nvSpPr>
          <p:spPr>
            <a:xfrm>
              <a:off x="3428992" y="1786123"/>
              <a:ext cx="1000132" cy="43180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7</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10</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79" name="直接箭头连接符 78"/>
            <p:cNvCxnSpPr>
              <a:stCxn id="82" idx="2"/>
              <a:endCxn id="77" idx="0"/>
            </p:cNvCxnSpPr>
            <p:nvPr/>
          </p:nvCxnSpPr>
          <p:spPr>
            <a:xfrm flipH="1">
              <a:off x="2613011" y="1425759"/>
              <a:ext cx="566742" cy="3603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0" name="直接箭头连接符 79"/>
            <p:cNvCxnSpPr>
              <a:stCxn id="82" idx="2"/>
              <a:endCxn id="78" idx="0"/>
            </p:cNvCxnSpPr>
            <p:nvPr/>
          </p:nvCxnSpPr>
          <p:spPr>
            <a:xfrm>
              <a:off x="3179753" y="1425759"/>
              <a:ext cx="749305" cy="3603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81" name="组合 80"/>
          <p:cNvGrpSpPr/>
          <p:nvPr/>
        </p:nvGrpSpPr>
        <p:grpSpPr>
          <a:xfrm>
            <a:off x="1928813" y="795338"/>
            <a:ext cx="4929187" cy="711200"/>
            <a:chOff x="1928794" y="795535"/>
            <a:chExt cx="4929222" cy="711383"/>
          </a:xfrm>
        </p:grpSpPr>
        <p:sp>
          <p:nvSpPr>
            <p:cNvPr id="82" name="圆角矩形 2"/>
            <p:cNvSpPr/>
            <p:nvPr/>
          </p:nvSpPr>
          <p:spPr>
            <a:xfrm>
              <a:off x="1928794" y="1071831"/>
              <a:ext cx="2500330" cy="43191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5</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7</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10</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3" name="圆角矩形 3"/>
            <p:cNvSpPr/>
            <p:nvPr/>
          </p:nvSpPr>
          <p:spPr>
            <a:xfrm>
              <a:off x="4572000" y="1075007"/>
              <a:ext cx="2286016" cy="43191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6</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9</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4</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8</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84" name="直接箭头连接符 83"/>
            <p:cNvCxnSpPr>
              <a:stCxn id="53" idx="2"/>
              <a:endCxn id="82" idx="0"/>
            </p:cNvCxnSpPr>
            <p:nvPr/>
          </p:nvCxnSpPr>
          <p:spPr>
            <a:xfrm flipH="1">
              <a:off x="3179753" y="795535"/>
              <a:ext cx="1214446" cy="2762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53" idx="2"/>
              <a:endCxn id="83" idx="0"/>
            </p:cNvCxnSpPr>
            <p:nvPr/>
          </p:nvCxnSpPr>
          <p:spPr>
            <a:xfrm>
              <a:off x="4394199" y="795535"/>
              <a:ext cx="1320809" cy="2794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86" name="组合 85"/>
          <p:cNvGrpSpPr/>
          <p:nvPr/>
        </p:nvGrpSpPr>
        <p:grpSpPr>
          <a:xfrm>
            <a:off x="5988050" y="3025775"/>
            <a:ext cx="869950" cy="684213"/>
            <a:chOff x="5987697" y="2948121"/>
            <a:chExt cx="870319" cy="684194"/>
          </a:xfrm>
        </p:grpSpPr>
        <p:sp>
          <p:nvSpPr>
            <p:cNvPr id="87" name="圆角矩形 55"/>
            <p:cNvSpPr/>
            <p:nvPr/>
          </p:nvSpPr>
          <p:spPr>
            <a:xfrm>
              <a:off x="5987697" y="3200527"/>
              <a:ext cx="870319" cy="43178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8</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8" name="左大括号 87"/>
            <p:cNvSpPr/>
            <p:nvPr/>
          </p:nvSpPr>
          <p:spPr>
            <a:xfrm rot="16200000">
              <a:off x="6346664" y="2732088"/>
              <a:ext cx="179383" cy="611447"/>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grpSp>
        <p:nvGrpSpPr>
          <p:cNvPr id="89" name="组合 88"/>
          <p:cNvGrpSpPr/>
          <p:nvPr/>
        </p:nvGrpSpPr>
        <p:grpSpPr>
          <a:xfrm>
            <a:off x="4572000" y="3766408"/>
            <a:ext cx="857256" cy="686946"/>
            <a:chOff x="4572000" y="3688626"/>
            <a:chExt cx="857256" cy="686946"/>
          </a:xfrm>
          <a:solidFill>
            <a:schemeClr val="bg1">
              <a:lumMod val="95000"/>
            </a:schemeClr>
          </a:solidFill>
        </p:grpSpPr>
        <p:sp>
          <p:nvSpPr>
            <p:cNvPr id="90" name="圆角矩形 57"/>
            <p:cNvSpPr/>
            <p:nvPr/>
          </p:nvSpPr>
          <p:spPr>
            <a:xfrm>
              <a:off x="4572000" y="3943572"/>
              <a:ext cx="857256" cy="43200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6</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rPr>
                <a:t>9</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Consolas" panose="020B0609020204030204" pitchFamily="49" charset="0"/>
              </a:endParaRPr>
            </a:p>
          </p:txBody>
        </p:sp>
        <p:sp>
          <p:nvSpPr>
            <p:cNvPr id="91" name="左大括号 90"/>
            <p:cNvSpPr/>
            <p:nvPr/>
          </p:nvSpPr>
          <p:spPr>
            <a:xfrm rot="16200000">
              <a:off x="4930876" y="3472626"/>
              <a:ext cx="180000" cy="612000"/>
            </a:xfrm>
            <a:prstGeom prst="leftBrace">
              <a:avLst/>
            </a:prstGeom>
            <a:grpFill/>
            <a:ln>
              <a:tailEnd type="none"/>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92" name="组合 91"/>
          <p:cNvGrpSpPr/>
          <p:nvPr/>
        </p:nvGrpSpPr>
        <p:grpSpPr>
          <a:xfrm>
            <a:off x="4560888" y="4506913"/>
            <a:ext cx="1296987" cy="722312"/>
            <a:chOff x="4561322" y="4429132"/>
            <a:chExt cx="1296562" cy="722627"/>
          </a:xfrm>
        </p:grpSpPr>
        <p:sp>
          <p:nvSpPr>
            <p:cNvPr id="93" name="左大括号 92"/>
            <p:cNvSpPr/>
            <p:nvPr/>
          </p:nvSpPr>
          <p:spPr>
            <a:xfrm rot="16200000">
              <a:off x="5257143" y="4161793"/>
              <a:ext cx="179465" cy="714141"/>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4" name="圆角矩形 61"/>
            <p:cNvSpPr/>
            <p:nvPr/>
          </p:nvSpPr>
          <p:spPr>
            <a:xfrm>
              <a:off x="4561322" y="4719771"/>
              <a:ext cx="1296562" cy="43198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4, 6</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9</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grpSp>
        <p:nvGrpSpPr>
          <p:cNvPr id="95" name="组合 94"/>
          <p:cNvGrpSpPr/>
          <p:nvPr/>
        </p:nvGrpSpPr>
        <p:grpSpPr>
          <a:xfrm>
            <a:off x="4592638" y="5267325"/>
            <a:ext cx="2336800" cy="657225"/>
            <a:chOff x="4592003" y="5188824"/>
            <a:chExt cx="2337451" cy="657312"/>
          </a:xfrm>
        </p:grpSpPr>
        <p:sp>
          <p:nvSpPr>
            <p:cNvPr id="96" name="左大括号 95"/>
            <p:cNvSpPr/>
            <p:nvPr/>
          </p:nvSpPr>
          <p:spPr>
            <a:xfrm rot="16200000">
              <a:off x="6002903" y="4921242"/>
              <a:ext cx="179412" cy="714574"/>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7" name="圆角矩形 63"/>
            <p:cNvSpPr/>
            <p:nvPr/>
          </p:nvSpPr>
          <p:spPr>
            <a:xfrm>
              <a:off x="4592003" y="5414279"/>
              <a:ext cx="2337451" cy="43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6, 8, 9</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grpSp>
        <p:nvGrpSpPr>
          <p:cNvPr id="98" name="组合 97"/>
          <p:cNvGrpSpPr/>
          <p:nvPr/>
        </p:nvGrpSpPr>
        <p:grpSpPr>
          <a:xfrm>
            <a:off x="1928813" y="5995988"/>
            <a:ext cx="5000625" cy="709612"/>
            <a:chOff x="1928794" y="5918332"/>
            <a:chExt cx="5000660" cy="709564"/>
          </a:xfrm>
        </p:grpSpPr>
        <p:sp>
          <p:nvSpPr>
            <p:cNvPr id="99" name="左大括号 98"/>
            <p:cNvSpPr/>
            <p:nvPr/>
          </p:nvSpPr>
          <p:spPr>
            <a:xfrm rot="16200000">
              <a:off x="4410874" y="5650828"/>
              <a:ext cx="179375" cy="714380"/>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0" name="圆角矩形 65"/>
            <p:cNvSpPr/>
            <p:nvPr/>
          </p:nvSpPr>
          <p:spPr>
            <a:xfrm>
              <a:off x="1928794" y="6196125"/>
              <a:ext cx="5000660" cy="43177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zh-CN"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3, 4, 5, 6, 7, 8, 9, 10</a:t>
              </a:r>
              <a:endParaRPr kumimoji="0" lang="zh-CN" altLang="en-US" sz="20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grpSp>
      <p:grpSp>
        <p:nvGrpSpPr>
          <p:cNvPr id="101" name="组合 100"/>
          <p:cNvGrpSpPr/>
          <p:nvPr/>
        </p:nvGrpSpPr>
        <p:grpSpPr>
          <a:xfrm>
            <a:off x="4572000" y="1584325"/>
            <a:ext cx="2286000" cy="711200"/>
            <a:chOff x="4572000" y="1506918"/>
            <a:chExt cx="2286016" cy="711008"/>
          </a:xfrm>
        </p:grpSpPr>
        <p:sp>
          <p:nvSpPr>
            <p:cNvPr id="102" name="圆角矩形 46"/>
            <p:cNvSpPr/>
            <p:nvPr/>
          </p:nvSpPr>
          <p:spPr>
            <a:xfrm>
              <a:off x="4572000" y="1786243"/>
              <a:ext cx="1285884" cy="43168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6</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9</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4</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3" name="圆角矩形 47"/>
            <p:cNvSpPr/>
            <p:nvPr/>
          </p:nvSpPr>
          <p:spPr>
            <a:xfrm>
              <a:off x="6000760" y="1786243"/>
              <a:ext cx="857256" cy="43168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8</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04" name="直接箭头连接符 103"/>
            <p:cNvCxnSpPr>
              <a:stCxn id="83" idx="2"/>
              <a:endCxn id="102" idx="0"/>
            </p:cNvCxnSpPr>
            <p:nvPr/>
          </p:nvCxnSpPr>
          <p:spPr>
            <a:xfrm flipH="1">
              <a:off x="5214943" y="1506918"/>
              <a:ext cx="500065" cy="279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5" name="直接箭头连接符 104"/>
            <p:cNvCxnSpPr>
              <a:stCxn id="83" idx="2"/>
              <a:endCxn id="103" idx="0"/>
            </p:cNvCxnSpPr>
            <p:nvPr/>
          </p:nvCxnSpPr>
          <p:spPr>
            <a:xfrm>
              <a:off x="5715008" y="1506918"/>
              <a:ext cx="714380" cy="279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6" name="组合 105"/>
          <p:cNvGrpSpPr/>
          <p:nvPr/>
        </p:nvGrpSpPr>
        <p:grpSpPr>
          <a:xfrm>
            <a:off x="4572000" y="2295525"/>
            <a:ext cx="1289050" cy="619125"/>
            <a:chOff x="4572000" y="2295681"/>
            <a:chExt cx="1288694" cy="618882"/>
          </a:xfrm>
        </p:grpSpPr>
        <p:sp>
          <p:nvSpPr>
            <p:cNvPr id="107" name="圆角矩形 48"/>
            <p:cNvSpPr/>
            <p:nvPr/>
          </p:nvSpPr>
          <p:spPr>
            <a:xfrm>
              <a:off x="4572000" y="2482932"/>
              <a:ext cx="857013"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6</a:t>
              </a:r>
              <a:r>
                <a:rPr kumimoji="0" lang="zh-CN"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9</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08" name="圆角矩形 49"/>
            <p:cNvSpPr/>
            <p:nvPr/>
          </p:nvSpPr>
          <p:spPr>
            <a:xfrm>
              <a:off x="5500432" y="2482932"/>
              <a:ext cx="360262"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4</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09" name="直接箭头连接符 108"/>
            <p:cNvCxnSpPr>
              <a:stCxn id="102" idx="2"/>
              <a:endCxn id="107" idx="0"/>
            </p:cNvCxnSpPr>
            <p:nvPr/>
          </p:nvCxnSpPr>
          <p:spPr>
            <a:xfrm flipH="1">
              <a:off x="5000507" y="2295681"/>
              <a:ext cx="214254"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0" name="直接箭头连接符 109"/>
            <p:cNvCxnSpPr>
              <a:stCxn id="102" idx="2"/>
              <a:endCxn id="108" idx="0"/>
            </p:cNvCxnSpPr>
            <p:nvPr/>
          </p:nvCxnSpPr>
          <p:spPr>
            <a:xfrm>
              <a:off x="5214760" y="2295681"/>
              <a:ext cx="465009"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1" name="组合 110"/>
          <p:cNvGrpSpPr/>
          <p:nvPr/>
        </p:nvGrpSpPr>
        <p:grpSpPr>
          <a:xfrm>
            <a:off x="4572000" y="2992438"/>
            <a:ext cx="827088" cy="731837"/>
            <a:chOff x="4572000" y="2914562"/>
            <a:chExt cx="827817" cy="732124"/>
          </a:xfrm>
        </p:grpSpPr>
        <p:sp>
          <p:nvSpPr>
            <p:cNvPr id="112" name="圆角矩形 52"/>
            <p:cNvSpPr/>
            <p:nvPr/>
          </p:nvSpPr>
          <p:spPr>
            <a:xfrm>
              <a:off x="4572000" y="3214717"/>
              <a:ext cx="360681" cy="4319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6</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3" name="圆角矩形 53"/>
            <p:cNvSpPr/>
            <p:nvPr/>
          </p:nvSpPr>
          <p:spPr>
            <a:xfrm>
              <a:off x="5039136" y="3214717"/>
              <a:ext cx="360681" cy="431969"/>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9</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14" name="直接箭头连接符 113"/>
            <p:cNvCxnSpPr>
              <a:stCxn id="107" idx="2"/>
              <a:endCxn id="112" idx="0"/>
            </p:cNvCxnSpPr>
            <p:nvPr/>
          </p:nvCxnSpPr>
          <p:spPr>
            <a:xfrm flipH="1">
              <a:off x="4753135" y="2914562"/>
              <a:ext cx="247868" cy="3001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5" name="直接箭头连接符 114"/>
            <p:cNvCxnSpPr>
              <a:stCxn id="107" idx="2"/>
              <a:endCxn id="113" idx="0"/>
            </p:cNvCxnSpPr>
            <p:nvPr/>
          </p:nvCxnSpPr>
          <p:spPr>
            <a:xfrm>
              <a:off x="5001003" y="2914562"/>
              <a:ext cx="219268" cy="3001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16" name="组合 115"/>
          <p:cNvGrpSpPr/>
          <p:nvPr/>
        </p:nvGrpSpPr>
        <p:grpSpPr>
          <a:xfrm>
            <a:off x="3459163" y="2295525"/>
            <a:ext cx="969962" cy="619125"/>
            <a:chOff x="3458431" y="2295681"/>
            <a:chExt cx="970693" cy="618882"/>
          </a:xfrm>
        </p:grpSpPr>
        <p:sp>
          <p:nvSpPr>
            <p:cNvPr id="117" name="圆角矩形 16"/>
            <p:cNvSpPr/>
            <p:nvPr/>
          </p:nvSpPr>
          <p:spPr>
            <a:xfrm>
              <a:off x="3458431" y="2482932"/>
              <a:ext cx="360634"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7</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8" name="圆角矩形 17"/>
            <p:cNvSpPr/>
            <p:nvPr/>
          </p:nvSpPr>
          <p:spPr>
            <a:xfrm>
              <a:off x="3925508" y="2482932"/>
              <a:ext cx="503616"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10</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19" name="直接箭头连接符 118"/>
            <p:cNvCxnSpPr>
              <a:stCxn id="78" idx="2"/>
              <a:endCxn id="117" idx="0"/>
            </p:cNvCxnSpPr>
            <p:nvPr/>
          </p:nvCxnSpPr>
          <p:spPr>
            <a:xfrm flipH="1">
              <a:off x="3639542" y="2295681"/>
              <a:ext cx="289143"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直接箭头连接符 119"/>
            <p:cNvCxnSpPr>
              <a:stCxn id="78" idx="2"/>
              <a:endCxn id="118" idx="0"/>
            </p:cNvCxnSpPr>
            <p:nvPr/>
          </p:nvCxnSpPr>
          <p:spPr>
            <a:xfrm>
              <a:off x="3928685" y="2295681"/>
              <a:ext cx="249425"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21" name="组合 120"/>
          <p:cNvGrpSpPr/>
          <p:nvPr/>
        </p:nvGrpSpPr>
        <p:grpSpPr>
          <a:xfrm>
            <a:off x="6000750" y="2295525"/>
            <a:ext cx="857250" cy="619125"/>
            <a:chOff x="6000760" y="2295681"/>
            <a:chExt cx="857256" cy="618882"/>
          </a:xfrm>
        </p:grpSpPr>
        <p:sp>
          <p:nvSpPr>
            <p:cNvPr id="122" name="圆角矩形 50"/>
            <p:cNvSpPr/>
            <p:nvPr/>
          </p:nvSpPr>
          <p:spPr>
            <a:xfrm>
              <a:off x="6000760" y="2482932"/>
              <a:ext cx="360366"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3" name="圆角矩形 51"/>
            <p:cNvSpPr/>
            <p:nvPr/>
          </p:nvSpPr>
          <p:spPr>
            <a:xfrm>
              <a:off x="6497651" y="2482932"/>
              <a:ext cx="360365" cy="43163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8</a:t>
              </a:r>
              <a:endParaRPr kumimoji="0" lang="zh-CN" altLang="en-US" sz="2000" b="0"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124" name="直接箭头连接符 123"/>
            <p:cNvCxnSpPr>
              <a:stCxn id="103" idx="2"/>
              <a:endCxn id="122" idx="0"/>
            </p:cNvCxnSpPr>
            <p:nvPr/>
          </p:nvCxnSpPr>
          <p:spPr>
            <a:xfrm flipH="1">
              <a:off x="6181736" y="2295681"/>
              <a:ext cx="247652"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5" name="直接箭头连接符 124"/>
            <p:cNvCxnSpPr>
              <a:stCxn id="103" idx="2"/>
              <a:endCxn id="123" idx="0"/>
            </p:cNvCxnSpPr>
            <p:nvPr/>
          </p:nvCxnSpPr>
          <p:spPr>
            <a:xfrm>
              <a:off x="6429388" y="2295681"/>
              <a:ext cx="249240" cy="1872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1514" name="组合 93"/>
          <p:cNvGrpSpPr/>
          <p:nvPr/>
        </p:nvGrpSpPr>
        <p:grpSpPr>
          <a:xfrm>
            <a:off x="214313" y="2100263"/>
            <a:ext cx="1428750" cy="1185862"/>
            <a:chOff x="7215206" y="1500174"/>
            <a:chExt cx="1428760" cy="1185928"/>
          </a:xfrm>
        </p:grpSpPr>
        <p:cxnSp>
          <p:nvCxnSpPr>
            <p:cNvPr id="127" name="直接箭头连接符 126"/>
            <p:cNvCxnSpPr>
              <a:stCxn id="103" idx="2"/>
              <a:endCxn id="123" idx="0"/>
            </p:cNvCxnSpPr>
            <p:nvPr/>
          </p:nvCxnSpPr>
          <p:spPr>
            <a:xfrm rot="5400000">
              <a:off x="7286634" y="1643062"/>
              <a:ext cx="357208" cy="214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直接箭头连接符 127"/>
            <p:cNvCxnSpPr>
              <a:stCxn id="103" idx="2"/>
              <a:endCxn id="123" idx="0"/>
            </p:cNvCxnSpPr>
            <p:nvPr/>
          </p:nvCxnSpPr>
          <p:spPr>
            <a:xfrm rot="16200000" flipH="1">
              <a:off x="7500948" y="1643061"/>
              <a:ext cx="357208" cy="21431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1517" name="TextBox 90"/>
            <p:cNvSpPr txBox="1"/>
            <p:nvPr/>
          </p:nvSpPr>
          <p:spPr>
            <a:xfrm>
              <a:off x="7929586" y="1500174"/>
              <a:ext cx="714380" cy="400110"/>
            </a:xfrm>
            <a:prstGeom prst="rect">
              <a:avLst/>
            </a:prstGeom>
            <a:noFill/>
            <a:ln w="9525">
              <a:noFill/>
            </a:ln>
          </p:spPr>
          <p:txBody>
            <a:bodyPr anchor="t" anchorCtr="0">
              <a:spAutoFit/>
            </a:bodyPr>
            <a:p>
              <a:pPr eaLnBrk="0" hangingPunct="0"/>
              <a:r>
                <a:rPr lang="zh-CN" altLang="en-US" sz="2000" b="1" dirty="0">
                  <a:solidFill>
                    <a:srgbClr val="000000"/>
                  </a:solidFill>
                  <a:latin typeface="仿宋" panose="02010609060101010101" pitchFamily="49" charset="-122"/>
                  <a:ea typeface="仿宋" panose="02010609060101010101" pitchFamily="49" charset="-122"/>
                </a:rPr>
                <a:t>分解</a:t>
              </a:r>
              <a:endParaRPr lang="zh-CN" altLang="en-US" sz="2000" b="1" dirty="0">
                <a:solidFill>
                  <a:srgbClr val="000000"/>
                </a:solidFill>
                <a:latin typeface="仿宋" panose="02010609060101010101" pitchFamily="49" charset="-122"/>
                <a:ea typeface="仿宋" panose="02010609060101010101" pitchFamily="49" charset="-122"/>
              </a:endParaRPr>
            </a:p>
          </p:txBody>
        </p:sp>
        <p:sp>
          <p:nvSpPr>
            <p:cNvPr id="130" name="左大括号 129"/>
            <p:cNvSpPr/>
            <p:nvPr/>
          </p:nvSpPr>
          <p:spPr>
            <a:xfrm rot="16200000">
              <a:off x="7431896" y="2283663"/>
              <a:ext cx="179397" cy="612779"/>
            </a:xfrm>
            <a:prstGeom prst="leftBrace">
              <a:avLst/>
            </a:prstGeom>
            <a:ln>
              <a:tailEnd type="none"/>
            </a:ln>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1519" name="TextBox 92"/>
            <p:cNvSpPr txBox="1"/>
            <p:nvPr/>
          </p:nvSpPr>
          <p:spPr>
            <a:xfrm>
              <a:off x="7929586" y="2285992"/>
              <a:ext cx="714380" cy="400110"/>
            </a:xfrm>
            <a:prstGeom prst="rect">
              <a:avLst/>
            </a:prstGeom>
            <a:noFill/>
            <a:ln w="9525">
              <a:noFill/>
            </a:ln>
          </p:spPr>
          <p:txBody>
            <a:bodyPr anchor="t" anchorCtr="0">
              <a:spAutoFit/>
            </a:bodyPr>
            <a:p>
              <a:pPr eaLnBrk="0" hangingPunct="0"/>
              <a:r>
                <a:rPr lang="zh-CN" altLang="en-US" sz="2000" b="1" dirty="0">
                  <a:solidFill>
                    <a:srgbClr val="000000"/>
                  </a:solidFill>
                  <a:latin typeface="仿宋" panose="02010609060101010101" pitchFamily="49" charset="-122"/>
                  <a:ea typeface="仿宋" panose="02010609060101010101" pitchFamily="49" charset="-122"/>
                </a:rPr>
                <a:t>合并</a:t>
              </a:r>
              <a:endParaRPr lang="zh-CN" altLang="en-US" sz="2000" b="1" dirty="0">
                <a:solidFill>
                  <a:srgbClr val="000000"/>
                </a:solidFill>
                <a:latin typeface="仿宋" panose="02010609060101010101" pitchFamily="49" charset="-122"/>
                <a:ea typeface="仿宋" panose="02010609060101010101" pitchFamily="49" charset="-122"/>
              </a:endParaRPr>
            </a:p>
          </p:txBody>
        </p:sp>
      </p:grpSp>
      <p:grpSp>
        <p:nvGrpSpPr>
          <p:cNvPr id="132" name="组合 131"/>
          <p:cNvGrpSpPr/>
          <p:nvPr/>
        </p:nvGrpSpPr>
        <p:grpSpPr>
          <a:xfrm>
            <a:off x="7229475" y="642938"/>
            <a:ext cx="596900" cy="2728912"/>
            <a:chOff x="6444038" y="642918"/>
            <a:chExt cx="596044" cy="2728972"/>
          </a:xfrm>
        </p:grpSpPr>
        <p:sp>
          <p:nvSpPr>
            <p:cNvPr id="61521" name="Text Box 6"/>
            <p:cNvSpPr txBox="1"/>
            <p:nvPr/>
          </p:nvSpPr>
          <p:spPr>
            <a:xfrm>
              <a:off x="6468578" y="2971780"/>
              <a:ext cx="571504" cy="400110"/>
            </a:xfrm>
            <a:prstGeom prst="rect">
              <a:avLst/>
            </a:prstGeom>
            <a:noFill/>
            <a:ln w="9525">
              <a:noFill/>
            </a:ln>
          </p:spPr>
          <p:txBody>
            <a:bodyPr anchor="t" anchorCtr="0">
              <a:spAutoFit/>
            </a:bodyPr>
            <a:p>
              <a:pPr eaLnBrk="0" hangingPunct="0">
                <a:spcBef>
                  <a:spcPct val="50000"/>
                </a:spcBef>
              </a:pPr>
              <a:r>
                <a:rPr lang="zh-CN" altLang="en-US" sz="2000" dirty="0">
                  <a:solidFill>
                    <a:srgbClr val="000000"/>
                  </a:solidFill>
                  <a:latin typeface="楷体" panose="02010609060101010101" pitchFamily="49" charset="-122"/>
                  <a:ea typeface="楷体" panose="02010609060101010101" pitchFamily="49" charset="-122"/>
                </a:rPr>
                <a:t>底</a:t>
              </a:r>
              <a:endParaRPr lang="zh-CN" altLang="en-US" sz="2000" dirty="0">
                <a:solidFill>
                  <a:srgbClr val="000000"/>
                </a:solidFill>
                <a:latin typeface="楷体" panose="02010609060101010101" pitchFamily="49" charset="-122"/>
                <a:ea typeface="楷体" panose="02010609060101010101" pitchFamily="49" charset="-122"/>
              </a:endParaRPr>
            </a:p>
          </p:txBody>
        </p:sp>
        <p:sp>
          <p:nvSpPr>
            <p:cNvPr id="61522" name="Text Box 7"/>
            <p:cNvSpPr txBox="1"/>
            <p:nvPr/>
          </p:nvSpPr>
          <p:spPr>
            <a:xfrm>
              <a:off x="6444038" y="642918"/>
              <a:ext cx="498479" cy="400110"/>
            </a:xfrm>
            <a:prstGeom prst="rect">
              <a:avLst/>
            </a:prstGeom>
            <a:noFill/>
            <a:ln w="9525">
              <a:noFill/>
            </a:ln>
          </p:spPr>
          <p:txBody>
            <a:bodyPr anchor="t" anchorCtr="0">
              <a:spAutoFit/>
            </a:bodyPr>
            <a:p>
              <a:pPr eaLnBrk="0" hangingPunct="0">
                <a:spcBef>
                  <a:spcPct val="50000"/>
                </a:spcBef>
              </a:pPr>
              <a:r>
                <a:rPr lang="zh-CN" altLang="en-US" sz="2000" dirty="0">
                  <a:solidFill>
                    <a:srgbClr val="000000"/>
                  </a:solidFill>
                  <a:latin typeface="楷体" panose="02010609060101010101" pitchFamily="49" charset="-122"/>
                  <a:ea typeface="楷体" panose="02010609060101010101" pitchFamily="49" charset="-122"/>
                </a:rPr>
                <a:t>顶</a:t>
              </a:r>
              <a:endParaRPr lang="zh-CN" altLang="en-US" sz="2000" dirty="0">
                <a:solidFill>
                  <a:srgbClr val="000000"/>
                </a:solidFill>
                <a:latin typeface="楷体" panose="02010609060101010101" pitchFamily="49" charset="-122"/>
                <a:ea typeface="楷体" panose="02010609060101010101" pitchFamily="49" charset="-122"/>
              </a:endParaRPr>
            </a:p>
          </p:txBody>
        </p:sp>
        <p:sp>
          <p:nvSpPr>
            <p:cNvPr id="61523" name="AutoShape 8"/>
            <p:cNvSpPr/>
            <p:nvPr/>
          </p:nvSpPr>
          <p:spPr>
            <a:xfrm>
              <a:off x="6575438" y="1219180"/>
              <a:ext cx="215900" cy="1655763"/>
            </a:xfrm>
            <a:prstGeom prst="downArrow">
              <a:avLst>
                <a:gd name="adj1" fmla="val 50000"/>
                <a:gd name="adj2" fmla="val 191479"/>
              </a:avLst>
            </a:prstGeom>
            <a:solidFill>
              <a:srgbClr val="C00000"/>
            </a:solidFill>
            <a:ln w="9525" cap="flat" cmpd="sng">
              <a:solidFill>
                <a:srgbClr val="CC3300"/>
              </a:solidFill>
              <a:prstDash val="solid"/>
              <a:miter/>
              <a:headEnd type="none" w="med" len="med"/>
              <a:tailEnd type="none" w="med" len="med"/>
            </a:ln>
          </p:spPr>
          <p:txBody>
            <a:bodyPr vert="eaVert" wrap="none" anchor="ctr" anchorCtr="0"/>
            <a:p>
              <a:pPr eaLnBrk="0" hangingPunct="0"/>
              <a:endParaRPr lang="zh-CN" altLang="en-US" dirty="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strips(downLeft)">
                                      <p:cBhvr>
                                        <p:cTn id="79"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2"/>
          <p:cNvSpPr txBox="1"/>
          <p:nvPr/>
        </p:nvSpPr>
        <p:spPr>
          <a:xfrm>
            <a:off x="214313" y="1141413"/>
            <a:ext cx="2528887" cy="430212"/>
          </a:xfrm>
          <a:prstGeom prst="rect">
            <a:avLst/>
          </a:prstGeom>
          <a:noFill/>
          <a:ln w="9525">
            <a:noFill/>
          </a:ln>
        </p:spPr>
        <p:txBody>
          <a:bodyPr anchor="t" anchorCtr="0">
            <a:spAutoFit/>
          </a:bodyPr>
          <a:p>
            <a:pPr eaLnBrk="0" hangingPunct="0">
              <a:spcBef>
                <a:spcPct val="50000"/>
              </a:spcBef>
            </a:pP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p:txBody>
      </p:sp>
      <p:sp>
        <p:nvSpPr>
          <p:cNvPr id="179203" name="Text Box 3"/>
          <p:cNvSpPr txBox="1">
            <a:spLocks noChangeArrowheads="1"/>
          </p:cNvSpPr>
          <p:nvPr/>
        </p:nvSpPr>
        <p:spPr bwMode="auto">
          <a:xfrm>
            <a:off x="1752600" y="1142204"/>
            <a:ext cx="5532437" cy="28559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nb-NO"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a[],int i,int j)</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m;</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(i!=j)</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m=(i+j)/2;</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nb-NO"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(a,i,m);</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nb-NO" altLang="zh-CN" sz="1800" b="0" i="0" u="none" strike="noStrike" kern="1200" cap="none" spc="0" normalizeH="0" baseline="0" noProof="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(a,m+1,j);</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merge(a,i,j,m);</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26630" name="Text Box 4"/>
          <p:cNvSpPr txBox="1">
            <a:spLocks noChangeArrowheads="1"/>
          </p:cNvSpPr>
          <p:nvPr/>
        </p:nvSpPr>
        <p:spPr bwMode="auto">
          <a:xfrm>
            <a:off x="214313" y="3995738"/>
            <a:ext cx="8715375" cy="286226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其中</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mergesort()</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用于数组</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[0..</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（设</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nb-NO" altLang="zh-CN" sz="2000" b="0" i="1"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k</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，这里的</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k</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为正整数）的</a:t>
            </a:r>
            <a:r>
              <a:rPr kumimoji="0" lang="zh-CN" altLang="nb-NO" sz="20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Consolas" panose="020B0609020204030204" pitchFamily="49" charset="0"/>
              </a:rPr>
              <a:t>归并排序</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，调用该算法的方式为</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nb-NO"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mergesort(</a:t>
            </a:r>
            <a:r>
              <a:rPr kumimoji="0" lang="nb-NO" altLang="zh-CN" sz="2000" b="0" i="1"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zh-CN" altLang="en-US"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nb-NO" altLang="zh-CN" sz="2000" b="0"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nb-NO"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Consolas" panose="020B0609020204030204" pitchFamily="49" charset="0"/>
              </a:rPr>
              <a:t>；</a:t>
            </a:r>
            <a:endParaRPr kumimoji="0" lang="en-US" altLang="zh-CN"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另外</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merge(</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用于两个有序子序列</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和</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的有序合并，是非递归函数，它的时间复杂度为</a:t>
            </a:r>
            <a:r>
              <a:rPr kumimoji="0" lang="nb-NO" altLang="zh-CN" sz="2000" b="1" i="0" u="none" strike="noStrike" kern="1200" cap="none" spc="0" normalizeH="0" baseline="0" noProof="0" dirty="0">
                <a:ln>
                  <a:noFill/>
                </a:ln>
                <a:solidFill>
                  <a:srgbClr val="9900FF"/>
                </a:solidFill>
                <a:effectLst/>
                <a:uLnTx/>
                <a:uFillTx/>
                <a:latin typeface="+mn-ea"/>
                <a:ea typeface="+mn-ea"/>
                <a:cs typeface="Consolas" panose="020B0609020204030204" pitchFamily="49" charset="0"/>
              </a:rPr>
              <a:t>O</a:t>
            </a:r>
            <a:r>
              <a:rPr kumimoji="0" lang="nb-NO" altLang="zh-CN" sz="2000" b="1" i="0" u="none" strike="noStrike" kern="1200" cap="none" spc="0" normalizeH="0" baseline="0" noProof="0" dirty="0">
                <a:ln>
                  <a:noFill/>
                </a:ln>
                <a:solidFill>
                  <a:srgbClr val="9900FF"/>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（这里</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j</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nb-NO"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0" lang="nb-NO"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）。分析</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上述</a:t>
            </a:r>
            <a:r>
              <a:rPr kumimoji="0" lang="zh-CN" altLang="nb-NO"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调用</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的时间复杂度。</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5"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0">
                                            <p:txEl>
                                              <p:charRg st="0"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30">
                                            <p:txEl>
                                              <p:charRg st="64"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30">
                                            <p:txEl>
                                              <p:charRg st="90"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算法的时间复杂性分析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78178" name="Text Box 2"/>
          <p:cNvSpPr txBox="1">
            <a:spLocks noChangeArrowheads="1"/>
          </p:cNvSpPr>
          <p:nvPr/>
        </p:nvSpPr>
        <p:spPr bwMode="auto">
          <a:xfrm>
            <a:off x="134938" y="88900"/>
            <a:ext cx="8715375" cy="962025"/>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a:spAutoFit/>
          </a:bodyPr>
          <a:lstStyle/>
          <a:p>
            <a:pPr marL="0" marR="0" lvl="0" indent="0" algn="l" defTabSz="914400" rtl="0" eaLnBrk="0" fontAlgn="base" latinLnBrk="0" hangingPunct="0">
              <a:lnSpc>
                <a:spcPct val="150000"/>
              </a:lnSpc>
              <a:spcBef>
                <a:spcPct val="50000"/>
              </a:spcBef>
              <a:spcAft>
                <a:spcPct val="0"/>
              </a:spcAft>
              <a:buClrTx/>
              <a:buSzTx/>
              <a:buFontTx/>
              <a:buNone/>
              <a:defRPr/>
            </a:pPr>
            <a:r>
              <a:rPr kumimoji="0" lang="zh-CN" altLang="en-US" sz="1800" b="0" i="0" u="none" strike="noStrike" kern="1200" cap="none" spc="0" normalizeH="0" baseline="0" noProof="0" dirty="0">
                <a:ln>
                  <a:noFill/>
                </a:ln>
                <a:solidFill>
                  <a:srgbClr val="0033CC"/>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解：</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设调用</a:t>
            </a:r>
            <a:r>
              <a:rPr kumimoji="0" lang="en-US" altLang="zh-CN" sz="20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mergesort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0</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的执行时间为</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，由其执行过程得到以下求执行时间的递归关系（</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递推关系式）：</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4" name="TextBox 3"/>
          <p:cNvSpPr txBox="1"/>
          <p:nvPr/>
        </p:nvSpPr>
        <p:spPr>
          <a:xfrm>
            <a:off x="142875" y="1423988"/>
            <a:ext cx="3857625" cy="844550"/>
          </a:xfrm>
          <a:prstGeom prst="rect">
            <a:avLst/>
          </a:prstGeom>
        </p:spPr>
        <p:style>
          <a:lnRef idx="2">
            <a:schemeClr val="accent2"/>
          </a:lnRef>
          <a:fillRef idx="1">
            <a:schemeClr val="lt1"/>
          </a:fillRef>
          <a:effectRef idx="0">
            <a:schemeClr val="accent2"/>
          </a:effectRef>
          <a:fontRef idx="minor">
            <a:schemeClr val="dk1"/>
          </a:fontRef>
        </p:style>
        <p:txBody>
          <a:bodyPr lIns="180000" tIns="144000" bIns="144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)=O(1)		</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当</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/2)+O(</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当</a:t>
            </a: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&gt;1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27652" name="TextBox 4"/>
          <p:cNvSpPr txBox="1"/>
          <p:nvPr/>
        </p:nvSpPr>
        <p:spPr>
          <a:xfrm>
            <a:off x="142875" y="2293938"/>
            <a:ext cx="4214813" cy="962025"/>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黑体" panose="02010609060101010101" pitchFamily="49" charset="-122"/>
                <a:ea typeface="黑体" panose="02010609060101010101" pitchFamily="49" charset="-122"/>
              </a:rPr>
              <a:t>其中，</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为</a:t>
            </a:r>
            <a:r>
              <a:rPr lang="en-US" altLang="zh-CN" sz="2000" dirty="0">
                <a:solidFill>
                  <a:srgbClr val="000000"/>
                </a:solidFill>
                <a:latin typeface="黑体" panose="02010609060101010101" pitchFamily="49" charset="-122"/>
                <a:ea typeface="黑体" panose="02010609060101010101" pitchFamily="49" charset="-122"/>
              </a:rPr>
              <a:t>merge()</a:t>
            </a:r>
            <a:r>
              <a:rPr lang="zh-CN" altLang="en-US" sz="2000" dirty="0">
                <a:solidFill>
                  <a:srgbClr val="000000"/>
                </a:solidFill>
                <a:latin typeface="黑体" panose="02010609060101010101" pitchFamily="49" charset="-122"/>
                <a:ea typeface="黑体" panose="02010609060101010101" pitchFamily="49" charset="-122"/>
              </a:rPr>
              <a:t>所需的时间，设为</a:t>
            </a:r>
            <a:r>
              <a:rPr lang="en-US" altLang="zh-CN" sz="2000" i="1" dirty="0">
                <a:solidFill>
                  <a:srgbClr val="000000"/>
                </a:solidFill>
                <a:latin typeface="黑体" panose="02010609060101010101" pitchFamily="49" charset="-122"/>
                <a:ea typeface="黑体" panose="02010609060101010101" pitchFamily="49" charset="-122"/>
              </a:rPr>
              <a:t>cn</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c</a:t>
            </a:r>
            <a:r>
              <a:rPr lang="zh-CN" altLang="en-US" sz="2000" dirty="0">
                <a:solidFill>
                  <a:srgbClr val="000000"/>
                </a:solidFill>
                <a:latin typeface="黑体" panose="02010609060101010101" pitchFamily="49" charset="-122"/>
                <a:ea typeface="黑体" panose="02010609060101010101" pitchFamily="49" charset="-122"/>
              </a:rPr>
              <a:t>为正常量）。因此：</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6" name="TextBox 5"/>
          <p:cNvSpPr txBox="1"/>
          <p:nvPr/>
        </p:nvSpPr>
        <p:spPr>
          <a:xfrm>
            <a:off x="277813" y="3770313"/>
            <a:ext cx="8572500" cy="275590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2</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r>
              <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1"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2000" b="0" i="1"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0" u="none" strike="noStrike" kern="1200" cap="none" spc="0" normalizeH="0" baseline="3000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2000" b="0" i="1"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cn</a:t>
            </a:r>
            <a:r>
              <a:rPr kumimoji="0" lang="en-US"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sz="2000" b="0" i="1" u="none" strike="noStrike" kern="1200" cap="none" spc="0" normalizeH="0" baseline="0" noProof="0" dirty="0" err="1">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endParaRPr kumimoji="0" lang="en-US"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2</a:t>
            </a:r>
            <a:r>
              <a:rPr kumimoji="0" lang="en-US" altLang="zh-CN"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2T(</a:t>
            </a:r>
            <a:r>
              <a:rPr kumimoji="0" lang="en-US" altLang="zh-CN" sz="2000" b="0" i="1"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3000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2000" b="0" i="0" u="none" strike="noStrike" kern="1200" cap="none" spc="0" normalizeH="0" baseline="0" noProof="0" dirty="0" err="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cn</a:t>
            </a:r>
            <a:r>
              <a:rPr kumimoji="0" lang="en-US" altLang="zh-CN" sz="2000" b="0" i="0" u="none" strike="noStrike" kern="1200" cap="none" spc="0" normalizeH="0" baseline="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30000" noProof="0" dirty="0">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2</a:t>
            </a:r>
            <a:r>
              <a:rPr kumimoji="0" lang="pt-BR"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2</a:t>
            </a:r>
            <a:r>
              <a:rPr kumimoji="0" lang="pt-BR" sz="20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0" i="1"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kcn</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mn-ea"/>
                <a:ea typeface="+mn-ea"/>
                <a:cs typeface="Consolas" panose="020B0609020204030204" pitchFamily="49" charset="0"/>
              </a:rPr>
              <a:t>O</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log</a:t>
            </a:r>
            <a:r>
              <a:rPr kumimoji="0" lang="pt-BR" sz="20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cn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log</a:t>
            </a:r>
            <a:r>
              <a:rPr kumimoji="0" lang="pt-BR" sz="20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2000" b="1"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这里假设</a:t>
            </a:r>
            <a:r>
              <a:rPr kumimoji="0" lang="pt-BR" sz="2000" b="1" i="1"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2000" b="1" i="0" u="none" strike="noStrike" kern="1200" cap="none" spc="0" normalizeH="0" baseline="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1" i="1" u="none" strike="noStrike" kern="1200" cap="none" spc="0" normalizeH="0" baseline="30000" noProof="0" dirty="0">
                <a:ln>
                  <a:noFill/>
                </a:ln>
                <a:solidFill>
                  <a:srgbClr val="9900FF"/>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，则</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k</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=log</a:t>
            </a:r>
            <a:r>
              <a:rPr kumimoji="0" lang="pt-BR" sz="2000" b="0" i="0" u="none" strike="noStrike" kern="1200" cap="none" spc="0" normalizeH="0" baseline="-25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20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endParaRPr kumimoji="0" lang="zh-CN" altLang="en-US"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pt-BR"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sz="20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20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pt-BR" sz="1800" b="0" i="0" u="none" strike="noStrike" kern="1200" cap="none" spc="0" normalizeH="0" baseline="0" noProof="0" dirty="0">
                <a:ln>
                  <a:noFill/>
                </a:ln>
                <a:solidFill>
                  <a:srgbClr val="FF0000"/>
                </a:solidFill>
                <a:effectLst/>
                <a:uLnTx/>
                <a:uFillTx/>
                <a:latin typeface="+mn-ea"/>
                <a:ea typeface="+mn-ea"/>
                <a:cs typeface="Consolas" panose="020B0609020204030204" pitchFamily="49" charset="0"/>
              </a:rPr>
              <a:t>O</a:t>
            </a:r>
            <a:r>
              <a:rPr kumimoji="0" lang="pt-BR"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pt-BR" sz="1800" b="0" i="1"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log</a:t>
            </a:r>
            <a:r>
              <a:rPr kumimoji="0" lang="pt-BR" sz="1800" b="0" i="0" u="none" strike="noStrike" kern="1200" cap="none" spc="0" normalizeH="0" baseline="-2500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pt-BR" sz="1800" b="0" i="1"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pt-BR"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en-US" sz="18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7" name="Text Box 3"/>
          <p:cNvSpPr txBox="1">
            <a:spLocks noChangeArrowheads="1"/>
          </p:cNvSpPr>
          <p:nvPr/>
        </p:nvSpPr>
        <p:spPr bwMode="auto">
          <a:xfrm>
            <a:off x="4559300" y="1104895"/>
            <a:ext cx="4318000" cy="257968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void </a:t>
            </a:r>
            <a:r>
              <a:rPr kumimoji="0" lang="nb-NO"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(int a[],int i,int j)</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int m;</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if (i!=j)</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   m=(i+j)/2;</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nb-NO"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(a,i,m);</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nb-NO"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Consolas" panose="020B0609020204030204" pitchFamily="49" charset="0"/>
              </a:rPr>
              <a:t>mergesort</a:t>
            </a: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(a,m+1,j);</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merge(a,i,j,m);</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8" name="左箭头 7"/>
          <p:cNvSpPr/>
          <p:nvPr/>
        </p:nvSpPr>
        <p:spPr>
          <a:xfrm>
            <a:off x="4071938" y="1709738"/>
            <a:ext cx="428625" cy="28575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cxnSp>
        <p:nvCxnSpPr>
          <p:cNvPr id="10" name="直接箭头连接符 9"/>
          <p:cNvCxnSpPr/>
          <p:nvPr/>
        </p:nvCxnSpPr>
        <p:spPr>
          <a:xfrm flipV="1">
            <a:off x="2143125" y="2100263"/>
            <a:ext cx="0" cy="3365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矩形 1"/>
          <p:cNvSpPr/>
          <p:nvPr/>
        </p:nvSpPr>
        <p:spPr>
          <a:xfrm>
            <a:off x="1295400" y="3810000"/>
            <a:ext cx="1828800" cy="1198563"/>
          </a:xfrm>
          <a:prstGeom prst="rect">
            <a:avLst/>
          </a:prstGeom>
          <a:solidFill>
            <a:srgbClr val="FF0000">
              <a:alpha val="27059"/>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 name="矩形 2"/>
          <p:cNvSpPr/>
          <p:nvPr/>
        </p:nvSpPr>
        <p:spPr>
          <a:xfrm>
            <a:off x="1817688" y="3390900"/>
            <a:ext cx="2760663" cy="369888"/>
          </a:xfrm>
          <a:prstGeom prst="rect">
            <a:avLst/>
          </a:prstGeom>
          <a:solidFill>
            <a:srgbClr val="CCCC00">
              <a:alpha val="45098"/>
            </a:srgbClr>
          </a:solidFill>
          <a:ln>
            <a:solidFill>
              <a:srgbClr val="000000"/>
            </a:solidFill>
          </a:ln>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/2)=2</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1" i="0"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800" b="1" i="1"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13" name="矩形 12"/>
          <p:cNvSpPr/>
          <p:nvPr/>
        </p:nvSpPr>
        <p:spPr>
          <a:xfrm>
            <a:off x="3146425" y="4641850"/>
            <a:ext cx="3057525" cy="369888"/>
          </a:xfrm>
          <a:prstGeom prst="rect">
            <a:avLst/>
          </a:prstGeom>
          <a:solidFill>
            <a:srgbClr val="CCCC00">
              <a:alpha val="45098"/>
            </a:srgbClr>
          </a:solidFill>
          <a:ln>
            <a:solidFill>
              <a:srgbClr val="000000"/>
            </a:solidFill>
          </a:ln>
        </p:spPr>
        <p:txBody>
          <a:bodyPr wrap="none">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1" i="0"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1" i="0"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2T(n/2</a:t>
            </a:r>
            <a:r>
              <a:rPr kumimoji="0" lang="en-US" altLang="zh-CN" sz="1800" b="1" i="1"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)+c</a:t>
            </a:r>
            <a:r>
              <a:rPr kumimoji="0" lang="en-US" altLang="zh-CN" sz="1800" b="1" i="1"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1" i="1" u="none" strike="noStrike" kern="1200" cap="none" spc="0" normalizeH="0" baseline="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n/2</a:t>
            </a:r>
            <a:r>
              <a:rPr kumimoji="0" lang="en-US" altLang="zh-CN" sz="1800" b="1" i="1"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rPr>
              <a:t>2</a:t>
            </a:r>
            <a:endParaRPr kumimoji="0" lang="en-US" altLang="zh-CN" sz="1800" b="1" i="1" u="none" strike="noStrike" kern="1200" cap="none" spc="0" normalizeH="0" baseline="30000" noProof="0" dirty="0">
              <a:ln>
                <a:noFill/>
              </a:ln>
              <a:solidFill>
                <a:schemeClr val="accent2">
                  <a:lumMod val="50000"/>
                </a:schemeClr>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xEl>
                                              <p:charRg st="0" end="4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
                                            <p:txEl>
                                              <p:charRg st="42" end="8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charRg st="88" end="10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charRg st="109" end="11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
                                            <p:txEl>
                                              <p:charRg st="118" end="13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
                                            <p:txEl>
                                              <p:charRg st="139" end="19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
                                            <p:txEl>
                                              <p:charRg st="190"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652" grpId="0"/>
      <p:bldP spid="6" grpId="0" animBg="1"/>
      <p:bldP spid="8" grpId="0" animBg="1"/>
      <p:bldP spid="2" grpId="0" animBg="1"/>
      <p:bldP spid="3"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500" y="1230313"/>
            <a:ext cx="3357563" cy="461963"/>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华文中宋" panose="02010600040101010101" pitchFamily="2" charset="-122"/>
                <a:cs typeface="Consolas" panose="020B0609020204030204" pitchFamily="49" charset="0"/>
              </a:rPr>
              <a:t>1.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华文中宋" panose="02010600040101010101" pitchFamily="2" charset="-122"/>
                <a:cs typeface="Consolas" panose="020B0609020204030204" pitchFamily="49" charset="0"/>
              </a:rPr>
              <a:t>什么是</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华文中宋" panose="02010600040101010101" pitchFamily="2" charset="-122"/>
                <a:cs typeface="Consolas" panose="020B0609020204030204" pitchFamily="49" charset="0"/>
              </a:rPr>
              <a:t>STL</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华文中宋" panose="02010600040101010101" pitchFamily="2" charset="-122"/>
                <a:cs typeface="Consolas" panose="020B0609020204030204" pitchFamily="49" charset="0"/>
              </a:rPr>
              <a:t>容器</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华文中宋" panose="02010600040101010101" pitchFamily="2" charset="-122"/>
              <a:cs typeface="Consolas" panose="020B0609020204030204" pitchFamily="49" charset="0"/>
            </a:endParaRPr>
          </a:p>
        </p:txBody>
      </p:sp>
      <p:graphicFrame>
        <p:nvGraphicFramePr>
          <p:cNvPr id="3" name="表格 2"/>
          <p:cNvGraphicFramePr>
            <a:graphicFrameLocks noGrp="1"/>
          </p:cNvGraphicFramePr>
          <p:nvPr/>
        </p:nvGraphicFramePr>
        <p:xfrm>
          <a:off x="71438" y="3014663"/>
          <a:ext cx="8929688" cy="3698875"/>
        </p:xfrm>
        <a:graphic>
          <a:graphicData uri="http://schemas.openxmlformats.org/drawingml/2006/table">
            <a:tbl>
              <a:tblPr>
                <a:tableStyleId>{16D9F66E-5EB9-4882-86FB-DCBF35E3C3E4}</a:tableStyleId>
              </a:tblPr>
              <a:tblGrid>
                <a:gridCol w="2398120"/>
                <a:gridCol w="5145633"/>
                <a:gridCol w="1385934"/>
              </a:tblGrid>
              <a:tr h="381749">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数据结构</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说</a:t>
                      </a:r>
                      <a:r>
                        <a:rPr lang="en-US"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明</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实现头文件</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r>
              <a:tr h="653638">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向量（</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vector</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连续存储元素。底层数据结构为数组，支持快速随机访问</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&lt;vector&gt;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316649">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字符串（</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string</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字符串处理容器</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&lt;string&gt;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1336014">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双端队列（</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deque</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连续存储的指向不同元素的指针所组成的数组。底层数据结构为一个中央控制器和多个缓冲区，支持首尾元素（中间不能）快速增删，也支持随机访问</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&lt;deque&gt;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653638">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链表（</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list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由结点组成的链表，每个结点包含着一个元素。底层数据结构为双向链表，支持结点的快速增删</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&lt;list&gt;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bl>
          </a:graphicData>
        </a:graphic>
      </p:graphicFrame>
      <p:sp>
        <p:nvSpPr>
          <p:cNvPr id="15388" name="TextBox 3"/>
          <p:cNvSpPr txBox="1"/>
          <p:nvPr/>
        </p:nvSpPr>
        <p:spPr>
          <a:xfrm>
            <a:off x="285750" y="2016125"/>
            <a:ext cx="8643938" cy="769938"/>
          </a:xfrm>
          <a:prstGeom prst="rect">
            <a:avLst/>
          </a:prstGeom>
          <a:noFill/>
          <a:ln w="9525">
            <a:noFill/>
          </a:ln>
        </p:spPr>
        <p:txBody>
          <a:bodyPr anchor="t" anchorCtr="0">
            <a:spAutoFit/>
          </a:bodyPr>
          <a:p>
            <a:pPr eaLnBrk="0" hangingPunct="0"/>
            <a:r>
              <a:rPr lang="en-US" altLang="zh-CN" sz="2200" dirty="0">
                <a:solidFill>
                  <a:srgbClr val="0000FF"/>
                </a:solidFill>
                <a:latin typeface="Consolas" panose="020B0609020204030204" pitchFamily="49" charset="0"/>
                <a:ea typeface="楷体" panose="02010609060101010101" pitchFamily="49" charset="-122"/>
              </a:rPr>
              <a:t>   </a:t>
            </a:r>
            <a:r>
              <a:rPr lang="zh-CN" altLang="zh-CN" sz="2200" dirty="0">
                <a:solidFill>
                  <a:srgbClr val="0000FF"/>
                </a:solidFill>
                <a:latin typeface="Consolas" panose="020B0609020204030204" pitchFamily="49" charset="0"/>
                <a:ea typeface="楷体" panose="02010609060101010101" pitchFamily="49" charset="-122"/>
              </a:rPr>
              <a:t>一个</a:t>
            </a:r>
            <a:r>
              <a:rPr lang="en-US" altLang="zh-CN" sz="2200" dirty="0">
                <a:solidFill>
                  <a:srgbClr val="0000FF"/>
                </a:solidFill>
                <a:latin typeface="Consolas" panose="020B0609020204030204" pitchFamily="49" charset="0"/>
                <a:ea typeface="楷体" panose="02010609060101010101" pitchFamily="49" charset="-122"/>
              </a:rPr>
              <a:t>STL</a:t>
            </a:r>
            <a:r>
              <a:rPr lang="zh-CN" altLang="zh-CN" sz="2200" dirty="0">
                <a:solidFill>
                  <a:srgbClr val="0000FF"/>
                </a:solidFill>
                <a:latin typeface="Consolas" panose="020B0609020204030204" pitchFamily="49" charset="0"/>
                <a:ea typeface="楷体" panose="02010609060101010101" pitchFamily="49" charset="-122"/>
              </a:rPr>
              <a:t>容器就是一种数据结构，如链表、栈和队列等，这些数据结构在</a:t>
            </a:r>
            <a:r>
              <a:rPr lang="en-US" altLang="zh-CN" sz="2200" dirty="0">
                <a:solidFill>
                  <a:srgbClr val="0000FF"/>
                </a:solidFill>
                <a:latin typeface="Consolas" panose="020B0609020204030204" pitchFamily="49" charset="0"/>
                <a:ea typeface="楷体" panose="02010609060101010101" pitchFamily="49" charset="-122"/>
              </a:rPr>
              <a:t>STL</a:t>
            </a:r>
            <a:r>
              <a:rPr lang="zh-CN" altLang="zh-CN" sz="2200" dirty="0">
                <a:solidFill>
                  <a:srgbClr val="0000FF"/>
                </a:solidFill>
                <a:latin typeface="Consolas" panose="020B0609020204030204" pitchFamily="49" charset="0"/>
                <a:ea typeface="楷体" panose="02010609060101010101" pitchFamily="49" charset="-122"/>
              </a:rPr>
              <a:t>中都已经实现好了，在算法设计中可以直接使用它们。</a:t>
            </a:r>
            <a:endParaRPr lang="zh-CN" altLang="en-US" sz="2200" dirty="0">
              <a:solidFill>
                <a:srgbClr val="0000FF"/>
              </a:solidFill>
              <a:latin typeface="Consolas" panose="020B0609020204030204" pitchFamily="49" charset="0"/>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a:spLocks noChangeArrowheads="1"/>
          </p:cNvSpPr>
          <p:nvPr/>
        </p:nvSpPr>
        <p:spPr bwMode="auto">
          <a:xfrm>
            <a:off x="323850" y="1325563"/>
            <a:ext cx="5791200" cy="522288"/>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递归树方法求解递归方程</a:t>
            </a:r>
            <a:endPar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67586" name="Text Box 3"/>
          <p:cNvSpPr txBox="1"/>
          <p:nvPr/>
        </p:nvSpPr>
        <p:spPr>
          <a:xfrm>
            <a:off x="539750" y="2333625"/>
            <a:ext cx="8299450" cy="1400175"/>
          </a:xfrm>
          <a:prstGeom prst="rect">
            <a:avLst/>
          </a:prstGeom>
          <a:noFill/>
          <a:ln w="9525">
            <a:noFill/>
          </a:ln>
        </p:spPr>
        <p:txBody>
          <a:bodyPr anchor="t" anchorCtr="0">
            <a:spAutoFit/>
          </a:bodyPr>
          <a:p>
            <a:pPr eaLnBrk="0" hangingPunct="0">
              <a:spcBef>
                <a:spcPct val="50000"/>
              </a:spcBef>
            </a:pPr>
            <a:r>
              <a:rPr lang="zh-CN" altLang="en-US" sz="2200" dirty="0">
                <a:solidFill>
                  <a:srgbClr val="000000"/>
                </a:solidFill>
                <a:latin typeface="黑体" panose="02010609060101010101" pitchFamily="49" charset="-122"/>
                <a:ea typeface="黑体" panose="02010609060101010101" pitchFamily="49" charset="-122"/>
              </a:rPr>
              <a:t>　　用递归树求解递归方程的基本过程是：</a:t>
            </a:r>
            <a:endParaRPr lang="zh-CN" altLang="en-US" sz="2200" dirty="0">
              <a:solidFill>
                <a:srgbClr val="000000"/>
              </a:solidFill>
              <a:latin typeface="黑体" panose="02010609060101010101" pitchFamily="49" charset="-122"/>
              <a:ea typeface="黑体" panose="02010609060101010101" pitchFamily="49" charset="-122"/>
            </a:endParaRPr>
          </a:p>
          <a:p>
            <a:pPr eaLnBrk="0" hangingPunct="0">
              <a:spcBef>
                <a:spcPct val="50000"/>
              </a:spcBef>
            </a:pPr>
            <a:r>
              <a:rPr lang="zh-CN" altLang="en-US" sz="22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）展开递归方程，构造对应的递归树。</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spcBef>
                <a:spcPct val="50000"/>
              </a:spcBef>
            </a:pPr>
            <a:r>
              <a:rPr lang="zh-CN" altLang="en-US" sz="2000" dirty="0">
                <a:solidFill>
                  <a:srgbClr val="000000"/>
                </a:solidFill>
                <a:latin typeface="黑体" panose="02010609060101010101" pitchFamily="49" charset="-122"/>
                <a:ea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）把每一层的时间进行求和，从而得到算法时间复杂度的估计。</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1026"/>
          <p:cNvSpPr txBox="1"/>
          <p:nvPr/>
        </p:nvSpPr>
        <p:spPr>
          <a:xfrm>
            <a:off x="381000" y="1484313"/>
            <a:ext cx="4800600" cy="461962"/>
          </a:xfrm>
          <a:prstGeom prst="rect">
            <a:avLst/>
          </a:prstGeom>
          <a:noFill/>
          <a:ln w="9525">
            <a:noFill/>
          </a:ln>
          <a:effectLst>
            <a:outerShdw dist="28398" dir="1593903" algn="ctr" rotWithShape="0">
              <a:srgbClr val="808080"/>
            </a:outerShdw>
          </a:effectLst>
        </p:spPr>
        <p:txBody>
          <a:bodyPr anchor="t" anchorCtr="0">
            <a:spAutoFit/>
          </a:bodyPr>
          <a:p>
            <a:pPr>
              <a:spcBef>
                <a:spcPct val="50000"/>
              </a:spcBef>
            </a:pPr>
            <a:r>
              <a:rPr lang="zh-CN" altLang="en-US" sz="2400" dirty="0">
                <a:solidFill>
                  <a:srgbClr val="C00000"/>
                </a:solidFill>
                <a:latin typeface="微软雅黑" panose="020B0503020204020204" pitchFamily="34" charset="-122"/>
                <a:ea typeface="微软雅黑" panose="020B0503020204020204" pitchFamily="34" charset="-122"/>
              </a:rPr>
              <a:t>二路归并排序算法的时间性能分析</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pSp>
        <p:nvGrpSpPr>
          <p:cNvPr id="69634" name="Group 1038"/>
          <p:cNvGrpSpPr/>
          <p:nvPr/>
        </p:nvGrpSpPr>
        <p:grpSpPr>
          <a:xfrm>
            <a:off x="365125" y="2057400"/>
            <a:ext cx="7888288" cy="1982788"/>
            <a:chOff x="187" y="1111"/>
            <a:chExt cx="4749" cy="1249"/>
          </a:xfrm>
        </p:grpSpPr>
        <p:sp>
          <p:nvSpPr>
            <p:cNvPr id="69635" name="Text Box 1027"/>
            <p:cNvSpPr txBox="1"/>
            <p:nvPr/>
          </p:nvSpPr>
          <p:spPr>
            <a:xfrm>
              <a:off x="187" y="1111"/>
              <a:ext cx="4632" cy="328"/>
            </a:xfrm>
            <a:prstGeom prst="rect">
              <a:avLst/>
            </a:prstGeom>
            <a:noFill/>
            <a:ln w="9525">
              <a:noFill/>
            </a:ln>
          </p:spPr>
          <p:txBody>
            <a:bodyPr anchor="t" anchorCtr="0">
              <a:spAutoFit/>
            </a:bodyPr>
            <a:p>
              <a:pPr algn="just">
                <a:lnSpc>
                  <a:spcPct val="150000"/>
                </a:lnSpc>
                <a:spcBef>
                  <a:spcPct val="20000"/>
                </a:spcBef>
                <a:buSzPct val="85000"/>
              </a:pPr>
              <a:endParaRPr lang="zh-CN" altLang="en-US" sz="2200" dirty="0">
                <a:solidFill>
                  <a:srgbClr val="000000"/>
                </a:solidFill>
                <a:latin typeface="黑体" panose="02010609060101010101" pitchFamily="49" charset="-122"/>
                <a:ea typeface="黑体" panose="02010609060101010101" pitchFamily="49" charset="-122"/>
              </a:endParaRPr>
            </a:p>
          </p:txBody>
        </p:sp>
        <p:grpSp>
          <p:nvGrpSpPr>
            <p:cNvPr id="69636" name="Group 1037"/>
            <p:cNvGrpSpPr/>
            <p:nvPr/>
          </p:nvGrpSpPr>
          <p:grpSpPr>
            <a:xfrm>
              <a:off x="4227" y="2000"/>
              <a:ext cx="709" cy="360"/>
              <a:chOff x="4227" y="2000"/>
              <a:chExt cx="709" cy="360"/>
            </a:xfrm>
          </p:grpSpPr>
          <p:sp>
            <p:nvSpPr>
              <p:cNvPr id="69637" name="AutoShape 1030"/>
              <p:cNvSpPr>
                <a:spLocks noChangeAspect="1" noTextEdit="1"/>
              </p:cNvSpPr>
              <p:nvPr/>
            </p:nvSpPr>
            <p:spPr>
              <a:xfrm>
                <a:off x="4227" y="2000"/>
                <a:ext cx="709" cy="304"/>
              </a:xfrm>
              <a:prstGeom prst="rect">
                <a:avLst/>
              </a:prstGeom>
              <a:noFill/>
              <a:ln w="9525">
                <a:noFill/>
              </a:ln>
            </p:spPr>
            <p:txBody>
              <a:bodyPr anchor="t" anchorCtr="0"/>
              <a:p>
                <a:pPr eaLnBrk="0" hangingPunct="0"/>
                <a:endParaRPr lang="zh-CN" altLang="en-US">
                  <a:latin typeface="Arial" panose="020B0604020202020204" pitchFamily="34" charset="0"/>
                </a:endParaRPr>
              </a:p>
            </p:txBody>
          </p:sp>
          <p:sp>
            <p:nvSpPr>
              <p:cNvPr id="69638" name="Rectangle 1032"/>
              <p:cNvSpPr/>
              <p:nvPr/>
            </p:nvSpPr>
            <p:spPr>
              <a:xfrm>
                <a:off x="4303" y="2035"/>
                <a:ext cx="31" cy="213"/>
              </a:xfrm>
              <a:prstGeom prst="rect">
                <a:avLst/>
              </a:prstGeom>
              <a:noFill/>
              <a:ln w="9525">
                <a:noFill/>
              </a:ln>
            </p:spPr>
            <p:txBody>
              <a:bodyPr lIns="0" tIns="0" rIns="0" bIns="0" anchor="t" anchorCtr="0">
                <a:spAutoFit/>
              </a:bodyPr>
              <a:p>
                <a:endParaRPr lang="en-US" altLang="zh-CN" sz="2200" dirty="0">
                  <a:solidFill>
                    <a:schemeClr val="accent2"/>
                  </a:solidFill>
                  <a:latin typeface="黑体" panose="02010609060101010101" pitchFamily="49" charset="-122"/>
                  <a:ea typeface="黑体" panose="02010609060101010101" pitchFamily="49" charset="-122"/>
                </a:endParaRPr>
              </a:p>
            </p:txBody>
          </p:sp>
          <p:sp>
            <p:nvSpPr>
              <p:cNvPr id="69639" name="Rectangle 1035"/>
              <p:cNvSpPr/>
              <p:nvPr/>
            </p:nvSpPr>
            <p:spPr>
              <a:xfrm>
                <a:off x="4646" y="2147"/>
                <a:ext cx="0" cy="213"/>
              </a:xfrm>
              <a:prstGeom prst="rect">
                <a:avLst/>
              </a:prstGeom>
              <a:noFill/>
              <a:ln w="9525">
                <a:noFill/>
              </a:ln>
            </p:spPr>
            <p:txBody>
              <a:bodyPr wrap="none" lIns="0" tIns="0" rIns="0" bIns="0" anchor="t" anchorCtr="0">
                <a:spAutoFit/>
              </a:bodyPr>
              <a:p>
                <a:endParaRPr lang="en-US" altLang="zh-CN" sz="2200" dirty="0">
                  <a:solidFill>
                    <a:schemeClr val="accent2"/>
                  </a:solidFill>
                  <a:latin typeface="黑体" panose="02010609060101010101" pitchFamily="49" charset="-122"/>
                  <a:ea typeface="黑体" panose="02010609060101010101" pitchFamily="49" charset="-122"/>
                </a:endParaRPr>
              </a:p>
            </p:txBody>
          </p:sp>
        </p:grpSp>
      </p:grpSp>
      <p:sp>
        <p:nvSpPr>
          <p:cNvPr id="69641" name="矩形 2"/>
          <p:cNvSpPr/>
          <p:nvPr/>
        </p:nvSpPr>
        <p:spPr>
          <a:xfrm>
            <a:off x="406400" y="2185988"/>
            <a:ext cx="2908300" cy="430212"/>
          </a:xfrm>
          <a:prstGeom prst="rect">
            <a:avLst/>
          </a:prstGeom>
          <a:noFill/>
          <a:ln w="9525">
            <a:noFill/>
          </a:ln>
        </p:spPr>
        <p:txBody>
          <a:bodyPr wrap="none" anchor="t" anchorCtr="0">
            <a:spAutoFit/>
          </a:bodyPr>
          <a:p>
            <a:pPr eaLnBrk="0" hangingPunct="0"/>
            <a:r>
              <a:rPr lang="en-US" altLang="zh-CN" sz="2200" dirty="0">
                <a:solidFill>
                  <a:srgbClr val="000000"/>
                </a:solidFill>
                <a:latin typeface="Arial" panose="020B0604020202020204" pitchFamily="34" charset="0"/>
                <a:ea typeface="宋体" panose="02010600030101010101" pitchFamily="2" charset="-122"/>
              </a:rPr>
              <a:t>T[n]  =  2T[n/2] + </a:t>
            </a:r>
            <a:r>
              <a:rPr lang="zh-CN" altLang="en-US" sz="220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200" dirty="0">
                <a:solidFill>
                  <a:srgbClr val="000000"/>
                </a:solidFill>
                <a:latin typeface="Arial" panose="020B0604020202020204" pitchFamily="34" charset="0"/>
                <a:ea typeface="宋体" panose="02010600030101010101" pitchFamily="2" charset="-122"/>
              </a:rPr>
              <a:t>(n)</a:t>
            </a:r>
            <a:endParaRPr lang="zh-CN" altLang="en-US" sz="2200" dirty="0">
              <a:solidFill>
                <a:srgbClr val="000000"/>
              </a:solidFill>
              <a:latin typeface="Arial" panose="020B0604020202020204" pitchFamily="34" charset="0"/>
              <a:ea typeface="宋体" panose="02010600030101010101" pitchFamily="2" charset="-122"/>
            </a:endParaRPr>
          </a:p>
        </p:txBody>
      </p:sp>
      <p:sp>
        <p:nvSpPr>
          <p:cNvPr id="11"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矩形 2"/>
          <p:cNvSpPr/>
          <p:nvPr/>
        </p:nvSpPr>
        <p:spPr>
          <a:xfrm>
            <a:off x="304800" y="539750"/>
            <a:ext cx="4786313" cy="554038"/>
          </a:xfrm>
          <a:prstGeom prst="rect">
            <a:avLst/>
          </a:prstGeom>
          <a:noFill/>
          <a:ln w="9525">
            <a:noFill/>
          </a:ln>
        </p:spPr>
        <p:txBody>
          <a:bodyPr wrap="none" anchor="t" anchorCtr="0">
            <a:spAutoFit/>
          </a:bodyPr>
          <a:p>
            <a:pPr eaLnBrk="0" hangingPunct="0"/>
            <a:r>
              <a:rPr lang="zh-CN" altLang="en-US" sz="3000" b="1" dirty="0">
                <a:solidFill>
                  <a:schemeClr val="bg1"/>
                </a:solidFill>
                <a:latin typeface="黑体" panose="02010609060101010101" pitchFamily="49" charset="-122"/>
                <a:ea typeface="黑体" panose="02010609060101010101" pitchFamily="49" charset="-122"/>
              </a:rPr>
              <a:t>递归树（</a:t>
            </a:r>
            <a:r>
              <a:rPr lang="en-US" altLang="zh-CN" sz="3000" b="1" dirty="0">
                <a:solidFill>
                  <a:schemeClr val="bg1"/>
                </a:solidFill>
                <a:latin typeface="黑体" panose="02010609060101010101" pitchFamily="49" charset="-122"/>
                <a:ea typeface="黑体" panose="02010609060101010101" pitchFamily="49" charset="-122"/>
              </a:rPr>
              <a:t>R</a:t>
            </a:r>
            <a:r>
              <a:rPr lang="en-US" altLang="zh-CN" sz="3000" b="1" dirty="0">
                <a:solidFill>
                  <a:schemeClr val="bg1"/>
                </a:solidFill>
                <a:latin typeface="Arial" panose="020B0604020202020204" pitchFamily="34" charset="0"/>
                <a:ea typeface="黑体" panose="02010609060101010101" pitchFamily="49" charset="-122"/>
              </a:rPr>
              <a:t>ecursion tree </a:t>
            </a:r>
            <a:r>
              <a:rPr lang="zh-CN" altLang="en-US" sz="3000" b="1" dirty="0">
                <a:solidFill>
                  <a:schemeClr val="bg1"/>
                </a:solidFill>
                <a:latin typeface="黑体" panose="02010609060101010101" pitchFamily="49" charset="-122"/>
                <a:ea typeface="黑体" panose="02010609060101010101" pitchFamily="49" charset="-122"/>
              </a:rPr>
              <a:t>）</a:t>
            </a:r>
            <a:endParaRPr lang="zh-CN" altLang="en-US" sz="3000" b="1" dirty="0">
              <a:solidFill>
                <a:schemeClr val="bg1"/>
              </a:solidFill>
              <a:latin typeface="黑体" panose="02010609060101010101" pitchFamily="49" charset="-122"/>
              <a:ea typeface="黑体" panose="02010609060101010101" pitchFamily="49" charset="-122"/>
            </a:endParaRPr>
          </a:p>
        </p:txBody>
      </p:sp>
      <p:grpSp>
        <p:nvGrpSpPr>
          <p:cNvPr id="59" name="组合 58"/>
          <p:cNvGrpSpPr/>
          <p:nvPr/>
        </p:nvGrpSpPr>
        <p:grpSpPr>
          <a:xfrm>
            <a:off x="422275" y="1404938"/>
            <a:ext cx="3654425" cy="871537"/>
            <a:chOff x="2590800" y="3383874"/>
            <a:chExt cx="3653560" cy="871521"/>
          </a:xfrm>
        </p:grpSpPr>
        <p:sp>
          <p:nvSpPr>
            <p:cNvPr id="71683" name="矩形 74"/>
            <p:cNvSpPr/>
            <p:nvPr/>
          </p:nvSpPr>
          <p:spPr>
            <a:xfrm>
              <a:off x="3945333" y="3383874"/>
              <a:ext cx="2299027" cy="871521"/>
            </a:xfrm>
            <a:prstGeom prst="rect">
              <a:avLst/>
            </a:prstGeom>
            <a:noFill/>
            <a:ln w="9525">
              <a:noFill/>
            </a:ln>
          </p:spPr>
          <p:txBody>
            <a:bodyPr wrap="none" anchor="t" anchorCtr="0">
              <a:spAutoFit/>
            </a:bodyPr>
            <a:p>
              <a:pPr eaLnBrk="0" hangingPunct="0">
                <a:lnSpc>
                  <a:spcPct val="150000"/>
                </a:lnSpc>
              </a:pPr>
              <a:r>
                <a:rPr lang="zh-CN" altLang="en-US"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C00000"/>
                  </a:solidFill>
                  <a:latin typeface="Arial" panose="020B0604020202020204" pitchFamily="34" charset="0"/>
                  <a:ea typeface="黑体" panose="02010609060101010101" pitchFamily="49" charset="-122"/>
                </a:rPr>
                <a:t>(1)                if n=1 </a:t>
              </a:r>
              <a:endParaRPr lang="en-US" altLang="zh-CN" dirty="0">
                <a:solidFill>
                  <a:srgbClr val="C00000"/>
                </a:solidFill>
                <a:latin typeface="Arial" panose="020B0604020202020204" pitchFamily="34" charset="0"/>
                <a:ea typeface="黑体" panose="02010609060101010101" pitchFamily="49" charset="-122"/>
              </a:endParaRPr>
            </a:p>
            <a:p>
              <a:pPr eaLnBrk="0" hangingPunct="0">
                <a:lnSpc>
                  <a:spcPct val="150000"/>
                </a:lnSpc>
              </a:pPr>
              <a:r>
                <a:rPr lang="en-US" altLang="zh-CN" dirty="0">
                  <a:solidFill>
                    <a:srgbClr val="C00000"/>
                  </a:solidFill>
                  <a:latin typeface="Arial" panose="020B0604020202020204" pitchFamily="34" charset="0"/>
                  <a:ea typeface="黑体" panose="02010609060101010101" pitchFamily="49" charset="-122"/>
                </a:rPr>
                <a:t>2T(n/2)+</a:t>
              </a:r>
              <a:r>
                <a:rPr lang="zh-CN" altLang="en-US"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C00000"/>
                  </a:solidFill>
                  <a:latin typeface="Arial" panose="020B0604020202020204" pitchFamily="34" charset="0"/>
                  <a:ea typeface="宋体" panose="02010600030101010101" pitchFamily="2" charset="-122"/>
                </a:rPr>
                <a:t>(n)   if n&gt;1</a:t>
              </a:r>
              <a:endParaRPr lang="zh-CN" altLang="en-US" dirty="0">
                <a:solidFill>
                  <a:srgbClr val="C00000"/>
                </a:solidFill>
                <a:latin typeface="Arial" panose="020B0604020202020204" pitchFamily="34" charset="0"/>
                <a:ea typeface="宋体" panose="02010600030101010101" pitchFamily="2" charset="-122"/>
              </a:endParaRPr>
            </a:p>
          </p:txBody>
        </p:sp>
        <p:sp>
          <p:nvSpPr>
            <p:cNvPr id="71684" name="矩形 75"/>
            <p:cNvSpPr/>
            <p:nvPr/>
          </p:nvSpPr>
          <p:spPr>
            <a:xfrm>
              <a:off x="2590800" y="3649426"/>
              <a:ext cx="973343" cy="369332"/>
            </a:xfrm>
            <a:prstGeom prst="rect">
              <a:avLst/>
            </a:prstGeom>
            <a:noFill/>
            <a:ln w="9525">
              <a:noFill/>
            </a:ln>
          </p:spPr>
          <p:txBody>
            <a:bodyPr wrap="none" anchor="t" anchorCtr="0">
              <a:spAutoFit/>
            </a:bodyPr>
            <a:p>
              <a:pPr eaLnBrk="0" hangingPunct="0"/>
              <a:r>
                <a:rPr lang="en-US" altLang="zh-CN" dirty="0">
                  <a:solidFill>
                    <a:srgbClr val="C00000"/>
                  </a:solidFill>
                  <a:latin typeface="Arial" panose="020B0604020202020204" pitchFamily="34" charset="0"/>
                  <a:ea typeface="宋体" panose="02010600030101010101" pitchFamily="2" charset="-122"/>
                </a:rPr>
                <a:t>T[n]  =  </a:t>
              </a:r>
              <a:endParaRPr lang="zh-CN" altLang="en-US" dirty="0">
                <a:solidFill>
                  <a:srgbClr val="C00000"/>
                </a:solidFill>
                <a:latin typeface="Arial" panose="020B0604020202020204" pitchFamily="34" charset="0"/>
                <a:ea typeface="宋体" panose="02010600030101010101" pitchFamily="2" charset="-122"/>
              </a:endParaRPr>
            </a:p>
          </p:txBody>
        </p:sp>
        <p:sp>
          <p:nvSpPr>
            <p:cNvPr id="77" name="左大括号 76"/>
            <p:cNvSpPr/>
            <p:nvPr/>
          </p:nvSpPr>
          <p:spPr>
            <a:xfrm>
              <a:off x="3535139" y="3468009"/>
              <a:ext cx="311076" cy="703250"/>
            </a:xfrm>
            <a:prstGeom prst="leftBrace">
              <a:avLst>
                <a:gd name="adj1" fmla="val 8333"/>
                <a:gd name="adj2" fmla="val 50963"/>
              </a:avLst>
            </a:prstGeom>
            <a:ln>
              <a:solidFill>
                <a:srgbClr val="C00000"/>
              </a:solidFill>
            </a:ln>
          </p:spPr>
          <p:style>
            <a:lnRef idx="3">
              <a:schemeClr val="dk1"/>
            </a:lnRef>
            <a:fillRef idx="0">
              <a:schemeClr val="dk1"/>
            </a:fillRef>
            <a:effectRef idx="2">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Arial Narrow" panose="020B0606020202030204" pitchFamily="34" charset="0"/>
                <a:ea typeface="宋体" panose="02010600030101010101" pitchFamily="2" charset="-122"/>
                <a:cs typeface="Arial" panose="020B0604020202020204" pitchFamily="34" charset="0"/>
              </a:endParaRPr>
            </a:p>
          </p:txBody>
        </p:sp>
      </p:grpSp>
      <p:sp>
        <p:nvSpPr>
          <p:cNvPr id="78" name="矩形 77"/>
          <p:cNvSpPr/>
          <p:nvPr/>
        </p:nvSpPr>
        <p:spPr>
          <a:xfrm>
            <a:off x="4724400" y="1689100"/>
            <a:ext cx="2435225" cy="368300"/>
          </a:xfrm>
          <a:prstGeom prst="rect">
            <a:avLst/>
          </a:prstGeom>
          <a:solidFill>
            <a:srgbClr val="FFCCCC">
              <a:alpha val="45882"/>
            </a:srgbClr>
          </a:solidFill>
          <a:ln>
            <a:solidFill>
              <a:schemeClr val="accent2">
                <a:lumMod val="75000"/>
              </a:schemeClr>
            </a:solid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T(n)=2T(n/2)+</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mn-ea"/>
                <a:cs typeface="+mn-cs"/>
              </a:rPr>
              <a:t>cn</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   c&gt;0</a:t>
            </a:r>
            <a:endPar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endParaRPr>
          </a:p>
        </p:txBody>
      </p:sp>
      <p:sp>
        <p:nvSpPr>
          <p:cNvPr id="79" name="Oval 131"/>
          <p:cNvSpPr>
            <a:spLocks noChangeArrowheads="1"/>
          </p:cNvSpPr>
          <p:nvPr/>
        </p:nvSpPr>
        <p:spPr bwMode="auto">
          <a:xfrm>
            <a:off x="4570414" y="2380415"/>
            <a:ext cx="849560" cy="871521"/>
          </a:xfrm>
          <a:prstGeom prst="ellipse">
            <a:avLst/>
          </a:prstGeom>
          <a:solidFill>
            <a:srgbClr val="FFCC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cn</a:t>
            </a:r>
            <a:endParaRPr kumimoji="1" lang="en-US" altLang="zh-CN" sz="2800" b="0"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0" name="Oval 16"/>
          <p:cNvSpPr>
            <a:spLocks noChangeArrowheads="1"/>
          </p:cNvSpPr>
          <p:nvPr/>
        </p:nvSpPr>
        <p:spPr bwMode="auto">
          <a:xfrm>
            <a:off x="3454197" y="3353249"/>
            <a:ext cx="877093" cy="871521"/>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T(n/2)</a:t>
            </a:r>
            <a:endParaRPr kumimoji="1"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2" name="Oval 16"/>
          <p:cNvSpPr>
            <a:spLocks noChangeArrowheads="1"/>
          </p:cNvSpPr>
          <p:nvPr/>
        </p:nvSpPr>
        <p:spPr bwMode="auto">
          <a:xfrm>
            <a:off x="5676102" y="3353249"/>
            <a:ext cx="877093" cy="871521"/>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T(n/2)</a:t>
            </a:r>
            <a:endParaRPr kumimoji="1"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5" name="直接连接符 4"/>
          <p:cNvCxnSpPr>
            <a:stCxn id="0" idx="3"/>
            <a:endCxn id="0" idx="7"/>
          </p:cNvCxnSpPr>
          <p:nvPr/>
        </p:nvCxnSpPr>
        <p:spPr>
          <a:xfrm flipH="1">
            <a:off x="4202113" y="3124200"/>
            <a:ext cx="492125" cy="3571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0" idx="5"/>
            <a:endCxn id="0" idx="1"/>
          </p:cNvCxnSpPr>
          <p:nvPr/>
        </p:nvCxnSpPr>
        <p:spPr>
          <a:xfrm>
            <a:off x="5295900" y="3124200"/>
            <a:ext cx="508000" cy="3571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83" name="Oval 9"/>
          <p:cNvSpPr>
            <a:spLocks noChangeArrowheads="1"/>
          </p:cNvSpPr>
          <p:nvPr/>
        </p:nvSpPr>
        <p:spPr bwMode="auto">
          <a:xfrm>
            <a:off x="1145981" y="3353254"/>
            <a:ext cx="903876" cy="865229"/>
          </a:xfrm>
          <a:prstGeom prst="ellipse">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rgbClr val="C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cn</a:t>
            </a:r>
            <a:r>
              <a:rPr kumimoji="1" lang="en-US" altLang="zh-CN" sz="2800" b="0" i="0" u="none" strike="noStrike" kern="1200" cap="none" spc="0" normalizeH="0" baseline="0" noProof="0" dirty="0">
                <a:ln>
                  <a:noFill/>
                </a:ln>
                <a:solidFill>
                  <a:srgbClr val="C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2800" b="0" i="0" u="none" strike="noStrike" kern="1200" cap="none" spc="0" normalizeH="0" baseline="0" noProof="0" dirty="0">
              <a:ln>
                <a:noFill/>
              </a:ln>
              <a:solidFill>
                <a:srgbClr val="C0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7" name="Oval 16"/>
          <p:cNvSpPr>
            <a:spLocks noChangeArrowheads="1"/>
          </p:cNvSpPr>
          <p:nvPr/>
        </p:nvSpPr>
        <p:spPr bwMode="auto">
          <a:xfrm>
            <a:off x="76200" y="4310077"/>
            <a:ext cx="877093" cy="871521"/>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T(n/4)</a:t>
            </a:r>
            <a:endParaRPr kumimoji="1"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9" name="Oval 16"/>
          <p:cNvSpPr>
            <a:spLocks noChangeArrowheads="1"/>
          </p:cNvSpPr>
          <p:nvPr/>
        </p:nvSpPr>
        <p:spPr bwMode="auto">
          <a:xfrm>
            <a:off x="2298110" y="4310077"/>
            <a:ext cx="877093" cy="871521"/>
          </a:xfrm>
          <a:prstGeom prst="ellipse">
            <a:avLst/>
          </a:prstGeom>
          <a:solidFill>
            <a:schemeClr val="accent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T(n/4)</a:t>
            </a:r>
            <a:endParaRPr kumimoji="1"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93" name="直接连接符 92"/>
          <p:cNvCxnSpPr>
            <a:endCxn id="0" idx="7"/>
          </p:cNvCxnSpPr>
          <p:nvPr/>
        </p:nvCxnSpPr>
        <p:spPr>
          <a:xfrm flipH="1">
            <a:off x="825500" y="4081463"/>
            <a:ext cx="492125" cy="3556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0" idx="1"/>
          </p:cNvCxnSpPr>
          <p:nvPr/>
        </p:nvCxnSpPr>
        <p:spPr>
          <a:xfrm>
            <a:off x="1917700" y="4081463"/>
            <a:ext cx="509588" cy="3556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wipe(up)">
                                      <p:cBhvr>
                                        <p:cTn id="39" dur="500"/>
                                        <p:tgtEl>
                                          <p:spTgt spid="93"/>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up)">
                                      <p:cBhvr>
                                        <p:cTn id="47" dur="500"/>
                                        <p:tgtEl>
                                          <p:spTgt spid="97"/>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 0 L 0.25 0 E" pathEditMode="relative" ptsTypes="">
                                      <p:cBhvr>
                                        <p:cTn id="54" dur="2000" fill="hold"/>
                                        <p:tgtEl>
                                          <p:spTgt spid="83"/>
                                        </p:tgtEl>
                                        <p:attrNameLst>
                                          <p:attrName>ppt_x</p:attrName>
                                          <p:attrName>ppt_y</p:attrName>
                                        </p:attrNameLst>
                                      </p:cBhvr>
                                    </p:animMotion>
                                  </p:childTnLst>
                                </p:cTn>
                              </p:par>
                              <p:par>
                                <p:cTn id="55" presetID="63" presetClass="path" presetSubtype="0" accel="50000" decel="50000" fill="hold" nodeType="withEffect">
                                  <p:stCondLst>
                                    <p:cond delay="0"/>
                                  </p:stCondLst>
                                  <p:childTnLst>
                                    <p:animMotion origin="layout" path="M 0 0 L 0.25 0 E" pathEditMode="relative" ptsTypes="">
                                      <p:cBhvr>
                                        <p:cTn id="56" dur="2000" fill="hold"/>
                                        <p:tgtEl>
                                          <p:spTgt spid="93"/>
                                        </p:tgtEl>
                                        <p:attrNameLst>
                                          <p:attrName>ppt_x</p:attrName>
                                          <p:attrName>ppt_y</p:attrName>
                                        </p:attrNameLst>
                                      </p:cBhvr>
                                    </p:animMotion>
                                  </p:childTnLst>
                                </p:cTn>
                              </p:par>
                              <p:par>
                                <p:cTn id="57" presetID="63" presetClass="path" presetSubtype="0" accel="50000" decel="50000" fill="hold" nodeType="withEffect">
                                  <p:stCondLst>
                                    <p:cond delay="0"/>
                                  </p:stCondLst>
                                  <p:childTnLst>
                                    <p:animMotion origin="layout" path="M 0 0 L 0.25 0 E" pathEditMode="relative" ptsTypes="">
                                      <p:cBhvr>
                                        <p:cTn id="58" dur="2000" fill="hold"/>
                                        <p:tgtEl>
                                          <p:spTgt spid="87"/>
                                        </p:tgtEl>
                                        <p:attrNameLst>
                                          <p:attrName>ppt_x</p:attrName>
                                          <p:attrName>ppt_y</p:attrName>
                                        </p:attrNameLst>
                                      </p:cBhvr>
                                    </p:animMotion>
                                  </p:childTnLst>
                                </p:cTn>
                              </p:par>
                              <p:par>
                                <p:cTn id="59" presetID="63" presetClass="path" presetSubtype="0" accel="50000" decel="50000" fill="hold" nodeType="withEffect">
                                  <p:stCondLst>
                                    <p:cond delay="0"/>
                                  </p:stCondLst>
                                  <p:childTnLst>
                                    <p:animMotion origin="layout" path="M 0 0 L 0.25 0 E" pathEditMode="relative" ptsTypes="">
                                      <p:cBhvr>
                                        <p:cTn id="60" dur="2000" fill="hold"/>
                                        <p:tgtEl>
                                          <p:spTgt spid="97"/>
                                        </p:tgtEl>
                                        <p:attrNameLst>
                                          <p:attrName>ppt_x</p:attrName>
                                          <p:attrName>ppt_y</p:attrName>
                                        </p:attrNameLst>
                                      </p:cBhvr>
                                    </p:animMotion>
                                  </p:childTnLst>
                                </p:cTn>
                              </p:par>
                              <p:par>
                                <p:cTn id="61" presetID="63" presetClass="path" presetSubtype="0" accel="50000" decel="50000" fill="hold" nodeType="withEffect">
                                  <p:stCondLst>
                                    <p:cond delay="0"/>
                                  </p:stCondLst>
                                  <p:childTnLst>
                                    <p:animMotion origin="layout" path="M 0 0 L 0.25 0 E" pathEditMode="relative" ptsTypes="">
                                      <p:cBhvr>
                                        <p:cTn id="62" dur="2000" fill="hold"/>
                                        <p:tgtEl>
                                          <p:spTgt spid="8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 name="矩形 69"/>
          <p:cNvSpPr/>
          <p:nvPr/>
        </p:nvSpPr>
        <p:spPr bwMode="auto">
          <a:xfrm>
            <a:off x="3529013" y="2547422"/>
            <a:ext cx="635000"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cn/2</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71" name="直接连接符 70"/>
          <p:cNvCxnSpPr/>
          <p:nvPr/>
        </p:nvCxnSpPr>
        <p:spPr bwMode="auto">
          <a:xfrm flipH="1">
            <a:off x="3987800" y="1868488"/>
            <a:ext cx="533400" cy="642937"/>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72" name="直接连接符 71"/>
          <p:cNvCxnSpPr>
            <a:cxnSpLocks noChangeShapeType="1"/>
          </p:cNvCxnSpPr>
          <p:nvPr/>
        </p:nvCxnSpPr>
        <p:spPr bwMode="auto">
          <a:xfrm>
            <a:off x="4849808" y="1857375"/>
            <a:ext cx="560387" cy="658813"/>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73" name="矩形 72"/>
          <p:cNvSpPr/>
          <p:nvPr/>
        </p:nvSpPr>
        <p:spPr bwMode="auto">
          <a:xfrm>
            <a:off x="4351338" y="1463159"/>
            <a:ext cx="636587"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74" name="矩形 73"/>
          <p:cNvSpPr/>
          <p:nvPr/>
        </p:nvSpPr>
        <p:spPr bwMode="auto">
          <a:xfrm>
            <a:off x="5270500" y="2552184"/>
            <a:ext cx="636588"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cn/2</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66" name="矩形 65"/>
          <p:cNvSpPr/>
          <p:nvPr/>
        </p:nvSpPr>
        <p:spPr bwMode="auto">
          <a:xfrm>
            <a:off x="4716458" y="3565009"/>
            <a:ext cx="635000"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cn/4</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67" name="直接连接符 66"/>
          <p:cNvCxnSpPr/>
          <p:nvPr/>
        </p:nvCxnSpPr>
        <p:spPr bwMode="auto">
          <a:xfrm flipH="1">
            <a:off x="4843458" y="2968625"/>
            <a:ext cx="423862" cy="579438"/>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68" name="直接连接符 67"/>
          <p:cNvCxnSpPr>
            <a:cxnSpLocks noChangeShapeType="1"/>
          </p:cNvCxnSpPr>
          <p:nvPr/>
        </p:nvCxnSpPr>
        <p:spPr bwMode="auto">
          <a:xfrm>
            <a:off x="5903913" y="2968625"/>
            <a:ext cx="422275" cy="579438"/>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69" name="矩形 68"/>
          <p:cNvSpPr/>
          <p:nvPr/>
        </p:nvSpPr>
        <p:spPr bwMode="auto">
          <a:xfrm>
            <a:off x="6115048" y="3563422"/>
            <a:ext cx="635000"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cn/4</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bwMode="auto">
          <a:xfrm>
            <a:off x="2668583" y="3569772"/>
            <a:ext cx="635000"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cn/4</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63" name="直接连接符 62"/>
          <p:cNvCxnSpPr/>
          <p:nvPr/>
        </p:nvCxnSpPr>
        <p:spPr bwMode="auto">
          <a:xfrm flipH="1">
            <a:off x="3084513" y="2952745"/>
            <a:ext cx="423862" cy="579438"/>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64" name="直接连接符 63"/>
          <p:cNvCxnSpPr>
            <a:cxnSpLocks noChangeShapeType="1"/>
          </p:cNvCxnSpPr>
          <p:nvPr/>
        </p:nvCxnSpPr>
        <p:spPr bwMode="auto">
          <a:xfrm>
            <a:off x="4144963" y="2952745"/>
            <a:ext cx="422275" cy="579438"/>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65" name="矩形 64"/>
          <p:cNvSpPr/>
          <p:nvPr/>
        </p:nvSpPr>
        <p:spPr bwMode="auto">
          <a:xfrm>
            <a:off x="4033833" y="3569772"/>
            <a:ext cx="635000" cy="369332"/>
          </a:xfrm>
          <a:prstGeom prst="rect">
            <a:avLst/>
          </a:prstGeom>
          <a:solidFill>
            <a:srgbClr val="CCCCFF"/>
          </a:solidFill>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cn/4</a:t>
            </a: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60" name="矩形 59"/>
          <p:cNvSpPr/>
          <p:nvPr/>
        </p:nvSpPr>
        <p:spPr bwMode="auto">
          <a:xfrm>
            <a:off x="3484556" y="4044950"/>
            <a:ext cx="279400" cy="738187"/>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sp>
        <p:nvSpPr>
          <p:cNvPr id="61" name="矩形 60"/>
          <p:cNvSpPr/>
          <p:nvPr/>
        </p:nvSpPr>
        <p:spPr bwMode="auto">
          <a:xfrm>
            <a:off x="5640386" y="3986210"/>
            <a:ext cx="279400" cy="738190"/>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pic>
        <p:nvPicPr>
          <p:cNvPr id="94" name="组合 93"/>
          <p:cNvPicPr>
            <a:picLocks noGrp="1" noChangeAspect="1"/>
          </p:cNvPicPr>
          <p:nvPr/>
        </p:nvPicPr>
        <p:blipFill>
          <a:blip r:embed="rId1"/>
          <a:stretch>
            <a:fillRect/>
          </a:stretch>
        </p:blipFill>
        <p:spPr>
          <a:xfrm>
            <a:off x="757238" y="4938713"/>
            <a:ext cx="8199437" cy="992187"/>
          </a:xfrm>
          <a:prstGeom prst="rect">
            <a:avLst/>
          </a:prstGeom>
          <a:noFill/>
          <a:ln w="9525">
            <a:noFill/>
          </a:ln>
        </p:spPr>
      </p:pic>
      <p:grpSp>
        <p:nvGrpSpPr>
          <p:cNvPr id="84" name="组合 83"/>
          <p:cNvGrpSpPr/>
          <p:nvPr/>
        </p:nvGrpSpPr>
        <p:grpSpPr>
          <a:xfrm>
            <a:off x="76200" y="1371600"/>
            <a:ext cx="457200" cy="4572000"/>
            <a:chOff x="76200" y="762000"/>
            <a:chExt cx="457200" cy="4572418"/>
          </a:xfrm>
        </p:grpSpPr>
        <p:cxnSp>
          <p:nvCxnSpPr>
            <p:cNvPr id="73746" name="直接连接符 75"/>
            <p:cNvCxnSpPr/>
            <p:nvPr/>
          </p:nvCxnSpPr>
          <p:spPr>
            <a:xfrm>
              <a:off x="76200" y="762000"/>
              <a:ext cx="457200" cy="0"/>
            </a:xfrm>
            <a:prstGeom prst="line">
              <a:avLst/>
            </a:prstGeom>
            <a:ln w="9525" cap="flat" cmpd="sng">
              <a:solidFill>
                <a:srgbClr val="000000"/>
              </a:solidFill>
              <a:prstDash val="solid"/>
              <a:round/>
              <a:headEnd type="none" w="med" len="med"/>
              <a:tailEnd type="none" w="med" len="med"/>
            </a:ln>
          </p:spPr>
        </p:cxnSp>
        <p:cxnSp>
          <p:nvCxnSpPr>
            <p:cNvPr id="73747" name="直接箭头连接符 77"/>
            <p:cNvCxnSpPr/>
            <p:nvPr/>
          </p:nvCxnSpPr>
          <p:spPr>
            <a:xfrm flipV="1">
              <a:off x="228600" y="789560"/>
              <a:ext cx="0" cy="1752600"/>
            </a:xfrm>
            <a:prstGeom prst="straightConnector1">
              <a:avLst/>
            </a:prstGeom>
            <a:ln w="9525" cap="flat" cmpd="sng">
              <a:solidFill>
                <a:srgbClr val="000000"/>
              </a:solidFill>
              <a:prstDash val="solid"/>
              <a:round/>
              <a:headEnd type="none" w="med" len="med"/>
              <a:tailEnd type="triangle" w="med" len="med"/>
            </a:ln>
          </p:spPr>
        </p:cxnSp>
        <p:cxnSp>
          <p:nvCxnSpPr>
            <p:cNvPr id="73748" name="直接连接符 79"/>
            <p:cNvCxnSpPr/>
            <p:nvPr/>
          </p:nvCxnSpPr>
          <p:spPr>
            <a:xfrm>
              <a:off x="76200" y="5334418"/>
              <a:ext cx="457200" cy="0"/>
            </a:xfrm>
            <a:prstGeom prst="line">
              <a:avLst/>
            </a:prstGeom>
            <a:ln w="9525" cap="flat" cmpd="sng">
              <a:solidFill>
                <a:srgbClr val="000000"/>
              </a:solidFill>
              <a:prstDash val="solid"/>
              <a:round/>
              <a:headEnd type="none" w="med" len="med"/>
              <a:tailEnd type="none" w="med" len="med"/>
            </a:ln>
          </p:spPr>
        </p:cxnSp>
        <p:cxnSp>
          <p:nvCxnSpPr>
            <p:cNvPr id="73749" name="直接箭头连接符 81"/>
            <p:cNvCxnSpPr/>
            <p:nvPr/>
          </p:nvCxnSpPr>
          <p:spPr>
            <a:xfrm>
              <a:off x="228600" y="3352800"/>
              <a:ext cx="0" cy="1981200"/>
            </a:xfrm>
            <a:prstGeom prst="straightConnector1">
              <a:avLst/>
            </a:prstGeom>
            <a:ln w="9525" cap="flat" cmpd="sng">
              <a:solidFill>
                <a:srgbClr val="000000"/>
              </a:solidFill>
              <a:prstDash val="solid"/>
              <a:round/>
              <a:headEnd type="none" w="med" len="med"/>
              <a:tailEnd type="triangle" w="med" len="med"/>
            </a:ln>
          </p:spPr>
        </p:cxnSp>
      </p:grpSp>
      <p:sp>
        <p:nvSpPr>
          <p:cNvPr id="85" name="矩形 84"/>
          <p:cNvSpPr>
            <a:spLocks noChangeArrowheads="1"/>
          </p:cNvSpPr>
          <p:nvPr/>
        </p:nvSpPr>
        <p:spPr bwMode="auto">
          <a:xfrm>
            <a:off x="76200" y="3365500"/>
            <a:ext cx="1119187" cy="401637"/>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h=log</a:t>
            </a:r>
            <a:r>
              <a:rPr kumimoji="0" lang="en-US" altLang="zh-CN" sz="2000" b="0" i="0" u="none" strike="noStrike" kern="1200" cap="none" spc="0" normalizeH="0" baseline="-2500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a:t>
            </a:r>
            <a:r>
              <a:rPr kumimoji="0" lang="en-US" altLang="zh-CN" sz="2000" b="0" i="0" u="none" strike="noStrike" kern="1200" cap="none" spc="0" normalizeH="0" baseline="3000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a:t>
            </a:r>
            <a:endParaRPr kumimoji="0" lang="zh-CN" altLang="en-US" sz="2000" b="0" i="0" u="none" strike="noStrike" kern="1200" cap="none" spc="0" normalizeH="0" baseline="3000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矩形 85"/>
          <p:cNvSpPr>
            <a:spLocks noChangeArrowheads="1"/>
          </p:cNvSpPr>
          <p:nvPr/>
        </p:nvSpPr>
        <p:spPr bwMode="auto">
          <a:xfrm>
            <a:off x="1417636" y="5543550"/>
            <a:ext cx="696024" cy="40011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none">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sym typeface="Symbol" panose="05050102010706020507" pitchFamily="18" charset="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(1)</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8" name="直接连接符 87"/>
          <p:cNvCxnSpPr>
            <a:cxnSpLocks noChangeShapeType="1"/>
          </p:cNvCxnSpPr>
          <p:nvPr/>
        </p:nvCxnSpPr>
        <p:spPr bwMode="auto">
          <a:xfrm>
            <a:off x="5780080" y="1519238"/>
            <a:ext cx="2220915" cy="0"/>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90" name="矩形 89"/>
          <p:cNvSpPr>
            <a:spLocks noChangeArrowheads="1"/>
          </p:cNvSpPr>
          <p:nvPr/>
        </p:nvSpPr>
        <p:spPr bwMode="auto">
          <a:xfrm>
            <a:off x="8229600" y="1436681"/>
            <a:ext cx="685800" cy="40005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cn</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bwMode="auto">
          <a:xfrm>
            <a:off x="6597585" y="2622550"/>
            <a:ext cx="1403350" cy="0"/>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92" name="矩形 91"/>
          <p:cNvSpPr>
            <a:spLocks noChangeArrowheads="1"/>
          </p:cNvSpPr>
          <p:nvPr/>
        </p:nvSpPr>
        <p:spPr bwMode="auto">
          <a:xfrm>
            <a:off x="8229540" y="2532061"/>
            <a:ext cx="685800" cy="40005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cn</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5" name="直接连接符 94"/>
          <p:cNvCxnSpPr/>
          <p:nvPr/>
        </p:nvCxnSpPr>
        <p:spPr bwMode="auto">
          <a:xfrm>
            <a:off x="6953250" y="3744913"/>
            <a:ext cx="1038225" cy="11112"/>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96" name="矩形 95"/>
          <p:cNvSpPr>
            <a:spLocks noChangeArrowheads="1"/>
          </p:cNvSpPr>
          <p:nvPr/>
        </p:nvSpPr>
        <p:spPr bwMode="auto">
          <a:xfrm>
            <a:off x="8220075" y="3544886"/>
            <a:ext cx="685800" cy="40005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cn</a:t>
            </a:r>
            <a:endPar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3758" name="矩形 2"/>
          <p:cNvSpPr/>
          <p:nvPr/>
        </p:nvSpPr>
        <p:spPr>
          <a:xfrm>
            <a:off x="304800" y="539750"/>
            <a:ext cx="4786313" cy="554038"/>
          </a:xfrm>
          <a:prstGeom prst="rect">
            <a:avLst/>
          </a:prstGeom>
          <a:noFill/>
          <a:ln w="9525">
            <a:noFill/>
          </a:ln>
        </p:spPr>
        <p:txBody>
          <a:bodyPr wrap="none" anchor="t" anchorCtr="0">
            <a:spAutoFit/>
          </a:bodyPr>
          <a:p>
            <a:pPr eaLnBrk="0" hangingPunct="0"/>
            <a:r>
              <a:rPr lang="zh-CN" altLang="en-US" sz="3000" b="1" dirty="0">
                <a:solidFill>
                  <a:schemeClr val="bg1"/>
                </a:solidFill>
                <a:latin typeface="黑体" panose="02010609060101010101" pitchFamily="49" charset="-122"/>
                <a:ea typeface="黑体" panose="02010609060101010101" pitchFamily="49" charset="-122"/>
              </a:rPr>
              <a:t>递归树（</a:t>
            </a:r>
            <a:r>
              <a:rPr lang="en-US" altLang="zh-CN" sz="3000" b="1" dirty="0">
                <a:solidFill>
                  <a:schemeClr val="bg1"/>
                </a:solidFill>
                <a:latin typeface="黑体" panose="02010609060101010101" pitchFamily="49" charset="-122"/>
                <a:ea typeface="黑体" panose="02010609060101010101" pitchFamily="49" charset="-122"/>
              </a:rPr>
              <a:t>R</a:t>
            </a:r>
            <a:r>
              <a:rPr lang="en-US" altLang="zh-CN" sz="3000" b="1" dirty="0">
                <a:solidFill>
                  <a:schemeClr val="bg1"/>
                </a:solidFill>
                <a:latin typeface="Arial" panose="020B0604020202020204" pitchFamily="34" charset="0"/>
                <a:ea typeface="黑体" panose="02010609060101010101" pitchFamily="49" charset="-122"/>
              </a:rPr>
              <a:t>ecursion tree </a:t>
            </a:r>
            <a:r>
              <a:rPr lang="zh-CN" altLang="en-US" sz="3000" b="1" dirty="0">
                <a:solidFill>
                  <a:schemeClr val="bg1"/>
                </a:solidFill>
                <a:latin typeface="黑体" panose="02010609060101010101" pitchFamily="49" charset="-122"/>
                <a:ea typeface="黑体" panose="02010609060101010101" pitchFamily="49" charset="-122"/>
              </a:rPr>
              <a:t>）</a:t>
            </a:r>
            <a:endParaRPr lang="zh-CN" altLang="en-US" sz="3000" b="1" dirty="0">
              <a:solidFill>
                <a:schemeClr val="bg1"/>
              </a:solidFill>
              <a:latin typeface="黑体" panose="02010609060101010101" pitchFamily="49" charset="-122"/>
              <a:ea typeface="黑体" panose="02010609060101010101" pitchFamily="49" charset="-122"/>
            </a:endParaRPr>
          </a:p>
        </p:txBody>
      </p:sp>
      <p:sp>
        <p:nvSpPr>
          <p:cNvPr id="59" name="矩形 58"/>
          <p:cNvSpPr/>
          <p:nvPr/>
        </p:nvSpPr>
        <p:spPr>
          <a:xfrm>
            <a:off x="792163" y="1371600"/>
            <a:ext cx="2435225" cy="369888"/>
          </a:xfrm>
          <a:prstGeom prst="rect">
            <a:avLst/>
          </a:prstGeom>
          <a:solidFill>
            <a:srgbClr val="FFCCCC">
              <a:alpha val="47059"/>
            </a:srgbClr>
          </a:solidFill>
          <a:ln>
            <a:solidFill>
              <a:schemeClr val="accent2">
                <a:lumMod val="75000"/>
              </a:schemeClr>
            </a:solid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T(n)=2T(n/2)+</a:t>
            </a:r>
            <a:r>
              <a:rPr kumimoji="0" lang="en-US" altLang="zh-CN" sz="1800" b="0" i="0" u="none" strike="noStrike" kern="1200" cap="none" spc="0" normalizeH="0" baseline="0" noProof="0" dirty="0" err="1">
                <a:ln>
                  <a:noFill/>
                </a:ln>
                <a:solidFill>
                  <a:srgbClr val="C00000"/>
                </a:solidFill>
                <a:effectLst/>
                <a:uLnTx/>
                <a:uFillTx/>
                <a:latin typeface="Arial" panose="020B0604020202020204" pitchFamily="34" charset="0"/>
                <a:ea typeface="+mn-ea"/>
                <a:cs typeface="+mn-cs"/>
              </a:rPr>
              <a:t>cn</a:t>
            </a:r>
            <a:r>
              <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rPr>
              <a:t>   c&gt;0</a:t>
            </a:r>
            <a:endParaRPr kumimoji="0" lang="en-US" altLang="zh-CN" sz="1800" b="0" i="0" u="none" strike="noStrike" kern="1200" cap="none" spc="0" normalizeH="0" baseline="0" noProof="0" dirty="0">
              <a:ln>
                <a:noFill/>
              </a:ln>
              <a:solidFill>
                <a:srgbClr val="C00000"/>
              </a:solidFill>
              <a:effectLst/>
              <a:uLnTx/>
              <a:uFillTx/>
              <a:latin typeface="Arial" panose="020B0604020202020204" pitchFamily="34" charset="0"/>
              <a:ea typeface="+mn-ea"/>
              <a:cs typeface="+mn-cs"/>
            </a:endParaRPr>
          </a:p>
        </p:txBody>
      </p:sp>
      <p:sp>
        <p:nvSpPr>
          <p:cNvPr id="5" name="矩形 4"/>
          <p:cNvSpPr/>
          <p:nvPr/>
        </p:nvSpPr>
        <p:spPr>
          <a:xfrm>
            <a:off x="804863" y="1966913"/>
            <a:ext cx="1798638" cy="369888"/>
          </a:xfrm>
          <a:prstGeom prst="rect">
            <a:avLst/>
          </a:prstGeom>
          <a:solidFill>
            <a:schemeClr val="accent5">
              <a:lumMod val="20000"/>
              <a:lumOff val="80000"/>
            </a:schemeClr>
          </a:solidFill>
          <a:ln>
            <a:solidFill>
              <a:schemeClr val="tx1"/>
            </a:solid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(cn)log</a:t>
            </a:r>
            <a:r>
              <a:rPr kumimoji="0" lang="en-US" altLang="zh-CN" sz="1800" b="0" i="0" u="none" strike="noStrike" kern="1200" cap="none" spc="0" normalizeH="0" baseline="-2500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a:t>
            </a:r>
            <a:r>
              <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sym typeface="Symbol" panose="05050102010706020507" pitchFamily="18" charset="2"/>
              </a:rPr>
              <a:t></a:t>
            </a:r>
            <a:r>
              <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(n) </a:t>
            </a: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矩形 5"/>
          <p:cNvSpPr/>
          <p:nvPr/>
        </p:nvSpPr>
        <p:spPr>
          <a:xfrm>
            <a:off x="808038" y="2557463"/>
            <a:ext cx="1201737" cy="368300"/>
          </a:xfrm>
          <a:prstGeom prst="rect">
            <a:avLst/>
          </a:prstGeom>
          <a:solidFill>
            <a:srgbClr val="CCCC00">
              <a:alpha val="47058"/>
            </a:srgbClr>
          </a:solidFill>
          <a:ln w="9525" cap="flat" cmpd="sng">
            <a:solidFill>
              <a:srgbClr val="006600"/>
            </a:solidFill>
            <a:prstDash val="solid"/>
            <a:miter/>
            <a:headEnd type="none" w="med" len="med"/>
            <a:tailEnd type="none" w="med" len="med"/>
          </a:ln>
        </p:spPr>
        <p:txBody>
          <a:bodyPr wrap="none" anchor="t" anchorCtr="0">
            <a:spAutoFit/>
          </a:bodyPr>
          <a:p>
            <a:pPr eaLnBrk="0" hangingPunct="0"/>
            <a:r>
              <a:rPr lang="zh-CN" altLang="en-US"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dirty="0">
                <a:solidFill>
                  <a:srgbClr val="000000"/>
                </a:solidFill>
                <a:latin typeface="Arial" panose="020B0604020202020204" pitchFamily="34" charset="0"/>
                <a:ea typeface="黑体" panose="02010609060101010101" pitchFamily="49" charset="-122"/>
              </a:rPr>
              <a:t>(nlog</a:t>
            </a:r>
            <a:r>
              <a:rPr lang="en-US" altLang="zh-CN" baseline="-25000" dirty="0">
                <a:solidFill>
                  <a:srgbClr val="000000"/>
                </a:solidFill>
                <a:latin typeface="Arial" panose="020B0604020202020204" pitchFamily="34" charset="0"/>
                <a:ea typeface="黑体" panose="02010609060101010101" pitchFamily="49" charset="-122"/>
              </a:rPr>
              <a:t>2</a:t>
            </a:r>
            <a:r>
              <a:rPr lang="en-US" altLang="zh-CN" dirty="0">
                <a:solidFill>
                  <a:srgbClr val="000000"/>
                </a:solidFill>
                <a:latin typeface="Arial" panose="020B0604020202020204" pitchFamily="34" charset="0"/>
                <a:ea typeface="黑体" panose="02010609060101010101" pitchFamily="49" charset="-122"/>
              </a:rPr>
              <a:t>n)</a:t>
            </a:r>
            <a:endParaRPr lang="en-US" altLang="zh-CN" dirty="0">
              <a:solidFill>
                <a:srgbClr val="000000"/>
              </a:solidFill>
              <a:latin typeface="Arial" panose="020B0604020202020204" pitchFamily="34" charset="0"/>
              <a:ea typeface="黑体" panose="02010609060101010101" pitchFamily="49" charset="-122"/>
            </a:endParaRPr>
          </a:p>
        </p:txBody>
      </p:sp>
      <p:pic>
        <p:nvPicPr>
          <p:cNvPr id="73762" name="图片 2"/>
          <p:cNvPicPr>
            <a:picLocks noChangeAspect="1"/>
          </p:cNvPicPr>
          <p:nvPr/>
        </p:nvPicPr>
        <p:blipFill>
          <a:blip r:embed="rId2"/>
          <a:stretch>
            <a:fillRect/>
          </a:stretch>
        </p:blipFill>
        <p:spPr>
          <a:xfrm>
            <a:off x="-3370897" y="3151188"/>
            <a:ext cx="3227387" cy="352425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up)">
                                      <p:cBhvr>
                                        <p:cTn id="11" dur="500"/>
                                        <p:tgtEl>
                                          <p:spTgt spid="71"/>
                                        </p:tgtEl>
                                      </p:cBhvr>
                                    </p:animEffect>
                                  </p:childTnLst>
                                </p:cTn>
                              </p:par>
                              <p:par>
                                <p:cTn id="12" presetID="22" presetClass="entr" presetSubtype="1" fill="hold"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500"/>
                                        <p:tgtEl>
                                          <p:spTgt spid="72"/>
                                        </p:tgtEl>
                                      </p:cBhvr>
                                    </p:animEffect>
                                  </p:childTnLst>
                                </p:cTn>
                              </p:par>
                              <p:par>
                                <p:cTn id="15" presetID="22" presetClass="entr" presetSubtype="1"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500"/>
                                        <p:tgtEl>
                                          <p:spTgt spid="70"/>
                                        </p:tgtEl>
                                      </p:cBhvr>
                                    </p:animEffect>
                                  </p:childTnLst>
                                </p:cTn>
                              </p:par>
                              <p:par>
                                <p:cTn id="18" presetID="22" presetClass="entr" presetSubtype="1"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up)">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par>
                                <p:cTn id="26" presetID="22" presetClass="entr" presetSubtype="1"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up)">
                                      <p:cBhvr>
                                        <p:cTn id="28" dur="500"/>
                                        <p:tgtEl>
                                          <p:spTgt spid="64"/>
                                        </p:tgtEl>
                                      </p:cBhvr>
                                    </p:animEffect>
                                  </p:childTnLst>
                                </p:cTn>
                              </p:par>
                              <p:par>
                                <p:cTn id="29" presetID="22" presetClass="entr" presetSubtype="1"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up)">
                                      <p:cBhvr>
                                        <p:cTn id="31" dur="500"/>
                                        <p:tgtEl>
                                          <p:spTgt spid="62"/>
                                        </p:tgtEl>
                                      </p:cBhvr>
                                    </p:animEffect>
                                  </p:childTnLst>
                                </p:cTn>
                              </p:par>
                              <p:par>
                                <p:cTn id="32" presetID="22" presetClass="entr" presetSubtype="1"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up)">
                                      <p:cBhvr>
                                        <p:cTn id="34" dur="500"/>
                                        <p:tgtEl>
                                          <p:spTgt spid="65"/>
                                        </p:tgtEl>
                                      </p:cBhvr>
                                    </p:animEffect>
                                  </p:childTnLst>
                                </p:cTn>
                              </p:par>
                              <p:par>
                                <p:cTn id="35" presetID="22" presetClass="entr" presetSubtype="1"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par>
                                <p:cTn id="41" presetID="22" presetClass="entr" presetSubtype="1"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500"/>
                                        <p:tgtEl>
                                          <p:spTgt spid="66"/>
                                        </p:tgtEl>
                                      </p:cBhvr>
                                    </p:animEffect>
                                  </p:childTnLst>
                                </p:cTn>
                              </p:par>
                              <p:par>
                                <p:cTn id="44" presetID="22" presetClass="entr" presetSubtype="1"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up)">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par>
                                <p:cTn id="52" presetID="22" presetClass="entr" presetSubtype="1"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up)">
                                      <p:cBhvr>
                                        <p:cTn id="54" dur="500"/>
                                        <p:tgtEl>
                                          <p:spTgt spid="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up)">
                                      <p:cBhvr>
                                        <p:cTn id="59" dur="500"/>
                                        <p:tgtEl>
                                          <p:spTgt spid="9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nodeType="click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barn(outHorizontal)">
                                      <p:cBhvr>
                                        <p:cTn id="68" dur="500"/>
                                        <p:tgtEl>
                                          <p:spTgt spid="84"/>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wipe(left)">
                                      <p:cBhvr>
                                        <p:cTn id="77" dur="500"/>
                                        <p:tgtEl>
                                          <p:spTgt spid="88"/>
                                        </p:tgtEl>
                                      </p:cBhvr>
                                    </p:animEffect>
                                  </p:childTnLst>
                                </p:cTn>
                              </p:par>
                              <p:par>
                                <p:cTn id="78" presetID="22" presetClass="entr" presetSubtype="8" fill="hold"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wipe(left)">
                                      <p:cBhvr>
                                        <p:cTn id="80" dur="500"/>
                                        <p:tgtEl>
                                          <p:spTgt spid="9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left)">
                                      <p:cBhvr>
                                        <p:cTn id="85" dur="500"/>
                                        <p:tgtEl>
                                          <p:spTgt spid="91"/>
                                        </p:tgtEl>
                                      </p:cBhvr>
                                    </p:animEffect>
                                  </p:childTnLst>
                                </p:cTn>
                              </p:par>
                              <p:par>
                                <p:cTn id="86" presetID="22" presetClass="entr" presetSubtype="8" fill="hold" nodeType="withEffect">
                                  <p:stCondLst>
                                    <p:cond delay="0"/>
                                  </p:stCondLst>
                                  <p:childTnLst>
                                    <p:set>
                                      <p:cBhvr>
                                        <p:cTn id="87" dur="1" fill="hold">
                                          <p:stCondLst>
                                            <p:cond delay="0"/>
                                          </p:stCondLst>
                                        </p:cTn>
                                        <p:tgtEl>
                                          <p:spTgt spid="92"/>
                                        </p:tgtEl>
                                        <p:attrNameLst>
                                          <p:attrName>style.visibility</p:attrName>
                                        </p:attrNameLst>
                                      </p:cBhvr>
                                      <p:to>
                                        <p:strVal val="visible"/>
                                      </p:to>
                                    </p:set>
                                    <p:animEffect transition="in" filter="wipe(left)">
                                      <p:cBhvr>
                                        <p:cTn id="88" dur="500"/>
                                        <p:tgtEl>
                                          <p:spTgt spid="9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95"/>
                                        </p:tgtEl>
                                        <p:attrNameLst>
                                          <p:attrName>style.visibility</p:attrName>
                                        </p:attrNameLst>
                                      </p:cBhvr>
                                      <p:to>
                                        <p:strVal val="visible"/>
                                      </p:to>
                                    </p:set>
                                    <p:animEffect transition="in" filter="wipe(left)">
                                      <p:cBhvr>
                                        <p:cTn id="93" dur="500"/>
                                        <p:tgtEl>
                                          <p:spTgt spid="95"/>
                                        </p:tgtEl>
                                      </p:cBhvr>
                                    </p:animEffect>
                                  </p:childTnLst>
                                </p:cTn>
                              </p:par>
                              <p:par>
                                <p:cTn id="94" presetID="22" presetClass="entr" presetSubtype="8" fill="hold" nodeType="with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wipe(left)">
                                      <p:cBhvr>
                                        <p:cTn id="96" dur="500"/>
                                        <p:tgtEl>
                                          <p:spTgt spid="96"/>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2"/>
          <p:cNvSpPr txBox="1"/>
          <p:nvPr/>
        </p:nvSpPr>
        <p:spPr>
          <a:xfrm>
            <a:off x="1000125" y="1571625"/>
            <a:ext cx="6389688" cy="598488"/>
          </a:xfrm>
          <a:prstGeom prst="rect">
            <a:avLst/>
          </a:prstGeom>
          <a:noFill/>
          <a:ln w="9525">
            <a:noFill/>
          </a:ln>
        </p:spPr>
        <p:txBody>
          <a:bodyPr anchor="t" anchorCtr="0">
            <a:spAutoFit/>
          </a:bodyPr>
          <a:p>
            <a:pPr eaLnBrk="0" hangingPunct="0">
              <a:lnSpc>
                <a:spcPct val="150000"/>
              </a:lnSpc>
            </a:pP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2】</a:t>
            </a:r>
            <a:r>
              <a:rPr lang="zh-CN" altLang="en-US" sz="2200" dirty="0">
                <a:solidFill>
                  <a:srgbClr val="000000"/>
                </a:solidFill>
                <a:latin typeface="黑体" panose="02010609060101010101" pitchFamily="49" charset="-122"/>
                <a:ea typeface="黑体" panose="02010609060101010101" pitchFamily="49" charset="-122"/>
              </a:rPr>
              <a:t>分析以下递归方程的时间复杂度：</a:t>
            </a:r>
            <a:endParaRPr lang="zh-CN" altLang="en-US" sz="2200" i="1" dirty="0">
              <a:solidFill>
                <a:srgbClr val="000000"/>
              </a:solidFill>
              <a:latin typeface="黑体" panose="02010609060101010101" pitchFamily="49" charset="-122"/>
              <a:ea typeface="黑体" panose="02010609060101010101" pitchFamily="49" charset="-122"/>
            </a:endParaRPr>
          </a:p>
        </p:txBody>
      </p:sp>
      <p:sp>
        <p:nvSpPr>
          <p:cNvPr id="3" name="Text Box 2"/>
          <p:cNvSpPr txBox="1">
            <a:spLocks noChangeArrowheads="1"/>
          </p:cNvSpPr>
          <p:nvPr/>
        </p:nvSpPr>
        <p:spPr bwMode="auto">
          <a:xfrm>
            <a:off x="1285852" y="2500304"/>
            <a:ext cx="4929219" cy="112955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endPar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en-US" altLang="zh-CN" sz="1800" b="0" i="1"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en-US" altLang="zh-CN" sz="1800" b="0" i="1"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3000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&gt;1</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a:spLocks noChangeArrowheads="1"/>
          </p:cNvSpPr>
          <p:nvPr/>
        </p:nvSpPr>
        <p:spPr bwMode="auto">
          <a:xfrm>
            <a:off x="152400" y="1258007"/>
            <a:ext cx="5225118" cy="125976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3200"/>
              </a:lnSpc>
              <a:spcBef>
                <a:spcPct val="500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　解：</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构造的递归树如下图所示，当递归树展开时，子问题的规模逐步缩小，当到达递归出口时，即当子问题的规模为</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时，递归树不再展开。</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76802" name="Rectangle 4"/>
          <p:cNvSpPr/>
          <p:nvPr/>
        </p:nvSpPr>
        <p:spPr>
          <a:xfrm>
            <a:off x="0" y="2714625"/>
            <a:ext cx="9144000" cy="0"/>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pic>
        <p:nvPicPr>
          <p:cNvPr id="103427" name="Picture 3"/>
          <p:cNvPicPr>
            <a:picLocks noChangeAspect="1"/>
          </p:cNvPicPr>
          <p:nvPr/>
        </p:nvPicPr>
        <p:blipFill>
          <a:blip r:embed="rId1"/>
          <a:stretch>
            <a:fillRect/>
          </a:stretch>
        </p:blipFill>
        <p:spPr>
          <a:xfrm>
            <a:off x="1143000" y="4081463"/>
            <a:ext cx="6000750" cy="2776537"/>
          </a:xfrm>
          <a:prstGeom prst="rect">
            <a:avLst/>
          </a:prstGeom>
          <a:noFill/>
          <a:ln w="9525">
            <a:noFill/>
          </a:ln>
        </p:spPr>
      </p:pic>
      <p:sp>
        <p:nvSpPr>
          <p:cNvPr id="5" name="Text Box 2"/>
          <p:cNvSpPr txBox="1">
            <a:spLocks noChangeArrowheads="1"/>
          </p:cNvSpPr>
          <p:nvPr/>
        </p:nvSpPr>
        <p:spPr bwMode="auto">
          <a:xfrm>
            <a:off x="5562600" y="1497677"/>
            <a:ext cx="3319478" cy="76172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72000" bIns="72000">
            <a:spAutoFit/>
          </a:bodyPr>
          <a:lstStyle/>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endPar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25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3000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&gt;1</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1571625" y="2867025"/>
            <a:ext cx="4643438" cy="779463"/>
          </a:xfrm>
          <a:prstGeom prst="rect">
            <a:avLst/>
          </a:prstGeom>
          <a:noFill/>
          <a:ln w="9525">
            <a:noFill/>
          </a:ln>
        </p:spPr>
        <p:txBody>
          <a:bodyPr anchor="t" anchorCtr="0">
            <a:spAutoFit/>
          </a:bodyPr>
          <a:p>
            <a:pPr eaLnBrk="0" hangingPunct="0">
              <a:lnSpc>
                <a:spcPts val="2800"/>
              </a:lnSpc>
            </a:pPr>
            <a:r>
              <a:rPr lang="en-US" altLang="zh-CN" i="1" dirty="0">
                <a:solidFill>
                  <a:srgbClr val="0000FF"/>
                </a:solidFill>
                <a:latin typeface="Consolas" panose="020B0609020204030204" pitchFamily="49" charset="0"/>
                <a:ea typeface="楷体" panose="02010609060101010101" pitchFamily="49" charset="-122"/>
              </a:rPr>
              <a:t>T</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)=2</a:t>
            </a:r>
            <a:r>
              <a:rPr lang="en-US" altLang="zh-CN" i="1" dirty="0">
                <a:solidFill>
                  <a:srgbClr val="0000FF"/>
                </a:solidFill>
                <a:latin typeface="Consolas" panose="020B0609020204030204" pitchFamily="49" charset="0"/>
                <a:ea typeface="楷体" panose="02010609060101010101" pitchFamily="49" charset="-122"/>
              </a:rPr>
              <a:t>T</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/2)+</a:t>
            </a:r>
            <a:r>
              <a:rPr lang="en-US" altLang="zh-CN" i="1" dirty="0">
                <a:solidFill>
                  <a:srgbClr val="0000FF"/>
                </a:solidFill>
                <a:latin typeface="Consolas" panose="020B0609020204030204" pitchFamily="49" charset="0"/>
                <a:ea typeface="楷体" panose="02010609060101010101" pitchFamily="49" charset="-122"/>
              </a:rPr>
              <a:t>n</a:t>
            </a:r>
            <a:r>
              <a:rPr lang="en-US" altLang="zh-CN" baseline="30000" dirty="0">
                <a:solidFill>
                  <a:srgbClr val="0000FF"/>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=2[</a:t>
            </a:r>
            <a:r>
              <a:rPr lang="en-US" altLang="zh-CN" dirty="0">
                <a:solidFill>
                  <a:srgbClr val="FF0000"/>
                </a:solidFill>
                <a:latin typeface="Consolas" panose="020B0609020204030204" pitchFamily="49" charset="0"/>
                <a:ea typeface="楷体" panose="02010609060101010101" pitchFamily="49" charset="-122"/>
              </a:rPr>
              <a:t>2T(</a:t>
            </a:r>
            <a:r>
              <a:rPr lang="en-US" altLang="zh-CN" b="1" i="1" dirty="0">
                <a:solidFill>
                  <a:srgbClr val="9900FF"/>
                </a:solidFill>
                <a:latin typeface="Consolas" panose="020B0609020204030204" pitchFamily="49" charset="0"/>
                <a:ea typeface="楷体" panose="02010609060101010101" pitchFamily="49" charset="-122"/>
              </a:rPr>
              <a:t>n</a:t>
            </a:r>
            <a:r>
              <a:rPr lang="en-US" altLang="zh-CN" b="1" dirty="0">
                <a:solidFill>
                  <a:srgbClr val="9900FF"/>
                </a:solidFill>
                <a:latin typeface="Consolas" panose="020B0609020204030204" pitchFamily="49" charset="0"/>
                <a:ea typeface="楷体" panose="02010609060101010101" pitchFamily="49" charset="-122"/>
              </a:rPr>
              <a:t>/4</a:t>
            </a:r>
            <a:r>
              <a:rPr lang="en-US" altLang="zh-CN" dirty="0">
                <a:solidFill>
                  <a:srgbClr val="FF0000"/>
                </a:solidFill>
                <a:latin typeface="Consolas" panose="020B0609020204030204" pitchFamily="49" charset="0"/>
                <a:ea typeface="楷体" panose="02010609060101010101" pitchFamily="49" charset="-122"/>
              </a:rPr>
              <a:t>)+(</a:t>
            </a:r>
            <a:r>
              <a:rPr lang="en-US" altLang="zh-CN" b="1" i="1" dirty="0">
                <a:solidFill>
                  <a:srgbClr val="9900FF"/>
                </a:solidFill>
                <a:latin typeface="Consolas" panose="020B0609020204030204" pitchFamily="49" charset="0"/>
                <a:ea typeface="楷体" panose="02010609060101010101" pitchFamily="49" charset="-122"/>
              </a:rPr>
              <a:t>n</a:t>
            </a:r>
            <a:r>
              <a:rPr lang="en-US" altLang="zh-CN" b="1" dirty="0">
                <a:solidFill>
                  <a:srgbClr val="9900FF"/>
                </a:solidFill>
                <a:latin typeface="Consolas" panose="020B0609020204030204" pitchFamily="49" charset="0"/>
                <a:ea typeface="楷体" panose="02010609060101010101" pitchFamily="49" charset="-122"/>
              </a:rPr>
              <a:t>/2</a:t>
            </a:r>
            <a:r>
              <a:rPr lang="en-US" altLang="zh-CN" dirty="0">
                <a:solidFill>
                  <a:srgbClr val="FF0000"/>
                </a:solidFill>
                <a:latin typeface="Consolas" panose="020B0609020204030204" pitchFamily="49" charset="0"/>
                <a:ea typeface="楷体" panose="02010609060101010101" pitchFamily="49" charset="-122"/>
              </a:rPr>
              <a:t>)</a:t>
            </a:r>
            <a:r>
              <a:rPr lang="en-US" altLang="zh-CN" baseline="30000" dirty="0">
                <a:solidFill>
                  <a:srgbClr val="FF0000"/>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baseline="30000" dirty="0">
                <a:solidFill>
                  <a:srgbClr val="0000FF"/>
                </a:solidFill>
                <a:latin typeface="Consolas" panose="020B0609020204030204" pitchFamily="49" charset="0"/>
                <a:ea typeface="楷体" panose="02010609060101010101" pitchFamily="49" charset="-122"/>
              </a:rPr>
              <a:t>2</a:t>
            </a:r>
            <a:endParaRPr lang="en-US" altLang="zh-CN" baseline="30000" dirty="0">
              <a:solidFill>
                <a:srgbClr val="0000FF"/>
              </a:solidFill>
              <a:latin typeface="Consolas" panose="020B0609020204030204" pitchFamily="49" charset="0"/>
              <a:ea typeface="楷体" panose="02010609060101010101" pitchFamily="49" charset="-122"/>
            </a:endParaRPr>
          </a:p>
          <a:p>
            <a:pPr eaLnBrk="0" hangingPunct="0">
              <a:lnSpc>
                <a:spcPts val="2800"/>
              </a:lnSpc>
            </a:pPr>
            <a:r>
              <a:rPr lang="en-US" altLang="zh-CN" dirty="0">
                <a:solidFill>
                  <a:srgbClr val="0000FF"/>
                </a:solidFill>
                <a:latin typeface="Consolas" panose="020B0609020204030204" pitchFamily="49" charset="0"/>
                <a:ea typeface="楷体" panose="02010609060101010101" pitchFamily="49" charset="-122"/>
              </a:rPr>
              <a:t>    =4T(</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/4)+2(</a:t>
            </a:r>
            <a:r>
              <a:rPr lang="en-US" altLang="zh-CN" i="1" dirty="0">
                <a:solidFill>
                  <a:srgbClr val="0000FF"/>
                </a:solidFill>
                <a:latin typeface="Consolas" panose="020B0609020204030204" pitchFamily="49" charset="0"/>
                <a:ea typeface="楷体" panose="02010609060101010101" pitchFamily="49" charset="-122"/>
              </a:rPr>
              <a:t>n</a:t>
            </a:r>
            <a:r>
              <a:rPr lang="en-US" altLang="zh-CN" dirty="0">
                <a:solidFill>
                  <a:srgbClr val="0000FF"/>
                </a:solidFill>
                <a:latin typeface="Consolas" panose="020B0609020204030204" pitchFamily="49" charset="0"/>
                <a:ea typeface="楷体" panose="02010609060101010101" pitchFamily="49" charset="-122"/>
              </a:rPr>
              <a:t>/2)</a:t>
            </a:r>
            <a:r>
              <a:rPr lang="en-US" altLang="zh-CN" baseline="30000" dirty="0">
                <a:solidFill>
                  <a:srgbClr val="0000FF"/>
                </a:solidFill>
                <a:latin typeface="Consolas" panose="020B0609020204030204" pitchFamily="49" charset="0"/>
                <a:ea typeface="楷体" panose="02010609060101010101" pitchFamily="49" charset="-122"/>
              </a:rPr>
              <a:t>2</a:t>
            </a:r>
            <a:r>
              <a:rPr lang="en-US" altLang="zh-CN" dirty="0">
                <a:solidFill>
                  <a:srgbClr val="0000FF"/>
                </a:solidFill>
                <a:latin typeface="Consolas" panose="020B0609020204030204" pitchFamily="49" charset="0"/>
                <a:ea typeface="楷体" panose="02010609060101010101" pitchFamily="49" charset="-122"/>
              </a:rPr>
              <a:t>+</a:t>
            </a:r>
            <a:r>
              <a:rPr lang="en-US" altLang="zh-CN" i="1" dirty="0">
                <a:solidFill>
                  <a:srgbClr val="0000FF"/>
                </a:solidFill>
                <a:latin typeface="Consolas" panose="020B0609020204030204" pitchFamily="49" charset="0"/>
                <a:ea typeface="楷体" panose="02010609060101010101" pitchFamily="49" charset="-122"/>
              </a:rPr>
              <a:t>n</a:t>
            </a:r>
            <a:r>
              <a:rPr lang="en-US" altLang="zh-CN" baseline="30000" dirty="0">
                <a:solidFill>
                  <a:srgbClr val="0000FF"/>
                </a:solidFill>
                <a:latin typeface="Consolas" panose="020B0609020204030204" pitchFamily="49" charset="0"/>
                <a:ea typeface="楷体" panose="02010609060101010101" pitchFamily="49" charset="-122"/>
              </a:rPr>
              <a:t>2</a:t>
            </a:r>
            <a:endParaRPr lang="zh-CN" altLang="en-US" dirty="0">
              <a:solidFill>
                <a:srgbClr val="0000FF"/>
              </a:solidFill>
              <a:latin typeface="Consolas" panose="020B0609020204030204" pitchFamily="49" charset="0"/>
              <a:ea typeface="楷体" panose="02010609060101010101" pitchFamily="49" charset="-122"/>
            </a:endParaRPr>
          </a:p>
        </p:txBody>
      </p:sp>
      <p:sp>
        <p:nvSpPr>
          <p:cNvPr id="10" name="任意多边形 9"/>
          <p:cNvSpPr/>
          <p:nvPr/>
        </p:nvSpPr>
        <p:spPr>
          <a:xfrm>
            <a:off x="4214813" y="3652838"/>
            <a:ext cx="71438" cy="642938"/>
          </a:xfrm>
          <a:custGeom>
            <a:avLst/>
            <a:gdLst>
              <a:gd name="connsiteX0" fmla="*/ 552660 w 552660"/>
              <a:gd name="connsiteY0" fmla="*/ 0 h 512466"/>
              <a:gd name="connsiteX1" fmla="*/ 0 w 552660"/>
              <a:gd name="connsiteY1" fmla="*/ 512466 h 512466"/>
              <a:gd name="connsiteX0-1" fmla="*/ 179771 w 179771"/>
              <a:gd name="connsiteY0-2" fmla="*/ 0 h 594739"/>
              <a:gd name="connsiteX1-3" fmla="*/ 0 w 179771"/>
              <a:gd name="connsiteY1-4" fmla="*/ 594739 h 594739"/>
              <a:gd name="connsiteX0-5" fmla="*/ 285751 w 285751"/>
              <a:gd name="connsiteY0-6" fmla="*/ 0 h 642943"/>
              <a:gd name="connsiteX1-7" fmla="*/ 0 w 285751"/>
              <a:gd name="connsiteY1-8" fmla="*/ 642943 h 642943"/>
              <a:gd name="connsiteX0-9" fmla="*/ 71438 w 71438"/>
              <a:gd name="connsiteY0-10" fmla="*/ 0 h 642942"/>
              <a:gd name="connsiteX1-11" fmla="*/ 0 w 71438"/>
              <a:gd name="connsiteY1-12" fmla="*/ 642942 h 642942"/>
            </a:gdLst>
            <a:ahLst/>
            <a:cxnLst>
              <a:cxn ang="0">
                <a:pos x="connsiteX0-1" y="connsiteY0-2"/>
              </a:cxn>
              <a:cxn ang="0">
                <a:pos x="connsiteX1-3" y="connsiteY1-4"/>
              </a:cxn>
            </a:cxnLst>
            <a:rect l="l" t="t" r="r" b="b"/>
            <a:pathLst>
              <a:path w="71438" h="642942">
                <a:moveTo>
                  <a:pt x="71438" y="0"/>
                </a:moveTo>
                <a:lnTo>
                  <a:pt x="0" y="642942"/>
                </a:ln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任意多边形 10"/>
          <p:cNvSpPr/>
          <p:nvPr/>
        </p:nvSpPr>
        <p:spPr>
          <a:xfrm>
            <a:off x="3206750" y="3581400"/>
            <a:ext cx="293688" cy="1219200"/>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1" fmla="*/ 414619 w 414619"/>
              <a:gd name="connsiteY0-2" fmla="*/ 0 h 1218836"/>
              <a:gd name="connsiteX1-3" fmla="*/ 54925 w 414619"/>
              <a:gd name="connsiteY1-4" fmla="*/ 696322 h 1218836"/>
              <a:gd name="connsiteX2-5" fmla="*/ 85070 w 414619"/>
              <a:gd name="connsiteY2-6" fmla="*/ 1218836 h 1218836"/>
              <a:gd name="connsiteX0-7" fmla="*/ 253721 w 253721"/>
              <a:gd name="connsiteY0-8" fmla="*/ 0 h 1218836"/>
              <a:gd name="connsiteX1-9" fmla="*/ 179778 w 253721"/>
              <a:gd name="connsiteY1-10" fmla="*/ 696322 h 1218836"/>
              <a:gd name="connsiteX2-11" fmla="*/ 209923 w 253721"/>
              <a:gd name="connsiteY2-12" fmla="*/ 1218836 h 1218836"/>
              <a:gd name="connsiteX0-13" fmla="*/ 293051 w 293051"/>
              <a:gd name="connsiteY0-14" fmla="*/ 0 h 1218836"/>
              <a:gd name="connsiteX1-15" fmla="*/ 7300 w 293051"/>
              <a:gd name="connsiteY1-16" fmla="*/ 785818 h 1218836"/>
              <a:gd name="connsiteX2-17" fmla="*/ 249253 w 293051"/>
              <a:gd name="connsiteY2-18" fmla="*/ 1218836 h 1218836"/>
            </a:gdLst>
            <a:ahLst/>
            <a:cxnLst>
              <a:cxn ang="0">
                <a:pos x="connsiteX0-1" y="connsiteY0-2"/>
              </a:cxn>
              <a:cxn ang="0">
                <a:pos x="connsiteX1-3" y="connsiteY1-4"/>
              </a:cxn>
              <a:cxn ang="0">
                <a:pos x="connsiteX2-5" y="connsiteY2-6"/>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任意多边形 12"/>
          <p:cNvSpPr/>
          <p:nvPr/>
        </p:nvSpPr>
        <p:spPr>
          <a:xfrm>
            <a:off x="3929063" y="3259138"/>
            <a:ext cx="1055688" cy="1481138"/>
          </a:xfrm>
          <a:custGeom>
            <a:avLst/>
            <a:gdLst>
              <a:gd name="connsiteX0" fmla="*/ 0 w 1075174"/>
              <a:gd name="connsiteY0" fmla="*/ 50242 h 1215851"/>
              <a:gd name="connsiteX1" fmla="*/ 381838 w 1075174"/>
              <a:gd name="connsiteY1" fmla="*/ 50242 h 1215851"/>
              <a:gd name="connsiteX2" fmla="*/ 844062 w 1075174"/>
              <a:gd name="connsiteY2" fmla="*/ 351693 h 1215851"/>
              <a:gd name="connsiteX3" fmla="*/ 1075174 w 1075174"/>
              <a:gd name="connsiteY3" fmla="*/ 1215851 h 1215851"/>
              <a:gd name="connsiteX0-1" fmla="*/ 0 w 1044876"/>
              <a:gd name="connsiteY0-2" fmla="*/ 25121 h 1469419"/>
              <a:gd name="connsiteX1-3" fmla="*/ 351540 w 1044876"/>
              <a:gd name="connsiteY1-4" fmla="*/ 303810 h 1469419"/>
              <a:gd name="connsiteX2-5" fmla="*/ 813764 w 1044876"/>
              <a:gd name="connsiteY2-6" fmla="*/ 605261 h 1469419"/>
              <a:gd name="connsiteX3-7" fmla="*/ 1044876 w 1044876"/>
              <a:gd name="connsiteY3-8" fmla="*/ 1469419 h 1469419"/>
              <a:gd name="connsiteX0-9" fmla="*/ 0 w 1044876"/>
              <a:gd name="connsiteY0-10" fmla="*/ 25252 h 1469550"/>
              <a:gd name="connsiteX1-11" fmla="*/ 714380 w 1044876"/>
              <a:gd name="connsiteY1-12" fmla="*/ 96690 h 1469550"/>
              <a:gd name="connsiteX2-13" fmla="*/ 813764 w 1044876"/>
              <a:gd name="connsiteY2-14" fmla="*/ 605392 h 1469550"/>
              <a:gd name="connsiteX3-15" fmla="*/ 1044876 w 1044876"/>
              <a:gd name="connsiteY3-16" fmla="*/ 1469550 h 1469550"/>
              <a:gd name="connsiteX0-17" fmla="*/ 0 w 1055215"/>
              <a:gd name="connsiteY0-18" fmla="*/ 35719 h 1480017"/>
              <a:gd name="connsiteX1-19" fmla="*/ 714380 w 1055215"/>
              <a:gd name="connsiteY1-20" fmla="*/ 107157 h 1480017"/>
              <a:gd name="connsiteX2-21" fmla="*/ 1000132 w 1055215"/>
              <a:gd name="connsiteY2-22" fmla="*/ 678661 h 1480017"/>
              <a:gd name="connsiteX3-23" fmla="*/ 1044876 w 1055215"/>
              <a:gd name="connsiteY3-24" fmla="*/ 1480017 h 1480017"/>
            </a:gdLst>
            <a:ahLst/>
            <a:cxnLst>
              <a:cxn ang="0">
                <a:pos x="connsiteX0-1" y="connsiteY0-2"/>
              </a:cxn>
              <a:cxn ang="0">
                <a:pos x="connsiteX1-3" y="connsiteY1-4"/>
              </a:cxn>
              <a:cxn ang="0">
                <a:pos x="connsiteX2-5" y="connsiteY2-6"/>
              </a:cxn>
              <a:cxn ang="0">
                <a:pos x="connsiteX3-7" y="connsiteY3-8"/>
              </a:cxn>
            </a:cxnLst>
            <a:rect l="l" t="t" r="r" b="b"/>
            <a:pathLst>
              <a:path w="1055215" h="1480017">
                <a:moveTo>
                  <a:pt x="0" y="35719"/>
                </a:moveTo>
                <a:cubicBezTo>
                  <a:pt x="120580" y="10598"/>
                  <a:pt x="547691" y="0"/>
                  <a:pt x="714380" y="107157"/>
                </a:cubicBezTo>
                <a:cubicBezTo>
                  <a:pt x="881069" y="214314"/>
                  <a:pt x="945049" y="449851"/>
                  <a:pt x="1000132" y="678661"/>
                </a:cubicBezTo>
                <a:cubicBezTo>
                  <a:pt x="1055215" y="907471"/>
                  <a:pt x="987098" y="1145072"/>
                  <a:pt x="1044876" y="1480017"/>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Text Box 2"/>
          <p:cNvSpPr txBox="1"/>
          <p:nvPr/>
        </p:nvSpPr>
        <p:spPr>
          <a:xfrm>
            <a:off x="33338" y="1219200"/>
            <a:ext cx="9110662" cy="3736975"/>
          </a:xfrm>
          <a:prstGeom prst="rect">
            <a:avLst/>
          </a:prstGeom>
          <a:noFill/>
          <a:ln w="9525">
            <a:noFill/>
          </a:ln>
        </p:spPr>
        <p:txBody>
          <a:bodyPr anchor="t" anchorCtr="0">
            <a:spAutoFit/>
          </a:bodyPr>
          <a:p>
            <a:pPr eaLnBrk="0" hangingPunct="0">
              <a:lnSpc>
                <a:spcPct val="200000"/>
              </a:lnSpc>
            </a:pPr>
            <a:r>
              <a:rPr lang="zh-CN" altLang="en-US" sz="2200" dirty="0">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显然在递归树中，第</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层的问题规模为</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，第</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的层的问题规模为</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，依此类推，当展开到第</a:t>
            </a:r>
            <a:r>
              <a:rPr lang="en-US" altLang="zh-CN" sz="2000" i="1"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层，其规模为</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baseline="30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，所以递归树的高度为</a:t>
            </a:r>
            <a:r>
              <a:rPr lang="en-US" altLang="zh-CN" sz="2000" dirty="0">
                <a:solidFill>
                  <a:srgbClr val="000000"/>
                </a:solidFill>
                <a:latin typeface="黑体" panose="02010609060101010101" pitchFamily="49" charset="-122"/>
                <a:ea typeface="黑体" panose="02010609060101010101" pitchFamily="49" charset="-122"/>
              </a:rPr>
              <a:t>log</a:t>
            </a:r>
            <a:r>
              <a:rPr lang="en-US" altLang="zh-CN" sz="2000" baseline="-25000" dirty="0">
                <a:solidFill>
                  <a:srgbClr val="000000"/>
                </a:solidFill>
                <a:latin typeface="黑体" panose="02010609060101010101" pitchFamily="49" charset="-122"/>
                <a:ea typeface="黑体" panose="02010609060101010101" pitchFamily="49" charset="-122"/>
              </a:rPr>
              <a:t>2</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zh-CN" altLang="en-US" sz="2000" dirty="0">
                <a:solidFill>
                  <a:srgbClr val="000000"/>
                </a:solidFill>
                <a:latin typeface="黑体" panose="02010609060101010101" pitchFamily="49" charset="-122"/>
                <a:ea typeface="黑体" panose="02010609060101010101" pitchFamily="49" charset="-122"/>
              </a:rPr>
              <a:t>　　第</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层有</a:t>
            </a:r>
            <a:r>
              <a:rPr lang="en-US"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个结点，其时间为</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，第</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层有</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个结点，其时间为</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baseline="30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/2</a:t>
            </a:r>
            <a:r>
              <a:rPr lang="zh-CN" altLang="en-US" sz="2000" dirty="0">
                <a:solidFill>
                  <a:srgbClr val="000000"/>
                </a:solidFill>
                <a:latin typeface="黑体" panose="02010609060101010101" pitchFamily="49" charset="-122"/>
                <a:ea typeface="黑体" panose="02010609060101010101" pitchFamily="49" charset="-122"/>
              </a:rPr>
              <a:t>，依次类推，第</a:t>
            </a:r>
            <a:r>
              <a:rPr lang="en-US" altLang="zh-CN" sz="2000" i="1"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层有</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baseline="30000" dirty="0">
                <a:solidFill>
                  <a:srgbClr val="000000"/>
                </a:solidFill>
                <a:latin typeface="黑体" panose="02010609060101010101" pitchFamily="49" charset="-122"/>
                <a:ea typeface="黑体" panose="02010609060101010101" pitchFamily="49" charset="-122"/>
              </a:rPr>
              <a:t>k</a:t>
            </a:r>
            <a:r>
              <a:rPr lang="zh-CN" altLang="en-US" sz="2000" dirty="0">
                <a:solidFill>
                  <a:srgbClr val="000000"/>
                </a:solidFill>
                <a:latin typeface="黑体" panose="02010609060101010101" pitchFamily="49" charset="-122"/>
                <a:ea typeface="黑体" panose="02010609060101010101" pitchFamily="49" charset="-122"/>
              </a:rPr>
              <a:t>个结点，其时间为</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baseline="30000" dirty="0">
                <a:solidFill>
                  <a:srgbClr val="000000"/>
                </a:solidFill>
                <a:latin typeface="黑体" panose="02010609060101010101" pitchFamily="49" charset="-122"/>
                <a:ea typeface="黑体" panose="02010609060101010101" pitchFamily="49" charset="-122"/>
              </a:rPr>
              <a:t>k</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/2</a:t>
            </a:r>
            <a:r>
              <a:rPr lang="en-US" altLang="zh-CN" sz="2000" i="1" baseline="30000" dirty="0">
                <a:solidFill>
                  <a:srgbClr val="000000"/>
                </a:solidFill>
                <a:latin typeface="黑体" panose="02010609060101010101" pitchFamily="49" charset="-122"/>
                <a:ea typeface="黑体" panose="02010609060101010101" pitchFamily="49" charset="-122"/>
              </a:rPr>
              <a:t>k</a:t>
            </a:r>
            <a:r>
              <a:rPr lang="en-US" altLang="zh-CN" sz="2000" baseline="30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叶子结点的个数为</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个，其时间为</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。将递归树每一层的时间加起来，可得：</a:t>
            </a:r>
            <a:endParaRPr lang="zh-CN" altLang="en-US" sz="2000" i="1"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zh-CN" altLang="en-US" sz="2000" i="1" dirty="0">
                <a:latin typeface="黑体" panose="02010609060101010101" pitchFamily="49" charset="-122"/>
                <a:ea typeface="黑体" panose="02010609060101010101" pitchFamily="49" charset="-122"/>
              </a:rPr>
              <a:t>　</a:t>
            </a:r>
            <a:r>
              <a:rPr lang="zh-CN" altLang="en-US" sz="2000" i="1" dirty="0">
                <a:solidFill>
                  <a:srgbClr val="FF0000"/>
                </a:solidFill>
                <a:latin typeface="黑体" panose="02010609060101010101" pitchFamily="49" charset="-122"/>
                <a:ea typeface="黑体" panose="02010609060101010101" pitchFamily="49" charset="-122"/>
              </a:rPr>
              <a:t>　</a:t>
            </a:r>
            <a:r>
              <a:rPr lang="en-US" altLang="zh-CN" sz="2000" i="1" dirty="0">
                <a:solidFill>
                  <a:srgbClr val="FF0000"/>
                </a:solidFill>
                <a:latin typeface="黑体" panose="02010609060101010101" pitchFamily="49" charset="-122"/>
                <a:ea typeface="黑体" panose="02010609060101010101" pitchFamily="49" charset="-122"/>
              </a:rPr>
              <a:t>T</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baseline="30000" dirty="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baseline="30000" dirty="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/2+ … +</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baseline="30000" dirty="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/2</a:t>
            </a:r>
            <a:r>
              <a:rPr lang="en-US" altLang="zh-CN" sz="2000" i="1" baseline="30000" dirty="0">
                <a:solidFill>
                  <a:srgbClr val="FF0000"/>
                </a:solidFill>
                <a:latin typeface="黑体" panose="02010609060101010101" pitchFamily="49" charset="-122"/>
                <a:ea typeface="黑体" panose="02010609060101010101" pitchFamily="49" charset="-122"/>
              </a:rPr>
              <a:t>k</a:t>
            </a:r>
            <a:r>
              <a:rPr lang="en-US" altLang="zh-CN" sz="2000" baseline="30000" dirty="0">
                <a:solidFill>
                  <a:srgbClr val="FF0000"/>
                </a:solidFill>
                <a:latin typeface="黑体" panose="02010609060101010101" pitchFamily="49" charset="-122"/>
                <a:ea typeface="黑体" panose="02010609060101010101" pitchFamily="49" charset="-122"/>
              </a:rPr>
              <a:t>-1</a:t>
            </a:r>
            <a:r>
              <a:rPr lang="en-US" altLang="zh-CN" sz="2000" dirty="0">
                <a:solidFill>
                  <a:srgbClr val="FF0000"/>
                </a:solidFill>
                <a:latin typeface="黑体" panose="02010609060101010101" pitchFamily="49" charset="-122"/>
                <a:ea typeface="黑体" panose="02010609060101010101" pitchFamily="49" charset="-122"/>
              </a:rPr>
              <a:t>+ … +</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dirty="0">
                <a:solidFill>
                  <a:srgbClr val="FF0000"/>
                </a:solidFill>
                <a:latin typeface="黑体" panose="02010609060101010101" pitchFamily="49" charset="-122"/>
                <a:ea typeface="黑体" panose="02010609060101010101" pitchFamily="49" charset="-122"/>
              </a:rPr>
              <a:t>=O(</a:t>
            </a:r>
            <a:r>
              <a:rPr lang="en-US" altLang="zh-CN" sz="2000" i="1" dirty="0">
                <a:solidFill>
                  <a:srgbClr val="FF0000"/>
                </a:solidFill>
                <a:latin typeface="黑体" panose="02010609060101010101" pitchFamily="49" charset="-122"/>
                <a:ea typeface="黑体" panose="02010609060101010101" pitchFamily="49" charset="-122"/>
              </a:rPr>
              <a:t>n</a:t>
            </a:r>
            <a:r>
              <a:rPr lang="en-US" altLang="zh-CN" sz="2000" baseline="30000" dirty="0">
                <a:solidFill>
                  <a:srgbClr val="FF0000"/>
                </a:solidFill>
                <a:latin typeface="黑体" panose="02010609060101010101" pitchFamily="49" charset="-122"/>
                <a:ea typeface="黑体" panose="02010609060101010101" pitchFamily="49" charset="-122"/>
              </a:rPr>
              <a:t>2</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3"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Box 1"/>
          <p:cNvSpPr txBox="1"/>
          <p:nvPr/>
        </p:nvSpPr>
        <p:spPr>
          <a:xfrm>
            <a:off x="785813" y="1500188"/>
            <a:ext cx="5929312" cy="430212"/>
          </a:xfrm>
          <a:prstGeom prst="rect">
            <a:avLst/>
          </a:prstGeom>
          <a:noFill/>
          <a:ln w="9525">
            <a:noFill/>
          </a:ln>
        </p:spPr>
        <p:txBody>
          <a:bodyPr anchor="t" anchorCtr="0">
            <a:spAutoFit/>
          </a:bodyPr>
          <a:p>
            <a:pPr eaLnBrk="0" hangingPunct="0"/>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2】</a:t>
            </a:r>
            <a:r>
              <a:rPr lang="zh-CN" altLang="en-US" sz="2200" dirty="0">
                <a:solidFill>
                  <a:srgbClr val="000000"/>
                </a:solidFill>
                <a:latin typeface="黑体" panose="02010609060101010101" pitchFamily="49" charset="-122"/>
                <a:ea typeface="黑体" panose="02010609060101010101" pitchFamily="49" charset="-122"/>
              </a:rPr>
              <a:t>分析以下递归方程的时间复杂度：</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3" name="Text Box 2"/>
          <p:cNvSpPr txBox="1">
            <a:spLocks noChangeArrowheads="1"/>
          </p:cNvSpPr>
          <p:nvPr/>
        </p:nvSpPr>
        <p:spPr bwMode="auto">
          <a:xfrm>
            <a:off x="1285852" y="2500303"/>
            <a:ext cx="5500724" cy="11537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180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T</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当</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T</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T</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/3)+T(2n/3)+</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当</a:t>
            </a:r>
            <a:r>
              <a:rPr kumimoji="0" lang="pt-BR"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pt-BR"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&gt;1</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1" name="Text Box 2"/>
          <p:cNvSpPr txBox="1">
            <a:spLocks noChangeArrowheads="1"/>
          </p:cNvSpPr>
          <p:nvPr/>
        </p:nvSpPr>
        <p:spPr bwMode="auto">
          <a:xfrm>
            <a:off x="2143108" y="225471"/>
            <a:ext cx="3714776" cy="9175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180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)=1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当</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T</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/3)+T(2n/3)+</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当</a:t>
            </a:r>
            <a:r>
              <a:rPr kumimoji="0" lang="pt-BR" altLang="zh-CN" sz="1800" b="0" i="1"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n</a:t>
            </a:r>
            <a:r>
              <a:rPr kumimoji="0" lang="pt-BR"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&gt;</a:t>
            </a:r>
            <a:r>
              <a:rPr kumimoji="0" lang="pt-BR"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pic>
        <p:nvPicPr>
          <p:cNvPr id="60418" name="Picture 2"/>
          <p:cNvPicPr>
            <a:picLocks noChangeAspect="1"/>
          </p:cNvPicPr>
          <p:nvPr/>
        </p:nvPicPr>
        <p:blipFill>
          <a:blip r:embed="rId1"/>
          <a:stretch>
            <a:fillRect/>
          </a:stretch>
        </p:blipFill>
        <p:spPr>
          <a:xfrm>
            <a:off x="2081213" y="1457325"/>
            <a:ext cx="5562600" cy="2500313"/>
          </a:xfrm>
          <a:prstGeom prst="rect">
            <a:avLst/>
          </a:prstGeom>
          <a:noFill/>
          <a:ln w="9525">
            <a:noFill/>
          </a:ln>
        </p:spPr>
      </p:pic>
      <p:grpSp>
        <p:nvGrpSpPr>
          <p:cNvPr id="12" name="组合 11"/>
          <p:cNvGrpSpPr/>
          <p:nvPr/>
        </p:nvGrpSpPr>
        <p:grpSpPr>
          <a:xfrm>
            <a:off x="1009650" y="1528763"/>
            <a:ext cx="5715000" cy="3043237"/>
            <a:chOff x="357158" y="571480"/>
            <a:chExt cx="5715040" cy="3043316"/>
          </a:xfrm>
        </p:grpSpPr>
        <p:sp>
          <p:nvSpPr>
            <p:cNvPr id="81925" name="TextBox 2"/>
            <p:cNvSpPr txBox="1"/>
            <p:nvPr/>
          </p:nvSpPr>
          <p:spPr>
            <a:xfrm>
              <a:off x="357158" y="3214686"/>
              <a:ext cx="1357322" cy="400110"/>
            </a:xfrm>
            <a:prstGeom prst="rect">
              <a:avLst/>
            </a:prstGeom>
            <a:noFill/>
            <a:ln w="9525">
              <a:noFill/>
            </a:ln>
          </p:spPr>
          <p:txBody>
            <a:bodyPr anchor="t" anchorCtr="0">
              <a:spAutoFit/>
            </a:bodyPr>
            <a:p>
              <a:pPr eaLnBrk="0" hangingPunct="0"/>
              <a:r>
                <a:rPr lang="zh-CN" altLang="en-US" sz="2000" dirty="0">
                  <a:solidFill>
                    <a:srgbClr val="0000FF"/>
                  </a:solidFill>
                  <a:latin typeface="微软雅黑" panose="020B0503020204020204" pitchFamily="34" charset="-122"/>
                  <a:ea typeface="微软雅黑" panose="020B0503020204020204" pitchFamily="34" charset="-122"/>
                </a:rPr>
                <a:t>最短路径</a:t>
              </a:r>
              <a:endParaRPr lang="zh-CN" altLang="en-US" sz="2000" dirty="0">
                <a:solidFill>
                  <a:srgbClr val="0000FF"/>
                </a:solidFill>
                <a:latin typeface="微软雅黑" panose="020B0503020204020204" pitchFamily="34" charset="-122"/>
                <a:ea typeface="微软雅黑" panose="020B0503020204020204" pitchFamily="34" charset="-122"/>
              </a:endParaRPr>
            </a:p>
          </p:txBody>
        </p:sp>
        <p:cxnSp>
          <p:nvCxnSpPr>
            <p:cNvPr id="5" name="直接箭头连接符 4"/>
            <p:cNvCxnSpPr/>
            <p:nvPr/>
          </p:nvCxnSpPr>
          <p:spPr>
            <a:xfrm rot="5400000">
              <a:off x="714322" y="785819"/>
              <a:ext cx="2643256" cy="221457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180" y="892976"/>
              <a:ext cx="2714695" cy="2071703"/>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1928" name="TextBox 7"/>
            <p:cNvSpPr txBox="1"/>
            <p:nvPr/>
          </p:nvSpPr>
          <p:spPr>
            <a:xfrm>
              <a:off x="4714876" y="3214686"/>
              <a:ext cx="1357322" cy="400110"/>
            </a:xfrm>
            <a:prstGeom prst="rect">
              <a:avLst/>
            </a:prstGeom>
            <a:noFill/>
            <a:ln w="9525">
              <a:noFill/>
            </a:ln>
          </p:spPr>
          <p:txBody>
            <a:bodyPr anchor="t" anchorCtr="0">
              <a:spAutoFit/>
            </a:bodyPr>
            <a:p>
              <a:pPr eaLnBrk="0" hangingPunct="0"/>
              <a:r>
                <a:rPr lang="zh-CN" altLang="en-US" sz="2000" dirty="0">
                  <a:solidFill>
                    <a:srgbClr val="0000FF"/>
                  </a:solidFill>
                  <a:latin typeface="微软雅黑" panose="020B0503020204020204" pitchFamily="34" charset="-122"/>
                  <a:ea typeface="微软雅黑" panose="020B0503020204020204" pitchFamily="34" charset="-122"/>
                </a:rPr>
                <a:t>最长路径</a:t>
              </a:r>
              <a:endParaRPr lang="zh-CN" altLang="en-US" sz="2000" dirty="0">
                <a:solidFill>
                  <a:srgbClr val="0000FF"/>
                </a:solidFill>
                <a:latin typeface="微软雅黑" panose="020B0503020204020204" pitchFamily="34" charset="-122"/>
                <a:ea typeface="微软雅黑" panose="020B0503020204020204" pitchFamily="34" charset="-122"/>
              </a:endParaRPr>
            </a:p>
          </p:txBody>
        </p:sp>
      </p:grpSp>
      <p:sp>
        <p:nvSpPr>
          <p:cNvPr id="9" name="TextBox 8"/>
          <p:cNvSpPr txBox="1"/>
          <p:nvPr/>
        </p:nvSpPr>
        <p:spPr>
          <a:xfrm>
            <a:off x="357188" y="4832350"/>
            <a:ext cx="8215312" cy="1597025"/>
          </a:xfrm>
          <a:prstGeom prst="rect">
            <a:avLst/>
          </a:prstGeom>
          <a:noFill/>
          <a:ln w="9525">
            <a:noFill/>
          </a:ln>
        </p:spPr>
        <p:txBody>
          <a:bodyPr anchor="t" anchorCtr="0">
            <a:spAutoFit/>
          </a:bodyPr>
          <a:p>
            <a:pPr eaLnBrk="0" hangingPunct="0">
              <a:lnSpc>
                <a:spcPts val="3000"/>
              </a:lnSpc>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在最坏情况下，考虑最长的路径。</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ts val="3000"/>
              </a:lnSpc>
            </a:pPr>
            <a:r>
              <a:rPr lang="zh-CN" altLang="en-US" sz="2000" dirty="0">
                <a:solidFill>
                  <a:srgbClr val="000000"/>
                </a:solidFill>
                <a:latin typeface="黑体" panose="02010609060101010101" pitchFamily="49" charset="-122"/>
                <a:ea typeface="黑体" panose="02010609060101010101" pitchFamily="49" charset="-122"/>
              </a:rPr>
              <a:t>    设最长路径的长度为</a:t>
            </a:r>
            <a:r>
              <a:rPr lang="pt-BR" altLang="zh-CN" sz="2000" i="1" dirty="0">
                <a:solidFill>
                  <a:srgbClr val="000000"/>
                </a:solidFill>
                <a:latin typeface="黑体" panose="02010609060101010101" pitchFamily="49" charset="-122"/>
                <a:ea typeface="黑体" panose="02010609060101010101" pitchFamily="49" charset="-122"/>
              </a:rPr>
              <a:t>h</a:t>
            </a:r>
            <a:r>
              <a:rPr lang="zh-CN" altLang="en-US" sz="2000" dirty="0">
                <a:solidFill>
                  <a:srgbClr val="000000"/>
                </a:solidFill>
                <a:latin typeface="黑体" panose="02010609060101010101" pitchFamily="49" charset="-122"/>
                <a:ea typeface="黑体" panose="02010609060101010101" pitchFamily="49" charset="-122"/>
              </a:rPr>
              <a:t>，有</a:t>
            </a:r>
            <a:r>
              <a:rPr lang="pt-BR" altLang="zh-CN" sz="2000" i="1" dirty="0">
                <a:solidFill>
                  <a:srgbClr val="000000"/>
                </a:solidFill>
                <a:latin typeface="黑体" panose="02010609060101010101" pitchFamily="49" charset="-122"/>
                <a:ea typeface="黑体" panose="02010609060101010101" pitchFamily="49" charset="-122"/>
              </a:rPr>
              <a:t>n</a:t>
            </a:r>
            <a:r>
              <a:rPr lang="pt-BR" altLang="zh-CN" sz="2000" dirty="0">
                <a:solidFill>
                  <a:srgbClr val="000000"/>
                </a:solidFill>
                <a:latin typeface="黑体" panose="02010609060101010101" pitchFamily="49" charset="-122"/>
                <a:ea typeface="黑体" panose="02010609060101010101" pitchFamily="49" charset="-122"/>
              </a:rPr>
              <a:t>(2/3)</a:t>
            </a:r>
            <a:r>
              <a:rPr lang="pt-BR" altLang="zh-CN" sz="2000" i="1" baseline="30000" dirty="0">
                <a:solidFill>
                  <a:srgbClr val="000000"/>
                </a:solidFill>
                <a:latin typeface="黑体" panose="02010609060101010101" pitchFamily="49" charset="-122"/>
                <a:ea typeface="黑体" panose="02010609060101010101" pitchFamily="49" charset="-122"/>
              </a:rPr>
              <a:t>h</a:t>
            </a:r>
            <a:r>
              <a:rPr lang="pt-BR" altLang="zh-CN" sz="2000" dirty="0">
                <a:solidFill>
                  <a:srgbClr val="000000"/>
                </a:solidFill>
                <a:latin typeface="黑体" panose="02010609060101010101" pitchFamily="49" charset="-122"/>
                <a:ea typeface="黑体" panose="02010609060101010101" pitchFamily="49" charset="-122"/>
              </a:rPr>
              <a:t>=1</a:t>
            </a:r>
            <a:r>
              <a:rPr lang="zh-CN" altLang="en-US" sz="2000" dirty="0">
                <a:solidFill>
                  <a:srgbClr val="000000"/>
                </a:solidFill>
                <a:latin typeface="黑体" panose="02010609060101010101" pitchFamily="49" charset="-122"/>
                <a:ea typeface="黑体" panose="02010609060101010101" pitchFamily="49" charset="-122"/>
              </a:rPr>
              <a:t>，求出</a:t>
            </a:r>
            <a:r>
              <a:rPr lang="pt-BR" altLang="zh-CN" sz="2000" i="1" dirty="0">
                <a:solidFill>
                  <a:srgbClr val="000000"/>
                </a:solidFill>
                <a:latin typeface="黑体" panose="02010609060101010101" pitchFamily="49" charset="-122"/>
                <a:ea typeface="黑体" panose="02010609060101010101" pitchFamily="49" charset="-122"/>
              </a:rPr>
              <a:t>h</a:t>
            </a:r>
            <a:r>
              <a:rPr lang="pt-BR" altLang="zh-CN" sz="2000" dirty="0">
                <a:solidFill>
                  <a:srgbClr val="000000"/>
                </a:solidFill>
                <a:latin typeface="黑体" panose="02010609060101010101" pitchFamily="49" charset="-122"/>
                <a:ea typeface="黑体" panose="02010609060101010101" pitchFamily="49" charset="-122"/>
              </a:rPr>
              <a:t>=log</a:t>
            </a:r>
            <a:r>
              <a:rPr lang="pt-BR" altLang="zh-CN" sz="2000" baseline="-25000" dirty="0">
                <a:solidFill>
                  <a:srgbClr val="000000"/>
                </a:solidFill>
                <a:latin typeface="黑体" panose="02010609060101010101" pitchFamily="49" charset="-122"/>
                <a:ea typeface="黑体" panose="02010609060101010101" pitchFamily="49" charset="-122"/>
              </a:rPr>
              <a:t>3/2</a:t>
            </a:r>
            <a:r>
              <a:rPr lang="pt-BR"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，因此这棵递归树有</a:t>
            </a:r>
            <a:r>
              <a:rPr lang="pt-BR" altLang="zh-CN" sz="2000" dirty="0">
                <a:solidFill>
                  <a:srgbClr val="000000"/>
                </a:solidFill>
                <a:latin typeface="黑体" panose="02010609060101010101" pitchFamily="49" charset="-122"/>
                <a:ea typeface="黑体" panose="02010609060101010101" pitchFamily="49" charset="-122"/>
              </a:rPr>
              <a:t>log</a:t>
            </a:r>
            <a:r>
              <a:rPr lang="pt-BR" altLang="zh-CN" sz="2000" baseline="-25000" dirty="0">
                <a:solidFill>
                  <a:srgbClr val="000000"/>
                </a:solidFill>
                <a:latin typeface="黑体" panose="02010609060101010101" pitchFamily="49" charset="-122"/>
                <a:ea typeface="黑体" panose="02010609060101010101" pitchFamily="49" charset="-122"/>
              </a:rPr>
              <a:t>3/2</a:t>
            </a:r>
            <a:r>
              <a:rPr lang="pt-BR"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层，每层结点的数值和为</a:t>
            </a:r>
            <a:r>
              <a:rPr lang="pt-BR"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，所以 ：  </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ts val="3000"/>
              </a:lnSpc>
            </a:pPr>
            <a:r>
              <a:rPr lang="zh-CN" altLang="en-US" sz="2000" i="1" dirty="0">
                <a:solidFill>
                  <a:srgbClr val="0000FF"/>
                </a:solidFill>
                <a:latin typeface="Consolas" panose="020B0609020204030204" pitchFamily="49" charset="0"/>
                <a:ea typeface="楷体" panose="02010609060101010101" pitchFamily="49" charset="-122"/>
              </a:rPr>
              <a:t>      </a:t>
            </a:r>
            <a:r>
              <a:rPr lang="pt-BR" altLang="zh-CN" sz="2000" i="1" dirty="0">
                <a:solidFill>
                  <a:srgbClr val="C00000"/>
                </a:solidFill>
                <a:latin typeface="Consolas" panose="020B0609020204030204" pitchFamily="49" charset="0"/>
                <a:ea typeface="楷体" panose="02010609060101010101" pitchFamily="49" charset="-122"/>
              </a:rPr>
              <a:t>T</a:t>
            </a:r>
            <a:r>
              <a:rPr lang="pt-BR" altLang="zh-CN" sz="2000" dirty="0">
                <a:solidFill>
                  <a:srgbClr val="C00000"/>
                </a:solidFill>
                <a:latin typeface="Consolas" panose="020B0609020204030204" pitchFamily="49" charset="0"/>
                <a:ea typeface="楷体" panose="02010609060101010101" pitchFamily="49" charset="-122"/>
              </a:rPr>
              <a:t>(</a:t>
            </a:r>
            <a:r>
              <a:rPr lang="pt-BR" altLang="zh-CN" sz="2000" i="1" dirty="0">
                <a:solidFill>
                  <a:srgbClr val="C00000"/>
                </a:solidFill>
                <a:latin typeface="Consolas" panose="020B0609020204030204" pitchFamily="49" charset="0"/>
                <a:ea typeface="楷体" panose="02010609060101010101" pitchFamily="49" charset="-122"/>
              </a:rPr>
              <a:t>n</a:t>
            </a:r>
            <a:r>
              <a:rPr lang="pt-BR" altLang="zh-CN" sz="2000" dirty="0">
                <a:solidFill>
                  <a:srgbClr val="C00000"/>
                </a:solidFill>
                <a:latin typeface="Consolas" panose="020B0609020204030204" pitchFamily="49" charset="0"/>
                <a:ea typeface="楷体" panose="02010609060101010101" pitchFamily="49" charset="-122"/>
              </a:rPr>
              <a:t>)=O(</a:t>
            </a:r>
            <a:r>
              <a:rPr lang="pt-BR" altLang="zh-CN" sz="2000" i="1" dirty="0">
                <a:solidFill>
                  <a:srgbClr val="C00000"/>
                </a:solidFill>
                <a:latin typeface="Consolas" panose="020B0609020204030204" pitchFamily="49" charset="0"/>
                <a:ea typeface="楷体" panose="02010609060101010101" pitchFamily="49" charset="-122"/>
              </a:rPr>
              <a:t>n</a:t>
            </a:r>
            <a:r>
              <a:rPr lang="pt-BR" altLang="zh-CN" sz="2000" dirty="0">
                <a:solidFill>
                  <a:srgbClr val="C00000"/>
                </a:solidFill>
                <a:latin typeface="Consolas" panose="020B0609020204030204" pitchFamily="49" charset="0"/>
                <a:ea typeface="楷体" panose="02010609060101010101" pitchFamily="49" charset="-122"/>
              </a:rPr>
              <a:t>log</a:t>
            </a:r>
            <a:r>
              <a:rPr lang="pt-BR" altLang="zh-CN" sz="2000" baseline="-25000" dirty="0">
                <a:solidFill>
                  <a:srgbClr val="C00000"/>
                </a:solidFill>
                <a:latin typeface="Consolas" panose="020B0609020204030204" pitchFamily="49" charset="0"/>
                <a:ea typeface="楷体" panose="02010609060101010101" pitchFamily="49" charset="-122"/>
              </a:rPr>
              <a:t>3/2</a:t>
            </a:r>
            <a:r>
              <a:rPr lang="pt-BR" altLang="zh-CN" sz="2000" i="1" dirty="0">
                <a:solidFill>
                  <a:srgbClr val="C00000"/>
                </a:solidFill>
                <a:latin typeface="Consolas" panose="020B0609020204030204" pitchFamily="49" charset="0"/>
                <a:ea typeface="楷体" panose="02010609060101010101" pitchFamily="49" charset="-122"/>
              </a:rPr>
              <a:t>n</a:t>
            </a:r>
            <a:r>
              <a:rPr lang="pt-BR" altLang="zh-CN" sz="2000" dirty="0">
                <a:solidFill>
                  <a:srgbClr val="C00000"/>
                </a:solidFill>
                <a:latin typeface="Consolas" panose="020B0609020204030204" pitchFamily="49" charset="0"/>
                <a:ea typeface="楷体" panose="02010609060101010101" pitchFamily="49" charset="-122"/>
              </a:rPr>
              <a:t>)=O(</a:t>
            </a:r>
            <a:r>
              <a:rPr lang="pt-BR" altLang="zh-CN" sz="2000" i="1" dirty="0">
                <a:solidFill>
                  <a:srgbClr val="C00000"/>
                </a:solidFill>
                <a:latin typeface="Consolas" panose="020B0609020204030204" pitchFamily="49" charset="0"/>
                <a:ea typeface="楷体" panose="02010609060101010101" pitchFamily="49" charset="-122"/>
              </a:rPr>
              <a:t>n</a:t>
            </a:r>
            <a:r>
              <a:rPr lang="pt-BR" altLang="zh-CN" sz="2000" dirty="0">
                <a:solidFill>
                  <a:srgbClr val="C00000"/>
                </a:solidFill>
                <a:latin typeface="Consolas" panose="020B0609020204030204" pitchFamily="49" charset="0"/>
                <a:ea typeface="楷体" panose="02010609060101010101" pitchFamily="49" charset="-122"/>
              </a:rPr>
              <a:t>log</a:t>
            </a:r>
            <a:r>
              <a:rPr lang="pt-BR" altLang="zh-CN" sz="2000" baseline="-25000" dirty="0">
                <a:solidFill>
                  <a:srgbClr val="C00000"/>
                </a:solidFill>
                <a:latin typeface="Consolas" panose="020B0609020204030204" pitchFamily="49" charset="0"/>
                <a:ea typeface="楷体" panose="02010609060101010101" pitchFamily="49" charset="-122"/>
              </a:rPr>
              <a:t>2</a:t>
            </a:r>
            <a:r>
              <a:rPr lang="pt-BR" altLang="zh-CN" sz="2000" i="1" dirty="0">
                <a:solidFill>
                  <a:srgbClr val="C00000"/>
                </a:solidFill>
                <a:latin typeface="Consolas" panose="020B0609020204030204" pitchFamily="49" charset="0"/>
                <a:ea typeface="楷体" panose="02010609060101010101" pitchFamily="49" charset="-122"/>
              </a:rPr>
              <a:t>n</a:t>
            </a:r>
            <a:r>
              <a:rPr lang="pt-BR" altLang="zh-CN" sz="2000" dirty="0">
                <a:solidFill>
                  <a:srgbClr val="C00000"/>
                </a:solidFill>
                <a:latin typeface="Consolas" panose="020B0609020204030204" pitchFamily="49" charset="0"/>
                <a:ea typeface="楷体" panose="02010609060101010101" pitchFamily="49" charset="-122"/>
              </a:rPr>
              <a:t>)</a:t>
            </a:r>
            <a:r>
              <a:rPr lang="zh-CN" altLang="en-US" sz="2000" dirty="0">
                <a:solidFill>
                  <a:srgbClr val="C00000"/>
                </a:solidFill>
                <a:latin typeface="Consolas" panose="020B0609020204030204" pitchFamily="49" charset="0"/>
                <a:ea typeface="楷体" panose="02010609060101010101" pitchFamily="49" charset="-122"/>
              </a:rPr>
              <a:t>。</a:t>
            </a:r>
            <a:endParaRPr lang="zh-CN" altLang="en-US" sz="2000" dirty="0">
              <a:solidFill>
                <a:srgbClr val="C00000"/>
              </a:solidFill>
              <a:latin typeface="Consolas" panose="020B0609020204030204" pitchFamily="49" charset="0"/>
              <a:ea typeface="楷体" panose="02010609060101010101" pitchFamily="49" charset="-122"/>
            </a:endParaRPr>
          </a:p>
        </p:txBody>
      </p:sp>
      <p:sp>
        <p:nvSpPr>
          <p:cNvPr id="10" name="TextBox 9"/>
          <p:cNvSpPr txBox="1"/>
          <p:nvPr/>
        </p:nvSpPr>
        <p:spPr>
          <a:xfrm>
            <a:off x="1517650" y="1339850"/>
            <a:ext cx="492125" cy="1285875"/>
          </a:xfrm>
          <a:prstGeom prst="rect">
            <a:avLst/>
          </a:prstGeom>
          <a:noFill/>
        </p:spPr>
        <p:txBody>
          <a:bodyPr vert="eaVert">
            <a:spAutoFit/>
          </a:bodyPr>
          <a:lstStyle/>
          <a:p>
            <a:pPr marR="0" defTabSz="914400" eaLnBrk="0" hangingPunct="0">
              <a:buClrTx/>
              <a:buSzTx/>
              <a:buFontTx/>
              <a:buNone/>
              <a:defRPr/>
            </a:pPr>
            <a:r>
              <a:rPr kumimoji="0" lang="zh-CN" altLang="en-US" sz="2000" kern="1200" cap="none" spc="600" normalizeH="0" baseline="0" noProof="0">
                <a:solidFill>
                  <a:srgbClr val="9900FF"/>
                </a:solidFill>
                <a:latin typeface="微软雅黑" panose="020B0503020204020204" pitchFamily="34" charset="-122"/>
                <a:ea typeface="微软雅黑" panose="020B0503020204020204" pitchFamily="34" charset="-122"/>
                <a:cs typeface="+mn-cs"/>
              </a:rPr>
              <a:t>递归树</a:t>
            </a:r>
            <a:endParaRPr kumimoji="0" lang="zh-CN" altLang="en-US" sz="2000" kern="1200" cap="none" spc="600" normalizeH="0" baseline="0" noProof="0">
              <a:solidFill>
                <a:srgbClr val="9900FF"/>
              </a:solidFill>
              <a:latin typeface="微软雅黑" panose="020B0503020204020204" pitchFamily="34" charset="-122"/>
              <a:ea typeface="微软雅黑" panose="020B0503020204020204" pitchFamily="34" charset="-122"/>
              <a:cs typeface="+mn-cs"/>
            </a:endParaRPr>
          </a:p>
        </p:txBody>
      </p:sp>
      <p:sp>
        <p:nvSpPr>
          <p:cNvPr id="13" name="右弧形箭头 12"/>
          <p:cNvSpPr/>
          <p:nvPr/>
        </p:nvSpPr>
        <p:spPr>
          <a:xfrm>
            <a:off x="6215063" y="642938"/>
            <a:ext cx="285750" cy="785813"/>
          </a:xfrm>
          <a:prstGeom prst="curvedLeftArrow">
            <a:avLst/>
          </a:prstGeom>
          <a:solidFill>
            <a:srgbClr val="FFC000"/>
          </a:solidFill>
        </p:spPr>
        <p:style>
          <a:lnRef idx="1">
            <a:schemeClr val="accent6"/>
          </a:lnRef>
          <a:fillRef idx="2">
            <a:schemeClr val="accent6"/>
          </a:fillRef>
          <a:effectRef idx="1">
            <a:schemeClr val="accent6"/>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4"/>
          <p:cNvSpPr txBox="1"/>
          <p:nvPr/>
        </p:nvSpPr>
        <p:spPr>
          <a:xfrm>
            <a:off x="647700" y="1143000"/>
            <a:ext cx="8064500" cy="560388"/>
          </a:xfrm>
          <a:prstGeom prst="rect">
            <a:avLst/>
          </a:prstGeom>
          <a:noFill/>
          <a:ln w="9525">
            <a:noFill/>
          </a:ln>
        </p:spPr>
        <p:txBody>
          <a:bodyPr anchor="t" anchorCtr="0">
            <a:spAutoFit/>
          </a:bodyPr>
          <a:p>
            <a:pPr eaLnBrk="0" hangingPunct="0">
              <a:lnSpc>
                <a:spcPct val="150000"/>
              </a:lnSpc>
              <a:spcBef>
                <a:spcPct val="50000"/>
              </a:spcBef>
            </a:pPr>
            <a:r>
              <a:rPr lang="zh-CN" altLang="en-US" sz="2400" dirty="0">
                <a:solidFill>
                  <a:srgbClr val="C00000"/>
                </a:solidFill>
                <a:latin typeface="黑体" panose="02010609060101010101" pitchFamily="49" charset="-122"/>
                <a:ea typeface="黑体" panose="02010609060101010101" pitchFamily="49" charset="-122"/>
              </a:rPr>
              <a:t>课堂练习：</a:t>
            </a:r>
            <a:r>
              <a:rPr lang="en-US" altLang="zh-CN" sz="2400" dirty="0">
                <a:solidFill>
                  <a:srgbClr val="0000FF"/>
                </a:solidFill>
                <a:latin typeface="黑体" panose="02010609060101010101" pitchFamily="49" charset="-122"/>
                <a:ea typeface="黑体" panose="02010609060101010101" pitchFamily="49" charset="-122"/>
              </a:rPr>
              <a:t>   T(n)=T(n/4)+T(n/2)+n</a:t>
            </a:r>
            <a:r>
              <a:rPr lang="en-US" altLang="zh-CN" sz="2400" baseline="30000" dirty="0">
                <a:solidFill>
                  <a:srgbClr val="0000FF"/>
                </a:solidFill>
                <a:latin typeface="黑体" panose="02010609060101010101" pitchFamily="49" charset="-122"/>
                <a:ea typeface="黑体" panose="02010609060101010101" pitchFamily="49" charset="-122"/>
              </a:rPr>
              <a:t>2</a:t>
            </a:r>
            <a:endParaRPr lang="zh-CN" altLang="en-US" sz="2400" baseline="30000" dirty="0">
              <a:solidFill>
                <a:srgbClr val="000000"/>
              </a:solidFill>
              <a:latin typeface="黑体" panose="02010609060101010101" pitchFamily="49" charset="-122"/>
              <a:ea typeface="黑体" panose="02010609060101010101" pitchFamily="49" charset="-122"/>
            </a:endParaRPr>
          </a:p>
        </p:txBody>
      </p:sp>
      <p:pic>
        <p:nvPicPr>
          <p:cNvPr id="83970" name="图片 2"/>
          <p:cNvPicPr>
            <a:picLocks noChangeAspect="1"/>
          </p:cNvPicPr>
          <p:nvPr/>
        </p:nvPicPr>
        <p:blipFill>
          <a:blip r:embed="rId1"/>
          <a:stretch>
            <a:fillRect/>
          </a:stretch>
        </p:blipFill>
        <p:spPr>
          <a:xfrm>
            <a:off x="-3943350" y="774700"/>
            <a:ext cx="3798888" cy="1652588"/>
          </a:xfrm>
          <a:prstGeom prst="rect">
            <a:avLst/>
          </a:prstGeom>
          <a:noFill/>
          <a:ln w="9525">
            <a:noFill/>
          </a:ln>
        </p:spPr>
      </p:pic>
      <p:pic>
        <p:nvPicPr>
          <p:cNvPr id="83971" name="图片 3"/>
          <p:cNvPicPr>
            <a:picLocks noChangeAspect="1"/>
          </p:cNvPicPr>
          <p:nvPr/>
        </p:nvPicPr>
        <p:blipFill>
          <a:blip r:embed="rId2"/>
          <a:stretch>
            <a:fillRect/>
          </a:stretch>
        </p:blipFill>
        <p:spPr>
          <a:xfrm>
            <a:off x="-3951287" y="2589213"/>
            <a:ext cx="3798887" cy="1841500"/>
          </a:xfrm>
          <a:prstGeom prst="rect">
            <a:avLst/>
          </a:prstGeom>
          <a:noFill/>
          <a:ln w="9525">
            <a:noFill/>
          </a:ln>
        </p:spPr>
      </p:pic>
      <p:sp>
        <p:nvSpPr>
          <p:cNvPr id="8" name="矩形 7"/>
          <p:cNvSpPr/>
          <p:nvPr/>
        </p:nvSpPr>
        <p:spPr bwMode="auto">
          <a:xfrm>
            <a:off x="3084512" y="2990274"/>
            <a:ext cx="1209674"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n/4)</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bwMode="auto">
          <a:xfrm flipH="1">
            <a:off x="3987800" y="2311340"/>
            <a:ext cx="533400" cy="642937"/>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10" name="直接连接符 9"/>
          <p:cNvCxnSpPr>
            <a:cxnSpLocks noChangeShapeType="1"/>
          </p:cNvCxnSpPr>
          <p:nvPr/>
        </p:nvCxnSpPr>
        <p:spPr bwMode="auto">
          <a:xfrm>
            <a:off x="4849808" y="2300227"/>
            <a:ext cx="560387" cy="658813"/>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11" name="矩形 10"/>
          <p:cNvSpPr/>
          <p:nvPr/>
        </p:nvSpPr>
        <p:spPr bwMode="auto">
          <a:xfrm>
            <a:off x="4351335" y="1906011"/>
            <a:ext cx="636590" cy="369330"/>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a:t>
            </a:r>
            <a:r>
              <a:rPr kumimoji="0" lang="en-US" altLang="zh-CN" sz="1800" b="0" i="0" u="none" strike="noStrike" kern="1200" cap="none" spc="0" normalizeH="0" baseline="3000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p:nvSpPr>
        <p:spPr bwMode="auto">
          <a:xfrm>
            <a:off x="4987925" y="2995036"/>
            <a:ext cx="919162" cy="369330"/>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n/2)</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bwMode="auto">
          <a:xfrm>
            <a:off x="4434680" y="4022149"/>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n/8)</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p:cNvCxnSpPr/>
          <p:nvPr/>
        </p:nvCxnSpPr>
        <p:spPr bwMode="auto">
          <a:xfrm flipH="1">
            <a:off x="4843458" y="3411472"/>
            <a:ext cx="423862" cy="579438"/>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16" name="直接连接符 15"/>
          <p:cNvCxnSpPr>
            <a:cxnSpLocks noChangeShapeType="1"/>
          </p:cNvCxnSpPr>
          <p:nvPr/>
        </p:nvCxnSpPr>
        <p:spPr bwMode="auto">
          <a:xfrm>
            <a:off x="5903913" y="3411472"/>
            <a:ext cx="422275" cy="579438"/>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17" name="矩形 16"/>
          <p:cNvSpPr/>
          <p:nvPr/>
        </p:nvSpPr>
        <p:spPr bwMode="auto">
          <a:xfrm>
            <a:off x="5919785" y="4006269"/>
            <a:ext cx="83026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n/4)</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18" name="矩形 17"/>
          <p:cNvSpPr/>
          <p:nvPr/>
        </p:nvSpPr>
        <p:spPr bwMode="auto">
          <a:xfrm>
            <a:off x="2320927" y="4012619"/>
            <a:ext cx="982660"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n/16)</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p:cNvCxnSpPr/>
          <p:nvPr/>
        </p:nvCxnSpPr>
        <p:spPr bwMode="auto">
          <a:xfrm flipH="1">
            <a:off x="3084513" y="3395597"/>
            <a:ext cx="423862" cy="579438"/>
          </a:xfrm>
          <a:prstGeom prst="line">
            <a:avLst/>
          </a:prstGeom>
          <a:ln>
            <a:solidFill>
              <a:srgbClr val="000000"/>
            </a:solid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cxnSp>
        <p:nvCxnSpPr>
          <p:cNvPr id="20" name="直接连接符 19"/>
          <p:cNvCxnSpPr>
            <a:cxnSpLocks noChangeShapeType="1"/>
          </p:cNvCxnSpPr>
          <p:nvPr/>
        </p:nvCxnSpPr>
        <p:spPr bwMode="auto">
          <a:xfrm>
            <a:off x="4144963" y="3395597"/>
            <a:ext cx="422275" cy="579438"/>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21" name="矩形 20"/>
          <p:cNvSpPr/>
          <p:nvPr/>
        </p:nvSpPr>
        <p:spPr bwMode="auto">
          <a:xfrm>
            <a:off x="3746501" y="4012619"/>
            <a:ext cx="922337"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n/8)</a:t>
            </a:r>
            <a:r>
              <a:rPr kumimoji="0" lang="en-US" altLang="zh-CN"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3000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22" name="矩形 21"/>
          <p:cNvSpPr/>
          <p:nvPr/>
        </p:nvSpPr>
        <p:spPr bwMode="auto">
          <a:xfrm>
            <a:off x="3484556" y="4487799"/>
            <a:ext cx="279400" cy="738191"/>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sp>
        <p:nvSpPr>
          <p:cNvPr id="23" name="矩形 22"/>
          <p:cNvSpPr/>
          <p:nvPr/>
        </p:nvSpPr>
        <p:spPr bwMode="auto">
          <a:xfrm>
            <a:off x="5640386" y="4429065"/>
            <a:ext cx="279400" cy="738187"/>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rPr>
              <a:t>.</a:t>
            </a:r>
            <a:endParaRPr kumimoji="0" lang="en-US" altLang="zh-CN" sz="1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pic>
        <p:nvPicPr>
          <p:cNvPr id="7" name="组合 6"/>
          <p:cNvPicPr>
            <a:picLocks noGrp="1" noChangeAspect="1"/>
          </p:cNvPicPr>
          <p:nvPr/>
        </p:nvPicPr>
        <p:blipFill>
          <a:blip r:embed="rId3"/>
          <a:stretch>
            <a:fillRect/>
          </a:stretch>
        </p:blipFill>
        <p:spPr>
          <a:xfrm>
            <a:off x="757238" y="5381625"/>
            <a:ext cx="2011362" cy="992188"/>
          </a:xfrm>
          <a:prstGeom prst="rect">
            <a:avLst/>
          </a:prstGeom>
          <a:noFill/>
          <a:ln w="9525">
            <a:noFill/>
          </a:ln>
        </p:spPr>
      </p:pic>
      <p:sp>
        <p:nvSpPr>
          <p:cNvPr id="47" name="矩形 46"/>
          <p:cNvSpPr>
            <a:spLocks noChangeArrowheads="1"/>
          </p:cNvSpPr>
          <p:nvPr/>
        </p:nvSpPr>
        <p:spPr bwMode="auto">
          <a:xfrm>
            <a:off x="1417636" y="5986400"/>
            <a:ext cx="696024" cy="40011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none">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sym typeface="Symbol" panose="05050102010706020507" pitchFamily="18" charset="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(1)</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8" name="直接连接符 47"/>
          <p:cNvCxnSpPr>
            <a:cxnSpLocks noChangeShapeType="1"/>
          </p:cNvCxnSpPr>
          <p:nvPr/>
        </p:nvCxnSpPr>
        <p:spPr bwMode="auto">
          <a:xfrm>
            <a:off x="5780080" y="1970088"/>
            <a:ext cx="2220915" cy="0"/>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49" name="矩形 48"/>
          <p:cNvSpPr>
            <a:spLocks noChangeArrowheads="1"/>
          </p:cNvSpPr>
          <p:nvPr/>
        </p:nvSpPr>
        <p:spPr bwMode="auto">
          <a:xfrm>
            <a:off x="8229600" y="1879540"/>
            <a:ext cx="685800" cy="40005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a:t>
            </a:r>
            <a:r>
              <a:rPr kumimoji="0" lang="en-US" altLang="zh-CN" sz="20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a:t>
            </a:r>
            <a:endParaRPr kumimoji="0" lang="zh-CN" altLang="en-US" sz="20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0" name="直接连接符 49"/>
          <p:cNvCxnSpPr/>
          <p:nvPr/>
        </p:nvCxnSpPr>
        <p:spPr bwMode="auto">
          <a:xfrm>
            <a:off x="6597585" y="3062288"/>
            <a:ext cx="1403350" cy="0"/>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51" name="矩形 50"/>
          <p:cNvSpPr>
            <a:spLocks noChangeArrowheads="1"/>
          </p:cNvSpPr>
          <p:nvPr/>
        </p:nvSpPr>
        <p:spPr bwMode="auto">
          <a:xfrm>
            <a:off x="7991475" y="2974885"/>
            <a:ext cx="923865" cy="40011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5/16n</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2" name="直接连接符 51"/>
          <p:cNvCxnSpPr/>
          <p:nvPr/>
        </p:nvCxnSpPr>
        <p:spPr bwMode="auto">
          <a:xfrm>
            <a:off x="6953250" y="4067175"/>
            <a:ext cx="830262" cy="0"/>
          </a:xfrm>
          <a:prstGeom prst="line">
            <a:avLst/>
          </a:prstGeom>
          <a:ln>
            <a:solidFill>
              <a:srgbClr val="000000"/>
            </a:soli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cxnSp>
      <p:sp>
        <p:nvSpPr>
          <p:cNvPr id="53" name="矩形 52"/>
          <p:cNvSpPr>
            <a:spLocks noChangeArrowheads="1"/>
          </p:cNvSpPr>
          <p:nvPr/>
        </p:nvSpPr>
        <p:spPr bwMode="auto">
          <a:xfrm>
            <a:off x="7883524" y="3987710"/>
            <a:ext cx="1022351" cy="400110"/>
          </a:xfrm>
          <a:prstGeom prst="rect">
            <a:avLst/>
          </a:prstGeom>
          <a:no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lnSpc>
                <a:spcPct val="140000"/>
              </a:lnSpc>
              <a:spcBef>
                <a:spcPct val="20000"/>
              </a:spcBef>
              <a:buClr>
                <a:schemeClr val="bg2"/>
              </a:buClr>
              <a:buSzPct val="75000"/>
              <a:buFont typeface="Wingdings" panose="05000000000000000000" pitchFamily="2" charset="2"/>
              <a:buChar char="n"/>
              <a:defRPr sz="2400">
                <a:solidFill>
                  <a:srgbClr val="990000"/>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nSpc>
                <a:spcPct val="140000"/>
              </a:lnSpc>
              <a:spcBef>
                <a:spcPct val="20000"/>
              </a:spcBef>
              <a:buClr>
                <a:schemeClr val="accent2"/>
              </a:buClr>
              <a:buSzPct val="8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2pPr>
            <a:lvl3pPr marL="1143000" indent="-228600">
              <a:lnSpc>
                <a:spcPct val="140000"/>
              </a:lnSpc>
              <a:spcBef>
                <a:spcPct val="20000"/>
              </a:spcBef>
              <a:buClr>
                <a:schemeClr val="bg2"/>
              </a:buClr>
              <a:buSzPct val="65000"/>
              <a:buFont typeface="Wingdings" panose="05000000000000000000" pitchFamily="2" charset="2"/>
              <a:buChar char="n"/>
              <a:defRPr sz="2200">
                <a:solidFill>
                  <a:schemeClr val="tx1"/>
                </a:solidFill>
                <a:latin typeface="Comic Sans MS" panose="030F0702030302020204" pitchFamily="66" charset="0"/>
                <a:ea typeface="微软雅黑" panose="020B0503020204020204" pitchFamily="34" charset="-122"/>
              </a:defRPr>
            </a:lvl3pPr>
            <a:lvl4pPr marL="1600200" indent="-228600">
              <a:lnSpc>
                <a:spcPct val="140000"/>
              </a:lnSpc>
              <a:spcBef>
                <a:spcPct val="20000"/>
              </a:spcBef>
              <a:buClr>
                <a:schemeClr val="accent2"/>
              </a:buClr>
              <a:buSzPct val="70000"/>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4pPr>
            <a:lvl5pPr marL="2057400" indent="-228600">
              <a:lnSpc>
                <a:spcPct val="140000"/>
              </a:lnSpc>
              <a:spcBef>
                <a:spcPct val="20000"/>
              </a:spcBef>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5pPr>
            <a:lvl6pPr marL="25146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6pPr>
            <a:lvl7pPr marL="29718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7pPr>
            <a:lvl8pPr marL="34290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8pPr>
            <a:lvl9pPr marL="3886200" indent="-228600" eaLnBrk="0" fontAlgn="base" hangingPunct="0">
              <a:lnSpc>
                <a:spcPct val="140000"/>
              </a:lnSpc>
              <a:spcBef>
                <a:spcPct val="20000"/>
              </a:spcBef>
              <a:spcAft>
                <a:spcPct val="0"/>
              </a:spcAft>
              <a:buClr>
                <a:schemeClr val="bg2"/>
              </a:buClr>
              <a:buFont typeface="Wingdings" panose="05000000000000000000" pitchFamily="2" charset="2"/>
              <a:buChar char="§"/>
              <a:defRPr sz="2200">
                <a:solidFill>
                  <a:schemeClr val="tx1"/>
                </a:solidFill>
                <a:latin typeface="Comic Sans MS" panose="030F0702030302020204" pitchFamily="66"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25/256n</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par>
                                <p:cTn id="18" presetID="22" presetClass="entr" presetSubtype="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2" presetClass="entr" presetSubtype="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1"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par>
                                <p:cTn id="35" presetID="22" presetClass="entr" presetSubtype="1"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par>
                                <p:cTn id="41" presetID="22" presetClass="entr" presetSubtype="1"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500"/>
                                        <p:tgtEl>
                                          <p:spTgt spid="14"/>
                                        </p:tgtEl>
                                      </p:cBhvr>
                                    </p:animEffect>
                                  </p:childTnLst>
                                </p:cTn>
                              </p:par>
                              <p:par>
                                <p:cTn id="44" presetID="22" presetClass="entr" presetSubtype="1"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par>
                                <p:cTn id="52" presetID="22" presetClass="entr" presetSubtype="1"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up)">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left)">
                                      <p:cBhvr>
                                        <p:cTn id="68" dur="500"/>
                                        <p:tgtEl>
                                          <p:spTgt spid="48"/>
                                        </p:tgtEl>
                                      </p:cBhvr>
                                    </p:animEffect>
                                  </p:childTnLst>
                                </p:cTn>
                              </p:par>
                              <p:par>
                                <p:cTn id="69" presetID="22" presetClass="entr" presetSubtype="8"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left)">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par>
                                <p:cTn id="77" presetID="22" presetClass="entr" presetSubtype="8"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left)">
                                      <p:cBhvr>
                                        <p:cTn id="8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71438" y="1481138"/>
          <a:ext cx="8929688" cy="4678363"/>
        </p:xfrm>
        <a:graphic>
          <a:graphicData uri="http://schemas.openxmlformats.org/drawingml/2006/table">
            <a:tbl>
              <a:tblPr>
                <a:tableStyleId>{16D9F66E-5EB9-4882-86FB-DCBF35E3C3E4}</a:tableStyleId>
              </a:tblPr>
              <a:tblGrid>
                <a:gridCol w="2398120"/>
                <a:gridCol w="5145633"/>
                <a:gridCol w="1385934"/>
              </a:tblGrid>
              <a:tr h="380850">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数据结构</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说</a:t>
                      </a:r>
                      <a:r>
                        <a:rPr lang="en-US"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明</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c>
                  <a:txBody>
                    <a:bodyPr/>
                    <a:lstStyle/>
                    <a:p>
                      <a:pPr indent="0" algn="just">
                        <a:lnSpc>
                          <a:spcPts val="2600"/>
                        </a:lnSpc>
                        <a:spcAft>
                          <a:spcPts val="0"/>
                        </a:spcAft>
                      </a:pPr>
                      <a:r>
                        <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实现头文件</a:t>
                      </a:r>
                      <a:endParaRPr lang="zh-CN" sz="1900" b="1" kern="10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2345" marR="62345" marT="0" marB="0"/>
                </a:tc>
              </a:tr>
              <a:tr h="652097">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栈（</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stack</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后进先出的序列。底层一般用</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deque</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（默认）或者</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list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实现</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&lt;stack&gt;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652097">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队列（</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queue</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先进先出的序列。底层一般用</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deque</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（默认）或者</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list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实现</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&lt;queue&gt;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992481">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优先队列（</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priority_queue</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元素的进出队顺序由某个谓词或者关系函数决定的一种队列。底层数据结构一般为</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vector</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（默认）或者</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deque</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&lt;queue&gt;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992481">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set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多重集合（</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multiset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由结点组成的红黑树，每个结点都包含着一个元素，</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set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中所有元素有序但不重复，</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multiset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中所有关键字有序但不重复</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&lt;set&gt;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r h="992481">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映射（</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map</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多重映射（</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multimap</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nSpc>
                          <a:spcPts val="2600"/>
                        </a:lnSpc>
                        <a:spcAft>
                          <a:spcPts val="0"/>
                        </a:spcAft>
                      </a:pP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由（关键字，值）对组成的集合，底层数据结构为红黑树，</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map</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中所有关键字有序但不重复，</a:t>
                      </a: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multimap</a:t>
                      </a:r>
                      <a:r>
                        <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中所有关键字有序但可以重复</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c>
                  <a:txBody>
                    <a:bodyPr/>
                    <a:lstStyle/>
                    <a:p>
                      <a:pPr indent="0" algn="just">
                        <a:lnSpc>
                          <a:spcPts val="2600"/>
                        </a:lnSpc>
                        <a:spcAft>
                          <a:spcPts val="0"/>
                        </a:spcAft>
                      </a:pPr>
                      <a:r>
                        <a:rPr lang="en-US" sz="1900" b="1" kern="100">
                          <a:solidFill>
                            <a:srgbClr val="0000FF"/>
                          </a:solidFill>
                          <a:latin typeface="Consolas" panose="020B0609020204030204" pitchFamily="49" charset="0"/>
                          <a:ea typeface="仿宋" panose="02010609060101010101" pitchFamily="49" charset="-122"/>
                          <a:cs typeface="Consolas" panose="020B0609020204030204" pitchFamily="49" charset="0"/>
                        </a:rPr>
                        <a:t>&lt;map&gt;</a:t>
                      </a:r>
                      <a:endParaRPr lang="zh-CN" sz="1900" b="1" kern="100">
                        <a:solidFill>
                          <a:srgbClr val="0000FF"/>
                        </a:solidFill>
                        <a:latin typeface="Consolas" panose="020B0609020204030204" pitchFamily="49" charset="0"/>
                        <a:ea typeface="仿宋" panose="02010609060101010101" pitchFamily="49" charset="-122"/>
                        <a:cs typeface="Consolas" panose="020B0609020204030204" pitchFamily="49" charset="0"/>
                      </a:endParaRPr>
                    </a:p>
                  </a:txBody>
                  <a:tcPr marL="62345" marR="62345" marT="0" marB="0"/>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000125" y="1239838"/>
            <a:ext cx="2909888" cy="522288"/>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主方法</a:t>
            </a:r>
            <a:r>
              <a:rPr kumimoji="0" lang="en-US" altLang="zh-CN"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a:t>
            </a:r>
            <a:r>
              <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主定理</a:t>
            </a:r>
            <a:endPar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91139" name="TextBox 2"/>
          <p:cNvSpPr txBox="1"/>
          <p:nvPr/>
        </p:nvSpPr>
        <p:spPr>
          <a:xfrm>
            <a:off x="500063" y="2097088"/>
            <a:ext cx="8110537" cy="3922712"/>
          </a:xfrm>
          <a:prstGeom prst="rect">
            <a:avLst/>
          </a:prstGeom>
          <a:noFill/>
          <a:ln w="9525">
            <a:noFill/>
          </a:ln>
        </p:spPr>
        <p:txBody>
          <a:bodyPr anchor="t" anchorCtr="0">
            <a:spAutoFit/>
          </a:bodyPr>
          <a:p>
            <a:pPr eaLnBrk="0" hangingPunct="0">
              <a:lnSpc>
                <a:spcPct val="150000"/>
              </a:lnSpc>
            </a:pPr>
            <a:r>
              <a:rPr lang="en-US" altLang="zh-CN" sz="2200" dirty="0">
                <a:latin typeface="Consolas" panose="020B0609020204030204" pitchFamily="49" charset="0"/>
                <a:ea typeface="黑体" panose="02010609060101010101" pitchFamily="49" charset="-122"/>
              </a:rPr>
              <a:t>    </a:t>
            </a:r>
            <a:r>
              <a:rPr lang="zh-CN" altLang="zh-CN" sz="2200" dirty="0">
                <a:solidFill>
                  <a:srgbClr val="FF0000"/>
                </a:solidFill>
                <a:latin typeface="黑体" panose="02010609060101010101" pitchFamily="49" charset="-122"/>
                <a:ea typeface="黑体" panose="02010609060101010101" pitchFamily="49" charset="-122"/>
              </a:rPr>
              <a:t>主方法</a:t>
            </a:r>
            <a:r>
              <a:rPr lang="zh-CN" altLang="zh-CN"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master method</a:t>
            </a:r>
            <a:r>
              <a:rPr lang="zh-CN" altLang="zh-CN" sz="2200" dirty="0">
                <a:solidFill>
                  <a:srgbClr val="000000"/>
                </a:solidFill>
                <a:latin typeface="黑体" panose="02010609060101010101" pitchFamily="49" charset="-122"/>
                <a:ea typeface="黑体" panose="02010609060101010101" pitchFamily="49" charset="-122"/>
              </a:rPr>
              <a:t>）提供了解如下形式递归方程的一般方法：</a:t>
            </a:r>
            <a:endParaRPr lang="zh-CN" altLang="zh-CN" sz="2200"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en-US" altLang="zh-CN" sz="2200" i="1" dirty="0">
                <a:solidFill>
                  <a:srgbClr val="9900FF"/>
                </a:solidFill>
                <a:latin typeface="黑体" panose="02010609060101010101" pitchFamily="49" charset="-122"/>
                <a:ea typeface="黑体" panose="02010609060101010101" pitchFamily="49" charset="-122"/>
              </a:rPr>
              <a:t>         </a:t>
            </a:r>
            <a:r>
              <a:rPr lang="en-US" altLang="zh-CN" sz="2200" b="1" i="1" dirty="0">
                <a:solidFill>
                  <a:srgbClr val="9900FF"/>
                </a:solidFill>
                <a:latin typeface="Consolas" panose="020B0609020204030204" pitchFamily="49" charset="0"/>
                <a:ea typeface="黑体" panose="02010609060101010101" pitchFamily="49" charset="-122"/>
              </a:rPr>
              <a:t>T(n)=aT(n/b)+f(n)		</a:t>
            </a:r>
            <a:endParaRPr lang="en-US" altLang="zh-CN" sz="2200" b="1" i="1" dirty="0">
              <a:solidFill>
                <a:srgbClr val="9900FF"/>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FF"/>
                </a:solidFill>
                <a:latin typeface="黑体" panose="02010609060101010101" pitchFamily="49" charset="-122"/>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其中</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dirty="0">
                <a:solidFill>
                  <a:srgbClr val="000000"/>
                </a:solidFill>
                <a:latin typeface="Consolas" panose="020B0609020204030204" pitchFamily="49" charset="0"/>
                <a:ea typeface="黑体" panose="02010609060101010101" pitchFamily="49" charset="-122"/>
              </a:rPr>
              <a:t>&gt;1</a:t>
            </a:r>
            <a:r>
              <a:rPr lang="zh-CN" altLang="zh-CN" sz="2000" dirty="0">
                <a:solidFill>
                  <a:srgbClr val="000000"/>
                </a:solidFill>
                <a:latin typeface="Consolas" panose="020B0609020204030204" pitchFamily="49" charset="0"/>
                <a:ea typeface="黑体" panose="02010609060101010101" pitchFamily="49" charset="-122"/>
              </a:rPr>
              <a:t>为常数，</a:t>
            </a:r>
            <a:r>
              <a:rPr lang="en-US" altLang="zh-CN" sz="2000" dirty="0">
                <a:solidFill>
                  <a:srgbClr val="000000"/>
                </a:solidFill>
                <a:latin typeface="Consolas" panose="020B0609020204030204" pitchFamily="49" charset="0"/>
                <a:ea typeface="黑体" panose="02010609060101010101" pitchFamily="49" charset="-122"/>
              </a:rPr>
              <a:t>f(n)</a:t>
            </a:r>
            <a:r>
              <a:rPr lang="zh-CN" altLang="en-US" sz="2000" dirty="0">
                <a:solidFill>
                  <a:srgbClr val="000000"/>
                </a:solidFill>
                <a:latin typeface="Consolas" panose="020B0609020204030204" pitchFamily="49" charset="0"/>
                <a:ea typeface="黑体" panose="02010609060101010101" pitchFamily="49" charset="-122"/>
              </a:rPr>
              <a:t>渐进趋正，</a:t>
            </a:r>
            <a:r>
              <a:rPr lang="zh-CN" altLang="zh-CN" sz="2000" dirty="0">
                <a:solidFill>
                  <a:srgbClr val="000000"/>
                </a:solidFill>
                <a:latin typeface="Consolas" panose="020B0609020204030204" pitchFamily="49" charset="0"/>
                <a:ea typeface="黑体" panose="02010609060101010101" pitchFamily="49" charset="-122"/>
              </a:rPr>
              <a:t>方程描述了算法执行时间，算法将规模为</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的问题分解成</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个子问题，每个子问题的大小为</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b="1" dirty="0">
                <a:solidFill>
                  <a:srgbClr val="FF0000"/>
                </a:solidFill>
                <a:latin typeface="Consolas" panose="020B0609020204030204" pitchFamily="49" charset="0"/>
                <a:ea typeface="黑体" panose="02010609060101010101" pitchFamily="49" charset="-122"/>
              </a:rPr>
              <a:t>【</a:t>
            </a:r>
            <a:r>
              <a:rPr lang="zh-CN" altLang="zh-CN" sz="2000" dirty="0">
                <a:solidFill>
                  <a:srgbClr val="FF0000"/>
                </a:solidFill>
                <a:latin typeface="Consolas" panose="020B0609020204030204" pitchFamily="49" charset="0"/>
                <a:ea typeface="黑体" panose="02010609060101010101" pitchFamily="49" charset="-122"/>
              </a:rPr>
              <a:t>例</a:t>
            </a:r>
            <a:r>
              <a:rPr lang="en-US" altLang="zh-CN" sz="2000" b="1" dirty="0">
                <a:solidFill>
                  <a:srgbClr val="FF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对于递归方程</a:t>
            </a:r>
            <a:r>
              <a:rPr lang="en-US" altLang="zh-CN" sz="2000" i="1" dirty="0">
                <a:solidFill>
                  <a:srgbClr val="000000"/>
                </a:solidFill>
                <a:latin typeface="Consolas" panose="020B0609020204030204" pitchFamily="49" charset="0"/>
                <a:ea typeface="黑体" panose="02010609060101010101" pitchFamily="49" charset="-122"/>
              </a:rPr>
              <a:t>T</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)=3</a:t>
            </a:r>
            <a:r>
              <a:rPr lang="en-US" altLang="zh-CN" sz="2000" i="1" dirty="0">
                <a:solidFill>
                  <a:srgbClr val="000000"/>
                </a:solidFill>
                <a:latin typeface="Consolas" panose="020B0609020204030204" pitchFamily="49" charset="0"/>
                <a:ea typeface="黑体" panose="02010609060101010101" pitchFamily="49" charset="-122"/>
              </a:rPr>
              <a:t>T</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/4)+</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baseline="30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dirty="0">
                <a:solidFill>
                  <a:srgbClr val="000000"/>
                </a:solidFill>
                <a:latin typeface="Consolas" panose="020B0609020204030204" pitchFamily="49" charset="0"/>
                <a:ea typeface="黑体" panose="02010609060101010101" pitchFamily="49" charset="-122"/>
              </a:rPr>
              <a:t>=4</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f</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baseline="30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4"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3" name="矩形 2"/>
          <p:cNvSpPr/>
          <p:nvPr/>
        </p:nvSpPr>
        <p:spPr>
          <a:xfrm>
            <a:off x="241300" y="4876800"/>
            <a:ext cx="8628063" cy="436563"/>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f(n)</a:t>
            </a:r>
            <a:r>
              <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渐进趋正 ：表示足够大的</a:t>
            </a: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n </a:t>
            </a:r>
            <a:r>
              <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a:t>
            </a: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f(n)</a:t>
            </a:r>
            <a:r>
              <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为正；即存在特定的</a:t>
            </a: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n0</a:t>
            </a:r>
            <a:r>
              <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当</a:t>
            </a: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n≥n0 </a:t>
            </a:r>
            <a:r>
              <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时，</a:t>
            </a:r>
            <a:r>
              <a:rPr kumimoji="0" lang="en-US" altLang="zh-CN"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rPr>
              <a:t>f(n)&gt;0;</a:t>
            </a: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1139">
                                            <p:txEl>
                                              <p:charRg st="0" end="41"/>
                                            </p:txEl>
                                          </p:spTgt>
                                        </p:tgtEl>
                                        <p:attrNameLst>
                                          <p:attrName>style.visibility</p:attrName>
                                        </p:attrNameLst>
                                      </p:cBhvr>
                                      <p:to>
                                        <p:strVal val="visible"/>
                                      </p:to>
                                    </p:set>
                                    <p:animEffect transition="in" filter="wipe(down)">
                                      <p:cBhvr>
                                        <p:cTn id="7" dur="500"/>
                                        <p:tgtEl>
                                          <p:spTgt spid="91139">
                                            <p:txEl>
                                              <p:charRg st="0" end="4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1139">
                                            <p:txEl>
                                              <p:charRg st="41" end="76"/>
                                            </p:txEl>
                                          </p:spTgt>
                                        </p:tgtEl>
                                        <p:attrNameLst>
                                          <p:attrName>style.visibility</p:attrName>
                                        </p:attrNameLst>
                                      </p:cBhvr>
                                      <p:to>
                                        <p:strVal val="visible"/>
                                      </p:to>
                                    </p:set>
                                    <p:animEffect transition="in" filter="wipe(down)">
                                      <p:cBhvr>
                                        <p:cTn id="10" dur="500"/>
                                        <p:tgtEl>
                                          <p:spTgt spid="91139">
                                            <p:txEl>
                                              <p:charRg st="41" end="7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91139">
                                            <p:txEl>
                                              <p:charRg st="70" end="141"/>
                                            </p:txEl>
                                          </p:spTgt>
                                        </p:tgtEl>
                                        <p:attrNameLst>
                                          <p:attrName>style.visibility</p:attrName>
                                        </p:attrNameLst>
                                      </p:cBhvr>
                                      <p:to>
                                        <p:strVal val="visible"/>
                                      </p:to>
                                    </p:set>
                                    <p:animEffect transition="in" filter="wipe(down)">
                                      <p:cBhvr>
                                        <p:cTn id="13" dur="500"/>
                                        <p:tgtEl>
                                          <p:spTgt spid="91139">
                                            <p:txEl>
                                              <p:charRg st="70" end="14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1139">
                                            <p:txEl>
                                              <p:charRg st="152" end="190"/>
                                            </p:txEl>
                                          </p:spTgt>
                                        </p:tgtEl>
                                        <p:attrNameLst>
                                          <p:attrName>style.visibility</p:attrName>
                                        </p:attrNameLst>
                                      </p:cBhvr>
                                      <p:to>
                                        <p:strVal val="visible"/>
                                      </p:to>
                                    </p:set>
                                    <p:animEffect transition="in" filter="wipe(down)">
                                      <p:cBhvr>
                                        <p:cTn id="23" dur="500"/>
                                        <p:tgtEl>
                                          <p:spTgt spid="91139">
                                            <p:txEl>
                                              <p:charRg st="152"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Box 1"/>
          <p:cNvSpPr txBox="1"/>
          <p:nvPr/>
        </p:nvSpPr>
        <p:spPr>
          <a:xfrm>
            <a:off x="152400" y="1447800"/>
            <a:ext cx="8643938" cy="3570288"/>
          </a:xfrm>
          <a:prstGeom prst="rect">
            <a:avLst/>
          </a:prstGeom>
          <a:noFill/>
          <a:ln w="9525">
            <a:noFill/>
          </a:ln>
        </p:spPr>
        <p:txBody>
          <a:bodyPr anchor="t" anchorCtr="0">
            <a:spAutoFit/>
          </a:bodyPr>
          <a:p>
            <a:pPr eaLnBrk="0" hangingPunct="0">
              <a:lnSpc>
                <a:spcPct val="150000"/>
              </a:lnSpc>
            </a:pPr>
            <a:r>
              <a:rPr lang="zh-CN" altLang="zh-CN" sz="2200" dirty="0">
                <a:solidFill>
                  <a:srgbClr val="FF0000"/>
                </a:solidFill>
                <a:latin typeface="Consolas" panose="020B0609020204030204" pitchFamily="49" charset="0"/>
                <a:ea typeface="黑体" panose="02010609060101010101" pitchFamily="49" charset="-122"/>
              </a:rPr>
              <a:t>主定理：</a:t>
            </a:r>
            <a:r>
              <a:rPr lang="zh-CN" altLang="zh-CN" sz="2200" dirty="0">
                <a:solidFill>
                  <a:srgbClr val="000000"/>
                </a:solidFill>
                <a:latin typeface="黑体" panose="02010609060101010101" pitchFamily="49" charset="-122"/>
                <a:ea typeface="黑体" panose="02010609060101010101" pitchFamily="49" charset="-122"/>
              </a:rPr>
              <a:t>设</a:t>
            </a:r>
            <a:r>
              <a:rPr lang="en-US" altLang="zh-CN" sz="2200" i="1" dirty="0">
                <a:solidFill>
                  <a:srgbClr val="000000"/>
                </a:solidFill>
                <a:latin typeface="黑体" panose="02010609060101010101" pitchFamily="49" charset="-122"/>
                <a:ea typeface="黑体" panose="02010609060101010101" pitchFamily="49" charset="-122"/>
              </a:rPr>
              <a:t>a</a:t>
            </a:r>
            <a:r>
              <a:rPr lang="zh-CN" altLang="zh-CN"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1</a:t>
            </a:r>
            <a:r>
              <a:rPr lang="zh-CN"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b</a:t>
            </a:r>
            <a:r>
              <a:rPr lang="en-US" altLang="zh-CN" sz="2200" dirty="0">
                <a:solidFill>
                  <a:srgbClr val="000000"/>
                </a:solidFill>
                <a:latin typeface="黑体" panose="02010609060101010101" pitchFamily="49" charset="-122"/>
                <a:ea typeface="黑体" panose="02010609060101010101" pitchFamily="49" charset="-122"/>
              </a:rPr>
              <a:t>&gt;1</a:t>
            </a:r>
            <a:r>
              <a:rPr lang="zh-CN" altLang="zh-CN" sz="2200" dirty="0">
                <a:solidFill>
                  <a:srgbClr val="000000"/>
                </a:solidFill>
                <a:latin typeface="黑体" panose="02010609060101010101" pitchFamily="49" charset="-122"/>
                <a:ea typeface="黑体" panose="02010609060101010101" pitchFamily="49" charset="-122"/>
              </a:rPr>
              <a:t>为常数，</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为一个函数，</a:t>
            </a:r>
            <a:r>
              <a:rPr lang="en-US" altLang="zh-CN" sz="2200" i="1" dirty="0">
                <a:solidFill>
                  <a:srgbClr val="000000"/>
                </a:solidFill>
                <a:latin typeface="黑体" panose="02010609060101010101" pitchFamily="49" charset="-122"/>
                <a:ea typeface="黑体" panose="02010609060101010101" pitchFamily="49" charset="-122"/>
              </a:rPr>
              <a:t>T</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由（</a:t>
            </a:r>
            <a:r>
              <a:rPr lang="pt-BR" altLang="zh-CN" sz="2200" dirty="0">
                <a:solidFill>
                  <a:srgbClr val="000000"/>
                </a:solidFill>
                <a:latin typeface="黑体" panose="02010609060101010101" pitchFamily="49" charset="-122"/>
                <a:ea typeface="黑体" panose="02010609060101010101" pitchFamily="49" charset="-122"/>
              </a:rPr>
              <a:t>2.11</a:t>
            </a:r>
            <a:r>
              <a:rPr lang="zh-CN" altLang="zh-CN" sz="2200" dirty="0">
                <a:solidFill>
                  <a:srgbClr val="000000"/>
                </a:solidFill>
                <a:latin typeface="黑体" panose="02010609060101010101" pitchFamily="49" charset="-122"/>
                <a:ea typeface="黑体" panose="02010609060101010101" pitchFamily="49" charset="-122"/>
              </a:rPr>
              <a:t>）的递归方程定义，其中</a:t>
            </a:r>
            <a:r>
              <a:rPr lang="en-US" altLang="zh-CN" sz="2200" i="1" dirty="0">
                <a:solidFill>
                  <a:srgbClr val="000000"/>
                </a:solidFill>
                <a:latin typeface="黑体" panose="02010609060101010101" pitchFamily="49" charset="-122"/>
                <a:ea typeface="黑体" panose="02010609060101010101" pitchFamily="49" charset="-122"/>
              </a:rPr>
              <a:t>n</a:t>
            </a:r>
            <a:r>
              <a:rPr lang="zh-CN" altLang="zh-CN" sz="2200" dirty="0">
                <a:solidFill>
                  <a:srgbClr val="000000"/>
                </a:solidFill>
                <a:latin typeface="黑体" panose="02010609060101010101" pitchFamily="49" charset="-122"/>
                <a:ea typeface="黑体" panose="02010609060101010101" pitchFamily="49" charset="-122"/>
              </a:rPr>
              <a:t>为非负整数，则</a:t>
            </a:r>
            <a:r>
              <a:rPr lang="en-US" altLang="zh-CN" sz="2200" i="1" dirty="0">
                <a:solidFill>
                  <a:srgbClr val="000000"/>
                </a:solidFill>
                <a:latin typeface="黑体" panose="02010609060101010101" pitchFamily="49" charset="-122"/>
                <a:ea typeface="黑体" panose="02010609060101010101" pitchFamily="49" charset="-122"/>
              </a:rPr>
              <a:t>T</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计算如下：</a:t>
            </a:r>
            <a:endParaRPr lang="zh-CN" altLang="zh-CN" sz="22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1</a:t>
            </a:r>
            <a:r>
              <a:rPr lang="zh-CN" altLang="zh-CN" sz="2000" dirty="0">
                <a:solidFill>
                  <a:srgbClr val="000000"/>
                </a:solidFill>
                <a:latin typeface="黑体" panose="02010609060101010101" pitchFamily="49" charset="-122"/>
                <a:ea typeface="黑体" panose="02010609060101010101" pitchFamily="49" charset="-122"/>
              </a:rPr>
              <a:t>）若对某些常数ε</a:t>
            </a:r>
            <a:r>
              <a:rPr lang="en-US" altLang="zh-CN" sz="2000" dirty="0">
                <a:solidFill>
                  <a:srgbClr val="000000"/>
                </a:solidFill>
                <a:latin typeface="黑体" panose="02010609060101010101" pitchFamily="49" charset="-122"/>
                <a:ea typeface="黑体" panose="02010609060101010101" pitchFamily="49" charset="-122"/>
              </a:rPr>
              <a:t>&gt;0</a:t>
            </a:r>
            <a:r>
              <a:rPr lang="zh-CN" altLang="zh-CN" sz="2000" dirty="0">
                <a:solidFill>
                  <a:srgbClr val="000000"/>
                </a:solidFill>
                <a:latin typeface="黑体" panose="02010609060101010101" pitchFamily="49" charset="-122"/>
                <a:ea typeface="黑体" panose="02010609060101010101" pitchFamily="49" charset="-122"/>
              </a:rPr>
              <a:t>，有</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，那么</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2</a:t>
            </a:r>
            <a:r>
              <a:rPr lang="zh-CN" altLang="zh-CN" sz="2000" dirty="0">
                <a:solidFill>
                  <a:srgbClr val="000000"/>
                </a:solidFill>
                <a:latin typeface="黑体" panose="02010609060101010101" pitchFamily="49" charset="-122"/>
                <a:ea typeface="黑体" panose="02010609060101010101" pitchFamily="49" charset="-122"/>
              </a:rPr>
              <a:t>）若</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，那么</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3</a:t>
            </a:r>
            <a:r>
              <a:rPr lang="zh-CN" altLang="zh-CN" sz="2000" dirty="0">
                <a:solidFill>
                  <a:srgbClr val="000000"/>
                </a:solidFill>
                <a:latin typeface="黑体" panose="02010609060101010101" pitchFamily="49" charset="-122"/>
                <a:ea typeface="黑体" panose="02010609060101010101" pitchFamily="49" charset="-122"/>
              </a:rPr>
              <a:t>）若对某些常数ε</a:t>
            </a:r>
            <a:r>
              <a:rPr lang="en-US" altLang="zh-CN" sz="2000" dirty="0">
                <a:solidFill>
                  <a:srgbClr val="000000"/>
                </a:solidFill>
                <a:latin typeface="黑体" panose="02010609060101010101" pitchFamily="49" charset="-122"/>
                <a:ea typeface="黑体" panose="02010609060101010101" pitchFamily="49" charset="-122"/>
              </a:rPr>
              <a:t>&gt;0</a:t>
            </a:r>
            <a:r>
              <a:rPr lang="zh-CN" altLang="zh-CN" sz="2000" dirty="0">
                <a:solidFill>
                  <a:srgbClr val="000000"/>
                </a:solidFill>
                <a:latin typeface="黑体" panose="02010609060101010101" pitchFamily="49" charset="-122"/>
                <a:ea typeface="黑体" panose="02010609060101010101" pitchFamily="49" charset="-122"/>
              </a:rPr>
              <a:t>，有</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，并且对常数</a:t>
            </a:r>
            <a:r>
              <a:rPr lang="en-US" altLang="zh-CN" sz="2000" i="1" dirty="0">
                <a:solidFill>
                  <a:srgbClr val="000000"/>
                </a:solidFill>
                <a:latin typeface="黑体" panose="02010609060101010101" pitchFamily="49" charset="-122"/>
                <a:ea typeface="黑体" panose="02010609060101010101" pitchFamily="49" charset="-122"/>
              </a:rPr>
              <a:t>c</a:t>
            </a:r>
            <a:r>
              <a:rPr lang="en-US" altLang="zh-CN" sz="2000" dirty="0">
                <a:solidFill>
                  <a:srgbClr val="000000"/>
                </a:solidFill>
                <a:latin typeface="黑体" panose="02010609060101010101" pitchFamily="49" charset="-122"/>
                <a:ea typeface="黑体" panose="02010609060101010101" pitchFamily="49" charset="-122"/>
              </a:rPr>
              <a:t>&lt;1</a:t>
            </a:r>
            <a:r>
              <a:rPr lang="zh-CN" altLang="zh-CN" sz="2000" dirty="0">
                <a:solidFill>
                  <a:srgbClr val="000000"/>
                </a:solidFill>
                <a:latin typeface="黑体" panose="02010609060101010101" pitchFamily="49" charset="-122"/>
                <a:ea typeface="黑体" panose="02010609060101010101" pitchFamily="49" charset="-122"/>
              </a:rPr>
              <a:t>与所有足够大的</a:t>
            </a:r>
            <a:r>
              <a:rPr lang="en-US" altLang="zh-CN" sz="2000" i="1" dirty="0">
                <a:solidFill>
                  <a:srgbClr val="000000"/>
                </a:solidFill>
                <a:latin typeface="黑体" panose="02010609060101010101" pitchFamily="49" charset="-122"/>
                <a:ea typeface="黑体" panose="02010609060101010101" pitchFamily="49" charset="-122"/>
              </a:rPr>
              <a:t>n</a:t>
            </a:r>
            <a:r>
              <a:rPr lang="zh-CN" altLang="zh-CN" sz="2000" dirty="0">
                <a:solidFill>
                  <a:srgbClr val="000000"/>
                </a:solidFill>
                <a:latin typeface="黑体" panose="02010609060101010101" pitchFamily="49" charset="-122"/>
                <a:ea typeface="黑体" panose="02010609060101010101" pitchFamily="49" charset="-122"/>
              </a:rPr>
              <a:t>，有</a:t>
            </a:r>
            <a:r>
              <a:rPr lang="en-US" altLang="zh-CN" sz="2000" i="1" dirty="0">
                <a:solidFill>
                  <a:srgbClr val="000000"/>
                </a:solidFill>
                <a:latin typeface="黑体" panose="02010609060101010101" pitchFamily="49" charset="-122"/>
                <a:ea typeface="黑体" panose="02010609060101010101" pitchFamily="49" charset="-122"/>
              </a:rPr>
              <a:t>af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b</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cf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，那么</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)=O(</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88066" name="Rectangle 2"/>
          <p:cNvSpPr/>
          <p:nvPr/>
        </p:nvSpPr>
        <p:spPr>
          <a:xfrm>
            <a:off x="0" y="7620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88067" name="Rectangle 4"/>
          <p:cNvSpPr/>
          <p:nvPr/>
        </p:nvSpPr>
        <p:spPr>
          <a:xfrm>
            <a:off x="0" y="7620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88068" name="Rectangle 6"/>
          <p:cNvSpPr/>
          <p:nvPr/>
        </p:nvSpPr>
        <p:spPr>
          <a:xfrm>
            <a:off x="0" y="7620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pSp>
        <p:nvGrpSpPr>
          <p:cNvPr id="2" name="组合 1"/>
          <p:cNvGrpSpPr/>
          <p:nvPr/>
        </p:nvGrpSpPr>
        <p:grpSpPr>
          <a:xfrm>
            <a:off x="4608513" y="2590800"/>
            <a:ext cx="3506787" cy="382588"/>
            <a:chOff x="4608513" y="2590800"/>
            <a:chExt cx="3506787" cy="382588"/>
          </a:xfrm>
        </p:grpSpPr>
        <p:pic>
          <p:nvPicPr>
            <p:cNvPr id="88070" name="Picture 1"/>
            <p:cNvPicPr>
              <a:picLocks noChangeAspect="1"/>
            </p:cNvPicPr>
            <p:nvPr/>
          </p:nvPicPr>
          <p:blipFill>
            <a:blip r:embed="rId1">
              <a:clrChange>
                <a:clrFrom>
                  <a:srgbClr val="FFFFFF"/>
                </a:clrFrom>
                <a:clrTo>
                  <a:srgbClr val="FFFFFF">
                    <a:alpha val="0"/>
                  </a:srgbClr>
                </a:clrTo>
              </a:clrChange>
            </a:blip>
            <a:stretch>
              <a:fillRect/>
            </a:stretch>
          </p:blipFill>
          <p:spPr>
            <a:xfrm>
              <a:off x="4608513" y="2643188"/>
              <a:ext cx="1069975" cy="330200"/>
            </a:xfrm>
            <a:prstGeom prst="rect">
              <a:avLst/>
            </a:prstGeom>
            <a:noFill/>
            <a:ln w="9525">
              <a:noFill/>
            </a:ln>
          </p:spPr>
        </p:pic>
        <p:pic>
          <p:nvPicPr>
            <p:cNvPr id="88071" name="Picture 5"/>
            <p:cNvPicPr>
              <a:picLocks noChangeAspect="1"/>
            </p:cNvPicPr>
            <p:nvPr/>
          </p:nvPicPr>
          <p:blipFill>
            <a:blip r:embed="rId2">
              <a:clrChange>
                <a:clrFrom>
                  <a:srgbClr val="FFFFFF"/>
                </a:clrFrom>
                <a:clrTo>
                  <a:srgbClr val="FFFFFF">
                    <a:alpha val="0"/>
                  </a:srgbClr>
                </a:clrTo>
              </a:clrChange>
            </a:blip>
            <a:stretch>
              <a:fillRect/>
            </a:stretch>
          </p:blipFill>
          <p:spPr>
            <a:xfrm>
              <a:off x="7162800" y="2590800"/>
              <a:ext cx="952500" cy="357188"/>
            </a:xfrm>
            <a:prstGeom prst="rect">
              <a:avLst/>
            </a:prstGeom>
            <a:noFill/>
            <a:ln w="9525">
              <a:noFill/>
            </a:ln>
          </p:spPr>
        </p:pic>
      </p:grpSp>
      <p:sp>
        <p:nvSpPr>
          <p:cNvPr id="88072" name="Rectangle 8"/>
          <p:cNvSpPr/>
          <p:nvPr/>
        </p:nvSpPr>
        <p:spPr>
          <a:xfrm>
            <a:off x="0" y="7620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grpSp>
        <p:nvGrpSpPr>
          <p:cNvPr id="3" name="组合 2"/>
          <p:cNvGrpSpPr/>
          <p:nvPr/>
        </p:nvGrpSpPr>
        <p:grpSpPr>
          <a:xfrm>
            <a:off x="2362200" y="3297238"/>
            <a:ext cx="3581400" cy="357187"/>
            <a:chOff x="2362200" y="3297238"/>
            <a:chExt cx="3581400" cy="357187"/>
          </a:xfrm>
        </p:grpSpPr>
        <p:pic>
          <p:nvPicPr>
            <p:cNvPr id="88074" name="Picture 7"/>
            <p:cNvPicPr>
              <a:picLocks noChangeAspect="1"/>
            </p:cNvPicPr>
            <p:nvPr/>
          </p:nvPicPr>
          <p:blipFill>
            <a:blip r:embed="rId3">
              <a:clrChange>
                <a:clrFrom>
                  <a:srgbClr val="FFFFFF"/>
                </a:clrFrom>
                <a:clrTo>
                  <a:srgbClr val="FFFFFF">
                    <a:alpha val="0"/>
                  </a:srgbClr>
                </a:clrTo>
              </a:clrChange>
            </a:blip>
            <a:stretch>
              <a:fillRect/>
            </a:stretch>
          </p:blipFill>
          <p:spPr>
            <a:xfrm>
              <a:off x="4732338" y="3297238"/>
              <a:ext cx="1211262" cy="285750"/>
            </a:xfrm>
            <a:prstGeom prst="rect">
              <a:avLst/>
            </a:prstGeom>
            <a:noFill/>
            <a:ln w="9525">
              <a:noFill/>
            </a:ln>
          </p:spPr>
        </p:pic>
        <p:pic>
          <p:nvPicPr>
            <p:cNvPr id="88075" name="Picture 5"/>
            <p:cNvPicPr>
              <a:picLocks noChangeAspect="1"/>
            </p:cNvPicPr>
            <p:nvPr/>
          </p:nvPicPr>
          <p:blipFill>
            <a:blip r:embed="rId2">
              <a:clrChange>
                <a:clrFrom>
                  <a:srgbClr val="FFFFFF"/>
                </a:clrFrom>
                <a:clrTo>
                  <a:srgbClr val="FFFFFF">
                    <a:alpha val="0"/>
                  </a:srgbClr>
                </a:clrTo>
              </a:clrChange>
            </a:blip>
            <a:stretch>
              <a:fillRect/>
            </a:stretch>
          </p:blipFill>
          <p:spPr>
            <a:xfrm>
              <a:off x="2362200" y="3297238"/>
              <a:ext cx="952500" cy="357187"/>
            </a:xfrm>
            <a:prstGeom prst="rect">
              <a:avLst/>
            </a:prstGeom>
            <a:noFill/>
            <a:ln w="9525">
              <a:noFill/>
            </a:ln>
          </p:spPr>
        </p:pic>
      </p:grpSp>
      <p:sp>
        <p:nvSpPr>
          <p:cNvPr id="88076" name="Rectangle 10"/>
          <p:cNvSpPr/>
          <p:nvPr/>
        </p:nvSpPr>
        <p:spPr>
          <a:xfrm>
            <a:off x="0" y="7620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pic>
        <p:nvPicPr>
          <p:cNvPr id="65548" name="Picture 9"/>
          <p:cNvPicPr>
            <a:picLocks noChangeAspect="1"/>
          </p:cNvPicPr>
          <p:nvPr/>
        </p:nvPicPr>
        <p:blipFill>
          <a:blip r:embed="rId4">
            <a:clrChange>
              <a:clrFrom>
                <a:srgbClr val="FFFFFF"/>
              </a:clrFrom>
              <a:clrTo>
                <a:srgbClr val="FFFFFF">
                  <a:alpha val="0"/>
                </a:srgbClr>
              </a:clrTo>
            </a:clrChange>
          </a:blip>
          <a:stretch>
            <a:fillRect/>
          </a:stretch>
        </p:blipFill>
        <p:spPr>
          <a:xfrm>
            <a:off x="4608513" y="3881438"/>
            <a:ext cx="1155700" cy="357187"/>
          </a:xfrm>
          <a:prstGeom prst="rect">
            <a:avLst/>
          </a:prstGeom>
          <a:noFill/>
          <a:ln w="9525">
            <a:noFill/>
          </a:ln>
        </p:spPr>
      </p:pic>
      <p:sp>
        <p:nvSpPr>
          <p:cNvPr id="15"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4" name="矩形 3"/>
          <p:cNvSpPr/>
          <p:nvPr/>
        </p:nvSpPr>
        <p:spPr>
          <a:xfrm>
            <a:off x="1865313" y="4981575"/>
            <a:ext cx="5486400" cy="12319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en-US" sz="2400"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rPr>
              <a:t>比较非递归函数</a:t>
            </a:r>
            <a:r>
              <a:rPr kumimoji="0" lang="en-US" altLang="zh-CN" sz="2400" b="0" i="0" u="none" strike="noStrike" kern="1200" cap="none" spc="0" normalizeH="0" baseline="0" noProof="1">
                <a:ln>
                  <a:noFill/>
                </a:ln>
                <a:solidFill>
                  <a:srgbClr val="FFFFFF"/>
                </a:solidFill>
                <a:effectLst/>
                <a:uLnTx/>
                <a:uFillTx/>
                <a:latin typeface="Consolas" panose="020B0609020204030204" pitchFamily="49" charset="0"/>
                <a:ea typeface="+mn-ea"/>
                <a:cs typeface="+mn-cs"/>
              </a:rPr>
              <a:t>f(n)</a:t>
            </a:r>
            <a:r>
              <a:rPr kumimoji="0" lang="en-US" altLang="en-US" sz="2400"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rPr>
              <a:t>和函数</a:t>
            </a:r>
            <a:r>
              <a:rPr kumimoji="0" lang="en-US" altLang="zh-CN" sz="2400" b="0" i="0" u="none" strike="noStrike" kern="1200" cap="none" spc="0" normalizeH="0" baseline="0" noProof="1">
                <a:ln>
                  <a:noFill/>
                </a:ln>
                <a:solidFill>
                  <a:srgbClr val="FFFFFF"/>
                </a:solidFill>
                <a:effectLst/>
                <a:uLnTx/>
                <a:uFillTx/>
                <a:latin typeface="Consolas" panose="020B0609020204030204" pitchFamily="49" charset="0"/>
                <a:ea typeface="+mn-ea"/>
                <a:cs typeface="+mn-cs"/>
              </a:rPr>
              <a:t>n</a:t>
            </a:r>
            <a:r>
              <a:rPr kumimoji="0" lang="en-US" altLang="zh-CN" sz="2400" b="0" i="0" u="none" strike="noStrike" kern="1200" cap="none" spc="0" normalizeH="0" baseline="30000" noProof="1">
                <a:ln>
                  <a:noFill/>
                </a:ln>
                <a:solidFill>
                  <a:srgbClr val="FFFFFF"/>
                </a:solidFill>
                <a:effectLst/>
                <a:uLnTx/>
                <a:uFillTx/>
                <a:latin typeface="Consolas" panose="020B0609020204030204" pitchFamily="49" charset="0"/>
                <a:ea typeface="+mn-ea"/>
                <a:cs typeface="+mn-cs"/>
              </a:rPr>
              <a:t>log</a:t>
            </a:r>
            <a:r>
              <a:rPr kumimoji="0" lang="en-US" altLang="zh-CN" sz="2400" b="0" i="0" u="none" strike="noStrike" kern="1200" cap="none" spc="0" normalizeH="0" baseline="-25000" noProof="1">
                <a:ln>
                  <a:noFill/>
                </a:ln>
                <a:solidFill>
                  <a:srgbClr val="FFFFFF"/>
                </a:solidFill>
                <a:effectLst/>
                <a:uLnTx/>
                <a:uFillTx/>
                <a:latin typeface="Consolas" panose="020B0609020204030204" pitchFamily="49" charset="0"/>
                <a:ea typeface="+mn-ea"/>
                <a:cs typeface="+mn-cs"/>
              </a:rPr>
              <a:t>b</a:t>
            </a:r>
            <a:r>
              <a:rPr kumimoji="0" lang="en-US" altLang="zh-CN" sz="2400" b="0" i="0" u="none" strike="noStrike" kern="1200" cap="none" spc="0" normalizeH="0" baseline="30000" noProof="1">
                <a:ln>
                  <a:noFill/>
                </a:ln>
                <a:solidFill>
                  <a:srgbClr val="FFFFFF"/>
                </a:solidFill>
                <a:effectLst/>
                <a:uLnTx/>
                <a:uFillTx/>
                <a:latin typeface="Consolas" panose="020B0609020204030204" pitchFamily="49" charset="0"/>
                <a:ea typeface="+mn-ea"/>
                <a:cs typeface="+mn-cs"/>
              </a:rPr>
              <a:t>a  </a:t>
            </a:r>
            <a:r>
              <a:rPr kumimoji="0" lang="en-US" altLang="zh-CN" sz="2400" b="0" i="0" u="none" strike="noStrike" kern="1200" cap="none" spc="0" normalizeH="0" baseline="0" noProof="1">
                <a:ln>
                  <a:noFill/>
                </a:ln>
                <a:solidFill>
                  <a:srgbClr val="FFFFFF"/>
                </a:solidFill>
                <a:effectLst/>
                <a:uLnTx/>
                <a:uFillTx/>
                <a:latin typeface="Consolas" panose="020B0609020204030204" pitchFamily="49" charset="0"/>
                <a:ea typeface="+mn-ea"/>
                <a:cs typeface="+mn-cs"/>
              </a:rPr>
              <a:t> </a:t>
            </a:r>
            <a:endParaRPr kumimoji="0" lang="en-US" altLang="zh-CN" sz="2400" b="0" i="0" u="none" strike="noStrike" kern="1200" cap="none" spc="0" normalizeH="0" baseline="0" noProof="1">
              <a:ln>
                <a:noFill/>
              </a:ln>
              <a:solidFill>
                <a:srgbClr val="FFFFFF"/>
              </a:solidFill>
              <a:effectLst/>
              <a:uLnTx/>
              <a:uFillTx/>
              <a:latin typeface="Consolas" panose="020B0609020204030204" pitchFamily="49" charset="0"/>
              <a:ea typeface="+mn-ea"/>
              <a:cs typeface="+mn-cs"/>
            </a:endParaRPr>
          </a:p>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en-US" sz="2400"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分为小于、等于、大于三种情况</a:t>
            </a:r>
            <a:r>
              <a:rPr kumimoji="0" lang="en-US" altLang="zh-CN" sz="2400"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en-US" altLang="zh-CN" sz="2400" b="0" i="0" u="none" strike="noStrike" kern="1200" cap="none" spc="0" normalizeH="0" baseline="30000" noProof="1">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charRg st="65" end="11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8">
                                            <p:txEl>
                                              <p:charRg st="115" end="15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8">
                                            <p:txEl>
                                              <p:charRg st="156" end="23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Box 1"/>
          <p:cNvSpPr txBox="1"/>
          <p:nvPr/>
        </p:nvSpPr>
        <p:spPr>
          <a:xfrm>
            <a:off x="184150" y="1287463"/>
            <a:ext cx="8858250" cy="2954337"/>
          </a:xfrm>
          <a:prstGeom prst="rect">
            <a:avLst/>
          </a:prstGeom>
          <a:noFill/>
          <a:ln w="9525">
            <a:noFill/>
          </a:ln>
        </p:spPr>
        <p:txBody>
          <a:bodyPr anchor="t" anchorCtr="0">
            <a:spAutoFit/>
          </a:bodyPr>
          <a:p>
            <a:pPr eaLnBrk="0" hangingPunct="0">
              <a:lnSpc>
                <a:spcPct val="150000"/>
              </a:lnSpc>
            </a:pPr>
            <a:r>
              <a:rPr lang="en-US" altLang="zh-CN" sz="2200" dirty="0">
                <a:solidFill>
                  <a:srgbClr val="000000"/>
                </a:solidFill>
                <a:latin typeface="黑体" panose="02010609060101010101" pitchFamily="49" charset="-122"/>
                <a:ea typeface="黑体" panose="02010609060101010101" pitchFamily="49" charset="-122"/>
              </a:rPr>
              <a:t>    </a:t>
            </a:r>
            <a:r>
              <a:rPr lang="zh-CN" altLang="zh-CN" sz="2200" dirty="0">
                <a:solidFill>
                  <a:srgbClr val="000000"/>
                </a:solidFill>
                <a:latin typeface="黑体" panose="02010609060101010101" pitchFamily="49" charset="-122"/>
                <a:ea typeface="黑体" panose="02010609060101010101" pitchFamily="49" charset="-122"/>
              </a:rPr>
              <a:t>应用该定理的过程是，首先把函数</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与函数进行比较，递归方程的解由这两个函数中较大的一个决定：</a:t>
            </a:r>
            <a:endParaRPr lang="zh-CN" altLang="zh-CN" sz="22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latin typeface="黑体" panose="02010609060101010101" pitchFamily="49" charset="-122"/>
                <a:ea typeface="黑体" panose="02010609060101010101" pitchFamily="49" charset="-122"/>
              </a:rPr>
              <a:t>     </a:t>
            </a:r>
            <a:r>
              <a:rPr lang="zh-CN" altLang="zh-CN" sz="2000" dirty="0">
                <a:solidFill>
                  <a:srgbClr val="C00000"/>
                </a:solidFill>
                <a:latin typeface="黑体" panose="02010609060101010101" pitchFamily="49" charset="-122"/>
                <a:ea typeface="黑体" panose="02010609060101010101" pitchFamily="49" charset="-122"/>
              </a:rPr>
              <a:t>情况（</a:t>
            </a:r>
            <a:r>
              <a:rPr lang="en-US" altLang="zh-CN" sz="2000" dirty="0">
                <a:solidFill>
                  <a:srgbClr val="C00000"/>
                </a:solidFill>
                <a:latin typeface="黑体" panose="02010609060101010101" pitchFamily="49" charset="-122"/>
                <a:ea typeface="黑体" panose="02010609060101010101" pitchFamily="49" charset="-122"/>
              </a:rPr>
              <a:t>1</a:t>
            </a:r>
            <a:r>
              <a:rPr lang="zh-CN" altLang="zh-CN" sz="2000" dirty="0">
                <a:solidFill>
                  <a:srgbClr val="C00000"/>
                </a:solidFill>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函数</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比函数</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更大，则</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latin typeface="黑体" panose="02010609060101010101" pitchFamily="49" charset="-122"/>
                <a:ea typeface="黑体" panose="02010609060101010101" pitchFamily="49" charset="-122"/>
              </a:rPr>
              <a:t>     </a:t>
            </a:r>
            <a:r>
              <a:rPr lang="zh-CN" altLang="zh-CN" sz="2000" dirty="0">
                <a:solidFill>
                  <a:srgbClr val="C00000"/>
                </a:solidFill>
                <a:latin typeface="黑体" panose="02010609060101010101" pitchFamily="49" charset="-122"/>
                <a:ea typeface="黑体" panose="02010609060101010101" pitchFamily="49" charset="-122"/>
              </a:rPr>
              <a:t>情况（</a:t>
            </a:r>
            <a:r>
              <a:rPr lang="en-US" altLang="zh-CN" sz="2000" dirty="0">
                <a:solidFill>
                  <a:srgbClr val="C00000"/>
                </a:solidFill>
                <a:latin typeface="黑体" panose="02010609060101010101" pitchFamily="49" charset="-122"/>
                <a:ea typeface="黑体" panose="02010609060101010101" pitchFamily="49" charset="-122"/>
              </a:rPr>
              <a:t>2</a:t>
            </a:r>
            <a:r>
              <a:rPr lang="zh-CN" altLang="zh-CN" sz="2000" dirty="0">
                <a:solidFill>
                  <a:srgbClr val="C00000"/>
                </a:solidFill>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函数</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和函数</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一样大，则</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C00000"/>
                </a:solidFill>
                <a:latin typeface="黑体" panose="02010609060101010101" pitchFamily="49" charset="-122"/>
                <a:ea typeface="黑体" panose="02010609060101010101" pitchFamily="49" charset="-122"/>
              </a:rPr>
              <a:t>     </a:t>
            </a:r>
            <a:r>
              <a:rPr lang="zh-CN" altLang="zh-CN" sz="2000" dirty="0">
                <a:solidFill>
                  <a:srgbClr val="C00000"/>
                </a:solidFill>
                <a:latin typeface="黑体" panose="02010609060101010101" pitchFamily="49" charset="-122"/>
                <a:ea typeface="黑体" panose="02010609060101010101" pitchFamily="49" charset="-122"/>
              </a:rPr>
              <a:t>情况（</a:t>
            </a:r>
            <a:r>
              <a:rPr lang="en-US" altLang="zh-CN" sz="2000" dirty="0">
                <a:solidFill>
                  <a:srgbClr val="C00000"/>
                </a:solidFill>
                <a:latin typeface="黑体" panose="02010609060101010101" pitchFamily="49" charset="-122"/>
                <a:ea typeface="黑体" panose="02010609060101010101" pitchFamily="49" charset="-122"/>
              </a:rPr>
              <a:t>3</a:t>
            </a:r>
            <a:r>
              <a:rPr lang="zh-CN" altLang="zh-CN" sz="2000" dirty="0">
                <a:solidFill>
                  <a:srgbClr val="C00000"/>
                </a:solidFill>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函数</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比函数</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小，则</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)=O(</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90114" name="Rectangle 2"/>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pic>
        <p:nvPicPr>
          <p:cNvPr id="90115" name="Picture 1"/>
          <p:cNvPicPr>
            <a:picLocks noChangeAspect="1"/>
          </p:cNvPicPr>
          <p:nvPr/>
        </p:nvPicPr>
        <p:blipFill>
          <a:blip r:embed="rId1">
            <a:clrChange>
              <a:clrFrom>
                <a:srgbClr val="FFFFFF"/>
              </a:clrFrom>
              <a:clrTo>
                <a:srgbClr val="FFFFFF">
                  <a:alpha val="0"/>
                </a:srgbClr>
              </a:clrTo>
            </a:clrChange>
          </a:blip>
          <a:stretch>
            <a:fillRect/>
          </a:stretch>
        </p:blipFill>
        <p:spPr>
          <a:xfrm>
            <a:off x="2846388" y="2571750"/>
            <a:ext cx="641350" cy="385763"/>
          </a:xfrm>
          <a:prstGeom prst="rect">
            <a:avLst/>
          </a:prstGeom>
          <a:noFill/>
          <a:ln w="9525">
            <a:noFill/>
          </a:ln>
        </p:spPr>
      </p:pic>
      <p:pic>
        <p:nvPicPr>
          <p:cNvPr id="90116" name="Picture 1"/>
          <p:cNvPicPr>
            <a:picLocks noChangeAspect="1"/>
          </p:cNvPicPr>
          <p:nvPr/>
        </p:nvPicPr>
        <p:blipFill>
          <a:blip r:embed="rId1">
            <a:clrChange>
              <a:clrFrom>
                <a:srgbClr val="FFFFFF"/>
              </a:clrFrom>
              <a:clrTo>
                <a:srgbClr val="FFFFFF">
                  <a:alpha val="0"/>
                </a:srgbClr>
              </a:clrTo>
            </a:clrChange>
          </a:blip>
          <a:stretch>
            <a:fillRect/>
          </a:stretch>
        </p:blipFill>
        <p:spPr>
          <a:xfrm>
            <a:off x="2819400" y="3189288"/>
            <a:ext cx="642938" cy="385762"/>
          </a:xfrm>
          <a:prstGeom prst="rect">
            <a:avLst/>
          </a:prstGeom>
          <a:noFill/>
          <a:ln w="9525">
            <a:noFill/>
          </a:ln>
        </p:spPr>
      </p:pic>
      <p:sp>
        <p:nvSpPr>
          <p:cNvPr id="90117" name="Rectangle 4"/>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pic>
        <p:nvPicPr>
          <p:cNvPr id="90118" name="Picture 3"/>
          <p:cNvPicPr>
            <a:picLocks noChangeAspect="1"/>
          </p:cNvPicPr>
          <p:nvPr/>
        </p:nvPicPr>
        <p:blipFill>
          <a:blip r:embed="rId2">
            <a:clrChange>
              <a:clrFrom>
                <a:srgbClr val="FFFFFF"/>
              </a:clrFrom>
              <a:clrTo>
                <a:srgbClr val="FFFFFF">
                  <a:alpha val="0"/>
                </a:srgbClr>
              </a:clrTo>
            </a:clrChange>
          </a:blip>
          <a:stretch>
            <a:fillRect/>
          </a:stretch>
        </p:blipFill>
        <p:spPr>
          <a:xfrm>
            <a:off x="6553200" y="2571750"/>
            <a:ext cx="952500" cy="357188"/>
          </a:xfrm>
          <a:prstGeom prst="rect">
            <a:avLst/>
          </a:prstGeom>
          <a:noFill/>
          <a:ln w="9525">
            <a:noFill/>
          </a:ln>
        </p:spPr>
      </p:pic>
      <p:sp>
        <p:nvSpPr>
          <p:cNvPr id="90119" name="Rectangle 6"/>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pic>
        <p:nvPicPr>
          <p:cNvPr id="90120" name="Picture 5"/>
          <p:cNvPicPr>
            <a:picLocks noChangeAspect="1"/>
          </p:cNvPicPr>
          <p:nvPr/>
        </p:nvPicPr>
        <p:blipFill>
          <a:blip r:embed="rId3">
            <a:clrChange>
              <a:clrFrom>
                <a:srgbClr val="FFFFFF"/>
              </a:clrFrom>
              <a:clrTo>
                <a:srgbClr val="FFFFFF">
                  <a:alpha val="0"/>
                </a:srgbClr>
              </a:clrTo>
            </a:clrChange>
          </a:blip>
          <a:stretch>
            <a:fillRect/>
          </a:stretch>
        </p:blipFill>
        <p:spPr>
          <a:xfrm>
            <a:off x="6781800" y="3227388"/>
            <a:ext cx="1285875" cy="303212"/>
          </a:xfrm>
          <a:prstGeom prst="rect">
            <a:avLst/>
          </a:prstGeom>
          <a:noFill/>
          <a:ln w="9525">
            <a:noFill/>
          </a:ln>
        </p:spPr>
      </p:pic>
      <p:pic>
        <p:nvPicPr>
          <p:cNvPr id="90121" name="Picture 1"/>
          <p:cNvPicPr>
            <a:picLocks noChangeAspect="1"/>
          </p:cNvPicPr>
          <p:nvPr/>
        </p:nvPicPr>
        <p:blipFill>
          <a:blip r:embed="rId1">
            <a:clrChange>
              <a:clrFrom>
                <a:srgbClr val="FFFFFF"/>
              </a:clrFrom>
              <a:clrTo>
                <a:srgbClr val="FFFFFF">
                  <a:alpha val="0"/>
                </a:srgbClr>
              </a:clrTo>
            </a:clrChange>
          </a:blip>
          <a:stretch>
            <a:fillRect/>
          </a:stretch>
        </p:blipFill>
        <p:spPr>
          <a:xfrm>
            <a:off x="2849563" y="3771900"/>
            <a:ext cx="642937" cy="385763"/>
          </a:xfrm>
          <a:prstGeom prst="rect">
            <a:avLst/>
          </a:prstGeom>
          <a:noFill/>
          <a:ln w="9525">
            <a:noFill/>
          </a:ln>
        </p:spPr>
      </p:pic>
      <p:sp>
        <p:nvSpPr>
          <p:cNvPr id="11"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noChangeArrowheads="1"/>
          </p:cNvSpPr>
          <p:nvPr>
            <p:ph type="title" idx="4294967295"/>
          </p:nvPr>
        </p:nvSpPr>
        <p:spPr>
          <a:xfrm>
            <a:off x="1485900" y="576263"/>
            <a:ext cx="6172200" cy="474663"/>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355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主方法</a:t>
            </a:r>
            <a:endParaRPr kumimoji="0" lang="zh-CN" altLang="zh-CN" sz="3555"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91138" name="Object 4"/>
          <p:cNvGraphicFramePr>
            <a:graphicFrameLocks noChangeAspect="1"/>
          </p:cNvGraphicFramePr>
          <p:nvPr/>
        </p:nvGraphicFramePr>
        <p:xfrm>
          <a:off x="914400" y="2819400"/>
          <a:ext cx="6721475" cy="1524000"/>
        </p:xfrm>
        <a:graphic>
          <a:graphicData uri="http://schemas.openxmlformats.org/presentationml/2006/ole">
            <mc:AlternateContent xmlns:mc="http://schemas.openxmlformats.org/markup-compatibility/2006">
              <mc:Choice xmlns:v="urn:schemas-microsoft-com:vml" Requires="v">
                <p:oleObj spid="_x0000_s3089" name="" r:id="rId1" imgW="3225800" imgH="736600" progId="Equation.DSMT4">
                  <p:embed/>
                </p:oleObj>
              </mc:Choice>
              <mc:Fallback>
                <p:oleObj name="" r:id="rId1" imgW="3225800" imgH="736600" progId="Equation.DSMT4">
                  <p:embed/>
                  <p:pic>
                    <p:nvPicPr>
                      <p:cNvPr id="0" name="图片 3088"/>
                      <p:cNvPicPr/>
                      <p:nvPr/>
                    </p:nvPicPr>
                    <p:blipFill>
                      <a:blip r:embed="rId2"/>
                      <a:stretch>
                        <a:fillRect/>
                      </a:stretch>
                    </p:blipFill>
                    <p:spPr>
                      <a:xfrm>
                        <a:off x="914400" y="2819400"/>
                        <a:ext cx="6721475" cy="1524000"/>
                      </a:xfrm>
                      <a:prstGeom prst="rect">
                        <a:avLst/>
                      </a:prstGeom>
                      <a:noFill/>
                      <a:ln w="38100">
                        <a:noFill/>
                        <a:miter/>
                      </a:ln>
                    </p:spPr>
                  </p:pic>
                </p:oleObj>
              </mc:Fallback>
            </mc:AlternateContent>
          </a:graphicData>
        </a:graphic>
      </p:graphicFrame>
      <p:sp>
        <p:nvSpPr>
          <p:cNvPr id="58373" name="TextBox 6"/>
          <p:cNvSpPr txBox="1">
            <a:spLocks noChangeArrowheads="1"/>
          </p:cNvSpPr>
          <p:nvPr/>
        </p:nvSpPr>
        <p:spPr bwMode="auto">
          <a:xfrm>
            <a:off x="1485900" y="3735388"/>
            <a:ext cx="7026275" cy="1752600"/>
          </a:xfrm>
          <a:prstGeom prst="rect">
            <a:avLst/>
          </a:prstGeom>
          <a:noFill/>
          <a:ln>
            <a:noFill/>
          </a:ln>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且对某个常数 </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c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&lt;1</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和所有充分大的 </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 </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有  </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 f</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n/b</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c f</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0" i="1"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n</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0"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那么  </a:t>
            </a:r>
            <a:r>
              <a:rPr kumimoji="0" lang="zh-CN" altLang="en-US" sz="2400" b="0"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0" lang="en-US" altLang="zh-CN"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zh-CN" altLang="en-US" sz="24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1485900" y="3886200"/>
            <a:ext cx="3500438" cy="492125"/>
          </a:xfrm>
          <a:prstGeom prst="rect">
            <a:avLst/>
          </a:prstGeom>
          <a:solidFill>
            <a:srgbClr val="FF0000">
              <a:alpha val="16863"/>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stStyle>
          <a:p>
            <a:pPr marL="0" lvl="0" indent="0" algn="ctr" eaLnBrk="1" fontAlgn="base" hangingPunct="1">
              <a:spcBef>
                <a:spcPct val="0"/>
              </a:spcBef>
              <a:buClrTx/>
              <a:buFontTx/>
              <a:buNone/>
            </a:pPr>
            <a:endParaRPr lang="en-US" altLang="en-US" sz="1800" b="0" strike="noStrike" noProof="1" dirty="0">
              <a:solidFill>
                <a:srgbClr val="FFFFFF"/>
              </a:solidFill>
            </a:endParaRPr>
          </a:p>
        </p:txBody>
      </p:sp>
      <p:sp>
        <p:nvSpPr>
          <p:cNvPr id="91141" name="文本框 2"/>
          <p:cNvSpPr txBox="1"/>
          <p:nvPr/>
        </p:nvSpPr>
        <p:spPr>
          <a:xfrm>
            <a:off x="457200" y="1524000"/>
            <a:ext cx="8072438" cy="1123950"/>
          </a:xfrm>
          <a:prstGeom prst="rect">
            <a:avLst/>
          </a:prstGeom>
          <a:noFill/>
          <a:ln w="9525">
            <a:noFill/>
          </a:ln>
        </p:spPr>
        <p:txBody>
          <a:bodyPr anchor="t" anchorCtr="0">
            <a:spAutoFit/>
          </a:bodyPr>
          <a:p>
            <a:pPr indent="276225">
              <a:lnSpc>
                <a:spcPct val="140000"/>
              </a:lnSpc>
              <a:buClrTx/>
              <a:buFontTx/>
            </a:pPr>
            <a:r>
              <a:rPr lang="zh-CN" altLang="en-US" sz="2400" dirty="0">
                <a:solidFill>
                  <a:srgbClr val="C00000"/>
                </a:solidFill>
                <a:latin typeface="Consolas" panose="020B0609020204030204" pitchFamily="49" charset="0"/>
                <a:ea typeface="微软雅黑" panose="020B0503020204020204" pitchFamily="34" charset="-122"/>
                <a:sym typeface="+mn-ea"/>
              </a:rPr>
              <a:t>定理：</a:t>
            </a:r>
            <a:r>
              <a:rPr lang="zh-CN" altLang="en-US" sz="2400" dirty="0">
                <a:solidFill>
                  <a:srgbClr val="161616"/>
                </a:solidFill>
                <a:latin typeface="Consolas" panose="020B0609020204030204" pitchFamily="49" charset="0"/>
                <a:ea typeface="微软雅黑" panose="020B0503020204020204" pitchFamily="34" charset="-122"/>
                <a:sym typeface="+mn-ea"/>
              </a:rPr>
              <a:t>设</a:t>
            </a:r>
            <a:r>
              <a:rPr lang="en-US" altLang="zh-CN" sz="2400" i="1" dirty="0">
                <a:solidFill>
                  <a:srgbClr val="161616"/>
                </a:solidFill>
                <a:latin typeface="Consolas" panose="020B0609020204030204" pitchFamily="49" charset="0"/>
                <a:ea typeface="微软雅黑" panose="020B0503020204020204" pitchFamily="34" charset="-122"/>
                <a:sym typeface="+mn-ea"/>
              </a:rPr>
              <a:t>a</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dirty="0">
                <a:solidFill>
                  <a:srgbClr val="161616"/>
                </a:solidFill>
                <a:latin typeface="Consolas" panose="020B0609020204030204" pitchFamily="49" charset="0"/>
                <a:ea typeface="微软雅黑" panose="020B0503020204020204" pitchFamily="34" charset="-122"/>
                <a:sym typeface="+mn-ea"/>
              </a:rPr>
              <a:t>1, </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b</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&gt;1</a:t>
            </a:r>
            <a:r>
              <a:rPr lang="zh-CN" altLang="en-US"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为常数，</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f</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n</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zh-CN" altLang="en-US"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为函数，</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T</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n</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zh-CN" altLang="en-US"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为非负整数，且</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T</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n</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aT</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n</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b</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f</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en-US" altLang="zh-CN" sz="2400" i="1" dirty="0">
                <a:solidFill>
                  <a:srgbClr val="161616"/>
                </a:solidFill>
                <a:latin typeface="Consolas" panose="020B0609020204030204" pitchFamily="49" charset="0"/>
                <a:ea typeface="微软雅黑" panose="020B0503020204020204" pitchFamily="34" charset="-122"/>
                <a:sym typeface="Symbol" panose="05050102010706020507" pitchFamily="18" charset="2"/>
              </a:rPr>
              <a:t>n</a:t>
            </a:r>
            <a:r>
              <a:rPr lang="en-US" altLang="zh-CN"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a:t>
            </a:r>
            <a:r>
              <a:rPr lang="zh-CN" altLang="en-US" sz="2400" dirty="0">
                <a:solidFill>
                  <a:srgbClr val="161616"/>
                </a:solidFill>
                <a:latin typeface="Consolas" panose="020B0609020204030204" pitchFamily="49" charset="0"/>
                <a:ea typeface="微软雅黑" panose="020B0503020204020204" pitchFamily="34" charset="-122"/>
                <a:sym typeface="Symbol" panose="05050102010706020507" pitchFamily="18" charset="2"/>
              </a:rPr>
              <a:t>则有以下结果：</a:t>
            </a:r>
            <a:endParaRPr lang="en-US" altLang="en-US" sz="2400"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92162" name="Object 3"/>
          <p:cNvGraphicFramePr>
            <a:graphicFrameLocks noChangeAspect="1"/>
          </p:cNvGraphicFramePr>
          <p:nvPr/>
        </p:nvGraphicFramePr>
        <p:xfrm>
          <a:off x="1295400" y="2001838"/>
          <a:ext cx="5580063" cy="3962400"/>
        </p:xfrm>
        <a:graphic>
          <a:graphicData uri="http://schemas.openxmlformats.org/presentationml/2006/ole">
            <mc:AlternateContent xmlns:mc="http://schemas.openxmlformats.org/markup-compatibility/2006">
              <mc:Choice xmlns:v="urn:schemas-microsoft-com:vml" Requires="v">
                <p:oleObj spid="_x0000_s3090" name="" r:id="rId1" imgW="3365500" imgH="2387600" progId="Equation.3">
                  <p:embed/>
                </p:oleObj>
              </mc:Choice>
              <mc:Fallback>
                <p:oleObj name="" r:id="rId1" imgW="3365500" imgH="2387600" progId="Equation.3">
                  <p:embed/>
                  <p:pic>
                    <p:nvPicPr>
                      <p:cNvPr id="0" name="图片 3089"/>
                      <p:cNvPicPr/>
                      <p:nvPr/>
                    </p:nvPicPr>
                    <p:blipFill>
                      <a:blip r:embed="rId2"/>
                      <a:stretch>
                        <a:fillRect/>
                      </a:stretch>
                    </p:blipFill>
                    <p:spPr>
                      <a:xfrm>
                        <a:off x="1295400" y="2001838"/>
                        <a:ext cx="5580063" cy="3962400"/>
                      </a:xfrm>
                      <a:prstGeom prst="rect">
                        <a:avLst/>
                      </a:prstGeom>
                      <a:noFill/>
                      <a:ln w="38100">
                        <a:noFill/>
                        <a:miter/>
                      </a:ln>
                    </p:spPr>
                  </p:pic>
                </p:oleObj>
              </mc:Fallback>
            </mc:AlternateContent>
          </a:graphicData>
        </a:graphic>
      </p:graphicFrame>
      <p:sp>
        <p:nvSpPr>
          <p:cNvPr id="92163" name="矩形 4"/>
          <p:cNvSpPr/>
          <p:nvPr/>
        </p:nvSpPr>
        <p:spPr>
          <a:xfrm>
            <a:off x="1219200" y="1450975"/>
            <a:ext cx="1635125" cy="430213"/>
          </a:xfrm>
          <a:prstGeom prst="rect">
            <a:avLst/>
          </a:prstGeom>
          <a:noFill/>
          <a:ln w="9525">
            <a:noFill/>
          </a:ln>
        </p:spPr>
        <p:txBody>
          <a:bodyPr wrap="none" anchor="t" anchorCtr="0">
            <a:spAutoFit/>
          </a:bodyPr>
          <a:p>
            <a:r>
              <a:rPr lang="zh-CN" altLang="en-US" sz="2200" b="1" dirty="0">
                <a:solidFill>
                  <a:srgbClr val="0000FF"/>
                </a:solidFill>
                <a:latin typeface="黑体" panose="02010609060101010101" pitchFamily="49" charset="-122"/>
                <a:ea typeface="黑体" panose="02010609060101010101" pitchFamily="49" charset="-122"/>
                <a:sym typeface="Symbol" panose="05050102010706020507" pitchFamily="18" charset="2"/>
              </a:rPr>
              <a:t>不妨设</a:t>
            </a:r>
            <a:r>
              <a:rPr lang="en-US" altLang="zh-CN" sz="22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n</a:t>
            </a:r>
            <a:r>
              <a:rPr lang="en-US" altLang="zh-CN" sz="22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b</a:t>
            </a:r>
            <a:r>
              <a:rPr lang="en-US" altLang="zh-CN" sz="2200" b="1" i="1" baseline="30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k</a:t>
            </a:r>
            <a:r>
              <a:rPr lang="en-US" altLang="zh-CN" sz="2200" b="1" baseline="30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200" baseline="30000" dirty="0">
              <a:solidFill>
                <a:srgbClr val="0000FF"/>
              </a:solidFill>
              <a:latin typeface="Calibri" panose="020F0502020204030204" pitchFamily="34" charset="0"/>
              <a:ea typeface="宋体" panose="02010600030101010101" pitchFamily="2" charset="-122"/>
            </a:endParaRPr>
          </a:p>
        </p:txBody>
      </p:sp>
      <p:sp>
        <p:nvSpPr>
          <p:cNvPr id="5" name="Text Box 2"/>
          <p:cNvSpPr>
            <a:spLocks noChangeArrowheads="1"/>
          </p:cNvSpPr>
          <p:nvPr/>
        </p:nvSpPr>
        <p:spPr bwMode="auto">
          <a:xfrm>
            <a:off x="152400" y="503238"/>
            <a:ext cx="7315200" cy="583565"/>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a:t>
            </a:r>
            <a:r>
              <a:rPr lang="zh-CN" altLang="en-US" sz="3200" b="1"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sym typeface="Times New Roman" panose="02020603050405020304" pitchFamily="18" charset="0"/>
              </a:rPr>
              <a:t>主定理的证明</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93185" name="Object 3"/>
          <p:cNvGraphicFramePr>
            <a:graphicFrameLocks noChangeAspect="1"/>
          </p:cNvGraphicFramePr>
          <p:nvPr/>
        </p:nvGraphicFramePr>
        <p:xfrm>
          <a:off x="1168400" y="1403350"/>
          <a:ext cx="2260600" cy="473075"/>
        </p:xfrm>
        <a:graphic>
          <a:graphicData uri="http://schemas.openxmlformats.org/presentationml/2006/ole">
            <mc:AlternateContent xmlns:mc="http://schemas.openxmlformats.org/markup-compatibility/2006">
              <mc:Choice xmlns:v="urn:schemas-microsoft-com:vml" Requires="v">
                <p:oleObj spid="_x0000_s3086" name="" r:id="rId1" imgW="1156335" imgH="241300" progId="Equation.DSMT4">
                  <p:embed/>
                </p:oleObj>
              </mc:Choice>
              <mc:Fallback>
                <p:oleObj name="" r:id="rId1" imgW="1156335" imgH="241300" progId="Equation.DSMT4">
                  <p:embed/>
                  <p:pic>
                    <p:nvPicPr>
                      <p:cNvPr id="0" name="图片 3085"/>
                      <p:cNvPicPr/>
                      <p:nvPr/>
                    </p:nvPicPr>
                    <p:blipFill>
                      <a:blip r:embed="rId2"/>
                      <a:stretch>
                        <a:fillRect/>
                      </a:stretch>
                    </p:blipFill>
                    <p:spPr>
                      <a:xfrm>
                        <a:off x="1168400" y="1403350"/>
                        <a:ext cx="2260600" cy="473075"/>
                      </a:xfrm>
                      <a:prstGeom prst="rect">
                        <a:avLst/>
                      </a:prstGeom>
                      <a:noFill/>
                      <a:ln w="38100">
                        <a:noFill/>
                        <a:miter/>
                      </a:ln>
                    </p:spPr>
                  </p:pic>
                </p:oleObj>
              </mc:Fallback>
            </mc:AlternateContent>
          </a:graphicData>
        </a:graphic>
      </p:graphicFrame>
      <p:graphicFrame>
        <p:nvGraphicFramePr>
          <p:cNvPr id="93186" name="Object 4"/>
          <p:cNvGraphicFramePr>
            <a:graphicFrameLocks noChangeAspect="1"/>
          </p:cNvGraphicFramePr>
          <p:nvPr/>
        </p:nvGraphicFramePr>
        <p:xfrm>
          <a:off x="4038600" y="1295400"/>
          <a:ext cx="3135313" cy="814388"/>
        </p:xfrm>
        <a:graphic>
          <a:graphicData uri="http://schemas.openxmlformats.org/presentationml/2006/ole">
            <mc:AlternateContent xmlns:mc="http://schemas.openxmlformats.org/markup-compatibility/2006">
              <mc:Choice xmlns:v="urn:schemas-microsoft-com:vml" Requires="v">
                <p:oleObj spid="_x0000_s3081" name="" r:id="rId3" imgW="1803400" imgH="444500" progId="Equation.3">
                  <p:embed/>
                </p:oleObj>
              </mc:Choice>
              <mc:Fallback>
                <p:oleObj name="" r:id="rId3" imgW="1803400" imgH="444500" progId="Equation.3">
                  <p:embed/>
                  <p:pic>
                    <p:nvPicPr>
                      <p:cNvPr id="0" name="图片 3080"/>
                      <p:cNvPicPr/>
                      <p:nvPr/>
                    </p:nvPicPr>
                    <p:blipFill>
                      <a:blip r:embed="rId4"/>
                      <a:stretch>
                        <a:fillRect/>
                      </a:stretch>
                    </p:blipFill>
                    <p:spPr>
                      <a:xfrm>
                        <a:off x="4038600" y="1295400"/>
                        <a:ext cx="3135313" cy="814388"/>
                      </a:xfrm>
                      <a:prstGeom prst="rect">
                        <a:avLst/>
                      </a:prstGeom>
                      <a:noFill/>
                      <a:ln w="38100">
                        <a:noFill/>
                        <a:miter/>
                      </a:ln>
                    </p:spPr>
                  </p:pic>
                </p:oleObj>
              </mc:Fallback>
            </mc:AlternateContent>
          </a:graphicData>
        </a:graphic>
      </p:graphicFrame>
      <p:graphicFrame>
        <p:nvGraphicFramePr>
          <p:cNvPr id="93187" name="Object 5"/>
          <p:cNvGraphicFramePr>
            <a:graphicFrameLocks noChangeAspect="1"/>
          </p:cNvGraphicFramePr>
          <p:nvPr/>
        </p:nvGraphicFramePr>
        <p:xfrm>
          <a:off x="4610100" y="2100263"/>
          <a:ext cx="3211513" cy="773112"/>
        </p:xfrm>
        <a:graphic>
          <a:graphicData uri="http://schemas.openxmlformats.org/presentationml/2006/ole">
            <mc:AlternateContent xmlns:mc="http://schemas.openxmlformats.org/markup-compatibility/2006">
              <mc:Choice xmlns:v="urn:schemas-microsoft-com:vml" Requires="v">
                <p:oleObj spid="_x0000_s3080" name="" r:id="rId5" imgW="1994535" imgH="457200" progId="Equation.3">
                  <p:embed/>
                </p:oleObj>
              </mc:Choice>
              <mc:Fallback>
                <p:oleObj name="" r:id="rId5" imgW="1994535" imgH="457200" progId="Equation.3">
                  <p:embed/>
                  <p:pic>
                    <p:nvPicPr>
                      <p:cNvPr id="0" name="图片 3079"/>
                      <p:cNvPicPr/>
                      <p:nvPr/>
                    </p:nvPicPr>
                    <p:blipFill>
                      <a:blip r:embed="rId6"/>
                      <a:stretch>
                        <a:fillRect/>
                      </a:stretch>
                    </p:blipFill>
                    <p:spPr>
                      <a:xfrm>
                        <a:off x="4610100" y="2100263"/>
                        <a:ext cx="3211513" cy="773112"/>
                      </a:xfrm>
                      <a:prstGeom prst="rect">
                        <a:avLst/>
                      </a:prstGeom>
                      <a:noFill/>
                      <a:ln w="38100">
                        <a:noFill/>
                        <a:miter/>
                      </a:ln>
                    </p:spPr>
                  </p:pic>
                </p:oleObj>
              </mc:Fallback>
            </mc:AlternateContent>
          </a:graphicData>
        </a:graphic>
      </p:graphicFrame>
      <p:graphicFrame>
        <p:nvGraphicFramePr>
          <p:cNvPr id="93188" name="Object 6"/>
          <p:cNvGraphicFramePr>
            <a:graphicFrameLocks noChangeAspect="1"/>
          </p:cNvGraphicFramePr>
          <p:nvPr/>
        </p:nvGraphicFramePr>
        <p:xfrm>
          <a:off x="4586288" y="2811463"/>
          <a:ext cx="3795712" cy="2338387"/>
        </p:xfrm>
        <a:graphic>
          <a:graphicData uri="http://schemas.openxmlformats.org/presentationml/2006/ole">
            <mc:AlternateContent xmlns:mc="http://schemas.openxmlformats.org/markup-compatibility/2006">
              <mc:Choice xmlns:v="urn:schemas-microsoft-com:vml" Requires="v">
                <p:oleObj spid="_x0000_s3082" name="" r:id="rId7" imgW="2362200" imgH="1384300" progId="Equation.3">
                  <p:embed/>
                </p:oleObj>
              </mc:Choice>
              <mc:Fallback>
                <p:oleObj name="" r:id="rId7" imgW="2362200" imgH="1384300" progId="Equation.3">
                  <p:embed/>
                  <p:pic>
                    <p:nvPicPr>
                      <p:cNvPr id="0" name="图片 3081"/>
                      <p:cNvPicPr/>
                      <p:nvPr/>
                    </p:nvPicPr>
                    <p:blipFill>
                      <a:blip r:embed="rId8"/>
                      <a:stretch>
                        <a:fillRect/>
                      </a:stretch>
                    </p:blipFill>
                    <p:spPr>
                      <a:xfrm>
                        <a:off x="4586288" y="2811463"/>
                        <a:ext cx="3795712" cy="2338387"/>
                      </a:xfrm>
                      <a:prstGeom prst="rect">
                        <a:avLst/>
                      </a:prstGeom>
                      <a:noFill/>
                      <a:ln w="38100">
                        <a:noFill/>
                        <a:miter/>
                      </a:ln>
                    </p:spPr>
                  </p:pic>
                </p:oleObj>
              </mc:Fallback>
            </mc:AlternateContent>
          </a:graphicData>
        </a:graphic>
      </p:graphicFrame>
      <p:graphicFrame>
        <p:nvGraphicFramePr>
          <p:cNvPr id="93189" name="Object 7"/>
          <p:cNvGraphicFramePr>
            <a:graphicFrameLocks noChangeAspect="1"/>
          </p:cNvGraphicFramePr>
          <p:nvPr/>
        </p:nvGraphicFramePr>
        <p:xfrm>
          <a:off x="4586288" y="5302250"/>
          <a:ext cx="3617912" cy="412750"/>
        </p:xfrm>
        <a:graphic>
          <a:graphicData uri="http://schemas.openxmlformats.org/presentationml/2006/ole">
            <mc:AlternateContent xmlns:mc="http://schemas.openxmlformats.org/markup-compatibility/2006">
              <mc:Choice xmlns:v="urn:schemas-microsoft-com:vml" Requires="v">
                <p:oleObj spid="_x0000_s3085" name="" r:id="rId9" imgW="2348230" imgH="254000" progId="Equation.3">
                  <p:embed/>
                </p:oleObj>
              </mc:Choice>
              <mc:Fallback>
                <p:oleObj name="" r:id="rId9" imgW="2348230" imgH="254000" progId="Equation.3">
                  <p:embed/>
                  <p:pic>
                    <p:nvPicPr>
                      <p:cNvPr id="0" name="图片 3084"/>
                      <p:cNvPicPr/>
                      <p:nvPr/>
                    </p:nvPicPr>
                    <p:blipFill>
                      <a:blip r:embed="rId10"/>
                      <a:stretch>
                        <a:fillRect/>
                      </a:stretch>
                    </p:blipFill>
                    <p:spPr>
                      <a:xfrm>
                        <a:off x="4586288" y="5302250"/>
                        <a:ext cx="3617912" cy="412750"/>
                      </a:xfrm>
                      <a:prstGeom prst="rect">
                        <a:avLst/>
                      </a:prstGeom>
                      <a:noFill/>
                      <a:ln w="38100">
                        <a:noFill/>
                        <a:miter/>
                      </a:ln>
                    </p:spPr>
                  </p:pic>
                </p:oleObj>
              </mc:Fallback>
            </mc:AlternateContent>
          </a:graphicData>
        </a:graphic>
      </p:graphicFrame>
      <p:sp>
        <p:nvSpPr>
          <p:cNvPr id="93190" name="Rectangle 9"/>
          <p:cNvSpPr/>
          <p:nvPr/>
        </p:nvSpPr>
        <p:spPr>
          <a:xfrm>
            <a:off x="0" y="2505075"/>
            <a:ext cx="9144000" cy="0"/>
          </a:xfrm>
          <a:prstGeom prst="rect">
            <a:avLst/>
          </a:prstGeom>
          <a:noFill/>
          <a:ln w="9525">
            <a:noFill/>
          </a:ln>
          <a:effectLst>
            <a:prstShdw prst="shdw17" dist="17961" dir="2699999">
              <a:srgbClr val="596D7E"/>
            </a:prstShdw>
          </a:effectLst>
        </p:spPr>
        <p:txBody>
          <a:bodyPr wrap="none" anchor="ctr" anchorCtr="0">
            <a:spAutoFit/>
          </a:bodyPr>
          <a:p>
            <a:pPr indent="1266825" eaLnBrk="0" hangingPunct="0">
              <a:buClrTx/>
              <a:buFontTx/>
            </a:pPr>
            <a:r>
              <a:rPr lang="en-US" altLang="zh-CN" sz="1000" dirty="0">
                <a:latin typeface="Times New Roman" panose="02020603050405020304" pitchFamily="18" charset="0"/>
                <a:ea typeface="宋体" panose="02010600030101010101" pitchFamily="2" charset="-122"/>
              </a:rPr>
              <a:t> </a:t>
            </a:r>
            <a:endParaRPr lang="en-US" altLang="zh-CN" sz="800" dirty="0">
              <a:latin typeface="Times New Roman" panose="02020603050405020304" pitchFamily="18" charset="0"/>
              <a:ea typeface="宋体" panose="02010600030101010101" pitchFamily="2" charset="-122"/>
            </a:endParaRPr>
          </a:p>
          <a:p>
            <a:pPr indent="1266825" eaLnBrk="0" hangingPunct="0">
              <a:buClrTx/>
              <a:buFontTx/>
            </a:pPr>
            <a:endParaRPr lang="en-US" altLang="zh-CN" sz="2400" dirty="0">
              <a:latin typeface="Times New Roman" panose="02020603050405020304" pitchFamily="18" charset="0"/>
              <a:ea typeface="宋体" panose="02010600030101010101" pitchFamily="2" charset="-122"/>
            </a:endParaRPr>
          </a:p>
        </p:txBody>
      </p:sp>
      <p:sp>
        <p:nvSpPr>
          <p:cNvPr id="93191" name="Rectangle 10"/>
          <p:cNvSpPr/>
          <p:nvPr/>
        </p:nvSpPr>
        <p:spPr>
          <a:xfrm>
            <a:off x="0" y="3876675"/>
            <a:ext cx="9144000" cy="457200"/>
          </a:xfrm>
          <a:prstGeom prst="rect">
            <a:avLst/>
          </a:prstGeom>
          <a:noFill/>
          <a:ln w="9525">
            <a:noFill/>
          </a:ln>
          <a:effectLst>
            <a:prstShdw prst="shdw17" dist="17961" dir="2699999">
              <a:srgbClr val="596D7E"/>
            </a:prstShdw>
          </a:effectLst>
        </p:spPr>
        <p:txBody>
          <a:bodyPr wrap="none" anchor="ctr" anchorCtr="0">
            <a:spAutoFit/>
          </a:bodyPr>
          <a:p>
            <a:pPr indent="266700" eaLnBrk="0" hangingPunct="0">
              <a:buClrTx/>
              <a:buFontTx/>
            </a:pPr>
            <a:r>
              <a:rPr lang="en-US" altLang="zh-CN" sz="10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11" name="Text Box 2"/>
          <p:cNvSpPr>
            <a:spLocks noChangeArrowheads="1"/>
          </p:cNvSpPr>
          <p:nvPr/>
        </p:nvSpPr>
        <p:spPr bwMode="auto">
          <a:xfrm>
            <a:off x="152400" y="503238"/>
            <a:ext cx="7315200" cy="583565"/>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a:t>
            </a:r>
            <a:r>
              <a:rPr lang="zh-CN" altLang="en-US" sz="3200" b="1"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sym typeface="Times New Roman" panose="02020603050405020304" pitchFamily="18" charset="0"/>
              </a:rPr>
              <a:t>主定理的证明</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93193" name="矩形 2"/>
          <p:cNvSpPr/>
          <p:nvPr/>
        </p:nvSpPr>
        <p:spPr>
          <a:xfrm>
            <a:off x="228600" y="1449388"/>
            <a:ext cx="971550" cy="461962"/>
          </a:xfrm>
          <a:prstGeom prst="rect">
            <a:avLst/>
          </a:prstGeom>
          <a:noFill/>
          <a:ln w="9525">
            <a:noFill/>
          </a:ln>
        </p:spPr>
        <p:txBody>
          <a:bodyPr wrap="none" anchor="t" anchorCtr="0">
            <a:spAutoFit/>
          </a:bodyPr>
          <a:p>
            <a:pPr eaLnBrk="0" hangingPunct="0"/>
            <a:r>
              <a:rPr lang="zh-CN" altLang="en-US" sz="2400" b="1" dirty="0">
                <a:solidFill>
                  <a:srgbClr val="C00000"/>
                </a:solidFill>
                <a:latin typeface="Arial" panose="020B0604020202020204" pitchFamily="34" charset="0"/>
                <a:ea typeface="宋体" panose="02010600030101010101" pitchFamily="2" charset="-122"/>
              </a:rPr>
              <a:t>情况</a:t>
            </a:r>
            <a:r>
              <a:rPr lang="en-US" altLang="zh-CN" sz="2400" b="1" dirty="0">
                <a:solidFill>
                  <a:srgbClr val="C00000"/>
                </a:solidFill>
                <a:latin typeface="Arial" panose="020B0604020202020204" pitchFamily="34" charset="0"/>
                <a:ea typeface="宋体" panose="02010600030101010101" pitchFamily="2" charset="-122"/>
              </a:rPr>
              <a:t>1</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94209" name="Object 3"/>
          <p:cNvGraphicFramePr>
            <a:graphicFrameLocks noChangeAspect="1"/>
          </p:cNvGraphicFramePr>
          <p:nvPr/>
        </p:nvGraphicFramePr>
        <p:xfrm>
          <a:off x="1200150" y="1444625"/>
          <a:ext cx="2016125" cy="457200"/>
        </p:xfrm>
        <a:graphic>
          <a:graphicData uri="http://schemas.openxmlformats.org/presentationml/2006/ole">
            <mc:AlternateContent xmlns:mc="http://schemas.openxmlformats.org/markup-compatibility/2006">
              <mc:Choice xmlns:v="urn:schemas-microsoft-com:vml" Requires="v">
                <p:oleObj spid="_x0000_s3083" name="" r:id="rId1" imgW="1067435" imgH="241300" progId="Equation.DSMT4">
                  <p:embed/>
                </p:oleObj>
              </mc:Choice>
              <mc:Fallback>
                <p:oleObj name="" r:id="rId1" imgW="1067435" imgH="241300" progId="Equation.DSMT4">
                  <p:embed/>
                  <p:pic>
                    <p:nvPicPr>
                      <p:cNvPr id="0" name="图片 3082"/>
                      <p:cNvPicPr/>
                      <p:nvPr/>
                    </p:nvPicPr>
                    <p:blipFill>
                      <a:blip r:embed="rId2"/>
                      <a:stretch>
                        <a:fillRect/>
                      </a:stretch>
                    </p:blipFill>
                    <p:spPr>
                      <a:xfrm>
                        <a:off x="1200150" y="1444625"/>
                        <a:ext cx="2016125" cy="457200"/>
                      </a:xfrm>
                      <a:prstGeom prst="rect">
                        <a:avLst/>
                      </a:prstGeom>
                      <a:noFill/>
                      <a:ln w="38100">
                        <a:noFill/>
                        <a:miter/>
                      </a:ln>
                    </p:spPr>
                  </p:pic>
                </p:oleObj>
              </mc:Fallback>
            </mc:AlternateContent>
          </a:graphicData>
        </a:graphic>
      </p:graphicFrame>
      <p:grpSp>
        <p:nvGrpSpPr>
          <p:cNvPr id="94210" name="组合 3"/>
          <p:cNvGrpSpPr/>
          <p:nvPr/>
        </p:nvGrpSpPr>
        <p:grpSpPr>
          <a:xfrm>
            <a:off x="3505200" y="1362075"/>
            <a:ext cx="4595813" cy="4183063"/>
            <a:chOff x="3505200" y="1362075"/>
            <a:chExt cx="4596000" cy="4183796"/>
          </a:xfrm>
        </p:grpSpPr>
        <p:graphicFrame>
          <p:nvGraphicFramePr>
            <p:cNvPr id="94211" name="Object 4"/>
            <p:cNvGraphicFramePr>
              <a:graphicFrameLocks noChangeAspect="1"/>
            </p:cNvGraphicFramePr>
            <p:nvPr/>
          </p:nvGraphicFramePr>
          <p:xfrm>
            <a:off x="3910137" y="1362075"/>
            <a:ext cx="3880196" cy="1021026"/>
          </p:xfrm>
          <a:graphic>
            <a:graphicData uri="http://schemas.openxmlformats.org/presentationml/2006/ole">
              <mc:AlternateContent xmlns:mc="http://schemas.openxmlformats.org/markup-compatibility/2006">
                <mc:Choice xmlns:v="urn:schemas-microsoft-com:vml" Requires="v">
                  <p:oleObj spid="_x0000_s3084" name="" r:id="rId3" imgW="1955800" imgH="444500" progId="Equation.DSMT4">
                    <p:embed/>
                  </p:oleObj>
                </mc:Choice>
                <mc:Fallback>
                  <p:oleObj name="" r:id="rId3" imgW="1955800" imgH="444500" progId="Equation.DSMT4">
                    <p:embed/>
                    <p:pic>
                      <p:nvPicPr>
                        <p:cNvPr id="0" name="图片 3083"/>
                        <p:cNvPicPr/>
                        <p:nvPr/>
                      </p:nvPicPr>
                      <p:blipFill>
                        <a:blip r:embed="rId4"/>
                        <a:stretch>
                          <a:fillRect/>
                        </a:stretch>
                      </p:blipFill>
                      <p:spPr>
                        <a:xfrm>
                          <a:off x="3910137" y="1362075"/>
                          <a:ext cx="3880196" cy="1021026"/>
                        </a:xfrm>
                        <a:prstGeom prst="rect">
                          <a:avLst/>
                        </a:prstGeom>
                        <a:noFill/>
                        <a:ln w="38100">
                          <a:noFill/>
                          <a:miter/>
                        </a:ln>
                      </p:spPr>
                    </p:pic>
                  </p:oleObj>
                </mc:Fallback>
              </mc:AlternateContent>
            </a:graphicData>
          </a:graphic>
        </p:graphicFrame>
        <p:graphicFrame>
          <p:nvGraphicFramePr>
            <p:cNvPr id="94212" name="Object 5"/>
            <p:cNvGraphicFramePr>
              <a:graphicFrameLocks noChangeAspect="1"/>
            </p:cNvGraphicFramePr>
            <p:nvPr/>
          </p:nvGraphicFramePr>
          <p:xfrm>
            <a:off x="3505200" y="2497871"/>
            <a:ext cx="4596000" cy="3048000"/>
          </p:xfrm>
          <a:graphic>
            <a:graphicData uri="http://schemas.openxmlformats.org/presentationml/2006/ole">
              <mc:AlternateContent xmlns:mc="http://schemas.openxmlformats.org/markup-compatibility/2006">
                <mc:Choice xmlns:v="urn:schemas-microsoft-com:vml" Requires="v">
                  <p:oleObj spid="_x0000_s3088" name="" r:id="rId5" imgW="2514600" imgH="1447800" progId="Equation.DSMT4">
                    <p:embed/>
                  </p:oleObj>
                </mc:Choice>
                <mc:Fallback>
                  <p:oleObj name="" r:id="rId5" imgW="2514600" imgH="1447800" progId="Equation.DSMT4">
                    <p:embed/>
                    <p:pic>
                      <p:nvPicPr>
                        <p:cNvPr id="0" name="图片 3087"/>
                        <p:cNvPicPr/>
                        <p:nvPr/>
                      </p:nvPicPr>
                      <p:blipFill>
                        <a:blip r:embed="rId6"/>
                        <a:stretch>
                          <a:fillRect/>
                        </a:stretch>
                      </p:blipFill>
                      <p:spPr>
                        <a:xfrm>
                          <a:off x="3505200" y="2497871"/>
                          <a:ext cx="4596000" cy="3048000"/>
                        </a:xfrm>
                        <a:prstGeom prst="rect">
                          <a:avLst/>
                        </a:prstGeom>
                        <a:noFill/>
                        <a:ln w="38100">
                          <a:noFill/>
                          <a:miter/>
                        </a:ln>
                      </p:spPr>
                    </p:pic>
                  </p:oleObj>
                </mc:Fallback>
              </mc:AlternateContent>
            </a:graphicData>
          </a:graphic>
        </p:graphicFrame>
      </p:grpSp>
      <p:sp>
        <p:nvSpPr>
          <p:cNvPr id="94213" name="Rectangle 6"/>
          <p:cNvSpPr/>
          <p:nvPr/>
        </p:nvSpPr>
        <p:spPr>
          <a:xfrm>
            <a:off x="0" y="904875"/>
            <a:ext cx="9144000" cy="45720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8" name="Text Box 2"/>
          <p:cNvSpPr>
            <a:spLocks noChangeArrowheads="1"/>
          </p:cNvSpPr>
          <p:nvPr/>
        </p:nvSpPr>
        <p:spPr bwMode="auto">
          <a:xfrm>
            <a:off x="152400" y="503238"/>
            <a:ext cx="7315200" cy="132207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a:t>
            </a:r>
            <a:r>
              <a:rPr lang="zh-CN" altLang="en-US" sz="3200" b="1"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sym typeface="Times New Roman" panose="02020603050405020304" pitchFamily="18" charset="0"/>
              </a:rPr>
              <a:t>主定理的证明</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94215" name="矩形 8"/>
          <p:cNvSpPr/>
          <p:nvPr/>
        </p:nvSpPr>
        <p:spPr>
          <a:xfrm>
            <a:off x="228600" y="1449388"/>
            <a:ext cx="971550" cy="461962"/>
          </a:xfrm>
          <a:prstGeom prst="rect">
            <a:avLst/>
          </a:prstGeom>
          <a:noFill/>
          <a:ln w="9525">
            <a:noFill/>
          </a:ln>
        </p:spPr>
        <p:txBody>
          <a:bodyPr wrap="none" anchor="t" anchorCtr="0">
            <a:spAutoFit/>
          </a:bodyPr>
          <a:p>
            <a:pPr eaLnBrk="0" hangingPunct="0"/>
            <a:r>
              <a:rPr lang="zh-CN" altLang="en-US" sz="2400" b="1" dirty="0">
                <a:solidFill>
                  <a:srgbClr val="C00000"/>
                </a:solidFill>
                <a:latin typeface="Arial" panose="020B0604020202020204" pitchFamily="34" charset="0"/>
                <a:ea typeface="宋体" panose="02010600030101010101" pitchFamily="2" charset="-122"/>
              </a:rPr>
              <a:t>情况</a:t>
            </a:r>
            <a:r>
              <a:rPr lang="en-US" altLang="zh-CN" sz="2400" b="1" dirty="0">
                <a:solidFill>
                  <a:srgbClr val="C00000"/>
                </a:solidFill>
                <a:latin typeface="Arial" panose="020B0604020202020204" pitchFamily="34" charset="0"/>
                <a:ea typeface="宋体" panose="02010600030101010101" pitchFamily="2" charset="-122"/>
              </a:rPr>
              <a:t>2</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5233" name="Rectangle 2"/>
          <p:cNvSpPr/>
          <p:nvPr/>
        </p:nvSpPr>
        <p:spPr>
          <a:xfrm>
            <a:off x="0" y="0"/>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95234" name="Object 4"/>
          <p:cNvGraphicFramePr>
            <a:graphicFrameLocks noChangeAspect="1"/>
          </p:cNvGraphicFramePr>
          <p:nvPr/>
        </p:nvGraphicFramePr>
        <p:xfrm>
          <a:off x="1200150" y="1427163"/>
          <a:ext cx="2990850" cy="492125"/>
        </p:xfrm>
        <a:graphic>
          <a:graphicData uri="http://schemas.openxmlformats.org/presentationml/2006/ole">
            <mc:AlternateContent xmlns:mc="http://schemas.openxmlformats.org/markup-compatibility/2006">
              <mc:Choice xmlns:v="urn:schemas-microsoft-com:vml" Requires="v">
                <p:oleObj spid="_x0000_s3087" name="" r:id="rId1" imgW="1169035" imgH="241300" progId="Equation.3">
                  <p:embed/>
                </p:oleObj>
              </mc:Choice>
              <mc:Fallback>
                <p:oleObj name="" r:id="rId1" imgW="1169035" imgH="241300" progId="Equation.3">
                  <p:embed/>
                  <p:pic>
                    <p:nvPicPr>
                      <p:cNvPr id="0" name="图片 3086"/>
                      <p:cNvPicPr/>
                      <p:nvPr/>
                    </p:nvPicPr>
                    <p:blipFill>
                      <a:blip r:embed="rId2"/>
                      <a:stretch>
                        <a:fillRect/>
                      </a:stretch>
                    </p:blipFill>
                    <p:spPr>
                      <a:xfrm>
                        <a:off x="1200150" y="1427163"/>
                        <a:ext cx="2990850" cy="492125"/>
                      </a:xfrm>
                      <a:prstGeom prst="rect">
                        <a:avLst/>
                      </a:prstGeom>
                      <a:noFill/>
                      <a:ln w="38100">
                        <a:noFill/>
                        <a:miter/>
                      </a:ln>
                    </p:spPr>
                  </p:pic>
                </p:oleObj>
              </mc:Fallback>
            </mc:AlternateContent>
          </a:graphicData>
        </a:graphic>
      </p:graphicFrame>
      <p:sp>
        <p:nvSpPr>
          <p:cNvPr id="95235" name="Rectangle 4"/>
          <p:cNvSpPr/>
          <p:nvPr/>
        </p:nvSpPr>
        <p:spPr>
          <a:xfrm>
            <a:off x="0" y="0"/>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95236" name="Object 6"/>
          <p:cNvGraphicFramePr>
            <a:graphicFrameLocks noChangeAspect="1"/>
          </p:cNvGraphicFramePr>
          <p:nvPr/>
        </p:nvGraphicFramePr>
        <p:xfrm>
          <a:off x="2743200" y="2211388"/>
          <a:ext cx="6024563" cy="3548062"/>
        </p:xfrm>
        <a:graphic>
          <a:graphicData uri="http://schemas.openxmlformats.org/presentationml/2006/ole">
            <mc:AlternateContent xmlns:mc="http://schemas.openxmlformats.org/markup-compatibility/2006">
              <mc:Choice xmlns:v="urn:schemas-microsoft-com:vml" Requires="v">
                <p:oleObj spid="_x0000_s3079" name="" r:id="rId3" imgW="3187700" imgH="1879600" progId="Equation.3">
                  <p:embed/>
                </p:oleObj>
              </mc:Choice>
              <mc:Fallback>
                <p:oleObj name="" r:id="rId3" imgW="3187700" imgH="1879600" progId="Equation.3">
                  <p:embed/>
                  <p:pic>
                    <p:nvPicPr>
                      <p:cNvPr id="0" name="图片 3078"/>
                      <p:cNvPicPr/>
                      <p:nvPr/>
                    </p:nvPicPr>
                    <p:blipFill>
                      <a:blip r:embed="rId4"/>
                      <a:stretch>
                        <a:fillRect/>
                      </a:stretch>
                    </p:blipFill>
                    <p:spPr>
                      <a:xfrm>
                        <a:off x="2743200" y="2211388"/>
                        <a:ext cx="6024563" cy="3548062"/>
                      </a:xfrm>
                      <a:prstGeom prst="rect">
                        <a:avLst/>
                      </a:prstGeom>
                      <a:noFill/>
                      <a:ln w="38100">
                        <a:noFill/>
                        <a:miter/>
                      </a:ln>
                    </p:spPr>
                  </p:pic>
                </p:oleObj>
              </mc:Fallback>
            </mc:AlternateContent>
          </a:graphicData>
        </a:graphic>
      </p:graphicFrame>
      <p:sp>
        <p:nvSpPr>
          <p:cNvPr id="7" name="Text Box 2"/>
          <p:cNvSpPr>
            <a:spLocks noChangeArrowheads="1"/>
          </p:cNvSpPr>
          <p:nvPr/>
        </p:nvSpPr>
        <p:spPr bwMode="auto">
          <a:xfrm>
            <a:off x="152400" y="503238"/>
            <a:ext cx="7315200" cy="583565"/>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a:t>
            </a:r>
            <a:r>
              <a:rPr lang="zh-CN" altLang="en-US" sz="3200" b="1"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sym typeface="Times New Roman" panose="02020603050405020304" pitchFamily="18" charset="0"/>
              </a:rPr>
              <a:t>主定理的证明</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95238" name="矩形 7"/>
          <p:cNvSpPr/>
          <p:nvPr/>
        </p:nvSpPr>
        <p:spPr>
          <a:xfrm>
            <a:off x="228600" y="1449388"/>
            <a:ext cx="971550" cy="461962"/>
          </a:xfrm>
          <a:prstGeom prst="rect">
            <a:avLst/>
          </a:prstGeom>
          <a:noFill/>
          <a:ln w="9525">
            <a:noFill/>
          </a:ln>
        </p:spPr>
        <p:txBody>
          <a:bodyPr wrap="none" anchor="t" anchorCtr="0">
            <a:spAutoFit/>
          </a:bodyPr>
          <a:p>
            <a:pPr eaLnBrk="0" hangingPunct="0"/>
            <a:r>
              <a:rPr lang="zh-CN" altLang="en-US" sz="2400" b="1" dirty="0">
                <a:solidFill>
                  <a:srgbClr val="C00000"/>
                </a:solidFill>
                <a:latin typeface="Arial" panose="020B0604020202020204" pitchFamily="34" charset="0"/>
                <a:ea typeface="宋体" panose="02010600030101010101" pitchFamily="2" charset="-122"/>
              </a:rPr>
              <a:t>情况</a:t>
            </a:r>
            <a:r>
              <a:rPr lang="en-US" altLang="zh-CN" sz="2400" b="1" dirty="0">
                <a:solidFill>
                  <a:srgbClr val="C00000"/>
                </a:solidFill>
                <a:latin typeface="Arial" panose="020B0604020202020204" pitchFamily="34" charset="0"/>
                <a:ea typeface="宋体" panose="02010600030101010101" pitchFamily="2" charset="-122"/>
              </a:rPr>
              <a:t>3</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2"/>
          <p:cNvSpPr>
            <a:spLocks noChangeArrowheads="1"/>
          </p:cNvSpPr>
          <p:nvPr/>
        </p:nvSpPr>
        <p:spPr bwMode="auto">
          <a:xfrm>
            <a:off x="152400" y="503238"/>
            <a:ext cx="7315200" cy="583565"/>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主定理的证明</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90" name="矩形 89"/>
          <p:cNvSpPr>
            <a:spLocks noRot="1" noChangeAspect="1" noMove="1" noResize="1" noEditPoints="1" noAdjustHandles="1" noChangeArrowheads="1" noChangeShapeType="1" noTextEdit="1"/>
          </p:cNvSpPr>
          <p:nvPr/>
        </p:nvSpPr>
        <p:spPr bwMode="auto">
          <a:xfrm>
            <a:off x="3880272" y="2078167"/>
            <a:ext cx="1209674" cy="570670"/>
          </a:xfrm>
          <a:prstGeom prst="rect">
            <a:avLst/>
          </a:prstGeom>
          <a:blipFill rotWithShape="0">
            <a:blip r:embed="rId1"/>
            <a:stretch>
              <a:fillRect l="-35" t="-78" r="35" b="44"/>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cxnSp>
        <p:nvCxnSpPr>
          <p:cNvPr id="91" name="直接连接符 90"/>
          <p:cNvCxnSpPr/>
          <p:nvPr/>
        </p:nvCxnSpPr>
        <p:spPr bwMode="auto">
          <a:xfrm flipH="1">
            <a:off x="4595813" y="1763713"/>
            <a:ext cx="1036638" cy="32702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2" name="直接连接符 91"/>
          <p:cNvCxnSpPr>
            <a:cxnSpLocks noChangeShapeType="1"/>
          </p:cNvCxnSpPr>
          <p:nvPr/>
        </p:nvCxnSpPr>
        <p:spPr bwMode="auto">
          <a:xfrm>
            <a:off x="5961063" y="1752600"/>
            <a:ext cx="1296988" cy="338138"/>
          </a:xfrm>
          <a:prstGeom prst="line">
            <a:avLst/>
          </a:prstGeom>
        </p:spPr>
        <p:style>
          <a:lnRef idx="3">
            <a:schemeClr val="accent4"/>
          </a:lnRef>
          <a:fillRef idx="0">
            <a:schemeClr val="accent4"/>
          </a:fillRef>
          <a:effectRef idx="2">
            <a:schemeClr val="accent4"/>
          </a:effectRef>
          <a:fontRef idx="minor">
            <a:schemeClr val="tx1"/>
          </a:fontRef>
        </p:style>
      </p:cxnSp>
      <p:sp>
        <p:nvSpPr>
          <p:cNvPr id="93" name="矩形 92"/>
          <p:cNvSpPr>
            <a:spLocks noRot="1" noChangeAspect="1" noMove="1" noResize="1" noEditPoints="1" noAdjustHandles="1" noChangeArrowheads="1" noChangeShapeType="1" noTextEdit="1"/>
          </p:cNvSpPr>
          <p:nvPr/>
        </p:nvSpPr>
        <p:spPr bwMode="auto">
          <a:xfrm>
            <a:off x="5463010" y="1358812"/>
            <a:ext cx="636588" cy="369332"/>
          </a:xfrm>
          <a:prstGeom prst="rect">
            <a:avLst/>
          </a:prstGeom>
          <a:blipFill rotWithShape="0">
            <a:blip r:embed="rId2"/>
            <a:stretch>
              <a:fillRect l="-16" t="-148" r="66" b="84"/>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94" name="矩形 93"/>
          <p:cNvSpPr>
            <a:spLocks noRot="1" noChangeAspect="1" noMove="1" noResize="1" noEditPoints="1" noAdjustHandles="1" noChangeArrowheads="1" noChangeShapeType="1" noTextEdit="1"/>
          </p:cNvSpPr>
          <p:nvPr/>
        </p:nvSpPr>
        <p:spPr bwMode="auto">
          <a:xfrm>
            <a:off x="6891760" y="2050721"/>
            <a:ext cx="919164" cy="751360"/>
          </a:xfrm>
          <a:prstGeom prst="rect">
            <a:avLst/>
          </a:prstGeom>
          <a:blipFill rotWithShape="0">
            <a:blip r:embed="rId3"/>
            <a:stretch>
              <a:fillRect l="-11" t="-717" r="46" b="61"/>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95" name="矩形 94"/>
          <p:cNvSpPr/>
          <p:nvPr/>
        </p:nvSpPr>
        <p:spPr bwMode="auto">
          <a:xfrm>
            <a:off x="5840369" y="2081052"/>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endParaRPr>
          </a:p>
        </p:txBody>
      </p:sp>
      <p:cxnSp>
        <p:nvCxnSpPr>
          <p:cNvPr id="96" name="直接连接符 95"/>
          <p:cNvCxnSpPr>
            <a:cxnSpLocks noChangeShapeType="1"/>
          </p:cNvCxnSpPr>
          <p:nvPr/>
        </p:nvCxnSpPr>
        <p:spPr bwMode="auto">
          <a:xfrm>
            <a:off x="4699000" y="2574925"/>
            <a:ext cx="1141413" cy="369888"/>
          </a:xfrm>
          <a:prstGeom prst="line">
            <a:avLst/>
          </a:prstGeom>
        </p:spPr>
        <p:style>
          <a:lnRef idx="3">
            <a:schemeClr val="accent4"/>
          </a:lnRef>
          <a:fillRef idx="0">
            <a:schemeClr val="accent4"/>
          </a:fillRef>
          <a:effectRef idx="2">
            <a:schemeClr val="accent4"/>
          </a:effectRef>
          <a:fontRef idx="minor">
            <a:schemeClr val="tx1"/>
          </a:fontRef>
        </p:style>
      </p:cxnSp>
      <p:sp>
        <p:nvSpPr>
          <p:cNvPr id="97" name="矩形 96"/>
          <p:cNvSpPr>
            <a:spLocks noRot="1" noChangeAspect="1" noMove="1" noResize="1" noEditPoints="1" noAdjustHandles="1" noChangeArrowheads="1" noChangeShapeType="1" noTextEdit="1"/>
          </p:cNvSpPr>
          <p:nvPr/>
        </p:nvSpPr>
        <p:spPr bwMode="auto">
          <a:xfrm>
            <a:off x="5364912" y="3033857"/>
            <a:ext cx="830262" cy="566694"/>
          </a:xfrm>
          <a:prstGeom prst="rect">
            <a:avLst/>
          </a:prstGeom>
          <a:blipFill rotWithShape="0">
            <a:blip r:embed="rId4"/>
            <a:stretch>
              <a:fillRect l="-52" t="-2659" r="14" b="18"/>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98" name="矩形 97"/>
          <p:cNvSpPr>
            <a:spLocks noRot="1" noChangeAspect="1" noMove="1" noResize="1" noEditPoints="1" noAdjustHandles="1" noChangeArrowheads="1" noChangeShapeType="1" noTextEdit="1"/>
          </p:cNvSpPr>
          <p:nvPr/>
        </p:nvSpPr>
        <p:spPr bwMode="auto">
          <a:xfrm>
            <a:off x="2758705" y="3016993"/>
            <a:ext cx="982662" cy="583558"/>
          </a:xfrm>
          <a:prstGeom prst="rect">
            <a:avLst/>
          </a:prstGeom>
          <a:blipFill rotWithShape="0">
            <a:blip r:embed="rId5"/>
            <a:stretch>
              <a:fillRect l="-27" t="-1215" r="59" b="17"/>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cxnSp>
        <p:nvCxnSpPr>
          <p:cNvPr id="99" name="直接连接符 98"/>
          <p:cNvCxnSpPr/>
          <p:nvPr/>
        </p:nvCxnSpPr>
        <p:spPr bwMode="auto">
          <a:xfrm flipH="1">
            <a:off x="3319463" y="2574925"/>
            <a:ext cx="982663" cy="42862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0" name="直接连接符 99"/>
          <p:cNvCxnSpPr>
            <a:cxnSpLocks noChangeShapeType="1"/>
            <a:stCxn id="90" idx="2"/>
          </p:cNvCxnSpPr>
          <p:nvPr/>
        </p:nvCxnSpPr>
        <p:spPr bwMode="auto">
          <a:xfrm flipH="1">
            <a:off x="4114800" y="2649538"/>
            <a:ext cx="369888" cy="354013"/>
          </a:xfrm>
          <a:prstGeom prst="line">
            <a:avLst/>
          </a:prstGeom>
        </p:spPr>
        <p:style>
          <a:lnRef idx="3">
            <a:schemeClr val="accent4"/>
          </a:lnRef>
          <a:fillRef idx="0">
            <a:schemeClr val="accent4"/>
          </a:fillRef>
          <a:effectRef idx="2">
            <a:schemeClr val="accent4"/>
          </a:effectRef>
          <a:fontRef idx="minor">
            <a:schemeClr val="tx1"/>
          </a:fontRef>
        </p:style>
      </p:cxnSp>
      <p:sp>
        <p:nvSpPr>
          <p:cNvPr id="101" name="矩形 100"/>
          <p:cNvSpPr>
            <a:spLocks noRot="1" noChangeAspect="1" noMove="1" noResize="1" noEditPoints="1" noAdjustHandles="1" noChangeArrowheads="1" noChangeShapeType="1" noTextEdit="1"/>
          </p:cNvSpPr>
          <p:nvPr/>
        </p:nvSpPr>
        <p:spPr bwMode="auto">
          <a:xfrm>
            <a:off x="3654173" y="3022722"/>
            <a:ext cx="922337" cy="566694"/>
          </a:xfrm>
          <a:prstGeom prst="rect">
            <a:avLst/>
          </a:prstGeom>
          <a:blipFill rotWithShape="0">
            <a:blip r:embed="rId6"/>
            <a:stretch>
              <a:fillRect l="-42" t="-22" r="7" b="70"/>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02" name="矩形 101"/>
          <p:cNvSpPr/>
          <p:nvPr/>
        </p:nvSpPr>
        <p:spPr bwMode="auto">
          <a:xfrm>
            <a:off x="2810047" y="4578368"/>
            <a:ext cx="279400" cy="738188"/>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p:txBody>
      </p:sp>
      <p:sp>
        <p:nvSpPr>
          <p:cNvPr id="103" name="矩形 102"/>
          <p:cNvSpPr/>
          <p:nvPr/>
        </p:nvSpPr>
        <p:spPr bwMode="auto">
          <a:xfrm>
            <a:off x="6330339" y="4135139"/>
            <a:ext cx="279400" cy="738188"/>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0000"/>
                </a:solidFill>
                <a:uLnTx/>
                <a:uFillTx/>
                <a:latin typeface="+mn-lt"/>
                <a:ea typeface="+mn-ea"/>
                <a:cs typeface="+mn-cs"/>
              </a:rPr>
              <a:t>.</a:t>
            </a:r>
            <a:endParaRPr kumimoji="0" lang="en-US" altLang="zh-CN" sz="1400" b="1" i="0" u="none" strike="noStrike" kern="1200" cap="none" spc="0" normalizeH="0" baseline="0" noProof="0" dirty="0">
              <a:ln>
                <a:noFill/>
              </a:ln>
              <a:solidFill>
                <a:srgbClr val="000000"/>
              </a:solidFill>
              <a:uLnTx/>
              <a:uFillTx/>
              <a:latin typeface="+mn-lt"/>
              <a:ea typeface="+mn-ea"/>
              <a:cs typeface="+mn-cs"/>
            </a:endParaRPr>
          </a:p>
        </p:txBody>
      </p:sp>
      <p:sp>
        <p:nvSpPr>
          <p:cNvPr id="104" name="矩形 103"/>
          <p:cNvSpPr>
            <a:spLocks noRot="1" noChangeAspect="1" noMove="1" noResize="1" noEditPoints="1" noAdjustHandles="1" noChangeArrowheads="1" noChangeShapeType="1" noTextEdit="1"/>
          </p:cNvSpPr>
          <p:nvPr/>
        </p:nvSpPr>
        <p:spPr bwMode="auto">
          <a:xfrm>
            <a:off x="546638" y="5435906"/>
            <a:ext cx="817852" cy="400110"/>
          </a:xfrm>
          <a:prstGeom prst="rect">
            <a:avLst/>
          </a:prstGeom>
          <a:blipFill rotWithShape="0">
            <a:blip r:embed="rId7"/>
            <a:stretch>
              <a:fillRect l="-66" t="-76" r="62" b="-4670"/>
            </a:stretch>
          </a:blipFill>
          <a:ln>
            <a:no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cxnSp>
        <p:nvCxnSpPr>
          <p:cNvPr id="105" name="直接连接符 104"/>
          <p:cNvCxnSpPr>
            <a:cxnSpLocks noChangeShapeType="1"/>
            <a:stCxn id="90" idx="2"/>
          </p:cNvCxnSpPr>
          <p:nvPr/>
        </p:nvCxnSpPr>
        <p:spPr bwMode="auto">
          <a:xfrm flipH="1">
            <a:off x="5297488" y="1763713"/>
            <a:ext cx="482600" cy="327025"/>
          </a:xfrm>
          <a:prstGeom prst="line">
            <a:avLst/>
          </a:prstGeom>
        </p:spPr>
        <p:style>
          <a:lnRef idx="3">
            <a:schemeClr val="accent4"/>
          </a:lnRef>
          <a:fillRef idx="0">
            <a:schemeClr val="accent4"/>
          </a:fillRef>
          <a:effectRef idx="2">
            <a:schemeClr val="accent4"/>
          </a:effectRef>
          <a:fontRef idx="minor">
            <a:schemeClr val="tx1"/>
          </a:fontRef>
        </p:style>
      </p:cxnSp>
      <p:sp>
        <p:nvSpPr>
          <p:cNvPr id="106" name="矩形 105"/>
          <p:cNvSpPr>
            <a:spLocks noRot="1" noChangeAspect="1" noMove="1" noResize="1" noEditPoints="1" noAdjustHandles="1" noChangeArrowheads="1" noChangeShapeType="1" noTextEdit="1"/>
          </p:cNvSpPr>
          <p:nvPr/>
        </p:nvSpPr>
        <p:spPr bwMode="auto">
          <a:xfrm>
            <a:off x="4381368" y="1430407"/>
            <a:ext cx="636587" cy="369332"/>
          </a:xfrm>
          <a:prstGeom prst="rect">
            <a:avLst/>
          </a:prstGeom>
          <a:blipFill rotWithShape="0">
            <a:blip r:embed="rId8"/>
            <a:stretch>
              <a:fillRect l="-79" t="-105" r="29" b="40"/>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07" name="矩形 106"/>
          <p:cNvSpPr>
            <a:spLocks noRot="1" noChangeAspect="1" noMove="1" noResize="1" noEditPoints="1" noAdjustHandles="1" noChangeArrowheads="1" noChangeShapeType="1" noTextEdit="1"/>
          </p:cNvSpPr>
          <p:nvPr/>
        </p:nvSpPr>
        <p:spPr bwMode="auto">
          <a:xfrm>
            <a:off x="4699662" y="2062398"/>
            <a:ext cx="1209674" cy="570669"/>
          </a:xfrm>
          <a:prstGeom prst="rect">
            <a:avLst/>
          </a:prstGeom>
          <a:blipFill rotWithShape="0">
            <a:blip r:embed="rId9"/>
            <a:stretch>
              <a:fillRect l="-2" t="-1321" r="2" b="63"/>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08" name="矩形 107"/>
          <p:cNvSpPr/>
          <p:nvPr/>
        </p:nvSpPr>
        <p:spPr bwMode="auto">
          <a:xfrm>
            <a:off x="4228174" y="3078702"/>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endParaRPr>
          </a:p>
        </p:txBody>
      </p:sp>
      <p:sp>
        <p:nvSpPr>
          <p:cNvPr id="109" name="矩形 108"/>
          <p:cNvSpPr/>
          <p:nvPr/>
        </p:nvSpPr>
        <p:spPr bwMode="auto">
          <a:xfrm>
            <a:off x="6813178" y="3005507"/>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endParaRPr>
          </a:p>
        </p:txBody>
      </p:sp>
      <p:cxnSp>
        <p:nvCxnSpPr>
          <p:cNvPr id="110" name="直接连接符 109"/>
          <p:cNvCxnSpPr>
            <a:stCxn id="90" idx="2"/>
          </p:cNvCxnSpPr>
          <p:nvPr/>
        </p:nvCxnSpPr>
        <p:spPr bwMode="auto">
          <a:xfrm flipH="1">
            <a:off x="1069975" y="4989513"/>
            <a:ext cx="506413" cy="446088"/>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11" name="矩形 110"/>
          <p:cNvSpPr/>
          <p:nvPr/>
        </p:nvSpPr>
        <p:spPr bwMode="auto">
          <a:xfrm>
            <a:off x="1498470" y="5435906"/>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endParaRPr>
          </a:p>
        </p:txBody>
      </p:sp>
      <p:sp>
        <p:nvSpPr>
          <p:cNvPr id="112" name="任意多边形 10"/>
          <p:cNvSpPr/>
          <p:nvPr/>
        </p:nvSpPr>
        <p:spPr>
          <a:xfrm rot="16200000">
            <a:off x="5713413" y="930275"/>
            <a:ext cx="454025" cy="1914525"/>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1" fmla="*/ 414619 w 414619"/>
              <a:gd name="connsiteY0-2" fmla="*/ 0 h 1218836"/>
              <a:gd name="connsiteX1-3" fmla="*/ 54925 w 414619"/>
              <a:gd name="connsiteY1-4" fmla="*/ 696322 h 1218836"/>
              <a:gd name="connsiteX2-5" fmla="*/ 85070 w 414619"/>
              <a:gd name="connsiteY2-6" fmla="*/ 1218836 h 1218836"/>
              <a:gd name="connsiteX0-7" fmla="*/ 253721 w 253721"/>
              <a:gd name="connsiteY0-8" fmla="*/ 0 h 1218836"/>
              <a:gd name="connsiteX1-9" fmla="*/ 179778 w 253721"/>
              <a:gd name="connsiteY1-10" fmla="*/ 696322 h 1218836"/>
              <a:gd name="connsiteX2-11" fmla="*/ 209923 w 253721"/>
              <a:gd name="connsiteY2-12" fmla="*/ 1218836 h 1218836"/>
              <a:gd name="connsiteX0-13" fmla="*/ 293051 w 293051"/>
              <a:gd name="connsiteY0-14" fmla="*/ 0 h 1218836"/>
              <a:gd name="connsiteX1-15" fmla="*/ 7300 w 293051"/>
              <a:gd name="connsiteY1-16" fmla="*/ 785818 h 1218836"/>
              <a:gd name="connsiteX2-17" fmla="*/ 249253 w 293051"/>
              <a:gd name="connsiteY2-18" fmla="*/ 1218836 h 1218836"/>
            </a:gdLst>
            <a:ahLst/>
            <a:cxnLst>
              <a:cxn ang="0">
                <a:pos x="connsiteX0-1" y="connsiteY0-2"/>
              </a:cxn>
              <a:cxn ang="0">
                <a:pos x="connsiteX1-3" y="connsiteY1-4"/>
              </a:cxn>
              <a:cxn ang="0">
                <a:pos x="connsiteX2-5" y="connsiteY2-6"/>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sysDash"/>
            <a:tailEnd type="none"/>
          </a:ln>
        </p:spPr>
        <p:style>
          <a:lnRef idx="2">
            <a:schemeClr val="dk1"/>
          </a:lnRef>
          <a:fillRef idx="0">
            <a:schemeClr val="dk1"/>
          </a:fillRef>
          <a:effectRef idx="1">
            <a:schemeClr val="dk1"/>
          </a:effectRef>
          <a:fontRef idx="minor">
            <a:schemeClr val="tx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00"/>
              </a:solidFill>
              <a:effectLst/>
              <a:uLnTx/>
              <a:uFillTx/>
              <a:latin typeface="+mn-lt"/>
              <a:ea typeface="+mn-ea"/>
              <a:cs typeface="+mn-cs"/>
            </a:endParaRPr>
          </a:p>
        </p:txBody>
      </p:sp>
      <p:sp>
        <p:nvSpPr>
          <p:cNvPr id="103449" name="文本框 112"/>
          <p:cNvSpPr txBox="1"/>
          <p:nvPr/>
        </p:nvSpPr>
        <p:spPr>
          <a:xfrm>
            <a:off x="523875" y="1600200"/>
            <a:ext cx="2454275" cy="369888"/>
          </a:xfrm>
          <a:prstGeom prst="rect">
            <a:avLst/>
          </a:prstGeom>
          <a:noFill/>
          <a:ln w="9525">
            <a:noFill/>
          </a:ln>
        </p:spPr>
        <p:txBody>
          <a:bodyPr wrap="square" anchor="t" anchorCtr="0">
            <a:spAutoFit/>
          </a:bodyPr>
          <a:p>
            <a:r>
              <a:rPr lang="en-US" altLang="zh-CN" b="1" dirty="0">
                <a:solidFill>
                  <a:srgbClr val="000000"/>
                </a:solidFill>
                <a:latin typeface="Bradley Hand ITC" panose="03070402050302030203" pitchFamily="66" charset="0"/>
              </a:rPr>
              <a:t>T(n)=</a:t>
            </a:r>
            <a:r>
              <a:rPr lang="en-US" altLang="zh-CN" b="1" dirty="0" err="1">
                <a:solidFill>
                  <a:srgbClr val="000000"/>
                </a:solidFill>
                <a:latin typeface="Bradley Hand ITC" panose="03070402050302030203" pitchFamily="66" charset="0"/>
              </a:rPr>
              <a:t>aT</a:t>
            </a:r>
            <a:r>
              <a:rPr lang="en-US" altLang="zh-CN" b="1" dirty="0">
                <a:solidFill>
                  <a:srgbClr val="000000"/>
                </a:solidFill>
                <a:latin typeface="Bradley Hand ITC" panose="03070402050302030203" pitchFamily="66" charset="0"/>
              </a:rPr>
              <a:t>(n/b)+f</a:t>
            </a:r>
            <a:r>
              <a:rPr lang="en-US" altLang="zh-CN" b="1" dirty="0">
                <a:solidFill>
                  <a:srgbClr val="000000"/>
                </a:solidFill>
                <a:latin typeface="Bradley Hand ITC" panose="03070402050302030203" pitchFamily="66" charset="0"/>
                <a:ea typeface="黑体" panose="02010609060101010101" pitchFamily="49" charset="-122"/>
                <a:sym typeface="Symbol" panose="05050102010706020507" pitchFamily="18" charset="2"/>
              </a:rPr>
              <a:t>(n)</a:t>
            </a:r>
            <a:endParaRPr lang="en-US" altLang="zh-CN" b="1" dirty="0">
              <a:solidFill>
                <a:srgbClr val="000000"/>
              </a:solidFill>
              <a:latin typeface="Bradley Hand ITC" panose="03070402050302030203" pitchFamily="66" charset="0"/>
              <a:ea typeface="黑体" panose="02010609060101010101" pitchFamily="49" charset="-122"/>
              <a:sym typeface="Symbol" panose="05050102010706020507" pitchFamily="18" charset="2"/>
            </a:endParaRPr>
          </a:p>
        </p:txBody>
      </p:sp>
      <p:sp>
        <p:nvSpPr>
          <p:cNvPr id="114" name="任意多边形 10"/>
          <p:cNvSpPr/>
          <p:nvPr/>
        </p:nvSpPr>
        <p:spPr>
          <a:xfrm rot="16200000">
            <a:off x="4290219" y="1861344"/>
            <a:ext cx="454025" cy="1912938"/>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1" fmla="*/ 414619 w 414619"/>
              <a:gd name="connsiteY0-2" fmla="*/ 0 h 1218836"/>
              <a:gd name="connsiteX1-3" fmla="*/ 54925 w 414619"/>
              <a:gd name="connsiteY1-4" fmla="*/ 696322 h 1218836"/>
              <a:gd name="connsiteX2-5" fmla="*/ 85070 w 414619"/>
              <a:gd name="connsiteY2-6" fmla="*/ 1218836 h 1218836"/>
              <a:gd name="connsiteX0-7" fmla="*/ 253721 w 253721"/>
              <a:gd name="connsiteY0-8" fmla="*/ 0 h 1218836"/>
              <a:gd name="connsiteX1-9" fmla="*/ 179778 w 253721"/>
              <a:gd name="connsiteY1-10" fmla="*/ 696322 h 1218836"/>
              <a:gd name="connsiteX2-11" fmla="*/ 209923 w 253721"/>
              <a:gd name="connsiteY2-12" fmla="*/ 1218836 h 1218836"/>
              <a:gd name="connsiteX0-13" fmla="*/ 293051 w 293051"/>
              <a:gd name="connsiteY0-14" fmla="*/ 0 h 1218836"/>
              <a:gd name="connsiteX1-15" fmla="*/ 7300 w 293051"/>
              <a:gd name="connsiteY1-16" fmla="*/ 785818 h 1218836"/>
              <a:gd name="connsiteX2-17" fmla="*/ 249253 w 293051"/>
              <a:gd name="connsiteY2-18" fmla="*/ 1218836 h 1218836"/>
            </a:gdLst>
            <a:ahLst/>
            <a:cxnLst>
              <a:cxn ang="0">
                <a:pos x="connsiteX0-1" y="connsiteY0-2"/>
              </a:cxn>
              <a:cxn ang="0">
                <a:pos x="connsiteX1-3" y="connsiteY1-4"/>
              </a:cxn>
              <a:cxn ang="0">
                <a:pos x="connsiteX2-5" y="connsiteY2-6"/>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sysDash"/>
            <a:tailEnd type="none"/>
          </a:ln>
        </p:spPr>
        <p:style>
          <a:lnRef idx="2">
            <a:schemeClr val="dk1"/>
          </a:lnRef>
          <a:fillRef idx="0">
            <a:schemeClr val="dk1"/>
          </a:fillRef>
          <a:effectRef idx="1">
            <a:schemeClr val="dk1"/>
          </a:effectRef>
          <a:fontRef idx="minor">
            <a:schemeClr val="tx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00"/>
              </a:solidFill>
              <a:effectLst/>
              <a:uLnTx/>
              <a:uFillTx/>
              <a:latin typeface="+mn-lt"/>
              <a:ea typeface="+mn-ea"/>
              <a:cs typeface="+mn-cs"/>
            </a:endParaRPr>
          </a:p>
        </p:txBody>
      </p:sp>
      <p:sp>
        <p:nvSpPr>
          <p:cNvPr id="115" name="矩形 114"/>
          <p:cNvSpPr>
            <a:spLocks noRot="1" noChangeAspect="1" noMove="1" noResize="1" noEditPoints="1" noAdjustHandles="1" noChangeArrowheads="1" noChangeShapeType="1" noTextEdit="1"/>
          </p:cNvSpPr>
          <p:nvPr/>
        </p:nvSpPr>
        <p:spPr bwMode="auto">
          <a:xfrm>
            <a:off x="3489744" y="2306628"/>
            <a:ext cx="636587" cy="369332"/>
          </a:xfrm>
          <a:prstGeom prst="rect">
            <a:avLst/>
          </a:prstGeom>
          <a:blipFill rotWithShape="0">
            <a:blip r:embed="rId8"/>
            <a:stretch>
              <a:fillRect l="-66" t="-84" r="16" b="19"/>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cxnSp>
        <p:nvCxnSpPr>
          <p:cNvPr id="116" name="直接连接符 115"/>
          <p:cNvCxnSpPr>
            <a:cxnSpLocks noChangeShapeType="1"/>
            <a:stCxn id="90" idx="2"/>
          </p:cNvCxnSpPr>
          <p:nvPr/>
        </p:nvCxnSpPr>
        <p:spPr bwMode="auto">
          <a:xfrm>
            <a:off x="3449638" y="3617913"/>
            <a:ext cx="1141413" cy="371475"/>
          </a:xfrm>
          <a:prstGeom prst="line">
            <a:avLst/>
          </a:prstGeom>
        </p:spPr>
        <p:style>
          <a:lnRef idx="3">
            <a:schemeClr val="accent4"/>
          </a:lnRef>
          <a:fillRef idx="0">
            <a:schemeClr val="accent4"/>
          </a:fillRef>
          <a:effectRef idx="2">
            <a:schemeClr val="accent4"/>
          </a:effectRef>
          <a:fontRef idx="minor">
            <a:schemeClr val="tx1"/>
          </a:fontRef>
        </p:style>
      </p:cxnSp>
      <p:sp>
        <p:nvSpPr>
          <p:cNvPr id="117" name="矩形 116"/>
          <p:cNvSpPr>
            <a:spLocks noRot="1" noChangeAspect="1" noMove="1" noResize="1" noEditPoints="1" noAdjustHandles="1" noChangeArrowheads="1" noChangeShapeType="1" noTextEdit="1"/>
          </p:cNvSpPr>
          <p:nvPr/>
        </p:nvSpPr>
        <p:spPr bwMode="auto">
          <a:xfrm>
            <a:off x="4115232" y="4069365"/>
            <a:ext cx="830262" cy="583558"/>
          </a:xfrm>
          <a:prstGeom prst="rect">
            <a:avLst/>
          </a:prstGeom>
          <a:blipFill rotWithShape="0">
            <a:blip r:embed="rId10"/>
            <a:stretch>
              <a:fillRect l="-52" t="-1246" r="14" b="48"/>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18" name="矩形 117"/>
          <p:cNvSpPr>
            <a:spLocks noRot="1" noChangeAspect="1" noMove="1" noResize="1" noEditPoints="1" noAdjustHandles="1" noChangeArrowheads="1" noChangeShapeType="1" noTextEdit="1"/>
          </p:cNvSpPr>
          <p:nvPr/>
        </p:nvSpPr>
        <p:spPr bwMode="auto">
          <a:xfrm>
            <a:off x="1509025" y="4060933"/>
            <a:ext cx="982662" cy="583558"/>
          </a:xfrm>
          <a:prstGeom prst="rect">
            <a:avLst/>
          </a:prstGeom>
          <a:blipFill rotWithShape="0">
            <a:blip r:embed="rId11"/>
            <a:stretch>
              <a:fillRect l="-27" t="-1215" r="59" b="17"/>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cxnSp>
        <p:nvCxnSpPr>
          <p:cNvPr id="119" name="直接连接符 118"/>
          <p:cNvCxnSpPr>
            <a:stCxn id="90" idx="2"/>
          </p:cNvCxnSpPr>
          <p:nvPr/>
        </p:nvCxnSpPr>
        <p:spPr bwMode="auto">
          <a:xfrm flipH="1">
            <a:off x="2070100" y="3617913"/>
            <a:ext cx="982663" cy="430213"/>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20" name="直接连接符 119"/>
          <p:cNvCxnSpPr>
            <a:cxnSpLocks noChangeShapeType="1"/>
            <a:stCxn id="90" idx="2"/>
          </p:cNvCxnSpPr>
          <p:nvPr/>
        </p:nvCxnSpPr>
        <p:spPr bwMode="auto">
          <a:xfrm flipH="1">
            <a:off x="2865438" y="3689350"/>
            <a:ext cx="369888" cy="358775"/>
          </a:xfrm>
          <a:prstGeom prst="line">
            <a:avLst/>
          </a:prstGeom>
        </p:spPr>
        <p:style>
          <a:lnRef idx="3">
            <a:schemeClr val="accent4"/>
          </a:lnRef>
          <a:fillRef idx="0">
            <a:schemeClr val="accent4"/>
          </a:fillRef>
          <a:effectRef idx="2">
            <a:schemeClr val="accent4"/>
          </a:effectRef>
          <a:fontRef idx="minor">
            <a:schemeClr val="tx1"/>
          </a:fontRef>
        </p:style>
      </p:cxnSp>
      <p:sp>
        <p:nvSpPr>
          <p:cNvPr id="121" name="矩形 120"/>
          <p:cNvSpPr>
            <a:spLocks noRot="1" noChangeAspect="1" noMove="1" noResize="1" noEditPoints="1" noAdjustHandles="1" noChangeArrowheads="1" noChangeShapeType="1" noTextEdit="1"/>
          </p:cNvSpPr>
          <p:nvPr/>
        </p:nvSpPr>
        <p:spPr bwMode="auto">
          <a:xfrm>
            <a:off x="2404493" y="4058230"/>
            <a:ext cx="922337" cy="583558"/>
          </a:xfrm>
          <a:prstGeom prst="rect">
            <a:avLst/>
          </a:prstGeom>
          <a:blipFill rotWithShape="0">
            <a:blip r:embed="rId12"/>
            <a:stretch>
              <a:fillRect l="-42" t="-1296" r="7" b="98"/>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22" name="矩形 121"/>
          <p:cNvSpPr/>
          <p:nvPr/>
        </p:nvSpPr>
        <p:spPr bwMode="auto">
          <a:xfrm>
            <a:off x="2978494" y="4122642"/>
            <a:ext cx="1076325" cy="369332"/>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rPr>
              <a:t>……</a:t>
            </a:r>
            <a:endParaRPr kumimoji="0" lang="en-US" altLang="zh-CN" sz="1800" b="1" i="0" u="none" strike="noStrike" kern="120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cs typeface="+mn-cs"/>
            </a:endParaRPr>
          </a:p>
        </p:txBody>
      </p:sp>
      <p:sp>
        <p:nvSpPr>
          <p:cNvPr id="123" name="任意多边形 10"/>
          <p:cNvSpPr/>
          <p:nvPr/>
        </p:nvSpPr>
        <p:spPr>
          <a:xfrm rot="16200000">
            <a:off x="3040063" y="2905125"/>
            <a:ext cx="454025" cy="1914525"/>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1" fmla="*/ 414619 w 414619"/>
              <a:gd name="connsiteY0-2" fmla="*/ 0 h 1218836"/>
              <a:gd name="connsiteX1-3" fmla="*/ 54925 w 414619"/>
              <a:gd name="connsiteY1-4" fmla="*/ 696322 h 1218836"/>
              <a:gd name="connsiteX2-5" fmla="*/ 85070 w 414619"/>
              <a:gd name="connsiteY2-6" fmla="*/ 1218836 h 1218836"/>
              <a:gd name="connsiteX0-7" fmla="*/ 253721 w 253721"/>
              <a:gd name="connsiteY0-8" fmla="*/ 0 h 1218836"/>
              <a:gd name="connsiteX1-9" fmla="*/ 179778 w 253721"/>
              <a:gd name="connsiteY1-10" fmla="*/ 696322 h 1218836"/>
              <a:gd name="connsiteX2-11" fmla="*/ 209923 w 253721"/>
              <a:gd name="connsiteY2-12" fmla="*/ 1218836 h 1218836"/>
              <a:gd name="connsiteX0-13" fmla="*/ 293051 w 293051"/>
              <a:gd name="connsiteY0-14" fmla="*/ 0 h 1218836"/>
              <a:gd name="connsiteX1-15" fmla="*/ 7300 w 293051"/>
              <a:gd name="connsiteY1-16" fmla="*/ 785818 h 1218836"/>
              <a:gd name="connsiteX2-17" fmla="*/ 249253 w 293051"/>
              <a:gd name="connsiteY2-18" fmla="*/ 1218836 h 1218836"/>
            </a:gdLst>
            <a:ahLst/>
            <a:cxnLst>
              <a:cxn ang="0">
                <a:pos x="connsiteX0-1" y="connsiteY0-2"/>
              </a:cxn>
              <a:cxn ang="0">
                <a:pos x="connsiteX1-3" y="connsiteY1-4"/>
              </a:cxn>
              <a:cxn ang="0">
                <a:pos x="connsiteX2-5" y="connsiteY2-6"/>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sysDash"/>
            <a:tailEnd type="none"/>
          </a:ln>
        </p:spPr>
        <p:style>
          <a:lnRef idx="2">
            <a:schemeClr val="dk1"/>
          </a:lnRef>
          <a:fillRef idx="0">
            <a:schemeClr val="dk1"/>
          </a:fillRef>
          <a:effectRef idx="1">
            <a:schemeClr val="dk1"/>
          </a:effectRef>
          <a:fontRef idx="minor">
            <a:schemeClr val="tx1"/>
          </a:fontRef>
        </p:style>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000000"/>
              </a:solidFill>
              <a:effectLst/>
              <a:uLnTx/>
              <a:uFillTx/>
              <a:latin typeface="+mn-lt"/>
              <a:ea typeface="+mn-ea"/>
              <a:cs typeface="+mn-cs"/>
            </a:endParaRPr>
          </a:p>
        </p:txBody>
      </p:sp>
      <p:sp>
        <p:nvSpPr>
          <p:cNvPr id="124" name="矩形 123"/>
          <p:cNvSpPr>
            <a:spLocks noRot="1" noChangeAspect="1" noMove="1" noResize="1" noEditPoints="1" noAdjustHandles="1" noChangeArrowheads="1" noChangeShapeType="1" noTextEdit="1"/>
          </p:cNvSpPr>
          <p:nvPr/>
        </p:nvSpPr>
        <p:spPr bwMode="auto">
          <a:xfrm>
            <a:off x="2240064" y="3350569"/>
            <a:ext cx="636588" cy="369332"/>
          </a:xfrm>
          <a:prstGeom prst="rect">
            <a:avLst/>
          </a:prstGeom>
          <a:blipFill rotWithShape="0">
            <a:blip r:embed="rId8"/>
            <a:stretch>
              <a:fillRect l="-66" t="-84" r="16" b="19"/>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25" name="矩形 124"/>
          <p:cNvSpPr>
            <a:spLocks noRot="1" noChangeAspect="1" noMove="1" noResize="1" noEditPoints="1" noAdjustHandles="1" noChangeArrowheads="1" noChangeShapeType="1" noTextEdit="1"/>
          </p:cNvSpPr>
          <p:nvPr/>
        </p:nvSpPr>
        <p:spPr bwMode="auto">
          <a:xfrm>
            <a:off x="8001168" y="1383945"/>
            <a:ext cx="636587" cy="369332"/>
          </a:xfrm>
          <a:prstGeom prst="rect">
            <a:avLst/>
          </a:prstGeom>
          <a:blipFill rotWithShape="0">
            <a:blip r:embed="rId2"/>
            <a:stretch>
              <a:fillRect l="-26" t="-76" r="76" b="11"/>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p:sp>
        <p:nvSpPr>
          <p:cNvPr id="130" name="矩形 129"/>
          <p:cNvSpPr>
            <a:spLocks noRot="1" noChangeAspect="1" noMove="1" noResize="1" noEditPoints="1" noAdjustHandles="1" noChangeArrowheads="1" noChangeShapeType="1" noTextEdit="1"/>
          </p:cNvSpPr>
          <p:nvPr/>
        </p:nvSpPr>
        <p:spPr bwMode="auto">
          <a:xfrm>
            <a:off x="481480" y="2209769"/>
            <a:ext cx="2540233" cy="404854"/>
          </a:xfrm>
          <a:prstGeom prst="rect">
            <a:avLst/>
          </a:prstGeom>
          <a:blipFill rotWithShape="0">
            <a:blip r:embed="rId13"/>
            <a:stretch>
              <a:fillRect l="-6" t="-463" r="15" b="81"/>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endParaRPr lang="zh-CN" altLang="en-US">
              <a:noFill/>
            </a:endParaRPr>
          </a:p>
        </p:txBody>
      </p:sp>
      <mc:AlternateContent xmlns:mc="http://schemas.openxmlformats.org/markup-compatibility/2006">
        <mc:Choice xmlns:a14="http://schemas.microsoft.com/office/drawing/2010/main" Requires="a14">
          <p:sp>
            <p:nvSpPr>
              <p:cNvPr id="57" name="矩形 56"/>
              <p:cNvSpPr/>
              <p:nvPr/>
            </p:nvSpPr>
            <p:spPr bwMode="auto">
              <a:xfrm>
                <a:off x="8000821" y="3071722"/>
                <a:ext cx="636587" cy="570669"/>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0000"/>
                              </a:solidFill>
                              <a:latin typeface="Cambria Math" panose="02040503050406030204" pitchFamily="18" charset="0"/>
                              <a:ea typeface="微软雅黑" panose="020B0503020204020204" pitchFamily="34" charset="-122"/>
                            </a:rPr>
                          </m:ctrlPr>
                        </m:sSupPr>
                        <m:e>
                          <m:r>
                            <a:rPr lang="en-US" altLang="zh-CN" b="1" i="1" dirty="0" smtClean="0">
                              <a:solidFill>
                                <a:srgbClr val="000000"/>
                              </a:solidFill>
                              <a:latin typeface="Cambria Math" panose="02040503050406030204" pitchFamily="18" charset="0"/>
                              <a:ea typeface="微软雅黑" panose="020B0503020204020204" pitchFamily="34" charset="-122"/>
                            </a:rPr>
                            <m:t>𝒂</m:t>
                          </m:r>
                        </m:e>
                        <m:sup>
                          <m:r>
                            <a:rPr lang="en-US" altLang="zh-CN" b="1" i="1" dirty="0">
                              <a:solidFill>
                                <a:srgbClr val="000000"/>
                              </a:solidFill>
                              <a:latin typeface="Cambria Math" panose="02040503050406030204" pitchFamily="18" charset="0"/>
                              <a:ea typeface="微软雅黑" panose="020B0503020204020204" pitchFamily="34" charset="-122"/>
                            </a:rPr>
                            <m:t>𝟐</m:t>
                          </m:r>
                        </m:sup>
                      </m:sSup>
                      <m:r>
                        <a:rPr lang="en-US" altLang="zh-CN" b="1" i="1" dirty="0">
                          <a:solidFill>
                            <a:srgbClr val="000000"/>
                          </a:solidFill>
                          <a:latin typeface="Cambria Math" panose="02040503050406030204" pitchFamily="18" charset="0"/>
                          <a:ea typeface="微软雅黑" panose="020B0503020204020204" pitchFamily="34" charset="-122"/>
                        </a:rPr>
                        <m:t> </m:t>
                      </m:r>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𝒇</m:t>
                      </m:r>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m:t>
                      </m:r>
                      <m:f>
                        <m:fPr>
                          <m:ctrlPr>
                            <a:rPr lang="en-US" altLang="zh-CN" b="1" i="1" dirty="0">
                              <a:solidFill>
                                <a:srgbClr val="000000"/>
                              </a:solidFill>
                              <a:latin typeface="Cambria Math" panose="02040503050406030204" pitchFamily="18" charset="0"/>
                              <a:ea typeface="微软雅黑" panose="020B0503020204020204" pitchFamily="34" charset="-122"/>
                            </a:rPr>
                          </m:ctrlPr>
                        </m:fPr>
                        <m:num>
                          <m:r>
                            <a:rPr lang="en-US" altLang="zh-CN" b="1" i="1" dirty="0">
                              <a:solidFill>
                                <a:srgbClr val="000000"/>
                              </a:solidFill>
                              <a:latin typeface="Cambria Math" panose="02040503050406030204" pitchFamily="18" charset="0"/>
                              <a:ea typeface="微软雅黑" panose="020B0503020204020204" pitchFamily="34" charset="-122"/>
                            </a:rPr>
                            <m:t>𝒏</m:t>
                          </m:r>
                        </m:num>
                        <m:den>
                          <m:sSup>
                            <m:sSupPr>
                              <m:ctrlPr>
                                <a:rPr lang="en-US" altLang="zh-CN" b="1" i="1" dirty="0">
                                  <a:solidFill>
                                    <a:srgbClr val="000000"/>
                                  </a:solidFill>
                                  <a:latin typeface="Cambria Math" panose="02040503050406030204" pitchFamily="18" charset="0"/>
                                  <a:ea typeface="微软雅黑" panose="020B0503020204020204" pitchFamily="34" charset="-122"/>
                                </a:rPr>
                              </m:ctrlPr>
                            </m:sSupPr>
                            <m:e>
                              <m:r>
                                <a:rPr lang="en-US" altLang="zh-CN" b="1" i="1" dirty="0">
                                  <a:solidFill>
                                    <a:srgbClr val="000000"/>
                                  </a:solidFill>
                                  <a:latin typeface="Cambria Math" panose="02040503050406030204" pitchFamily="18" charset="0"/>
                                  <a:ea typeface="微软雅黑" panose="020B0503020204020204" pitchFamily="34" charset="-122"/>
                                </a:rPr>
                                <m:t>𝒃</m:t>
                              </m:r>
                            </m:e>
                            <m:sup>
                              <m:r>
                                <a:rPr lang="en-US" altLang="zh-CN" b="1" i="1" dirty="0">
                                  <a:solidFill>
                                    <a:srgbClr val="000000"/>
                                  </a:solidFill>
                                  <a:latin typeface="Cambria Math" panose="02040503050406030204" pitchFamily="18" charset="0"/>
                                  <a:ea typeface="微软雅黑" panose="020B0503020204020204" pitchFamily="34" charset="-122"/>
                                </a:rPr>
                                <m:t>𝟐</m:t>
                              </m:r>
                            </m:sup>
                          </m:sSup>
                        </m:den>
                      </m:f>
                      <m:r>
                        <a:rPr lang="en-US" altLang="zh-CN" b="1" i="1" dirty="0">
                          <a:solidFill>
                            <a:srgbClr val="000000"/>
                          </a:solidFill>
                          <a:latin typeface="Cambria Math" panose="02040503050406030204" pitchFamily="18" charset="0"/>
                          <a:ea typeface="MS Mincho" charset="0"/>
                          <a:cs typeface="Cambria Math" panose="02040503050406030204" pitchFamily="18" charset="0"/>
                        </a:rPr>
                        <m:t>)</m:t>
                      </m:r>
                    </m:oMath>
                  </m:oMathPara>
                </a14:m>
                <a:endParaRPr kumimoji="0" lang="en-US" altLang="zh-CN" sz="1800" b="1" i="1" u="none" strike="noStrike" kern="1200" cap="none" spc="0" normalizeH="0" baseline="30000" noProof="0" dirty="0">
                  <a:ln>
                    <a:noFill/>
                  </a:ln>
                  <a:solidFill>
                    <a:srgbClr val="000000"/>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57" name="矩形 56"/>
              <p:cNvSpPr>
                <a:spLocks noRot="1" noChangeAspect="1" noMove="1" noResize="1" noEditPoints="1" noAdjustHandles="1" noChangeArrowheads="1" noChangeShapeType="1" noTextEdit="1"/>
              </p:cNvSpPr>
              <p:nvPr/>
            </p:nvSpPr>
            <p:spPr bwMode="auto">
              <a:xfrm>
                <a:off x="8000821" y="3071722"/>
                <a:ext cx="636587" cy="570669"/>
              </a:xfrm>
              <a:prstGeom prst="rect">
                <a:avLst/>
              </a:prstGeom>
              <a:blipFill rotWithShape="1">
                <a:blip r:embed="rId14"/>
                <a:stretch>
                  <a:fillRect l="-24012" t="-2265" r="-24018" b="5"/>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3" name="矩形 52"/>
              <p:cNvSpPr/>
              <p:nvPr/>
            </p:nvSpPr>
            <p:spPr bwMode="auto">
              <a:xfrm>
                <a:off x="8001784" y="2114340"/>
                <a:ext cx="636587" cy="570669"/>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𝒂𝒇</m:t>
                      </m:r>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m:t>
                      </m:r>
                      <m:f>
                        <m:fPr>
                          <m:ctrlPr>
                            <a:rPr lang="en-US" altLang="zh-CN" b="1" i="1" dirty="0">
                              <a:solidFill>
                                <a:srgbClr val="000000"/>
                              </a:solidFill>
                              <a:latin typeface="Cambria Math" panose="02040503050406030204" pitchFamily="18" charset="0"/>
                              <a:ea typeface="微软雅黑" panose="020B0503020204020204" pitchFamily="34" charset="-122"/>
                            </a:rPr>
                          </m:ctrlPr>
                        </m:fPr>
                        <m:num>
                          <m:r>
                            <a:rPr lang="en-US" altLang="zh-CN" b="1" i="1" dirty="0">
                              <a:solidFill>
                                <a:srgbClr val="000000"/>
                              </a:solidFill>
                              <a:latin typeface="Cambria Math" panose="02040503050406030204" pitchFamily="18" charset="0"/>
                              <a:ea typeface="微软雅黑" panose="020B0503020204020204" pitchFamily="34" charset="-122"/>
                            </a:rPr>
                            <m:t>𝒏</m:t>
                          </m:r>
                        </m:num>
                        <m:den>
                          <m:r>
                            <a:rPr lang="en-US" altLang="zh-CN" b="1" i="1" dirty="0">
                              <a:solidFill>
                                <a:srgbClr val="000000"/>
                              </a:solidFill>
                              <a:latin typeface="Cambria Math" panose="02040503050406030204" pitchFamily="18" charset="0"/>
                              <a:ea typeface="微软雅黑" panose="020B0503020204020204" pitchFamily="34" charset="-122"/>
                            </a:rPr>
                            <m:t>𝒃</m:t>
                          </m:r>
                        </m:den>
                      </m:f>
                      <m:r>
                        <a:rPr lang="en-US" altLang="zh-CN" b="1" i="1" dirty="0">
                          <a:solidFill>
                            <a:srgbClr val="000000"/>
                          </a:solidFill>
                          <a:latin typeface="Cambria Math" panose="02040503050406030204" pitchFamily="18" charset="0"/>
                          <a:ea typeface="MS Mincho" charset="0"/>
                          <a:cs typeface="Cambria Math" panose="02040503050406030204" pitchFamily="18" charset="0"/>
                        </a:rPr>
                        <m:t>)</m:t>
                      </m:r>
                    </m:oMath>
                  </m:oMathPara>
                </a14:m>
                <a:endParaRPr kumimoji="0" lang="en-US" altLang="zh-CN" sz="1800" b="1" i="1" u="none" strike="noStrike" kern="1200" cap="none" spc="0" normalizeH="0" baseline="30000" noProof="0" dirty="0">
                  <a:ln>
                    <a:noFill/>
                  </a:ln>
                  <a:solidFill>
                    <a:srgbClr val="000000"/>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53" name="矩形 52"/>
              <p:cNvSpPr>
                <a:spLocks noRot="1" noChangeAspect="1" noMove="1" noResize="1" noEditPoints="1" noAdjustHandles="1" noChangeArrowheads="1" noChangeShapeType="1" noTextEdit="1"/>
              </p:cNvSpPr>
              <p:nvPr/>
            </p:nvSpPr>
            <p:spPr bwMode="auto">
              <a:xfrm>
                <a:off x="8001784" y="2114340"/>
                <a:ext cx="636587" cy="570669"/>
              </a:xfrm>
              <a:prstGeom prst="rect">
                <a:avLst/>
              </a:prstGeom>
              <a:blipFill rotWithShape="1">
                <a:blip r:embed="rId15"/>
                <a:stretch>
                  <a:fillRect l="-3814" t="-1298" r="-3917" b="40"/>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8" name="矩形 57"/>
              <p:cNvSpPr/>
              <p:nvPr/>
            </p:nvSpPr>
            <p:spPr bwMode="auto">
              <a:xfrm>
                <a:off x="8000821" y="4122576"/>
                <a:ext cx="636587" cy="587533"/>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0000"/>
                              </a:solidFill>
                              <a:latin typeface="Cambria Math" panose="02040503050406030204" pitchFamily="18" charset="0"/>
                              <a:ea typeface="微软雅黑" panose="020B0503020204020204" pitchFamily="34" charset="-122"/>
                            </a:rPr>
                          </m:ctrlPr>
                        </m:sSupPr>
                        <m:e>
                          <m:r>
                            <a:rPr lang="en-US" altLang="zh-CN" b="1" i="1" dirty="0" smtClean="0">
                              <a:solidFill>
                                <a:srgbClr val="000000"/>
                              </a:solidFill>
                              <a:latin typeface="Cambria Math" panose="02040503050406030204" pitchFamily="18" charset="0"/>
                              <a:ea typeface="微软雅黑" panose="020B0503020204020204" pitchFamily="34" charset="-122"/>
                            </a:rPr>
                            <m:t>𝒂</m:t>
                          </m:r>
                        </m:e>
                        <m:sup>
                          <m:r>
                            <a:rPr lang="en-US" altLang="zh-CN" b="1" i="1" dirty="0" smtClean="0">
                              <a:solidFill>
                                <a:srgbClr val="000000"/>
                              </a:solidFill>
                              <a:latin typeface="Cambria Math" panose="02040503050406030204" pitchFamily="18" charset="0"/>
                              <a:ea typeface="微软雅黑" panose="020B0503020204020204" pitchFamily="34" charset="-122"/>
                            </a:rPr>
                            <m:t>𝟑</m:t>
                          </m:r>
                        </m:sup>
                      </m:sSup>
                      <m:r>
                        <a:rPr lang="en-US" altLang="zh-CN" b="1" i="1" dirty="0">
                          <a:solidFill>
                            <a:srgbClr val="000000"/>
                          </a:solidFill>
                          <a:latin typeface="Cambria Math" panose="02040503050406030204" pitchFamily="18" charset="0"/>
                          <a:ea typeface="微软雅黑" panose="020B0503020204020204" pitchFamily="34" charset="-122"/>
                        </a:rPr>
                        <m:t> </m:t>
                      </m:r>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𝒇</m:t>
                      </m:r>
                      <m:r>
                        <a:rPr kumimoji="0" lang="en-US" altLang="zh-CN" sz="1800" b="1" i="1" u="none" strike="noStrike" kern="1200" cap="none" spc="0" normalizeH="0" baseline="0" noProof="0" dirty="0" smtClean="0">
                          <a:ln>
                            <a:noFill/>
                          </a:ln>
                          <a:solidFill>
                            <a:srgbClr val="000000"/>
                          </a:solidFill>
                          <a:effectLst/>
                          <a:uLnTx/>
                          <a:uFillTx/>
                          <a:latin typeface="Cambria Math" panose="02040503050406030204" pitchFamily="18" charset="0"/>
                          <a:ea typeface="微软雅黑" panose="020B0503020204020204" pitchFamily="34" charset="-122"/>
                          <a:cs typeface="+mn-cs"/>
                        </a:rPr>
                        <m:t>(</m:t>
                      </m:r>
                      <m:f>
                        <m:fPr>
                          <m:ctrlPr>
                            <a:rPr lang="en-US" altLang="zh-CN" b="1" i="1" dirty="0">
                              <a:solidFill>
                                <a:srgbClr val="000000"/>
                              </a:solidFill>
                              <a:latin typeface="Cambria Math" panose="02040503050406030204" pitchFamily="18" charset="0"/>
                              <a:ea typeface="微软雅黑" panose="020B0503020204020204" pitchFamily="34" charset="-122"/>
                            </a:rPr>
                          </m:ctrlPr>
                        </m:fPr>
                        <m:num>
                          <m:r>
                            <a:rPr lang="en-US" altLang="zh-CN" b="1" i="1" dirty="0">
                              <a:solidFill>
                                <a:srgbClr val="000000"/>
                              </a:solidFill>
                              <a:latin typeface="Cambria Math" panose="02040503050406030204" pitchFamily="18" charset="0"/>
                              <a:ea typeface="微软雅黑" panose="020B0503020204020204" pitchFamily="34" charset="-122"/>
                            </a:rPr>
                            <m:t>𝒏</m:t>
                          </m:r>
                        </m:num>
                        <m:den>
                          <m:sSup>
                            <m:sSupPr>
                              <m:ctrlPr>
                                <a:rPr lang="en-US" altLang="zh-CN" b="1" i="1" dirty="0" smtClean="0">
                                  <a:solidFill>
                                    <a:srgbClr val="000000"/>
                                  </a:solidFill>
                                  <a:latin typeface="Cambria Math" panose="02040503050406030204" pitchFamily="18" charset="0"/>
                                  <a:ea typeface="微软雅黑" panose="020B0503020204020204" pitchFamily="34" charset="-122"/>
                                </a:rPr>
                              </m:ctrlPr>
                            </m:sSupPr>
                            <m:e>
                              <m:r>
                                <a:rPr lang="en-US" altLang="zh-CN" b="1" i="1" dirty="0">
                                  <a:solidFill>
                                    <a:srgbClr val="000000"/>
                                  </a:solidFill>
                                  <a:latin typeface="Cambria Math" panose="02040503050406030204" pitchFamily="18" charset="0"/>
                                  <a:ea typeface="微软雅黑" panose="020B0503020204020204" pitchFamily="34" charset="-122"/>
                                </a:rPr>
                                <m:t>𝒃</m:t>
                              </m:r>
                            </m:e>
                            <m:sup>
                              <m:r>
                                <a:rPr lang="en-US" altLang="zh-CN" b="1" i="1" dirty="0" smtClean="0">
                                  <a:solidFill>
                                    <a:srgbClr val="000000"/>
                                  </a:solidFill>
                                  <a:latin typeface="Cambria Math" panose="02040503050406030204" pitchFamily="18" charset="0"/>
                                  <a:ea typeface="微软雅黑" panose="020B0503020204020204" pitchFamily="34" charset="-122"/>
                                </a:rPr>
                                <m:t>𝟑</m:t>
                              </m:r>
                            </m:sup>
                          </m:sSup>
                        </m:den>
                      </m:f>
                      <m:r>
                        <a:rPr lang="en-US" altLang="zh-CN" b="1" i="1" dirty="0">
                          <a:solidFill>
                            <a:srgbClr val="000000"/>
                          </a:solidFill>
                          <a:latin typeface="Cambria Math" panose="02040503050406030204" pitchFamily="18" charset="0"/>
                          <a:ea typeface="MS Mincho" charset="0"/>
                          <a:cs typeface="Cambria Math" panose="02040503050406030204" pitchFamily="18" charset="0"/>
                        </a:rPr>
                        <m:t>)</m:t>
                      </m:r>
                    </m:oMath>
                  </m:oMathPara>
                </a14:m>
                <a:endParaRPr kumimoji="0" lang="en-US" altLang="zh-CN" sz="1800" b="1" i="1" u="none" strike="noStrike" kern="1200" cap="none" spc="0" normalizeH="0" baseline="30000" noProof="0" dirty="0">
                  <a:ln>
                    <a:noFill/>
                  </a:ln>
                  <a:solidFill>
                    <a:srgbClr val="000000"/>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58" name="矩形 57"/>
              <p:cNvSpPr>
                <a:spLocks noRot="1" noChangeAspect="1" noMove="1" noResize="1" noEditPoints="1" noAdjustHandles="1" noChangeArrowheads="1" noChangeShapeType="1" noTextEdit="1"/>
              </p:cNvSpPr>
              <p:nvPr/>
            </p:nvSpPr>
            <p:spPr bwMode="auto">
              <a:xfrm>
                <a:off x="8000821" y="4122576"/>
                <a:ext cx="636587" cy="587533"/>
              </a:xfrm>
              <a:prstGeom prst="rect">
                <a:avLst/>
              </a:prstGeom>
              <a:blipFill rotWithShape="1">
                <a:blip r:embed="rId16"/>
                <a:stretch>
                  <a:fillRect l="-24012" t="-783" r="-24018" b="53"/>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9" name="矩形 58"/>
              <p:cNvSpPr/>
              <p:nvPr/>
            </p:nvSpPr>
            <p:spPr bwMode="auto">
              <a:xfrm>
                <a:off x="8002091" y="5486505"/>
                <a:ext cx="636587" cy="404854"/>
              </a:xfrm>
              <a:prstGeom prst="rect">
                <a:avLst/>
              </a:prstGeom>
              <a:no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lIns="0" rIns="0"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0000"/>
                              </a:solidFill>
                              <a:latin typeface="Cambria Math" panose="02040503050406030204" pitchFamily="18" charset="0"/>
                              <a:ea typeface="微软雅黑" panose="020B0503020204020204" pitchFamily="34" charset="-122"/>
                            </a:rPr>
                          </m:ctrlPr>
                        </m:sSupPr>
                        <m:e>
                          <m:r>
                            <a:rPr lang="en-US" altLang="zh-CN" b="1" i="1" dirty="0" smtClean="0">
                              <a:solidFill>
                                <a:srgbClr val="000000"/>
                              </a:solidFill>
                              <a:latin typeface="Cambria Math" panose="02040503050406030204" pitchFamily="18" charset="0"/>
                              <a:ea typeface="微软雅黑" panose="020B0503020204020204" pitchFamily="34" charset="-122"/>
                            </a:rPr>
                            <m:t>𝒂</m:t>
                          </m:r>
                        </m:e>
                        <m:sup>
                          <m:sSubSup>
                            <m:sSubSupPr>
                              <m:ctrlPr>
                                <a:rPr lang="en-US" altLang="zh-CN" b="1" i="1" dirty="0" smtClean="0">
                                  <a:solidFill>
                                    <a:srgbClr val="000000"/>
                                  </a:solidFill>
                                  <a:latin typeface="Cambria Math" panose="02040503050406030204" pitchFamily="18" charset="0"/>
                                  <a:ea typeface="微软雅黑" panose="020B0503020204020204" pitchFamily="34" charset="-122"/>
                                </a:rPr>
                              </m:ctrlPr>
                            </m:sSubSupPr>
                            <m:e>
                              <m:r>
                                <a:rPr lang="en-US" altLang="zh-CN" b="1" i="1" dirty="0" smtClean="0">
                                  <a:solidFill>
                                    <a:srgbClr val="000000"/>
                                  </a:solidFill>
                                  <a:latin typeface="Cambria Math" panose="02040503050406030204" pitchFamily="18" charset="0"/>
                                  <a:ea typeface="微软雅黑" panose="020B0503020204020204" pitchFamily="34" charset="-122"/>
                                </a:rPr>
                                <m:t>𝒍𝒐𝒈</m:t>
                              </m:r>
                            </m:e>
                            <m:sub>
                              <m:r>
                                <a:rPr lang="en-US" altLang="zh-CN" b="1" i="1" dirty="0" smtClean="0">
                                  <a:solidFill>
                                    <a:srgbClr val="000000"/>
                                  </a:solidFill>
                                  <a:latin typeface="Cambria Math" panose="02040503050406030204" pitchFamily="18" charset="0"/>
                                  <a:ea typeface="微软雅黑" panose="020B0503020204020204" pitchFamily="34" charset="-122"/>
                                </a:rPr>
                                <m:t>𝒃</m:t>
                              </m:r>
                            </m:sub>
                            <m:sup>
                              <m:r>
                                <a:rPr lang="en-US" altLang="zh-CN" b="1" i="1" dirty="0" smtClean="0">
                                  <a:solidFill>
                                    <a:srgbClr val="000000"/>
                                  </a:solidFill>
                                  <a:latin typeface="Cambria Math" panose="02040503050406030204" pitchFamily="18" charset="0"/>
                                  <a:ea typeface="微软雅黑" panose="020B0503020204020204" pitchFamily="34" charset="-122"/>
                                </a:rPr>
                                <m:t>𝒏</m:t>
                              </m:r>
                            </m:sup>
                          </m:sSubSup>
                        </m:sup>
                      </m:sSup>
                      <m:r>
                        <a:rPr lang="en-US" altLang="zh-CN" b="1" i="1" dirty="0" smtClean="0">
                          <a:solidFill>
                            <a:srgbClr val="000000"/>
                          </a:solidFill>
                          <a:latin typeface="Cambria Math" panose="02040503050406030204" pitchFamily="18" charset="0"/>
                          <a:ea typeface="微软雅黑" panose="020B0503020204020204" pitchFamily="34" charset="-122"/>
                        </a:rPr>
                        <m:t>𝑻</m:t>
                      </m:r>
                      <m:r>
                        <a:rPr lang="en-US" altLang="zh-CN" b="1" i="1" dirty="0" smtClean="0">
                          <a:solidFill>
                            <a:srgbClr val="000000"/>
                          </a:solidFill>
                          <a:latin typeface="Cambria Math" panose="02040503050406030204" pitchFamily="18" charset="0"/>
                          <a:ea typeface="微软雅黑" panose="020B0503020204020204" pitchFamily="34" charset="-122"/>
                        </a:rPr>
                        <m:t>(</m:t>
                      </m:r>
                      <m:r>
                        <a:rPr lang="en-US" altLang="zh-CN" b="1" i="1" dirty="0" smtClean="0">
                          <a:solidFill>
                            <a:srgbClr val="000000"/>
                          </a:solidFill>
                          <a:latin typeface="Cambria Math" panose="02040503050406030204" pitchFamily="18" charset="0"/>
                          <a:ea typeface="微软雅黑" panose="020B0503020204020204" pitchFamily="34" charset="-122"/>
                        </a:rPr>
                        <m:t>𝟏</m:t>
                      </m:r>
                      <m:r>
                        <a:rPr lang="en-US" altLang="zh-CN" b="1" i="1" dirty="0" smtClean="0">
                          <a:solidFill>
                            <a:srgbClr val="000000"/>
                          </a:solidFill>
                          <a:latin typeface="Cambria Math" panose="02040503050406030204" pitchFamily="18" charset="0"/>
                          <a:ea typeface="MS Mincho" charset="0"/>
                          <a:cs typeface="Cambria Math" panose="02040503050406030204" pitchFamily="18" charset="0"/>
                        </a:rPr>
                        <m:t>)</m:t>
                      </m:r>
                    </m:oMath>
                  </m:oMathPara>
                </a14:m>
                <a:endParaRPr kumimoji="0" lang="en-US" altLang="zh-CN" sz="1800" b="1" i="1" u="none" strike="noStrike" kern="1200" cap="none" spc="0" normalizeH="0" baseline="30000" noProof="0" dirty="0" smtClean="0">
                  <a:ln>
                    <a:noFill/>
                  </a:ln>
                  <a:solidFill>
                    <a:srgbClr val="000000"/>
                  </a:solidFill>
                  <a:effectLst/>
                  <a:uLnTx/>
                  <a:uFillTx/>
                  <a:latin typeface="Cambria Math" panose="02040503050406030204" pitchFamily="18" charset="0"/>
                  <a:ea typeface="MS Mincho" charset="0"/>
                  <a:cs typeface="Cambria Math" panose="02040503050406030204" pitchFamily="18" charset="0"/>
                </a:endParaRPr>
              </a:p>
            </p:txBody>
          </p:sp>
        </mc:Choice>
        <mc:Fallback>
          <p:sp>
            <p:nvSpPr>
              <p:cNvPr id="59" name="矩形 58"/>
              <p:cNvSpPr>
                <a:spLocks noRot="1" noChangeAspect="1" noMove="1" noResize="1" noEditPoints="1" noAdjustHandles="1" noChangeArrowheads="1" noChangeShapeType="1" noTextEdit="1"/>
              </p:cNvSpPr>
              <p:nvPr/>
            </p:nvSpPr>
            <p:spPr bwMode="auto">
              <a:xfrm>
                <a:off x="8002091" y="5486505"/>
                <a:ext cx="636587" cy="404854"/>
              </a:xfrm>
              <a:prstGeom prst="rect">
                <a:avLst/>
              </a:prstGeom>
              <a:blipFill rotWithShape="1">
                <a:blip r:embed="rId17"/>
                <a:stretch>
                  <a:fillRect l="-27004" t="-1438" r="-26911" b="115"/>
                </a:stretch>
              </a:blipFill>
              <a:ln>
                <a:noFill/>
                <a:headEnd type="none" w="med" len="med"/>
                <a:tailEnd type="none" w="med" len="med"/>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lstStyle/>
              <a:p>
                <a:r>
                  <a:rPr lang="zh-CN" alt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up)">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up)">
                                      <p:cBhvr>
                                        <p:cTn id="2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53" grpId="0" bldLvl="0" animBg="1"/>
      <p:bldP spid="58" grpId="0" bldLvl="0" animBg="1"/>
      <p:bldP spid="5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内容占位符 18"/>
          <p:cNvSpPr>
            <a:spLocks noGrp="1"/>
          </p:cNvSpPr>
          <p:nvPr>
            <p:ph idx="4294967295"/>
          </p:nvPr>
        </p:nvSpPr>
        <p:spPr>
          <a:xfrm>
            <a:off x="258763" y="2027238"/>
            <a:ext cx="8229600" cy="4525962"/>
          </a:xfrm>
        </p:spPr>
        <p:txBody>
          <a:bodyPr vert="horz" wrap="square" lIns="91440" tIns="45720" rIns="91440" bIns="45720" anchor="t" anchorCtr="0"/>
          <a:p>
            <a:pPr eaLnBrk="1" hangingPunct="1">
              <a:lnSpc>
                <a:spcPct val="150000"/>
              </a:lnSpc>
              <a:buFontTx/>
              <a:buNone/>
            </a:pPr>
            <a:r>
              <a:rPr lang="zh-CN" altLang="en-US" sz="2200" b="0" dirty="0">
                <a:solidFill>
                  <a:srgbClr val="FF0000"/>
                </a:solidFill>
                <a:latin typeface="黑体" panose="02010609060101010101" pitchFamily="49" charset="-122"/>
                <a:ea typeface="黑体" panose="02010609060101010101" pitchFamily="49" charset="-122"/>
              </a:rPr>
              <a:t>例</a:t>
            </a: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求解递推方程</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spcBef>
                <a:spcPts val="1200"/>
              </a:spcBef>
              <a:buFontTx/>
              <a:buNone/>
            </a:pPr>
            <a:r>
              <a:rPr lang="zh-CN" altLang="en-US" sz="2200" b="0" dirty="0">
                <a:solidFill>
                  <a:srgbClr val="0000FF"/>
                </a:solidFill>
                <a:latin typeface="黑体" panose="02010609060101010101" pitchFamily="49" charset="-122"/>
                <a:ea typeface="黑体" panose="02010609060101010101" pitchFamily="49" charset="-122"/>
              </a:rPr>
              <a:t>解</a:t>
            </a: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上述递推方程中的</a:t>
            </a:r>
            <a:r>
              <a:rPr lang="en-US" altLang="zh-CN" sz="2200" b="0" dirty="0">
                <a:solidFill>
                  <a:srgbClr val="000000"/>
                </a:solidFill>
                <a:latin typeface="黑体" panose="02010609060101010101" pitchFamily="49" charset="-122"/>
                <a:ea typeface="黑体" panose="02010609060101010101" pitchFamily="49" charset="-122"/>
              </a:rPr>
              <a:t>                                   </a:t>
            </a:r>
            <a:endParaRPr lang="en-US" altLang="zh-CN"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spcBef>
                <a:spcPts val="120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那么</a:t>
            </a:r>
            <a:r>
              <a:rPr lang="en-US" altLang="zh-CN" sz="2200" b="0" dirty="0">
                <a:solidFill>
                  <a:srgbClr val="000000"/>
                </a:solidFill>
                <a:latin typeface="黑体" panose="02010609060101010101" pitchFamily="49" charset="-122"/>
                <a:ea typeface="黑体" panose="02010609060101010101" pitchFamily="49" charset="-122"/>
              </a:rPr>
              <a:t> </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zh-CN" altLang="en-US" sz="2200" b="0" dirty="0">
                <a:solidFill>
                  <a:srgbClr val="000000"/>
                </a:solidFill>
                <a:latin typeface="黑体" panose="02010609060101010101" pitchFamily="49" charset="-122"/>
                <a:ea typeface="黑体" panose="02010609060101010101" pitchFamily="49" charset="-122"/>
              </a:rPr>
              <a:t>    相当于主定理的第一种情况，其中</a:t>
            </a:r>
            <a:r>
              <a:rPr lang="en-US" altLang="zh-CN" sz="2200" b="0" i="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200" b="0" dirty="0">
                <a:solidFill>
                  <a:srgbClr val="000000"/>
                </a:solidFill>
                <a:latin typeface="黑体" panose="02010609060101010101" pitchFamily="49" charset="-122"/>
                <a:ea typeface="黑体" panose="02010609060101010101" pitchFamily="49" charset="-122"/>
              </a:rPr>
              <a:t>=1. </a:t>
            </a:r>
            <a:endParaRPr lang="en-US" altLang="zh-CN"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根据定理</a:t>
            </a:r>
            <a:r>
              <a:rPr lang="zh-CN" altLang="en-US" sz="2200" b="0" dirty="0">
                <a:solidFill>
                  <a:srgbClr val="0000FF"/>
                </a:solidFill>
                <a:latin typeface="黑体" panose="02010609060101010101" pitchFamily="49" charset="-122"/>
                <a:ea typeface="黑体" panose="02010609060101010101" pitchFamily="49" charset="-122"/>
              </a:rPr>
              <a:t>得到</a:t>
            </a:r>
            <a:r>
              <a:rPr lang="en-US" altLang="zh-CN" sz="2200" b="0" dirty="0">
                <a:solidFill>
                  <a:srgbClr val="000000"/>
                </a:solidFill>
                <a:latin typeface="黑体" panose="02010609060101010101" pitchFamily="49" charset="-122"/>
                <a:ea typeface="黑体" panose="02010609060101010101" pitchFamily="49" charset="-122"/>
              </a:rPr>
              <a:t> </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v"/>
            </a:pP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101378" name="Rectangle 17"/>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1379" name="Object 5"/>
          <p:cNvGraphicFramePr>
            <a:graphicFrameLocks noChangeAspect="1"/>
          </p:cNvGraphicFramePr>
          <p:nvPr/>
        </p:nvGraphicFramePr>
        <p:xfrm>
          <a:off x="3132138" y="2170113"/>
          <a:ext cx="2363787" cy="379412"/>
        </p:xfrm>
        <a:graphic>
          <a:graphicData uri="http://schemas.openxmlformats.org/presentationml/2006/ole">
            <mc:AlternateContent xmlns:mc="http://schemas.openxmlformats.org/markup-compatibility/2006">
              <mc:Choice xmlns:v="urn:schemas-microsoft-com:vml" Requires="v">
                <p:oleObj spid="_x0000_s3094" name="" r:id="rId1" imgW="1270000" imgH="203200" progId="Equation.3">
                  <p:embed/>
                </p:oleObj>
              </mc:Choice>
              <mc:Fallback>
                <p:oleObj name="" r:id="rId1" imgW="1270000" imgH="203200" progId="Equation.3">
                  <p:embed/>
                  <p:pic>
                    <p:nvPicPr>
                      <p:cNvPr id="0" name="图片 3093"/>
                      <p:cNvPicPr/>
                      <p:nvPr/>
                    </p:nvPicPr>
                    <p:blipFill>
                      <a:blip r:embed="rId2"/>
                      <a:stretch>
                        <a:fillRect/>
                      </a:stretch>
                    </p:blipFill>
                    <p:spPr>
                      <a:xfrm>
                        <a:off x="3132138" y="2170113"/>
                        <a:ext cx="2363787" cy="379412"/>
                      </a:xfrm>
                      <a:prstGeom prst="rect">
                        <a:avLst/>
                      </a:prstGeom>
                      <a:noFill/>
                      <a:ln w="38100">
                        <a:noFill/>
                        <a:miter/>
                      </a:ln>
                    </p:spPr>
                  </p:pic>
                </p:oleObj>
              </mc:Fallback>
            </mc:AlternateContent>
          </a:graphicData>
        </a:graphic>
      </p:graphicFrame>
      <p:sp>
        <p:nvSpPr>
          <p:cNvPr id="101380" name="Rectangle 19"/>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1381" name="Object 7"/>
          <p:cNvGraphicFramePr>
            <a:graphicFrameLocks noChangeAspect="1"/>
          </p:cNvGraphicFramePr>
          <p:nvPr/>
        </p:nvGraphicFramePr>
        <p:xfrm>
          <a:off x="3340100" y="2824163"/>
          <a:ext cx="2463800" cy="358775"/>
        </p:xfrm>
        <a:graphic>
          <a:graphicData uri="http://schemas.openxmlformats.org/presentationml/2006/ole">
            <mc:AlternateContent xmlns:mc="http://schemas.openxmlformats.org/markup-compatibility/2006">
              <mc:Choice xmlns:v="urn:schemas-microsoft-com:vml" Requires="v">
                <p:oleObj spid="_x0000_s3095" name="" r:id="rId3" imgW="1371600" imgH="203200" progId="Equation.3">
                  <p:embed/>
                </p:oleObj>
              </mc:Choice>
              <mc:Fallback>
                <p:oleObj name="" r:id="rId3" imgW="1371600" imgH="203200" progId="Equation.3">
                  <p:embed/>
                  <p:pic>
                    <p:nvPicPr>
                      <p:cNvPr id="0" name="图片 3094"/>
                      <p:cNvPicPr/>
                      <p:nvPr/>
                    </p:nvPicPr>
                    <p:blipFill>
                      <a:blip r:embed="rId4"/>
                      <a:stretch>
                        <a:fillRect/>
                      </a:stretch>
                    </p:blipFill>
                    <p:spPr>
                      <a:xfrm>
                        <a:off x="3340100" y="2824163"/>
                        <a:ext cx="2463800" cy="358775"/>
                      </a:xfrm>
                      <a:prstGeom prst="rect">
                        <a:avLst/>
                      </a:prstGeom>
                      <a:noFill/>
                      <a:ln w="38100">
                        <a:noFill/>
                        <a:miter/>
                      </a:ln>
                    </p:spPr>
                  </p:pic>
                </p:oleObj>
              </mc:Fallback>
            </mc:AlternateContent>
          </a:graphicData>
        </a:graphic>
      </p:graphicFrame>
      <p:sp>
        <p:nvSpPr>
          <p:cNvPr id="101382" name="Rectangle 21"/>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1383" name="Rectangle 23"/>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1384" name="Rectangle 25"/>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1385" name="Object 12"/>
          <p:cNvGraphicFramePr>
            <a:graphicFrameLocks noChangeAspect="1"/>
          </p:cNvGraphicFramePr>
          <p:nvPr/>
        </p:nvGraphicFramePr>
        <p:xfrm>
          <a:off x="1897063" y="3379788"/>
          <a:ext cx="3598862" cy="433387"/>
        </p:xfrm>
        <a:graphic>
          <a:graphicData uri="http://schemas.openxmlformats.org/presentationml/2006/ole">
            <mc:AlternateContent xmlns:mc="http://schemas.openxmlformats.org/markup-compatibility/2006">
              <mc:Choice xmlns:v="urn:schemas-microsoft-com:vml" Requires="v">
                <p:oleObj spid="_x0000_s3096" name="" r:id="rId5" imgW="2006600" imgH="241300" progId="Equation.3">
                  <p:embed/>
                </p:oleObj>
              </mc:Choice>
              <mc:Fallback>
                <p:oleObj name="" r:id="rId5" imgW="2006600" imgH="241300" progId="Equation.3">
                  <p:embed/>
                  <p:pic>
                    <p:nvPicPr>
                      <p:cNvPr id="0" name="图片 3095"/>
                      <p:cNvPicPr/>
                      <p:nvPr/>
                    </p:nvPicPr>
                    <p:blipFill>
                      <a:blip r:embed="rId6"/>
                      <a:stretch>
                        <a:fillRect/>
                      </a:stretch>
                    </p:blipFill>
                    <p:spPr>
                      <a:xfrm>
                        <a:off x="1897063" y="3379788"/>
                        <a:ext cx="3598862" cy="433387"/>
                      </a:xfrm>
                      <a:prstGeom prst="rect">
                        <a:avLst/>
                      </a:prstGeom>
                      <a:noFill/>
                      <a:ln w="38100">
                        <a:noFill/>
                        <a:miter/>
                      </a:ln>
                    </p:spPr>
                  </p:pic>
                </p:oleObj>
              </mc:Fallback>
            </mc:AlternateContent>
          </a:graphicData>
        </a:graphic>
      </p:graphicFrame>
      <p:sp>
        <p:nvSpPr>
          <p:cNvPr id="101386" name="Rectangle 27"/>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1387" name="Rectangle 29"/>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1388" name="Rectangle 31"/>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1389" name="Object 18"/>
          <p:cNvGraphicFramePr>
            <a:graphicFrameLocks noChangeAspect="1"/>
          </p:cNvGraphicFramePr>
          <p:nvPr/>
        </p:nvGraphicFramePr>
        <p:xfrm>
          <a:off x="3132138" y="4572000"/>
          <a:ext cx="1660525" cy="433388"/>
        </p:xfrm>
        <a:graphic>
          <a:graphicData uri="http://schemas.openxmlformats.org/presentationml/2006/ole">
            <mc:AlternateContent xmlns:mc="http://schemas.openxmlformats.org/markup-compatibility/2006">
              <mc:Choice xmlns:v="urn:schemas-microsoft-com:vml" Requires="v">
                <p:oleObj spid="_x0000_s3100" name="" r:id="rId7" imgW="876935" imgH="228600" progId="Equation.3">
                  <p:embed/>
                </p:oleObj>
              </mc:Choice>
              <mc:Fallback>
                <p:oleObj name="" r:id="rId7" imgW="876935" imgH="228600" progId="Equation.3">
                  <p:embed/>
                  <p:pic>
                    <p:nvPicPr>
                      <p:cNvPr id="0" name="图片 3099"/>
                      <p:cNvPicPr/>
                      <p:nvPr/>
                    </p:nvPicPr>
                    <p:blipFill>
                      <a:blip r:embed="rId8"/>
                      <a:stretch>
                        <a:fillRect/>
                      </a:stretch>
                    </p:blipFill>
                    <p:spPr>
                      <a:xfrm>
                        <a:off x="3132138" y="4572000"/>
                        <a:ext cx="1660525" cy="433388"/>
                      </a:xfrm>
                      <a:prstGeom prst="rect">
                        <a:avLst/>
                      </a:prstGeom>
                      <a:solidFill>
                        <a:srgbClr val="CCCC00">
                          <a:alpha val="36078"/>
                        </a:srgbClr>
                      </a:solidFill>
                      <a:ln w="9525" cap="flat" cmpd="sng">
                        <a:solidFill>
                          <a:srgbClr val="000000"/>
                        </a:solidFill>
                        <a:prstDash val="solid"/>
                        <a:miter/>
                        <a:headEnd type="none" w="med" len="med"/>
                        <a:tailEnd type="none" w="med" len="med"/>
                      </a:ln>
                    </p:spPr>
                  </p:pic>
                </p:oleObj>
              </mc:Fallback>
            </mc:AlternateContent>
          </a:graphicData>
        </a:graphic>
      </p:graphicFrame>
      <p:sp>
        <p:nvSpPr>
          <p:cNvPr id="19"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0" name="Text Box 2"/>
          <p:cNvSpPr txBox="1">
            <a:spLocks noChangeArrowheads="1"/>
          </p:cNvSpPr>
          <p:nvPr/>
        </p:nvSpPr>
        <p:spPr bwMode="auto">
          <a:xfrm>
            <a:off x="323850" y="1325563"/>
            <a:ext cx="1885950" cy="461963"/>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主定理应用</a:t>
            </a:r>
            <a:endPar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23554" name="日期占位符 3"/>
          <p:cNvSpPr>
            <a:spLocks noGrp="1"/>
          </p:cNvSpPr>
          <p:nvPr>
            <p:ph type="dt" sz="half" idx="2"/>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23555" name="页脚占位符 4"/>
          <p:cNvSpPr>
            <a:spLocks noGrp="1"/>
          </p:cNvSpPr>
          <p:nvPr>
            <p:ph type="ftr" sz="quarter" idx="3"/>
          </p:nvPr>
        </p:nvSpPr>
        <p:spPr>
          <a:noFill/>
          <a:ln>
            <a:noFill/>
          </a:ln>
        </p:spPr>
        <p:txBody>
          <a:bodyPr anchor="t"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SzTx/>
            </a:pPr>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23556" name="Group 61"/>
          <p:cNvGrpSpPr/>
          <p:nvPr/>
        </p:nvGrpSpPr>
        <p:grpSpPr>
          <a:xfrm>
            <a:off x="2209800" y="2057400"/>
            <a:ext cx="4724400" cy="685800"/>
            <a:chOff x="1296" y="1824"/>
            <a:chExt cx="2976" cy="432"/>
          </a:xfrm>
        </p:grpSpPr>
        <p:sp>
          <p:nvSpPr>
            <p:cNvPr id="89150" name="AutoShape 62"/>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8" name="AutoShape 63"/>
            <p:cNvSpPr/>
            <p:nvPr/>
          </p:nvSpPr>
          <p:spPr>
            <a:xfrm>
              <a:off x="1296" y="1824"/>
              <a:ext cx="432" cy="432"/>
            </a:xfrm>
            <a:prstGeom prst="diamond">
              <a:avLst/>
            </a:prstGeom>
            <a:solidFill>
              <a:schemeClr val="accent2"/>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solidFill>
                  <a:srgbClr val="000000"/>
                </a:solidFill>
                <a:latin typeface="Arial" panose="020B0604020202020204" pitchFamily="34" charset="0"/>
                <a:ea typeface="宋体" panose="02010600030101010101" pitchFamily="2" charset="-122"/>
              </a:endParaRPr>
            </a:p>
          </p:txBody>
        </p:sp>
        <p:sp>
          <p:nvSpPr>
            <p:cNvPr id="23559" name="Text Box 64"/>
            <p:cNvSpPr txBox="1"/>
            <p:nvPr/>
          </p:nvSpPr>
          <p:spPr>
            <a:xfrm>
              <a:off x="1680" y="1934"/>
              <a:ext cx="2160" cy="233"/>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时间复杂度分析</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23560" name="Text Box 6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1</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3561" name="Group 66"/>
          <p:cNvGrpSpPr/>
          <p:nvPr/>
        </p:nvGrpSpPr>
        <p:grpSpPr>
          <a:xfrm>
            <a:off x="2209800" y="2895600"/>
            <a:ext cx="4724400" cy="685800"/>
            <a:chOff x="1296" y="1824"/>
            <a:chExt cx="2976" cy="432"/>
          </a:xfrm>
        </p:grpSpPr>
        <p:sp>
          <p:nvSpPr>
            <p:cNvPr id="89155"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63" name="AutoShape 68"/>
            <p:cNvSpPr/>
            <p:nvPr/>
          </p:nvSpPr>
          <p:spPr>
            <a:xfrm>
              <a:off x="1296" y="1824"/>
              <a:ext cx="432" cy="432"/>
            </a:xfrm>
            <a:prstGeom prst="diamond">
              <a:avLst/>
            </a:prstGeom>
            <a:solidFill>
              <a:schemeClr val="accent1"/>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solidFill>
                  <a:srgbClr val="000000"/>
                </a:solidFill>
                <a:latin typeface="Arial" panose="020B0604020202020204" pitchFamily="34" charset="0"/>
                <a:ea typeface="宋体" panose="02010600030101010101" pitchFamily="2" charset="-122"/>
              </a:endParaRPr>
            </a:p>
          </p:txBody>
        </p:sp>
        <p:sp>
          <p:nvSpPr>
            <p:cNvPr id="23564" name="Text Box 69"/>
            <p:cNvSpPr txBox="1"/>
            <p:nvPr/>
          </p:nvSpPr>
          <p:spPr>
            <a:xfrm>
              <a:off x="1680" y="1934"/>
              <a:ext cx="2160" cy="233"/>
            </a:xfrm>
            <a:prstGeom prst="rect">
              <a:avLst/>
            </a:prstGeom>
            <a:noFill/>
            <a:ln w="9525">
              <a:noFill/>
            </a:ln>
          </p:spPr>
          <p:txBody>
            <a:bodyPr anchor="t" anchorCtr="0">
              <a:spAutoFit/>
            </a:bodyPr>
            <a:p>
              <a:pPr algn="ctr" eaLnBrk="0" hangingPunct="0"/>
              <a:endParaRPr lang="en-US" altLang="zh-CN" b="1" dirty="0">
                <a:solidFill>
                  <a:srgbClr val="000000"/>
                </a:solidFill>
                <a:latin typeface="黑体" panose="02010609060101010101" pitchFamily="49" charset="-122"/>
                <a:ea typeface="黑体" panose="02010609060101010101" pitchFamily="49" charset="-122"/>
              </a:endParaRPr>
            </a:p>
          </p:txBody>
        </p:sp>
        <p:sp>
          <p:nvSpPr>
            <p:cNvPr id="23565" name="Text Box 70"/>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2</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3566" name="Group 71"/>
          <p:cNvGrpSpPr/>
          <p:nvPr/>
        </p:nvGrpSpPr>
        <p:grpSpPr>
          <a:xfrm>
            <a:off x="2209800" y="3733800"/>
            <a:ext cx="4724400" cy="685800"/>
            <a:chOff x="1296" y="1824"/>
            <a:chExt cx="2976" cy="432"/>
          </a:xfrm>
        </p:grpSpPr>
        <p:sp>
          <p:nvSpPr>
            <p:cNvPr id="89160"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68" name="AutoShape 73"/>
            <p:cNvSpPr/>
            <p:nvPr/>
          </p:nvSpPr>
          <p:spPr>
            <a:xfrm>
              <a:off x="1296" y="1824"/>
              <a:ext cx="432" cy="432"/>
            </a:xfrm>
            <a:prstGeom prst="diamond">
              <a:avLst/>
            </a:prstGeom>
            <a:solidFill>
              <a:schemeClr val="tx2">
                <a:lumMod val="75000"/>
              </a:schemeClr>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solidFill>
                  <a:srgbClr val="000000"/>
                </a:solidFill>
                <a:latin typeface="Arial" panose="020B0604020202020204" pitchFamily="34" charset="0"/>
                <a:ea typeface="宋体" panose="02010600030101010101" pitchFamily="2" charset="-122"/>
              </a:endParaRPr>
            </a:p>
          </p:txBody>
        </p:sp>
        <p:sp>
          <p:nvSpPr>
            <p:cNvPr id="23569" name="Text Box 74"/>
            <p:cNvSpPr txBox="1"/>
            <p:nvPr/>
          </p:nvSpPr>
          <p:spPr>
            <a:xfrm>
              <a:off x="1680" y="1934"/>
              <a:ext cx="2160" cy="232"/>
            </a:xfrm>
            <a:prstGeom prst="rect">
              <a:avLst/>
            </a:prstGeom>
            <a:noFill/>
            <a:ln w="9525">
              <a:noFill/>
            </a:ln>
          </p:spPr>
          <p:txBody>
            <a:bodyPr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递归树</a:t>
              </a:r>
              <a:r>
                <a:rPr lang="en-US" altLang="zh-CN" b="1" dirty="0">
                  <a:solidFill>
                    <a:srgbClr val="000000"/>
                  </a:solidFill>
                  <a:latin typeface="黑体" panose="02010609060101010101" pitchFamily="49" charset="-122"/>
                  <a:ea typeface="黑体" panose="02010609060101010101" pitchFamily="49" charset="-122"/>
                </a:rPr>
                <a:t>&amp;</a:t>
              </a:r>
              <a:r>
                <a:rPr lang="zh-CN" altLang="en-US" b="1" dirty="0">
                  <a:solidFill>
                    <a:srgbClr val="000000"/>
                  </a:solidFill>
                  <a:latin typeface="黑体" panose="02010609060101010101" pitchFamily="49" charset="-122"/>
                  <a:ea typeface="黑体" panose="02010609060101010101" pitchFamily="49" charset="-122"/>
                </a:rPr>
                <a:t>主方法</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23570" name="Text Box 75"/>
            <p:cNvSpPr txBox="1"/>
            <p:nvPr/>
          </p:nvSpPr>
          <p:spPr>
            <a:xfrm>
              <a:off x="1393" y="1886"/>
              <a:ext cx="223" cy="288"/>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3</a:t>
              </a:r>
              <a:endParaRPr lang="en-US" altLang="zh-CN" sz="2400" dirty="0">
                <a:solidFill>
                  <a:schemeClr val="bg1"/>
                </a:solidFill>
                <a:latin typeface="Arial" panose="020B0604020202020204" pitchFamily="34" charset="0"/>
                <a:ea typeface="宋体" panose="02010600030101010101" pitchFamily="2" charset="-122"/>
              </a:endParaRPr>
            </a:p>
          </p:txBody>
        </p:sp>
      </p:grpSp>
      <p:sp>
        <p:nvSpPr>
          <p:cNvPr id="23571" name="矩形 1"/>
          <p:cNvSpPr/>
          <p:nvPr/>
        </p:nvSpPr>
        <p:spPr>
          <a:xfrm>
            <a:off x="3787775" y="3081338"/>
            <a:ext cx="1568450" cy="369887"/>
          </a:xfrm>
          <a:prstGeom prst="rect">
            <a:avLst/>
          </a:prstGeom>
          <a:noFill/>
          <a:ln w="9525">
            <a:noFill/>
          </a:ln>
        </p:spPr>
        <p:txBody>
          <a:bodyPr wrap="none"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rPr>
              <a:t>递推式的计算</a:t>
            </a:r>
            <a:endParaRPr lang="en-US" altLang="zh-CN" b="1" dirty="0">
              <a:solidFill>
                <a:srgbClr val="000000"/>
              </a:solidFill>
              <a:latin typeface="黑体" panose="02010609060101010101" pitchFamily="49" charset="-122"/>
              <a:ea typeface="黑体" panose="02010609060101010101" pitchFamily="49" charset="-122"/>
            </a:endParaRPr>
          </a:p>
        </p:txBody>
      </p:sp>
      <p:grpSp>
        <p:nvGrpSpPr>
          <p:cNvPr id="2" name="Group 66"/>
          <p:cNvGrpSpPr/>
          <p:nvPr/>
        </p:nvGrpSpPr>
        <p:grpSpPr>
          <a:xfrm>
            <a:off x="2286000" y="4582160"/>
            <a:ext cx="4724400" cy="685800"/>
            <a:chOff x="1296" y="1824"/>
            <a:chExt cx="2976" cy="432"/>
          </a:xfrm>
        </p:grpSpPr>
        <p:sp>
          <p:nvSpPr>
            <p:cNvPr id="3"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AutoShape 68"/>
            <p:cNvSpPr/>
            <p:nvPr/>
          </p:nvSpPr>
          <p:spPr>
            <a:xfrm>
              <a:off x="1296" y="1824"/>
              <a:ext cx="432" cy="432"/>
            </a:xfrm>
            <a:prstGeom prst="diamond">
              <a:avLst/>
            </a:prstGeom>
            <a:solidFill>
              <a:schemeClr val="accent1"/>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solidFill>
                  <a:srgbClr val="000000"/>
                </a:solidFill>
                <a:latin typeface="Arial" panose="020B0604020202020204" pitchFamily="34" charset="0"/>
                <a:ea typeface="宋体" panose="02010600030101010101" pitchFamily="2" charset="-122"/>
              </a:endParaRPr>
            </a:p>
          </p:txBody>
        </p:sp>
        <p:sp>
          <p:nvSpPr>
            <p:cNvPr id="5" name="Text Box 69"/>
            <p:cNvSpPr txBox="1"/>
            <p:nvPr/>
          </p:nvSpPr>
          <p:spPr>
            <a:xfrm>
              <a:off x="1680" y="1934"/>
              <a:ext cx="2160" cy="233"/>
            </a:xfrm>
            <a:prstGeom prst="rect">
              <a:avLst/>
            </a:prstGeom>
            <a:noFill/>
            <a:ln w="9525">
              <a:noFill/>
            </a:ln>
          </p:spPr>
          <p:txBody>
            <a:bodyPr anchor="t" anchorCtr="0">
              <a:spAutoFit/>
            </a:bodyPr>
            <a:p>
              <a:pPr algn="ctr" eaLnBrk="0" hangingPunct="0"/>
              <a:endParaRPr lang="en-US" altLang="zh-CN" b="1" dirty="0">
                <a:solidFill>
                  <a:srgbClr val="000000"/>
                </a:solidFill>
                <a:latin typeface="黑体" panose="02010609060101010101" pitchFamily="49" charset="-122"/>
                <a:ea typeface="黑体" panose="02010609060101010101" pitchFamily="49" charset="-122"/>
              </a:endParaRPr>
            </a:p>
          </p:txBody>
        </p:sp>
        <p:sp>
          <p:nvSpPr>
            <p:cNvPr id="6" name="Text Box 70"/>
            <p:cNvSpPr txBox="1"/>
            <p:nvPr/>
          </p:nvSpPr>
          <p:spPr>
            <a:xfrm>
              <a:off x="1394" y="1886"/>
              <a:ext cx="222" cy="290"/>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4</a:t>
              </a:r>
              <a:endParaRPr lang="en-US" altLang="zh-CN" sz="2400" dirty="0">
                <a:solidFill>
                  <a:schemeClr val="bg1"/>
                </a:solidFill>
                <a:latin typeface="Arial" panose="020B0604020202020204" pitchFamily="34" charset="0"/>
                <a:ea typeface="宋体" panose="02010600030101010101" pitchFamily="2" charset="-122"/>
              </a:endParaRPr>
            </a:p>
          </p:txBody>
        </p:sp>
      </p:grpSp>
      <p:sp>
        <p:nvSpPr>
          <p:cNvPr id="7" name="矩形 1"/>
          <p:cNvSpPr/>
          <p:nvPr/>
        </p:nvSpPr>
        <p:spPr>
          <a:xfrm>
            <a:off x="3752215" y="4767898"/>
            <a:ext cx="1791970" cy="368300"/>
          </a:xfrm>
          <a:prstGeom prst="rect">
            <a:avLst/>
          </a:prstGeom>
          <a:noFill/>
          <a:ln w="9525">
            <a:noFill/>
          </a:ln>
        </p:spPr>
        <p:txBody>
          <a:bodyPr wrap="none" anchor="t" anchorCtr="0">
            <a:spAutoFit/>
          </a:bodyPr>
          <a:p>
            <a:pPr algn="ctr" eaLnBrk="0" hangingPunct="0"/>
            <a:r>
              <a:rPr lang="zh-CN" altLang="en-US" b="1" dirty="0">
                <a:solidFill>
                  <a:srgbClr val="000000"/>
                </a:solidFill>
                <a:latin typeface="黑体" panose="02010609060101010101" pitchFamily="49" charset="-122"/>
                <a:ea typeface="黑体" panose="02010609060101010101" pitchFamily="49" charset="-122"/>
                <a:sym typeface="+mn-ea"/>
              </a:rPr>
              <a:t>空间复杂度分析</a:t>
            </a:r>
            <a:endParaRPr lang="en-US" altLang="zh-CN"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内容占位符 18"/>
          <p:cNvSpPr>
            <a:spLocks noGrp="1"/>
          </p:cNvSpPr>
          <p:nvPr>
            <p:ph idx="4294967295"/>
          </p:nvPr>
        </p:nvSpPr>
        <p:spPr>
          <a:xfrm>
            <a:off x="258763" y="2057400"/>
            <a:ext cx="8229600" cy="4525963"/>
          </a:xfrm>
        </p:spPr>
        <p:txBody>
          <a:bodyPr vert="horz" wrap="square" lIns="91440" tIns="45720" rIns="91440" bIns="45720" anchor="t" anchorCtr="0"/>
          <a:p>
            <a:pPr eaLnBrk="1" hangingPunct="1">
              <a:lnSpc>
                <a:spcPct val="150000"/>
              </a:lnSpc>
              <a:buFontTx/>
              <a:buNone/>
            </a:pPr>
            <a:r>
              <a:rPr lang="zh-CN" altLang="en-US" sz="2200" b="0" dirty="0">
                <a:solidFill>
                  <a:srgbClr val="FF0000"/>
                </a:solidFill>
                <a:latin typeface="黑体" panose="02010609060101010101" pitchFamily="49" charset="-122"/>
                <a:ea typeface="黑体" panose="02010609060101010101" pitchFamily="49" charset="-122"/>
              </a:rPr>
              <a:t>例</a:t>
            </a: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求解递推方程</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zh-CN" altLang="en-US" sz="2200" b="0" dirty="0">
                <a:solidFill>
                  <a:srgbClr val="0000FF"/>
                </a:solidFill>
                <a:latin typeface="黑体" panose="02010609060101010101" pitchFamily="49" charset="-122"/>
                <a:ea typeface="黑体" panose="02010609060101010101" pitchFamily="49" charset="-122"/>
              </a:rPr>
              <a:t>解</a:t>
            </a:r>
            <a:r>
              <a:rPr lang="en-US" altLang="zh-CN" sz="2200" b="0" dirty="0">
                <a:solidFill>
                  <a:srgbClr val="0000FF"/>
                </a:solidFill>
                <a:latin typeface="黑体" panose="02010609060101010101" pitchFamily="49" charset="-122"/>
                <a:ea typeface="黑体" panose="02010609060101010101" pitchFamily="49" charset="-122"/>
              </a:rPr>
              <a:t> </a:t>
            </a: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上述递推方程中的 </a:t>
            </a:r>
            <a:r>
              <a:rPr lang="en-US" altLang="zh-CN" sz="2200" b="0" i="1" dirty="0">
                <a:solidFill>
                  <a:srgbClr val="000000"/>
                </a:solidFill>
                <a:latin typeface="黑体" panose="02010609060101010101" pitchFamily="49" charset="-122"/>
                <a:ea typeface="黑体" panose="02010609060101010101" pitchFamily="49" charset="-122"/>
              </a:rPr>
              <a:t>a</a:t>
            </a:r>
            <a:r>
              <a:rPr lang="en-US" altLang="zh-CN" sz="2200" b="0" dirty="0">
                <a:solidFill>
                  <a:srgbClr val="000000"/>
                </a:solidFill>
                <a:latin typeface="黑体" panose="02010609060101010101" pitchFamily="49" charset="-122"/>
                <a:ea typeface="黑体" panose="02010609060101010101" pitchFamily="49" charset="-122"/>
              </a:rPr>
              <a:t>=1, </a:t>
            </a:r>
            <a:r>
              <a:rPr lang="en-US" altLang="zh-CN" sz="2200" b="0" i="1" dirty="0">
                <a:solidFill>
                  <a:srgbClr val="000000"/>
                </a:solidFill>
                <a:latin typeface="黑体" panose="02010609060101010101" pitchFamily="49" charset="-122"/>
                <a:ea typeface="黑体" panose="02010609060101010101" pitchFamily="49" charset="-122"/>
              </a:rPr>
              <a:t>b</a:t>
            </a:r>
            <a:r>
              <a:rPr lang="en-US" altLang="zh-CN" sz="2200" b="0" dirty="0">
                <a:solidFill>
                  <a:srgbClr val="000000"/>
                </a:solidFill>
                <a:latin typeface="黑体" panose="02010609060101010101" pitchFamily="49" charset="-122"/>
                <a:ea typeface="黑体" panose="02010609060101010101" pitchFamily="49" charset="-122"/>
              </a:rPr>
              <a:t>=3/2, </a:t>
            </a:r>
            <a:r>
              <a:rPr lang="en-US" altLang="zh-CN" sz="2200" b="0" i="1" dirty="0">
                <a:solidFill>
                  <a:srgbClr val="000000"/>
                </a:solidFill>
                <a:latin typeface="黑体" panose="02010609060101010101" pitchFamily="49" charset="-122"/>
                <a:ea typeface="黑体" panose="02010609060101010101" pitchFamily="49" charset="-122"/>
              </a:rPr>
              <a:t>f</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)=1</a:t>
            </a:r>
            <a:r>
              <a:rPr lang="zh-CN" altLang="en-US" sz="2200" b="0" dirty="0">
                <a:solidFill>
                  <a:srgbClr val="000000"/>
                </a:solidFill>
                <a:latin typeface="黑体" panose="02010609060101010101" pitchFamily="49" charset="-122"/>
                <a:ea typeface="黑体" panose="02010609060101010101" pitchFamily="49" charset="-122"/>
              </a:rPr>
              <a:t>，</a:t>
            </a:r>
            <a:endParaRPr lang="en-US" altLang="zh-CN"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那么</a:t>
            </a:r>
            <a:r>
              <a:rPr lang="en-US" altLang="zh-CN" sz="2200" b="0" dirty="0">
                <a:solidFill>
                  <a:srgbClr val="000000"/>
                </a:solidFill>
                <a:latin typeface="黑体" panose="02010609060101010101" pitchFamily="49" charset="-122"/>
                <a:ea typeface="黑体" panose="02010609060101010101" pitchFamily="49" charset="-122"/>
              </a:rPr>
              <a:t> </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zh-CN" altLang="en-US" sz="2200" b="0" dirty="0">
                <a:solidFill>
                  <a:srgbClr val="000000"/>
                </a:solidFill>
                <a:latin typeface="黑体" panose="02010609060101010101" pitchFamily="49" charset="-122"/>
                <a:ea typeface="黑体" panose="02010609060101010101" pitchFamily="49" charset="-122"/>
              </a:rPr>
              <a:t>    相当于主定理的第二种情况</a:t>
            </a:r>
            <a:r>
              <a:rPr lang="en-US" altLang="zh-CN" sz="2200" b="0" dirty="0">
                <a:solidFill>
                  <a:srgbClr val="000000"/>
                </a:solidFill>
                <a:latin typeface="黑体" panose="02010609060101010101" pitchFamily="49" charset="-122"/>
                <a:ea typeface="黑体" panose="02010609060101010101" pitchFamily="49" charset="-122"/>
              </a:rPr>
              <a:t>. </a:t>
            </a:r>
            <a:endParaRPr lang="en-US" altLang="zh-CN"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根据定理</a:t>
            </a:r>
            <a:r>
              <a:rPr lang="zh-CN" altLang="en-US" sz="2200" b="0" dirty="0">
                <a:solidFill>
                  <a:srgbClr val="0000FF"/>
                </a:solidFill>
                <a:latin typeface="黑体" panose="02010609060101010101" pitchFamily="49" charset="-122"/>
                <a:ea typeface="黑体" panose="02010609060101010101" pitchFamily="49" charset="-122"/>
              </a:rPr>
              <a:t>得到</a:t>
            </a:r>
            <a:r>
              <a:rPr lang="en-US" altLang="zh-CN" sz="2200" b="0" dirty="0">
                <a:solidFill>
                  <a:srgbClr val="000000"/>
                </a:solidFill>
                <a:latin typeface="黑体" panose="02010609060101010101" pitchFamily="49" charset="-122"/>
                <a:ea typeface="黑体" panose="02010609060101010101" pitchFamily="49" charset="-122"/>
              </a:rPr>
              <a:t> </a:t>
            </a:r>
            <a:endParaRPr lang="zh-CN" altLang="en-US" sz="2200" b="0" dirty="0">
              <a:solidFill>
                <a:srgbClr val="000000"/>
              </a:solidFill>
              <a:latin typeface="黑体" panose="02010609060101010101" pitchFamily="49" charset="-122"/>
              <a:ea typeface="黑体" panose="02010609060101010101" pitchFamily="49" charset="-122"/>
            </a:endParaRPr>
          </a:p>
          <a:p>
            <a:pPr eaLnBrk="1" hangingPunct="1">
              <a:lnSpc>
                <a:spcPct val="150000"/>
              </a:lnSpc>
              <a:buFont typeface="Wingdings" panose="05000000000000000000" pitchFamily="2" charset="2"/>
              <a:buChar char="v"/>
            </a:pP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102402" name="Rectangle 17"/>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2403" name="Rectangle 19"/>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2404" name="Rectangle 21"/>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2405" name="Rectangle 23"/>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2406" name="Object 10"/>
          <p:cNvGraphicFramePr>
            <a:graphicFrameLocks noChangeAspect="1"/>
          </p:cNvGraphicFramePr>
          <p:nvPr/>
        </p:nvGraphicFramePr>
        <p:xfrm>
          <a:off x="3048000" y="2197100"/>
          <a:ext cx="2205038" cy="360363"/>
        </p:xfrm>
        <a:graphic>
          <a:graphicData uri="http://schemas.openxmlformats.org/presentationml/2006/ole">
            <mc:AlternateContent xmlns:mc="http://schemas.openxmlformats.org/markup-compatibility/2006">
              <mc:Choice xmlns:v="urn:schemas-microsoft-com:vml" Requires="v">
                <p:oleObj spid="_x0000_s3097" name="" r:id="rId1" imgW="1244600" imgH="203200" progId="Equation.3">
                  <p:embed/>
                </p:oleObj>
              </mc:Choice>
              <mc:Fallback>
                <p:oleObj name="" r:id="rId1" imgW="1244600" imgH="203200" progId="Equation.3">
                  <p:embed/>
                  <p:pic>
                    <p:nvPicPr>
                      <p:cNvPr id="0" name="图片 3096"/>
                      <p:cNvPicPr/>
                      <p:nvPr/>
                    </p:nvPicPr>
                    <p:blipFill>
                      <a:blip r:embed="rId2"/>
                      <a:stretch>
                        <a:fillRect/>
                      </a:stretch>
                    </p:blipFill>
                    <p:spPr>
                      <a:xfrm>
                        <a:off x="3048000" y="2197100"/>
                        <a:ext cx="2205038" cy="360363"/>
                      </a:xfrm>
                      <a:prstGeom prst="rect">
                        <a:avLst/>
                      </a:prstGeom>
                      <a:noFill/>
                      <a:ln w="38100">
                        <a:noFill/>
                        <a:miter/>
                      </a:ln>
                    </p:spPr>
                  </p:pic>
                </p:oleObj>
              </mc:Fallback>
            </mc:AlternateContent>
          </a:graphicData>
        </a:graphic>
      </p:graphicFrame>
      <p:sp>
        <p:nvSpPr>
          <p:cNvPr id="102407" name="Rectangle 25"/>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2408" name="Rectangle 27"/>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2409" name="Object 14"/>
          <p:cNvGraphicFramePr>
            <a:graphicFrameLocks noChangeAspect="1"/>
          </p:cNvGraphicFramePr>
          <p:nvPr/>
        </p:nvGraphicFramePr>
        <p:xfrm>
          <a:off x="2438400" y="3271838"/>
          <a:ext cx="3132138" cy="457200"/>
        </p:xfrm>
        <a:graphic>
          <a:graphicData uri="http://schemas.openxmlformats.org/presentationml/2006/ole">
            <mc:AlternateContent xmlns:mc="http://schemas.openxmlformats.org/markup-compatibility/2006">
              <mc:Choice xmlns:v="urn:schemas-microsoft-com:vml" Requires="v">
                <p:oleObj spid="_x0000_s3098" name="" r:id="rId3" imgW="1651000" imgH="241300" progId="Equation.3">
                  <p:embed/>
                </p:oleObj>
              </mc:Choice>
              <mc:Fallback>
                <p:oleObj name="" r:id="rId3" imgW="1651000" imgH="241300" progId="Equation.3">
                  <p:embed/>
                  <p:pic>
                    <p:nvPicPr>
                      <p:cNvPr id="0" name="图片 3097"/>
                      <p:cNvPicPr/>
                      <p:nvPr/>
                    </p:nvPicPr>
                    <p:blipFill>
                      <a:blip r:embed="rId4"/>
                      <a:stretch>
                        <a:fillRect/>
                      </a:stretch>
                    </p:blipFill>
                    <p:spPr>
                      <a:xfrm>
                        <a:off x="2438400" y="3271838"/>
                        <a:ext cx="3132138" cy="457200"/>
                      </a:xfrm>
                      <a:prstGeom prst="rect">
                        <a:avLst/>
                      </a:prstGeom>
                      <a:noFill/>
                      <a:ln w="38100">
                        <a:noFill/>
                        <a:miter/>
                      </a:ln>
                    </p:spPr>
                  </p:pic>
                </p:oleObj>
              </mc:Fallback>
            </mc:AlternateContent>
          </a:graphicData>
        </a:graphic>
      </p:graphicFrame>
      <p:sp>
        <p:nvSpPr>
          <p:cNvPr id="102410" name="Rectangle 29"/>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2411" name="Object 16"/>
          <p:cNvGraphicFramePr>
            <a:graphicFrameLocks noChangeAspect="1"/>
          </p:cNvGraphicFramePr>
          <p:nvPr/>
        </p:nvGraphicFramePr>
        <p:xfrm>
          <a:off x="3041650" y="4414838"/>
          <a:ext cx="3581400" cy="444500"/>
        </p:xfrm>
        <a:graphic>
          <a:graphicData uri="http://schemas.openxmlformats.org/presentationml/2006/ole">
            <mc:AlternateContent xmlns:mc="http://schemas.openxmlformats.org/markup-compatibility/2006">
              <mc:Choice xmlns:v="urn:schemas-microsoft-com:vml" Requires="v">
                <p:oleObj spid="_x0000_s3101" name="" r:id="rId5" imgW="1867535" imgH="228600" progId="Equation.3">
                  <p:embed/>
                </p:oleObj>
              </mc:Choice>
              <mc:Fallback>
                <p:oleObj name="" r:id="rId5" imgW="1867535" imgH="228600" progId="Equation.3">
                  <p:embed/>
                  <p:pic>
                    <p:nvPicPr>
                      <p:cNvPr id="0" name="图片 3100"/>
                      <p:cNvPicPr/>
                      <p:nvPr/>
                    </p:nvPicPr>
                    <p:blipFill>
                      <a:blip r:embed="rId6"/>
                      <a:stretch>
                        <a:fillRect/>
                      </a:stretch>
                    </p:blipFill>
                    <p:spPr>
                      <a:xfrm>
                        <a:off x="3041650" y="4414838"/>
                        <a:ext cx="3581400" cy="444500"/>
                      </a:xfrm>
                      <a:prstGeom prst="rect">
                        <a:avLst/>
                      </a:prstGeom>
                      <a:solidFill>
                        <a:srgbClr val="CCCC00">
                          <a:alpha val="32156"/>
                        </a:srgbClr>
                      </a:solidFill>
                      <a:ln w="9525" cap="flat" cmpd="sng">
                        <a:solidFill>
                          <a:srgbClr val="000000"/>
                        </a:solidFill>
                        <a:prstDash val="solid"/>
                        <a:miter/>
                        <a:headEnd type="none" w="med" len="med"/>
                        <a:tailEnd type="none" w="med" len="med"/>
                      </a:ln>
                    </p:spPr>
                  </p:pic>
                </p:oleObj>
              </mc:Fallback>
            </mc:AlternateContent>
          </a:graphicData>
        </a:graphic>
      </p:graphicFrame>
      <p:sp>
        <p:nvSpPr>
          <p:cNvPr id="102412" name="Rectangle 31"/>
          <p:cNvSpPr/>
          <p:nvPr/>
        </p:nvSpPr>
        <p:spPr>
          <a:xfrm>
            <a:off x="0" y="319088"/>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9"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0" name="Text Box 2"/>
          <p:cNvSpPr txBox="1">
            <a:spLocks noChangeArrowheads="1"/>
          </p:cNvSpPr>
          <p:nvPr/>
        </p:nvSpPr>
        <p:spPr bwMode="auto">
          <a:xfrm>
            <a:off x="323850" y="1325563"/>
            <a:ext cx="1885950" cy="461963"/>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主定理应用</a:t>
            </a:r>
            <a:endPar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内容占位符 2"/>
          <p:cNvSpPr>
            <a:spLocks noGrp="1"/>
          </p:cNvSpPr>
          <p:nvPr>
            <p:ph idx="4294967295"/>
          </p:nvPr>
        </p:nvSpPr>
        <p:spPr>
          <a:xfrm>
            <a:off x="457200" y="1836738"/>
            <a:ext cx="8229600" cy="4525962"/>
          </a:xfrm>
        </p:spPr>
        <p:txBody>
          <a:bodyPr vert="horz" wrap="square" lIns="91440" tIns="45720" rIns="91440" bIns="45720" anchor="t" anchorCtr="0"/>
          <a:p>
            <a:pPr marL="0" eaLnBrk="1" hangingPunct="1">
              <a:lnSpc>
                <a:spcPct val="150000"/>
              </a:lnSpc>
              <a:spcBef>
                <a:spcPct val="0"/>
              </a:spcBef>
              <a:buFontTx/>
              <a:buNone/>
            </a:pPr>
            <a:r>
              <a:rPr lang="zh-CN" altLang="en-US" sz="2200" b="0" dirty="0">
                <a:solidFill>
                  <a:srgbClr val="FF0000"/>
                </a:solidFill>
                <a:latin typeface="黑体" panose="02010609060101010101" pitchFamily="49" charset="-122"/>
                <a:ea typeface="黑体" panose="02010609060101010101" pitchFamily="49" charset="-122"/>
              </a:rPr>
              <a:t>例</a:t>
            </a:r>
            <a:r>
              <a:rPr lang="en-US" altLang="zh-CN" sz="2200" b="0" dirty="0">
                <a:solidFill>
                  <a:srgbClr val="C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求解递推方程</a:t>
            </a:r>
            <a:r>
              <a:rPr lang="en-US" altLang="zh-CN" sz="2200" b="0" dirty="0">
                <a:solidFill>
                  <a:srgbClr val="000000"/>
                </a:solidFill>
                <a:latin typeface="黑体" panose="02010609060101010101" pitchFamily="49" charset="-122"/>
                <a:ea typeface="黑体" panose="02010609060101010101" pitchFamily="49" charset="-122"/>
              </a:rPr>
              <a:t> </a:t>
            </a:r>
            <a:endParaRPr lang="zh-CN" altLang="en-US"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en-US" altLang="zh-CN" sz="2200" b="0" dirty="0">
                <a:solidFill>
                  <a:srgbClr val="0000FF"/>
                </a:solidFill>
                <a:latin typeface="黑体" panose="02010609060101010101" pitchFamily="49" charset="-122"/>
                <a:ea typeface="黑体" panose="02010609060101010101" pitchFamily="49" charset="-122"/>
              </a:rPr>
              <a:t> </a:t>
            </a:r>
            <a:r>
              <a:rPr lang="zh-CN" altLang="en-US" sz="2200" b="0" dirty="0">
                <a:solidFill>
                  <a:srgbClr val="0000FF"/>
                </a:solidFill>
                <a:latin typeface="黑体" panose="02010609060101010101" pitchFamily="49" charset="-122"/>
                <a:ea typeface="黑体" panose="02010609060101010101" pitchFamily="49" charset="-122"/>
              </a:rPr>
              <a:t>解</a:t>
            </a:r>
            <a:r>
              <a:rPr lang="en-US" altLang="zh-CN" sz="2200" b="0" dirty="0">
                <a:solidFill>
                  <a:srgbClr val="0000FF"/>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上述递推方程中的</a:t>
            </a:r>
            <a:r>
              <a:rPr lang="en-US" altLang="zh-CN" sz="2200" b="0" i="1" dirty="0">
                <a:solidFill>
                  <a:srgbClr val="000000"/>
                </a:solidFill>
                <a:latin typeface="黑体" panose="02010609060101010101" pitchFamily="49" charset="-122"/>
                <a:ea typeface="黑体" panose="02010609060101010101" pitchFamily="49" charset="-122"/>
              </a:rPr>
              <a:t>a</a:t>
            </a:r>
            <a:r>
              <a:rPr lang="en-US" altLang="zh-CN" sz="2200" b="0" dirty="0">
                <a:solidFill>
                  <a:srgbClr val="000000"/>
                </a:solidFill>
                <a:latin typeface="黑体" panose="02010609060101010101" pitchFamily="49" charset="-122"/>
                <a:ea typeface="黑体" panose="02010609060101010101" pitchFamily="49" charset="-122"/>
              </a:rPr>
              <a:t>=3, </a:t>
            </a:r>
            <a:r>
              <a:rPr lang="en-US" altLang="zh-CN" sz="2200" b="0" i="1" dirty="0">
                <a:solidFill>
                  <a:srgbClr val="000000"/>
                </a:solidFill>
                <a:latin typeface="黑体" panose="02010609060101010101" pitchFamily="49" charset="-122"/>
                <a:ea typeface="黑体" panose="02010609060101010101" pitchFamily="49" charset="-122"/>
              </a:rPr>
              <a:t>b</a:t>
            </a:r>
            <a:r>
              <a:rPr lang="en-US" altLang="zh-CN" sz="2200" b="0" dirty="0">
                <a:solidFill>
                  <a:srgbClr val="000000"/>
                </a:solidFill>
                <a:latin typeface="黑体" panose="02010609060101010101" pitchFamily="49" charset="-122"/>
                <a:ea typeface="黑体" panose="02010609060101010101" pitchFamily="49" charset="-122"/>
              </a:rPr>
              <a:t>=4, </a:t>
            </a:r>
            <a:r>
              <a:rPr lang="en-US" altLang="zh-CN" sz="2200" b="0" i="1" dirty="0">
                <a:solidFill>
                  <a:srgbClr val="000000"/>
                </a:solidFill>
                <a:latin typeface="黑体" panose="02010609060101010101" pitchFamily="49" charset="-122"/>
                <a:ea typeface="黑体" panose="02010609060101010101" pitchFamily="49" charset="-122"/>
              </a:rPr>
              <a:t>f</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log</a:t>
            </a:r>
            <a:r>
              <a:rPr lang="en-US" altLang="zh-CN" sz="2200" b="0" i="1" dirty="0">
                <a:solidFill>
                  <a:srgbClr val="000000"/>
                </a:solidFill>
                <a:latin typeface="黑体" panose="02010609060101010101" pitchFamily="49" charset="-122"/>
                <a:ea typeface="黑体" panose="02010609060101010101" pitchFamily="49" charset="-122"/>
              </a:rPr>
              <a:t>n</a:t>
            </a:r>
            <a:r>
              <a:rPr lang="zh-CN" altLang="en-US" sz="2200" b="0" dirty="0">
                <a:solidFill>
                  <a:srgbClr val="000000"/>
                </a:solidFill>
                <a:latin typeface="黑体" panose="02010609060101010101" pitchFamily="49" charset="-122"/>
                <a:ea typeface="黑体" panose="02010609060101010101" pitchFamily="49" charset="-122"/>
              </a:rPr>
              <a:t>，</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那么</a:t>
            </a: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a:t>
            </a:r>
            <a:r>
              <a:rPr lang="en-US" altLang="zh-CN" sz="2200" b="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200" b="0" dirty="0">
                <a:solidFill>
                  <a:srgbClr val="000000"/>
                </a:solidFill>
                <a:latin typeface="黑体" panose="02010609060101010101" pitchFamily="49" charset="-122"/>
                <a:ea typeface="黑体" panose="02010609060101010101" pitchFamily="49" charset="-122"/>
              </a:rPr>
              <a:t>0.2 </a:t>
            </a:r>
            <a:endParaRPr lang="zh-CN" altLang="en-US"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zh-CN" altLang="en-US" sz="2200" b="0" dirty="0">
                <a:solidFill>
                  <a:srgbClr val="000000"/>
                </a:solidFill>
                <a:latin typeface="黑体" panose="02010609060101010101" pitchFamily="49" charset="-122"/>
                <a:ea typeface="黑体" panose="02010609060101010101" pitchFamily="49" charset="-122"/>
              </a:rPr>
              <a:t>   此外，要使 </a:t>
            </a:r>
            <a:r>
              <a:rPr lang="en-US" altLang="zh-CN" sz="2200" b="0" i="1" dirty="0">
                <a:solidFill>
                  <a:srgbClr val="000000"/>
                </a:solidFill>
                <a:latin typeface="黑体" panose="02010609060101010101" pitchFamily="49" charset="-122"/>
                <a:ea typeface="黑体" panose="02010609060101010101" pitchFamily="49" charset="-122"/>
              </a:rPr>
              <a:t>a f</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b</a:t>
            </a:r>
            <a:r>
              <a:rPr lang="en-US" altLang="zh-CN" sz="2200" b="0" dirty="0">
                <a:solidFill>
                  <a:srgbClr val="000000"/>
                </a:solidFill>
                <a:latin typeface="黑体" panose="02010609060101010101" pitchFamily="49" charset="-122"/>
                <a:ea typeface="黑体" panose="02010609060101010101" pitchFamily="49" charset="-122"/>
              </a:rPr>
              <a:t>) </a:t>
            </a:r>
            <a:r>
              <a:rPr lang="en-US" altLang="zh-CN" sz="2200" b="0"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200" b="0" i="1" dirty="0">
                <a:solidFill>
                  <a:srgbClr val="000000"/>
                </a:solidFill>
                <a:latin typeface="黑体" panose="02010609060101010101" pitchFamily="49" charset="-122"/>
                <a:ea typeface="黑体" panose="02010609060101010101" pitchFamily="49" charset="-122"/>
              </a:rPr>
              <a:t>cf</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a:t>
            </a:r>
            <a:r>
              <a:rPr lang="zh-CN" altLang="en-US" sz="2200" b="0" dirty="0">
                <a:solidFill>
                  <a:srgbClr val="000000"/>
                </a:solidFill>
                <a:latin typeface="黑体" panose="02010609060101010101" pitchFamily="49" charset="-122"/>
                <a:ea typeface="黑体" panose="02010609060101010101" pitchFamily="49" charset="-122"/>
              </a:rPr>
              <a:t>成立，代入 </a:t>
            </a:r>
            <a:r>
              <a:rPr lang="en-US" altLang="zh-CN" sz="2200" b="0" i="1" dirty="0">
                <a:solidFill>
                  <a:srgbClr val="000000"/>
                </a:solidFill>
                <a:latin typeface="黑体" panose="02010609060101010101" pitchFamily="49" charset="-122"/>
                <a:ea typeface="黑体" panose="02010609060101010101" pitchFamily="49" charset="-122"/>
              </a:rPr>
              <a:t>f</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a:t>
            </a:r>
            <a:r>
              <a:rPr lang="en-US" altLang="zh-CN" sz="2200" b="0" i="1" dirty="0">
                <a:solidFill>
                  <a:srgbClr val="000000"/>
                </a:solidFill>
                <a:latin typeface="黑体" panose="02010609060101010101" pitchFamily="49" charset="-122"/>
                <a:ea typeface="黑体" panose="02010609060101010101" pitchFamily="49" charset="-122"/>
              </a:rPr>
              <a:t>n</a:t>
            </a:r>
            <a:r>
              <a:rPr lang="en-US" altLang="zh-CN" sz="2200" b="0" dirty="0">
                <a:solidFill>
                  <a:srgbClr val="000000"/>
                </a:solidFill>
                <a:latin typeface="黑体" panose="02010609060101010101" pitchFamily="49" charset="-122"/>
                <a:ea typeface="黑体" panose="02010609060101010101" pitchFamily="49" charset="-122"/>
              </a:rPr>
              <a:t>log</a:t>
            </a:r>
            <a:r>
              <a:rPr lang="en-US" altLang="zh-CN" sz="2200" b="0" i="1" dirty="0">
                <a:solidFill>
                  <a:srgbClr val="000000"/>
                </a:solidFill>
                <a:latin typeface="黑体" panose="02010609060101010101" pitchFamily="49" charset="-122"/>
                <a:ea typeface="黑体" panose="02010609060101010101" pitchFamily="49" charset="-122"/>
              </a:rPr>
              <a:t>n</a:t>
            </a:r>
            <a:r>
              <a:rPr lang="zh-CN" altLang="en-US" sz="2200" b="0" dirty="0">
                <a:solidFill>
                  <a:srgbClr val="000000"/>
                </a:solidFill>
                <a:latin typeface="黑体" panose="02010609060101010101" pitchFamily="49" charset="-122"/>
                <a:ea typeface="黑体" panose="02010609060101010101" pitchFamily="49" charset="-122"/>
              </a:rPr>
              <a:t>，</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得到</a:t>
            </a:r>
            <a:endParaRPr lang="zh-CN" altLang="en-US"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zh-CN" altLang="en-US" sz="2200" b="0" dirty="0">
                <a:solidFill>
                  <a:srgbClr val="000000"/>
                </a:solidFill>
                <a:latin typeface="黑体" panose="02010609060101010101" pitchFamily="49" charset="-122"/>
                <a:ea typeface="黑体" panose="02010609060101010101" pitchFamily="49" charset="-122"/>
              </a:rPr>
              <a:t>   显然只要 </a:t>
            </a:r>
            <a:r>
              <a:rPr lang="en-US" altLang="zh-CN" sz="2200" b="0" i="1" dirty="0">
                <a:solidFill>
                  <a:srgbClr val="000000"/>
                </a:solidFill>
                <a:latin typeface="黑体" panose="02010609060101010101" pitchFamily="49" charset="-122"/>
                <a:ea typeface="黑体" panose="02010609060101010101" pitchFamily="49" charset="-122"/>
              </a:rPr>
              <a:t>c </a:t>
            </a:r>
            <a:r>
              <a:rPr lang="en-US" altLang="zh-CN" sz="2200" b="0"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200" b="0" dirty="0">
                <a:solidFill>
                  <a:srgbClr val="000000"/>
                </a:solidFill>
                <a:latin typeface="黑体" panose="02010609060101010101" pitchFamily="49" charset="-122"/>
                <a:ea typeface="黑体" panose="02010609060101010101" pitchFamily="49" charset="-122"/>
              </a:rPr>
              <a:t>3/4</a:t>
            </a:r>
            <a:r>
              <a:rPr lang="zh-CN" altLang="en-US" sz="2200" b="0" dirty="0">
                <a:solidFill>
                  <a:srgbClr val="000000"/>
                </a:solidFill>
                <a:latin typeface="黑体" panose="02010609060101010101" pitchFamily="49" charset="-122"/>
                <a:ea typeface="黑体" panose="02010609060101010101" pitchFamily="49" charset="-122"/>
              </a:rPr>
              <a:t>，上述不等式就可以对充分大的</a:t>
            </a:r>
            <a:r>
              <a:rPr lang="en-US" altLang="zh-CN" sz="2200" b="0" i="1" dirty="0">
                <a:solidFill>
                  <a:srgbClr val="000000"/>
                </a:solidFill>
                <a:latin typeface="黑体" panose="02010609060101010101" pitchFamily="49" charset="-122"/>
                <a:ea typeface="黑体" panose="02010609060101010101" pitchFamily="49" charset="-122"/>
              </a:rPr>
              <a:t>n</a:t>
            </a:r>
            <a:r>
              <a:rPr lang="zh-CN" altLang="en-US" sz="2200" b="0" dirty="0">
                <a:solidFill>
                  <a:srgbClr val="000000"/>
                </a:solidFill>
                <a:latin typeface="黑体" panose="02010609060101010101" pitchFamily="49" charset="-122"/>
                <a:ea typeface="黑体" panose="02010609060101010101" pitchFamily="49" charset="-122"/>
              </a:rPr>
              <a:t>成立</a:t>
            </a:r>
            <a:r>
              <a:rPr lang="en-US" altLang="zh-CN" sz="2200" b="0" dirty="0">
                <a:solidFill>
                  <a:srgbClr val="000000"/>
                </a:solidFill>
                <a:latin typeface="黑体" panose="02010609060101010101" pitchFamily="49" charset="-122"/>
                <a:ea typeface="黑体" panose="02010609060101010101" pitchFamily="49" charset="-122"/>
              </a:rPr>
              <a:t>. </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zh-CN" altLang="en-US" sz="2200" b="0" dirty="0">
                <a:solidFill>
                  <a:srgbClr val="000000"/>
                </a:solidFill>
                <a:latin typeface="黑体" panose="02010609060101010101" pitchFamily="49" charset="-122"/>
                <a:ea typeface="黑体" panose="02010609060101010101" pitchFamily="49" charset="-122"/>
              </a:rPr>
              <a:t>   相当于主定理的第三种情况</a:t>
            </a:r>
            <a:r>
              <a:rPr lang="en-US" altLang="zh-CN" sz="2200" b="0" dirty="0">
                <a:solidFill>
                  <a:srgbClr val="000000"/>
                </a:solidFill>
                <a:latin typeface="黑体" panose="02010609060101010101" pitchFamily="49" charset="-122"/>
                <a:ea typeface="黑体" panose="02010609060101010101" pitchFamily="49" charset="-122"/>
              </a:rPr>
              <a:t>. </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150000"/>
              </a:lnSpc>
              <a:spcBef>
                <a:spcPct val="0"/>
              </a:spcBef>
              <a:buFontTx/>
              <a:buNone/>
            </a:pPr>
            <a:r>
              <a:rPr lang="en-US" altLang="zh-CN" sz="2200" b="0" dirty="0">
                <a:solidFill>
                  <a:srgbClr val="0000FF"/>
                </a:solidFill>
                <a:latin typeface="黑体" panose="02010609060101010101" pitchFamily="49" charset="-122"/>
                <a:ea typeface="黑体" panose="02010609060101010101" pitchFamily="49" charset="-122"/>
              </a:rPr>
              <a:t>   </a:t>
            </a:r>
            <a:r>
              <a:rPr lang="zh-CN" altLang="en-US" sz="2200" b="0" dirty="0">
                <a:solidFill>
                  <a:srgbClr val="0000FF"/>
                </a:solidFill>
                <a:latin typeface="黑体" panose="02010609060101010101" pitchFamily="49" charset="-122"/>
                <a:ea typeface="黑体" panose="02010609060101010101" pitchFamily="49" charset="-122"/>
              </a:rPr>
              <a:t>因此有 </a:t>
            </a:r>
            <a:r>
              <a:rPr lang="en-US" altLang="zh-CN" sz="2200" b="0" dirty="0">
                <a:solidFill>
                  <a:srgbClr val="0000FF"/>
                </a:solidFill>
                <a:latin typeface="黑体" panose="02010609060101010101" pitchFamily="49" charset="-122"/>
                <a:ea typeface="黑体" panose="02010609060101010101" pitchFamily="49" charset="-122"/>
              </a:rPr>
              <a:t> </a:t>
            </a:r>
            <a:endParaRPr lang="zh-CN" altLang="en-US" sz="2200" b="0" dirty="0">
              <a:solidFill>
                <a:srgbClr val="0000FF"/>
              </a:solidFill>
              <a:latin typeface="黑体" panose="02010609060101010101" pitchFamily="49" charset="-122"/>
              <a:ea typeface="黑体" panose="02010609060101010101" pitchFamily="49" charset="-122"/>
            </a:endParaRPr>
          </a:p>
          <a:p>
            <a:pPr marL="0" eaLnBrk="1" hangingPunct="1">
              <a:buFontTx/>
              <a:buNone/>
            </a:pPr>
            <a:endParaRPr lang="zh-CN" altLang="en-US" sz="2400" dirty="0">
              <a:ea typeface="宋体" panose="02010600030101010101" pitchFamily="2" charset="-122"/>
            </a:endParaRPr>
          </a:p>
        </p:txBody>
      </p:sp>
      <p:sp>
        <p:nvSpPr>
          <p:cNvPr id="103426" name="Rectangle 2"/>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3427" name="Rectangle 4"/>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3428" name="Object 6"/>
          <p:cNvGraphicFramePr>
            <a:graphicFrameLocks noChangeAspect="1"/>
          </p:cNvGraphicFramePr>
          <p:nvPr/>
        </p:nvGraphicFramePr>
        <p:xfrm>
          <a:off x="2895600" y="1990725"/>
          <a:ext cx="3097213" cy="396875"/>
        </p:xfrm>
        <a:graphic>
          <a:graphicData uri="http://schemas.openxmlformats.org/presentationml/2006/ole">
            <mc:AlternateContent xmlns:mc="http://schemas.openxmlformats.org/markup-compatibility/2006">
              <mc:Choice xmlns:v="urn:schemas-microsoft-com:vml" Requires="v">
                <p:oleObj spid="_x0000_s3099" name="" r:id="rId1" imgW="1586865" imgH="203200" progId="Equation.DSMT4">
                  <p:embed/>
                </p:oleObj>
              </mc:Choice>
              <mc:Fallback>
                <p:oleObj name="" r:id="rId1" imgW="1586865" imgH="203200" progId="Equation.DSMT4">
                  <p:embed/>
                  <p:pic>
                    <p:nvPicPr>
                      <p:cNvPr id="0" name="图片 3098"/>
                      <p:cNvPicPr/>
                      <p:nvPr/>
                    </p:nvPicPr>
                    <p:blipFill>
                      <a:blip r:embed="rId2"/>
                      <a:stretch>
                        <a:fillRect/>
                      </a:stretch>
                    </p:blipFill>
                    <p:spPr>
                      <a:xfrm>
                        <a:off x="2895600" y="1990725"/>
                        <a:ext cx="3097213" cy="396875"/>
                      </a:xfrm>
                      <a:prstGeom prst="rect">
                        <a:avLst/>
                      </a:prstGeom>
                      <a:noFill/>
                      <a:ln w="38100">
                        <a:noFill/>
                        <a:miter/>
                      </a:ln>
                    </p:spPr>
                  </p:pic>
                </p:oleObj>
              </mc:Fallback>
            </mc:AlternateContent>
          </a:graphicData>
        </a:graphic>
      </p:graphicFrame>
      <p:sp>
        <p:nvSpPr>
          <p:cNvPr id="103429" name="Rectangle 6"/>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3430" name="Object 8"/>
          <p:cNvGraphicFramePr>
            <a:graphicFrameLocks noChangeAspect="1"/>
          </p:cNvGraphicFramePr>
          <p:nvPr/>
        </p:nvGraphicFramePr>
        <p:xfrm>
          <a:off x="2209800" y="2897188"/>
          <a:ext cx="3930650" cy="466725"/>
        </p:xfrm>
        <a:graphic>
          <a:graphicData uri="http://schemas.openxmlformats.org/presentationml/2006/ole">
            <mc:AlternateContent xmlns:mc="http://schemas.openxmlformats.org/markup-compatibility/2006">
              <mc:Choice xmlns:v="urn:schemas-microsoft-com:vml" Requires="v">
                <p:oleObj spid="_x0000_s3093" name="" r:id="rId3" imgW="2070100" imgH="241300" progId="Equation.3">
                  <p:embed/>
                </p:oleObj>
              </mc:Choice>
              <mc:Fallback>
                <p:oleObj name="" r:id="rId3" imgW="2070100" imgH="241300" progId="Equation.3">
                  <p:embed/>
                  <p:pic>
                    <p:nvPicPr>
                      <p:cNvPr id="0" name="图片 3092"/>
                      <p:cNvPicPr/>
                      <p:nvPr/>
                    </p:nvPicPr>
                    <p:blipFill>
                      <a:blip r:embed="rId4"/>
                      <a:stretch>
                        <a:fillRect/>
                      </a:stretch>
                    </p:blipFill>
                    <p:spPr>
                      <a:xfrm>
                        <a:off x="2209800" y="2897188"/>
                        <a:ext cx="3930650" cy="466725"/>
                      </a:xfrm>
                      <a:prstGeom prst="rect">
                        <a:avLst/>
                      </a:prstGeom>
                      <a:noFill/>
                      <a:ln w="38100">
                        <a:noFill/>
                        <a:miter/>
                      </a:ln>
                    </p:spPr>
                  </p:pic>
                </p:oleObj>
              </mc:Fallback>
            </mc:AlternateContent>
          </a:graphicData>
        </a:graphic>
      </p:graphicFrame>
      <p:sp>
        <p:nvSpPr>
          <p:cNvPr id="103431" name="Rectangle 8"/>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3432" name="Object 10"/>
          <p:cNvGraphicFramePr>
            <a:graphicFrameLocks noChangeAspect="1"/>
          </p:cNvGraphicFramePr>
          <p:nvPr/>
        </p:nvGraphicFramePr>
        <p:xfrm>
          <a:off x="3200400" y="3948113"/>
          <a:ext cx="2376488" cy="792162"/>
        </p:xfrm>
        <a:graphic>
          <a:graphicData uri="http://schemas.openxmlformats.org/presentationml/2006/ole">
            <mc:AlternateContent xmlns:mc="http://schemas.openxmlformats.org/markup-compatibility/2006">
              <mc:Choice xmlns:v="urn:schemas-microsoft-com:vml" Requires="v">
                <p:oleObj spid="_x0000_s3091" name="" r:id="rId5" imgW="1206500" imgH="406400" progId="Equation.3">
                  <p:embed/>
                </p:oleObj>
              </mc:Choice>
              <mc:Fallback>
                <p:oleObj name="" r:id="rId5" imgW="1206500" imgH="406400" progId="Equation.3">
                  <p:embed/>
                  <p:pic>
                    <p:nvPicPr>
                      <p:cNvPr id="0" name="图片 3090"/>
                      <p:cNvPicPr/>
                      <p:nvPr/>
                    </p:nvPicPr>
                    <p:blipFill>
                      <a:blip r:embed="rId6"/>
                      <a:stretch>
                        <a:fillRect/>
                      </a:stretch>
                    </p:blipFill>
                    <p:spPr>
                      <a:xfrm>
                        <a:off x="3200400" y="3948113"/>
                        <a:ext cx="2376488" cy="792162"/>
                      </a:xfrm>
                      <a:prstGeom prst="rect">
                        <a:avLst/>
                      </a:prstGeom>
                      <a:noFill/>
                      <a:ln w="38100">
                        <a:noFill/>
                        <a:miter/>
                      </a:ln>
                    </p:spPr>
                  </p:pic>
                </p:oleObj>
              </mc:Fallback>
            </mc:AlternateContent>
          </a:graphicData>
        </a:graphic>
      </p:graphicFrame>
      <p:sp>
        <p:nvSpPr>
          <p:cNvPr id="103433" name="Rectangle 10"/>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3434" name="Object 12"/>
          <p:cNvGraphicFramePr>
            <a:graphicFrameLocks noChangeAspect="1"/>
          </p:cNvGraphicFramePr>
          <p:nvPr/>
        </p:nvGraphicFramePr>
        <p:xfrm>
          <a:off x="2743200" y="6097588"/>
          <a:ext cx="2998788" cy="379412"/>
        </p:xfrm>
        <a:graphic>
          <a:graphicData uri="http://schemas.openxmlformats.org/presentationml/2006/ole">
            <mc:AlternateContent xmlns:mc="http://schemas.openxmlformats.org/markup-compatibility/2006">
              <mc:Choice xmlns:v="urn:schemas-microsoft-com:vml" Requires="v">
                <p:oleObj spid="_x0000_s3092" name="" r:id="rId7" imgW="1815465" imgH="203200" progId="Equation.3">
                  <p:embed/>
                </p:oleObj>
              </mc:Choice>
              <mc:Fallback>
                <p:oleObj name="" r:id="rId7" imgW="1815465" imgH="203200" progId="Equation.3">
                  <p:embed/>
                  <p:pic>
                    <p:nvPicPr>
                      <p:cNvPr id="0" name="图片 3091"/>
                      <p:cNvPicPr/>
                      <p:nvPr/>
                    </p:nvPicPr>
                    <p:blipFill>
                      <a:blip r:embed="rId8"/>
                      <a:stretch>
                        <a:fillRect/>
                      </a:stretch>
                    </p:blipFill>
                    <p:spPr>
                      <a:xfrm>
                        <a:off x="2743200" y="6097588"/>
                        <a:ext cx="2998788" cy="379412"/>
                      </a:xfrm>
                      <a:prstGeom prst="rect">
                        <a:avLst/>
                      </a:prstGeom>
                      <a:solidFill>
                        <a:srgbClr val="CCCC00">
                          <a:alpha val="27843"/>
                        </a:srgbClr>
                      </a:solidFill>
                      <a:ln w="9525" cap="flat" cmpd="sng">
                        <a:solidFill>
                          <a:srgbClr val="000000"/>
                        </a:solidFill>
                        <a:prstDash val="solid"/>
                        <a:miter/>
                        <a:headEnd type="none" w="med" len="med"/>
                        <a:tailEnd type="none" w="med" len="med"/>
                      </a:ln>
                    </p:spPr>
                  </p:pic>
                </p:oleObj>
              </mc:Fallback>
            </mc:AlternateContent>
          </a:graphicData>
        </a:graphic>
      </p:graphicFrame>
      <p:sp>
        <p:nvSpPr>
          <p:cNvPr id="13"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4" name="Text Box 2"/>
          <p:cNvSpPr txBox="1">
            <a:spLocks noChangeArrowheads="1"/>
          </p:cNvSpPr>
          <p:nvPr/>
        </p:nvSpPr>
        <p:spPr bwMode="auto">
          <a:xfrm>
            <a:off x="323850" y="1325563"/>
            <a:ext cx="1885950" cy="461963"/>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主定理应用</a:t>
            </a:r>
            <a:endPar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内容占位符 2"/>
          <p:cNvSpPr>
            <a:spLocks noGrp="1"/>
          </p:cNvSpPr>
          <p:nvPr>
            <p:ph idx="4294967295"/>
          </p:nvPr>
        </p:nvSpPr>
        <p:spPr>
          <a:xfrm>
            <a:off x="457200" y="1836738"/>
            <a:ext cx="8229600" cy="4525962"/>
          </a:xfrm>
        </p:spPr>
        <p:txBody>
          <a:bodyPr vert="horz" wrap="square" lIns="91440" tIns="45720" rIns="91440" bIns="45720" anchor="t" anchorCtr="0"/>
          <a:p>
            <a:pPr marL="0" eaLnBrk="1" hangingPunct="1">
              <a:lnSpc>
                <a:spcPct val="200000"/>
              </a:lnSpc>
              <a:spcBef>
                <a:spcPct val="0"/>
              </a:spcBef>
              <a:buFontTx/>
              <a:buNone/>
            </a:pPr>
            <a:r>
              <a:rPr lang="zh-CN" altLang="en-US" sz="2200" b="0" dirty="0">
                <a:solidFill>
                  <a:srgbClr val="FF0000"/>
                </a:solidFill>
                <a:latin typeface="黑体" panose="02010609060101010101" pitchFamily="49" charset="-122"/>
                <a:ea typeface="黑体" panose="02010609060101010101" pitchFamily="49" charset="-122"/>
              </a:rPr>
              <a:t>例</a:t>
            </a:r>
            <a:r>
              <a:rPr lang="en-US" altLang="zh-CN" sz="2200" b="0" dirty="0">
                <a:solidFill>
                  <a:srgbClr val="C00000"/>
                </a:solidFill>
                <a:latin typeface="黑体" panose="02010609060101010101" pitchFamily="49" charset="-122"/>
                <a:ea typeface="黑体" panose="02010609060101010101" pitchFamily="49" charset="-122"/>
              </a:rPr>
              <a:t> </a:t>
            </a:r>
            <a:r>
              <a:rPr lang="zh-CN" altLang="en-US" sz="2200" b="0" dirty="0">
                <a:solidFill>
                  <a:srgbClr val="000000"/>
                </a:solidFill>
                <a:latin typeface="黑体" panose="02010609060101010101" pitchFamily="49" charset="-122"/>
                <a:ea typeface="黑体" panose="02010609060101010101" pitchFamily="49" charset="-122"/>
              </a:rPr>
              <a:t>求解归并排序递推方程</a:t>
            </a:r>
            <a:r>
              <a:rPr lang="en-US" altLang="zh-CN" sz="2200" b="0" dirty="0">
                <a:solidFill>
                  <a:srgbClr val="000000"/>
                </a:solidFill>
                <a:latin typeface="黑体" panose="02010609060101010101" pitchFamily="49" charset="-122"/>
                <a:ea typeface="黑体" panose="02010609060101010101" pitchFamily="49" charset="-122"/>
              </a:rPr>
              <a:t> </a:t>
            </a:r>
            <a:r>
              <a:rPr lang="en-US" altLang="zh-CN" sz="2400" dirty="0">
                <a:solidFill>
                  <a:srgbClr val="000000"/>
                </a:solidFill>
                <a:latin typeface="Times New Roman" panose="02020603050405020304" pitchFamily="18" charset="0"/>
                <a:ea typeface="黑体" panose="02010609060101010101" pitchFamily="49" charset="-122"/>
              </a:rPr>
              <a:t>T(n)=2T(n/2)+</a:t>
            </a:r>
            <a:r>
              <a:rPr lang="zh-CN" altLang="en-US" sz="2400"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dirty="0">
                <a:solidFill>
                  <a:srgbClr val="000000"/>
                </a:solidFill>
                <a:latin typeface="Times New Roman" panose="02020603050405020304" pitchFamily="18" charset="0"/>
                <a:ea typeface="黑体" panose="02010609060101010101" pitchFamily="49" charset="-122"/>
              </a:rPr>
              <a:t>(n) </a:t>
            </a:r>
            <a:endParaRPr lang="zh-CN" altLang="en-US" sz="2400" dirty="0">
              <a:solidFill>
                <a:srgbClr val="000000"/>
              </a:solidFill>
              <a:latin typeface="Times New Roman" panose="02020603050405020304" pitchFamily="18" charset="0"/>
              <a:ea typeface="黑体" panose="02010609060101010101" pitchFamily="49" charset="-122"/>
            </a:endParaRPr>
          </a:p>
          <a:p>
            <a:pPr marL="0" eaLnBrk="1" hangingPunct="1">
              <a:lnSpc>
                <a:spcPct val="20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en-US" altLang="zh-CN" sz="2200" b="0" dirty="0">
                <a:solidFill>
                  <a:srgbClr val="0000FF"/>
                </a:solidFill>
                <a:latin typeface="黑体" panose="02010609060101010101" pitchFamily="49" charset="-122"/>
                <a:ea typeface="黑体" panose="02010609060101010101" pitchFamily="49" charset="-122"/>
              </a:rPr>
              <a:t> </a:t>
            </a:r>
            <a:r>
              <a:rPr lang="zh-CN" altLang="en-US" sz="2200" b="0" dirty="0">
                <a:solidFill>
                  <a:srgbClr val="0000FF"/>
                </a:solidFill>
                <a:latin typeface="黑体" panose="02010609060101010101" pitchFamily="49" charset="-122"/>
                <a:ea typeface="黑体" panose="02010609060101010101" pitchFamily="49" charset="-122"/>
              </a:rPr>
              <a:t>解</a:t>
            </a:r>
            <a:r>
              <a:rPr lang="en-US" altLang="zh-CN" sz="2200" b="0" dirty="0">
                <a:solidFill>
                  <a:srgbClr val="0000FF"/>
                </a:solidFill>
                <a:latin typeface="黑体" panose="02010609060101010101" pitchFamily="49" charset="-122"/>
                <a:ea typeface="黑体" panose="02010609060101010101" pitchFamily="49" charset="-122"/>
              </a:rPr>
              <a:t> </a:t>
            </a:r>
            <a:r>
              <a:rPr lang="en-US" altLang="zh-CN" sz="2200" dirty="0">
                <a:solidFill>
                  <a:srgbClr val="000000"/>
                </a:solidFill>
                <a:latin typeface="Times New Roman" panose="02020603050405020304" pitchFamily="18" charset="0"/>
                <a:ea typeface="黑体" panose="02010609060101010101" pitchFamily="49" charset="-122"/>
              </a:rPr>
              <a:t>a=2,b=2</a:t>
            </a:r>
            <a:r>
              <a:rPr lang="zh-CN" altLang="en-US" sz="2200" b="0" dirty="0">
                <a:solidFill>
                  <a:srgbClr val="000000"/>
                </a:solidFill>
                <a:latin typeface="Times New Roman" panose="02020603050405020304" pitchFamily="18" charset="0"/>
                <a:ea typeface="黑体" panose="02010609060101010101" pitchFamily="49" charset="-122"/>
              </a:rPr>
              <a:t> </a:t>
            </a:r>
            <a:r>
              <a:rPr lang="en-US" altLang="zh-CN" sz="2200" dirty="0">
                <a:solidFill>
                  <a:srgbClr val="000000"/>
                </a:solidFill>
                <a:latin typeface="Times New Roman" panose="02020603050405020304" pitchFamily="18" charset="0"/>
                <a:ea typeface="宋体" panose="02010600030101010101" pitchFamily="2" charset="-122"/>
              </a:rPr>
              <a:t>f(n)=</a:t>
            </a:r>
            <a:r>
              <a:rPr lang="zh-CN" altLang="en-US" sz="22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200" dirty="0">
                <a:solidFill>
                  <a:srgbClr val="000000"/>
                </a:solidFill>
                <a:latin typeface="Times New Roman" panose="02020603050405020304" pitchFamily="18" charset="0"/>
                <a:ea typeface="宋体" panose="02010600030101010101" pitchFamily="2" charset="-122"/>
              </a:rPr>
              <a:t>(n)  </a:t>
            </a:r>
            <a:r>
              <a:rPr lang="zh-CN" altLang="en-US" sz="2200" dirty="0">
                <a:solidFill>
                  <a:srgbClr val="000000"/>
                </a:solidFill>
                <a:latin typeface="黑体" panose="02010609060101010101" pitchFamily="49" charset="-122"/>
                <a:ea typeface="黑体" panose="02010609060101010101" pitchFamily="49" charset="-122"/>
              </a:rPr>
              <a:t>和      </a:t>
            </a:r>
            <a:r>
              <a:rPr lang="zh-CN" altLang="en-US" sz="2200" b="0" dirty="0">
                <a:solidFill>
                  <a:srgbClr val="000000"/>
                </a:solidFill>
                <a:latin typeface="黑体" panose="02010609060101010101" pitchFamily="49" charset="-122"/>
                <a:ea typeface="黑体" panose="02010609060101010101" pitchFamily="49" charset="-122"/>
              </a:rPr>
              <a:t>一样大，属于情况</a:t>
            </a:r>
            <a:r>
              <a:rPr lang="en-US" altLang="zh-CN" sz="2200" b="0" dirty="0">
                <a:solidFill>
                  <a:srgbClr val="000000"/>
                </a:solidFill>
                <a:latin typeface="黑体" panose="02010609060101010101" pitchFamily="49" charset="-122"/>
                <a:ea typeface="黑体" panose="02010609060101010101" pitchFamily="49" charset="-122"/>
              </a:rPr>
              <a:t>2</a:t>
            </a:r>
            <a:r>
              <a:rPr lang="zh-CN" altLang="en-US" sz="2200" b="0" dirty="0">
                <a:solidFill>
                  <a:srgbClr val="000000"/>
                </a:solidFill>
                <a:latin typeface="黑体" panose="02010609060101010101" pitchFamily="49" charset="-122"/>
                <a:ea typeface="黑体" panose="02010609060101010101" pitchFamily="49" charset="-122"/>
              </a:rPr>
              <a:t>：</a:t>
            </a:r>
            <a:endParaRPr lang="en-US" altLang="zh-CN" sz="2200" b="0" dirty="0">
              <a:solidFill>
                <a:srgbClr val="000000"/>
              </a:solidFill>
              <a:latin typeface="黑体" panose="02010609060101010101" pitchFamily="49" charset="-122"/>
              <a:ea typeface="黑体" panose="02010609060101010101" pitchFamily="49" charset="-122"/>
            </a:endParaRPr>
          </a:p>
          <a:p>
            <a:pPr marL="0" eaLnBrk="1" hangingPunct="1">
              <a:lnSpc>
                <a:spcPct val="200000"/>
              </a:lnSpc>
              <a:spcBef>
                <a:spcPct val="0"/>
              </a:spcBef>
              <a:buFontTx/>
              <a:buNone/>
            </a:pPr>
            <a:r>
              <a:rPr lang="en-US" altLang="zh-CN" sz="2200" b="0" dirty="0">
                <a:solidFill>
                  <a:srgbClr val="000000"/>
                </a:solidFill>
                <a:latin typeface="黑体" panose="02010609060101010101" pitchFamily="49" charset="-122"/>
                <a:ea typeface="黑体" panose="02010609060101010101" pitchFamily="49" charset="-122"/>
              </a:rPr>
              <a:t>      </a:t>
            </a:r>
            <a:r>
              <a:rPr lang="zh-CN" altLang="en-US" sz="2200" b="0" dirty="0">
                <a:solidFill>
                  <a:srgbClr val="0000FF"/>
                </a:solidFill>
                <a:latin typeface="黑体" panose="02010609060101010101" pitchFamily="49" charset="-122"/>
                <a:ea typeface="黑体" panose="02010609060101010101" pitchFamily="49" charset="-122"/>
              </a:rPr>
              <a:t>因此有</a:t>
            </a:r>
            <a:r>
              <a:rPr lang="zh-CN" altLang="en-US" sz="2200" b="0" dirty="0">
                <a:solidFill>
                  <a:srgbClr val="000000"/>
                </a:solidFill>
                <a:latin typeface="黑体" panose="02010609060101010101" pitchFamily="49" charset="-122"/>
                <a:ea typeface="黑体" panose="02010609060101010101" pitchFamily="49" charset="-122"/>
              </a:rPr>
              <a:t>，</a:t>
            </a:r>
            <a:endParaRPr lang="zh-CN" altLang="en-US" sz="2200" b="0" dirty="0">
              <a:solidFill>
                <a:srgbClr val="000000"/>
              </a:solidFill>
              <a:latin typeface="黑体" panose="02010609060101010101" pitchFamily="49" charset="-122"/>
              <a:ea typeface="黑体" panose="02010609060101010101" pitchFamily="49" charset="-122"/>
            </a:endParaRPr>
          </a:p>
          <a:p>
            <a:pPr marL="0" eaLnBrk="1" hangingPunct="1">
              <a:buFontTx/>
              <a:buNone/>
            </a:pPr>
            <a:endParaRPr lang="zh-CN" altLang="en-US" sz="2400" dirty="0">
              <a:ea typeface="宋体" panose="02010600030101010101" pitchFamily="2" charset="-122"/>
            </a:endParaRPr>
          </a:p>
        </p:txBody>
      </p:sp>
      <p:sp>
        <p:nvSpPr>
          <p:cNvPr id="104450" name="Rectangle 2"/>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4451" name="Rectangle 4"/>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4452" name="Rectangle 6"/>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4453" name="Rectangle 8"/>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4454" name="Rectangle 10"/>
          <p:cNvSpPr/>
          <p:nvPr/>
        </p:nvSpPr>
        <p:spPr>
          <a:xfrm>
            <a:off x="0" y="354013"/>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3"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4" name="Text Box 2"/>
          <p:cNvSpPr txBox="1">
            <a:spLocks noChangeArrowheads="1"/>
          </p:cNvSpPr>
          <p:nvPr/>
        </p:nvSpPr>
        <p:spPr bwMode="auto">
          <a:xfrm>
            <a:off x="323850" y="1325563"/>
            <a:ext cx="1885950" cy="461963"/>
          </a:xfrm>
          <a:prstGeom prst="rect">
            <a:avLst/>
          </a:prstGeom>
          <a:noFill/>
          <a:ln>
            <a:solidFill>
              <a:srgbClr val="1F63AD"/>
            </a:solidFill>
          </a:ln>
        </p:spPr>
        <p:style>
          <a:lnRef idx="2">
            <a:schemeClr val="accent2"/>
          </a:lnRef>
          <a:fillRef idx="1">
            <a:schemeClr val="lt1"/>
          </a:fillRef>
          <a:effectRef idx="0">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主定理应用</a:t>
            </a:r>
            <a:endParaRPr kumimoji="0" lang="zh-CN" altLang="en-US" sz="24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pic>
        <p:nvPicPr>
          <p:cNvPr id="104457" name="Picture 5"/>
          <p:cNvPicPr>
            <a:picLocks noChangeAspect="1"/>
          </p:cNvPicPr>
          <p:nvPr/>
        </p:nvPicPr>
        <p:blipFill>
          <a:blip r:embed="rId1">
            <a:clrChange>
              <a:clrFrom>
                <a:srgbClr val="FFFFFF"/>
              </a:clrFrom>
              <a:clrTo>
                <a:srgbClr val="FFFFFF">
                  <a:alpha val="0"/>
                </a:srgbClr>
              </a:clrTo>
            </a:clrChange>
          </a:blip>
          <a:stretch>
            <a:fillRect/>
          </a:stretch>
        </p:blipFill>
        <p:spPr>
          <a:xfrm>
            <a:off x="7391400" y="2822575"/>
            <a:ext cx="1438275" cy="338138"/>
          </a:xfrm>
          <a:prstGeom prst="rect">
            <a:avLst/>
          </a:prstGeom>
          <a:noFill/>
          <a:ln w="9525">
            <a:noFill/>
          </a:ln>
        </p:spPr>
      </p:pic>
      <p:pic>
        <p:nvPicPr>
          <p:cNvPr id="104458" name="Picture 1"/>
          <p:cNvPicPr>
            <a:picLocks noChangeAspect="1"/>
          </p:cNvPicPr>
          <p:nvPr/>
        </p:nvPicPr>
        <p:blipFill>
          <a:blip r:embed="rId2">
            <a:clrChange>
              <a:clrFrom>
                <a:srgbClr val="FFFFFF"/>
              </a:clrFrom>
              <a:clrTo>
                <a:srgbClr val="FFFFFF">
                  <a:alpha val="0"/>
                </a:srgbClr>
              </a:clrTo>
            </a:clrChange>
          </a:blip>
          <a:stretch>
            <a:fillRect/>
          </a:stretch>
        </p:blipFill>
        <p:spPr>
          <a:xfrm>
            <a:off x="4114800" y="2830513"/>
            <a:ext cx="642938" cy="385762"/>
          </a:xfrm>
          <a:prstGeom prst="rect">
            <a:avLst/>
          </a:prstGeom>
          <a:noFill/>
          <a:ln w="9525">
            <a:noFill/>
          </a:ln>
        </p:spPr>
      </p:pic>
      <p:sp>
        <p:nvSpPr>
          <p:cNvPr id="18" name="矩形 17"/>
          <p:cNvSpPr/>
          <p:nvPr/>
        </p:nvSpPr>
        <p:spPr>
          <a:xfrm>
            <a:off x="2514600" y="3433763"/>
            <a:ext cx="2057400" cy="431800"/>
          </a:xfrm>
          <a:prstGeom prst="rect">
            <a:avLst/>
          </a:prstGeom>
          <a:solidFill>
            <a:srgbClr val="CCCC00">
              <a:alpha val="47058"/>
            </a:srgbClr>
          </a:solidFill>
          <a:ln w="9525" cap="flat" cmpd="sng">
            <a:solidFill>
              <a:srgbClr val="006600"/>
            </a:solidFill>
            <a:prstDash val="solid"/>
            <a:miter/>
            <a:headEnd type="none" w="med" len="med"/>
            <a:tailEnd type="none" w="med" len="med"/>
          </a:ln>
        </p:spPr>
        <p:txBody>
          <a:bodyPr wrap="none" anchor="t" anchorCtr="0">
            <a:spAutoFit/>
          </a:bodyPr>
          <a:p>
            <a:pPr eaLnBrk="0" hangingPunct="0"/>
            <a:r>
              <a:rPr lang="en-US" altLang="zh-CN" sz="22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T(n)=O</a:t>
            </a:r>
            <a:r>
              <a:rPr lang="en-US" altLang="zh-CN" sz="2200" b="1" dirty="0">
                <a:solidFill>
                  <a:srgbClr val="000000"/>
                </a:solidFill>
                <a:latin typeface="Times New Roman" panose="02020603050405020304" pitchFamily="18" charset="0"/>
                <a:ea typeface="黑体" panose="02010609060101010101" pitchFamily="49" charset="-122"/>
              </a:rPr>
              <a:t>(nlog</a:t>
            </a:r>
            <a:r>
              <a:rPr lang="en-US" altLang="zh-CN" sz="2200" b="1" baseline="-25000" dirty="0">
                <a:solidFill>
                  <a:srgbClr val="000000"/>
                </a:solidFill>
                <a:latin typeface="Times New Roman" panose="02020603050405020304" pitchFamily="18" charset="0"/>
                <a:ea typeface="黑体" panose="02010609060101010101" pitchFamily="49" charset="-122"/>
              </a:rPr>
              <a:t>2</a:t>
            </a:r>
            <a:r>
              <a:rPr lang="en-US" altLang="zh-CN" sz="2200" b="1" dirty="0">
                <a:solidFill>
                  <a:srgbClr val="000000"/>
                </a:solidFill>
                <a:latin typeface="Times New Roman" panose="02020603050405020304" pitchFamily="18" charset="0"/>
                <a:ea typeface="黑体" panose="02010609060101010101" pitchFamily="49" charset="-122"/>
              </a:rPr>
              <a:t>n)</a:t>
            </a:r>
            <a:endParaRPr lang="en-US" altLang="zh-CN" sz="2200"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
          <p:cNvSpPr>
            <a:spLocks noGrp="1"/>
          </p:cNvSpPr>
          <p:nvPr>
            <p:ph type="title" idx="4294967295"/>
          </p:nvPr>
        </p:nvSpPr>
        <p:spPr>
          <a:xfrm>
            <a:off x="457200" y="274638"/>
            <a:ext cx="8229600" cy="777875"/>
          </a:xfrm>
        </p:spPr>
        <p:txBody>
          <a:bodyPr vert="horz" wrap="square" lIns="91440" tIns="45720" rIns="91440" bIns="45720" anchor="ctr" anchorCtr="0"/>
          <a:p>
            <a:pPr eaLnBrk="1" hangingPunct="1"/>
            <a:r>
              <a:rPr lang="zh-CN" altLang="en-US" sz="4000" dirty="0">
                <a:solidFill>
                  <a:srgbClr val="C00000"/>
                </a:solidFill>
                <a:ea typeface="宋体" panose="02010600030101010101" pitchFamily="2" charset="-122"/>
              </a:rPr>
              <a:t>   </a:t>
            </a:r>
            <a:endParaRPr lang="zh-CN" altLang="en-US" sz="4000" dirty="0">
              <a:solidFill>
                <a:srgbClr val="C00000"/>
              </a:solidFill>
              <a:ea typeface="宋体" panose="02010600030101010101" pitchFamily="2" charset="-122"/>
            </a:endParaRPr>
          </a:p>
        </p:txBody>
      </p:sp>
      <p:sp>
        <p:nvSpPr>
          <p:cNvPr id="106498" name="内容占位符 2"/>
          <p:cNvSpPr>
            <a:spLocks noGrp="1"/>
          </p:cNvSpPr>
          <p:nvPr>
            <p:ph idx="4294967295"/>
          </p:nvPr>
        </p:nvSpPr>
        <p:spPr>
          <a:xfrm>
            <a:off x="312738" y="1360488"/>
            <a:ext cx="8229600" cy="1439862"/>
          </a:xfrm>
        </p:spPr>
        <p:txBody>
          <a:bodyPr vert="horz" wrap="square" lIns="91440" tIns="45720" rIns="91440" bIns="45720" anchor="t" anchorCtr="0"/>
          <a:p>
            <a:pPr eaLnBrk="1" hangingPunct="1">
              <a:lnSpc>
                <a:spcPct val="90000"/>
              </a:lnSpc>
              <a:buFontTx/>
              <a:buNone/>
            </a:pP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C00000"/>
                </a:solidFill>
                <a:latin typeface="黑体" panose="02010609060101010101" pitchFamily="49" charset="-122"/>
                <a:ea typeface="黑体" panose="02010609060101010101" pitchFamily="49" charset="-122"/>
              </a:rPr>
              <a:t> </a:t>
            </a:r>
            <a:r>
              <a:rPr lang="en-US" altLang="zh-CN" sz="2200" dirty="0">
                <a:solidFill>
                  <a:srgbClr val="000000"/>
                </a:solidFill>
                <a:latin typeface="黑体" panose="02010609060101010101" pitchFamily="49" charset="-122"/>
                <a:ea typeface="黑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求解</a:t>
            </a:r>
            <a:endParaRPr lang="en-US" altLang="zh-CN" sz="2200" dirty="0">
              <a:solidFill>
                <a:srgbClr val="000000"/>
              </a:solidFill>
              <a:latin typeface="黑体" panose="02010609060101010101" pitchFamily="49" charset="-122"/>
              <a:ea typeface="黑体" panose="02010609060101010101" pitchFamily="49" charset="-122"/>
            </a:endParaRPr>
          </a:p>
          <a:p>
            <a:pPr eaLnBrk="1" hangingPunct="1">
              <a:lnSpc>
                <a:spcPct val="90000"/>
              </a:lnSpc>
              <a:buFontTx/>
              <a:buNone/>
            </a:pPr>
            <a:r>
              <a:rPr lang="en-US" altLang="zh-CN" sz="2200" i="1" dirty="0">
                <a:solidFill>
                  <a:srgbClr val="000000"/>
                </a:solidFill>
                <a:latin typeface="黑体" panose="02010609060101010101" pitchFamily="49" charset="-122"/>
                <a:ea typeface="黑体" panose="02010609060101010101" pitchFamily="49" charset="-122"/>
              </a:rPr>
              <a:t>  a</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b</a:t>
            </a:r>
            <a:r>
              <a:rPr lang="en-US" altLang="zh-CN" sz="2200" dirty="0">
                <a:solidFill>
                  <a:srgbClr val="000000"/>
                </a:solidFill>
                <a:latin typeface="黑体" panose="02010609060101010101" pitchFamily="49" charset="-122"/>
                <a:ea typeface="黑体" panose="02010609060101010101" pitchFamily="49" charset="-122"/>
              </a:rPr>
              <a:t>=2,        </a:t>
            </a:r>
            <a:r>
              <a:rPr lang="zh-CN" altLang="en-US" sz="2200" dirty="0">
                <a:solidFill>
                  <a:srgbClr val="000000"/>
                </a:solidFill>
                <a:latin typeface="黑体" panose="02010609060101010101" pitchFamily="49" charset="-122"/>
                <a:ea typeface="黑体" panose="02010609060101010101" pitchFamily="49" charset="-122"/>
              </a:rPr>
              <a:t>，</a:t>
            </a:r>
            <a:r>
              <a:rPr lang="en-US" altLang="zh-CN" sz="2200" dirty="0">
                <a:solidFill>
                  <a:srgbClr val="000000"/>
                </a:solidFill>
                <a:latin typeface="黑体" panose="02010609060101010101" pitchFamily="49" charset="-122"/>
                <a:ea typeface="黑体" panose="02010609060101010101" pitchFamily="49" charset="-122"/>
              </a:rPr>
              <a:t> </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log</a:t>
            </a:r>
            <a:r>
              <a:rPr lang="en-US" altLang="zh-CN" sz="2200" i="1" dirty="0">
                <a:solidFill>
                  <a:srgbClr val="000000"/>
                </a:solidFill>
                <a:latin typeface="黑体" panose="02010609060101010101" pitchFamily="49" charset="-122"/>
                <a:ea typeface="黑体" panose="02010609060101010101" pitchFamily="49" charset="-122"/>
              </a:rPr>
              <a:t>n </a:t>
            </a:r>
            <a:endParaRPr lang="en-US" altLang="zh-CN" sz="2200" i="1" dirty="0">
              <a:solidFill>
                <a:srgbClr val="000000"/>
              </a:solidFill>
              <a:latin typeface="黑体" panose="02010609060101010101" pitchFamily="49" charset="-122"/>
              <a:ea typeface="黑体" panose="02010609060101010101" pitchFamily="49" charset="-122"/>
            </a:endParaRPr>
          </a:p>
          <a:p>
            <a:pPr eaLnBrk="1" hangingPunct="1">
              <a:lnSpc>
                <a:spcPct val="90000"/>
              </a:lnSpc>
              <a:buFontTx/>
              <a:buNone/>
            </a:pPr>
            <a:r>
              <a:rPr lang="zh-CN" altLang="en-US" sz="2200" dirty="0">
                <a:solidFill>
                  <a:srgbClr val="000000"/>
                </a:solidFill>
                <a:latin typeface="黑体" panose="02010609060101010101" pitchFamily="49" charset="-122"/>
                <a:ea typeface="黑体" panose="02010609060101010101" pitchFamily="49" charset="-122"/>
                <a:sym typeface="Symbol" panose="05050102010706020507" pitchFamily="18" charset="2"/>
              </a:rPr>
              <a:t>不存在</a:t>
            </a:r>
            <a:r>
              <a:rPr lang="en-US" altLang="zh-CN" sz="2200" i="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200" dirty="0">
                <a:solidFill>
                  <a:srgbClr val="000000"/>
                </a:solidFill>
                <a:latin typeface="黑体" panose="02010609060101010101" pitchFamily="49" charset="-122"/>
                <a:ea typeface="黑体" panose="02010609060101010101" pitchFamily="49" charset="-122"/>
              </a:rPr>
              <a:t>&gt; 0 </a:t>
            </a:r>
            <a:r>
              <a:rPr lang="zh-CN" altLang="en-US" sz="2200" dirty="0">
                <a:solidFill>
                  <a:srgbClr val="000000"/>
                </a:solidFill>
                <a:latin typeface="黑体" panose="02010609060101010101" pitchFamily="49" charset="-122"/>
                <a:ea typeface="黑体" panose="02010609060101010101" pitchFamily="49" charset="-122"/>
              </a:rPr>
              <a:t>使得 </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log</a:t>
            </a:r>
            <a:r>
              <a:rPr lang="en-US" altLang="zh-CN" sz="2200" i="1" dirty="0">
                <a:solidFill>
                  <a:srgbClr val="000000"/>
                </a:solidFill>
                <a:latin typeface="黑体" panose="02010609060101010101" pitchFamily="49" charset="-122"/>
                <a:ea typeface="黑体" panose="02010609060101010101" pitchFamily="49" charset="-122"/>
              </a:rPr>
              <a:t>n </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baseline="30000" dirty="0">
                <a:solidFill>
                  <a:srgbClr val="000000"/>
                </a:solidFill>
                <a:latin typeface="黑体" panose="02010609060101010101" pitchFamily="49" charset="-122"/>
                <a:ea typeface="黑体" panose="02010609060101010101" pitchFamily="49" charset="-122"/>
              </a:rPr>
              <a:t>1+</a:t>
            </a:r>
            <a:r>
              <a:rPr lang="en-US" altLang="zh-CN" sz="2200" i="1" baseline="30000"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200" dirty="0">
                <a:solidFill>
                  <a:srgbClr val="000000"/>
                </a:solidFill>
                <a:latin typeface="黑体" panose="02010609060101010101" pitchFamily="49" charset="-122"/>
                <a:ea typeface="黑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成立</a:t>
            </a:r>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106499" name="Rectangle 2"/>
          <p:cNvSpPr/>
          <p:nvPr/>
        </p:nvSpPr>
        <p:spPr>
          <a:xfrm>
            <a:off x="0" y="0"/>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6500" name="Object 5"/>
          <p:cNvGraphicFramePr>
            <a:graphicFrameLocks noChangeAspect="1"/>
          </p:cNvGraphicFramePr>
          <p:nvPr/>
        </p:nvGraphicFramePr>
        <p:xfrm>
          <a:off x="1730375" y="1355725"/>
          <a:ext cx="2625725" cy="331788"/>
        </p:xfrm>
        <a:graphic>
          <a:graphicData uri="http://schemas.openxmlformats.org/presentationml/2006/ole">
            <mc:AlternateContent xmlns:mc="http://schemas.openxmlformats.org/markup-compatibility/2006">
              <mc:Choice xmlns:v="urn:schemas-microsoft-com:vml" Requires="v">
                <p:oleObj spid="_x0000_s3109" name="" r:id="rId1" imgW="1586865" imgH="203200" progId="Equation.3">
                  <p:embed/>
                </p:oleObj>
              </mc:Choice>
              <mc:Fallback>
                <p:oleObj name="" r:id="rId1" imgW="1586865" imgH="203200" progId="Equation.3">
                  <p:embed/>
                  <p:pic>
                    <p:nvPicPr>
                      <p:cNvPr id="0" name="图片 3108"/>
                      <p:cNvPicPr/>
                      <p:nvPr/>
                    </p:nvPicPr>
                    <p:blipFill>
                      <a:blip r:embed="rId2"/>
                      <a:stretch>
                        <a:fillRect/>
                      </a:stretch>
                    </p:blipFill>
                    <p:spPr>
                      <a:xfrm>
                        <a:off x="1730375" y="1355725"/>
                        <a:ext cx="2625725" cy="331788"/>
                      </a:xfrm>
                      <a:prstGeom prst="rect">
                        <a:avLst/>
                      </a:prstGeom>
                      <a:noFill/>
                      <a:ln w="38100">
                        <a:noFill/>
                        <a:miter/>
                      </a:ln>
                    </p:spPr>
                  </p:pic>
                </p:oleObj>
              </mc:Fallback>
            </mc:AlternateContent>
          </a:graphicData>
        </a:graphic>
      </p:graphicFrame>
      <p:sp>
        <p:nvSpPr>
          <p:cNvPr id="106501" name="Rectangle 4"/>
          <p:cNvSpPr/>
          <p:nvPr/>
        </p:nvSpPr>
        <p:spPr>
          <a:xfrm>
            <a:off x="0" y="0"/>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sp>
        <p:nvSpPr>
          <p:cNvPr id="106502" name="Rectangle 6"/>
          <p:cNvSpPr/>
          <p:nvPr/>
        </p:nvSpPr>
        <p:spPr>
          <a:xfrm>
            <a:off x="0" y="0"/>
            <a:ext cx="9144000" cy="0"/>
          </a:xfrm>
          <a:prstGeom prst="rect">
            <a:avLst/>
          </a:prstGeom>
          <a:noFill/>
          <a:ln w="9525">
            <a:noFill/>
          </a:ln>
          <a:effectLst>
            <a:prstShdw prst="shdw17" dist="17961" dir="2699999">
              <a:srgbClr val="596D7E"/>
            </a:prstShdw>
          </a:effectLst>
        </p:spPr>
        <p:txBody>
          <a:bodyPr wrap="none" anchor="ctr" anchorCtr="0">
            <a:spAutoFit/>
          </a:bodyPr>
          <a:p>
            <a:endParaRPr lang="zh-CN" altLang="en-US" sz="2400" dirty="0">
              <a:latin typeface="Calibri" panose="020F0502020204030204" pitchFamily="34" charset="0"/>
              <a:ea typeface="宋体" panose="02010600030101010101" pitchFamily="2" charset="-122"/>
            </a:endParaRPr>
          </a:p>
        </p:txBody>
      </p:sp>
      <p:graphicFrame>
        <p:nvGraphicFramePr>
          <p:cNvPr id="106503" name="Object 8"/>
          <p:cNvGraphicFramePr>
            <a:graphicFrameLocks noChangeAspect="1"/>
          </p:cNvGraphicFramePr>
          <p:nvPr/>
        </p:nvGraphicFramePr>
        <p:xfrm>
          <a:off x="1566863" y="1733550"/>
          <a:ext cx="1112837" cy="387350"/>
        </p:xfrm>
        <a:graphic>
          <a:graphicData uri="http://schemas.openxmlformats.org/presentationml/2006/ole">
            <mc:AlternateContent xmlns:mc="http://schemas.openxmlformats.org/markup-compatibility/2006">
              <mc:Choice xmlns:v="urn:schemas-microsoft-com:vml" Requires="v">
                <p:oleObj spid="_x0000_s3106" name="" r:id="rId3" imgW="609600" imgH="215900" progId="Equation.3">
                  <p:embed/>
                </p:oleObj>
              </mc:Choice>
              <mc:Fallback>
                <p:oleObj name="" r:id="rId3" imgW="609600" imgH="215900" progId="Equation.3">
                  <p:embed/>
                  <p:pic>
                    <p:nvPicPr>
                      <p:cNvPr id="0" name="图片 3105"/>
                      <p:cNvPicPr/>
                      <p:nvPr/>
                    </p:nvPicPr>
                    <p:blipFill>
                      <a:blip r:embed="rId4"/>
                      <a:stretch>
                        <a:fillRect/>
                      </a:stretch>
                    </p:blipFill>
                    <p:spPr>
                      <a:xfrm>
                        <a:off x="1566863" y="1733550"/>
                        <a:ext cx="1112837" cy="387350"/>
                      </a:xfrm>
                      <a:prstGeom prst="rect">
                        <a:avLst/>
                      </a:prstGeom>
                      <a:noFill/>
                      <a:ln w="38100">
                        <a:noFill/>
                        <a:miter/>
                      </a:ln>
                    </p:spPr>
                  </p:pic>
                </p:oleObj>
              </mc:Fallback>
            </mc:AlternateContent>
          </a:graphicData>
        </a:graphic>
      </p:graphicFrame>
      <p:grpSp>
        <p:nvGrpSpPr>
          <p:cNvPr id="106504" name="组合 127"/>
          <p:cNvGrpSpPr/>
          <p:nvPr/>
        </p:nvGrpSpPr>
        <p:grpSpPr>
          <a:xfrm>
            <a:off x="1042988" y="2636838"/>
            <a:ext cx="5761037" cy="2478087"/>
            <a:chOff x="0" y="0"/>
            <a:chExt cx="5760640" cy="2477889"/>
          </a:xfrm>
        </p:grpSpPr>
        <p:sp>
          <p:nvSpPr>
            <p:cNvPr id="106505" name="TextBox 75"/>
            <p:cNvSpPr txBox="1"/>
            <p:nvPr/>
          </p:nvSpPr>
          <p:spPr>
            <a:xfrm>
              <a:off x="2216229" y="0"/>
              <a:ext cx="808107" cy="400110"/>
            </a:xfrm>
            <a:prstGeom prst="rect">
              <a:avLst/>
            </a:prstGeom>
            <a:noFill/>
            <a:ln w="9525">
              <a:noFill/>
            </a:ln>
          </p:spPr>
          <p:txBody>
            <a:bodyPr anchor="t" anchorCtr="0">
              <a:spAutoFit/>
            </a:bodyPr>
            <a:p>
              <a:r>
                <a:rPr lang="en-US" altLang="zh-CN" sz="2000" b="1" i="1" dirty="0">
                  <a:solidFill>
                    <a:srgbClr val="C00000"/>
                  </a:solidFill>
                  <a:latin typeface="Times New Roman" panose="02020603050405020304" pitchFamily="18" charset="0"/>
                  <a:ea typeface="宋体" panose="02010600030101010101" pitchFamily="2" charset="-122"/>
                </a:rPr>
                <a:t>n</a:t>
              </a:r>
              <a:r>
                <a:rPr lang="en-US" altLang="zh-CN" sz="2000" b="1" dirty="0">
                  <a:solidFill>
                    <a:srgbClr val="C00000"/>
                  </a:solidFill>
                  <a:latin typeface="Times New Roman" panose="02020603050405020304" pitchFamily="18" charset="0"/>
                  <a:ea typeface="宋体" panose="02010600030101010101" pitchFamily="2" charset="-122"/>
                </a:rPr>
                <a:t>log</a:t>
              </a:r>
              <a:r>
                <a:rPr lang="en-US" altLang="zh-CN" sz="2000" b="1" i="1" dirty="0">
                  <a:solidFill>
                    <a:srgbClr val="C00000"/>
                  </a:solidFill>
                  <a:latin typeface="Times New Roman" panose="02020603050405020304" pitchFamily="18" charset="0"/>
                  <a:ea typeface="宋体" panose="02010600030101010101" pitchFamily="2" charset="-122"/>
                </a:rPr>
                <a:t>n</a:t>
              </a:r>
              <a:endParaRPr lang="zh-CN" altLang="en-US" sz="2000" b="1" i="1" dirty="0">
                <a:solidFill>
                  <a:srgbClr val="C00000"/>
                </a:solidFill>
                <a:latin typeface="Times New Roman" panose="02020603050405020304" pitchFamily="18" charset="0"/>
                <a:ea typeface="宋体" panose="02010600030101010101" pitchFamily="2" charset="-122"/>
              </a:endParaRPr>
            </a:p>
          </p:txBody>
        </p:sp>
        <p:graphicFrame>
          <p:nvGraphicFramePr>
            <p:cNvPr id="106506" name="Object 11"/>
            <p:cNvGraphicFramePr>
              <a:graphicFrameLocks noChangeAspect="1"/>
            </p:cNvGraphicFramePr>
            <p:nvPr/>
          </p:nvGraphicFramePr>
          <p:xfrm>
            <a:off x="1152128" y="648072"/>
            <a:ext cx="1296145" cy="648072"/>
          </p:xfrm>
          <a:graphic>
            <a:graphicData uri="http://schemas.openxmlformats.org/presentationml/2006/ole">
              <mc:AlternateContent xmlns:mc="http://schemas.openxmlformats.org/markup-compatibility/2006">
                <mc:Choice xmlns:v="urn:schemas-microsoft-com:vml" Requires="v">
                  <p:oleObj spid="_x0000_s3105" name="" r:id="rId5" imgW="762000" imgH="406400" progId="Equation.3">
                    <p:embed/>
                  </p:oleObj>
                </mc:Choice>
                <mc:Fallback>
                  <p:oleObj name="" r:id="rId5" imgW="762000" imgH="406400" progId="Equation.3">
                    <p:embed/>
                    <p:pic>
                      <p:nvPicPr>
                        <p:cNvPr id="0" name="图片 3104"/>
                        <p:cNvPicPr/>
                        <p:nvPr/>
                      </p:nvPicPr>
                      <p:blipFill>
                        <a:blip r:embed="rId6"/>
                        <a:stretch>
                          <a:fillRect/>
                        </a:stretch>
                      </p:blipFill>
                      <p:spPr>
                        <a:xfrm>
                          <a:off x="1152128" y="648072"/>
                          <a:ext cx="1296145" cy="648072"/>
                        </a:xfrm>
                        <a:prstGeom prst="rect">
                          <a:avLst/>
                        </a:prstGeom>
                        <a:noFill/>
                        <a:ln w="38100">
                          <a:noFill/>
                          <a:miter/>
                        </a:ln>
                      </p:spPr>
                    </p:pic>
                  </p:oleObj>
                </mc:Fallback>
              </mc:AlternateContent>
            </a:graphicData>
          </a:graphic>
        </p:graphicFrame>
        <p:graphicFrame>
          <p:nvGraphicFramePr>
            <p:cNvPr id="106507" name="Object 12"/>
            <p:cNvGraphicFramePr>
              <a:graphicFrameLocks noChangeAspect="1"/>
            </p:cNvGraphicFramePr>
            <p:nvPr/>
          </p:nvGraphicFramePr>
          <p:xfrm>
            <a:off x="3096344" y="648444"/>
            <a:ext cx="1296987" cy="647700"/>
          </p:xfrm>
          <a:graphic>
            <a:graphicData uri="http://schemas.openxmlformats.org/presentationml/2006/ole">
              <mc:AlternateContent xmlns:mc="http://schemas.openxmlformats.org/markup-compatibility/2006">
                <mc:Choice xmlns:v="urn:schemas-microsoft-com:vml" Requires="v">
                  <p:oleObj spid="_x0000_s3104" name="" r:id="rId7" imgW="762000" imgH="406400" progId="Equation.3">
                    <p:embed/>
                  </p:oleObj>
                </mc:Choice>
                <mc:Fallback>
                  <p:oleObj name="" r:id="rId7" imgW="762000" imgH="406400" progId="Equation.3">
                    <p:embed/>
                    <p:pic>
                      <p:nvPicPr>
                        <p:cNvPr id="0" name="图片 3103"/>
                        <p:cNvPicPr/>
                        <p:nvPr/>
                      </p:nvPicPr>
                      <p:blipFill>
                        <a:blip r:embed="rId8"/>
                        <a:stretch>
                          <a:fillRect/>
                        </a:stretch>
                      </p:blipFill>
                      <p:spPr>
                        <a:xfrm>
                          <a:off x="3096344" y="648444"/>
                          <a:ext cx="1296987" cy="647700"/>
                        </a:xfrm>
                        <a:prstGeom prst="rect">
                          <a:avLst/>
                        </a:prstGeom>
                        <a:noFill/>
                        <a:ln w="38100">
                          <a:noFill/>
                          <a:miter/>
                        </a:ln>
                      </p:spPr>
                    </p:pic>
                  </p:oleObj>
                </mc:Fallback>
              </mc:AlternateContent>
            </a:graphicData>
          </a:graphic>
        </p:graphicFrame>
        <p:cxnSp>
          <p:nvCxnSpPr>
            <p:cNvPr id="106508" name="直接连接符 79"/>
            <p:cNvCxnSpPr/>
            <p:nvPr/>
          </p:nvCxnSpPr>
          <p:spPr>
            <a:xfrm rot="-10800000" flipV="1">
              <a:off x="2015986" y="431765"/>
              <a:ext cx="288905" cy="215883"/>
            </a:xfrm>
            <a:prstGeom prst="line">
              <a:avLst/>
            </a:prstGeom>
            <a:ln w="19050" cap="flat" cmpd="sng">
              <a:solidFill>
                <a:schemeClr val="tx1"/>
              </a:solidFill>
              <a:prstDash val="solid"/>
              <a:round/>
              <a:headEnd type="none" w="med" len="med"/>
              <a:tailEnd type="none" w="med" len="med"/>
            </a:ln>
          </p:spPr>
        </p:cxnSp>
        <p:cxnSp>
          <p:nvCxnSpPr>
            <p:cNvPr id="106509" name="直接连接符 80"/>
            <p:cNvCxnSpPr/>
            <p:nvPr/>
          </p:nvCxnSpPr>
          <p:spPr>
            <a:xfrm>
              <a:off x="3023979" y="431765"/>
              <a:ext cx="288905" cy="215883"/>
            </a:xfrm>
            <a:prstGeom prst="line">
              <a:avLst/>
            </a:prstGeom>
            <a:ln w="19050" cap="flat" cmpd="sng">
              <a:solidFill>
                <a:schemeClr val="tx1"/>
              </a:solidFill>
              <a:prstDash val="solid"/>
              <a:round/>
              <a:headEnd type="none" w="med" len="med"/>
              <a:tailEnd type="none" w="med" len="med"/>
            </a:ln>
          </p:spPr>
        </p:cxnSp>
        <p:graphicFrame>
          <p:nvGraphicFramePr>
            <p:cNvPr id="106510" name="Object 15"/>
            <p:cNvGraphicFramePr>
              <a:graphicFrameLocks noChangeAspect="1"/>
            </p:cNvGraphicFramePr>
            <p:nvPr/>
          </p:nvGraphicFramePr>
          <p:xfrm>
            <a:off x="1440160" y="1512168"/>
            <a:ext cx="1319213" cy="649288"/>
          </p:xfrm>
          <a:graphic>
            <a:graphicData uri="http://schemas.openxmlformats.org/presentationml/2006/ole">
              <mc:AlternateContent xmlns:mc="http://schemas.openxmlformats.org/markup-compatibility/2006">
                <mc:Choice xmlns:v="urn:schemas-microsoft-com:vml" Requires="v">
                  <p:oleObj spid="_x0000_s3107" name="" r:id="rId9" imgW="774700" imgH="406400" progId="Equation.3">
                    <p:embed/>
                  </p:oleObj>
                </mc:Choice>
                <mc:Fallback>
                  <p:oleObj name="" r:id="rId9" imgW="774700" imgH="406400" progId="Equation.3">
                    <p:embed/>
                    <p:pic>
                      <p:nvPicPr>
                        <p:cNvPr id="0" name="图片 3106"/>
                        <p:cNvPicPr/>
                        <p:nvPr/>
                      </p:nvPicPr>
                      <p:blipFill>
                        <a:blip r:embed="rId10"/>
                        <a:stretch>
                          <a:fillRect/>
                        </a:stretch>
                      </p:blipFill>
                      <p:spPr>
                        <a:xfrm>
                          <a:off x="1440160" y="1512168"/>
                          <a:ext cx="1319213" cy="649288"/>
                        </a:xfrm>
                        <a:prstGeom prst="rect">
                          <a:avLst/>
                        </a:prstGeom>
                        <a:noFill/>
                        <a:ln w="38100">
                          <a:noFill/>
                          <a:miter/>
                        </a:ln>
                      </p:spPr>
                    </p:pic>
                  </p:oleObj>
                </mc:Fallback>
              </mc:AlternateContent>
            </a:graphicData>
          </a:graphic>
        </p:graphicFrame>
        <p:graphicFrame>
          <p:nvGraphicFramePr>
            <p:cNvPr id="106511" name="Object 16"/>
            <p:cNvGraphicFramePr>
              <a:graphicFrameLocks noChangeAspect="1"/>
            </p:cNvGraphicFramePr>
            <p:nvPr/>
          </p:nvGraphicFramePr>
          <p:xfrm>
            <a:off x="0" y="1512168"/>
            <a:ext cx="1319213" cy="649288"/>
          </p:xfrm>
          <a:graphic>
            <a:graphicData uri="http://schemas.openxmlformats.org/presentationml/2006/ole">
              <mc:AlternateContent xmlns:mc="http://schemas.openxmlformats.org/markup-compatibility/2006">
                <mc:Choice xmlns:v="urn:schemas-microsoft-com:vml" Requires="v">
                  <p:oleObj spid="_x0000_s3103" name="" r:id="rId11" imgW="774700" imgH="406400" progId="Equation.3">
                    <p:embed/>
                  </p:oleObj>
                </mc:Choice>
                <mc:Fallback>
                  <p:oleObj name="" r:id="rId11" imgW="774700" imgH="406400" progId="Equation.3">
                    <p:embed/>
                    <p:pic>
                      <p:nvPicPr>
                        <p:cNvPr id="0" name="图片 3102"/>
                        <p:cNvPicPr/>
                        <p:nvPr/>
                      </p:nvPicPr>
                      <p:blipFill>
                        <a:blip r:embed="rId12"/>
                        <a:stretch>
                          <a:fillRect/>
                        </a:stretch>
                      </p:blipFill>
                      <p:spPr>
                        <a:xfrm>
                          <a:off x="0" y="1512168"/>
                          <a:ext cx="1319213" cy="649288"/>
                        </a:xfrm>
                        <a:prstGeom prst="rect">
                          <a:avLst/>
                        </a:prstGeom>
                        <a:noFill/>
                        <a:ln w="38100">
                          <a:noFill/>
                          <a:miter/>
                        </a:ln>
                      </p:spPr>
                    </p:pic>
                  </p:oleObj>
                </mc:Fallback>
              </mc:AlternateContent>
            </a:graphicData>
          </a:graphic>
        </p:graphicFrame>
        <p:graphicFrame>
          <p:nvGraphicFramePr>
            <p:cNvPr id="106512" name="Object 17"/>
            <p:cNvGraphicFramePr>
              <a:graphicFrameLocks noChangeAspect="1"/>
            </p:cNvGraphicFramePr>
            <p:nvPr/>
          </p:nvGraphicFramePr>
          <p:xfrm>
            <a:off x="2929259" y="1512168"/>
            <a:ext cx="1319213" cy="649288"/>
          </p:xfrm>
          <a:graphic>
            <a:graphicData uri="http://schemas.openxmlformats.org/presentationml/2006/ole">
              <mc:AlternateContent xmlns:mc="http://schemas.openxmlformats.org/markup-compatibility/2006">
                <mc:Choice xmlns:v="urn:schemas-microsoft-com:vml" Requires="v">
                  <p:oleObj spid="_x0000_s3108" name="" r:id="rId13" imgW="774700" imgH="406400" progId="Equation.3">
                    <p:embed/>
                  </p:oleObj>
                </mc:Choice>
                <mc:Fallback>
                  <p:oleObj name="" r:id="rId13" imgW="774700" imgH="406400" progId="Equation.3">
                    <p:embed/>
                    <p:pic>
                      <p:nvPicPr>
                        <p:cNvPr id="0" name="图片 3107"/>
                        <p:cNvPicPr/>
                        <p:nvPr/>
                      </p:nvPicPr>
                      <p:blipFill>
                        <a:blip r:embed="rId12"/>
                        <a:stretch>
                          <a:fillRect/>
                        </a:stretch>
                      </p:blipFill>
                      <p:spPr>
                        <a:xfrm>
                          <a:off x="2929259" y="1512168"/>
                          <a:ext cx="1319213" cy="649288"/>
                        </a:xfrm>
                        <a:prstGeom prst="rect">
                          <a:avLst/>
                        </a:prstGeom>
                        <a:noFill/>
                        <a:ln w="38100">
                          <a:noFill/>
                          <a:miter/>
                        </a:ln>
                      </p:spPr>
                    </p:pic>
                  </p:oleObj>
                </mc:Fallback>
              </mc:AlternateContent>
            </a:graphicData>
          </a:graphic>
        </p:graphicFrame>
        <p:graphicFrame>
          <p:nvGraphicFramePr>
            <p:cNvPr id="106513" name="Object 18"/>
            <p:cNvGraphicFramePr>
              <a:graphicFrameLocks noChangeAspect="1"/>
            </p:cNvGraphicFramePr>
            <p:nvPr/>
          </p:nvGraphicFramePr>
          <p:xfrm>
            <a:off x="4441427" y="1512168"/>
            <a:ext cx="1319213" cy="649288"/>
          </p:xfrm>
          <a:graphic>
            <a:graphicData uri="http://schemas.openxmlformats.org/presentationml/2006/ole">
              <mc:AlternateContent xmlns:mc="http://schemas.openxmlformats.org/markup-compatibility/2006">
                <mc:Choice xmlns:v="urn:schemas-microsoft-com:vml" Requires="v">
                  <p:oleObj spid="_x0000_s3102" name="" r:id="rId14" imgW="774700" imgH="406400" progId="Equation.3">
                    <p:embed/>
                  </p:oleObj>
                </mc:Choice>
                <mc:Fallback>
                  <p:oleObj name="" r:id="rId14" imgW="774700" imgH="406400" progId="Equation.3">
                    <p:embed/>
                    <p:pic>
                      <p:nvPicPr>
                        <p:cNvPr id="0" name="图片 3101"/>
                        <p:cNvPicPr/>
                        <p:nvPr/>
                      </p:nvPicPr>
                      <p:blipFill>
                        <a:blip r:embed="rId12"/>
                        <a:stretch>
                          <a:fillRect/>
                        </a:stretch>
                      </p:blipFill>
                      <p:spPr>
                        <a:xfrm>
                          <a:off x="4441427" y="1512168"/>
                          <a:ext cx="1319213" cy="649288"/>
                        </a:xfrm>
                        <a:prstGeom prst="rect">
                          <a:avLst/>
                        </a:prstGeom>
                        <a:noFill/>
                        <a:ln w="38100">
                          <a:noFill/>
                          <a:miter/>
                        </a:ln>
                      </p:spPr>
                    </p:pic>
                  </p:oleObj>
                </mc:Fallback>
              </mc:AlternateContent>
            </a:graphicData>
          </a:graphic>
        </p:graphicFrame>
        <p:cxnSp>
          <p:nvCxnSpPr>
            <p:cNvPr id="106514" name="直接连接符 88"/>
            <p:cNvCxnSpPr/>
            <p:nvPr/>
          </p:nvCxnSpPr>
          <p:spPr>
            <a:xfrm rot="-10800000" flipV="1">
              <a:off x="936560" y="1296883"/>
              <a:ext cx="287317" cy="215883"/>
            </a:xfrm>
            <a:prstGeom prst="line">
              <a:avLst/>
            </a:prstGeom>
            <a:ln w="19050" cap="flat" cmpd="sng">
              <a:solidFill>
                <a:schemeClr val="tx1"/>
              </a:solidFill>
              <a:prstDash val="solid"/>
              <a:round/>
              <a:headEnd type="none" w="med" len="med"/>
              <a:tailEnd type="none" w="med" len="med"/>
            </a:ln>
          </p:spPr>
        </p:cxnSp>
        <p:cxnSp>
          <p:nvCxnSpPr>
            <p:cNvPr id="106515" name="直接连接符 89"/>
            <p:cNvCxnSpPr/>
            <p:nvPr/>
          </p:nvCxnSpPr>
          <p:spPr>
            <a:xfrm>
              <a:off x="1944553" y="1296883"/>
              <a:ext cx="287318" cy="215883"/>
            </a:xfrm>
            <a:prstGeom prst="line">
              <a:avLst/>
            </a:prstGeom>
            <a:ln w="19050" cap="flat" cmpd="sng">
              <a:solidFill>
                <a:schemeClr val="tx1"/>
              </a:solidFill>
              <a:prstDash val="solid"/>
              <a:round/>
              <a:headEnd type="none" w="med" len="med"/>
              <a:tailEnd type="none" w="med" len="med"/>
            </a:ln>
          </p:spPr>
        </p:cxnSp>
        <p:cxnSp>
          <p:nvCxnSpPr>
            <p:cNvPr id="106516" name="直接连接符 90"/>
            <p:cNvCxnSpPr/>
            <p:nvPr/>
          </p:nvCxnSpPr>
          <p:spPr>
            <a:xfrm rot="-10800000" flipV="1">
              <a:off x="3241452" y="1296883"/>
              <a:ext cx="287317" cy="215883"/>
            </a:xfrm>
            <a:prstGeom prst="line">
              <a:avLst/>
            </a:prstGeom>
            <a:ln w="19050" cap="flat" cmpd="sng">
              <a:solidFill>
                <a:schemeClr val="tx1"/>
              </a:solidFill>
              <a:prstDash val="solid"/>
              <a:round/>
              <a:headEnd type="none" w="med" len="med"/>
              <a:tailEnd type="none" w="med" len="med"/>
            </a:ln>
          </p:spPr>
        </p:cxnSp>
        <p:cxnSp>
          <p:nvCxnSpPr>
            <p:cNvPr id="106517" name="直接连接符 91"/>
            <p:cNvCxnSpPr/>
            <p:nvPr/>
          </p:nvCxnSpPr>
          <p:spPr>
            <a:xfrm>
              <a:off x="4249444" y="1296883"/>
              <a:ext cx="287318" cy="215883"/>
            </a:xfrm>
            <a:prstGeom prst="line">
              <a:avLst/>
            </a:prstGeom>
            <a:ln w="19050" cap="flat" cmpd="sng">
              <a:solidFill>
                <a:schemeClr val="tx1"/>
              </a:solidFill>
              <a:prstDash val="solid"/>
              <a:round/>
              <a:headEnd type="none" w="med" len="med"/>
              <a:tailEnd type="none" w="med" len="med"/>
            </a:ln>
          </p:spPr>
        </p:cxnSp>
        <p:sp>
          <p:nvSpPr>
            <p:cNvPr id="106518" name="TextBox 92"/>
            <p:cNvSpPr txBox="1"/>
            <p:nvPr/>
          </p:nvSpPr>
          <p:spPr>
            <a:xfrm>
              <a:off x="2232248" y="2016224"/>
              <a:ext cx="1107996" cy="461665"/>
            </a:xfrm>
            <a:prstGeom prst="rect">
              <a:avLst/>
            </a:prstGeom>
            <a:noFill/>
            <a:ln w="9525">
              <a:noFill/>
            </a:ln>
          </p:spPr>
          <p:txBody>
            <a:bodyPr wrap="none" anchor="t" anchorCtr="0">
              <a:spAutoFit/>
            </a:bodyPr>
            <a:p>
              <a:r>
                <a:rPr lang="en-US" altLang="zh-CN" sz="2400" dirty="0">
                  <a:latin typeface="Calibri" panose="020F0502020204030204" pitchFamily="34" charset="0"/>
                  <a:ea typeface="宋体" panose="02010600030101010101" pitchFamily="2" charset="-122"/>
                </a:rPr>
                <a:t>………</a:t>
              </a:r>
              <a:endParaRPr lang="zh-CN" altLang="en-US" sz="2400" dirty="0">
                <a:latin typeface="Calibri" panose="020F0502020204030204" pitchFamily="34" charset="0"/>
                <a:ea typeface="宋体" panose="02010600030101010101" pitchFamily="2" charset="-122"/>
              </a:endParaRPr>
            </a:p>
          </p:txBody>
        </p:sp>
      </p:grpSp>
      <p:sp>
        <p:nvSpPr>
          <p:cNvPr id="106519" name="Text Box 110"/>
          <p:cNvSpPr txBox="1"/>
          <p:nvPr/>
        </p:nvSpPr>
        <p:spPr>
          <a:xfrm>
            <a:off x="6948488" y="2636838"/>
            <a:ext cx="1584325" cy="2185987"/>
          </a:xfrm>
          <a:prstGeom prst="rect">
            <a:avLst/>
          </a:prstGeom>
          <a:solidFill>
            <a:srgbClr val="FFFFFF"/>
          </a:solidFill>
          <a:ln w="9525" cap="flat" cmpd="sng">
            <a:solidFill>
              <a:srgbClr val="FFFFFF"/>
            </a:solidFill>
            <a:prstDash val="solid"/>
            <a:miter/>
            <a:headEnd type="none" w="med" len="med"/>
            <a:tailEnd type="none" w="med" len="med"/>
          </a:ln>
        </p:spPr>
        <p:txBody>
          <a:bodyPr anchor="t" anchorCtr="0"/>
          <a:p>
            <a:pPr algn="just"/>
            <a:r>
              <a:rPr lang="fr-FR" altLang="en-US" sz="2000" b="1" i="1" dirty="0">
                <a:solidFill>
                  <a:srgbClr val="0000FF"/>
                </a:solidFill>
                <a:latin typeface="Times New Roman" panose="02020603050405020304" pitchFamily="18" charset="0"/>
                <a:ea typeface="宋体" panose="02010600030101010101" pitchFamily="2" charset="-122"/>
              </a:rPr>
              <a:t>n</a:t>
            </a:r>
            <a:r>
              <a:rPr lang="fr-FR" altLang="en-US" sz="2000" b="1" dirty="0">
                <a:solidFill>
                  <a:srgbClr val="0000FF"/>
                </a:solidFill>
                <a:latin typeface="Times New Roman" panose="02020603050405020304" pitchFamily="18" charset="0"/>
                <a:ea typeface="宋体" panose="02010600030101010101" pitchFamily="2" charset="-122"/>
              </a:rPr>
              <a:t>log</a:t>
            </a:r>
            <a:r>
              <a:rPr lang="fr-FR" altLang="en-US" sz="2000" b="1" i="1" dirty="0">
                <a:solidFill>
                  <a:srgbClr val="0000FF"/>
                </a:solidFill>
                <a:latin typeface="Times New Roman" panose="02020603050405020304" pitchFamily="18" charset="0"/>
                <a:ea typeface="宋体" panose="02010600030101010101" pitchFamily="2" charset="-122"/>
              </a:rPr>
              <a:t>n</a:t>
            </a:r>
            <a:endParaRPr lang="fr-FR" altLang="en-US" sz="2000" b="1" i="1" dirty="0">
              <a:solidFill>
                <a:srgbClr val="0000FF"/>
              </a:solidFill>
              <a:latin typeface="Times New Roman" panose="02020603050405020304" pitchFamily="18" charset="0"/>
              <a:ea typeface="宋体" panose="02010600030101010101" pitchFamily="2" charset="-122"/>
            </a:endParaRPr>
          </a:p>
          <a:p>
            <a:pPr algn="just"/>
            <a:endParaRPr lang="fr-FR" altLang="en-US" sz="2000" b="1" dirty="0">
              <a:solidFill>
                <a:srgbClr val="0000FF"/>
              </a:solidFill>
              <a:latin typeface="Times New Roman" panose="02020603050405020304" pitchFamily="18" charset="0"/>
              <a:ea typeface="宋体" panose="02010600030101010101" pitchFamily="2" charset="-122"/>
            </a:endParaRPr>
          </a:p>
          <a:p>
            <a:pPr algn="just">
              <a:spcBef>
                <a:spcPts val="600"/>
              </a:spcBef>
            </a:pPr>
            <a:r>
              <a:rPr lang="fr-FR" altLang="en-US" sz="2000" b="1" i="1" dirty="0">
                <a:solidFill>
                  <a:srgbClr val="0000FF"/>
                </a:solidFill>
                <a:latin typeface="Times New Roman" panose="02020603050405020304" pitchFamily="18" charset="0"/>
                <a:ea typeface="宋体" panose="02010600030101010101" pitchFamily="2" charset="-122"/>
              </a:rPr>
              <a:t>n</a:t>
            </a:r>
            <a:r>
              <a:rPr lang="fr-FR" altLang="en-US" sz="2000" b="1" dirty="0">
                <a:solidFill>
                  <a:srgbClr val="0000FF"/>
                </a:solidFill>
                <a:latin typeface="Times New Roman" panose="02020603050405020304" pitchFamily="18" charset="0"/>
                <a:ea typeface="宋体" panose="02010600030101010101" pitchFamily="2" charset="-122"/>
              </a:rPr>
              <a:t>(log</a:t>
            </a:r>
            <a:r>
              <a:rPr lang="fr-FR" altLang="en-US" sz="2000" b="1" i="1" dirty="0">
                <a:solidFill>
                  <a:srgbClr val="0000FF"/>
                </a:solidFill>
                <a:latin typeface="Times New Roman" panose="02020603050405020304" pitchFamily="18" charset="0"/>
                <a:ea typeface="宋体" panose="02010600030101010101" pitchFamily="2" charset="-122"/>
              </a:rPr>
              <a:t>n</a:t>
            </a:r>
            <a:r>
              <a:rPr lang="en-US" altLang="zh-CN" sz="20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fr-FR" altLang="en-US" sz="2000" b="1" dirty="0">
                <a:solidFill>
                  <a:srgbClr val="0000FF"/>
                </a:solidFill>
                <a:latin typeface="Times New Roman" panose="02020603050405020304" pitchFamily="18" charset="0"/>
                <a:ea typeface="宋体" panose="02010600030101010101" pitchFamily="2" charset="-122"/>
              </a:rPr>
              <a:t>1)</a:t>
            </a:r>
            <a:endParaRPr lang="fr-FR" altLang="en-US" sz="2000" b="1" dirty="0">
              <a:solidFill>
                <a:srgbClr val="0000FF"/>
              </a:solidFill>
              <a:latin typeface="Times New Roman" panose="02020603050405020304" pitchFamily="18" charset="0"/>
              <a:ea typeface="宋体" panose="02010600030101010101" pitchFamily="2" charset="-122"/>
            </a:endParaRPr>
          </a:p>
          <a:p>
            <a:pPr algn="just"/>
            <a:endParaRPr lang="fr-FR" altLang="en-US" sz="2000" b="1" dirty="0">
              <a:solidFill>
                <a:srgbClr val="0000FF"/>
              </a:solidFill>
              <a:latin typeface="Times New Roman" panose="02020603050405020304" pitchFamily="18" charset="0"/>
              <a:ea typeface="宋体" panose="02010600030101010101" pitchFamily="2" charset="-122"/>
            </a:endParaRPr>
          </a:p>
          <a:p>
            <a:pPr algn="just"/>
            <a:endParaRPr lang="fr-FR" altLang="en-US" sz="2000" b="1" i="1" dirty="0">
              <a:solidFill>
                <a:srgbClr val="0000FF"/>
              </a:solidFill>
              <a:latin typeface="Times New Roman" panose="02020603050405020304" pitchFamily="18" charset="0"/>
              <a:ea typeface="宋体" panose="02010600030101010101" pitchFamily="2" charset="-122"/>
            </a:endParaRPr>
          </a:p>
          <a:p>
            <a:pPr algn="just"/>
            <a:r>
              <a:rPr lang="fr-FR" altLang="en-US" sz="2000" b="1" i="1" dirty="0">
                <a:solidFill>
                  <a:srgbClr val="0000FF"/>
                </a:solidFill>
                <a:latin typeface="Times New Roman" panose="02020603050405020304" pitchFamily="18" charset="0"/>
                <a:ea typeface="宋体" panose="02010600030101010101" pitchFamily="2" charset="-122"/>
              </a:rPr>
              <a:t>n</a:t>
            </a:r>
            <a:r>
              <a:rPr lang="fr-FR" altLang="en-US" sz="2000" b="1" dirty="0">
                <a:solidFill>
                  <a:srgbClr val="0000FF"/>
                </a:solidFill>
                <a:latin typeface="Times New Roman" panose="02020603050405020304" pitchFamily="18" charset="0"/>
                <a:ea typeface="宋体" panose="02010600030101010101" pitchFamily="2" charset="-122"/>
              </a:rPr>
              <a:t>(log</a:t>
            </a:r>
            <a:r>
              <a:rPr lang="fr-FR" altLang="en-US" sz="2000" b="1" i="1" dirty="0">
                <a:solidFill>
                  <a:srgbClr val="0000FF"/>
                </a:solidFill>
                <a:latin typeface="Times New Roman" panose="02020603050405020304" pitchFamily="18" charset="0"/>
                <a:ea typeface="宋体" panose="02010600030101010101" pitchFamily="2" charset="-122"/>
              </a:rPr>
              <a:t>n</a:t>
            </a:r>
            <a:r>
              <a:rPr lang="en-US" altLang="zh-CN" sz="20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fr-FR" altLang="en-US" sz="2000" b="1" dirty="0">
                <a:solidFill>
                  <a:srgbClr val="0000FF"/>
                </a:solidFill>
                <a:latin typeface="Times New Roman" panose="02020603050405020304" pitchFamily="18" charset="0"/>
                <a:ea typeface="宋体" panose="02010600030101010101" pitchFamily="2" charset="-122"/>
              </a:rPr>
              <a:t>2)</a:t>
            </a:r>
            <a:endParaRPr lang="fr-FR" altLang="en-US" sz="2000" b="1" dirty="0">
              <a:solidFill>
                <a:srgbClr val="0000FF"/>
              </a:solidFill>
              <a:latin typeface="Times New Roman" panose="02020603050405020304" pitchFamily="18" charset="0"/>
              <a:ea typeface="宋体" panose="02010600030101010101" pitchFamily="2" charset="-122"/>
            </a:endParaRPr>
          </a:p>
          <a:p>
            <a:pPr algn="just"/>
            <a:endParaRPr lang="fr-FR" altLang="en-US" sz="1000" dirty="0">
              <a:solidFill>
                <a:srgbClr val="0000FF"/>
              </a:solidFill>
              <a:latin typeface="Calibri" panose="020F0502020204030204" pitchFamily="34" charset="0"/>
              <a:ea typeface="宋体" panose="02010600030101010101" pitchFamily="2" charset="-122"/>
            </a:endParaRPr>
          </a:p>
          <a:p>
            <a:pPr algn="just"/>
            <a:endParaRPr lang="fr-FR" altLang="en-US" sz="1000" dirty="0">
              <a:solidFill>
                <a:srgbClr val="0000FF"/>
              </a:solidFill>
              <a:latin typeface="Calibri" panose="020F0502020204030204" pitchFamily="34" charset="0"/>
              <a:ea typeface="宋体" panose="02010600030101010101" pitchFamily="2" charset="-122"/>
            </a:endParaRPr>
          </a:p>
          <a:p>
            <a:pPr algn="just"/>
            <a:endParaRPr lang="fr-FR" altLang="en-US" sz="1000" dirty="0">
              <a:latin typeface="Calibri" panose="020F0502020204030204" pitchFamily="34" charset="0"/>
              <a:ea typeface="宋体" panose="02010600030101010101" pitchFamily="2" charset="-122"/>
            </a:endParaRPr>
          </a:p>
          <a:p>
            <a:pPr algn="just"/>
            <a:endParaRPr lang="fr-FR" altLang="en-US" sz="1000" dirty="0">
              <a:latin typeface="Calibri" panose="020F0502020204030204" pitchFamily="34" charset="0"/>
              <a:ea typeface="宋体" panose="02010600030101010101" pitchFamily="2" charset="-122"/>
            </a:endParaRPr>
          </a:p>
          <a:p>
            <a:endParaRPr lang="zh-CN" altLang="en-US" sz="2400" dirty="0">
              <a:latin typeface="Calibri" panose="020F0502020204030204" pitchFamily="34" charset="0"/>
              <a:ea typeface="宋体" panose="02010600030101010101" pitchFamily="2" charset="-122"/>
            </a:endParaRPr>
          </a:p>
        </p:txBody>
      </p:sp>
      <p:graphicFrame>
        <p:nvGraphicFramePr>
          <p:cNvPr id="106520" name="Object 25"/>
          <p:cNvGraphicFramePr>
            <a:graphicFrameLocks noChangeAspect="1"/>
          </p:cNvGraphicFramePr>
          <p:nvPr/>
        </p:nvGraphicFramePr>
        <p:xfrm>
          <a:off x="684213" y="5329238"/>
          <a:ext cx="6486525" cy="1195387"/>
        </p:xfrm>
        <a:graphic>
          <a:graphicData uri="http://schemas.openxmlformats.org/presentationml/2006/ole">
            <mc:AlternateContent xmlns:mc="http://schemas.openxmlformats.org/markup-compatibility/2006">
              <mc:Choice xmlns:v="urn:schemas-microsoft-com:vml" Requires="v">
                <p:oleObj spid="_x0000_s3110" name="" r:id="rId15" imgW="3898900" imgH="685800" progId="Equation.3">
                  <p:embed/>
                </p:oleObj>
              </mc:Choice>
              <mc:Fallback>
                <p:oleObj name="" r:id="rId15" imgW="3898900" imgH="685800" progId="Equation.3">
                  <p:embed/>
                  <p:pic>
                    <p:nvPicPr>
                      <p:cNvPr id="0" name="图片 3109"/>
                      <p:cNvPicPr/>
                      <p:nvPr/>
                    </p:nvPicPr>
                    <p:blipFill>
                      <a:blip r:embed="rId16"/>
                      <a:stretch>
                        <a:fillRect/>
                      </a:stretch>
                    </p:blipFill>
                    <p:spPr>
                      <a:xfrm>
                        <a:off x="684213" y="5329238"/>
                        <a:ext cx="6486525" cy="1195387"/>
                      </a:xfrm>
                      <a:prstGeom prst="rect">
                        <a:avLst/>
                      </a:prstGeom>
                      <a:noFill/>
                      <a:ln w="38100">
                        <a:noFill/>
                        <a:miter/>
                      </a:ln>
                    </p:spPr>
                  </p:pic>
                </p:oleObj>
              </mc:Fallback>
            </mc:AlternateContent>
          </a:graphicData>
        </a:graphic>
      </p:graphicFrame>
      <p:sp>
        <p:nvSpPr>
          <p:cNvPr id="27"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8" name="文本框 27"/>
          <p:cNvSpPr txBox="1"/>
          <p:nvPr/>
        </p:nvSpPr>
        <p:spPr>
          <a:xfrm>
            <a:off x="5626100" y="1363663"/>
            <a:ext cx="2527300" cy="36830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不能使用主定理的例子</a:t>
            </a:r>
            <a:endParaRPr kumimoji="0" lang="en-US" altLang="en-US" sz="1800" b="0" i="0" u="none" strike="noStrike" kern="1200" cap="none" spc="0" normalizeH="0" baseline="0" noProof="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TextBox 1"/>
          <p:cNvSpPr txBox="1"/>
          <p:nvPr/>
        </p:nvSpPr>
        <p:spPr>
          <a:xfrm>
            <a:off x="714375" y="1071563"/>
            <a:ext cx="6072188" cy="520700"/>
          </a:xfrm>
          <a:prstGeom prst="rect">
            <a:avLst/>
          </a:prstGeom>
          <a:noFill/>
          <a:ln w="9525">
            <a:noFill/>
          </a:ln>
        </p:spPr>
        <p:txBody>
          <a:bodyPr anchor="t" anchorCtr="0">
            <a:spAutoFit/>
          </a:bodyPr>
          <a:p>
            <a:pPr eaLnBrk="0" hangingPunct="0">
              <a:lnSpc>
                <a:spcPct val="150000"/>
              </a:lnSpc>
            </a:pPr>
            <a:r>
              <a:rPr lang="zh-CN" altLang="zh-CN"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2</a:t>
            </a:r>
            <a:r>
              <a:rPr lang="zh-CN" altLang="zh-CN" sz="2200" dirty="0">
                <a:solidFill>
                  <a:srgbClr val="FF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分析以下递归方程的时间复杂度：</a:t>
            </a:r>
            <a:endParaRPr lang="zh-CN" altLang="zh-CN" sz="2200" dirty="0">
              <a:solidFill>
                <a:srgbClr val="000000"/>
              </a:solidFill>
              <a:latin typeface="黑体" panose="02010609060101010101" pitchFamily="49" charset="-122"/>
              <a:ea typeface="黑体" panose="02010609060101010101" pitchFamily="49" charset="-122"/>
            </a:endParaRPr>
          </a:p>
        </p:txBody>
      </p:sp>
      <p:sp>
        <p:nvSpPr>
          <p:cNvPr id="108546" name="Rectangle 2"/>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sp>
        <p:nvSpPr>
          <p:cNvPr id="108547" name="Rectangle 4"/>
          <p:cNvSpPr/>
          <p:nvPr/>
        </p:nvSpPr>
        <p:spPr>
          <a:xfrm>
            <a:off x="0" y="0"/>
            <a:ext cx="184150" cy="461963"/>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pSp>
        <p:nvGrpSpPr>
          <p:cNvPr id="9" name="组合 8"/>
          <p:cNvGrpSpPr/>
          <p:nvPr/>
        </p:nvGrpSpPr>
        <p:grpSpPr>
          <a:xfrm>
            <a:off x="714375" y="3297238"/>
            <a:ext cx="6215063" cy="2443162"/>
            <a:chOff x="928662" y="3357562"/>
            <a:chExt cx="8072494" cy="2444186"/>
          </a:xfrm>
        </p:grpSpPr>
        <p:sp>
          <p:nvSpPr>
            <p:cNvPr id="108549" name="TextBox 2"/>
            <p:cNvSpPr txBox="1"/>
            <p:nvPr/>
          </p:nvSpPr>
          <p:spPr>
            <a:xfrm>
              <a:off x="928662" y="3357562"/>
              <a:ext cx="8072494" cy="2444186"/>
            </a:xfrm>
            <a:prstGeom prst="rect">
              <a:avLst/>
            </a:prstGeom>
            <a:noFill/>
            <a:ln w="9525">
              <a:noFill/>
            </a:ln>
          </p:spPr>
          <p:txBody>
            <a:bodyPr anchor="t" anchorCtr="0">
              <a:spAutoFit/>
            </a:bodyPr>
            <a:p>
              <a:pPr eaLnBrk="0" hangingPunct="0">
                <a:lnSpc>
                  <a:spcPct val="200000"/>
                </a:lnSpc>
              </a:pPr>
              <a:r>
                <a:rPr lang="zh-CN" altLang="zh-CN" sz="2000" dirty="0">
                  <a:solidFill>
                    <a:srgbClr val="FF0000"/>
                  </a:solidFill>
                  <a:latin typeface="黑体" panose="02010609060101010101" pitchFamily="49" charset="-122"/>
                  <a:ea typeface="黑体" panose="02010609060101010101" pitchFamily="49" charset="-122"/>
                </a:rPr>
                <a:t>解：</a:t>
              </a:r>
              <a:r>
                <a:rPr lang="zh-CN" altLang="zh-CN" sz="2000" dirty="0">
                  <a:solidFill>
                    <a:srgbClr val="000000"/>
                  </a:solidFill>
                  <a:latin typeface="黑体" panose="02010609060101010101" pitchFamily="49" charset="-122"/>
                  <a:ea typeface="黑体" panose="02010609060101010101" pitchFamily="49" charset="-122"/>
                </a:rPr>
                <a:t>这里</a:t>
              </a:r>
              <a:r>
                <a:rPr lang="en-US" altLang="zh-CN" sz="2000" i="1" dirty="0">
                  <a:solidFill>
                    <a:srgbClr val="9900FF"/>
                  </a:solidFill>
                  <a:latin typeface="黑体" panose="02010609060101010101" pitchFamily="49" charset="-122"/>
                  <a:ea typeface="黑体" panose="02010609060101010101" pitchFamily="49" charset="-122"/>
                </a:rPr>
                <a:t>a</a:t>
              </a:r>
              <a:r>
                <a:rPr lang="en-US" altLang="zh-CN" sz="2000" dirty="0">
                  <a:solidFill>
                    <a:srgbClr val="9900FF"/>
                  </a:solidFill>
                  <a:latin typeface="黑体" panose="02010609060101010101" pitchFamily="49" charset="-122"/>
                  <a:ea typeface="黑体" panose="02010609060101010101" pitchFamily="49" charset="-122"/>
                </a:rPr>
                <a:t>=4</a:t>
              </a:r>
              <a:r>
                <a:rPr lang="zh-CN"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b</a:t>
              </a:r>
              <a:r>
                <a:rPr lang="en-US" altLang="zh-CN" sz="2000" dirty="0">
                  <a:solidFill>
                    <a:srgbClr val="9900FF"/>
                  </a:solidFill>
                  <a:latin typeface="黑体" panose="02010609060101010101" pitchFamily="49" charset="-122"/>
                  <a:ea typeface="黑体" panose="02010609060101010101" pitchFamily="49" charset="-122"/>
                </a:rPr>
                <a:t>=2</a:t>
              </a:r>
              <a:r>
                <a:rPr lang="zh-CN"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f</a:t>
              </a:r>
              <a:r>
                <a:rPr lang="en-US"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n</a:t>
              </a:r>
              <a:r>
                <a:rPr lang="en-US" altLang="zh-CN" sz="2000" dirty="0">
                  <a:solidFill>
                    <a:srgbClr val="9900FF"/>
                  </a:solidFill>
                  <a:latin typeface="黑体" panose="02010609060101010101" pitchFamily="49" charset="-122"/>
                  <a:ea typeface="黑体" panose="02010609060101010101" pitchFamily="49" charset="-122"/>
                </a:rPr>
                <a:t>)=</a:t>
              </a:r>
              <a:r>
                <a:rPr lang="en-US" altLang="zh-CN" sz="2000" i="1" dirty="0">
                  <a:solidFill>
                    <a:srgbClr val="9900FF"/>
                  </a:solidFill>
                  <a:latin typeface="黑体" panose="02010609060101010101" pitchFamily="49" charset="-122"/>
                  <a:ea typeface="黑体" panose="02010609060101010101" pitchFamily="49" charset="-122"/>
                </a:rPr>
                <a:t>n</a:t>
              </a:r>
              <a:r>
                <a:rPr lang="zh-CN"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zh-CN" altLang="zh-CN" sz="2000" dirty="0">
                  <a:solidFill>
                    <a:srgbClr val="000000"/>
                  </a:solidFill>
                  <a:latin typeface="黑体" panose="02010609060101010101" pitchFamily="49" charset="-122"/>
                  <a:ea typeface="黑体" panose="02010609060101010101" pitchFamily="49" charset="-122"/>
                </a:rPr>
                <a:t>因此，</a:t>
              </a:r>
              <a:r>
                <a:rPr lang="en-US" altLang="zh-CN" sz="2000" dirty="0">
                  <a:solidFill>
                    <a:srgbClr val="000000"/>
                  </a:solidFill>
                  <a:latin typeface="黑体" panose="02010609060101010101" pitchFamily="49" charset="-122"/>
                  <a:ea typeface="黑体" panose="02010609060101010101" pitchFamily="49" charset="-122"/>
                </a:rPr>
                <a:t>      =</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zh-CN" altLang="zh-CN" sz="2000" dirty="0">
                  <a:solidFill>
                    <a:srgbClr val="000000"/>
                  </a:solidFill>
                  <a:latin typeface="黑体" panose="02010609060101010101" pitchFamily="49" charset="-122"/>
                  <a:ea typeface="黑体" panose="02010609060101010101" pitchFamily="49" charset="-122"/>
                </a:rPr>
                <a:t>，比</a:t>
              </a:r>
              <a:r>
                <a:rPr lang="en-US" altLang="zh-CN" sz="2000" i="1" dirty="0">
                  <a:solidFill>
                    <a:srgbClr val="000000"/>
                  </a:solidFill>
                  <a:latin typeface="黑体" panose="02010609060101010101" pitchFamily="49" charset="-122"/>
                  <a:ea typeface="黑体" panose="02010609060101010101" pitchFamily="49" charset="-122"/>
                </a:rPr>
                <a:t>f</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大，满足情况（</a:t>
              </a:r>
              <a:r>
                <a:rPr lang="en-US" altLang="zh-CN" sz="2000" dirty="0">
                  <a:solidFill>
                    <a:srgbClr val="000000"/>
                  </a:solidFill>
                  <a:latin typeface="黑体" panose="02010609060101010101" pitchFamily="49" charset="-122"/>
                  <a:ea typeface="黑体" panose="02010609060101010101" pitchFamily="49" charset="-122"/>
                </a:rPr>
                <a:t>1</a:t>
              </a:r>
              <a:r>
                <a:rPr lang="zh-CN"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zh-CN" altLang="zh-CN" sz="2000" dirty="0">
                  <a:solidFill>
                    <a:srgbClr val="000000"/>
                  </a:solidFill>
                  <a:latin typeface="黑体" panose="02010609060101010101" pitchFamily="49" charset="-122"/>
                  <a:ea typeface="黑体" panose="02010609060101010101" pitchFamily="49" charset="-122"/>
                </a:rPr>
                <a:t>所以</a:t>
              </a:r>
              <a:r>
                <a:rPr lang="en-US" altLang="zh-CN" sz="2000" i="1" dirty="0">
                  <a:solidFill>
                    <a:srgbClr val="000000"/>
                  </a:solidFill>
                  <a:latin typeface="黑体" panose="02010609060101010101" pitchFamily="49" charset="-122"/>
                  <a:ea typeface="黑体" panose="02010609060101010101" pitchFamily="49" charset="-122"/>
                </a:rPr>
                <a:t>T</a:t>
              </a:r>
              <a:r>
                <a:rPr lang="en-US" altLang="zh-CN" sz="2000" dirty="0">
                  <a:solidFill>
                    <a:srgbClr val="000000"/>
                  </a:solidFill>
                  <a:latin typeface="黑体" panose="02010609060101010101" pitchFamily="49" charset="-122"/>
                  <a:ea typeface="黑体" panose="02010609060101010101" pitchFamily="49" charset="-122"/>
                </a:rPr>
                <a:t>(</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200000"/>
                </a:lnSpc>
              </a:pPr>
              <a:r>
                <a:rPr lang="en-US" altLang="zh-CN" sz="2000" dirty="0">
                  <a:solidFill>
                    <a:srgbClr val="000000"/>
                  </a:solidFill>
                  <a:latin typeface="黑体" panose="02010609060101010101" pitchFamily="49" charset="-122"/>
                  <a:ea typeface="黑体" panose="02010609060101010101" pitchFamily="49" charset="-122"/>
                </a:rPr>
                <a:t>        =O(</a:t>
              </a:r>
              <a:r>
                <a:rPr lang="en-US" altLang="zh-CN" sz="2000" i="1" dirty="0">
                  <a:solidFill>
                    <a:srgbClr val="000000"/>
                  </a:solidFill>
                  <a:latin typeface="黑体" panose="02010609060101010101" pitchFamily="49" charset="-122"/>
                  <a:ea typeface="黑体" panose="02010609060101010101" pitchFamily="49" charset="-122"/>
                </a:rPr>
                <a:t>n</a:t>
              </a:r>
              <a:r>
                <a:rPr lang="en-US" altLang="zh-CN" sz="2000" baseline="30000" dirty="0">
                  <a:solidFill>
                    <a:srgbClr val="000000"/>
                  </a:solidFill>
                  <a:latin typeface="黑体" panose="02010609060101010101" pitchFamily="49" charset="-122"/>
                  <a:ea typeface="黑体" panose="02010609060101010101" pitchFamily="49" charset="-122"/>
                </a:rPr>
                <a:t>2</a:t>
              </a:r>
              <a:r>
                <a:rPr lang="en-US" altLang="zh-CN" sz="2000"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a:t>
              </a:r>
              <a:endParaRPr lang="zh-CN" altLang="zh-CN" sz="2000" dirty="0">
                <a:solidFill>
                  <a:srgbClr val="000000"/>
                </a:solidFill>
                <a:latin typeface="黑体" panose="02010609060101010101" pitchFamily="49" charset="-122"/>
                <a:ea typeface="黑体" panose="02010609060101010101" pitchFamily="49" charset="-122"/>
              </a:endParaRPr>
            </a:p>
          </p:txBody>
        </p:sp>
        <p:grpSp>
          <p:nvGrpSpPr>
            <p:cNvPr id="108550" name="组合 7"/>
            <p:cNvGrpSpPr/>
            <p:nvPr/>
          </p:nvGrpSpPr>
          <p:grpSpPr>
            <a:xfrm>
              <a:off x="2042930" y="4218249"/>
              <a:ext cx="1854924" cy="950125"/>
              <a:chOff x="2042930" y="4218249"/>
              <a:chExt cx="1854924" cy="950125"/>
            </a:xfrm>
          </p:grpSpPr>
          <p:pic>
            <p:nvPicPr>
              <p:cNvPr id="108551" name="Picture 1"/>
              <p:cNvPicPr>
                <a:picLocks noChangeAspect="1"/>
              </p:cNvPicPr>
              <p:nvPr/>
            </p:nvPicPr>
            <p:blipFill>
              <a:blip r:embed="rId1">
                <a:clrChange>
                  <a:clrFrom>
                    <a:srgbClr val="FFFFFF"/>
                  </a:clrFrom>
                  <a:clrTo>
                    <a:srgbClr val="FFFFFF">
                      <a:alpha val="0"/>
                    </a:srgbClr>
                  </a:clrTo>
                </a:clrChange>
              </a:blip>
              <a:stretch>
                <a:fillRect/>
              </a:stretch>
            </p:blipFill>
            <p:spPr>
              <a:xfrm>
                <a:off x="2042930" y="4218249"/>
                <a:ext cx="741478" cy="342902"/>
              </a:xfrm>
              <a:prstGeom prst="rect">
                <a:avLst/>
              </a:prstGeom>
              <a:noFill/>
              <a:ln w="9525">
                <a:noFill/>
              </a:ln>
            </p:spPr>
          </p:pic>
          <p:pic>
            <p:nvPicPr>
              <p:cNvPr id="108552" name="Picture 3"/>
              <p:cNvPicPr>
                <a:picLocks noChangeAspect="1"/>
              </p:cNvPicPr>
              <p:nvPr/>
            </p:nvPicPr>
            <p:blipFill>
              <a:blip r:embed="rId2">
                <a:clrChange>
                  <a:clrFrom>
                    <a:srgbClr val="FFFFFF"/>
                  </a:clrFrom>
                  <a:clrTo>
                    <a:srgbClr val="FFFFFF">
                      <a:alpha val="0"/>
                    </a:srgbClr>
                  </a:clrTo>
                </a:clrChange>
              </a:blip>
              <a:stretch>
                <a:fillRect/>
              </a:stretch>
            </p:blipFill>
            <p:spPr>
              <a:xfrm>
                <a:off x="2842707" y="4846903"/>
                <a:ext cx="1055147" cy="321471"/>
              </a:xfrm>
              <a:prstGeom prst="rect">
                <a:avLst/>
              </a:prstGeom>
              <a:noFill/>
              <a:ln w="9525">
                <a:noFill/>
              </a:ln>
            </p:spPr>
          </p:pic>
        </p:grpSp>
      </p:grpSp>
      <p:sp>
        <p:nvSpPr>
          <p:cNvPr id="10" name="TextBox 9"/>
          <p:cNvSpPr txBox="1"/>
          <p:nvPr/>
        </p:nvSpPr>
        <p:spPr>
          <a:xfrm>
            <a:off x="857224" y="1857364"/>
            <a:ext cx="4143404" cy="114590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1"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ext Box 4"/>
          <p:cNvSpPr txBox="1"/>
          <p:nvPr/>
        </p:nvSpPr>
        <p:spPr>
          <a:xfrm>
            <a:off x="647700" y="1143000"/>
            <a:ext cx="8064500" cy="1298575"/>
          </a:xfrm>
          <a:prstGeom prst="rect">
            <a:avLst/>
          </a:prstGeom>
          <a:noFill/>
          <a:ln w="9525">
            <a:noFill/>
          </a:ln>
        </p:spPr>
        <p:txBody>
          <a:bodyPr anchor="t" anchorCtr="0">
            <a:spAutoFit/>
          </a:bodyPr>
          <a:p>
            <a:pPr eaLnBrk="0" hangingPunct="0">
              <a:lnSpc>
                <a:spcPct val="150000"/>
              </a:lnSpc>
              <a:spcBef>
                <a:spcPct val="50000"/>
              </a:spcBef>
            </a:pPr>
            <a:r>
              <a:rPr lang="zh-CN" altLang="en-US" sz="2400" dirty="0">
                <a:solidFill>
                  <a:srgbClr val="C00000"/>
                </a:solidFill>
                <a:latin typeface="黑体" panose="02010609060101010101" pitchFamily="49" charset="-122"/>
                <a:ea typeface="黑体" panose="02010609060101010101" pitchFamily="49" charset="-122"/>
              </a:rPr>
              <a:t>课堂练习：</a:t>
            </a:r>
            <a:r>
              <a:rPr lang="en-US" altLang="zh-CN" sz="2400" dirty="0">
                <a:solidFill>
                  <a:srgbClr val="0000FF"/>
                </a:solidFill>
                <a:latin typeface="黑体" panose="02010609060101010101" pitchFamily="49" charset="-122"/>
                <a:ea typeface="黑体" panose="02010609060101010101" pitchFamily="49" charset="-122"/>
              </a:rPr>
              <a:t>   </a:t>
            </a:r>
            <a:r>
              <a:rPr lang="pt-BR" altLang="zh-CN" sz="2400" dirty="0">
                <a:solidFill>
                  <a:srgbClr val="0000FF"/>
                </a:solidFill>
                <a:latin typeface="黑体" panose="02010609060101010101" pitchFamily="49" charset="-122"/>
                <a:ea typeface="黑体" panose="02010609060101010101" pitchFamily="49" charset="-122"/>
              </a:rPr>
              <a:t>T(n)=4T(n/2)+</a:t>
            </a:r>
            <a:r>
              <a:rPr lang="pt-BR" altLang="zh-CN" sz="2400" dirty="0">
                <a:solidFill>
                  <a:srgbClr val="FF0000"/>
                </a:solidFill>
                <a:latin typeface="黑体" panose="02010609060101010101" pitchFamily="49" charset="-122"/>
                <a:ea typeface="黑体" panose="02010609060101010101" pitchFamily="49" charset="-122"/>
              </a:rPr>
              <a:t>n</a:t>
            </a:r>
            <a:r>
              <a:rPr lang="pt-BR" altLang="zh-CN" sz="2400" baseline="30000" dirty="0">
                <a:solidFill>
                  <a:srgbClr val="FF0000"/>
                </a:solidFill>
                <a:latin typeface="黑体" panose="02010609060101010101" pitchFamily="49" charset="-122"/>
                <a:ea typeface="黑体" panose="02010609060101010101" pitchFamily="49" charset="-122"/>
              </a:rPr>
              <a:t>2</a:t>
            </a:r>
            <a:endParaRPr lang="pt-BR" altLang="zh-CN" sz="2400" baseline="30000" dirty="0">
              <a:solidFill>
                <a:srgbClr val="FF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pt-BR" altLang="zh-CN" sz="2400" dirty="0">
                <a:solidFill>
                  <a:srgbClr val="0000FF"/>
                </a:solidFill>
                <a:latin typeface="黑体" panose="02010609060101010101" pitchFamily="49" charset="-122"/>
                <a:ea typeface="黑体" panose="02010609060101010101" pitchFamily="49" charset="-122"/>
              </a:rPr>
              <a:t>             T(n)=4T(n/2)+</a:t>
            </a:r>
            <a:r>
              <a:rPr lang="pt-BR" altLang="zh-CN" sz="2400" dirty="0">
                <a:solidFill>
                  <a:srgbClr val="FF0000"/>
                </a:solidFill>
                <a:latin typeface="黑体" panose="02010609060101010101" pitchFamily="49" charset="-122"/>
                <a:ea typeface="黑体" panose="02010609060101010101" pitchFamily="49" charset="-122"/>
              </a:rPr>
              <a:t>n</a:t>
            </a:r>
            <a:r>
              <a:rPr lang="pt-BR" altLang="zh-CN" sz="2400" baseline="30000" dirty="0">
                <a:solidFill>
                  <a:srgbClr val="FF0000"/>
                </a:solidFill>
                <a:latin typeface="黑体" panose="02010609060101010101" pitchFamily="49" charset="-122"/>
                <a:ea typeface="黑体" panose="02010609060101010101" pitchFamily="49" charset="-122"/>
              </a:rPr>
              <a:t>3</a:t>
            </a:r>
            <a:endParaRPr lang="zh-CN" altLang="en-US" sz="2400" baseline="30000" dirty="0">
              <a:solidFill>
                <a:srgbClr val="FF0000"/>
              </a:solidFill>
              <a:latin typeface="黑体" panose="02010609060101010101" pitchFamily="49" charset="-122"/>
              <a:ea typeface="黑体" panose="02010609060101010101" pitchFamily="49" charset="-122"/>
            </a:endParaRPr>
          </a:p>
        </p:txBody>
      </p:sp>
      <p:pic>
        <p:nvPicPr>
          <p:cNvPr id="110594" name="图片 6"/>
          <p:cNvPicPr>
            <a:picLocks noChangeAspect="1"/>
          </p:cNvPicPr>
          <p:nvPr/>
        </p:nvPicPr>
        <p:blipFill>
          <a:blip r:embed="rId1"/>
          <a:stretch>
            <a:fillRect/>
          </a:stretch>
        </p:blipFill>
        <p:spPr>
          <a:xfrm>
            <a:off x="619125" y="4552950"/>
            <a:ext cx="7924800" cy="1801813"/>
          </a:xfrm>
          <a:prstGeom prst="rect">
            <a:avLst/>
          </a:prstGeom>
          <a:noFill/>
          <a:ln w="9525">
            <a:noFill/>
          </a:ln>
        </p:spPr>
      </p:pic>
      <p:sp>
        <p:nvSpPr>
          <p:cNvPr id="5"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Box 1"/>
          <p:cNvSpPr txBox="1"/>
          <p:nvPr/>
        </p:nvSpPr>
        <p:spPr>
          <a:xfrm>
            <a:off x="642938" y="1249363"/>
            <a:ext cx="7500937" cy="431800"/>
          </a:xfrm>
          <a:prstGeom prst="rect">
            <a:avLst/>
          </a:prstGeom>
          <a:noFill/>
          <a:ln w="9525">
            <a:noFill/>
          </a:ln>
        </p:spPr>
        <p:txBody>
          <a:bodyPr anchor="t" anchorCtr="0">
            <a:spAutoFit/>
          </a:bodyPr>
          <a:p>
            <a:pPr eaLnBrk="0" hangingPunct="0"/>
            <a:r>
              <a:rPr lang="zh-CN" altLang="zh-CN"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2</a:t>
            </a:r>
            <a:r>
              <a:rPr lang="zh-CN" altLang="zh-CN" sz="2200" dirty="0">
                <a:solidFill>
                  <a:srgbClr val="FF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采用主方法求</a:t>
            </a:r>
            <a:r>
              <a:rPr lang="zh-CN" altLang="en-US" sz="2200" dirty="0">
                <a:solidFill>
                  <a:srgbClr val="000000"/>
                </a:solidFill>
                <a:latin typeface="黑体" panose="02010609060101010101" pitchFamily="49" charset="-122"/>
                <a:ea typeface="黑体" panose="02010609060101010101" pitchFamily="49" charset="-122"/>
              </a:rPr>
              <a:t>下</a:t>
            </a:r>
            <a:r>
              <a:rPr lang="zh-CN" altLang="zh-CN" sz="2200" dirty="0">
                <a:solidFill>
                  <a:srgbClr val="000000"/>
                </a:solidFill>
                <a:latin typeface="黑体" panose="02010609060101010101" pitchFamily="49" charset="-122"/>
                <a:ea typeface="黑体" panose="02010609060101010101" pitchFamily="49" charset="-122"/>
              </a:rPr>
              <a:t>例递归方程的时间复杂度。</a:t>
            </a:r>
            <a:endParaRPr lang="zh-CN" altLang="zh-CN" sz="2200" dirty="0">
              <a:solidFill>
                <a:srgbClr val="000000"/>
              </a:solidFill>
              <a:latin typeface="黑体" panose="02010609060101010101" pitchFamily="49" charset="-122"/>
              <a:ea typeface="黑体" panose="02010609060101010101" pitchFamily="49" charset="-122"/>
            </a:endParaRPr>
          </a:p>
        </p:txBody>
      </p:sp>
      <p:sp>
        <p:nvSpPr>
          <p:cNvPr id="3" name="Text Box 2"/>
          <p:cNvSpPr txBox="1">
            <a:spLocks noChangeArrowheads="1"/>
          </p:cNvSpPr>
          <p:nvPr/>
        </p:nvSpPr>
        <p:spPr bwMode="auto">
          <a:xfrm>
            <a:off x="1000101" y="2035787"/>
            <a:ext cx="4929219" cy="112955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lIns="180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endPar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3000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2 </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当</a:t>
            </a:r>
            <a:r>
              <a:rPr kumimoji="0" lang="en-US" altLang="zh-CN" sz="18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&gt;1</a:t>
            </a:r>
            <a:endPar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112643" name="Rectangle 2"/>
          <p:cNvSpPr/>
          <p:nvPr/>
        </p:nvSpPr>
        <p:spPr>
          <a:xfrm>
            <a:off x="0" y="820738"/>
            <a:ext cx="184150" cy="461962"/>
          </a:xfrm>
          <a:prstGeom prst="rect">
            <a:avLst/>
          </a:prstGeom>
          <a:noFill/>
          <a:ln w="9525">
            <a:noFill/>
          </a:ln>
        </p:spPr>
        <p:txBody>
          <a:bodyPr wrap="none" anchor="ctr" anchorCtr="0">
            <a:spAutoFit/>
          </a:bodyPr>
          <a:p>
            <a:pPr eaLnBrk="0" hangingPunct="0"/>
            <a:endParaRPr lang="zh-CN" altLang="en-US" dirty="0">
              <a:latin typeface="Consolas" panose="020B0609020204030204" pitchFamily="49" charset="0"/>
              <a:ea typeface="宋体" panose="02010600030101010101" pitchFamily="2" charset="-122"/>
            </a:endParaRPr>
          </a:p>
        </p:txBody>
      </p:sp>
      <p:grpSp>
        <p:nvGrpSpPr>
          <p:cNvPr id="7" name="组合 6"/>
          <p:cNvGrpSpPr/>
          <p:nvPr/>
        </p:nvGrpSpPr>
        <p:grpSpPr>
          <a:xfrm>
            <a:off x="500063" y="3392488"/>
            <a:ext cx="8072437" cy="2017712"/>
            <a:chOff x="500034" y="2571744"/>
            <a:chExt cx="8072494" cy="2017091"/>
          </a:xfrm>
        </p:grpSpPr>
        <p:sp>
          <p:nvSpPr>
            <p:cNvPr id="112645" name="TextBox 3"/>
            <p:cNvSpPr txBox="1"/>
            <p:nvPr/>
          </p:nvSpPr>
          <p:spPr>
            <a:xfrm>
              <a:off x="500034" y="2571744"/>
              <a:ext cx="8072494" cy="2017091"/>
            </a:xfrm>
            <a:prstGeom prst="rect">
              <a:avLst/>
            </a:prstGeom>
            <a:noFill/>
            <a:ln w="9525">
              <a:noFill/>
            </a:ln>
          </p:spPr>
          <p:txBody>
            <a:bodyPr anchor="t" anchorCtr="0">
              <a:spAutoFit/>
            </a:bodyPr>
            <a:p>
              <a:pPr eaLnBrk="0" hangingPunct="0">
                <a:lnSpc>
                  <a:spcPct val="200000"/>
                </a:lnSpc>
              </a:pPr>
              <a:r>
                <a:rPr lang="en-US" altLang="zh-CN" sz="2200" dirty="0">
                  <a:latin typeface="黑体" panose="02010609060101010101" pitchFamily="49" charset="-122"/>
                  <a:ea typeface="黑体" panose="02010609060101010101" pitchFamily="49" charset="-122"/>
                </a:rPr>
                <a:t>  </a:t>
              </a:r>
              <a:r>
                <a:rPr lang="zh-CN" altLang="zh-CN" sz="2200" dirty="0">
                  <a:solidFill>
                    <a:srgbClr val="FF0000"/>
                  </a:solidFill>
                  <a:latin typeface="黑体" panose="02010609060101010101" pitchFamily="49" charset="-122"/>
                  <a:ea typeface="黑体" panose="02010609060101010101" pitchFamily="49" charset="-122"/>
                </a:rPr>
                <a:t>解：</a:t>
              </a:r>
              <a:r>
                <a:rPr lang="zh-CN" altLang="zh-CN" sz="2200" dirty="0">
                  <a:solidFill>
                    <a:srgbClr val="000000"/>
                  </a:solidFill>
                  <a:latin typeface="黑体" panose="02010609060101010101" pitchFamily="49" charset="-122"/>
                  <a:ea typeface="黑体" panose="02010609060101010101" pitchFamily="49" charset="-122"/>
                </a:rPr>
                <a:t>这里</a:t>
              </a:r>
              <a:r>
                <a:rPr lang="en-US" altLang="zh-CN" sz="2200" i="1" dirty="0">
                  <a:solidFill>
                    <a:srgbClr val="000000"/>
                  </a:solidFill>
                  <a:latin typeface="黑体" panose="02010609060101010101" pitchFamily="49" charset="-122"/>
                  <a:ea typeface="黑体" panose="02010609060101010101" pitchFamily="49" charset="-122"/>
                </a:rPr>
                <a:t>a</a:t>
              </a:r>
              <a:r>
                <a:rPr lang="en-US" altLang="zh-CN" sz="2200" dirty="0">
                  <a:solidFill>
                    <a:srgbClr val="000000"/>
                  </a:solidFill>
                  <a:latin typeface="黑体" panose="02010609060101010101" pitchFamily="49" charset="-122"/>
                  <a:ea typeface="黑体" panose="02010609060101010101" pitchFamily="49" charset="-122"/>
                </a:rPr>
                <a:t>=2</a:t>
              </a:r>
              <a:r>
                <a:rPr lang="zh-CN"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b</a:t>
              </a:r>
              <a:r>
                <a:rPr lang="en-US" altLang="zh-CN" sz="2200" dirty="0">
                  <a:solidFill>
                    <a:srgbClr val="000000"/>
                  </a:solidFill>
                  <a:latin typeface="黑体" panose="02010609060101010101" pitchFamily="49" charset="-122"/>
                  <a:ea typeface="黑体" panose="02010609060101010101" pitchFamily="49" charset="-122"/>
                </a:rPr>
                <a:t>=2</a:t>
              </a:r>
              <a:r>
                <a:rPr lang="zh-CN"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baseline="30000" dirty="0">
                  <a:solidFill>
                    <a:srgbClr val="000000"/>
                  </a:solidFill>
                  <a:latin typeface="黑体" panose="02010609060101010101" pitchFamily="49" charset="-122"/>
                  <a:ea typeface="黑体" panose="02010609060101010101" pitchFamily="49" charset="-122"/>
                </a:rPr>
                <a:t>2</a:t>
              </a:r>
              <a:r>
                <a:rPr lang="zh-CN" altLang="zh-CN" sz="2200" dirty="0">
                  <a:solidFill>
                    <a:srgbClr val="000000"/>
                  </a:solidFill>
                  <a:latin typeface="黑体" panose="02010609060101010101" pitchFamily="49" charset="-122"/>
                  <a:ea typeface="黑体" panose="02010609060101010101" pitchFamily="49" charset="-122"/>
                </a:rPr>
                <a:t>。因此，</a:t>
              </a:r>
              <a:r>
                <a:rPr lang="en-US" altLang="zh-CN" sz="2200" dirty="0">
                  <a:solidFill>
                    <a:srgbClr val="000000"/>
                  </a:solidFill>
                  <a:latin typeface="黑体" panose="02010609060101010101" pitchFamily="49" charset="-122"/>
                  <a:ea typeface="黑体" panose="02010609060101010101" pitchFamily="49" charset="-122"/>
                </a:rPr>
                <a:t>    =</a:t>
              </a:r>
              <a:r>
                <a:rPr lang="en-US" altLang="zh-CN" sz="2200" i="1" dirty="0">
                  <a:solidFill>
                    <a:srgbClr val="000000"/>
                  </a:solidFill>
                  <a:latin typeface="黑体" panose="02010609060101010101" pitchFamily="49" charset="-122"/>
                  <a:ea typeface="黑体" panose="02010609060101010101" pitchFamily="49" charset="-122"/>
                </a:rPr>
                <a:t>n</a:t>
              </a:r>
              <a:r>
                <a:rPr lang="zh-CN" altLang="zh-CN" sz="2200" dirty="0">
                  <a:solidFill>
                    <a:srgbClr val="000000"/>
                  </a:solidFill>
                  <a:latin typeface="黑体" panose="02010609060101010101" pitchFamily="49" charset="-122"/>
                  <a:ea typeface="黑体" panose="02010609060101010101" pitchFamily="49" charset="-122"/>
                </a:rPr>
                <a:t>，比</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小，满足情况（</a:t>
              </a:r>
              <a:r>
                <a:rPr lang="en-US" altLang="zh-CN" sz="2200" dirty="0">
                  <a:solidFill>
                    <a:srgbClr val="000000"/>
                  </a:solidFill>
                  <a:latin typeface="黑体" panose="02010609060101010101" pitchFamily="49" charset="-122"/>
                  <a:ea typeface="黑体" panose="02010609060101010101" pitchFamily="49" charset="-122"/>
                </a:rPr>
                <a:t>3</a:t>
              </a:r>
              <a:r>
                <a:rPr lang="zh-CN" altLang="zh-CN" sz="2200" dirty="0">
                  <a:solidFill>
                    <a:srgbClr val="000000"/>
                  </a:solidFill>
                  <a:latin typeface="黑体" panose="02010609060101010101" pitchFamily="49" charset="-122"/>
                  <a:ea typeface="黑体" panose="02010609060101010101" pitchFamily="49" charset="-122"/>
                </a:rPr>
                <a:t>），所以</a:t>
              </a:r>
              <a:r>
                <a:rPr lang="en-US" altLang="zh-CN" sz="2200" i="1" dirty="0">
                  <a:solidFill>
                    <a:srgbClr val="000000"/>
                  </a:solidFill>
                  <a:latin typeface="黑体" panose="02010609060101010101" pitchFamily="49" charset="-122"/>
                  <a:ea typeface="黑体" panose="02010609060101010101" pitchFamily="49" charset="-122"/>
                </a:rPr>
                <a:t>T</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)=O(</a:t>
              </a:r>
              <a:r>
                <a:rPr lang="en-US" altLang="zh-CN" sz="2200" i="1" dirty="0">
                  <a:solidFill>
                    <a:srgbClr val="000000"/>
                  </a:solidFill>
                  <a:latin typeface="黑体" panose="02010609060101010101" pitchFamily="49" charset="-122"/>
                  <a:ea typeface="黑体" panose="02010609060101010101" pitchFamily="49" charset="-122"/>
                </a:rPr>
                <a:t>f</a:t>
              </a:r>
              <a:r>
                <a:rPr lang="en-US" altLang="zh-CN" sz="2200" dirty="0">
                  <a:solidFill>
                    <a:srgbClr val="000000"/>
                  </a:solidFill>
                  <a:latin typeface="黑体" panose="02010609060101010101" pitchFamily="49" charset="-122"/>
                  <a:ea typeface="黑体" panose="02010609060101010101" pitchFamily="49" charset="-122"/>
                </a:rPr>
                <a:t>(</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dirty="0">
                  <a:solidFill>
                    <a:srgbClr val="000000"/>
                  </a:solidFill>
                  <a:latin typeface="黑体" panose="02010609060101010101" pitchFamily="49" charset="-122"/>
                  <a:ea typeface="黑体" panose="02010609060101010101" pitchFamily="49" charset="-122"/>
                </a:rPr>
                <a:t>)) =O(</a:t>
              </a:r>
              <a:r>
                <a:rPr lang="en-US" altLang="zh-CN" sz="2200" i="1" dirty="0">
                  <a:solidFill>
                    <a:srgbClr val="000000"/>
                  </a:solidFill>
                  <a:latin typeface="黑体" panose="02010609060101010101" pitchFamily="49" charset="-122"/>
                  <a:ea typeface="黑体" panose="02010609060101010101" pitchFamily="49" charset="-122"/>
                </a:rPr>
                <a:t>n</a:t>
              </a:r>
              <a:r>
                <a:rPr lang="en-US" altLang="zh-CN" sz="2200" baseline="30000" dirty="0">
                  <a:solidFill>
                    <a:srgbClr val="000000"/>
                  </a:solidFill>
                  <a:latin typeface="黑体" panose="02010609060101010101" pitchFamily="49" charset="-122"/>
                  <a:ea typeface="黑体" panose="02010609060101010101" pitchFamily="49" charset="-122"/>
                </a:rPr>
                <a:t>2</a:t>
              </a:r>
              <a:r>
                <a:rPr lang="en-US" altLang="zh-CN" sz="2200" dirty="0">
                  <a:solidFill>
                    <a:srgbClr val="000000"/>
                  </a:solidFill>
                  <a:latin typeface="黑体" panose="02010609060101010101" pitchFamily="49" charset="-122"/>
                  <a:ea typeface="黑体" panose="02010609060101010101" pitchFamily="49" charset="-122"/>
                </a:rPr>
                <a:t>)</a:t>
              </a:r>
              <a:r>
                <a:rPr lang="zh-CN" altLang="zh-CN" sz="2200" dirty="0">
                  <a:solidFill>
                    <a:srgbClr val="000000"/>
                  </a:solidFill>
                  <a:latin typeface="黑体" panose="02010609060101010101" pitchFamily="49" charset="-122"/>
                  <a:ea typeface="黑体" panose="02010609060101010101" pitchFamily="49" charset="-122"/>
                </a:rPr>
                <a:t>，与采用递归树的结果相同。</a:t>
              </a:r>
              <a:endParaRPr lang="zh-CN" altLang="zh-CN" sz="2200" dirty="0">
                <a:solidFill>
                  <a:srgbClr val="000000"/>
                </a:solidFill>
                <a:latin typeface="黑体" panose="02010609060101010101" pitchFamily="49" charset="-122"/>
                <a:ea typeface="黑体" panose="02010609060101010101" pitchFamily="49" charset="-122"/>
              </a:endParaRPr>
            </a:p>
          </p:txBody>
        </p:sp>
        <p:pic>
          <p:nvPicPr>
            <p:cNvPr id="112646" name="Picture 1"/>
            <p:cNvPicPr>
              <a:picLocks noChangeAspect="1"/>
            </p:cNvPicPr>
            <p:nvPr/>
          </p:nvPicPr>
          <p:blipFill>
            <a:blip r:embed="rId1">
              <a:clrChange>
                <a:clrFrom>
                  <a:srgbClr val="FFFFFF"/>
                </a:clrFrom>
                <a:clrTo>
                  <a:srgbClr val="FFFFFF">
                    <a:alpha val="0"/>
                  </a:srgbClr>
                </a:clrTo>
              </a:clrChange>
            </a:blip>
            <a:stretch>
              <a:fillRect/>
            </a:stretch>
          </p:blipFill>
          <p:spPr>
            <a:xfrm>
              <a:off x="5334005" y="2836774"/>
              <a:ext cx="642910" cy="385746"/>
            </a:xfrm>
            <a:prstGeom prst="rect">
              <a:avLst/>
            </a:prstGeom>
            <a:noFill/>
            <a:ln w="9525">
              <a:noFill/>
            </a:ln>
          </p:spPr>
        </p:pic>
      </p:grpSp>
      <p:sp>
        <p:nvSpPr>
          <p:cNvPr id="8"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递推式的计算</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Text Box 2"/>
          <p:cNvSpPr txBox="1">
            <a:spLocks noChangeArrowheads="1"/>
          </p:cNvSpPr>
          <p:nvPr/>
        </p:nvSpPr>
        <p:spPr bwMode="auto">
          <a:xfrm>
            <a:off x="285750" y="1257300"/>
            <a:ext cx="4857750" cy="523875"/>
          </a:xfrm>
          <a:prstGeom prst="rect">
            <a:avLst/>
          </a:prstGeom>
          <a:noFill/>
        </p:spPr>
        <p:style>
          <a:lnRef idx="1">
            <a:schemeClr val="accent2"/>
          </a:lnRef>
          <a:fillRef idx="2">
            <a:schemeClr val="accent2"/>
          </a:fillRef>
          <a:effectRef idx="1">
            <a:schemeClr val="accent2"/>
          </a:effectRef>
          <a:fontRef idx="minor">
            <a:schemeClr val="dk1"/>
          </a:fontRef>
        </p:style>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rPr>
              <a:t>算法空间复杂度分析</a:t>
            </a:r>
            <a:endParaRPr kumimoji="0" lang="zh-CN" altLang="en-US" sz="28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Consolas" panose="020B0609020204030204" pitchFamily="49" charset="0"/>
            </a:endParaRPr>
          </a:p>
        </p:txBody>
      </p:sp>
      <p:sp>
        <p:nvSpPr>
          <p:cNvPr id="113666" name="Text Box 3"/>
          <p:cNvSpPr txBox="1"/>
          <p:nvPr/>
        </p:nvSpPr>
        <p:spPr>
          <a:xfrm>
            <a:off x="357188" y="2347913"/>
            <a:ext cx="8280400" cy="1042987"/>
          </a:xfrm>
          <a:prstGeom prst="rect">
            <a:avLst/>
          </a:prstGeom>
          <a:noFill/>
          <a:ln w="9525">
            <a:noFill/>
          </a:ln>
        </p:spPr>
        <p:txBody>
          <a:bodyPr anchor="t" anchorCtr="0">
            <a:spAutoFit/>
          </a:bodyPr>
          <a:p>
            <a:pPr eaLnBrk="0" hangingPunct="0">
              <a:lnSpc>
                <a:spcPct val="150000"/>
              </a:lnSpc>
            </a:pPr>
            <a:r>
              <a:rPr lang="zh-CN" altLang="en-US" sz="2200" dirty="0">
                <a:latin typeface="Arial" panose="020B0604020202020204" pitchFamily="34" charset="0"/>
                <a:ea typeface="楷体" panose="02010609060101010101" pitchFamily="49" charset="-122"/>
              </a:rPr>
              <a:t>　</a:t>
            </a:r>
            <a:r>
              <a:rPr lang="zh-CN" altLang="en-US" sz="2200" dirty="0">
                <a:solidFill>
                  <a:srgbClr val="000000"/>
                </a:solidFill>
                <a:latin typeface="Arial" panose="020B0604020202020204" pitchFamily="34" charset="0"/>
                <a:ea typeface="楷体" panose="02010609060101010101" pitchFamily="49" charset="-122"/>
              </a:rPr>
              <a:t>　</a:t>
            </a:r>
            <a:r>
              <a:rPr lang="zh-CN" altLang="en-US" sz="2200" dirty="0">
                <a:solidFill>
                  <a:srgbClr val="000000"/>
                </a:solidFill>
                <a:latin typeface="黑体" panose="02010609060101010101" pitchFamily="49" charset="-122"/>
                <a:ea typeface="黑体" panose="02010609060101010101" pitchFamily="49" charset="-122"/>
              </a:rPr>
              <a:t>一个算法的存储量包括</a:t>
            </a:r>
            <a:r>
              <a:rPr lang="zh-CN" altLang="en-US" sz="2200" b="1" u="sng" dirty="0">
                <a:solidFill>
                  <a:srgbClr val="000000"/>
                </a:solidFill>
                <a:latin typeface="黑体" panose="02010609060101010101" pitchFamily="49" charset="-122"/>
                <a:ea typeface="黑体" panose="02010609060101010101" pitchFamily="49" charset="-122"/>
              </a:rPr>
              <a:t>形参</a:t>
            </a:r>
            <a:r>
              <a:rPr lang="zh-CN" altLang="en-US" sz="2200" dirty="0">
                <a:solidFill>
                  <a:srgbClr val="000000"/>
                </a:solidFill>
                <a:latin typeface="黑体" panose="02010609060101010101" pitchFamily="49" charset="-122"/>
                <a:ea typeface="黑体" panose="02010609060101010101" pitchFamily="49" charset="-122"/>
              </a:rPr>
              <a:t>所占空间和</a:t>
            </a:r>
            <a:r>
              <a:rPr lang="zh-CN" altLang="en-US" sz="2200" b="1" u="sng" dirty="0">
                <a:solidFill>
                  <a:srgbClr val="000000"/>
                </a:solidFill>
                <a:latin typeface="黑体" panose="02010609060101010101" pitchFamily="49" charset="-122"/>
                <a:ea typeface="黑体" panose="02010609060101010101" pitchFamily="49" charset="-122"/>
              </a:rPr>
              <a:t>临时变量</a:t>
            </a:r>
            <a:r>
              <a:rPr lang="zh-CN" altLang="en-US" sz="2200" dirty="0">
                <a:solidFill>
                  <a:srgbClr val="000000"/>
                </a:solidFill>
                <a:latin typeface="黑体" panose="02010609060101010101" pitchFamily="49" charset="-122"/>
                <a:ea typeface="黑体" panose="02010609060101010101" pitchFamily="49" charset="-122"/>
              </a:rPr>
              <a:t>所占空间。在对算法进行存储空间分析时，只考察</a:t>
            </a:r>
            <a:r>
              <a:rPr lang="zh-CN" altLang="en-US" sz="2200" dirty="0">
                <a:solidFill>
                  <a:srgbClr val="C00000"/>
                </a:solidFill>
                <a:latin typeface="黑体" panose="02010609060101010101" pitchFamily="49" charset="-122"/>
                <a:ea typeface="黑体" panose="02010609060101010101" pitchFamily="49" charset="-122"/>
              </a:rPr>
              <a:t>临时变量</a:t>
            </a:r>
            <a:r>
              <a:rPr lang="zh-CN" altLang="en-US" sz="2200" dirty="0">
                <a:solidFill>
                  <a:srgbClr val="000000"/>
                </a:solidFill>
                <a:latin typeface="黑体" panose="02010609060101010101" pitchFamily="49" charset="-122"/>
                <a:ea typeface="黑体" panose="02010609060101010101" pitchFamily="49" charset="-122"/>
              </a:rPr>
              <a:t>所占空间。　</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113667" name="Rectangle 5"/>
          <p:cNvSpPr/>
          <p:nvPr/>
        </p:nvSpPr>
        <p:spPr>
          <a:xfrm>
            <a:off x="0" y="373380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5"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算法的空间复杂性分析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 Box 3"/>
          <p:cNvSpPr txBox="1"/>
          <p:nvPr/>
        </p:nvSpPr>
        <p:spPr>
          <a:xfrm>
            <a:off x="506413" y="1295400"/>
            <a:ext cx="8280400" cy="2654300"/>
          </a:xfrm>
          <a:prstGeom prst="rect">
            <a:avLst/>
          </a:prstGeom>
          <a:noFill/>
          <a:ln w="9525">
            <a:noFill/>
          </a:ln>
        </p:spPr>
        <p:txBody>
          <a:bodyPr anchor="t" anchorCtr="0">
            <a:spAutoFit/>
          </a:bodyPr>
          <a:p>
            <a:pPr eaLnBrk="0" hangingPunct="0">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例如，有以下算法，其中临时空间为变量</a:t>
            </a:r>
            <a:r>
              <a:rPr lang="en-US" altLang="zh-CN" sz="2000" i="1" dirty="0">
                <a:solidFill>
                  <a:srgbClr val="000000"/>
                </a:solidFill>
                <a:latin typeface="黑体" panose="02010609060101010101" pitchFamily="49" charset="-122"/>
                <a:ea typeface="黑体" panose="02010609060101010101" pitchFamily="49" charset="-122"/>
              </a:rPr>
              <a:t>i</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maxi</a:t>
            </a:r>
            <a:r>
              <a:rPr lang="zh-CN" altLang="en-US" sz="2000" dirty="0">
                <a:solidFill>
                  <a:srgbClr val="000000"/>
                </a:solidFill>
                <a:latin typeface="黑体" panose="02010609060101010101" pitchFamily="49" charset="-122"/>
                <a:ea typeface="黑体" panose="02010609060101010101" pitchFamily="49" charset="-122"/>
              </a:rPr>
              <a:t>占用的空间。所以，空间复杂度是对一个算法在运行过程中临时占用的存储空间大小的量度，一般也作为问题规模</a:t>
            </a:r>
            <a:r>
              <a:rPr lang="en-US" altLang="zh-CN" sz="2000" i="1" dirty="0">
                <a:solidFill>
                  <a:srgbClr val="000000"/>
                </a:solidFill>
                <a:latin typeface="黑体" panose="02010609060101010101" pitchFamily="49" charset="-122"/>
                <a:ea typeface="黑体" panose="02010609060101010101" pitchFamily="49" charset="-122"/>
              </a:rPr>
              <a:t>n</a:t>
            </a:r>
            <a:r>
              <a:rPr lang="zh-CN" altLang="en-US" sz="2000" dirty="0">
                <a:solidFill>
                  <a:srgbClr val="000000"/>
                </a:solidFill>
                <a:latin typeface="黑体" panose="02010609060101010101" pitchFamily="49" charset="-122"/>
                <a:ea typeface="黑体" panose="02010609060101010101" pitchFamily="49" charset="-122"/>
              </a:rPr>
              <a:t>的函数，以数量级形式给出，记作：</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spcBef>
                <a:spcPct val="50000"/>
              </a:spcBef>
            </a:pPr>
            <a:r>
              <a:rPr lang="en-US" altLang="zh-CN" sz="2000" i="1" dirty="0">
                <a:solidFill>
                  <a:srgbClr val="0000FF"/>
                </a:solidFill>
                <a:latin typeface="Consolas" panose="020B0609020204030204" pitchFamily="49" charset="0"/>
                <a:ea typeface="楷体" panose="02010609060101010101" pitchFamily="49" charset="-122"/>
              </a:rPr>
              <a:t>      </a:t>
            </a:r>
            <a:r>
              <a:rPr lang="en-US" altLang="zh-CN" sz="2000" i="1" dirty="0">
                <a:solidFill>
                  <a:srgbClr val="C00000"/>
                </a:solidFill>
                <a:latin typeface="Consolas" panose="020B0609020204030204" pitchFamily="49" charset="0"/>
                <a:ea typeface="楷体" panose="02010609060101010101" pitchFamily="49" charset="-122"/>
              </a:rPr>
              <a:t>S</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n</a:t>
            </a:r>
            <a:r>
              <a:rPr lang="en-US" altLang="zh-CN" sz="2000" dirty="0">
                <a:solidFill>
                  <a:srgbClr val="C00000"/>
                </a:solidFill>
                <a:latin typeface="Consolas" panose="020B0609020204030204" pitchFamily="49" charset="0"/>
                <a:ea typeface="楷体" panose="02010609060101010101" pitchFamily="49" charset="-122"/>
              </a:rPr>
              <a:t>)=O(</a:t>
            </a:r>
            <a:r>
              <a:rPr lang="en-US" altLang="zh-CN" sz="2000" i="1" dirty="0">
                <a:solidFill>
                  <a:srgbClr val="C00000"/>
                </a:solidFill>
                <a:latin typeface="Consolas" panose="020B0609020204030204" pitchFamily="49" charset="0"/>
                <a:ea typeface="楷体" panose="02010609060101010101" pitchFamily="49" charset="-122"/>
              </a:rPr>
              <a:t>g</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n</a:t>
            </a:r>
            <a:r>
              <a:rPr lang="en-US" altLang="zh-CN" sz="2000" dirty="0">
                <a:solidFill>
                  <a:srgbClr val="C00000"/>
                </a:solidFill>
                <a:latin typeface="Consolas" panose="020B0609020204030204" pitchFamily="49" charset="0"/>
                <a:ea typeface="楷体" panose="02010609060101010101" pitchFamily="49" charset="-122"/>
              </a:rPr>
              <a:t>))</a:t>
            </a:r>
            <a:r>
              <a:rPr lang="zh-CN" altLang="en-US" sz="2000" dirty="0">
                <a:solidFill>
                  <a:srgbClr val="C00000"/>
                </a:solidFill>
                <a:latin typeface="Consolas" panose="020B0609020204030204" pitchFamily="49" charset="0"/>
                <a:ea typeface="楷体" panose="02010609060101010101" pitchFamily="49" charset="-122"/>
              </a:rPr>
              <a:t>、</a:t>
            </a:r>
            <a:r>
              <a:rPr lang="zh-CN" altLang="en-US" sz="2000" dirty="0">
                <a:solidFill>
                  <a:srgbClr val="C00000"/>
                </a:solidFill>
                <a:latin typeface="Consolas" panose="020B0609020204030204" pitchFamily="49" charset="0"/>
                <a:ea typeface="楷体" panose="02010609060101010101" pitchFamily="49" charset="-122"/>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g</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n</a:t>
            </a:r>
            <a:r>
              <a:rPr lang="en-US" altLang="zh-CN" sz="2000" dirty="0">
                <a:solidFill>
                  <a:srgbClr val="C00000"/>
                </a:solidFill>
                <a:latin typeface="Consolas" panose="020B0609020204030204" pitchFamily="49" charset="0"/>
                <a:ea typeface="楷体" panose="02010609060101010101" pitchFamily="49" charset="-122"/>
              </a:rPr>
              <a:t>))</a:t>
            </a:r>
            <a:r>
              <a:rPr lang="zh-CN" altLang="en-US" sz="2000" dirty="0">
                <a:solidFill>
                  <a:srgbClr val="0000FF"/>
                </a:solidFill>
                <a:latin typeface="Consolas" panose="020B0609020204030204" pitchFamily="49" charset="0"/>
                <a:ea typeface="楷体" panose="02010609060101010101" pitchFamily="49" charset="-122"/>
              </a:rPr>
              <a:t>或</a:t>
            </a:r>
            <a:r>
              <a:rPr lang="zh-CN" altLang="en-US" sz="2000" dirty="0">
                <a:solidFill>
                  <a:srgbClr val="C00000"/>
                </a:solidFill>
                <a:latin typeface="Consolas" panose="020B0609020204030204" pitchFamily="49" charset="0"/>
                <a:ea typeface="楷体" panose="02010609060101010101" pitchFamily="49" charset="-122"/>
                <a:sym typeface="Symbol" panose="05050102010706020507" pitchFamily="18" charset="2"/>
              </a:rPr>
              <a:t></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g</a:t>
            </a:r>
            <a:r>
              <a:rPr lang="en-US" altLang="zh-CN" sz="2000" dirty="0">
                <a:solidFill>
                  <a:srgbClr val="C00000"/>
                </a:solidFill>
                <a:latin typeface="Consolas" panose="020B0609020204030204" pitchFamily="49" charset="0"/>
                <a:ea typeface="楷体" panose="02010609060101010101" pitchFamily="49" charset="-122"/>
              </a:rPr>
              <a:t>(</a:t>
            </a:r>
            <a:r>
              <a:rPr lang="en-US" altLang="zh-CN" sz="2000" i="1" dirty="0">
                <a:solidFill>
                  <a:srgbClr val="C00000"/>
                </a:solidFill>
                <a:latin typeface="Consolas" panose="020B0609020204030204" pitchFamily="49" charset="0"/>
                <a:ea typeface="楷体" panose="02010609060101010101" pitchFamily="49" charset="-122"/>
              </a:rPr>
              <a:t>n</a:t>
            </a:r>
            <a:r>
              <a:rPr lang="en-US" altLang="zh-CN" sz="2000" dirty="0">
                <a:solidFill>
                  <a:srgbClr val="C00000"/>
                </a:solidFill>
                <a:latin typeface="Consolas" panose="020B0609020204030204" pitchFamily="49" charset="0"/>
                <a:ea typeface="楷体" panose="02010609060101010101" pitchFamily="49" charset="-122"/>
              </a:rPr>
              <a:t>))</a:t>
            </a:r>
            <a:endParaRPr lang="en-US" altLang="zh-CN" sz="2000" dirty="0">
              <a:solidFill>
                <a:srgbClr val="C00000"/>
              </a:solidFill>
              <a:latin typeface="Consolas" panose="020B0609020204030204" pitchFamily="49" charset="0"/>
              <a:ea typeface="楷体" panose="02010609060101010101" pitchFamily="49" charset="-122"/>
            </a:endParaRPr>
          </a:p>
          <a:p>
            <a:pPr eaLnBrk="0" hangingPunct="0">
              <a:lnSpc>
                <a:spcPct val="150000"/>
              </a:lnSpc>
              <a:spcBef>
                <a:spcPct val="50000"/>
              </a:spcBef>
            </a:pPr>
            <a:r>
              <a:rPr lang="zh-CN" altLang="en-US" sz="2000" dirty="0">
                <a:solidFill>
                  <a:srgbClr val="000000"/>
                </a:solidFill>
                <a:latin typeface="黑体" panose="02010609060101010101" pitchFamily="49" charset="-122"/>
                <a:ea typeface="黑体" panose="02010609060101010101" pitchFamily="49" charset="-122"/>
              </a:rPr>
              <a:t>其中渐进符号的含义与时间复杂度中的含义相同。</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114690" name="Rectangle 5"/>
          <p:cNvSpPr/>
          <p:nvPr/>
        </p:nvSpPr>
        <p:spPr>
          <a:xfrm>
            <a:off x="0" y="375285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114691" name="Rectangle 4"/>
          <p:cNvSpPr/>
          <p:nvPr/>
        </p:nvSpPr>
        <p:spPr>
          <a:xfrm>
            <a:off x="0" y="0"/>
            <a:ext cx="9144000" cy="0"/>
          </a:xfrm>
          <a:prstGeom prst="rect">
            <a:avLst/>
          </a:prstGeom>
          <a:noFill/>
          <a:ln w="9525">
            <a:noFill/>
          </a:ln>
        </p:spPr>
        <p:txBody>
          <a:bodyPr wrap="none" anchor="ctr" anchorCtr="0">
            <a:spAutoFit/>
          </a:bodyPr>
          <a:p>
            <a:pPr eaLnBrk="0" hangingPunct="0"/>
            <a:endParaRPr lang="zh-CN" altLang="en-US" dirty="0">
              <a:latin typeface="Arial" panose="020B0604020202020204" pitchFamily="34" charset="0"/>
              <a:ea typeface="宋体" panose="02010600030101010101" pitchFamily="2" charset="-122"/>
            </a:endParaRPr>
          </a:p>
        </p:txBody>
      </p:sp>
      <p:sp>
        <p:nvSpPr>
          <p:cNvPr id="6" name="TextBox 5"/>
          <p:cNvSpPr txBox="1"/>
          <p:nvPr/>
        </p:nvSpPr>
        <p:spPr>
          <a:xfrm>
            <a:off x="1214436" y="4295775"/>
            <a:ext cx="3429000" cy="20320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int max(int a[]</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int n)</a:t>
            </a:r>
            <a:endPar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int i</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maxi=0;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for (i=1;i&lt;=n;i++)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if (a[i]&gt;a[maxi])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maxi=i;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return a[maxi];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7" name="右大括号 6"/>
          <p:cNvSpPr/>
          <p:nvPr/>
        </p:nvSpPr>
        <p:spPr>
          <a:xfrm>
            <a:off x="4786313" y="4367213"/>
            <a:ext cx="214313" cy="1857375"/>
          </a:xfrm>
          <a:prstGeom prst="rightBrace">
            <a:avLst/>
          </a:prstGeom>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1753" name="TextBox 7"/>
          <p:cNvSpPr txBox="1">
            <a:spLocks noChangeArrowheads="1"/>
          </p:cNvSpPr>
          <p:nvPr/>
        </p:nvSpPr>
        <p:spPr bwMode="auto">
          <a:xfrm>
            <a:off x="5072063" y="4510088"/>
            <a:ext cx="3071813" cy="147796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函数体内分配的变量空间为临时空间，</a:t>
            </a:r>
            <a:r>
              <a:rPr kumimoji="0" lang="zh-CN" altLang="zh-CN"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不计形参占用的空间</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，这里的仅计</a:t>
            </a:r>
            <a:r>
              <a:rPr kumimoji="0" lang="en-US" altLang="zh-CN" sz="1800" b="0" i="1"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maxi</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变量的空间，其空间复杂度为</a:t>
            </a:r>
            <a:r>
              <a:rPr kumimoji="0" lang="en-US" altLang="zh-CN" sz="1800" b="0" i="0" u="none" strike="noStrike" kern="1200" cap="none" spc="0" normalizeH="0" baseline="0" noProof="0" dirty="0">
                <a:ln>
                  <a:noFill/>
                </a:ln>
                <a:solidFill>
                  <a:srgbClr val="000000"/>
                </a:solidFill>
                <a:effectLst/>
                <a:uLnTx/>
                <a:uFillTx/>
                <a:latin typeface="+mn-ea"/>
                <a:ea typeface="+mn-ea"/>
                <a:cs typeface="Consolas" panose="020B0609020204030204" pitchFamily="49" charset="0"/>
              </a:rPr>
              <a:t>O</a:t>
            </a: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8"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算法的空间复杂性分析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75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算法的空间复杂性分析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75106" name="Text Box 2"/>
          <p:cNvSpPr txBox="1">
            <a:spLocks noChangeArrowheads="1"/>
          </p:cNvSpPr>
          <p:nvPr/>
        </p:nvSpPr>
        <p:spPr bwMode="auto">
          <a:xfrm>
            <a:off x="323850" y="260350"/>
            <a:ext cx="8424863" cy="1169988"/>
          </a:xfrm>
          <a:prstGeom prst="rect">
            <a:avLst/>
          </a:prstGeom>
          <a:solidFill>
            <a:schemeClr val="accent3">
              <a:lumMod val="20000"/>
              <a:lumOff val="80000"/>
            </a:schemeClr>
          </a:solidFill>
          <a:ln w="9525">
            <a:noFill/>
            <a:miter lim="800000"/>
          </a:ln>
          <a:effectLst/>
        </p:spPr>
        <p:txBody>
          <a:bodyPr>
            <a:spAutoFit/>
          </a:bodyPr>
          <a:lstStyle/>
          <a:p>
            <a:pPr marR="0" defTabSz="914400" eaLnBrk="0" hangingPunct="0">
              <a:spcBef>
                <a:spcPct val="50000"/>
              </a:spcBef>
              <a:buClrTx/>
              <a:buSzTx/>
              <a:buFontTx/>
              <a:buNone/>
              <a:defRPr/>
            </a:pPr>
            <a:r>
              <a:rPr kumimoji="0" lang="zh-CN" altLang="en-US" sz="2000" b="1" kern="1200" cap="none" spc="0" normalizeH="0" baseline="0" noProof="0" dirty="0">
                <a:solidFill>
                  <a:srgbClr val="C00000"/>
                </a:solidFill>
                <a:latin typeface="黑体" panose="02010609060101010101" pitchFamily="49" charset="-122"/>
                <a:ea typeface="黑体" panose="02010609060101010101" pitchFamily="49" charset="-122"/>
                <a:cs typeface="Consolas" panose="020B0609020204030204" pitchFamily="49" charset="0"/>
              </a:rPr>
              <a:t>为什么算法占用的空间只考虑临时空间，而不必考虑形参的空间呢？</a:t>
            </a:r>
            <a:endParaRPr kumimoji="0" lang="en-US" altLang="zh-CN" sz="2000" b="1" kern="1200" cap="none" spc="0" normalizeH="0" baseline="0" noProof="0" dirty="0">
              <a:solidFill>
                <a:srgbClr val="C00000"/>
              </a:solidFill>
              <a:latin typeface="黑体" panose="02010609060101010101" pitchFamily="49" charset="-122"/>
              <a:ea typeface="黑体" panose="02010609060101010101" pitchFamily="49" charset="-122"/>
              <a:cs typeface="Consolas" panose="020B0609020204030204" pitchFamily="49" charset="0"/>
            </a:endParaRPr>
          </a:p>
          <a:p>
            <a:pPr marR="0" defTabSz="914400" eaLnBrk="0" hangingPunct="0">
              <a:spcBef>
                <a:spcPct val="50000"/>
              </a:spcBef>
              <a:buClrTx/>
              <a:buSzTx/>
              <a:buFontTx/>
              <a:buNone/>
              <a:defRPr/>
            </a:pPr>
            <a:r>
              <a:rPr kumimoji="0"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这是因为形参的空间会在调用该算法的算法中考虑，例如，以下</a:t>
            </a:r>
            <a:r>
              <a:rPr kumimoji="0" lang="en-US" altLang="zh-CN" sz="2000" kern="1200" cap="none" spc="0" normalizeH="0" baseline="0" noProof="0" dirty="0" err="1">
                <a:solidFill>
                  <a:srgbClr val="000000"/>
                </a:solidFill>
                <a:latin typeface="黑体" panose="02010609060101010101" pitchFamily="49" charset="-122"/>
                <a:ea typeface="黑体" panose="02010609060101010101" pitchFamily="49" charset="-122"/>
                <a:cs typeface="Consolas" panose="020B0609020204030204" pitchFamily="49" charset="0"/>
              </a:rPr>
              <a:t>maxfun</a:t>
            </a:r>
            <a:r>
              <a:rPr kumimoji="0"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算法调用</a:t>
            </a:r>
            <a:r>
              <a:rPr kumimoji="0" lang="en-US" altLang="zh-CN"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max</a:t>
            </a:r>
            <a:r>
              <a:rPr kumimoji="0"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算法：</a:t>
            </a:r>
            <a:endParaRPr kumimoji="0" lang="zh-CN" altLang="en-US" sz="2000"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endParaRPr>
          </a:p>
        </p:txBody>
      </p:sp>
      <p:sp>
        <p:nvSpPr>
          <p:cNvPr id="175107" name="Text Box 3"/>
          <p:cNvSpPr txBox="1">
            <a:spLocks noChangeArrowheads="1"/>
          </p:cNvSpPr>
          <p:nvPr/>
        </p:nvSpPr>
        <p:spPr bwMode="auto">
          <a:xfrm>
            <a:off x="1187450" y="1571612"/>
            <a:ext cx="5472112" cy="1471511"/>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marR="0" defTabSz="914400" eaLnBrk="0" hangingPunct="0">
              <a:buClrTx/>
              <a:buSzTx/>
              <a:buFontTx/>
              <a:buNone/>
              <a:defRPr/>
            </a:pPr>
            <a:r>
              <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rPr>
              <a:t>void </a:t>
            </a:r>
            <a:r>
              <a:rPr kumimoji="0" lang="en-US" altLang="zh-CN" kern="1200" cap="none" spc="0" normalizeH="0" baseline="0" noProof="0" err="1">
                <a:solidFill>
                  <a:srgbClr val="9900FF"/>
                </a:solidFill>
                <a:latin typeface="Consolas" panose="020B0609020204030204" pitchFamily="49" charset="0"/>
                <a:ea typeface="楷体" panose="02010609060101010101" pitchFamily="49" charset="-122"/>
                <a:cs typeface="Consolas" panose="020B0609020204030204" pitchFamily="49" charset="0"/>
              </a:rPr>
              <a:t>maxfun</a:t>
            </a:r>
            <a:r>
              <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rPr>
              <a:t>()</a:t>
            </a:r>
            <a:endParaRPr kumimoji="0" lang="pt-BR"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rPr>
              <a:t>{   int b[]={1,2,3,4,5},n=5;</a:t>
            </a:r>
            <a:endPar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zh-CN" altLang="pt-BR" kern="1200" cap="none" spc="0" normalizeH="0" baseline="0" noProof="0">
                <a:latin typeface="Consolas" panose="020B0609020204030204" pitchFamily="49" charset="0"/>
                <a:ea typeface="楷体" panose="02010609060101010101" pitchFamily="49" charset="-122"/>
                <a:cs typeface="Consolas" panose="020B0609020204030204" pitchFamily="49" charset="0"/>
              </a:rPr>
              <a:t>　　</a:t>
            </a:r>
            <a:r>
              <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rPr>
              <a:t>printf("Max=%d\n",</a:t>
            </a:r>
            <a:r>
              <a:rPr kumimoji="0" lang="pt-BR" altLang="zh-CN" kern="1200" cap="none" spc="0" normalizeH="0" baseline="0" noProof="0">
                <a:solidFill>
                  <a:srgbClr val="FF0000"/>
                </a:solidFill>
                <a:latin typeface="Consolas" panose="020B0609020204030204" pitchFamily="49" charset="0"/>
                <a:ea typeface="楷体" panose="02010609060101010101" pitchFamily="49" charset="-122"/>
                <a:cs typeface="Consolas" panose="020B0609020204030204" pitchFamily="49" charset="0"/>
              </a:rPr>
              <a:t>max(b,n)</a:t>
            </a:r>
            <a:r>
              <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rPr>
              <a:t>);</a:t>
            </a:r>
            <a:endPar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pt-BR"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rPr>
              <a:t>}</a:t>
            </a:r>
            <a:endParaRPr kumimoji="0" lang="en-US" altLang="zh-CN" kern="1200" cap="none" spc="0" normalizeH="0" baseline="0" noProof="0">
              <a:latin typeface="Consolas" panose="020B0609020204030204" pitchFamily="49" charset="0"/>
              <a:ea typeface="楷体" panose="02010609060101010101" pitchFamily="49" charset="-122"/>
              <a:cs typeface="Consolas" panose="020B0609020204030204" pitchFamily="49" charset="0"/>
            </a:endParaRPr>
          </a:p>
        </p:txBody>
      </p:sp>
      <p:sp>
        <p:nvSpPr>
          <p:cNvPr id="32774" name="Text Box 4"/>
          <p:cNvSpPr txBox="1">
            <a:spLocks noChangeArrowheads="1"/>
          </p:cNvSpPr>
          <p:nvPr/>
        </p:nvSpPr>
        <p:spPr bwMode="auto">
          <a:xfrm>
            <a:off x="1357313" y="3198813"/>
            <a:ext cx="7389813" cy="1016000"/>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maxfun</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算法中为</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b</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数组分配了相应的内存空间，其空间复杂度为</a:t>
            </a:r>
            <a:r>
              <a:rPr kumimoji="0" lang="pt-BR" altLang="zh-CN" sz="2000" b="0" i="0" u="none" strike="noStrike" kern="1200" cap="none" spc="0" normalizeH="0" baseline="0" noProof="0" dirty="0">
                <a:ln>
                  <a:noFill/>
                </a:ln>
                <a:solidFill>
                  <a:srgbClr val="000000"/>
                </a:solidFill>
                <a:effectLst/>
                <a:uLnTx/>
                <a:uFillTx/>
                <a:latin typeface="+mn-ea"/>
                <a:ea typeface="+mn-ea"/>
                <a:cs typeface="Consolas" panose="020B0609020204030204" pitchFamily="49" charset="0"/>
              </a:rPr>
              <a:t>O</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，如果在</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max</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算法中再考虑形参</a:t>
            </a:r>
            <a:r>
              <a:rPr kumimoji="0" lang="pt-BR"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a:t>
            </a:r>
            <a:r>
              <a:rPr kumimoji="0" lang="zh-CN" altLang="pt-BR"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的空间，这样重复计算了占用的空间。</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5" name="TextBox 4"/>
          <p:cNvSpPr txBox="1"/>
          <p:nvPr/>
        </p:nvSpPr>
        <p:spPr>
          <a:xfrm>
            <a:off x="1428750" y="4371975"/>
            <a:ext cx="3429000" cy="2032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int max(int a[]</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rPr>
              <a:t>int n)</a:t>
            </a:r>
            <a:endPar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int i</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maxi=0;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for (i=1;i&lt;=n;i++)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nb-NO"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if (a[i]&gt;a[maxi])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maxi=i;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    return a[maxi];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6" name="左弧形箭头 5"/>
          <p:cNvSpPr/>
          <p:nvPr/>
        </p:nvSpPr>
        <p:spPr>
          <a:xfrm>
            <a:off x="857250" y="2871788"/>
            <a:ext cx="285750" cy="1785938"/>
          </a:xfrm>
          <a:prstGeom prst="curvedRightArrow">
            <a:avLst/>
          </a:prstGeom>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6">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106">
                                            <p:txEl>
                                              <p:charRg st="31" end="7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1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2"/>
          <p:cNvSpPr txBox="1"/>
          <p:nvPr/>
        </p:nvSpPr>
        <p:spPr>
          <a:xfrm>
            <a:off x="304800" y="1524000"/>
            <a:ext cx="8610600" cy="1476375"/>
          </a:xfrm>
          <a:prstGeom prst="rect">
            <a:avLst/>
          </a:prstGeom>
          <a:noFill/>
          <a:ln w="9525">
            <a:noFill/>
          </a:ln>
        </p:spPr>
        <p:txBody>
          <a:bodyPr wrap="square" anchor="t" anchorCtr="0">
            <a:spAutoFit/>
          </a:bodyPr>
          <a:p>
            <a:pPr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下列关于算法的说法中正确的有（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Ⅰ.</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求解某一类问题的算法是唯一的</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Ⅱ.</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算法必须在有限步操作之后停止</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Ⅲ.</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算法的每一步操作必须是明确的，不能有歧义或含义模糊</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Ⅳ.</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算法执行后一定产生确定的结果。</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endParaRPr lang="zh-CN" altLang="en-US">
              <a:latin typeface="Arial" panose="020B0604020202020204" pitchFamily="34" charset="0"/>
            </a:endParaRPr>
          </a:p>
          <a:p>
            <a:pPr eaLnBrk="0" hangingPunct="0"/>
            <a:r>
              <a:rPr lang="en-US" altLang="zh-CN">
                <a:solidFill>
                  <a:srgbClr val="0000FF"/>
                </a:solidFill>
                <a:latin typeface="微软雅黑" panose="020B0503020204020204" pitchFamily="34" charset="-122"/>
                <a:ea typeface="微软雅黑" panose="020B0503020204020204" pitchFamily="34" charset="-122"/>
              </a:rPr>
              <a:t>A   1</a:t>
            </a:r>
            <a:r>
              <a:rPr lang="zh-CN" altLang="en-US">
                <a:solidFill>
                  <a:srgbClr val="0000FF"/>
                </a:solidFill>
                <a:latin typeface="微软雅黑" panose="020B0503020204020204" pitchFamily="34" charset="-122"/>
                <a:ea typeface="微软雅黑" panose="020B0503020204020204" pitchFamily="34" charset="-122"/>
              </a:rPr>
              <a:t>个</a:t>
            </a:r>
            <a:r>
              <a:rPr lang="en-US" altLang="zh-CN">
                <a:solidFill>
                  <a:srgbClr val="0000FF"/>
                </a:solidFill>
                <a:latin typeface="微软雅黑" panose="020B0503020204020204" pitchFamily="34" charset="-122"/>
                <a:ea typeface="微软雅黑" panose="020B0503020204020204" pitchFamily="34" charset="-122"/>
              </a:rPr>
              <a:t>    B    2</a:t>
            </a:r>
            <a:r>
              <a:rPr lang="zh-CN" altLang="en-US">
                <a:solidFill>
                  <a:srgbClr val="0000FF"/>
                </a:solidFill>
                <a:latin typeface="微软雅黑" panose="020B0503020204020204" pitchFamily="34" charset="-122"/>
                <a:ea typeface="微软雅黑" panose="020B0503020204020204" pitchFamily="34" charset="-122"/>
              </a:rPr>
              <a:t>个</a:t>
            </a:r>
            <a:r>
              <a:rPr lang="en-US" altLang="zh-CN">
                <a:solidFill>
                  <a:srgbClr val="0000FF"/>
                </a:solidFill>
                <a:latin typeface="微软雅黑" panose="020B0503020204020204" pitchFamily="34" charset="-122"/>
                <a:ea typeface="微软雅黑" panose="020B0503020204020204" pitchFamily="34" charset="-122"/>
              </a:rPr>
              <a:t>    C 3</a:t>
            </a:r>
            <a:r>
              <a:rPr lang="zh-CN" altLang="en-US">
                <a:solidFill>
                  <a:srgbClr val="0000FF"/>
                </a:solidFill>
                <a:latin typeface="微软雅黑" panose="020B0503020204020204" pitchFamily="34" charset="-122"/>
                <a:ea typeface="微软雅黑" panose="020B0503020204020204" pitchFamily="34" charset="-122"/>
              </a:rPr>
              <a:t>个</a:t>
            </a:r>
            <a:r>
              <a:rPr lang="en-US" altLang="zh-CN">
                <a:solidFill>
                  <a:srgbClr val="0000FF"/>
                </a:solidFill>
                <a:latin typeface="微软雅黑" panose="020B0503020204020204" pitchFamily="34" charset="-122"/>
                <a:ea typeface="微软雅黑" panose="020B0503020204020204" pitchFamily="34" charset="-122"/>
              </a:rPr>
              <a:t>   D 4</a:t>
            </a:r>
            <a:r>
              <a:rPr lang="zh-CN" altLang="en-US">
                <a:solidFill>
                  <a:srgbClr val="0000FF"/>
                </a:solidFill>
                <a:latin typeface="微软雅黑" panose="020B0503020204020204" pitchFamily="34" charset="-122"/>
                <a:ea typeface="微软雅黑" panose="020B0503020204020204" pitchFamily="34" charset="-122"/>
              </a:rPr>
              <a:t>个</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25602" name="文本框 3"/>
          <p:cNvSpPr txBox="1"/>
          <p:nvPr/>
        </p:nvSpPr>
        <p:spPr>
          <a:xfrm>
            <a:off x="381000" y="4114800"/>
            <a:ext cx="6429375" cy="922338"/>
          </a:xfrm>
          <a:prstGeom prst="rect">
            <a:avLst/>
          </a:prstGeom>
          <a:noFill/>
          <a:ln w="9525">
            <a:noFill/>
          </a:ln>
        </p:spPr>
        <p:txBody>
          <a:bodyPr wrap="none" anchor="t" anchorCtr="0">
            <a:spAutoFit/>
          </a:bodyPr>
          <a:p>
            <a:pPr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衡量一个算法好坏的标准是</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endParaRPr lang="zh-CN" altLang="en-US">
              <a:latin typeface="Arial" panose="020B0604020202020204" pitchFamily="34" charset="0"/>
            </a:endParaRPr>
          </a:p>
          <a:p>
            <a:pPr eaLnBrk="0" hangingPunct="0"/>
            <a:r>
              <a:rPr lang="en-US" altLang="zh-CN">
                <a:solidFill>
                  <a:srgbClr val="0000FF"/>
                </a:solidFill>
                <a:latin typeface="微软雅黑" panose="020B0503020204020204" pitchFamily="34" charset="-122"/>
                <a:ea typeface="微软雅黑" panose="020B0503020204020204" pitchFamily="34" charset="-122"/>
              </a:rPr>
              <a:t>A </a:t>
            </a:r>
            <a:r>
              <a:rPr lang="zh-CN" altLang="en-US">
                <a:solidFill>
                  <a:srgbClr val="0000FF"/>
                </a:solidFill>
                <a:latin typeface="微软雅黑" panose="020B0503020204020204" pitchFamily="34" charset="-122"/>
                <a:ea typeface="微软雅黑" panose="020B0503020204020204" pitchFamily="34" charset="-122"/>
              </a:rPr>
              <a:t>代码短</a:t>
            </a:r>
            <a:r>
              <a:rPr lang="en-US" altLang="zh-CN">
                <a:solidFill>
                  <a:srgbClr val="0000FF"/>
                </a:solidFill>
                <a:latin typeface="微软雅黑" panose="020B0503020204020204" pitchFamily="34" charset="-122"/>
                <a:ea typeface="微软雅黑" panose="020B0503020204020204" pitchFamily="34" charset="-122"/>
              </a:rPr>
              <a:t>   B </a:t>
            </a:r>
            <a:r>
              <a:rPr lang="zh-CN" altLang="en-US">
                <a:solidFill>
                  <a:srgbClr val="0000FF"/>
                </a:solidFill>
                <a:latin typeface="微软雅黑" panose="020B0503020204020204" pitchFamily="34" charset="-122"/>
                <a:ea typeface="微软雅黑" panose="020B0503020204020204" pitchFamily="34" charset="-122"/>
              </a:rPr>
              <a:t>运行速度快</a:t>
            </a:r>
            <a:r>
              <a:rPr lang="en-US" altLang="zh-CN">
                <a:solidFill>
                  <a:srgbClr val="0000FF"/>
                </a:solidFill>
                <a:latin typeface="微软雅黑" panose="020B0503020204020204" pitchFamily="34" charset="-122"/>
                <a:ea typeface="微软雅黑" panose="020B0503020204020204" pitchFamily="34" charset="-122"/>
              </a:rPr>
              <a:t>   C </a:t>
            </a:r>
            <a:r>
              <a:rPr lang="zh-CN" altLang="en-US">
                <a:solidFill>
                  <a:srgbClr val="0000FF"/>
                </a:solidFill>
                <a:latin typeface="微软雅黑" panose="020B0503020204020204" pitchFamily="34" charset="-122"/>
                <a:ea typeface="微软雅黑" panose="020B0503020204020204" pitchFamily="34" charset="-122"/>
              </a:rPr>
              <a:t>占用空间少</a:t>
            </a:r>
            <a:r>
              <a:rPr lang="en-US" altLang="zh-CN">
                <a:solidFill>
                  <a:srgbClr val="0000FF"/>
                </a:solidFill>
                <a:latin typeface="微软雅黑" panose="020B0503020204020204" pitchFamily="34" charset="-122"/>
                <a:ea typeface="微软雅黑" panose="020B0503020204020204" pitchFamily="34" charset="-122"/>
              </a:rPr>
              <a:t>  D </a:t>
            </a:r>
            <a:r>
              <a:rPr lang="zh-CN" altLang="en-US">
                <a:solidFill>
                  <a:srgbClr val="0000FF"/>
                </a:solidFill>
                <a:latin typeface="微软雅黑" panose="020B0503020204020204" pitchFamily="34" charset="-122"/>
                <a:ea typeface="微软雅黑" panose="020B0503020204020204" pitchFamily="34" charset="-122"/>
              </a:rPr>
              <a:t>时间空间复杂度低</a:t>
            </a:r>
            <a:endParaRPr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Text Box 2"/>
          <p:cNvSpPr txBox="1"/>
          <p:nvPr/>
        </p:nvSpPr>
        <p:spPr>
          <a:xfrm>
            <a:off x="304800" y="1185863"/>
            <a:ext cx="8610600" cy="430212"/>
          </a:xfrm>
          <a:prstGeom prst="rect">
            <a:avLst/>
          </a:prstGeom>
          <a:noFill/>
          <a:ln w="9525">
            <a:noFill/>
          </a:ln>
        </p:spPr>
        <p:txBody>
          <a:bodyPr anchor="t" anchorCtr="0">
            <a:spAutoFit/>
          </a:bodyPr>
          <a:p>
            <a:pPr eaLnBrk="0" hangingPunct="0">
              <a:spcBef>
                <a:spcPct val="50000"/>
              </a:spcBef>
            </a:pPr>
            <a:r>
              <a:rPr lang="zh-CN" altLang="pt-BR" sz="2200" dirty="0">
                <a:solidFill>
                  <a:srgbClr val="000000"/>
                </a:solidFill>
                <a:latin typeface="黑体" panose="02010609060101010101" pitchFamily="49" charset="-122"/>
                <a:ea typeface="黑体" panose="02010609060101010101" pitchFamily="49" charset="-122"/>
              </a:rPr>
              <a:t>算法空间复杂度的分析方法与前面介绍的时间复杂度分析方法相似。</a:t>
            </a:r>
            <a:endParaRPr lang="zh-CN" altLang="en-US" sz="2200" dirty="0">
              <a:solidFill>
                <a:srgbClr val="000000"/>
              </a:solidFill>
              <a:latin typeface="黑体" panose="02010609060101010101" pitchFamily="49" charset="-122"/>
              <a:ea typeface="黑体" panose="02010609060101010101" pitchFamily="49" charset="-122"/>
            </a:endParaRPr>
          </a:p>
        </p:txBody>
      </p:sp>
      <p:sp>
        <p:nvSpPr>
          <p:cNvPr id="116738" name="Text Box 3"/>
          <p:cNvSpPr txBox="1"/>
          <p:nvPr/>
        </p:nvSpPr>
        <p:spPr>
          <a:xfrm>
            <a:off x="519113" y="1900238"/>
            <a:ext cx="7993062" cy="490537"/>
          </a:xfrm>
          <a:prstGeom prst="rect">
            <a:avLst/>
          </a:prstGeom>
          <a:noFill/>
          <a:ln w="9525">
            <a:noFill/>
          </a:ln>
        </p:spPr>
        <p:txBody>
          <a:bodyPr anchor="t" anchorCtr="0">
            <a:spAutoFit/>
          </a:bodyPr>
          <a:p>
            <a:pPr eaLnBrk="0" hangingPunct="0">
              <a:lnSpc>
                <a:spcPct val="130000"/>
              </a:lnSpc>
            </a:pP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例</a:t>
            </a:r>
            <a:r>
              <a:rPr lang="en-US" altLang="zh-CN" sz="2200" dirty="0">
                <a:solidFill>
                  <a:srgbClr val="FF0000"/>
                </a:solidFill>
                <a:latin typeface="黑体" panose="02010609060101010101" pitchFamily="49" charset="-122"/>
                <a:ea typeface="黑体" panose="02010609060101010101" pitchFamily="49" charset="-122"/>
              </a:rPr>
              <a:t>】</a:t>
            </a:r>
            <a:r>
              <a:rPr lang="zh-CN" altLang="en-US" sz="2200" dirty="0">
                <a:solidFill>
                  <a:srgbClr val="000000"/>
                </a:solidFill>
                <a:latin typeface="黑体" panose="02010609060101010101" pitchFamily="49" charset="-122"/>
                <a:ea typeface="黑体" panose="02010609060101010101" pitchFamily="49" charset="-122"/>
              </a:rPr>
              <a:t>分析下例算法的空间复杂度</a:t>
            </a:r>
            <a:r>
              <a:rPr lang="zh-CN" altLang="en-US" sz="2200" dirty="0">
                <a:solidFill>
                  <a:srgbClr val="000000"/>
                </a:solidFill>
                <a:latin typeface="Consolas" panose="020B0609020204030204" pitchFamily="49" charset="0"/>
                <a:ea typeface="楷体" panose="02010609060101010101" pitchFamily="49" charset="-122"/>
              </a:rPr>
              <a:t>。　　</a:t>
            </a:r>
            <a:endParaRPr lang="zh-CN" altLang="en-US" sz="2200" dirty="0">
              <a:solidFill>
                <a:srgbClr val="000000"/>
              </a:solidFill>
              <a:latin typeface="Consolas" panose="020B0609020204030204" pitchFamily="49" charset="0"/>
              <a:ea typeface="楷体" panose="02010609060101010101" pitchFamily="49" charset="-122"/>
            </a:endParaRPr>
          </a:p>
        </p:txBody>
      </p:sp>
      <p:sp>
        <p:nvSpPr>
          <p:cNvPr id="33796" name="Text Box 3"/>
          <p:cNvSpPr txBox="1">
            <a:spLocks noChangeArrowheads="1"/>
          </p:cNvSpPr>
          <p:nvPr/>
        </p:nvSpPr>
        <p:spPr bwMode="auto">
          <a:xfrm>
            <a:off x="447675" y="5106988"/>
            <a:ext cx="7993063" cy="129381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Consolas" panose="020B0609020204030204" pitchFamily="49" charset="0"/>
              </a:rPr>
              <a:t>　　</a:t>
            </a:r>
            <a:r>
              <a:rPr kumimoji="0" lang="zh-CN" altLang="en-US" sz="22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解：</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该算法是一个非递归算法，其中只临时分配了</a:t>
            </a:r>
            <a:r>
              <a:rPr kumimoji="0" lang="en-US" altLang="zh-CN" sz="2000" b="0" i="1" u="none" strike="noStrike" kern="120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i</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k</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两个变量的空间，它与问题规模</a:t>
            </a:r>
            <a:r>
              <a:rPr kumimoji="0" lang="en-US" altLang="zh-CN" sz="2000" b="0" i="1"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n</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无关，所以其空间复杂度均为</a:t>
            </a:r>
            <a:r>
              <a:rPr kumimoji="0" lang="en-US" altLang="zh-CN" sz="2000" b="0" i="0" u="none" strike="noStrike" kern="1200" cap="none" spc="0" normalizeH="0" baseline="0" noProof="0" dirty="0">
                <a:ln>
                  <a:noFill/>
                </a:ln>
                <a:solidFill>
                  <a:srgbClr val="000000"/>
                </a:solidFill>
                <a:effectLst/>
                <a:uLnTx/>
                <a:uFillTx/>
                <a:latin typeface="+mn-ea"/>
                <a:ea typeface="+mn-ea"/>
                <a:cs typeface="Consolas" panose="020B0609020204030204" pitchFamily="49" charset="0"/>
              </a:rPr>
              <a:t>O</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(1)</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，即该算法为原时工作算法。</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5" name="Text Box 3"/>
          <p:cNvSpPr txBox="1">
            <a:spLocks noChangeArrowheads="1"/>
          </p:cNvSpPr>
          <p:nvPr/>
        </p:nvSpPr>
        <p:spPr bwMode="auto">
          <a:xfrm>
            <a:off x="1130305" y="2598109"/>
            <a:ext cx="3817934" cy="2302508"/>
          </a:xfrm>
          <a:prstGeom prst="rect">
            <a:avLst/>
          </a:prstGeom>
          <a:solidFill>
            <a:schemeClr val="bg1">
              <a:lumMod val="95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marR="0" defTabSz="914400" eaLnBrk="0" hangingPunct="0">
              <a:buClrTx/>
              <a:buSzTx/>
              <a:buFontTx/>
              <a:buNone/>
              <a:defRPr/>
            </a:pPr>
            <a:r>
              <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rPr>
              <a:t>void </a:t>
            </a:r>
            <a:r>
              <a:rPr kumimoji="0" lang="en-US" altLang="zh-CN" kern="1200" cap="none" spc="0" normalizeH="0" baseline="0" noProof="0" err="1">
                <a:solidFill>
                  <a:srgbClr val="9900FF"/>
                </a:solidFill>
                <a:latin typeface="Consolas" panose="020B0609020204030204" pitchFamily="49" charset="0"/>
                <a:ea typeface="楷体" panose="02010609060101010101" pitchFamily="49" charset="-122"/>
                <a:cs typeface="Consolas" panose="020B0609020204030204" pitchFamily="49" charset="0"/>
              </a:rPr>
              <a:t>func</a:t>
            </a:r>
            <a:r>
              <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kern="1200" cap="none" spc="0" normalizeH="0" baseline="0" noProof="0" err="1">
                <a:solidFill>
                  <a:srgbClr val="9900FF"/>
                </a:solidFill>
                <a:latin typeface="Consolas" panose="020B0609020204030204" pitchFamily="49" charset="0"/>
                <a:ea typeface="楷体" panose="02010609060101010101" pitchFamily="49" charset="-122"/>
                <a:cs typeface="Consolas" panose="020B0609020204030204" pitchFamily="49" charset="0"/>
              </a:rPr>
              <a:t>int</a:t>
            </a:r>
            <a:r>
              <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rPr>
              <a:t> n)</a:t>
            </a:r>
            <a:endParaRPr kumimoji="0" lang="en-US" altLang="zh-CN" kern="1200" cap="none" spc="0" normalizeH="0" baseline="0" noProof="0">
              <a:solidFill>
                <a:srgbClr val="99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1,k</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=100;</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&lt;=n)</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	  k++;</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0" lang="en-US" altLang="zh-CN" kern="1200" cap="none" spc="0" normalizeH="0" baseline="0" noProof="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2"/>
          <p:cNvSpPr>
            <a:spLocks noChangeArrowheads="1"/>
          </p:cNvSpPr>
          <p:nvPr/>
        </p:nvSpPr>
        <p:spPr bwMode="auto">
          <a:xfrm>
            <a:off x="152400" y="503238"/>
            <a:ext cx="7315200" cy="584200"/>
          </a:xfrm>
          <a:prstGeom prst="rect">
            <a:avLst/>
          </a:prstGeom>
          <a:noFill/>
          <a:ln>
            <a:noFill/>
          </a:ln>
        </p:spPr>
        <p:txBody>
          <a:bodyPr>
            <a:spAutoFit/>
          </a:bodyPr>
          <a:lstStyle>
            <a:lvl1pPr>
              <a:defRPr sz="2400">
                <a:solidFill>
                  <a:schemeClr val="tx1"/>
                </a:solidFill>
                <a:latin typeface="Garamond" panose="02020404030301010803" pitchFamily="18" charset="0"/>
                <a:ea typeface="黑体" panose="02010609060101010101" pitchFamily="49" charset="-122"/>
              </a:defRPr>
            </a:lvl1pPr>
            <a:lvl2pPr marL="742950" indent="-285750">
              <a:defRPr sz="2400">
                <a:solidFill>
                  <a:schemeClr val="tx1"/>
                </a:solidFill>
                <a:latin typeface="Garamond" panose="02020404030301010803" pitchFamily="18" charset="0"/>
                <a:ea typeface="黑体" panose="02010609060101010101" pitchFamily="49" charset="-122"/>
              </a:defRPr>
            </a:lvl2pPr>
            <a:lvl3pPr marL="1143000" indent="-228600">
              <a:defRPr sz="2400">
                <a:solidFill>
                  <a:schemeClr val="tx1"/>
                </a:solidFill>
                <a:latin typeface="Garamond" panose="02020404030301010803" pitchFamily="18" charset="0"/>
                <a:ea typeface="黑体" panose="02010609060101010101" pitchFamily="49" charset="-122"/>
              </a:defRPr>
            </a:lvl3pPr>
            <a:lvl4pPr marL="1600200" indent="-228600">
              <a:defRPr sz="2400">
                <a:solidFill>
                  <a:schemeClr val="tx1"/>
                </a:solidFill>
                <a:latin typeface="Garamond" panose="02020404030301010803" pitchFamily="18" charset="0"/>
                <a:ea typeface="黑体" panose="02010609060101010101" pitchFamily="49" charset="-122"/>
              </a:defRPr>
            </a:lvl4pPr>
            <a:lvl5pPr marL="2057400" indent="-228600">
              <a:defRPr sz="2400">
                <a:solidFill>
                  <a:schemeClr val="tx1"/>
                </a:solidFill>
                <a:latin typeface="Garamond" panose="02020404030301010803"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Garamond" panose="02020404030301010803"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sym typeface="Times New Roman" panose="02020603050405020304" pitchFamily="18" charset="0"/>
              </a:rPr>
              <a:t> 算法的空间复杂性分析</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charRg st="0"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eaLnBrk="0" hangingPunct="0"/>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500" fill="hold"/>
                                        <p:tgtEl>
                                          <p:spTgt spid="99330"/>
                                        </p:tgtEl>
                                        <p:attrNameLst>
                                          <p:attrName>ppt_w</p:attrName>
                                        </p:attrNameLst>
                                      </p:cBhvr>
                                      <p:tavLst>
                                        <p:tav tm="0">
                                          <p:val>
                                            <p:fltVal val="0.000000"/>
                                          </p:val>
                                        </p:tav>
                                        <p:tav tm="100000">
                                          <p:val>
                                            <p:strVal val="#ppt_w"/>
                                          </p:val>
                                        </p:tav>
                                      </p:tavLst>
                                    </p:anim>
                                    <p:anim calcmode="lin" valueType="num">
                                      <p:cBhvr>
                                        <p:cTn id="8" dur="500" fill="hold"/>
                                        <p:tgtEl>
                                          <p:spTgt spid="99330"/>
                                        </p:tgtEl>
                                        <p:attrNameLst>
                                          <p:attrName>ppt_h</p:attrName>
                                        </p:attrNameLst>
                                      </p:cBhvr>
                                      <p:tavLst>
                                        <p:tav tm="0">
                                          <p:val>
                                            <p:fltVal val="0.000000"/>
                                          </p:val>
                                        </p:tav>
                                        <p:tav tm="100000">
                                          <p:val>
                                            <p:strVal val="#ppt_h"/>
                                          </p:val>
                                        </p:tav>
                                      </p:tavLst>
                                    </p:anim>
                                    <p:animEffect transition="in" filter="fade">
                                      <p:cBhvr>
                                        <p:cTn id="9" dur="500"/>
                                        <p:tgtEl>
                                          <p:spTgt spid="99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4"/>
          <p:cNvSpPr txBox="1"/>
          <p:nvPr/>
        </p:nvSpPr>
        <p:spPr>
          <a:xfrm>
            <a:off x="457200" y="1219200"/>
            <a:ext cx="5559425" cy="2416175"/>
          </a:xfrm>
          <a:prstGeom prst="rect">
            <a:avLst/>
          </a:prstGeom>
          <a:noFill/>
          <a:ln w="9525">
            <a:noFill/>
          </a:ln>
        </p:spPr>
        <p:txBody>
          <a:bodyPr wrap="square" anchor="t" anchorCtr="0">
            <a:spAutoFit/>
          </a:bodyPr>
          <a:p>
            <a:pPr eaLnBrk="0" hangingPunct="0">
              <a:lnSpc>
                <a:spcPct val="12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下述算法时间复杂度为（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x=0</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y=0</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for(k=1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k&lt;=n</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k++)</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x++</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for(</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&lt;=n</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for(j=1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j&lt;=n</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20000"/>
              </a:lnSpc>
            </a:pP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y++</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a:latin typeface="Arial" panose="020B0604020202020204" pitchFamily="34" charset="0"/>
            </a:endParaRPr>
          </a:p>
        </p:txBody>
      </p:sp>
      <p:sp>
        <p:nvSpPr>
          <p:cNvPr id="26626" name="文本框 5"/>
          <p:cNvSpPr txBox="1"/>
          <p:nvPr/>
        </p:nvSpPr>
        <p:spPr>
          <a:xfrm>
            <a:off x="609600" y="3584575"/>
            <a:ext cx="6462713"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T(n)</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表示当输入规模为</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时的算法效率，以下算法效率最优的是</a:t>
            </a:r>
            <a:endParaRPr lang="zh-CN" altLang="en-US">
              <a:latin typeface="Arial" panose="020B0604020202020204" pitchFamily="34" charset="0"/>
            </a:endParaRPr>
          </a:p>
        </p:txBody>
      </p:sp>
      <p:sp>
        <p:nvSpPr>
          <p:cNvPr id="26627" name="文本框 6"/>
          <p:cNvSpPr txBox="1"/>
          <p:nvPr/>
        </p:nvSpPr>
        <p:spPr>
          <a:xfrm>
            <a:off x="685800" y="4117975"/>
            <a:ext cx="3051175"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T(n)= T(n-1)+1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T(1)=1</a:t>
            </a:r>
            <a:endParaRPr lang="zh-CN" altLang="en-US">
              <a:latin typeface="Arial" panose="020B0604020202020204" pitchFamily="34" charset="0"/>
            </a:endParaRPr>
          </a:p>
        </p:txBody>
      </p:sp>
      <p:sp>
        <p:nvSpPr>
          <p:cNvPr id="26628" name="文本框 7"/>
          <p:cNvSpPr txBox="1"/>
          <p:nvPr/>
        </p:nvSpPr>
        <p:spPr>
          <a:xfrm>
            <a:off x="685800" y="4689475"/>
            <a:ext cx="1485900"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T(n)= 2n</a:t>
            </a:r>
            <a:r>
              <a:rPr lang="en-US" altLang="zh-CN"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a:latin typeface="Arial" panose="020B0604020202020204" pitchFamily="34" charset="0"/>
            </a:endParaRPr>
          </a:p>
        </p:txBody>
      </p:sp>
      <p:sp>
        <p:nvSpPr>
          <p:cNvPr id="26629" name="文本框 8"/>
          <p:cNvSpPr txBox="1"/>
          <p:nvPr/>
        </p:nvSpPr>
        <p:spPr>
          <a:xfrm>
            <a:off x="685800" y="5260975"/>
            <a:ext cx="3043238"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T(n)= T(n/2)+1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T(1)=1</a:t>
            </a:r>
            <a:endParaRPr lang="zh-CN" altLang="en-US">
              <a:latin typeface="Arial" panose="020B0604020202020204" pitchFamily="34" charset="0"/>
            </a:endParaRPr>
          </a:p>
        </p:txBody>
      </p:sp>
      <p:sp>
        <p:nvSpPr>
          <p:cNvPr id="26630" name="文本框 11"/>
          <p:cNvSpPr txBox="1"/>
          <p:nvPr/>
        </p:nvSpPr>
        <p:spPr>
          <a:xfrm>
            <a:off x="687388" y="5794375"/>
            <a:ext cx="1824037" cy="368300"/>
          </a:xfrm>
          <a:prstGeom prst="rect">
            <a:avLst/>
          </a:prstGeom>
          <a:noFill/>
          <a:ln w="9525">
            <a:noFill/>
          </a:ln>
        </p:spPr>
        <p:txBody>
          <a:bodyPr wrap="none" anchor="t" anchorCtr="0">
            <a:spAutoFit/>
          </a:bodyPr>
          <a:p>
            <a:pPr eaLnBrk="0" hangingPunct="0"/>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T(n)=3nlog</a:t>
            </a:r>
            <a:r>
              <a:rPr lang="en-US" altLang="zh-CN"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baseline="30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a:t>
            </a:r>
            <a:endParaRPr lang="zh-CN" altLang="en-US">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2"/>
          </p:nvPr>
        </p:nvSpPr>
        <p:spPr/>
        <p:txBody>
          <a:bodyPr wrap="square" lIns="91440" tIns="45720" rIns="91440" bIns="45720" numCol="1" anchor="t" anchorCtr="0" compatLnSpc="1"/>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数据结构与算法</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74" name="文本框 2"/>
          <p:cNvSpPr txBox="1"/>
          <p:nvPr/>
        </p:nvSpPr>
        <p:spPr>
          <a:xfrm>
            <a:off x="457200" y="1600200"/>
            <a:ext cx="4719638" cy="368300"/>
          </a:xfrm>
          <a:prstGeom prst="rect">
            <a:avLst/>
          </a:prstGeom>
          <a:noFill/>
          <a:ln w="9525">
            <a:noFill/>
          </a:ln>
        </p:spPr>
        <p:txBody>
          <a:bodyPr wrap="none" anchor="t" anchorCtr="0">
            <a:spAutoFit/>
          </a:bodyPr>
          <a:p>
            <a:pPr eaLnBrk="0" hangingPunct="0"/>
            <a:r>
              <a:rPr lang="zh-CN" altLang="zh-CN" dirty="0">
                <a:latin typeface="微软雅黑" panose="020B0503020204020204" pitchFamily="34" charset="-122"/>
                <a:ea typeface="微软雅黑" panose="020B0503020204020204" pitchFamily="34" charset="-122"/>
              </a:rPr>
              <a:t>度量算法优劣的方法有</a:t>
            </a:r>
            <a:r>
              <a:rPr lang="zh-CN" altLang="en-US" dirty="0">
                <a:solidFill>
                  <a:srgbClr val="639EF4"/>
                </a:solidFill>
                <a:latin typeface="微软雅黑" panose="020B0503020204020204" pitchFamily="34" charset="-122"/>
                <a:ea typeface="微软雅黑" panose="020B0503020204020204" pitchFamily="34" charset="-122"/>
              </a:rPr>
              <a:t> </a:t>
            </a:r>
            <a:r>
              <a:rPr lang="en-US" altLang="zh-CN" dirty="0">
                <a:solidFill>
                  <a:srgbClr val="639EF4"/>
                </a:solidFill>
                <a:latin typeface="微软雅黑" panose="020B0503020204020204" pitchFamily="34" charset="-122"/>
                <a:ea typeface="微软雅黑" panose="020B0503020204020204" pitchFamily="34" charset="-122"/>
              </a:rPr>
              <a:t>[</a:t>
            </a:r>
            <a:r>
              <a:rPr lang="zh-CN" altLang="en-US" dirty="0">
                <a:solidFill>
                  <a:srgbClr val="639EF4"/>
                </a:solidFill>
                <a:latin typeface="微软雅黑" panose="020B0503020204020204" pitchFamily="34" charset="-122"/>
                <a:ea typeface="微软雅黑" panose="020B0503020204020204" pitchFamily="34" charset="-122"/>
              </a:rPr>
              <a:t>填空</a:t>
            </a:r>
            <a:r>
              <a:rPr lang="en-US" altLang="zh-CN" dirty="0">
                <a:solidFill>
                  <a:srgbClr val="639EF4"/>
                </a:solidFill>
                <a:latin typeface="微软雅黑" panose="020B0503020204020204" pitchFamily="34" charset="-122"/>
                <a:ea typeface="微软雅黑" panose="020B0503020204020204" pitchFamily="34" charset="-122"/>
              </a:rPr>
              <a:t>1]</a:t>
            </a:r>
            <a:r>
              <a:rPr lang="en-US" altLang="zh-CN" dirty="0">
                <a:solidFill>
                  <a:srgbClr val="000000"/>
                </a:solidFill>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和事后测试。</a:t>
            </a:r>
            <a:endParaRPr lang="zh-CN" altLang="en-US">
              <a:latin typeface="微软雅黑" panose="020B0503020204020204" pitchFamily="34" charset="-122"/>
              <a:ea typeface="微软雅黑" panose="020B0503020204020204" pitchFamily="34" charset="-122"/>
            </a:endParaRPr>
          </a:p>
        </p:txBody>
      </p:sp>
      <p:sp>
        <p:nvSpPr>
          <p:cNvPr id="28675" name="文本框 3"/>
          <p:cNvSpPr txBox="1"/>
          <p:nvPr/>
        </p:nvSpPr>
        <p:spPr>
          <a:xfrm>
            <a:off x="533400" y="2438400"/>
            <a:ext cx="3382963" cy="368300"/>
          </a:xfrm>
          <a:prstGeom prst="rect">
            <a:avLst/>
          </a:prstGeom>
          <a:noFill/>
          <a:ln w="9525">
            <a:noFill/>
          </a:ln>
        </p:spPr>
        <p:txBody>
          <a:bodyPr wrap="none" anchor="t" anchorCtr="0">
            <a:spAutoFit/>
          </a:bodyPr>
          <a:p>
            <a:pPr eaLnBrk="0" hangingPunct="0"/>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什么是算法？算法有哪些特征？</a:t>
            </a:r>
            <a:endParaRPr lang="zh-CN" altLang="en-US">
              <a:latin typeface="Arial" panose="020B0604020202020204" pitchFamily="34" charset="0"/>
            </a:endParaRPr>
          </a:p>
        </p:txBody>
      </p:sp>
      <p:sp>
        <p:nvSpPr>
          <p:cNvPr id="28676" name="文本框 4"/>
          <p:cNvSpPr txBox="1"/>
          <p:nvPr/>
        </p:nvSpPr>
        <p:spPr>
          <a:xfrm>
            <a:off x="533400" y="3124200"/>
            <a:ext cx="7869238" cy="977900"/>
          </a:xfrm>
          <a:prstGeom prst="rect">
            <a:avLst/>
          </a:prstGeom>
          <a:noFill/>
          <a:ln w="9525">
            <a:noFill/>
          </a:ln>
        </p:spPr>
        <p:txBody>
          <a:bodyPr wrap="square" anchor="t" anchorCtr="0">
            <a:spAutoFit/>
          </a:bodyPr>
          <a:p>
            <a:pPr eaLnBrk="0" hangingPunct="0">
              <a:lnSpc>
                <a:spcPct val="160000"/>
              </a:lnSpc>
            </a:pPr>
            <a:r>
              <a:rPr lang="zh-CN" altLang="zh-CN" dirty="0">
                <a:latin typeface="微软雅黑" panose="020B0503020204020204" pitchFamily="34" charset="-122"/>
                <a:ea typeface="微软雅黑" panose="020B0503020204020204" pitchFamily="34" charset="-122"/>
              </a:rPr>
              <a:t>描述算法时间增长率上限用</a:t>
            </a:r>
            <a:r>
              <a:rPr lang="en-US" altLang="zh-CN" u="sng" dirty="0">
                <a:latin typeface="微软雅黑" panose="020B0503020204020204" pitchFamily="34" charset="-122"/>
                <a:ea typeface="微软雅黑" panose="020B0503020204020204" pitchFamily="34" charset="-122"/>
              </a:rPr>
              <a:t>            </a:t>
            </a:r>
            <a:r>
              <a:rPr lang="zh-CN" altLang="en-US" u="sng" dirty="0">
                <a:solidFill>
                  <a:srgbClr val="639EF4"/>
                </a:solidFill>
                <a:latin typeface="微软雅黑" panose="020B0503020204020204" pitchFamily="34" charset="-122"/>
                <a:ea typeface="微软雅黑" panose="020B0503020204020204" pitchFamily="34" charset="-122"/>
              </a:rPr>
              <a:t> </a:t>
            </a:r>
            <a:r>
              <a:rPr lang="en-US" altLang="zh-CN" u="sng" dirty="0">
                <a:solidFill>
                  <a:srgbClr val="639EF4"/>
                </a:solidFill>
                <a:latin typeface="微软雅黑" panose="020B0503020204020204" pitchFamily="34" charset="-122"/>
                <a:ea typeface="微软雅黑" panose="020B0503020204020204" pitchFamily="34" charset="-122"/>
              </a:rPr>
              <a:t>[</a:t>
            </a:r>
            <a:r>
              <a:rPr lang="zh-CN" altLang="en-US" u="sng" dirty="0">
                <a:solidFill>
                  <a:srgbClr val="639EF4"/>
                </a:solidFill>
                <a:latin typeface="微软雅黑" panose="020B0503020204020204" pitchFamily="34" charset="-122"/>
                <a:ea typeface="微软雅黑" panose="020B0503020204020204" pitchFamily="34" charset="-122"/>
              </a:rPr>
              <a:t>填空</a:t>
            </a:r>
            <a:r>
              <a:rPr lang="en-US" altLang="zh-CN" u="sng" dirty="0">
                <a:solidFill>
                  <a:srgbClr val="639EF4"/>
                </a:solidFill>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符号，增长率下限用</a:t>
            </a:r>
            <a:r>
              <a:rPr lang="en-US" altLang="zh-CN" u="sng" dirty="0">
                <a:latin typeface="微软雅黑" panose="020B0503020204020204" pitchFamily="34" charset="-122"/>
                <a:ea typeface="微软雅黑" panose="020B0503020204020204" pitchFamily="34" charset="-122"/>
              </a:rPr>
              <a:t>            </a:t>
            </a:r>
            <a:r>
              <a:rPr lang="zh-CN" altLang="en-US" u="sng" dirty="0">
                <a:solidFill>
                  <a:srgbClr val="639EF4"/>
                </a:solidFill>
                <a:latin typeface="微软雅黑" panose="020B0503020204020204" pitchFamily="34" charset="-122"/>
                <a:ea typeface="微软雅黑" panose="020B0503020204020204" pitchFamily="34" charset="-122"/>
              </a:rPr>
              <a:t> </a:t>
            </a:r>
            <a:r>
              <a:rPr lang="en-US" altLang="zh-CN" u="sng" dirty="0">
                <a:solidFill>
                  <a:srgbClr val="639EF4"/>
                </a:solidFill>
                <a:latin typeface="微软雅黑" panose="020B0503020204020204" pitchFamily="34" charset="-122"/>
                <a:ea typeface="微软雅黑" panose="020B0503020204020204" pitchFamily="34" charset="-122"/>
              </a:rPr>
              <a:t>[</a:t>
            </a:r>
            <a:r>
              <a:rPr lang="zh-CN" altLang="en-US" u="sng" dirty="0">
                <a:solidFill>
                  <a:srgbClr val="639EF4"/>
                </a:solidFill>
                <a:latin typeface="微软雅黑" panose="020B0503020204020204" pitchFamily="34" charset="-122"/>
                <a:ea typeface="微软雅黑" panose="020B0503020204020204" pitchFamily="34" charset="-122"/>
              </a:rPr>
              <a:t>填空</a:t>
            </a:r>
            <a:r>
              <a:rPr lang="en-US" altLang="zh-CN" u="sng" dirty="0">
                <a:solidFill>
                  <a:srgbClr val="639EF4"/>
                </a:solidFill>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符号表示。</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7281" name="Picture 2"/>
          <p:cNvPicPr>
            <a:picLocks noChangeAspect="1"/>
          </p:cNvPicPr>
          <p:nvPr>
            <p:custDataLst>
              <p:tags r:id="rId1"/>
            </p:custDataLst>
          </p:nvPr>
        </p:nvPicPr>
        <p:blipFill>
          <a:blip r:embed="rId2"/>
          <a:stretch>
            <a:fillRect/>
          </a:stretch>
        </p:blipFill>
        <p:spPr>
          <a:xfrm>
            <a:off x="209550" y="1325563"/>
            <a:ext cx="8724900" cy="4205287"/>
          </a:xfrm>
          <a:prstGeom prst="rect">
            <a:avLst/>
          </a:prstGeom>
          <a:noFill/>
          <a:ln w="9525">
            <a:noFill/>
          </a:ln>
        </p:spPr>
      </p:pic>
      <p:sp>
        <p:nvSpPr>
          <p:cNvPr id="2" name="圆角矩形 1"/>
          <p:cNvSpPr/>
          <p:nvPr/>
        </p:nvSpPr>
        <p:spPr>
          <a:xfrm>
            <a:off x="762000" y="5867400"/>
            <a:ext cx="1600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紧确界</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圆角矩形 2"/>
          <p:cNvSpPr/>
          <p:nvPr/>
        </p:nvSpPr>
        <p:spPr>
          <a:xfrm>
            <a:off x="3771900" y="5867400"/>
            <a:ext cx="1600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上界</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圆角矩形 3"/>
          <p:cNvSpPr/>
          <p:nvPr/>
        </p:nvSpPr>
        <p:spPr>
          <a:xfrm>
            <a:off x="6934200" y="5867400"/>
            <a:ext cx="1600200" cy="457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p>
            <a:pPr algn="ctr">
              <a:buClrTx/>
              <a:buSzTx/>
              <a:buFontTx/>
            </a:pPr>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下界</a:t>
            </a: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622.499212598425,&quot;width&quot;:13740}"/>
</p:tagLst>
</file>

<file path=ppt/tags/tag2.xml><?xml version="1.0" encoding="utf-8"?>
<p:tagLst xmlns:p="http://schemas.openxmlformats.org/presentationml/2006/main">
  <p:tag name="KSO_WPP_MARK_KEY" val="f5829516-c9ba-4b8d-b39c-790137436fbd"/>
  <p:tag name="COMMONDATA" val="eyJoZGlkIjoiYWI4YWYzMzJhYzI5MmRjNmIzMTRmZWRhN2M1Mzc3MDYifQ=="/>
</p:tagLst>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10062</Words>
  <Application>WPS 演示</Application>
  <PresentationFormat>全屏显示(4:3)</PresentationFormat>
  <Paragraphs>1061</Paragraphs>
  <Slides>61</Slides>
  <Notes>30</Notes>
  <HiddenSlides>0</HiddenSlides>
  <MMClips>0</MMClips>
  <ScaleCrop>false</ScaleCrop>
  <HeadingPairs>
    <vt:vector size="8" baseType="variant">
      <vt:variant>
        <vt:lpstr>已用的字体</vt:lpstr>
      </vt:variant>
      <vt:variant>
        <vt:i4>28</vt:i4>
      </vt:variant>
      <vt:variant>
        <vt:lpstr>主题</vt:lpstr>
      </vt:variant>
      <vt:variant>
        <vt:i4>2</vt:i4>
      </vt:variant>
      <vt:variant>
        <vt:lpstr>嵌入 OLE 服务器</vt:lpstr>
      </vt:variant>
      <vt:variant>
        <vt:i4>39</vt:i4>
      </vt:variant>
      <vt:variant>
        <vt:lpstr>幻灯片标题</vt:lpstr>
      </vt:variant>
      <vt:variant>
        <vt:i4>61</vt:i4>
      </vt:variant>
    </vt:vector>
  </HeadingPairs>
  <TitlesOfParts>
    <vt:vector size="130" baseType="lpstr">
      <vt:lpstr>Arial</vt:lpstr>
      <vt:lpstr>宋体</vt:lpstr>
      <vt:lpstr>Wingdings</vt:lpstr>
      <vt:lpstr>Verdana</vt:lpstr>
      <vt:lpstr>等线</vt:lpstr>
      <vt:lpstr>黑体</vt:lpstr>
      <vt:lpstr>微软雅黑</vt:lpstr>
      <vt:lpstr>Consolas</vt:lpstr>
      <vt:lpstr>楷体</vt:lpstr>
      <vt:lpstr>华文中宋</vt:lpstr>
      <vt:lpstr>Times New Roman</vt:lpstr>
      <vt:lpstr>仿宋</vt:lpstr>
      <vt:lpstr>Garamond</vt:lpstr>
      <vt:lpstr>Arial Unicode MS</vt:lpstr>
      <vt:lpstr>Symbol</vt:lpstr>
      <vt:lpstr>思源黑体</vt:lpstr>
      <vt:lpstr>Comic Sans MS</vt:lpstr>
      <vt:lpstr>华文行楷</vt:lpstr>
      <vt:lpstr>楷体_GB2312</vt:lpstr>
      <vt:lpstr>新宋体</vt:lpstr>
      <vt:lpstr>Arial Narrow</vt:lpstr>
      <vt:lpstr>Calibri</vt:lpstr>
      <vt:lpstr>Bradley Hand ITC</vt:lpstr>
      <vt:lpstr>华文楷体</vt:lpstr>
      <vt:lpstr>华光通心圆_CNKI</vt:lpstr>
      <vt:lpstr>Cambria Math</vt:lpstr>
      <vt:lpstr>MS Mincho</vt:lpstr>
      <vt:lpstr>Segoe Print</vt:lpstr>
      <vt:lpstr>sample</vt:lpstr>
      <vt:lpstr>1_sample</vt:lpstr>
      <vt:lpstr>Equation.3</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算法设计与分析</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主方法</vt:lpstr>
      <vt:lpstr>主定理证明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DDMM</cp:lastModifiedBy>
  <cp:revision>481</cp:revision>
  <dcterms:created xsi:type="dcterms:W3CDTF">2004-08-26T06:30:00Z</dcterms:created>
  <dcterms:modified xsi:type="dcterms:W3CDTF">2022-10-22T01:53:55Z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3B28C3E422564B5F8F659D33FF7DD6A6</vt:lpwstr>
  </property>
</Properties>
</file>