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5"/>
  </p:handoutMasterIdLst>
  <p:sldIdLst>
    <p:sldId id="256" r:id="rId3"/>
    <p:sldId id="278" r:id="rId5"/>
    <p:sldId id="731" r:id="rId6"/>
    <p:sldId id="732" r:id="rId7"/>
    <p:sldId id="733" r:id="rId8"/>
    <p:sldId id="734" r:id="rId9"/>
    <p:sldId id="735" r:id="rId10"/>
    <p:sldId id="736" r:id="rId11"/>
    <p:sldId id="737" r:id="rId12"/>
    <p:sldId id="738" r:id="rId13"/>
    <p:sldId id="739" r:id="rId14"/>
    <p:sldId id="740" r:id="rId15"/>
    <p:sldId id="741" r:id="rId16"/>
    <p:sldId id="742" r:id="rId17"/>
    <p:sldId id="743" r:id="rId18"/>
    <p:sldId id="744" r:id="rId19"/>
    <p:sldId id="745" r:id="rId20"/>
    <p:sldId id="746" r:id="rId21"/>
    <p:sldId id="747" r:id="rId22"/>
    <p:sldId id="748" r:id="rId23"/>
    <p:sldId id="749" r:id="rId24"/>
    <p:sldId id="750" r:id="rId25"/>
    <p:sldId id="751" r:id="rId26"/>
    <p:sldId id="752" r:id="rId27"/>
    <p:sldId id="753" r:id="rId28"/>
    <p:sldId id="754" r:id="rId29"/>
    <p:sldId id="755" r:id="rId30"/>
    <p:sldId id="756" r:id="rId31"/>
    <p:sldId id="757" r:id="rId32"/>
    <p:sldId id="758" r:id="rId33"/>
    <p:sldId id="759" r:id="rId34"/>
    <p:sldId id="760" r:id="rId35"/>
    <p:sldId id="761" r:id="rId36"/>
    <p:sldId id="762" r:id="rId37"/>
    <p:sldId id="763" r:id="rId38"/>
    <p:sldId id="764" r:id="rId39"/>
    <p:sldId id="765" r:id="rId40"/>
    <p:sldId id="766" r:id="rId41"/>
    <p:sldId id="767" r:id="rId42"/>
    <p:sldId id="768" r:id="rId43"/>
    <p:sldId id="769" r:id="rId44"/>
    <p:sldId id="770" r:id="rId45"/>
    <p:sldId id="771" r:id="rId46"/>
    <p:sldId id="772" r:id="rId47"/>
    <p:sldId id="773" r:id="rId48"/>
    <p:sldId id="774" r:id="rId49"/>
    <p:sldId id="775" r:id="rId50"/>
    <p:sldId id="776" r:id="rId51"/>
    <p:sldId id="777" r:id="rId52"/>
    <p:sldId id="778" r:id="rId53"/>
    <p:sldId id="779" r:id="rId54"/>
    <p:sldId id="780" r:id="rId55"/>
    <p:sldId id="781" r:id="rId56"/>
    <p:sldId id="782" r:id="rId57"/>
    <p:sldId id="783" r:id="rId58"/>
    <p:sldId id="784" r:id="rId59"/>
    <p:sldId id="785" r:id="rId60"/>
    <p:sldId id="786" r:id="rId61"/>
    <p:sldId id="787" r:id="rId62"/>
    <p:sldId id="788" r:id="rId63"/>
    <p:sldId id="789" r:id="rId64"/>
    <p:sldId id="790" r:id="rId65"/>
    <p:sldId id="791" r:id="rId66"/>
    <p:sldId id="792" r:id="rId67"/>
    <p:sldId id="793" r:id="rId68"/>
    <p:sldId id="794" r:id="rId69"/>
    <p:sldId id="795" r:id="rId70"/>
    <p:sldId id="796" r:id="rId71"/>
    <p:sldId id="797" r:id="rId72"/>
    <p:sldId id="798" r:id="rId73"/>
    <p:sldId id="799" r:id="rId74"/>
    <p:sldId id="800" r:id="rId75"/>
    <p:sldId id="801" r:id="rId76"/>
    <p:sldId id="802" r:id="rId77"/>
    <p:sldId id="803" r:id="rId78"/>
    <p:sldId id="804" r:id="rId79"/>
    <p:sldId id="805" r:id="rId80"/>
    <p:sldId id="806" r:id="rId81"/>
    <p:sldId id="807" r:id="rId82"/>
    <p:sldId id="808" r:id="rId83"/>
    <p:sldId id="809" r:id="rId84"/>
    <p:sldId id="810" r:id="rId85"/>
    <p:sldId id="811" r:id="rId86"/>
    <p:sldId id="812" r:id="rId87"/>
    <p:sldId id="813" r:id="rId88"/>
    <p:sldId id="814" r:id="rId89"/>
    <p:sldId id="815" r:id="rId90"/>
    <p:sldId id="816" r:id="rId91"/>
    <p:sldId id="817" r:id="rId92"/>
    <p:sldId id="818" r:id="rId93"/>
    <p:sldId id="819" r:id="rId94"/>
    <p:sldId id="820" r:id="rId95"/>
    <p:sldId id="821" r:id="rId96"/>
    <p:sldId id="822" r:id="rId97"/>
    <p:sldId id="823" r:id="rId98"/>
    <p:sldId id="824" r:id="rId99"/>
    <p:sldId id="825" r:id="rId100"/>
    <p:sldId id="826" r:id="rId101"/>
    <p:sldId id="827" r:id="rId102"/>
    <p:sldId id="828" r:id="rId103"/>
    <p:sldId id="829" r:id="rId104"/>
    <p:sldId id="830" r:id="rId105"/>
    <p:sldId id="831" r:id="rId106"/>
    <p:sldId id="832" r:id="rId107"/>
    <p:sldId id="833" r:id="rId108"/>
    <p:sldId id="834" r:id="rId109"/>
    <p:sldId id="835" r:id="rId110"/>
    <p:sldId id="836" r:id="rId111"/>
    <p:sldId id="837" r:id="rId112"/>
    <p:sldId id="838" r:id="rId113"/>
    <p:sldId id="839" r:id="rId114"/>
  </p:sldIdLst>
  <p:sldSz cx="9144000" cy="6858000" type="screen4x3"/>
  <p:notesSz cx="7102475" cy="8991600"/>
  <p:custDataLst>
    <p:tags r:id="rId120"/>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 lastIdx="1" clrIdx="0"/>
  <p:cmAuthor id="2" name="作者" initials="作"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00"/>
    <a:srgbClr val="FF6699"/>
    <a:srgbClr val="213442"/>
    <a:srgbClr val="CCFF33"/>
    <a:srgbClr val="66FF33"/>
    <a:srgbClr val="99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35"/>
    <p:restoredTop sz="66432"/>
  </p:normalViewPr>
  <p:slideViewPr>
    <p:cSldViewPr showGuides="1">
      <p:cViewPr varScale="1">
        <p:scale>
          <a:sx n="45" d="100"/>
          <a:sy n="45" d="100"/>
        </p:scale>
        <p:origin x="1188" y="24"/>
      </p:cViewPr>
      <p:guideLst>
        <p:guide orient="horz" pos="2234"/>
        <p:guide pos="2958"/>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0" Type="http://schemas.openxmlformats.org/officeDocument/2006/relationships/tags" Target="tags/tag1.xml"/><Relationship Id="rId12" Type="http://schemas.openxmlformats.org/officeDocument/2006/relationships/slide" Target="slides/slide9.xml"/><Relationship Id="rId119" Type="http://schemas.openxmlformats.org/officeDocument/2006/relationships/commentAuthors" Target="commentAuthors.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b="1" strike="noStrike" noProof="1" dirty="0">
                <a:latin typeface="Verdana" panose="020B0604030504040204" pitchFamily="34" charset="0"/>
                <a:ea typeface="宋体" panose="02010600030101010101" pitchFamily="2" charset="-122"/>
                <a:cs typeface="+mn-cs"/>
              </a:rPr>
            </a:fld>
            <a:endParaRPr lang="en-US" altLang="zh-CN" sz="1200" b="1" strike="noStrike" noProof="1" dirty="0">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CACDFEA6-35B2-480E-8B86-4F40C1F362FC}"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8677" name="备注占位符 4"/>
          <p:cNvSpPr>
            <a:spLocks noGrp="1"/>
          </p:cNvSpPr>
          <p:nvPr>
            <p:ph type="body" sz="quarter"/>
          </p:nvPr>
        </p:nvSpPr>
        <p:spPr>
          <a:xfrm>
            <a:off x="709613" y="4327525"/>
            <a:ext cx="5683250" cy="3540125"/>
          </a:xfrm>
          <a:prstGeom prst="rect">
            <a:avLst/>
          </a:prstGeom>
          <a:noFill/>
          <a:ln w="9525">
            <a:noFill/>
          </a:ln>
        </p:spPr>
        <p:txBody>
          <a:bodyPr vert="horz" wrap="square"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TextEdit="1"/>
          </p:cNvSpPr>
          <p:nvPr>
            <p:ph type="sldImg"/>
          </p:nvPr>
        </p:nvSpPr>
        <p:spPr>
          <a:ln>
            <a:solidFill>
              <a:srgbClr val="000000"/>
            </a:solidFill>
            <a:miter/>
          </a:ln>
        </p:spPr>
      </p:sp>
      <p:sp>
        <p:nvSpPr>
          <p:cNvPr id="30722" name="文本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p:txBody>
          <a:bodyPr wrap="square" lIns="91440" tIns="45720" rIns="91440" bIns="45720" anchor="t" anchorCtr="0"/>
          <a:p>
            <a:pPr lvl="0" eaLnBrk="1" hangingPunct="1">
              <a:spcBef>
                <a:spcPct val="0"/>
              </a:spcBef>
            </a:pPr>
            <a:r>
              <a:rPr lang="zh-CN" altLang="en-US" dirty="0">
                <a:ea typeface="等线" panose="02010600030101010101" pitchFamily="2" charset="-122"/>
              </a:rPr>
              <a:t>递推式的计算并入上一讲，不再重复介绍</a:t>
            </a:r>
            <a:endParaRPr lang="zh-CN" altLang="en-US" dirty="0">
              <a:ea typeface="等线" panose="02010600030101010101" pitchFamily="2" charset="-122"/>
            </a:endParaRPr>
          </a:p>
        </p:txBody>
      </p:sp>
      <p:sp>
        <p:nvSpPr>
          <p:cNvPr id="327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p:nvPr>
        </p:nvSpPr>
        <p:spPr/>
        <p:txBody>
          <a:bodyPr/>
          <a:p>
            <a:r>
              <a:rPr lang="zh-CN" altLang="en-US"/>
              <a:t>略，上一讲中已经讲过</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76"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quarter" idx="1"/>
          </p:nvPr>
        </p:nvSpPr>
        <p:spPr>
          <a:xfrm>
            <a:off x="457200" y="1600200"/>
            <a:ext cx="40386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48200" y="1600200"/>
            <a:ext cx="40386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57200" y="3924300"/>
            <a:ext cx="40386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内容占位符 5"/>
          <p:cNvSpPr>
            <a:spLocks noGrp="1"/>
          </p:cNvSpPr>
          <p:nvPr>
            <p:ph sz="quarter" idx="4"/>
          </p:nvPr>
        </p:nvSpPr>
        <p:spPr>
          <a:xfrm>
            <a:off x="4648200" y="3924300"/>
            <a:ext cx="40386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21"/>
          <p:cNvSpPr>
            <a:spLocks noGrp="1" noChangeArrowheads="1"/>
          </p:cNvSpPr>
          <p:nvPr>
            <p:ph type="sldNum" sz="quarter" idx="1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1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48200" y="1600200"/>
            <a:ext cx="40386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48200" y="3924300"/>
            <a:ext cx="4038600" cy="2171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21"/>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1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5125"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819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pic>
        <p:nvPicPr>
          <p:cNvPr id="922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11" name="日期占位符 3"/>
          <p:cNvSpPr txBox="1"/>
          <p:nvPr/>
        </p:nvSpPr>
        <p:spPr bwMode="auto">
          <a:xfrm>
            <a:off x="6781800" y="269875"/>
            <a:ext cx="2133600" cy="246063"/>
          </a:xfrm>
          <a:prstGeom prst="rect">
            <a:avLst/>
          </a:prstGeom>
          <a:noFill/>
          <a:ln>
            <a:noFill/>
          </a:ln>
          <a:effectLst/>
        </p:spPr>
        <p:txBody>
          <a:bodyPr/>
          <a:lstStyle>
            <a:defPPr>
              <a:defRPr lang="en-US"/>
            </a:defPPr>
            <a:lvl1pPr algn="r" rtl="0" eaLnBrk="1" fontAlgn="base" hangingPunct="1">
              <a:spcBef>
                <a:spcPct val="0"/>
              </a:spcBef>
              <a:spcAft>
                <a:spcPct val="0"/>
              </a:spcAft>
              <a:defRPr sz="10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www.ncepu.edu.cn</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页脚占位符 4"/>
          <p:cNvSpPr txBox="1"/>
          <p:nvPr/>
        </p:nvSpPr>
        <p:spPr bwMode="auto">
          <a:xfrm>
            <a:off x="5392738" y="6530975"/>
            <a:ext cx="2895600" cy="276225"/>
          </a:xfrm>
          <a:prstGeom prst="rect">
            <a:avLst/>
          </a:prstGeom>
          <a:noFill/>
          <a:ln>
            <a:noFill/>
          </a:ln>
          <a:effectLst/>
        </p:spPr>
        <p:txBody>
          <a:bodyPr/>
          <a:lstStyle>
            <a:defPPr>
              <a:defRPr lang="en-US"/>
            </a:defPPr>
            <a:lvl1pPr algn="r" rtl="0" eaLnBrk="1" fontAlgn="base" hangingPunct="1">
              <a:spcBef>
                <a:spcPct val="0"/>
              </a:spcBef>
              <a:spcAft>
                <a:spcPct val="0"/>
              </a:spcAft>
              <a:defRPr sz="10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NCEPU              </a:t>
            </a:r>
            <a:endParaRPr kumimoji="0" lang="en-US" altLang="zh-CN" sz="1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1150938" y="214313"/>
            <a:ext cx="7793037" cy="1462087"/>
          </a:xfrm>
        </p:spPr>
        <p:txBody>
          <a:bodyPr/>
          <a:lstStyle/>
          <a:p>
            <a:pPr fontAlgn="base"/>
            <a:r>
              <a:rPr lang="zh-CN" altLang="en-US" strike="noStrike" noProof="1"/>
              <a:t>单击此处编辑母版标题样式</a:t>
            </a:r>
            <a:endParaRPr lang="zh-CN" altLang="en-US" strike="noStrike" noProof="1"/>
          </a:p>
        </p:txBody>
      </p:sp>
      <p:sp>
        <p:nvSpPr>
          <p:cNvPr id="15" name="日期占位符 2"/>
          <p:cNvSpPr>
            <a:spLocks noGrp="1"/>
          </p:cNvSpPr>
          <p:nvPr>
            <p:ph type="dt" sz="half" idx="2"/>
          </p:nvPr>
        </p:nvSpPr>
        <p:spPr>
          <a:xfrm>
            <a:off x="1162050" y="6243638"/>
            <a:ext cx="19050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3"/>
          <p:cNvSpPr>
            <a:spLocks noGrp="1"/>
          </p:cNvSpPr>
          <p:nvPr>
            <p:ph type="ftr" sz="quarter" idx="3"/>
          </p:nvPr>
        </p:nvSpPr>
        <p:spPr>
          <a:xfrm>
            <a:off x="3657600" y="6243638"/>
            <a:ext cx="28956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4"/>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10" name="页脚占位符 4"/>
          <p:cNvSpPr txBox="1"/>
          <p:nvPr/>
        </p:nvSpPr>
        <p:spPr>
          <a:xfrm>
            <a:off x="5392738" y="6530975"/>
            <a:ext cx="2895600" cy="276225"/>
          </a:xfrm>
          <a:prstGeom prst="rect">
            <a:avLst/>
          </a:prstGeom>
        </p:spPr>
        <p:txBody>
          <a:bodyP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Rectangle 21"/>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1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21"/>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13"/>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4.png"/><Relationship Id="rId1" Type="http://schemas.openxmlformats.org/officeDocument/2006/relationships/image" Target="../media/image38.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 Id="rId3" Type="http://schemas.openxmlformats.org/officeDocument/2006/relationships/oleObject" Target="../embeddings/oleObject3.bin"/><Relationship Id="rId2" Type="http://schemas.openxmlformats.org/officeDocument/2006/relationships/image" Target="../media/image10.wmf"/><Relationship Id="rId11" Type="http://schemas.openxmlformats.org/officeDocument/2006/relationships/vmlDrawing" Target="../drawings/vmlDrawing2.vml"/><Relationship Id="rId10" Type="http://schemas.openxmlformats.org/officeDocument/2006/relationships/slideLayout" Target="../slideLayouts/slideLayout12.xml"/><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GI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15.emf"/><Relationship Id="rId1"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17.wmf"/><Relationship Id="rId1" Type="http://schemas.openxmlformats.org/officeDocument/2006/relationships/oleObject" Target="../embeddings/oleObject8.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2.x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 Id="rId3" Type="http://schemas.openxmlformats.org/officeDocument/2006/relationships/oleObject" Target="../embeddings/oleObject10.bin"/><Relationship Id="rId2" Type="http://schemas.openxmlformats.org/officeDocument/2006/relationships/image" Target="../media/image18.wmf"/><Relationship Id="rId1" Type="http://schemas.openxmlformats.org/officeDocument/2006/relationships/oleObject" Target="../embeddings/oleObject9.bin"/></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4.wmf"/><Relationship Id="rId7" Type="http://schemas.openxmlformats.org/officeDocument/2006/relationships/oleObject" Target="../embeddings/oleObject15.bin"/><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 Id="rId3" Type="http://schemas.openxmlformats.org/officeDocument/2006/relationships/oleObject" Target="../embeddings/oleObject13.bin"/><Relationship Id="rId2" Type="http://schemas.openxmlformats.org/officeDocument/2006/relationships/image" Target="../media/image21.wmf"/><Relationship Id="rId10" Type="http://schemas.openxmlformats.org/officeDocument/2006/relationships/vmlDrawing" Target="../drawings/vmlDrawing6.vml"/><Relationship Id="rId1" Type="http://schemas.openxmlformats.org/officeDocument/2006/relationships/oleObject" Target="../embeddings/oleObject12.bin"/></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6.wmf"/><Relationship Id="rId7" Type="http://schemas.openxmlformats.org/officeDocument/2006/relationships/oleObject" Target="../embeddings/oleObject19.bin"/><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2.wmf"/><Relationship Id="rId3" Type="http://schemas.openxmlformats.org/officeDocument/2006/relationships/oleObject" Target="../embeddings/oleObject17.bin"/><Relationship Id="rId2" Type="http://schemas.openxmlformats.org/officeDocument/2006/relationships/image" Target="../media/image21.wmf"/><Relationship Id="rId15" Type="http://schemas.openxmlformats.org/officeDocument/2006/relationships/vmlDrawing" Target="../drawings/vmlDrawing7.vml"/><Relationship Id="rId14" Type="http://schemas.openxmlformats.org/officeDocument/2006/relationships/slideLayout" Target="../slideLayouts/slideLayout12.xml"/><Relationship Id="rId13" Type="http://schemas.openxmlformats.org/officeDocument/2006/relationships/oleObject" Target="../embeddings/oleObject22.bin"/><Relationship Id="rId12" Type="http://schemas.openxmlformats.org/officeDocument/2006/relationships/image" Target="../media/image28.wmf"/><Relationship Id="rId11" Type="http://schemas.openxmlformats.org/officeDocument/2006/relationships/oleObject" Target="../embeddings/oleObject21.bin"/><Relationship Id="rId10" Type="http://schemas.openxmlformats.org/officeDocument/2006/relationships/image" Target="../media/image27.wmf"/><Relationship Id="rId1" Type="http://schemas.openxmlformats.org/officeDocument/2006/relationships/oleObject" Target="../embeddings/oleObject16.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2.xml"/><Relationship Id="rId2" Type="http://schemas.openxmlformats.org/officeDocument/2006/relationships/image" Target="../media/image29.wmf"/><Relationship Id="rId1" Type="http://schemas.openxmlformats.org/officeDocument/2006/relationships/oleObject" Target="../embeddings/oleObject23.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2.xml"/><Relationship Id="rId2" Type="http://schemas.openxmlformats.org/officeDocument/2006/relationships/image" Target="../media/image30.wmf"/><Relationship Id="rId1" Type="http://schemas.openxmlformats.org/officeDocument/2006/relationships/oleObject" Target="../embeddings/oleObject24.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29698"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786742" cy="146950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2.2</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分析二叉树的二叉链存储结构的递归性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设计求非空二叉链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中所有结点值之和的递归算法</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假设二叉链的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域为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58" name="Text Box 2"/>
          <p:cNvSpPr txBox="1">
            <a:spLocks noChangeArrowheads="1"/>
          </p:cNvSpPr>
          <p:nvPr/>
        </p:nvSpPr>
        <p:spPr bwMode="auto">
          <a:xfrm>
            <a:off x="611189" y="533382"/>
            <a:ext cx="36036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何时使用递归</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1236028"/>
            <a:ext cx="8280400" cy="465499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由此得到联立方程：</a:t>
            </a:r>
            <a:endPar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endPar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CC3300"/>
                </a:solidFill>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-26</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endPar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CC3300"/>
                </a:solidFill>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33</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-13</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endPar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求得</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=13/2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=103/8</a:t>
            </a:r>
            <a:endPar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所以非齐次递归方程的通解为：</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5</a:t>
            </a:r>
            <a:r>
              <a:rPr lang="en-US" altLang="zh-CN" sz="2000" i="1"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+13</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/2+103/8</a:t>
            </a:r>
            <a:endPar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代入初始条件</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41/3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=43/24</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最后非齐次递归方程的通解为：</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)=-41/3×</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+43</a:t>
            </a:r>
            <a:r>
              <a:rPr lang="en-US"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/24</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5</a:t>
            </a:r>
            <a:r>
              <a:rPr lang="en-US" altLang="zh-CN" sz="2000" i="1" baseline="30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+13</a:t>
            </a:r>
            <a:r>
              <a:rPr lang="en-US" altLang="zh-CN" sz="2000" i="1"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/2+103/8</a:t>
            </a:r>
            <a:r>
              <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560070"/>
            <a:ext cx="567691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2.5.2 </a:t>
            </a:r>
            <a:r>
              <a:rPr lang="zh-CN" altLang="en-US" sz="2800">
                <a:solidFill>
                  <a:schemeClr val="bg1"/>
                </a:solidFill>
                <a:latin typeface="Consolas" panose="020B0609020204030204" pitchFamily="49" charset="0"/>
                <a:ea typeface="微软雅黑" panose="020B0503020204020204" pitchFamily="34" charset="-122"/>
                <a:cs typeface="Consolas" panose="020B0609020204030204" pitchFamily="49" charset="0"/>
              </a:rPr>
              <a:t>递归树方法求解递归方程</a:t>
            </a:r>
            <a:endParaRPr lang="zh-CN" altLang="en-US" sz="28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9155" name="Text Box 3"/>
          <p:cNvSpPr txBox="1">
            <a:spLocks noChangeArrowheads="1"/>
          </p:cNvSpPr>
          <p:nvPr/>
        </p:nvSpPr>
        <p:spPr bwMode="auto">
          <a:xfrm>
            <a:off x="539750" y="1341438"/>
            <a:ext cx="8135938" cy="1400383"/>
          </a:xfrm>
          <a:prstGeom prst="rect">
            <a:avLst/>
          </a:prstGeom>
          <a:noFill/>
          <a:ln w="9525">
            <a:noFill/>
            <a:miter lim="800000"/>
          </a:ln>
        </p:spPr>
        <p:txBody>
          <a:bodyPr>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用递归树求解递归方程的基本过程是：</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）展开递归</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造对应的递归树。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）把每一层的时间进行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而得到算法时间复杂度的估计。</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000100" y="1571612"/>
            <a:ext cx="6389703" cy="535916"/>
          </a:xfrm>
          <a:prstGeom prst="rect">
            <a:avLst/>
          </a:prstGeom>
          <a:noFill/>
          <a:ln w="9525">
            <a:noFill/>
            <a:miter lim="800000"/>
          </a:ln>
        </p:spPr>
        <p:txBody>
          <a:bodyPr wrap="square">
            <a:spAutoFit/>
          </a:bodyPr>
          <a:lstStyle/>
          <a:p>
            <a:pPr>
              <a:lnSpc>
                <a:spcPct val="150000"/>
              </a:lnSpc>
            </a:pP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2.15】</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分析以下递归方程的时间复杂</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度</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 Box 2"/>
          <p:cNvSpPr txBox="1">
            <a:spLocks noChangeArrowheads="1"/>
          </p:cNvSpPr>
          <p:nvPr/>
        </p:nvSpPr>
        <p:spPr bwMode="auto">
          <a:xfrm>
            <a:off x="1285852" y="2500306"/>
            <a:ext cx="4929221" cy="1194512"/>
          </a:xfrm>
          <a:prstGeom prst="rect">
            <a:avLst/>
          </a:prstGeom>
          <a:extLst>
            <a:ext uri="{909E8E84-426E-40DD-AFC4-6F175D3DCCD1}">
              <a14:hiddenFill xmlns:a14="http://schemas.microsoft.com/office/drawing/2010/main">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14:hiddenFill>
            </a:ext>
          </a:extLst>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85720" y="1161711"/>
            <a:ext cx="8643998" cy="913070"/>
          </a:xfrm>
          <a:prstGeom prst="rect">
            <a:avLst/>
          </a:prstGeom>
          <a:solidFill>
            <a:schemeClr val="bg2"/>
          </a:solidFill>
          <a:ln w="9525">
            <a:noFill/>
            <a:miter lim="800000"/>
          </a:ln>
        </p:spPr>
        <p:txBody>
          <a:bodyPr wrap="square">
            <a:spAutoFit/>
          </a:bodyPr>
          <a:lstStyle/>
          <a:p>
            <a:pPr>
              <a:lnSpc>
                <a:spcPts val="32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　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构造的递归</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如下图所示，当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递归树展</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时，子</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问题的规模逐步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缩</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到达递归出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当子问题的规模为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归树不再展开。</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172" name="Rectangle 4"/>
          <p:cNvSpPr>
            <a:spLocks noChangeArrowheads="1"/>
          </p:cNvSpPr>
          <p:nvPr/>
        </p:nvSpPr>
        <p:spPr bwMode="auto">
          <a:xfrm>
            <a:off x="0" y="3144203"/>
            <a:ext cx="9144000" cy="0"/>
          </a:xfrm>
          <a:prstGeom prst="rect">
            <a:avLst/>
          </a:prstGeom>
          <a:noFill/>
          <a:ln w="9525">
            <a:noFill/>
            <a:miter lim="800000"/>
          </a:ln>
        </p:spPr>
        <p:txBody>
          <a:bodyPr wrap="none" anchor="ctr">
            <a:spAutoFit/>
          </a:bodyPr>
          <a:lstStyle/>
          <a:p>
            <a:endParaRPr lang="zh-CN" altLang="en-US"/>
          </a:p>
        </p:txBody>
      </p:sp>
      <p:pic>
        <p:nvPicPr>
          <p:cNvPr id="103427" name="Picture 3"/>
          <p:cNvPicPr>
            <a:picLocks noChangeAspect="1" noChangeArrowheads="1"/>
          </p:cNvPicPr>
          <p:nvPr/>
        </p:nvPicPr>
        <p:blipFill>
          <a:blip r:embed="rId1" cstate="print"/>
          <a:srcRect/>
          <a:stretch>
            <a:fillRect/>
          </a:stretch>
        </p:blipFill>
        <p:spPr bwMode="auto">
          <a:xfrm>
            <a:off x="1142976" y="4025266"/>
            <a:ext cx="6000792" cy="2776486"/>
          </a:xfrm>
          <a:prstGeom prst="rect">
            <a:avLst/>
          </a:prstGeom>
          <a:noFill/>
          <a:ln w="9525">
            <a:noFill/>
            <a:miter lim="800000"/>
            <a:headEnd/>
            <a:tailEnd/>
          </a:ln>
        </p:spPr>
      </p:pic>
      <p:sp>
        <p:nvSpPr>
          <p:cNvPr id="5" name="Text Box 2"/>
          <p:cNvSpPr txBox="1">
            <a:spLocks noChangeArrowheads="1"/>
          </p:cNvSpPr>
          <p:nvPr/>
        </p:nvSpPr>
        <p:spPr bwMode="auto">
          <a:xfrm>
            <a:off x="1571604" y="2108821"/>
            <a:ext cx="4929221" cy="786607"/>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72000" bIns="72000">
            <a:spAutoFit/>
          </a:bodyPr>
          <a:lstStyle/>
          <a:p>
            <a:pPr>
              <a:lnSpc>
                <a:spcPts val="25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5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1571604" y="2810820"/>
            <a:ext cx="4643470" cy="810478"/>
          </a:xfrm>
          <a:prstGeom prst="rect">
            <a:avLst/>
          </a:prstGeom>
          <a:noFill/>
        </p:spPr>
        <p:txBody>
          <a:bodyPr wrap="square" rtlCol="0">
            <a:spAutoFit/>
          </a:bodyPr>
          <a:lstStyle/>
          <a:p>
            <a:pPr>
              <a:lnSpc>
                <a:spcPts val="28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cs typeface="Consolas" panose="020B0609020204030204" pitchFamily="49" charset="0"/>
              </a:rPr>
              <a:t>=2[2T(</a:t>
            </a:r>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/4)+(</a:t>
            </a:r>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/2)</a:t>
            </a:r>
            <a:r>
              <a:rPr lang="en-US" altLang="zh-CN" sz="1800" baseline="30000" smtClean="0">
                <a:solidFill>
                  <a:srgbClr val="0000FF"/>
                </a:solidFill>
                <a:latin typeface="Consolas" panose="020B0609020204030204" pitchFamily="49" charset="0"/>
                <a:cs typeface="Consolas" panose="020B0609020204030204" pitchFamily="49" charset="0"/>
              </a:rPr>
              <a:t>2</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baseline="30000" smtClean="0">
                <a:solidFill>
                  <a:srgbClr val="0000FF"/>
                </a:solidFill>
                <a:latin typeface="Consolas" panose="020B0609020204030204" pitchFamily="49" charset="0"/>
                <a:cs typeface="Consolas" panose="020B0609020204030204" pitchFamily="49" charset="0"/>
              </a:rPr>
              <a:t>2</a:t>
            </a:r>
            <a:endParaRPr lang="en-US" altLang="zh-CN" sz="1800" baseline="30000" smtClean="0">
              <a:solidFill>
                <a:srgbClr val="0000FF"/>
              </a:solidFill>
              <a:latin typeface="Consolas" panose="020B0609020204030204" pitchFamily="49" charset="0"/>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cs typeface="Consolas" panose="020B0609020204030204" pitchFamily="49" charset="0"/>
              </a:rPr>
              <a:t> </a:t>
            </a:r>
            <a:r>
              <a:rPr lang="en-US" altLang="zh-CN" sz="1800" smtClean="0">
                <a:solidFill>
                  <a:srgbClr val="0000FF"/>
                </a:solidFill>
                <a:latin typeface="Consolas" panose="020B0609020204030204" pitchFamily="49" charset="0"/>
                <a:cs typeface="Consolas" panose="020B0609020204030204" pitchFamily="49" charset="0"/>
              </a:rPr>
              <a:t>   =4T(</a:t>
            </a:r>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/4)+2(</a:t>
            </a:r>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/2)</a:t>
            </a:r>
            <a:r>
              <a:rPr lang="en-US" altLang="zh-CN" sz="1800" baseline="30000" smtClean="0">
                <a:solidFill>
                  <a:srgbClr val="0000FF"/>
                </a:solidFill>
                <a:latin typeface="Consolas" panose="020B0609020204030204" pitchFamily="49" charset="0"/>
                <a:cs typeface="Consolas" panose="020B0609020204030204" pitchFamily="49" charset="0"/>
              </a:rPr>
              <a:t>2</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baseline="300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任意多边形 9"/>
          <p:cNvSpPr/>
          <p:nvPr/>
        </p:nvSpPr>
        <p:spPr>
          <a:xfrm>
            <a:off x="4214810" y="3596639"/>
            <a:ext cx="71438" cy="642942"/>
          </a:xfrm>
          <a:custGeom>
            <a:avLst/>
            <a:gdLst>
              <a:gd name="connsiteX0" fmla="*/ 552660 w 552660"/>
              <a:gd name="connsiteY0" fmla="*/ 0 h 512466"/>
              <a:gd name="connsiteX1" fmla="*/ 0 w 552660"/>
              <a:gd name="connsiteY1" fmla="*/ 512466 h 512466"/>
              <a:gd name="connsiteX0-1" fmla="*/ 179771 w 179771"/>
              <a:gd name="connsiteY0-2" fmla="*/ 0 h 594739"/>
              <a:gd name="connsiteX1-3" fmla="*/ 0 w 179771"/>
              <a:gd name="connsiteY1-4" fmla="*/ 594739 h 594739"/>
              <a:gd name="connsiteX0-5" fmla="*/ 285751 w 285751"/>
              <a:gd name="connsiteY0-6" fmla="*/ 0 h 642943"/>
              <a:gd name="connsiteX1-7" fmla="*/ 0 w 285751"/>
              <a:gd name="connsiteY1-8" fmla="*/ 642943 h 642943"/>
              <a:gd name="connsiteX0-9" fmla="*/ 71438 w 71438"/>
              <a:gd name="connsiteY0-10" fmla="*/ 0 h 642942"/>
              <a:gd name="connsiteX1-11" fmla="*/ 0 w 71438"/>
              <a:gd name="connsiteY1-12" fmla="*/ 642942 h 642942"/>
            </a:gdLst>
            <a:ahLst/>
            <a:cxnLst>
              <a:cxn ang="0">
                <a:pos x="connsiteX0-1" y="connsiteY0-2"/>
              </a:cxn>
              <a:cxn ang="0">
                <a:pos x="connsiteX1-3" y="connsiteY1-4"/>
              </a:cxn>
            </a:cxnLst>
            <a:rect l="l" t="t" r="r" b="b"/>
            <a:pathLst>
              <a:path w="71438" h="642942">
                <a:moveTo>
                  <a:pt x="71438" y="0"/>
                </a:moveTo>
                <a:lnTo>
                  <a:pt x="0" y="642942"/>
                </a:ln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任意多边形 10"/>
          <p:cNvSpPr/>
          <p:nvPr/>
        </p:nvSpPr>
        <p:spPr>
          <a:xfrm>
            <a:off x="3207378" y="3525200"/>
            <a:ext cx="293051" cy="1218836"/>
          </a:xfrm>
          <a:custGeom>
            <a:avLst/>
            <a:gdLst>
              <a:gd name="connsiteX0" fmla="*/ 698360 w 698360"/>
              <a:gd name="connsiteY0" fmla="*/ 0 h 994787"/>
              <a:gd name="connsiteX1" fmla="*/ 95459 w 698360"/>
              <a:gd name="connsiteY1" fmla="*/ 472273 h 994787"/>
              <a:gd name="connsiteX2" fmla="*/ 125604 w 698360"/>
              <a:gd name="connsiteY2" fmla="*/ 994787 h 994787"/>
              <a:gd name="connsiteX0-1" fmla="*/ 414619 w 414619"/>
              <a:gd name="connsiteY0-2" fmla="*/ 0 h 1218836"/>
              <a:gd name="connsiteX1-3" fmla="*/ 54925 w 414619"/>
              <a:gd name="connsiteY1-4" fmla="*/ 696322 h 1218836"/>
              <a:gd name="connsiteX2-5" fmla="*/ 85070 w 414619"/>
              <a:gd name="connsiteY2-6" fmla="*/ 1218836 h 1218836"/>
              <a:gd name="connsiteX0-7" fmla="*/ 253721 w 253721"/>
              <a:gd name="connsiteY0-8" fmla="*/ 0 h 1218836"/>
              <a:gd name="connsiteX1-9" fmla="*/ 179778 w 253721"/>
              <a:gd name="connsiteY1-10" fmla="*/ 696322 h 1218836"/>
              <a:gd name="connsiteX2-11" fmla="*/ 209923 w 253721"/>
              <a:gd name="connsiteY2-12" fmla="*/ 1218836 h 1218836"/>
              <a:gd name="connsiteX0-13" fmla="*/ 293051 w 293051"/>
              <a:gd name="connsiteY0-14" fmla="*/ 0 h 1218836"/>
              <a:gd name="connsiteX1-15" fmla="*/ 7300 w 293051"/>
              <a:gd name="connsiteY1-16" fmla="*/ 785818 h 1218836"/>
              <a:gd name="connsiteX2-17" fmla="*/ 249253 w 293051"/>
              <a:gd name="connsiteY2-18" fmla="*/ 1218836 h 1218836"/>
            </a:gdLst>
            <a:ahLst/>
            <a:cxnLst>
              <a:cxn ang="0">
                <a:pos x="connsiteX0-1" y="connsiteY0-2"/>
              </a:cxn>
              <a:cxn ang="0">
                <a:pos x="connsiteX1-3" y="connsiteY1-4"/>
              </a:cxn>
              <a:cxn ang="0">
                <a:pos x="connsiteX2-5" y="connsiteY2-6"/>
              </a:cxn>
            </a:cxnLst>
            <a:rect l="l" t="t" r="r" b="b"/>
            <a:pathLst>
              <a:path w="293051" h="1218836">
                <a:moveTo>
                  <a:pt x="293051" y="0"/>
                </a:moveTo>
                <a:cubicBezTo>
                  <a:pt x="39330" y="153237"/>
                  <a:pt x="14600" y="582679"/>
                  <a:pt x="7300" y="785818"/>
                </a:cubicBezTo>
                <a:cubicBezTo>
                  <a:pt x="0" y="988957"/>
                  <a:pt x="186451" y="1040478"/>
                  <a:pt x="249253" y="1218836"/>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3929058" y="3203728"/>
            <a:ext cx="1055215" cy="1480017"/>
          </a:xfrm>
          <a:custGeom>
            <a:avLst/>
            <a:gdLst>
              <a:gd name="connsiteX0" fmla="*/ 0 w 1075174"/>
              <a:gd name="connsiteY0" fmla="*/ 50242 h 1215851"/>
              <a:gd name="connsiteX1" fmla="*/ 381838 w 1075174"/>
              <a:gd name="connsiteY1" fmla="*/ 50242 h 1215851"/>
              <a:gd name="connsiteX2" fmla="*/ 844062 w 1075174"/>
              <a:gd name="connsiteY2" fmla="*/ 351693 h 1215851"/>
              <a:gd name="connsiteX3" fmla="*/ 1075174 w 1075174"/>
              <a:gd name="connsiteY3" fmla="*/ 1215851 h 1215851"/>
              <a:gd name="connsiteX0-1" fmla="*/ 0 w 1044876"/>
              <a:gd name="connsiteY0-2" fmla="*/ 25121 h 1469419"/>
              <a:gd name="connsiteX1-3" fmla="*/ 351540 w 1044876"/>
              <a:gd name="connsiteY1-4" fmla="*/ 303810 h 1469419"/>
              <a:gd name="connsiteX2-5" fmla="*/ 813764 w 1044876"/>
              <a:gd name="connsiteY2-6" fmla="*/ 605261 h 1469419"/>
              <a:gd name="connsiteX3-7" fmla="*/ 1044876 w 1044876"/>
              <a:gd name="connsiteY3-8" fmla="*/ 1469419 h 1469419"/>
              <a:gd name="connsiteX0-9" fmla="*/ 0 w 1044876"/>
              <a:gd name="connsiteY0-10" fmla="*/ 25252 h 1469550"/>
              <a:gd name="connsiteX1-11" fmla="*/ 714380 w 1044876"/>
              <a:gd name="connsiteY1-12" fmla="*/ 96690 h 1469550"/>
              <a:gd name="connsiteX2-13" fmla="*/ 813764 w 1044876"/>
              <a:gd name="connsiteY2-14" fmla="*/ 605392 h 1469550"/>
              <a:gd name="connsiteX3-15" fmla="*/ 1044876 w 1044876"/>
              <a:gd name="connsiteY3-16" fmla="*/ 1469550 h 1469550"/>
              <a:gd name="connsiteX0-17" fmla="*/ 0 w 1055215"/>
              <a:gd name="connsiteY0-18" fmla="*/ 35719 h 1480017"/>
              <a:gd name="connsiteX1-19" fmla="*/ 714380 w 1055215"/>
              <a:gd name="connsiteY1-20" fmla="*/ 107157 h 1480017"/>
              <a:gd name="connsiteX2-21" fmla="*/ 1000132 w 1055215"/>
              <a:gd name="connsiteY2-22" fmla="*/ 678661 h 1480017"/>
              <a:gd name="connsiteX3-23" fmla="*/ 1044876 w 1055215"/>
              <a:gd name="connsiteY3-24" fmla="*/ 1480017 h 1480017"/>
            </a:gdLst>
            <a:ahLst/>
            <a:cxnLst>
              <a:cxn ang="0">
                <a:pos x="connsiteX0-1" y="connsiteY0-2"/>
              </a:cxn>
              <a:cxn ang="0">
                <a:pos x="connsiteX1-3" y="connsiteY1-4"/>
              </a:cxn>
              <a:cxn ang="0">
                <a:pos x="connsiteX2-5" y="connsiteY2-6"/>
              </a:cxn>
              <a:cxn ang="0">
                <a:pos x="connsiteX3-7" y="connsiteY3-8"/>
              </a:cxn>
            </a:cxnLst>
            <a:rect l="l" t="t" r="r" b="b"/>
            <a:pathLst>
              <a:path w="1055215" h="1480017">
                <a:moveTo>
                  <a:pt x="0" y="35719"/>
                </a:moveTo>
                <a:cubicBezTo>
                  <a:pt x="120580" y="10598"/>
                  <a:pt x="547691" y="0"/>
                  <a:pt x="714380" y="107157"/>
                </a:cubicBezTo>
                <a:cubicBezTo>
                  <a:pt x="881069" y="214314"/>
                  <a:pt x="945049" y="449851"/>
                  <a:pt x="1000132" y="678661"/>
                </a:cubicBezTo>
                <a:cubicBezTo>
                  <a:pt x="1055215" y="907471"/>
                  <a:pt x="987098" y="1145072"/>
                  <a:pt x="1044876" y="1480017"/>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bldLvl="0" animBg="1"/>
      <p:bldP spid="13"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2844" y="1208853"/>
            <a:ext cx="8858312" cy="3370153"/>
          </a:xfrm>
          <a:prstGeom prst="rect">
            <a:avLst/>
          </a:prstGeom>
          <a:noFill/>
          <a:ln w="9525">
            <a:noFill/>
            <a:miter lim="800000"/>
          </a:ln>
        </p:spPr>
        <p:txBody>
          <a:bodyPr wrap="square">
            <a:spAutoFit/>
          </a:bodyPr>
          <a:lstStyle/>
          <a:p>
            <a:pPr>
              <a:lnSpc>
                <a:spcPct val="15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显然在递归</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层的问题规模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的层的问题规模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，依</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推，当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展开到第</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规模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以递归树的高度为</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，依</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推，第</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30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叶子</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结点的个数为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。将递归树每一层的时间加</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来，可</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dirty="0">
                <a:latin typeface="Consolas" panose="020B0609020204030204" pitchFamily="49" charset="0"/>
                <a:ea typeface="楷体" panose="02010609060101010101" pitchFamily="49" charset="-122"/>
                <a:cs typeface="Consolas" panose="020B0609020204030204" pitchFamily="49" charset="0"/>
              </a:rPr>
              <a:t>　</a:t>
            </a:r>
            <a:r>
              <a:rPr lang="zh-CN" altLang="en-US"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err="1">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smtClean="0">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30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 +</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785786" y="1500174"/>
            <a:ext cx="5929354" cy="430887"/>
          </a:xfrm>
          <a:prstGeom prst="rect">
            <a:avLst/>
          </a:prstGeom>
          <a:noFill/>
        </p:spPr>
        <p:txBody>
          <a:bodyPr wrap="square" rtlCol="0">
            <a:spAutoFit/>
          </a:bodyPr>
          <a:lstStyle/>
          <a:p>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2.16</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分析以下递归方程的时间复杂度：</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 Box 2"/>
          <p:cNvSpPr txBox="1">
            <a:spLocks noChangeArrowheads="1"/>
          </p:cNvSpPr>
          <p:nvPr/>
        </p:nvSpPr>
        <p:spPr bwMode="auto">
          <a:xfrm>
            <a:off x="1285852" y="2500306"/>
            <a:ext cx="5500726" cy="1153797"/>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a:t>
            </a:r>
            <a:endParaRPr lang="zh-CN" altLang="en-US" sz="1800" smtClean="0">
              <a:solidFill>
                <a:srgbClr val="0000FF"/>
              </a:solidFill>
              <a:latin typeface="Consolas" panose="020B0609020204030204" pitchFamily="49" charset="0"/>
              <a:cs typeface="Consolas" panose="020B0609020204030204" pitchFamily="49" charset="0"/>
            </a:endParaRPr>
          </a:p>
          <a:p>
            <a:pPr>
              <a:lnSpc>
                <a:spcPct val="150000"/>
              </a:lnSpc>
            </a:pP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/3)+T(2n/3)+</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&gt;1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1" cstate="print"/>
          <a:srcRect/>
          <a:stretch>
            <a:fillRect/>
          </a:stretch>
        </p:blipFill>
        <p:spPr bwMode="auto">
          <a:xfrm>
            <a:off x="2081875" y="1457254"/>
            <a:ext cx="5561959" cy="2500330"/>
          </a:xfrm>
          <a:prstGeom prst="rect">
            <a:avLst/>
          </a:prstGeom>
          <a:noFill/>
          <a:ln w="9525">
            <a:noFill/>
            <a:miter lim="800000"/>
            <a:headEnd/>
            <a:tailEnd/>
          </a:ln>
          <a:effectLst/>
        </p:spPr>
      </p:pic>
      <p:grpSp>
        <p:nvGrpSpPr>
          <p:cNvPr id="12" name="组合 11"/>
          <p:cNvGrpSpPr/>
          <p:nvPr/>
        </p:nvGrpSpPr>
        <p:grpSpPr>
          <a:xfrm>
            <a:off x="1010305" y="1528692"/>
            <a:ext cx="5715040" cy="3043316"/>
            <a:chOff x="357158" y="571480"/>
            <a:chExt cx="5715040" cy="3043316"/>
          </a:xfrm>
        </p:grpSpPr>
        <p:sp>
          <p:nvSpPr>
            <p:cNvPr id="3" name="TextBox 2"/>
            <p:cNvSpPr txBox="1"/>
            <p:nvPr/>
          </p:nvSpPr>
          <p:spPr>
            <a:xfrm>
              <a:off x="357158" y="3214686"/>
              <a:ext cx="1357322" cy="400110"/>
            </a:xfrm>
            <a:prstGeom prst="rect">
              <a:avLst/>
            </a:prstGeom>
            <a:noFill/>
          </p:spPr>
          <p:txBody>
            <a:bodyPr wrap="square" rtlCol="0">
              <a:spAutoFit/>
            </a:bodyPr>
            <a:lstStyle/>
            <a:p>
              <a:r>
                <a:rPr lang="zh-CN" altLang="en-US" sz="2000" smtClean="0">
                  <a:solidFill>
                    <a:srgbClr val="0000FF"/>
                  </a:solidFill>
                  <a:latin typeface="微软雅黑" panose="020B0503020204020204" pitchFamily="34" charset="-122"/>
                  <a:ea typeface="微软雅黑" panose="020B0503020204020204" pitchFamily="34" charset="-122"/>
                </a:rPr>
                <a:t>最短路径</a:t>
              </a:r>
              <a:endParaRPr lang="zh-CN" altLang="en-US" sz="2000">
                <a:solidFill>
                  <a:srgbClr val="0000FF"/>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rot="5400000">
              <a:off x="714348" y="785794"/>
              <a:ext cx="2643206" cy="22145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2893207" y="892951"/>
              <a:ext cx="2714644" cy="2071702"/>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14876" y="3214686"/>
              <a:ext cx="1357322" cy="400110"/>
            </a:xfrm>
            <a:prstGeom prst="rect">
              <a:avLst/>
            </a:prstGeom>
            <a:noFill/>
          </p:spPr>
          <p:txBody>
            <a:bodyPr wrap="square" rtlCol="0">
              <a:spAutoFit/>
            </a:bodyPr>
            <a:lstStyle/>
            <a:p>
              <a:r>
                <a:rPr lang="zh-CN" altLang="en-US" sz="2000" smtClean="0">
                  <a:solidFill>
                    <a:srgbClr val="0000FF"/>
                  </a:solidFill>
                  <a:latin typeface="微软雅黑" panose="020B0503020204020204" pitchFamily="34" charset="-122"/>
                  <a:ea typeface="微软雅黑" panose="020B0503020204020204" pitchFamily="34" charset="-122"/>
                </a:rPr>
                <a:t>最长路径</a:t>
              </a:r>
              <a:endParaRPr lang="zh-CN" altLang="en-US" sz="2000">
                <a:solidFill>
                  <a:srgbClr val="0000FF"/>
                </a:solidFill>
                <a:latin typeface="微软雅黑" panose="020B0503020204020204" pitchFamily="34" charset="-122"/>
                <a:ea typeface="微软雅黑" panose="020B0503020204020204" pitchFamily="34" charset="-122"/>
              </a:endParaRPr>
            </a:p>
          </p:txBody>
        </p:sp>
      </p:grpSp>
      <p:sp>
        <p:nvSpPr>
          <p:cNvPr id="9" name="TextBox 8"/>
          <p:cNvSpPr txBox="1"/>
          <p:nvPr/>
        </p:nvSpPr>
        <p:spPr>
          <a:xfrm>
            <a:off x="357158" y="4831651"/>
            <a:ext cx="8215370" cy="1597745"/>
          </a:xfrm>
          <a:prstGeom prst="rect">
            <a:avLst/>
          </a:prstGeom>
          <a:noFill/>
        </p:spPr>
        <p:txBody>
          <a:bodyPr wrap="square" rtlCol="0">
            <a:spAutoFit/>
          </a:bodyPr>
          <a:lstStyle/>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在最坏情况下，考虑最长的路径。</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设最长路径的长度为</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(2/3)</a:t>
            </a:r>
            <a:r>
              <a:rPr lang="pt-BR"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，因此这棵递归树有</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层，每层结点的数值和为</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 ：  </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T</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)=O(</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3/2</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)=O(</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TextBox 9"/>
          <p:cNvSpPr txBox="1"/>
          <p:nvPr/>
        </p:nvSpPr>
        <p:spPr>
          <a:xfrm>
            <a:off x="1517994" y="1339778"/>
            <a:ext cx="492443" cy="1285884"/>
          </a:xfrm>
          <a:prstGeom prst="rect">
            <a:avLst/>
          </a:prstGeom>
          <a:noFill/>
        </p:spPr>
        <p:txBody>
          <a:bodyPr vert="eaVert" wrap="square" rtlCol="0">
            <a:spAutoFit/>
          </a:bodyPr>
          <a:lstStyle/>
          <a:p>
            <a:r>
              <a:rPr lang="zh-CN" altLang="en-US" sz="2000" spc="600" smtClean="0">
                <a:solidFill>
                  <a:srgbClr val="9900FF"/>
                </a:solidFill>
                <a:latin typeface="微软雅黑" panose="020B0503020204020204" pitchFamily="34" charset="-122"/>
                <a:ea typeface="微软雅黑" panose="020B0503020204020204" pitchFamily="34" charset="-122"/>
              </a:rPr>
              <a:t>递归树</a:t>
            </a:r>
            <a:endParaRPr lang="zh-CN" altLang="en-US" sz="2000" spc="600">
              <a:solidFill>
                <a:srgbClr val="9900FF"/>
              </a:solidFill>
              <a:latin typeface="微软雅黑" panose="020B0503020204020204" pitchFamily="34" charset="-122"/>
              <a:ea typeface="微软雅黑" panose="020B0503020204020204" pitchFamily="34" charset="-122"/>
            </a:endParaRPr>
          </a:p>
        </p:txBody>
      </p:sp>
      <p:sp>
        <p:nvSpPr>
          <p:cNvPr id="11" name="Text Box 2"/>
          <p:cNvSpPr txBox="1">
            <a:spLocks noChangeArrowheads="1"/>
          </p:cNvSpPr>
          <p:nvPr/>
        </p:nvSpPr>
        <p:spPr bwMode="auto">
          <a:xfrm>
            <a:off x="2143108" y="225471"/>
            <a:ext cx="3714776" cy="91751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a:t>
            </a:r>
            <a:endParaRPr lang="zh-CN" altLang="en-US" sz="1800" smtClean="0">
              <a:solidFill>
                <a:srgbClr val="0000FF"/>
              </a:solidFill>
              <a:latin typeface="Consolas" panose="020B0609020204030204" pitchFamily="49" charset="0"/>
              <a:cs typeface="Consolas" panose="020B0609020204030204" pitchFamily="49" charset="0"/>
            </a:endParaRPr>
          </a:p>
          <a:p>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/3)+T(2n/3)+</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&gt;1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右弧形箭头 12"/>
          <p:cNvSpPr/>
          <p:nvPr/>
        </p:nvSpPr>
        <p:spPr>
          <a:xfrm>
            <a:off x="6215074" y="642918"/>
            <a:ext cx="285752" cy="785818"/>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04775" y="533696"/>
            <a:ext cx="2714644"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主方法</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黑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黑体" panose="02010609060101010101" pitchFamily="49" charset="-122"/>
                <a:cs typeface="Consolas" panose="020B0609020204030204" pitchFamily="49" charset="0"/>
              </a:rPr>
              <a:t>主方法</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master method</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）提供了解如下形式递归方程的一般方法：</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         T</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aT</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2.11</a:t>
            </a:r>
            <a:r>
              <a:rPr lang="zh-CN"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为常数，该方程描述了算法的执行时间，算法将规模为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的问题分解成</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个子问题，每个子问题的大小为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例如，对于递归方程</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14282" y="1383600"/>
            <a:ext cx="8643998" cy="3570208"/>
          </a:xfrm>
          <a:prstGeom prst="rect">
            <a:avLst/>
          </a:prstGeom>
          <a:solidFill>
            <a:schemeClr val="bg2"/>
          </a:solidFill>
        </p:spPr>
        <p:txBody>
          <a:bodyPr wrap="square" rtlCol="0">
            <a:spAutoFit/>
          </a:bodyPr>
          <a:lstStyle/>
          <a:p>
            <a:pPr>
              <a:lnSpc>
                <a:spcPct val="150000"/>
              </a:lnSpc>
            </a:pPr>
            <a:r>
              <a:rPr lang="zh-CN" altLang="zh-CN" sz="2200" smtClean="0">
                <a:solidFill>
                  <a:srgbClr val="FF0000"/>
                </a:solidFill>
                <a:latin typeface="Consolas" panose="020B0609020204030204" pitchFamily="49" charset="0"/>
                <a:ea typeface="黑体" panose="02010609060101010101" pitchFamily="49" charset="-122"/>
                <a:cs typeface="Consolas" panose="020B0609020204030204" pitchFamily="49" charset="0"/>
              </a:rPr>
              <a:t>主定理：</a:t>
            </a:r>
            <a:r>
              <a:rPr lang="zh-CN" altLang="zh-CN" sz="2200" smtClean="0">
                <a:latin typeface="Consolas" panose="020B0609020204030204" pitchFamily="49" charset="0"/>
                <a:ea typeface="楷体" panose="02010609060101010101" pitchFamily="49" charset="-122"/>
                <a:cs typeface="Consolas" panose="020B0609020204030204" pitchFamily="49" charset="0"/>
              </a:rPr>
              <a:t>设</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2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为常数，</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为一个函数，</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2.11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）的递归方程定义，其中</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为非负整数，则</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计算如下：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）若对某些常数ε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）若对某些常数ε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，并且对常数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与所有足够大的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84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1"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4786314" y="261301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5"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77145" y="261301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7"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43504" y="3255956"/>
            <a:ext cx="1210942" cy="285728"/>
          </a:xfrm>
          <a:prstGeom prst="rect">
            <a:avLst/>
          </a:prstGeom>
          <a:noFill/>
        </p:spPr>
      </p:pic>
      <p:pic>
        <p:nvPicPr>
          <p:cNvPr id="11"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47923" y="325595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9"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86314" y="3898922"/>
            <a:ext cx="1156538" cy="357166"/>
          </a:xfrm>
          <a:prstGeom prst="rect">
            <a:avLst/>
          </a:prstGeom>
          <a:noFill/>
        </p:spPr>
      </p:pic>
      <p:sp>
        <p:nvSpPr>
          <p:cNvPr id="3" name="TextBox 1"/>
          <p:cNvSpPr txBox="1"/>
          <p:nvPr/>
        </p:nvSpPr>
        <p:spPr>
          <a:xfrm>
            <a:off x="304775" y="533696"/>
            <a:ext cx="2714644"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主方法</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应用该定理的过程是，首先把函数</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与函数进行比较，递归方程的解由这两个函数中较大的一个决定：</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情况（</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函数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更大，则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情况（</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函数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一样大，则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情况（</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函数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7458"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pic>
        <p:nvPicPr>
          <p:cNvPr id="147457"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pic>
        <p:nvPicPr>
          <p:cNvPr id="14745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pic>
        <p:nvPicPr>
          <p:cNvPr id="14746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
        <p:nvSpPr>
          <p:cNvPr id="3" name="TextBox 1"/>
          <p:cNvSpPr txBox="1"/>
          <p:nvPr/>
        </p:nvSpPr>
        <p:spPr>
          <a:xfrm>
            <a:off x="304775" y="533696"/>
            <a:ext cx="2714644"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主方法</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489" y="76178"/>
            <a:ext cx="7215238" cy="430887"/>
          </a:xfrm>
          <a:prstGeom prst="rect">
            <a:avLst/>
          </a:prstGeom>
          <a:noFill/>
        </p:spPr>
        <p:txBody>
          <a:bodyPr wrap="square" rtlCol="0">
            <a:spAutoFit/>
          </a:bodyPr>
          <a:lstStyle/>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二叉树采用二叉链存储结构</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其结点类型定义如下：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642910" y="928670"/>
            <a:ext cx="5429288" cy="1471511"/>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typedef struct BNode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data;</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struct BNode *lchild</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*rchild;</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BTNode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二叉链结点类型</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0" name="组合 19"/>
          <p:cNvGrpSpPr/>
          <p:nvPr/>
        </p:nvGrpSpPr>
        <p:grpSpPr>
          <a:xfrm>
            <a:off x="1190350" y="2428868"/>
            <a:ext cx="4810410" cy="2143140"/>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anose="020B0609020204030204" pitchFamily="49" charset="0"/>
                  <a:cs typeface="Consolas" panose="020B0609020204030204" pitchFamily="49" charset="0"/>
                </a:rPr>
                <a:t>L</a:t>
              </a:r>
              <a:endParaRPr lang="zh-CN" altLang="en-US">
                <a:latin typeface="Consolas" panose="020B0609020204030204" pitchFamily="49" charset="0"/>
                <a:cs typeface="Consolas" panose="020B0609020204030204"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anose="020B0609020204030204" pitchFamily="49" charset="0"/>
                  <a:cs typeface="Consolas" panose="020B0609020204030204" pitchFamily="49" charset="0"/>
                </a:rPr>
                <a:t>R</a:t>
              </a:r>
              <a:endParaRPr lang="zh-CN" altLang="en-US">
                <a:latin typeface="Consolas" panose="020B0609020204030204" pitchFamily="49" charset="0"/>
                <a:cs typeface="Consolas" panose="020B0609020204030204" pitchFamily="49" charset="0"/>
              </a:endParaRPr>
            </a:p>
          </p:txBody>
        </p:sp>
        <p:cxnSp>
          <p:nvCxnSpPr>
            <p:cNvPr id="8" name="直接箭头连接符 7"/>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43174" y="2786058"/>
              <a:ext cx="500066"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bt</a:t>
              </a:r>
              <a:endParaRPr lang="zh-CN" altLang="en-US" sz="1800">
                <a:solidFill>
                  <a:srgbClr val="C00000"/>
                </a:solidFill>
                <a:latin typeface="Consolas" panose="020B0609020204030204" pitchFamily="49" charset="0"/>
                <a:cs typeface="Consolas" panose="020B0609020204030204" pitchFamily="49" charset="0"/>
              </a:endParaRPr>
            </a:p>
          </p:txBody>
        </p:sp>
        <p:cxnSp>
          <p:nvCxnSpPr>
            <p:cNvPr id="13" name="直接箭头连接符 12"/>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0350" y="3429000"/>
              <a:ext cx="1595700"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bt-&gt;lchild</a:t>
              </a:r>
              <a:endParaRPr lang="zh-CN" altLang="en-US" sz="1800">
                <a:solidFill>
                  <a:srgbClr val="C00000"/>
                </a:solidFill>
                <a:latin typeface="Consolas" panose="020B0609020204030204" pitchFamily="49" charset="0"/>
                <a:cs typeface="Consolas" panose="020B0609020204030204" pitchFamily="49" charset="0"/>
              </a:endParaRPr>
            </a:p>
          </p:txBody>
        </p:sp>
        <p:cxnSp>
          <p:nvCxnSpPr>
            <p:cNvPr id="15" name="直接箭头连接符 14"/>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429124" y="3643314"/>
              <a:ext cx="1571636"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bt-&gt;rchild</a:t>
              </a:r>
              <a:endParaRPr lang="zh-CN" altLang="en-US" sz="1800">
                <a:solidFill>
                  <a:srgbClr val="C00000"/>
                </a:solidFill>
                <a:latin typeface="Consolas" panose="020B0609020204030204" pitchFamily="49" charset="0"/>
                <a:cs typeface="Consolas" panose="020B0609020204030204" pitchFamily="49" charset="0"/>
              </a:endParaRPr>
            </a:p>
          </p:txBody>
        </p:sp>
        <p:cxnSp>
          <p:nvCxnSpPr>
            <p:cNvPr id="17" name="直接箭头连接符 16"/>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142844" y="4786322"/>
            <a:ext cx="871543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Sumbt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(BTNode *bt)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求二叉树</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bt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中所有结点值之和</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(bt-&gt;lchild==NULL &amp;&amp; bt-&gt;rchild==NULL)</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bt-&gt;data;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只有一个结点时返回该结点值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否则返回左、右子树结点值之和加上根结点值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Sumbt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(bt-&gt;lchild)+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Sumbt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(bt-&gt;rchild)+bt-&gt;data);</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714348" y="1071546"/>
            <a:ext cx="6072230" cy="600164"/>
          </a:xfrm>
          <a:prstGeom prst="rect">
            <a:avLst/>
          </a:prstGeom>
          <a:noFill/>
        </p:spPr>
        <p:txBody>
          <a:bodyPr wrap="square" rtlCol="0">
            <a:spAutoFit/>
          </a:bodyPr>
          <a:lstStyle/>
          <a:p>
            <a:pPr>
              <a:lnSpc>
                <a:spcPct val="150000"/>
              </a:lnSpc>
            </a:pP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2.17</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分析以下递归方程的时间复杂度：</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6434"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9" name="组合 8"/>
          <p:cNvGrpSpPr/>
          <p:nvPr/>
        </p:nvGrpSpPr>
        <p:grpSpPr>
          <a:xfrm>
            <a:off x="714348" y="3296981"/>
            <a:ext cx="6215106" cy="2554545"/>
            <a:chOff x="928662" y="3357562"/>
            <a:chExt cx="8072494" cy="2554545"/>
          </a:xfrm>
        </p:grpSpPr>
        <p:sp>
          <p:nvSpPr>
            <p:cNvPr id="3" name="TextBox 2"/>
            <p:cNvSpPr txBox="1"/>
            <p:nvPr/>
          </p:nvSpPr>
          <p:spPr>
            <a:xfrm>
              <a:off x="928662" y="3357562"/>
              <a:ext cx="8072494" cy="2554545"/>
            </a:xfrm>
            <a:prstGeom prst="rect">
              <a:avLst/>
            </a:prstGeom>
            <a:noFill/>
          </p:spPr>
          <p:txBody>
            <a:bodyPr wrap="square" rtlCol="0">
              <a:spAutoFit/>
            </a:bodyPr>
            <a:lstStyle/>
            <a:p>
              <a:pPr>
                <a:lnSpc>
                  <a:spcPct val="200000"/>
                </a:lnSpc>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大，满足情况（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1"/>
          <p:cNvSpPr txBox="1"/>
          <p:nvPr/>
        </p:nvSpPr>
        <p:spPr>
          <a:xfrm>
            <a:off x="304775" y="533696"/>
            <a:ext cx="2714644"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主方法</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642910" y="1108689"/>
            <a:ext cx="7500990" cy="430887"/>
          </a:xfrm>
          <a:prstGeom prst="rect">
            <a:avLst/>
          </a:prstGeom>
          <a:noFill/>
        </p:spPr>
        <p:txBody>
          <a:bodyPr wrap="square" rtlCol="0">
            <a:spAutoFit/>
          </a:bodyPr>
          <a:lstStyle/>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2.18</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采用主方法求例</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2.15</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递归方程的时间复杂度。</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 Box 2"/>
          <p:cNvSpPr txBox="1">
            <a:spLocks noChangeArrowheads="1"/>
          </p:cNvSpPr>
          <p:nvPr/>
        </p:nvSpPr>
        <p:spPr bwMode="auto">
          <a:xfrm>
            <a:off x="1000101" y="1894507"/>
            <a:ext cx="4929221" cy="1145909"/>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5410"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7" name="组合 6"/>
          <p:cNvGrpSpPr/>
          <p:nvPr/>
        </p:nvGrpSpPr>
        <p:grpSpPr>
          <a:xfrm>
            <a:off x="500034" y="3251829"/>
            <a:ext cx="8072494" cy="2017091"/>
            <a:chOff x="500034" y="2571744"/>
            <a:chExt cx="8072494" cy="2017091"/>
          </a:xfrm>
        </p:grpSpPr>
        <p:sp>
          <p:nvSpPr>
            <p:cNvPr id="4" name="TextBox 3"/>
            <p:cNvSpPr txBox="1"/>
            <p:nvPr/>
          </p:nvSpPr>
          <p:spPr>
            <a:xfrm>
              <a:off x="500034" y="2571744"/>
              <a:ext cx="8072494" cy="2017091"/>
            </a:xfrm>
            <a:prstGeom prst="rect">
              <a:avLst/>
            </a:prstGeom>
            <a:noFill/>
          </p:spPr>
          <p:txBody>
            <a:bodyPr wrap="square" rtlCol="0">
              <a:spAutoFit/>
            </a:bodyPr>
            <a:lstStyle/>
            <a:p>
              <a:pPr>
                <a:lnSpc>
                  <a:spcPct val="20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小，满足情况（</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=O(</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，与采用递归树的结果相同。</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145409"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5572132" y="2857496"/>
              <a:ext cx="642910" cy="385746"/>
            </a:xfrm>
            <a:prstGeom prst="rect">
              <a:avLst/>
            </a:prstGeom>
            <a:noFill/>
          </p:spPr>
        </p:pic>
      </p:grpSp>
      <p:sp>
        <p:nvSpPr>
          <p:cNvPr id="5" name="TextBox 1"/>
          <p:cNvSpPr txBox="1"/>
          <p:nvPr/>
        </p:nvSpPr>
        <p:spPr>
          <a:xfrm>
            <a:off x="304775" y="533696"/>
            <a:ext cx="2714644"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主方法</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79453" y="1735123"/>
            <a:ext cx="6892943" cy="430887"/>
          </a:xfrm>
          <a:prstGeom prst="rect">
            <a:avLst/>
          </a:prstGeom>
          <a:noFill/>
          <a:ln w="9525">
            <a:noFill/>
            <a:miter lim="800000"/>
          </a:ln>
        </p:spPr>
        <p:txBody>
          <a:bodyPr wrap="square">
            <a:spAutoFit/>
          </a:bodyPr>
          <a:lstStyle/>
          <a:p>
            <a:pPr algn="just">
              <a:spcBef>
                <a:spcPct val="50000"/>
              </a:spcBef>
            </a:pP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些问题的解法是递</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归</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的，典</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型的有</a:t>
            </a:r>
            <a:r>
              <a:rPr kumimoji="1"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endPar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3555" name="Text Box 3"/>
          <p:cNvSpPr txBox="1">
            <a:spLocks noChangeArrowheads="1"/>
          </p:cNvSpPr>
          <p:nvPr/>
        </p:nvSpPr>
        <p:spPr bwMode="auto">
          <a:xfrm>
            <a:off x="571473" y="1184254"/>
            <a:ext cx="4071966" cy="457200"/>
          </a:xfrm>
          <a:prstGeom prst="rect">
            <a:avLst/>
          </a:prstGeom>
          <a:solidFill>
            <a:srgbClr val="7030A0"/>
          </a:solidFill>
          <a:ln w="38100" algn="ctr">
            <a:noFill/>
            <a:miter lim="800000"/>
            <a:tailEnd type="none" w="lg" len="lg"/>
          </a:ln>
        </p:spPr>
        <p:txBody>
          <a:bodyPr wrap="square">
            <a:spAutoFit/>
          </a:bodyPr>
          <a:lstStyle/>
          <a:p>
            <a:pPr algn="ctr">
              <a:spcBef>
                <a:spcPct val="50000"/>
              </a:spcBef>
            </a:pPr>
            <a:r>
              <a:rPr kumimoji="1" lang="en-US" altLang="zh-CN" dirty="0">
                <a:solidFill>
                  <a:schemeClr val="bg1"/>
                </a:solidFill>
                <a:latin typeface="Consolas" panose="020B0609020204030204" pitchFamily="49" charset="0"/>
                <a:ea typeface="楷体" panose="02010609060101010101" pitchFamily="49" charset="-122"/>
                <a:cs typeface="Consolas" panose="020B0609020204030204" pitchFamily="49" charset="0"/>
              </a:rPr>
              <a:t>3. </a:t>
            </a:r>
            <a:r>
              <a:rPr kumimoji="1"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问题的求解方法是递归的</a:t>
            </a:r>
            <a:endPar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pic>
        <p:nvPicPr>
          <p:cNvPr id="67585" name="Picture 1"/>
          <p:cNvPicPr>
            <a:picLocks noChangeAspect="1" noChangeArrowheads="1"/>
          </p:cNvPicPr>
          <p:nvPr/>
        </p:nvPicPr>
        <p:blipFill>
          <a:blip r:embed="rId1" cstate="print"/>
          <a:srcRect/>
          <a:stretch>
            <a:fillRect/>
          </a:stretch>
        </p:blipFill>
        <p:spPr bwMode="auto">
          <a:xfrm>
            <a:off x="2143108" y="2378065"/>
            <a:ext cx="2190378" cy="2147884"/>
          </a:xfrm>
          <a:prstGeom prst="rect">
            <a:avLst/>
          </a:prstGeom>
          <a:noFill/>
          <a:ln w="9525">
            <a:noFill/>
            <a:miter lim="800000"/>
            <a:headEnd/>
            <a:tailEnd/>
          </a:ln>
        </p:spPr>
      </p:pic>
      <p:sp>
        <p:nvSpPr>
          <p:cNvPr id="5" name="TextBox 4"/>
          <p:cNvSpPr txBox="1"/>
          <p:nvPr/>
        </p:nvSpPr>
        <p:spPr>
          <a:xfrm>
            <a:off x="285720" y="4521205"/>
            <a:ext cx="8286808" cy="1885003"/>
          </a:xfrm>
          <a:prstGeom prst="rect">
            <a:avLst/>
          </a:prstGeom>
          <a:noFill/>
        </p:spPr>
        <p:txBody>
          <a:bodyPr wrap="square" rtlCol="0">
            <a:spAutoFit/>
          </a:bodyPr>
          <a:lstStyle/>
          <a:p>
            <a:pPr algn="just">
              <a:lnSpc>
                <a:spcPct val="150000"/>
              </a:lnSpc>
              <a:spcBef>
                <a:spcPts val="0"/>
              </a:spcBef>
            </a:pP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盘片移动时必须遵守以下规则：每次只能移动一个盘片；盘片可以插在</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中任一塔座；任何时候都不能将一个较大的盘片放在较小的盘片上。</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ts val="0"/>
              </a:spcBef>
            </a:pP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设计递归求解算法，并将其转换为非递归算法。</a:t>
            </a:r>
            <a:endPar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58" name="Text Box 2"/>
          <p:cNvSpPr txBox="1">
            <a:spLocks noChangeArrowheads="1"/>
          </p:cNvSpPr>
          <p:nvPr/>
        </p:nvSpPr>
        <p:spPr bwMode="auto">
          <a:xfrm>
            <a:off x="611189" y="533382"/>
            <a:ext cx="36036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何时使用递归</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85720" y="2797184"/>
            <a:ext cx="2457450" cy="6096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6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79" name="Rectangle 3"/>
          <p:cNvSpPr>
            <a:spLocks noChangeArrowheads="1"/>
          </p:cNvSpPr>
          <p:nvPr/>
        </p:nvSpPr>
        <p:spPr bwMode="auto">
          <a:xfrm>
            <a:off x="4008408" y="2339984"/>
            <a:ext cx="4421244" cy="1295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4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eaLnBrk="0" hangingPunct="0">
              <a:lnSpc>
                <a:spcPct val="14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move(n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将第</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个圆盘从</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移到</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eaLnBrk="0" hangingPunct="0">
              <a:lnSpc>
                <a:spcPct val="14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0" name="AutoShape 4"/>
          <p:cNvSpPr>
            <a:spLocks noChangeArrowheads="1"/>
          </p:cNvSpPr>
          <p:nvPr/>
        </p:nvSpPr>
        <p:spPr bwMode="auto">
          <a:xfrm>
            <a:off x="2879695" y="2919422"/>
            <a:ext cx="936625" cy="287337"/>
          </a:xfrm>
          <a:prstGeom prst="rightArrow">
            <a:avLst>
              <a:gd name="adj1" fmla="val 50000"/>
              <a:gd name="adj2" fmla="val 81492"/>
            </a:avLst>
          </a:prstGeom>
          <a:solidFill>
            <a:schemeClr val="accent1"/>
          </a:solidFill>
          <a:ln w="9525">
            <a:solidFill>
              <a:schemeClr val="tx1"/>
            </a:solidFill>
            <a:miter lim="800000"/>
          </a:ln>
        </p:spPr>
        <p:txBody>
          <a:bodyPr wrap="none" anchor="ctr"/>
          <a:lstStyle/>
          <a:p>
            <a:endParaRPr lang="zh-CN" altLang="en-US"/>
          </a:p>
        </p:txBody>
      </p:sp>
      <p:grpSp>
        <p:nvGrpSpPr>
          <p:cNvPr id="2" name="Group 5"/>
          <p:cNvGrpSpPr/>
          <p:nvPr/>
        </p:nvGrpSpPr>
        <p:grpSpPr bwMode="auto">
          <a:xfrm>
            <a:off x="576233" y="2714634"/>
            <a:ext cx="6264275" cy="2041525"/>
            <a:chOff x="431" y="808"/>
            <a:chExt cx="3946" cy="1286"/>
          </a:xfrm>
        </p:grpSpPr>
        <p:sp>
          <p:nvSpPr>
            <p:cNvPr id="24582" name="Text Box 6"/>
            <p:cNvSpPr txBox="1">
              <a:spLocks noChangeArrowheads="1"/>
            </p:cNvSpPr>
            <p:nvPr/>
          </p:nvSpPr>
          <p:spPr bwMode="auto">
            <a:xfrm>
              <a:off x="431" y="1842"/>
              <a:ext cx="3946" cy="252"/>
            </a:xfrm>
            <a:prstGeom prst="rect">
              <a:avLst/>
            </a:prstGeom>
            <a:noFill/>
            <a:ln w="9525">
              <a:noFill/>
              <a:miter lim="800000"/>
            </a:ln>
          </p:spPr>
          <p:txBody>
            <a:bodyPr>
              <a:spAutoFit/>
            </a:bodyPr>
            <a:lstStyle/>
            <a:p>
              <a:pPr algn="ctr">
                <a:spcBef>
                  <a:spcPct val="50000"/>
                </a:spcBef>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大问题”转化为若干个“小问题”求解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3" name="Freeform 7"/>
            <p:cNvSpPr/>
            <p:nvPr/>
          </p:nvSpPr>
          <p:spPr bwMode="auto">
            <a:xfrm>
              <a:off x="1016" y="1248"/>
              <a:ext cx="232" cy="641"/>
            </a:xfrm>
            <a:custGeom>
              <a:avLst/>
              <a:gdLst>
                <a:gd name="T0" fmla="*/ 232 w 232"/>
                <a:gd name="T1" fmla="*/ 641 h 641"/>
                <a:gd name="T2" fmla="*/ 0 w 232"/>
                <a:gd name="T3" fmla="*/ 0 h 641"/>
                <a:gd name="T4" fmla="*/ 0 60000 65536"/>
                <a:gd name="T5" fmla="*/ 0 60000 65536"/>
                <a:gd name="T6" fmla="*/ 0 w 232"/>
                <a:gd name="T7" fmla="*/ 0 h 641"/>
                <a:gd name="T8" fmla="*/ 232 w 232"/>
                <a:gd name="T9" fmla="*/ 641 h 641"/>
              </a:gdLst>
              <a:ahLst/>
              <a:cxnLst>
                <a:cxn ang="T4">
                  <a:pos x="T0" y="T1"/>
                </a:cxn>
                <a:cxn ang="T5">
                  <a:pos x="T2" y="T3"/>
                </a:cxn>
              </a:cxnLst>
              <a:rect l="T6" t="T7" r="T8" b="T9"/>
              <a:pathLst>
                <a:path w="232" h="641">
                  <a:moveTo>
                    <a:pt x="232" y="641"/>
                  </a:moveTo>
                  <a:lnTo>
                    <a:pt x="0" y="0"/>
                  </a:lnTo>
                </a:path>
              </a:pathLst>
            </a:custGeom>
            <a:noFill/>
            <a:ln w="38100">
              <a:solidFill>
                <a:srgbClr val="FF00FF"/>
              </a:solidFill>
              <a:prstDash val="dash"/>
              <a:miter lim="800000"/>
              <a:tailEnd type="stealth" w="lg"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24584" name="Freeform 8"/>
            <p:cNvSpPr/>
            <p:nvPr/>
          </p:nvSpPr>
          <p:spPr bwMode="auto">
            <a:xfrm>
              <a:off x="2813" y="808"/>
              <a:ext cx="340" cy="1081"/>
            </a:xfrm>
            <a:custGeom>
              <a:avLst/>
              <a:gdLst>
                <a:gd name="T0" fmla="*/ 241 w 241"/>
                <a:gd name="T1" fmla="*/ 1065 h 1065"/>
                <a:gd name="T2" fmla="*/ 0 w 241"/>
                <a:gd name="T3" fmla="*/ 0 h 1065"/>
                <a:gd name="T4" fmla="*/ 0 60000 65536"/>
                <a:gd name="T5" fmla="*/ 0 60000 65536"/>
                <a:gd name="T6" fmla="*/ 0 w 241"/>
                <a:gd name="T7" fmla="*/ 0 h 1065"/>
                <a:gd name="T8" fmla="*/ 241 w 241"/>
                <a:gd name="T9" fmla="*/ 1065 h 1065"/>
              </a:gdLst>
              <a:ahLst/>
              <a:cxnLst>
                <a:cxn ang="T4">
                  <a:pos x="T0" y="T1"/>
                </a:cxn>
                <a:cxn ang="T5">
                  <a:pos x="T2" y="T3"/>
                </a:cxn>
              </a:cxnLst>
              <a:rect l="T6" t="T7" r="T8" b="T9"/>
              <a:pathLst>
                <a:path w="241" h="1065">
                  <a:moveTo>
                    <a:pt x="241" y="1065"/>
                  </a:moveTo>
                  <a:lnTo>
                    <a:pt x="0" y="0"/>
                  </a:lnTo>
                </a:path>
              </a:pathLst>
            </a:custGeom>
            <a:noFill/>
            <a:ln w="38100">
              <a:solidFill>
                <a:srgbClr val="FF00FF"/>
              </a:solidFill>
              <a:prstDash val="dash"/>
              <a:round/>
              <a:tailEnd type="stealth" w="lg"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24585" name="Freeform 9"/>
            <p:cNvSpPr/>
            <p:nvPr/>
          </p:nvSpPr>
          <p:spPr bwMode="auto">
            <a:xfrm>
              <a:off x="3304" y="1298"/>
              <a:ext cx="256" cy="582"/>
            </a:xfrm>
            <a:custGeom>
              <a:avLst/>
              <a:gdLst>
                <a:gd name="T0" fmla="*/ 0 w 256"/>
                <a:gd name="T1" fmla="*/ 582 h 582"/>
                <a:gd name="T2" fmla="*/ 256 w 256"/>
                <a:gd name="T3" fmla="*/ 0 h 582"/>
                <a:gd name="T4" fmla="*/ 0 60000 65536"/>
                <a:gd name="T5" fmla="*/ 0 60000 65536"/>
                <a:gd name="T6" fmla="*/ 0 w 256"/>
                <a:gd name="T7" fmla="*/ 0 h 582"/>
                <a:gd name="T8" fmla="*/ 256 w 256"/>
                <a:gd name="T9" fmla="*/ 582 h 582"/>
              </a:gdLst>
              <a:ahLst/>
              <a:cxnLst>
                <a:cxn ang="T4">
                  <a:pos x="T0" y="T1"/>
                </a:cxn>
                <a:cxn ang="T5">
                  <a:pos x="T2" y="T3"/>
                </a:cxn>
              </a:cxnLst>
              <a:rect l="T6" t="T7" r="T8" b="T9"/>
              <a:pathLst>
                <a:path w="256" h="582">
                  <a:moveTo>
                    <a:pt x="0" y="582"/>
                  </a:moveTo>
                  <a:lnTo>
                    <a:pt x="256" y="0"/>
                  </a:lnTo>
                </a:path>
              </a:pathLst>
            </a:custGeom>
            <a:noFill/>
            <a:ln w="38100">
              <a:solidFill>
                <a:srgbClr val="FF00FF"/>
              </a:solidFill>
              <a:prstDash val="dash"/>
              <a:round/>
              <a:tailEnd type="stealth" w="lg" len="lg"/>
            </a:ln>
          </p:spPr>
          <p:txBody>
            <a:bodyPr wrap="none"/>
            <a:lstStyle/>
            <a:p>
              <a:endParaRPr lang="zh-CN" altLang="en-US">
                <a:latin typeface="Consolas" panose="020B0609020204030204" pitchFamily="49" charset="0"/>
                <a:cs typeface="Consolas" panose="020B0609020204030204" pitchFamily="49" charset="0"/>
              </a:endParaRPr>
            </a:p>
          </p:txBody>
        </p:sp>
      </p:grpSp>
      <p:sp>
        <p:nvSpPr>
          <p:cNvPr id="10" name="TextBox 9"/>
          <p:cNvSpPr txBox="1"/>
          <p:nvPr/>
        </p:nvSpPr>
        <p:spPr>
          <a:xfrm>
            <a:off x="357158" y="1214422"/>
            <a:ext cx="7929618" cy="873188"/>
          </a:xfrm>
          <a:prstGeom prst="rect">
            <a:avLst/>
          </a:prstGeom>
          <a:noFill/>
        </p:spPr>
        <p:txBody>
          <a:bodyPr wrap="square" rtlCol="0">
            <a:spAutoFit/>
          </a:bodyPr>
          <a:lstStyle/>
          <a:p>
            <a:pPr>
              <a:lnSpc>
                <a:spcPts val="3200"/>
              </a:lnSpc>
            </a:pP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kumimoji="1"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kumimoji="1"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表示将</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个盘片从</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通过</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移动到</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上，递归分解的过程是：</a:t>
            </a:r>
            <a:endParaRPr lang="zh-CN" altLang="en-US" sz="2200">
              <a:latin typeface="Consolas" panose="020B0609020204030204" pitchFamily="49" charset="0"/>
              <a:cs typeface="Consolas" panose="020B0609020204030204" pitchFamily="49" charset="0"/>
            </a:endParaRPr>
          </a:p>
        </p:txBody>
      </p:sp>
      <p:sp>
        <p:nvSpPr>
          <p:cNvPr id="19458" name="Text Box 2"/>
          <p:cNvSpPr txBox="1">
            <a:spLocks noChangeArrowheads="1"/>
          </p:cNvSpPr>
          <p:nvPr/>
        </p:nvSpPr>
        <p:spPr bwMode="auto">
          <a:xfrm>
            <a:off x="611189" y="533382"/>
            <a:ext cx="36036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何时使用递归</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28728" y="2500306"/>
            <a:ext cx="5310203" cy="1056013"/>
          </a:xfrm>
          <a:prstGeom prst="rect">
            <a:avLst/>
          </a:prstGeom>
          <a:solidFill>
            <a:schemeClr val="accent6">
              <a:lumMod val="20000"/>
              <a:lumOff val="80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fun(1)=1                    (1)   </a:t>
            </a:r>
            <a:endParaRPr kumimoji="1" lang="en-US" altLang="zh-CN" sz="1800">
              <a:solidFill>
                <a:srgbClr val="0000FF"/>
              </a:solidFill>
              <a:latin typeface="Consolas" panose="020B0609020204030204" pitchFamily="49" charset="0"/>
              <a:cs typeface="Consolas" panose="020B0609020204030204" pitchFamily="49" charset="0"/>
            </a:endParaRPr>
          </a:p>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fun(n)=n*fun(n-1)     n&gt;1   (2)      </a:t>
            </a:r>
            <a:endParaRPr kumimoji="1" lang="en-US" altLang="zh-CN" sz="1800">
              <a:solidFill>
                <a:srgbClr val="0000FF"/>
              </a:solidFill>
              <a:latin typeface="Consolas" panose="020B0609020204030204" pitchFamily="49" charset="0"/>
              <a:cs typeface="Consolas" panose="020B0609020204030204" pitchFamily="49" charset="0"/>
            </a:endParaRPr>
          </a:p>
        </p:txBody>
      </p:sp>
      <p:sp>
        <p:nvSpPr>
          <p:cNvPr id="25603" name="Text Box 3" descr="信纸"/>
          <p:cNvSpPr txBox="1">
            <a:spLocks noChangeArrowheads="1"/>
          </p:cNvSpPr>
          <p:nvPr/>
        </p:nvSpPr>
        <p:spPr bwMode="auto">
          <a:xfrm>
            <a:off x="395288" y="512445"/>
            <a:ext cx="3176580" cy="519113"/>
          </a:xfrm>
          <a:prstGeom prst="rect">
            <a:avLst/>
          </a:prstGeom>
          <a:noFill/>
          <a:ln>
            <a:noFill/>
            <a:tailEnd type="none" w="lg" len="lg"/>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kumimoji="1"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2.1.3 </a:t>
            </a:r>
            <a:r>
              <a:rPr kumimoji="1"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递归模型</a:t>
            </a:r>
            <a:endParaRPr kumimoji="1"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5604" name="Text Box 4"/>
          <p:cNvSpPr txBox="1">
            <a:spLocks noChangeArrowheads="1"/>
          </p:cNvSpPr>
          <p:nvPr/>
        </p:nvSpPr>
        <p:spPr bwMode="auto">
          <a:xfrm>
            <a:off x="611188" y="1196975"/>
            <a:ext cx="7777162" cy="1048620"/>
          </a:xfrm>
          <a:prstGeom prst="rect">
            <a:avLst/>
          </a:prstGeom>
          <a:noFill/>
          <a:ln w="38100" algn="ctr">
            <a:noFill/>
            <a:miter lim="800000"/>
            <a:tailEnd type="none" w="lg" len="lg"/>
          </a:ln>
        </p:spPr>
        <p:txBody>
          <a:bodyPr>
            <a:spAutoFit/>
          </a:bodyPr>
          <a:lstStyle/>
          <a:p>
            <a:pPr>
              <a:lnSpc>
                <a:spcPct val="150000"/>
              </a:lnSpc>
              <a:spcBef>
                <a:spcPct val="50000"/>
              </a:spcBef>
            </a:pP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递归模型是递归算法的抽</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象，它</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反映一个递归问题的递归结构。例如前面的递归算法对应的递归模型如下：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605" name="Text Box 5"/>
          <p:cNvSpPr txBox="1">
            <a:spLocks noChangeArrowheads="1"/>
          </p:cNvSpPr>
          <p:nvPr/>
        </p:nvSpPr>
        <p:spPr bwMode="auto">
          <a:xfrm>
            <a:off x="611188" y="3716338"/>
            <a:ext cx="7993062" cy="1169423"/>
          </a:xfrm>
          <a:prstGeom prst="rect">
            <a:avLst/>
          </a:prstGeom>
          <a:noFill/>
          <a:ln w="38100" algn="ctr">
            <a:noFill/>
            <a:miter lim="800000"/>
            <a:tailEnd type="none" w="lg" len="lg"/>
          </a:ln>
        </p:spPr>
        <p:txBody>
          <a:bodyPr>
            <a:spAutoFit/>
          </a:bodyPr>
          <a:lstStyle/>
          <a:p>
            <a:pPr>
              <a:lnSpc>
                <a:spcPct val="12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其</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一个式子给出了递归的终止条</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件，第</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二个式子给出了</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kumimoji="1"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的值与</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kumimoji="1"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的值之间的关</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系，我</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们把第一个式子称为</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递归出</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口</a:t>
            </a:r>
            <a:r>
              <a:rPr kumimoji="1" lang="zh-CN" altLang="en-US" sz="20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把</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第二个式子称为</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递归体</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descr="信纸"/>
          <p:cNvSpPr txBox="1">
            <a:spLocks noChangeArrowheads="1"/>
          </p:cNvSpPr>
          <p:nvPr/>
        </p:nvSpPr>
        <p:spPr bwMode="auto">
          <a:xfrm>
            <a:off x="395288" y="512445"/>
            <a:ext cx="3176580" cy="519113"/>
          </a:xfrm>
          <a:prstGeom prst="rect">
            <a:avLst/>
          </a:prstGeom>
          <a:noFill/>
          <a:ln>
            <a:noFill/>
            <a:tailEnd type="none" w="lg" len="lg"/>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kumimoji="1"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2.1.3 </a:t>
            </a:r>
            <a:r>
              <a:rPr kumimoji="1"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递归模型</a:t>
            </a:r>
            <a:endParaRPr kumimoji="1"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6626" name="Text Box 2"/>
          <p:cNvSpPr txBox="1">
            <a:spLocks noChangeArrowheads="1"/>
          </p:cNvSpPr>
          <p:nvPr/>
        </p:nvSpPr>
        <p:spPr bwMode="auto">
          <a:xfrm>
            <a:off x="214282" y="301352"/>
            <a:ext cx="8553480" cy="911860"/>
          </a:xfrm>
          <a:prstGeom prst="rect">
            <a:avLst/>
          </a:prstGeom>
          <a:solidFill>
            <a:schemeClr val="accent1">
              <a:lumMod val="20000"/>
              <a:lumOff val="80000"/>
            </a:schemeClr>
          </a:solidFill>
          <a:ln w="9525">
            <a:noFill/>
            <a:miter lim="800000"/>
          </a:ln>
        </p:spPr>
        <p:txBody>
          <a:bodyPr wrap="square">
            <a:spAutoFit/>
          </a:bodyPr>
          <a:lstStyle/>
          <a:p>
            <a:pPr>
              <a:lnSpc>
                <a:spcPts val="3200"/>
              </a:lnSpc>
              <a:spcBef>
                <a:spcPts val="0"/>
              </a:spcBef>
            </a:pPr>
            <a:r>
              <a:rPr kumimoji="1" lang="en-US" altLang="zh-CN" sz="200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黑体" panose="02010609060101010101" pitchFamily="49" charset="-122"/>
                <a:cs typeface="Consolas" panose="020B0609020204030204" pitchFamily="49" charset="0"/>
              </a:rPr>
              <a:t>一</a:t>
            </a:r>
            <a:r>
              <a:rPr kumimoji="1" lang="zh-CN" altLang="en-US" sz="2000">
                <a:solidFill>
                  <a:srgbClr val="0000FF"/>
                </a:solidFill>
                <a:latin typeface="Consolas" panose="020B0609020204030204" pitchFamily="49" charset="0"/>
                <a:ea typeface="黑体" panose="02010609060101010101" pitchFamily="49" charset="-122"/>
                <a:cs typeface="Consolas" panose="020B0609020204030204" pitchFamily="49" charset="0"/>
              </a:rPr>
              <a:t>般</a:t>
            </a:r>
            <a:r>
              <a:rPr kumimoji="1" lang="zh-CN" altLang="en-US" sz="2000" smtClean="0">
                <a:solidFill>
                  <a:srgbClr val="0000FF"/>
                </a:solidFill>
                <a:latin typeface="Consolas" panose="020B0609020204030204" pitchFamily="49" charset="0"/>
                <a:ea typeface="黑体" panose="02010609060101010101" pitchFamily="49" charset="-122"/>
                <a:cs typeface="Consolas" panose="020B0609020204030204" pitchFamily="49" charset="0"/>
              </a:rPr>
              <a:t>地</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个递归模型是由</a:t>
            </a:r>
            <a:r>
              <a:rPr kumimoji="1" lang="zh-CN" altLang="en-US"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递归出口</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zh-CN" altLang="en-US" sz="2000" b="1" dirty="0">
                <a:solidFill>
                  <a:srgbClr val="FF0000"/>
                </a:solidFill>
                <a:latin typeface="Consolas" panose="020B0609020204030204" pitchFamily="49" charset="0"/>
                <a:ea typeface="楷体" panose="02010609060101010101" pitchFamily="49" charset="-122"/>
                <a:cs typeface="Consolas" panose="020B0609020204030204" pitchFamily="49" charset="0"/>
              </a:rPr>
              <a:t>递归体</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两部分</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成，前</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者确定递归到何时</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束，后</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者确定递归求解时的递推</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关系</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500034" y="3600394"/>
            <a:ext cx="8286808" cy="2723681"/>
            <a:chOff x="500034" y="3600394"/>
            <a:chExt cx="8286808" cy="2723681"/>
          </a:xfrm>
        </p:grpSpPr>
        <p:sp>
          <p:nvSpPr>
            <p:cNvPr id="4" name="TextBox 3"/>
            <p:cNvSpPr txBox="1"/>
            <p:nvPr/>
          </p:nvSpPr>
          <p:spPr>
            <a:xfrm>
              <a:off x="928662" y="4218511"/>
              <a:ext cx="7786742" cy="567811"/>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44000" rIns="144000" bIns="144000" rtlCol="0">
              <a:spAutoFit/>
            </a:bodyPr>
            <a:lstStyle/>
            <a:p>
              <a:r>
                <a:rPr kumimoji="1" lang="zh-CN" altLang="en-US"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C00000"/>
                  </a:solidFill>
                  <a:latin typeface="Consolas" panose="020B0609020204030204" pitchFamily="49" charset="0"/>
                  <a:ea typeface="楷体" panose="02010609060101010101" pitchFamily="49" charset="-122"/>
                  <a:cs typeface="Consolas" panose="020B0609020204030204" pitchFamily="49" charset="0"/>
                </a:rPr>
                <a:t>n+1</a:t>
              </a:r>
              <a:r>
                <a:rPr kumimoji="1"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g</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i+1</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1800" i="1"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1800" i="1"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j</a:t>
              </a:r>
              <a:r>
                <a:rPr kumimoji="1" lang="en-US" altLang="zh-CN" sz="1800"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1800" i="1"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 	(2.2)</a:t>
              </a:r>
              <a:endParaRPr lang="zh-CN" altLang="en-US" sz="1800"/>
            </a:p>
          </p:txBody>
        </p:sp>
        <p:sp>
          <p:nvSpPr>
            <p:cNvPr id="6" name="TextBox 5"/>
            <p:cNvSpPr txBox="1"/>
            <p:nvPr/>
          </p:nvSpPr>
          <p:spPr>
            <a:xfrm>
              <a:off x="642910" y="3600394"/>
              <a:ext cx="3429024" cy="398780"/>
            </a:xfrm>
            <a:prstGeom prst="rect">
              <a:avLst/>
            </a:prstGeom>
            <a:noFill/>
          </p:spPr>
          <p:txBody>
            <a:bodyPr wrap="square" rtlCol="0">
              <a:spAutoFit/>
            </a:bodyPr>
            <a:lstStyle/>
            <a:p>
              <a:r>
                <a:rPr kumimoji="1"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递归体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的一般格式如下：</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500034" y="5000636"/>
              <a:ext cx="8286808" cy="1323439"/>
            </a:xfrm>
            <a:prstGeom prst="rect">
              <a:avLst/>
            </a:prstGeom>
            <a:noFill/>
          </p:spPr>
          <p:txBody>
            <a:bodyPr wrap="square" rtlCol="0">
              <a:spAutoFit/>
            </a:bodyPr>
            <a:lstStyle/>
            <a:p>
              <a:pPr>
                <a:lnSpc>
                  <a:spcPts val="3200"/>
                </a:lnSpc>
              </a:pP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其中，</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均为正整数。这里的</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是一个递归“大问题”，</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为递归“小问题”，</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是若干个可以直接（用非递归方法）解决的问题，</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是一个非递归函数，可以直接求值。</a:t>
              </a:r>
              <a:endPar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9" name="组合 8"/>
          <p:cNvGrpSpPr/>
          <p:nvPr/>
        </p:nvGrpSpPr>
        <p:grpSpPr>
          <a:xfrm>
            <a:off x="571472" y="1385816"/>
            <a:ext cx="8072494" cy="1900308"/>
            <a:chOff x="571472" y="1385816"/>
            <a:chExt cx="8072494" cy="1900308"/>
          </a:xfrm>
        </p:grpSpPr>
        <p:sp>
          <p:nvSpPr>
            <p:cNvPr id="3" name="TextBox 2"/>
            <p:cNvSpPr txBox="1"/>
            <p:nvPr/>
          </p:nvSpPr>
          <p:spPr>
            <a:xfrm>
              <a:off x="857224" y="1928802"/>
              <a:ext cx="7786742" cy="567811"/>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(2.1)</a:t>
              </a:r>
              <a:endParaRPr lang="zh-CN" altLang="en-US" sz="1800">
                <a:solidFill>
                  <a:srgbClr val="0000FF"/>
                </a:solidFill>
              </a:endParaRPr>
            </a:p>
          </p:txBody>
        </p:sp>
        <p:sp>
          <p:nvSpPr>
            <p:cNvPr id="5" name="TextBox 4"/>
            <p:cNvSpPr txBox="1"/>
            <p:nvPr/>
          </p:nvSpPr>
          <p:spPr>
            <a:xfrm>
              <a:off x="642910" y="2886014"/>
              <a:ext cx="7429552" cy="400110"/>
            </a:xfrm>
            <a:prstGeom prst="rect">
              <a:avLst/>
            </a:prstGeom>
            <a:noFill/>
          </p:spPr>
          <p:txBody>
            <a:bodyPr wrap="square" rtlCol="0">
              <a:spAutoFit/>
            </a:bodyPr>
            <a:lstStyle/>
            <a:p>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这里的</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均为常量，有些递归问题可能有几个递归出口。</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571472" y="1385816"/>
              <a:ext cx="3857652" cy="398780"/>
            </a:xfrm>
            <a:prstGeom prst="rect">
              <a:avLst/>
            </a:prstGeom>
            <a:noFill/>
          </p:spPr>
          <p:txBody>
            <a:bodyPr wrap="square" rtlCol="0">
              <a:spAutoFit/>
            </a:bodyPr>
            <a:lstStyle/>
            <a:p>
              <a:r>
                <a:rPr kumimoji="1"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递归出口</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的一般格式如下：</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7651" name="Text Box 3"/>
          <p:cNvSpPr txBox="1">
            <a:spLocks noChangeArrowheads="1"/>
          </p:cNvSpPr>
          <p:nvPr/>
        </p:nvSpPr>
        <p:spPr bwMode="auto">
          <a:xfrm>
            <a:off x="642911" y="1571612"/>
            <a:ext cx="8072494"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个正确的递归程序虽然每次调用的是相同的子</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它的参量、输入数据等均有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化。</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正常的情</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下，随</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着调用的不断</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深</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入，必</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定会出现调用到某一层的函</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再执行递归调用而终止函数的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行，遇</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到递归出口便是这种情况。</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71472" y="1500174"/>
            <a:ext cx="7991475" cy="2210175"/>
          </a:xfrm>
          <a:prstGeom prst="rect">
            <a:avLst/>
          </a:prstGeom>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457200" indent="-457200">
              <a:lnSpc>
                <a:spcPct val="150000"/>
              </a:lnSpc>
              <a:spcBef>
                <a:spcPts val="0"/>
              </a:spcBef>
              <a:buBlip>
                <a:blip r:embed="rId1"/>
              </a:buBlip>
            </a:pPr>
            <a:r>
              <a:rPr lang="zh-CN" altLang="en-US" sz="2000" smtClean="0">
                <a:solidFill>
                  <a:srgbClr val="0000FF"/>
                </a:solidFill>
                <a:ea typeface="楷体" panose="02010609060101010101" pitchFamily="49" charset="-122"/>
                <a:cs typeface="Times New Roman" panose="02020603050405020304" pitchFamily="18" charset="0"/>
              </a:rPr>
              <a:t>递归</a:t>
            </a:r>
            <a:r>
              <a:rPr lang="zh-CN" altLang="en-US" sz="2000">
                <a:solidFill>
                  <a:srgbClr val="0000FF"/>
                </a:solidFill>
                <a:ea typeface="楷体" panose="02010609060101010101" pitchFamily="49" charset="-122"/>
                <a:cs typeface="Times New Roman" panose="02020603050405020304" pitchFamily="18" charset="0"/>
              </a:rPr>
              <a:t>调用是函数嵌套调用的一种特殊情</a:t>
            </a:r>
            <a:r>
              <a:rPr lang="zh-CN" altLang="en-US" sz="2000" smtClean="0">
                <a:solidFill>
                  <a:srgbClr val="0000FF"/>
                </a:solidFill>
                <a:ea typeface="楷体" panose="02010609060101010101" pitchFamily="49" charset="-122"/>
                <a:cs typeface="Times New Roman" panose="02020603050405020304" pitchFamily="18" charset="0"/>
              </a:rPr>
              <a:t>况，即</a:t>
            </a:r>
            <a:r>
              <a:rPr lang="zh-CN" altLang="en-US" sz="2000">
                <a:solidFill>
                  <a:srgbClr val="0000FF"/>
                </a:solidFill>
                <a:ea typeface="楷体" panose="02010609060101010101" pitchFamily="49" charset="-122"/>
                <a:cs typeface="Times New Roman" panose="02020603050405020304" pitchFamily="18" charset="0"/>
              </a:rPr>
              <a:t>它是调用自身代码</a:t>
            </a:r>
            <a:r>
              <a:rPr lang="zh-CN" altLang="en-US" sz="2000" smtClean="0">
                <a:solidFill>
                  <a:srgbClr val="0000FF"/>
                </a:solidFill>
                <a:ea typeface="楷体" panose="02010609060101010101" pitchFamily="49" charset="-122"/>
                <a:cs typeface="Times New Roman" panose="02020603050405020304" pitchFamily="18" charset="0"/>
              </a:rPr>
              <a:t>。也</a:t>
            </a:r>
            <a:r>
              <a:rPr lang="zh-CN" altLang="en-US" sz="2000">
                <a:solidFill>
                  <a:srgbClr val="0000FF"/>
                </a:solidFill>
                <a:ea typeface="楷体" panose="02010609060101010101" pitchFamily="49" charset="-122"/>
                <a:cs typeface="Times New Roman" panose="02020603050405020304" pitchFamily="18" charset="0"/>
              </a:rPr>
              <a:t>可以把每一次递归调用理解成调用自身代码的一个复制件</a:t>
            </a:r>
            <a:r>
              <a:rPr lang="zh-CN" altLang="en-US" sz="2000" smtClean="0">
                <a:solidFill>
                  <a:srgbClr val="0000FF"/>
                </a:solidFill>
                <a:ea typeface="楷体" panose="02010609060101010101" pitchFamily="49" charset="-122"/>
                <a:cs typeface="Times New Roman" panose="02020603050405020304" pitchFamily="18" charset="0"/>
              </a:rPr>
              <a:t>。</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nSpc>
                <a:spcPct val="150000"/>
              </a:lnSpc>
              <a:spcBef>
                <a:spcPts val="0"/>
              </a:spcBef>
              <a:buBlip>
                <a:blip r:embed="rId1"/>
              </a:buBlip>
            </a:pPr>
            <a:r>
              <a:rPr lang="zh-CN" altLang="en-US" sz="2000" smtClean="0">
                <a:solidFill>
                  <a:srgbClr val="0000FF"/>
                </a:solidFill>
                <a:ea typeface="楷体" panose="02010609060101010101" pitchFamily="49" charset="-122"/>
                <a:cs typeface="Times New Roman" panose="02020603050405020304" pitchFamily="18" charset="0"/>
              </a:rPr>
              <a:t>由于</a:t>
            </a:r>
            <a:r>
              <a:rPr lang="zh-CN" altLang="en-US" sz="2000">
                <a:solidFill>
                  <a:srgbClr val="0000FF"/>
                </a:solidFill>
                <a:ea typeface="楷体" panose="02010609060101010101" pitchFamily="49" charset="-122"/>
                <a:cs typeface="Times New Roman" panose="02020603050405020304" pitchFamily="18" charset="0"/>
              </a:rPr>
              <a:t>每次调用</a:t>
            </a:r>
            <a:r>
              <a:rPr lang="zh-CN" altLang="en-US" sz="2000" smtClean="0">
                <a:solidFill>
                  <a:srgbClr val="0000FF"/>
                </a:solidFill>
                <a:ea typeface="楷体" panose="02010609060101010101" pitchFamily="49" charset="-122"/>
                <a:cs typeface="Times New Roman" panose="02020603050405020304" pitchFamily="18" charset="0"/>
              </a:rPr>
              <a:t>时，它</a:t>
            </a:r>
            <a:r>
              <a:rPr lang="zh-CN" altLang="en-US" sz="2000">
                <a:solidFill>
                  <a:srgbClr val="0000FF"/>
                </a:solidFill>
                <a:ea typeface="楷体" panose="02010609060101010101" pitchFamily="49" charset="-122"/>
                <a:cs typeface="Times New Roman" panose="02020603050405020304" pitchFamily="18" charset="0"/>
              </a:rPr>
              <a:t>的参量和局部变量均不相</a:t>
            </a:r>
            <a:r>
              <a:rPr lang="zh-CN" altLang="en-US" sz="2000" smtClean="0">
                <a:solidFill>
                  <a:srgbClr val="0000FF"/>
                </a:solidFill>
                <a:ea typeface="楷体" panose="02010609060101010101" pitchFamily="49" charset="-122"/>
                <a:cs typeface="Times New Roman" panose="02020603050405020304" pitchFamily="18" charset="0"/>
              </a:rPr>
              <a:t>同，因</a:t>
            </a:r>
            <a:r>
              <a:rPr lang="zh-CN" altLang="en-US" sz="2000">
                <a:solidFill>
                  <a:srgbClr val="0000FF"/>
                </a:solidFill>
                <a:ea typeface="楷体" panose="02010609060101010101" pitchFamily="49" charset="-122"/>
                <a:cs typeface="Times New Roman" panose="02020603050405020304" pitchFamily="18" charset="0"/>
              </a:rPr>
              <a:t>而也就保证了各个复制件执行时的独立性。</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428596" y="1643050"/>
            <a:ext cx="814393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1"/>
              </a:buBlip>
            </a:pPr>
            <a:r>
              <a:rPr lang="zh-CN" altLang="en-US" sz="2000" smtClean="0">
                <a:solidFill>
                  <a:srgbClr val="0000FF"/>
                </a:solidFill>
                <a:latin typeface="楷体" panose="02010609060101010101" pitchFamily="49" charset="-122"/>
                <a:ea typeface="楷体" panose="02010609060101010101" pitchFamily="49" charset="-122"/>
              </a:rPr>
              <a:t>系统</a:t>
            </a:r>
            <a:r>
              <a:rPr lang="zh-CN" altLang="en-US" sz="2000" dirty="0">
                <a:solidFill>
                  <a:srgbClr val="0000FF"/>
                </a:solidFill>
                <a:latin typeface="楷体" panose="02010609060101010101" pitchFamily="49" charset="-122"/>
                <a:ea typeface="楷体" panose="02010609060101010101" pitchFamily="49" charset="-122"/>
              </a:rPr>
              <a:t>为每一次调用开辟一组存储</a:t>
            </a:r>
            <a:r>
              <a:rPr lang="zh-CN" altLang="en-US" sz="2000">
                <a:solidFill>
                  <a:srgbClr val="0000FF"/>
                </a:solidFill>
                <a:latin typeface="楷体" panose="02010609060101010101" pitchFamily="49" charset="-122"/>
                <a:ea typeface="楷体" panose="02010609060101010101" pitchFamily="49" charset="-122"/>
              </a:rPr>
              <a:t>单</a:t>
            </a:r>
            <a:r>
              <a:rPr lang="zh-CN" altLang="en-US" sz="2000" smtClean="0">
                <a:solidFill>
                  <a:srgbClr val="0000FF"/>
                </a:solidFill>
                <a:latin typeface="楷体" panose="02010609060101010101" pitchFamily="49" charset="-122"/>
                <a:ea typeface="楷体" panose="02010609060101010101" pitchFamily="49" charset="-122"/>
              </a:rPr>
              <a:t>元，用</a:t>
            </a:r>
            <a:r>
              <a:rPr lang="zh-CN" altLang="en-US" sz="2000" dirty="0">
                <a:solidFill>
                  <a:srgbClr val="0000FF"/>
                </a:solidFill>
                <a:latin typeface="楷体" panose="02010609060101010101" pitchFamily="49" charset="-122"/>
                <a:ea typeface="楷体" panose="02010609060101010101" pitchFamily="49" charset="-122"/>
              </a:rPr>
              <a:t>来存放本次调用的返回地址以及被中断的函数的参量值。</a:t>
            </a:r>
            <a:endParaRPr lang="zh-CN" altLang="en-US" sz="2000" dirty="0">
              <a:solidFill>
                <a:srgbClr val="0000FF"/>
              </a:solidFill>
              <a:latin typeface="楷体" panose="02010609060101010101" pitchFamily="49" charset="-122"/>
              <a:ea typeface="楷体" panose="02010609060101010101" pitchFamily="49" charset="-122"/>
            </a:endParaRPr>
          </a:p>
          <a:p>
            <a:pPr marL="457200" indent="-457200">
              <a:lnSpc>
                <a:spcPct val="150000"/>
              </a:lnSpc>
              <a:spcBef>
                <a:spcPts val="0"/>
              </a:spcBef>
              <a:buBlip>
                <a:blip r:embed="rId1"/>
              </a:buBlip>
            </a:pPr>
            <a:r>
              <a:rPr lang="zh-CN" altLang="en-US" sz="2000" smtClean="0">
                <a:solidFill>
                  <a:srgbClr val="0000FF"/>
                </a:solidFill>
                <a:latin typeface="楷体" panose="02010609060101010101" pitchFamily="49" charset="-122"/>
                <a:ea typeface="楷体" panose="02010609060101010101" pitchFamily="49" charset="-122"/>
              </a:rPr>
              <a:t>这些</a:t>
            </a:r>
            <a:r>
              <a:rPr lang="zh-CN" altLang="en-US" sz="2000" dirty="0">
                <a:solidFill>
                  <a:srgbClr val="0000FF"/>
                </a:solidFill>
                <a:latin typeface="楷体" panose="02010609060101010101" pitchFamily="49" charset="-122"/>
                <a:ea typeface="楷体" panose="02010609060101010101" pitchFamily="49" charset="-122"/>
              </a:rPr>
              <a:t>单</a:t>
            </a:r>
            <a:r>
              <a:rPr lang="zh-CN" altLang="en-US" sz="2000">
                <a:solidFill>
                  <a:srgbClr val="0000FF"/>
                </a:solidFill>
                <a:latin typeface="楷体" panose="02010609060101010101" pitchFamily="49" charset="-122"/>
                <a:ea typeface="楷体" panose="02010609060101010101" pitchFamily="49" charset="-122"/>
              </a:rPr>
              <a:t>元</a:t>
            </a:r>
            <a:r>
              <a:rPr lang="zh-CN" altLang="en-US" sz="2000" smtClean="0">
                <a:solidFill>
                  <a:srgbClr val="0000FF"/>
                </a:solidFill>
                <a:latin typeface="楷体" panose="02010609060101010101" pitchFamily="49" charset="-122"/>
                <a:ea typeface="楷体" panose="02010609060101010101" pitchFamily="49" charset="-122"/>
              </a:rPr>
              <a:t>以</a:t>
            </a:r>
            <a:r>
              <a:rPr lang="zh-CN" altLang="en-US" sz="2000" smtClean="0">
                <a:solidFill>
                  <a:srgbClr val="FF0000"/>
                </a:solidFill>
                <a:latin typeface="楷体" panose="02010609060101010101" pitchFamily="49" charset="-122"/>
                <a:ea typeface="楷体" panose="02010609060101010101" pitchFamily="49" charset="-122"/>
              </a:rPr>
              <a:t>系统栈</a:t>
            </a:r>
            <a:r>
              <a:rPr lang="zh-CN" altLang="en-US" sz="2000" dirty="0">
                <a:solidFill>
                  <a:srgbClr val="0000FF"/>
                </a:solidFill>
                <a:latin typeface="楷体" panose="02010609060101010101" pitchFamily="49" charset="-122"/>
                <a:ea typeface="楷体" panose="02010609060101010101" pitchFamily="49" charset="-122"/>
              </a:rPr>
              <a:t>的形式</a:t>
            </a:r>
            <a:r>
              <a:rPr lang="zh-CN" altLang="en-US" sz="2000">
                <a:solidFill>
                  <a:srgbClr val="0000FF"/>
                </a:solidFill>
                <a:latin typeface="楷体" panose="02010609060101010101" pitchFamily="49" charset="-122"/>
                <a:ea typeface="楷体" panose="02010609060101010101" pitchFamily="49" charset="-122"/>
              </a:rPr>
              <a:t>存</a:t>
            </a:r>
            <a:r>
              <a:rPr lang="zh-CN" altLang="en-US" sz="2000" smtClean="0">
                <a:solidFill>
                  <a:srgbClr val="0000FF"/>
                </a:solidFill>
                <a:latin typeface="楷体" panose="02010609060101010101" pitchFamily="49" charset="-122"/>
                <a:ea typeface="楷体" panose="02010609060101010101" pitchFamily="49" charset="-122"/>
              </a:rPr>
              <a:t>放，每</a:t>
            </a:r>
            <a:r>
              <a:rPr lang="zh-CN" altLang="en-US" sz="2000" dirty="0">
                <a:solidFill>
                  <a:srgbClr val="0000FF"/>
                </a:solidFill>
                <a:latin typeface="楷体" panose="02010609060101010101" pitchFamily="49" charset="-122"/>
                <a:ea typeface="楷体" panose="02010609060101010101" pitchFamily="49" charset="-122"/>
              </a:rPr>
              <a:t>调用一次进栈</a:t>
            </a:r>
            <a:r>
              <a:rPr lang="zh-CN" altLang="en-US" sz="2000">
                <a:solidFill>
                  <a:srgbClr val="0000FF"/>
                </a:solidFill>
                <a:latin typeface="楷体" panose="02010609060101010101" pitchFamily="49" charset="-122"/>
                <a:ea typeface="楷体" panose="02010609060101010101" pitchFamily="49" charset="-122"/>
              </a:rPr>
              <a:t>一</a:t>
            </a:r>
            <a:r>
              <a:rPr lang="zh-CN" altLang="en-US" sz="2000" smtClean="0">
                <a:solidFill>
                  <a:srgbClr val="0000FF"/>
                </a:solidFill>
                <a:latin typeface="楷体" panose="02010609060101010101" pitchFamily="49" charset="-122"/>
                <a:ea typeface="楷体" panose="02010609060101010101" pitchFamily="49" charset="-122"/>
              </a:rPr>
              <a:t>次，当</a:t>
            </a:r>
            <a:r>
              <a:rPr lang="zh-CN" altLang="en-US" sz="2000" dirty="0">
                <a:solidFill>
                  <a:srgbClr val="0000FF"/>
                </a:solidFill>
                <a:latin typeface="楷体" panose="02010609060101010101" pitchFamily="49" charset="-122"/>
                <a:ea typeface="楷体" panose="02010609060101010101" pitchFamily="49" charset="-122"/>
              </a:rPr>
              <a:t>返回时执行出栈</a:t>
            </a:r>
            <a:r>
              <a:rPr lang="zh-CN" altLang="en-US" sz="2000">
                <a:solidFill>
                  <a:srgbClr val="0000FF"/>
                </a:solidFill>
                <a:latin typeface="楷体" panose="02010609060101010101" pitchFamily="49" charset="-122"/>
                <a:ea typeface="楷体" panose="02010609060101010101" pitchFamily="49" charset="-122"/>
              </a:rPr>
              <a:t>操</a:t>
            </a:r>
            <a:r>
              <a:rPr lang="zh-CN" altLang="en-US" sz="2000" smtClean="0">
                <a:solidFill>
                  <a:srgbClr val="0000FF"/>
                </a:solidFill>
                <a:latin typeface="楷体" panose="02010609060101010101" pitchFamily="49" charset="-122"/>
                <a:ea typeface="楷体" panose="02010609060101010101" pitchFamily="49" charset="-122"/>
              </a:rPr>
              <a:t>作，把</a:t>
            </a:r>
            <a:r>
              <a:rPr lang="zh-CN" altLang="en-US" sz="2000" dirty="0">
                <a:solidFill>
                  <a:srgbClr val="0000FF"/>
                </a:solidFill>
                <a:latin typeface="楷体" panose="02010609060101010101" pitchFamily="49" charset="-122"/>
                <a:ea typeface="楷体" panose="02010609060101010101" pitchFamily="49" charset="-122"/>
              </a:rPr>
              <a:t>当前栈顶保留的值送回相应的参量中进行</a:t>
            </a:r>
            <a:r>
              <a:rPr lang="zh-CN" altLang="en-US" sz="2000">
                <a:solidFill>
                  <a:srgbClr val="0000FF"/>
                </a:solidFill>
                <a:latin typeface="楷体" panose="02010609060101010101" pitchFamily="49" charset="-122"/>
                <a:ea typeface="楷体" panose="02010609060101010101" pitchFamily="49" charset="-122"/>
              </a:rPr>
              <a:t>恢</a:t>
            </a:r>
            <a:r>
              <a:rPr lang="zh-CN" altLang="en-US" sz="2000" smtClean="0">
                <a:solidFill>
                  <a:srgbClr val="0000FF"/>
                </a:solidFill>
                <a:latin typeface="楷体" panose="02010609060101010101" pitchFamily="49" charset="-122"/>
                <a:ea typeface="楷体" panose="02010609060101010101" pitchFamily="49" charset="-122"/>
              </a:rPr>
              <a:t>复，并</a:t>
            </a:r>
            <a:r>
              <a:rPr lang="zh-CN" altLang="en-US" sz="2000" dirty="0">
                <a:solidFill>
                  <a:srgbClr val="0000FF"/>
                </a:solidFill>
                <a:latin typeface="楷体" panose="02010609060101010101" pitchFamily="49" charset="-122"/>
                <a:ea typeface="楷体" panose="02010609060101010101" pitchFamily="49" charset="-122"/>
              </a:rPr>
              <a:t>按栈顶中的返回</a:t>
            </a:r>
            <a:r>
              <a:rPr lang="zh-CN" altLang="en-US" sz="2000">
                <a:solidFill>
                  <a:srgbClr val="0000FF"/>
                </a:solidFill>
                <a:latin typeface="楷体" panose="02010609060101010101" pitchFamily="49" charset="-122"/>
                <a:ea typeface="楷体" panose="02010609060101010101" pitchFamily="49" charset="-122"/>
              </a:rPr>
              <a:t>地</a:t>
            </a:r>
            <a:r>
              <a:rPr lang="zh-CN" altLang="en-US" sz="2000" smtClean="0">
                <a:solidFill>
                  <a:srgbClr val="0000FF"/>
                </a:solidFill>
                <a:latin typeface="楷体" panose="02010609060101010101" pitchFamily="49" charset="-122"/>
                <a:ea typeface="楷体" panose="02010609060101010101" pitchFamily="49" charset="-122"/>
              </a:rPr>
              <a:t>址，从</a:t>
            </a:r>
            <a:r>
              <a:rPr lang="zh-CN" altLang="en-US" sz="2000" dirty="0">
                <a:solidFill>
                  <a:srgbClr val="0000FF"/>
                </a:solidFill>
                <a:latin typeface="楷体" panose="02010609060101010101" pitchFamily="49" charset="-122"/>
                <a:ea typeface="楷体" panose="02010609060101010101" pitchFamily="49" charset="-122"/>
              </a:rPr>
              <a:t>断点继续执行。</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3670" y="1219200"/>
            <a:ext cx="8732520" cy="398780"/>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对于例</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的递归</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法，求</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即执行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时内部栈的变化及求解过程如下：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699" name="Text Box 3"/>
          <p:cNvSpPr txBox="1">
            <a:spLocks noChangeArrowheads="1"/>
          </p:cNvSpPr>
          <p:nvPr/>
        </p:nvSpPr>
        <p:spPr bwMode="auto">
          <a:xfrm>
            <a:off x="1428728" y="1671939"/>
            <a:ext cx="4025906" cy="983310"/>
          </a:xfrm>
          <a:prstGeom prst="rect">
            <a:avLst/>
          </a:prstGeom>
          <a:solidFill>
            <a:schemeClr val="tx2">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44000" tIns="144000" bIns="144000">
            <a:spAutoFit/>
          </a:bodyPr>
          <a:lstStyle/>
          <a:p>
            <a:pPr>
              <a:spcBef>
                <a:spcPct val="5000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main()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fun(5)</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700" name="Rectangle 4"/>
          <p:cNvSpPr>
            <a:spLocks noChangeArrowheads="1"/>
          </p:cNvSpPr>
          <p:nvPr/>
        </p:nvSpPr>
        <p:spPr bwMode="auto">
          <a:xfrm>
            <a:off x="2916238" y="309435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29701" name="Rectangle 5"/>
          <p:cNvSpPr>
            <a:spLocks noChangeArrowheads="1"/>
          </p:cNvSpPr>
          <p:nvPr/>
        </p:nvSpPr>
        <p:spPr bwMode="auto">
          <a:xfrm>
            <a:off x="3708400" y="309435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29702" name="AutoShape 6"/>
          <p:cNvSpPr>
            <a:spLocks noChangeArrowheads="1"/>
          </p:cNvSpPr>
          <p:nvPr/>
        </p:nvSpPr>
        <p:spPr bwMode="auto">
          <a:xfrm>
            <a:off x="3635375" y="2599047"/>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9703" name="Text Box 7"/>
          <p:cNvSpPr txBox="1">
            <a:spLocks noChangeArrowheads="1"/>
          </p:cNvSpPr>
          <p:nvPr/>
        </p:nvSpPr>
        <p:spPr bwMode="auto">
          <a:xfrm>
            <a:off x="3059113" y="3526155"/>
            <a:ext cx="433387" cy="396875"/>
          </a:xfrm>
          <a:prstGeom prst="rect">
            <a:avLst/>
          </a:prstGeom>
          <a:noFill/>
          <a:ln w="9525">
            <a:noFill/>
            <a:miter lim="800000"/>
          </a:ln>
        </p:spPr>
        <p:txBody>
          <a:bodyPr>
            <a:spAutoFit/>
          </a:bodyPr>
          <a:lstStyle/>
          <a:p>
            <a:pPr>
              <a:spcBef>
                <a:spcPct val="50000"/>
              </a:spcBef>
            </a:pPr>
            <a:r>
              <a:rPr lang="en-US" altLang="zh-CN" sz="2000" i="1">
                <a:latin typeface="Consolas" panose="020B0609020204030204" pitchFamily="49" charset="0"/>
                <a:cs typeface="Consolas" panose="020B0609020204030204" pitchFamily="49" charset="0"/>
              </a:rPr>
              <a:t>n</a:t>
            </a:r>
            <a:endParaRPr lang="en-US" altLang="zh-CN" sz="2000" i="1">
              <a:latin typeface="Consolas" panose="020B0609020204030204" pitchFamily="49" charset="0"/>
              <a:cs typeface="Consolas" panose="020B0609020204030204" pitchFamily="49" charset="0"/>
            </a:endParaRPr>
          </a:p>
        </p:txBody>
      </p:sp>
      <p:sp>
        <p:nvSpPr>
          <p:cNvPr id="29704" name="Text Box 8"/>
          <p:cNvSpPr txBox="1">
            <a:spLocks noChangeArrowheads="1"/>
          </p:cNvSpPr>
          <p:nvPr/>
        </p:nvSpPr>
        <p:spPr bwMode="auto">
          <a:xfrm>
            <a:off x="3851275" y="3526155"/>
            <a:ext cx="1225550" cy="396875"/>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函数值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705" name="AutoShape 9"/>
          <p:cNvSpPr>
            <a:spLocks noChangeArrowheads="1"/>
          </p:cNvSpPr>
          <p:nvPr/>
        </p:nvSpPr>
        <p:spPr bwMode="auto">
          <a:xfrm>
            <a:off x="3635375" y="3886518"/>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9706" name="Rectangle 10"/>
          <p:cNvSpPr>
            <a:spLocks noChangeArrowheads="1"/>
          </p:cNvSpPr>
          <p:nvPr/>
        </p:nvSpPr>
        <p:spPr bwMode="auto">
          <a:xfrm>
            <a:off x="2916238" y="438975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4</a:t>
            </a:r>
            <a:endParaRPr lang="en-US" altLang="zh-CN" sz="2000">
              <a:latin typeface="Consolas" panose="020B0609020204030204" pitchFamily="49" charset="0"/>
              <a:cs typeface="Consolas" panose="020B0609020204030204" pitchFamily="49" charset="0"/>
            </a:endParaRPr>
          </a:p>
        </p:txBody>
      </p:sp>
      <p:sp>
        <p:nvSpPr>
          <p:cNvPr id="29707" name="Rectangle 11"/>
          <p:cNvSpPr>
            <a:spLocks noChangeArrowheads="1"/>
          </p:cNvSpPr>
          <p:nvPr/>
        </p:nvSpPr>
        <p:spPr bwMode="auto">
          <a:xfrm>
            <a:off x="3708400" y="438975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fun(3)*4</a:t>
            </a:r>
            <a:endParaRPr lang="en-US" altLang="zh-CN" sz="1800">
              <a:latin typeface="Consolas" panose="020B0609020204030204" pitchFamily="49" charset="0"/>
              <a:cs typeface="Consolas" panose="020B0609020204030204" pitchFamily="49" charset="0"/>
            </a:endParaRPr>
          </a:p>
        </p:txBody>
      </p:sp>
      <p:sp>
        <p:nvSpPr>
          <p:cNvPr id="29708" name="Rectangle 12"/>
          <p:cNvSpPr>
            <a:spLocks noChangeArrowheads="1"/>
          </p:cNvSpPr>
          <p:nvPr/>
        </p:nvSpPr>
        <p:spPr bwMode="auto">
          <a:xfrm>
            <a:off x="2916238" y="475011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29709" name="Rectangle 13"/>
          <p:cNvSpPr>
            <a:spLocks noChangeArrowheads="1"/>
          </p:cNvSpPr>
          <p:nvPr/>
        </p:nvSpPr>
        <p:spPr bwMode="auto">
          <a:xfrm>
            <a:off x="3708400" y="475011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29710" name="AutoShape 14"/>
          <p:cNvSpPr>
            <a:spLocks noChangeArrowheads="1"/>
          </p:cNvSpPr>
          <p:nvPr/>
        </p:nvSpPr>
        <p:spPr bwMode="auto">
          <a:xfrm>
            <a:off x="3635375" y="5256530"/>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9711" name="Rectangle 15"/>
          <p:cNvSpPr>
            <a:spLocks noChangeArrowheads="1"/>
          </p:cNvSpPr>
          <p:nvPr/>
        </p:nvSpPr>
        <p:spPr bwMode="auto">
          <a:xfrm>
            <a:off x="2916238" y="604551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4</a:t>
            </a:r>
            <a:endParaRPr lang="en-US" altLang="zh-CN" sz="2000">
              <a:latin typeface="Consolas" panose="020B0609020204030204" pitchFamily="49" charset="0"/>
              <a:cs typeface="Consolas" panose="020B0609020204030204" pitchFamily="49" charset="0"/>
            </a:endParaRPr>
          </a:p>
        </p:txBody>
      </p:sp>
      <p:sp>
        <p:nvSpPr>
          <p:cNvPr id="29712" name="Rectangle 16"/>
          <p:cNvSpPr>
            <a:spLocks noChangeArrowheads="1"/>
          </p:cNvSpPr>
          <p:nvPr/>
        </p:nvSpPr>
        <p:spPr bwMode="auto">
          <a:xfrm>
            <a:off x="3708400" y="604551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fun(3)*4</a:t>
            </a:r>
            <a:endParaRPr lang="en-US" altLang="zh-CN" sz="1800">
              <a:latin typeface="Consolas" panose="020B0609020204030204" pitchFamily="49" charset="0"/>
              <a:cs typeface="Consolas" panose="020B0609020204030204" pitchFamily="49" charset="0"/>
            </a:endParaRPr>
          </a:p>
        </p:txBody>
      </p:sp>
      <p:sp>
        <p:nvSpPr>
          <p:cNvPr id="29713" name="Rectangle 17"/>
          <p:cNvSpPr>
            <a:spLocks noChangeArrowheads="1"/>
          </p:cNvSpPr>
          <p:nvPr/>
        </p:nvSpPr>
        <p:spPr bwMode="auto">
          <a:xfrm>
            <a:off x="2916238" y="640588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29714" name="Rectangle 18"/>
          <p:cNvSpPr>
            <a:spLocks noChangeArrowheads="1"/>
          </p:cNvSpPr>
          <p:nvPr/>
        </p:nvSpPr>
        <p:spPr bwMode="auto">
          <a:xfrm>
            <a:off x="3708400" y="640588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29715" name="Rectangle 19"/>
          <p:cNvSpPr>
            <a:spLocks noChangeArrowheads="1"/>
          </p:cNvSpPr>
          <p:nvPr/>
        </p:nvSpPr>
        <p:spPr bwMode="auto">
          <a:xfrm>
            <a:off x="2916238" y="568674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3</a:t>
            </a:r>
            <a:endParaRPr lang="en-US" altLang="zh-CN" sz="2000">
              <a:latin typeface="Consolas" panose="020B0609020204030204" pitchFamily="49" charset="0"/>
              <a:cs typeface="Consolas" panose="020B0609020204030204" pitchFamily="49" charset="0"/>
            </a:endParaRPr>
          </a:p>
        </p:txBody>
      </p:sp>
      <p:sp>
        <p:nvSpPr>
          <p:cNvPr id="29716" name="Rectangle 20"/>
          <p:cNvSpPr>
            <a:spLocks noChangeArrowheads="1"/>
          </p:cNvSpPr>
          <p:nvPr/>
        </p:nvSpPr>
        <p:spPr bwMode="auto">
          <a:xfrm>
            <a:off x="3708400" y="568674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fun(2)*3</a:t>
            </a:r>
            <a:endParaRPr lang="en-US" altLang="zh-CN" sz="1800">
              <a:latin typeface="Consolas" panose="020B0609020204030204" pitchFamily="49" charset="0"/>
              <a:cs typeface="Consolas" panose="020B0609020204030204" pitchFamily="49" charset="0"/>
            </a:endParaRPr>
          </a:p>
        </p:txBody>
      </p:sp>
      <p:sp>
        <p:nvSpPr>
          <p:cNvPr id="29717" name="Text Box 21"/>
          <p:cNvSpPr txBox="1">
            <a:spLocks noChangeArrowheads="1"/>
          </p:cNvSpPr>
          <p:nvPr/>
        </p:nvSpPr>
        <p:spPr bwMode="auto">
          <a:xfrm>
            <a:off x="428596" y="3094355"/>
            <a:ext cx="2376487" cy="396875"/>
          </a:xfrm>
          <a:prstGeom prst="rect">
            <a:avLst/>
          </a:prstGeom>
          <a:noFill/>
          <a:ln w="9525">
            <a:noFill/>
            <a:miter lim="800000"/>
          </a:ln>
        </p:spPr>
        <p:txBody>
          <a:bodyPr>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调用：进栈</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718" name="Text Box 22"/>
          <p:cNvSpPr txBox="1">
            <a:spLocks noChangeArrowheads="1"/>
          </p:cNvSpPr>
          <p:nvPr/>
        </p:nvSpPr>
        <p:spPr bwMode="auto">
          <a:xfrm>
            <a:off x="428596" y="4389755"/>
            <a:ext cx="2376487" cy="396875"/>
          </a:xfrm>
          <a:prstGeom prst="rect">
            <a:avLst/>
          </a:prstGeom>
          <a:noFill/>
          <a:ln w="9525">
            <a:noFill/>
            <a:miter lim="800000"/>
          </a:ln>
        </p:spPr>
        <p:txBody>
          <a:bodyPr>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fun(4)</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调用：进栈</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719" name="Text Box 23"/>
          <p:cNvSpPr txBox="1">
            <a:spLocks noChangeArrowheads="1"/>
          </p:cNvSpPr>
          <p:nvPr/>
        </p:nvSpPr>
        <p:spPr bwMode="auto">
          <a:xfrm>
            <a:off x="395288" y="5648643"/>
            <a:ext cx="2376487" cy="396875"/>
          </a:xfrm>
          <a:prstGeom prst="rect">
            <a:avLst/>
          </a:prstGeom>
          <a:noFill/>
          <a:ln w="9525">
            <a:noFill/>
            <a:miter lim="800000"/>
          </a:ln>
        </p:spPr>
        <p:txBody>
          <a:bodyPr>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调用：进栈</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31746" name="日期占位符 3"/>
          <p:cNvSpPr>
            <a:spLocks noGrp="1"/>
          </p:cNvSpPr>
          <p:nvPr>
            <p:ph type="dt" sz="half" idx="2"/>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Sz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31747" name="页脚占位符 4"/>
          <p:cNvSpPr>
            <a:spLocks noGrp="1"/>
          </p:cNvSpPr>
          <p:nvPr>
            <p:ph type="ftr" sz="quarter" idx="3"/>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Sz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31748" name="Group 61"/>
          <p:cNvGrpSpPr/>
          <p:nvPr/>
        </p:nvGrpSpPr>
        <p:grpSpPr>
          <a:xfrm>
            <a:off x="2209800" y="1528445"/>
            <a:ext cx="4724400" cy="685800"/>
            <a:chOff x="1296" y="1824"/>
            <a:chExt cx="2976" cy="432"/>
          </a:xfrm>
        </p:grpSpPr>
        <p:sp>
          <p:nvSpPr>
            <p:cNvPr id="89150"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 name="AutoShape 63"/>
            <p:cNvSpPr/>
            <p:nvPr/>
          </p:nvSpPr>
          <p:spPr>
            <a:xfrm>
              <a:off x="1296" y="1824"/>
              <a:ext cx="432" cy="432"/>
            </a:xfrm>
            <a:prstGeom prst="diamond">
              <a:avLst/>
            </a:prstGeom>
            <a:solidFill>
              <a:schemeClr val="accent2"/>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51" name="Text Box 64"/>
            <p:cNvSpPr txBox="1"/>
            <p:nvPr/>
          </p:nvSpPr>
          <p:spPr>
            <a:xfrm>
              <a:off x="1680" y="1934"/>
              <a:ext cx="2160" cy="232"/>
            </a:xfrm>
            <a:prstGeom prst="rect">
              <a:avLst/>
            </a:prstGeom>
            <a:noFill/>
            <a:ln w="9525">
              <a:noFill/>
            </a:ln>
          </p:spPr>
          <p:txBody>
            <a:bodyPr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rPr>
                <a:t>什么是递归</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31752" name="Text Box 65"/>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1</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31753" name="Group 66"/>
          <p:cNvGrpSpPr/>
          <p:nvPr/>
        </p:nvGrpSpPr>
        <p:grpSpPr>
          <a:xfrm>
            <a:off x="2209800" y="2366645"/>
            <a:ext cx="4724400" cy="685800"/>
            <a:chOff x="1296" y="1824"/>
            <a:chExt cx="2976" cy="432"/>
          </a:xfrm>
        </p:grpSpPr>
        <p:sp>
          <p:nvSpPr>
            <p:cNvPr id="89155"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5" name="AutoShape 68"/>
            <p:cNvSpPr/>
            <p:nvPr/>
          </p:nvSpPr>
          <p:spPr>
            <a:xfrm>
              <a:off x="1296" y="1824"/>
              <a:ext cx="432" cy="432"/>
            </a:xfrm>
            <a:prstGeom prst="diamond">
              <a:avLst/>
            </a:prstGeom>
            <a:solidFill>
              <a:schemeClr val="accent1"/>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56" name="Text Box 69"/>
            <p:cNvSpPr txBox="1"/>
            <p:nvPr/>
          </p:nvSpPr>
          <p:spPr>
            <a:xfrm>
              <a:off x="1680" y="1934"/>
              <a:ext cx="2160" cy="232"/>
            </a:xfrm>
            <a:prstGeom prst="rect">
              <a:avLst/>
            </a:prstGeom>
            <a:noFill/>
            <a:ln w="9525">
              <a:noFill/>
            </a:ln>
          </p:spPr>
          <p:txBody>
            <a:bodyPr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rPr>
                <a:t>递归算法设计</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31757" name="Text Box 70"/>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2</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31758" name="Group 71"/>
          <p:cNvGrpSpPr/>
          <p:nvPr/>
        </p:nvGrpSpPr>
        <p:grpSpPr>
          <a:xfrm>
            <a:off x="2209800" y="3204845"/>
            <a:ext cx="4724400" cy="685800"/>
            <a:chOff x="1296" y="1824"/>
            <a:chExt cx="2976" cy="432"/>
          </a:xfrm>
        </p:grpSpPr>
        <p:sp>
          <p:nvSpPr>
            <p:cNvPr id="89160"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60" name="AutoShape 73"/>
            <p:cNvSpPr/>
            <p:nvPr/>
          </p:nvSpPr>
          <p:spPr>
            <a:xfrm>
              <a:off x="1296" y="1824"/>
              <a:ext cx="432" cy="432"/>
            </a:xfrm>
            <a:prstGeom prst="diamond">
              <a:avLst/>
            </a:prstGeom>
            <a:solidFill>
              <a:schemeClr va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61" name="Text Box 74"/>
            <p:cNvSpPr txBox="1"/>
            <p:nvPr/>
          </p:nvSpPr>
          <p:spPr>
            <a:xfrm>
              <a:off x="1680" y="1934"/>
              <a:ext cx="2160" cy="232"/>
            </a:xfrm>
            <a:prstGeom prst="rect">
              <a:avLst/>
            </a:prstGeom>
            <a:noFill/>
            <a:ln w="9525">
              <a:noFill/>
            </a:ln>
          </p:spPr>
          <p:txBody>
            <a:bodyPr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rPr>
                <a:t>递归算法设计示例</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31762" name="Text Box 75"/>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3</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31763" name="Group 76"/>
          <p:cNvGrpSpPr/>
          <p:nvPr/>
        </p:nvGrpSpPr>
        <p:grpSpPr>
          <a:xfrm>
            <a:off x="2209800" y="4119245"/>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65"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66" name="Text Box 79"/>
            <p:cNvSpPr txBox="1"/>
            <p:nvPr/>
          </p:nvSpPr>
          <p:spPr>
            <a:xfrm>
              <a:off x="1680" y="1934"/>
              <a:ext cx="2160" cy="232"/>
            </a:xfrm>
            <a:prstGeom prst="rect">
              <a:avLst/>
            </a:prstGeom>
            <a:noFill/>
            <a:ln w="9525">
              <a:noFill/>
            </a:ln>
          </p:spPr>
          <p:txBody>
            <a:bodyPr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rPr>
                <a:t>递归算法转化非递归算法</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31767" name="Text Box 80"/>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4</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4586" name="Group 76"/>
          <p:cNvGrpSpPr/>
          <p:nvPr/>
        </p:nvGrpSpPr>
        <p:grpSpPr>
          <a:xfrm>
            <a:off x="2209483" y="5011420"/>
            <a:ext cx="4724400" cy="685800"/>
            <a:chOff x="1296" y="1824"/>
            <a:chExt cx="2976" cy="432"/>
          </a:xfrm>
        </p:grpSpPr>
        <p:sp>
          <p:nvSpPr>
            <p:cNvPr id="31" name="AutoShape 77"/>
            <p:cNvSpPr>
              <a:spLocks noChangeArrowheads="1"/>
            </p:cNvSpPr>
            <p:nvPr/>
          </p:nvSpPr>
          <p:spPr bwMode="gray">
            <a:xfrm>
              <a:off x="1536" y="1899"/>
              <a:ext cx="2736" cy="288"/>
            </a:xfrm>
            <a:prstGeom prst="roundRect">
              <a:avLst>
                <a:gd name="adj" fmla="val 16667"/>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AutoShape 78"/>
            <p:cNvSpPr>
              <a:spLocks noChangeArrowheads="1"/>
            </p:cNvSpPr>
            <p:nvPr/>
          </p:nvSpPr>
          <p:spPr bwMode="gray">
            <a:xfrm>
              <a:off x="1296" y="1824"/>
              <a:ext cx="432" cy="432"/>
            </a:xfrm>
            <a:prstGeom prst="diamond">
              <a:avLst/>
            </a:prstGeom>
            <a:solidFill>
              <a:schemeClr val="tx2">
                <a:lumMod val="75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589" name="Text Box 79"/>
            <p:cNvSpPr txBox="1"/>
            <p:nvPr/>
          </p:nvSpPr>
          <p:spPr>
            <a:xfrm>
              <a:off x="1680" y="1934"/>
              <a:ext cx="2160" cy="232"/>
            </a:xfrm>
            <a:prstGeom prst="rect">
              <a:avLst/>
            </a:prstGeom>
            <a:noFill/>
            <a:ln w="9525">
              <a:noFill/>
            </a:ln>
          </p:spPr>
          <p:txBody>
            <a:bodyPr anchor="t" anchorCtr="0">
              <a:spAutoFit/>
            </a:bodyPr>
            <a:p>
              <a:pPr algn="ctr" eaLnBrk="0" hangingPunct="0"/>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chemeClr val="bg1">
                      <a:lumMod val="85000"/>
                    </a:schemeClr>
                  </a:solidFill>
                  <a:latin typeface="黑体" panose="02010609060101010101" pitchFamily="49" charset="-122"/>
                  <a:ea typeface="黑体" panose="02010609060101010101" pitchFamily="49" charset="-122"/>
                </a:rPr>
                <a:t>递推式的计算</a:t>
              </a:r>
              <a:endParaRPr lang="zh-CN" altLang="en-US" b="1" dirty="0">
                <a:solidFill>
                  <a:schemeClr val="bg1">
                    <a:lumMod val="85000"/>
                  </a:schemeClr>
                </a:solidFill>
                <a:latin typeface="黑体" panose="02010609060101010101" pitchFamily="49" charset="-122"/>
                <a:ea typeface="黑体" panose="02010609060101010101" pitchFamily="49" charset="-122"/>
              </a:endParaRPr>
            </a:p>
          </p:txBody>
        </p:sp>
        <p:sp>
          <p:nvSpPr>
            <p:cNvPr id="24590" name="Text Box 80"/>
            <p:cNvSpPr txBox="1"/>
            <p:nvPr/>
          </p:nvSpPr>
          <p:spPr>
            <a:xfrm>
              <a:off x="1393" y="1886"/>
              <a:ext cx="222" cy="290"/>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5</a:t>
              </a:r>
              <a:endParaRPr lang="en-US" altLang="zh-CN" sz="2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4787900" y="125413"/>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0723" name="Rectangle 3"/>
          <p:cNvSpPr>
            <a:spLocks noChangeArrowheads="1"/>
          </p:cNvSpPr>
          <p:nvPr/>
        </p:nvSpPr>
        <p:spPr bwMode="auto">
          <a:xfrm>
            <a:off x="4068763" y="127158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4</a:t>
            </a:r>
            <a:endParaRPr lang="en-US" altLang="zh-CN" sz="2000">
              <a:latin typeface="Consolas" panose="020B0609020204030204" pitchFamily="49" charset="0"/>
              <a:cs typeface="Consolas" panose="020B0609020204030204" pitchFamily="49" charset="0"/>
            </a:endParaRPr>
          </a:p>
        </p:txBody>
      </p:sp>
      <p:sp>
        <p:nvSpPr>
          <p:cNvPr id="30724" name="Rectangle 4"/>
          <p:cNvSpPr>
            <a:spLocks noChangeArrowheads="1"/>
          </p:cNvSpPr>
          <p:nvPr/>
        </p:nvSpPr>
        <p:spPr bwMode="auto">
          <a:xfrm>
            <a:off x="4860925" y="127158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fun(3)*4</a:t>
            </a:r>
            <a:endParaRPr lang="en-US" altLang="zh-CN" sz="1800">
              <a:latin typeface="Consolas" panose="020B0609020204030204" pitchFamily="49" charset="0"/>
              <a:cs typeface="Consolas" panose="020B0609020204030204" pitchFamily="49" charset="0"/>
            </a:endParaRPr>
          </a:p>
        </p:txBody>
      </p:sp>
      <p:sp>
        <p:nvSpPr>
          <p:cNvPr id="30725" name="Rectangle 5"/>
          <p:cNvSpPr>
            <a:spLocks noChangeArrowheads="1"/>
          </p:cNvSpPr>
          <p:nvPr/>
        </p:nvSpPr>
        <p:spPr bwMode="auto">
          <a:xfrm>
            <a:off x="4068763" y="163195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30726" name="Rectangle 6"/>
          <p:cNvSpPr>
            <a:spLocks noChangeArrowheads="1"/>
          </p:cNvSpPr>
          <p:nvPr/>
        </p:nvSpPr>
        <p:spPr bwMode="auto">
          <a:xfrm>
            <a:off x="4860925" y="163195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30727" name="Rectangle 7"/>
          <p:cNvSpPr>
            <a:spLocks noChangeArrowheads="1"/>
          </p:cNvSpPr>
          <p:nvPr/>
        </p:nvSpPr>
        <p:spPr bwMode="auto">
          <a:xfrm>
            <a:off x="4068763" y="91281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3</a:t>
            </a:r>
            <a:endParaRPr lang="en-US" altLang="zh-CN" sz="2000">
              <a:latin typeface="Consolas" panose="020B0609020204030204" pitchFamily="49" charset="0"/>
              <a:cs typeface="Consolas" panose="020B0609020204030204" pitchFamily="49" charset="0"/>
            </a:endParaRPr>
          </a:p>
        </p:txBody>
      </p:sp>
      <p:sp>
        <p:nvSpPr>
          <p:cNvPr id="30728" name="Rectangle 8"/>
          <p:cNvSpPr>
            <a:spLocks noChangeArrowheads="1"/>
          </p:cNvSpPr>
          <p:nvPr/>
        </p:nvSpPr>
        <p:spPr bwMode="auto">
          <a:xfrm>
            <a:off x="4860925" y="91281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fun(2)*3</a:t>
            </a:r>
            <a:endParaRPr lang="en-US" altLang="zh-CN" sz="1800">
              <a:latin typeface="Consolas" panose="020B0609020204030204" pitchFamily="49" charset="0"/>
              <a:cs typeface="Consolas" panose="020B0609020204030204" pitchFamily="49" charset="0"/>
            </a:endParaRPr>
          </a:p>
        </p:txBody>
      </p:sp>
      <p:sp>
        <p:nvSpPr>
          <p:cNvPr id="30729" name="Rectangle 9"/>
          <p:cNvSpPr>
            <a:spLocks noChangeArrowheads="1"/>
          </p:cNvSpPr>
          <p:nvPr/>
        </p:nvSpPr>
        <p:spPr bwMode="auto">
          <a:xfrm>
            <a:off x="4067175" y="554038"/>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2</a:t>
            </a:r>
            <a:endParaRPr lang="en-US" altLang="zh-CN" sz="2000">
              <a:latin typeface="Consolas" panose="020B0609020204030204" pitchFamily="49" charset="0"/>
              <a:cs typeface="Consolas" panose="020B0609020204030204" pitchFamily="49" charset="0"/>
            </a:endParaRPr>
          </a:p>
        </p:txBody>
      </p:sp>
      <p:sp>
        <p:nvSpPr>
          <p:cNvPr id="30730" name="Rectangle 10"/>
          <p:cNvSpPr>
            <a:spLocks noChangeArrowheads="1"/>
          </p:cNvSpPr>
          <p:nvPr/>
        </p:nvSpPr>
        <p:spPr bwMode="auto">
          <a:xfrm>
            <a:off x="4859338" y="554038"/>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fun(1)*2</a:t>
            </a:r>
            <a:endParaRPr lang="en-US" altLang="zh-CN" sz="1800">
              <a:latin typeface="Consolas" panose="020B0609020204030204" pitchFamily="49" charset="0"/>
              <a:cs typeface="Consolas" panose="020B0609020204030204" pitchFamily="49" charset="0"/>
            </a:endParaRPr>
          </a:p>
        </p:txBody>
      </p:sp>
      <p:sp>
        <p:nvSpPr>
          <p:cNvPr id="30731" name="AutoShape 11"/>
          <p:cNvSpPr>
            <a:spLocks noChangeArrowheads="1"/>
          </p:cNvSpPr>
          <p:nvPr/>
        </p:nvSpPr>
        <p:spPr bwMode="auto">
          <a:xfrm>
            <a:off x="4787900" y="2209800"/>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0732" name="Rectangle 12"/>
          <p:cNvSpPr>
            <a:spLocks noChangeArrowheads="1"/>
          </p:cNvSpPr>
          <p:nvPr/>
        </p:nvSpPr>
        <p:spPr bwMode="auto">
          <a:xfrm>
            <a:off x="4068763" y="371951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4</a:t>
            </a:r>
            <a:endParaRPr lang="en-US" altLang="zh-CN" sz="2000">
              <a:latin typeface="Consolas" panose="020B0609020204030204" pitchFamily="49" charset="0"/>
              <a:cs typeface="Consolas" panose="020B0609020204030204" pitchFamily="49" charset="0"/>
            </a:endParaRPr>
          </a:p>
        </p:txBody>
      </p:sp>
      <p:sp>
        <p:nvSpPr>
          <p:cNvPr id="30733" name="Rectangle 13"/>
          <p:cNvSpPr>
            <a:spLocks noChangeArrowheads="1"/>
          </p:cNvSpPr>
          <p:nvPr/>
        </p:nvSpPr>
        <p:spPr bwMode="auto">
          <a:xfrm>
            <a:off x="4860925" y="371951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fun(3)*4</a:t>
            </a:r>
            <a:endParaRPr lang="en-US" altLang="zh-CN" sz="1800">
              <a:latin typeface="Consolas" panose="020B0609020204030204" pitchFamily="49" charset="0"/>
              <a:cs typeface="Consolas" panose="020B0609020204030204" pitchFamily="49" charset="0"/>
            </a:endParaRPr>
          </a:p>
        </p:txBody>
      </p:sp>
      <p:sp>
        <p:nvSpPr>
          <p:cNvPr id="30734" name="Rectangle 14"/>
          <p:cNvSpPr>
            <a:spLocks noChangeArrowheads="1"/>
          </p:cNvSpPr>
          <p:nvPr/>
        </p:nvSpPr>
        <p:spPr bwMode="auto">
          <a:xfrm>
            <a:off x="4068763" y="407987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30735" name="Rectangle 15"/>
          <p:cNvSpPr>
            <a:spLocks noChangeArrowheads="1"/>
          </p:cNvSpPr>
          <p:nvPr/>
        </p:nvSpPr>
        <p:spPr bwMode="auto">
          <a:xfrm>
            <a:off x="4860925" y="407987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30736" name="Rectangle 16"/>
          <p:cNvSpPr>
            <a:spLocks noChangeArrowheads="1"/>
          </p:cNvSpPr>
          <p:nvPr/>
        </p:nvSpPr>
        <p:spPr bwMode="auto">
          <a:xfrm>
            <a:off x="4068763" y="336073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3</a:t>
            </a:r>
            <a:endParaRPr lang="en-US" altLang="zh-CN" sz="2000">
              <a:latin typeface="Consolas" panose="020B0609020204030204" pitchFamily="49" charset="0"/>
              <a:cs typeface="Consolas" panose="020B0609020204030204" pitchFamily="49" charset="0"/>
            </a:endParaRPr>
          </a:p>
        </p:txBody>
      </p:sp>
      <p:sp>
        <p:nvSpPr>
          <p:cNvPr id="30737" name="Rectangle 17"/>
          <p:cNvSpPr>
            <a:spLocks noChangeArrowheads="1"/>
          </p:cNvSpPr>
          <p:nvPr/>
        </p:nvSpPr>
        <p:spPr bwMode="auto">
          <a:xfrm>
            <a:off x="4860925" y="336073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fun(2)*3</a:t>
            </a:r>
            <a:endParaRPr lang="en-US" altLang="zh-CN" sz="1800">
              <a:latin typeface="Consolas" panose="020B0609020204030204" pitchFamily="49" charset="0"/>
              <a:cs typeface="Consolas" panose="020B0609020204030204" pitchFamily="49" charset="0"/>
            </a:endParaRPr>
          </a:p>
        </p:txBody>
      </p:sp>
      <p:sp>
        <p:nvSpPr>
          <p:cNvPr id="30738" name="Rectangle 18"/>
          <p:cNvSpPr>
            <a:spLocks noChangeArrowheads="1"/>
          </p:cNvSpPr>
          <p:nvPr/>
        </p:nvSpPr>
        <p:spPr bwMode="auto">
          <a:xfrm>
            <a:off x="4067175" y="3001963"/>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2</a:t>
            </a:r>
            <a:endParaRPr lang="en-US" altLang="zh-CN" sz="2000">
              <a:latin typeface="Consolas" panose="020B0609020204030204" pitchFamily="49" charset="0"/>
              <a:cs typeface="Consolas" panose="020B0609020204030204" pitchFamily="49" charset="0"/>
            </a:endParaRPr>
          </a:p>
        </p:txBody>
      </p:sp>
      <p:sp>
        <p:nvSpPr>
          <p:cNvPr id="30739" name="Rectangle 19"/>
          <p:cNvSpPr>
            <a:spLocks noChangeArrowheads="1"/>
          </p:cNvSpPr>
          <p:nvPr/>
        </p:nvSpPr>
        <p:spPr bwMode="auto">
          <a:xfrm>
            <a:off x="4859338" y="3001963"/>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fun(1)*2</a:t>
            </a:r>
            <a:endParaRPr lang="en-US" altLang="zh-CN" sz="1800">
              <a:latin typeface="Consolas" panose="020B0609020204030204" pitchFamily="49" charset="0"/>
              <a:cs typeface="Consolas" panose="020B0609020204030204" pitchFamily="49" charset="0"/>
            </a:endParaRPr>
          </a:p>
        </p:txBody>
      </p:sp>
      <p:sp>
        <p:nvSpPr>
          <p:cNvPr id="30740" name="Rectangle 20"/>
          <p:cNvSpPr>
            <a:spLocks noChangeArrowheads="1"/>
          </p:cNvSpPr>
          <p:nvPr/>
        </p:nvSpPr>
        <p:spPr bwMode="auto">
          <a:xfrm>
            <a:off x="4067175" y="2643188"/>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1</a:t>
            </a:r>
            <a:endParaRPr lang="en-US" altLang="zh-CN" sz="2000">
              <a:latin typeface="Consolas" panose="020B0609020204030204" pitchFamily="49" charset="0"/>
              <a:cs typeface="Consolas" panose="020B0609020204030204" pitchFamily="49" charset="0"/>
            </a:endParaRPr>
          </a:p>
        </p:txBody>
      </p:sp>
      <p:sp>
        <p:nvSpPr>
          <p:cNvPr id="30741" name="Rectangle 21"/>
          <p:cNvSpPr>
            <a:spLocks noChangeArrowheads="1"/>
          </p:cNvSpPr>
          <p:nvPr/>
        </p:nvSpPr>
        <p:spPr bwMode="auto">
          <a:xfrm>
            <a:off x="4859338" y="2643188"/>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1</a:t>
            </a:r>
            <a:endParaRPr lang="en-US" altLang="zh-CN" sz="1800">
              <a:latin typeface="Consolas" panose="020B0609020204030204" pitchFamily="49" charset="0"/>
              <a:cs typeface="Consolas" panose="020B0609020204030204" pitchFamily="49" charset="0"/>
            </a:endParaRPr>
          </a:p>
        </p:txBody>
      </p:sp>
      <p:sp>
        <p:nvSpPr>
          <p:cNvPr id="30742" name="Text Box 22"/>
          <p:cNvSpPr txBox="1">
            <a:spLocks noChangeArrowheads="1"/>
          </p:cNvSpPr>
          <p:nvPr/>
        </p:nvSpPr>
        <p:spPr bwMode="auto">
          <a:xfrm>
            <a:off x="1401763" y="515938"/>
            <a:ext cx="2376487" cy="396875"/>
          </a:xfrm>
          <a:prstGeom prst="rect">
            <a:avLst/>
          </a:prstGeom>
          <a:noFill/>
          <a:ln w="9525">
            <a:noFill/>
            <a:miter lim="800000"/>
          </a:ln>
        </p:spPr>
        <p:txBody>
          <a:bodyPr>
            <a:spAutoFit/>
          </a:bodyPr>
          <a:lstStyle/>
          <a:p>
            <a:pPr>
              <a:spcBef>
                <a:spcPct val="50000"/>
              </a:spcBef>
            </a:pPr>
            <a:r>
              <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fun(2)</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调用：进栈</a:t>
            </a:r>
            <a:endPar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30743" name="Text Box 23"/>
          <p:cNvSpPr txBox="1">
            <a:spLocks noChangeArrowheads="1"/>
          </p:cNvSpPr>
          <p:nvPr/>
        </p:nvSpPr>
        <p:spPr bwMode="auto">
          <a:xfrm>
            <a:off x="571472" y="2641600"/>
            <a:ext cx="3351241" cy="400110"/>
          </a:xfrm>
          <a:prstGeom prst="rect">
            <a:avLst/>
          </a:prstGeom>
          <a:noFill/>
          <a:ln w="9525">
            <a:noFill/>
            <a:miter lim="800000"/>
          </a:ln>
        </p:spPr>
        <p:txBody>
          <a:bodyPr wrap="square">
            <a:spAutoFit/>
          </a:bodyPr>
          <a:lstStyle/>
          <a:p>
            <a:pPr>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调用：进栈并求值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744" name="AutoShape 24"/>
          <p:cNvSpPr>
            <a:spLocks noChangeArrowheads="1"/>
          </p:cNvSpPr>
          <p:nvPr/>
        </p:nvSpPr>
        <p:spPr bwMode="auto">
          <a:xfrm>
            <a:off x="4787900" y="4586288"/>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0745" name="Rectangle 25"/>
          <p:cNvSpPr>
            <a:spLocks noChangeArrowheads="1"/>
          </p:cNvSpPr>
          <p:nvPr/>
        </p:nvSpPr>
        <p:spPr bwMode="auto">
          <a:xfrm>
            <a:off x="4068763" y="573087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4</a:t>
            </a:r>
            <a:endParaRPr lang="en-US" altLang="zh-CN" sz="2000">
              <a:latin typeface="Consolas" panose="020B0609020204030204" pitchFamily="49" charset="0"/>
              <a:cs typeface="Consolas" panose="020B0609020204030204" pitchFamily="49" charset="0"/>
            </a:endParaRPr>
          </a:p>
        </p:txBody>
      </p:sp>
      <p:sp>
        <p:nvSpPr>
          <p:cNvPr id="30746" name="Rectangle 26"/>
          <p:cNvSpPr>
            <a:spLocks noChangeArrowheads="1"/>
          </p:cNvSpPr>
          <p:nvPr/>
        </p:nvSpPr>
        <p:spPr bwMode="auto">
          <a:xfrm>
            <a:off x="4860925" y="573087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fun(3)*4</a:t>
            </a:r>
            <a:endParaRPr lang="en-US" altLang="zh-CN" sz="1800">
              <a:latin typeface="Consolas" panose="020B0609020204030204" pitchFamily="49" charset="0"/>
              <a:cs typeface="Consolas" panose="020B0609020204030204" pitchFamily="49" charset="0"/>
            </a:endParaRPr>
          </a:p>
        </p:txBody>
      </p:sp>
      <p:sp>
        <p:nvSpPr>
          <p:cNvPr id="30747" name="Rectangle 27"/>
          <p:cNvSpPr>
            <a:spLocks noChangeArrowheads="1"/>
          </p:cNvSpPr>
          <p:nvPr/>
        </p:nvSpPr>
        <p:spPr bwMode="auto">
          <a:xfrm>
            <a:off x="4068763" y="609123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30748" name="Rectangle 28"/>
          <p:cNvSpPr>
            <a:spLocks noChangeArrowheads="1"/>
          </p:cNvSpPr>
          <p:nvPr/>
        </p:nvSpPr>
        <p:spPr bwMode="auto">
          <a:xfrm>
            <a:off x="4860925" y="609123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30749" name="Rectangle 29"/>
          <p:cNvSpPr>
            <a:spLocks noChangeArrowheads="1"/>
          </p:cNvSpPr>
          <p:nvPr/>
        </p:nvSpPr>
        <p:spPr bwMode="auto">
          <a:xfrm>
            <a:off x="4068763" y="53721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3</a:t>
            </a:r>
            <a:endParaRPr lang="en-US" altLang="zh-CN" sz="2000">
              <a:latin typeface="Consolas" panose="020B0609020204030204" pitchFamily="49" charset="0"/>
              <a:cs typeface="Consolas" panose="020B0609020204030204" pitchFamily="49" charset="0"/>
            </a:endParaRPr>
          </a:p>
        </p:txBody>
      </p:sp>
      <p:sp>
        <p:nvSpPr>
          <p:cNvPr id="30750" name="Rectangle 30"/>
          <p:cNvSpPr>
            <a:spLocks noChangeArrowheads="1"/>
          </p:cNvSpPr>
          <p:nvPr/>
        </p:nvSpPr>
        <p:spPr bwMode="auto">
          <a:xfrm>
            <a:off x="4860925" y="53721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fun(2)*3</a:t>
            </a:r>
            <a:endParaRPr lang="en-US" altLang="zh-CN" sz="1800">
              <a:latin typeface="Consolas" panose="020B0609020204030204" pitchFamily="49" charset="0"/>
              <a:cs typeface="Consolas" panose="020B0609020204030204" pitchFamily="49" charset="0"/>
            </a:endParaRPr>
          </a:p>
        </p:txBody>
      </p:sp>
      <p:sp>
        <p:nvSpPr>
          <p:cNvPr id="30751" name="Rectangle 31"/>
          <p:cNvSpPr>
            <a:spLocks noChangeArrowheads="1"/>
          </p:cNvSpPr>
          <p:nvPr/>
        </p:nvSpPr>
        <p:spPr bwMode="auto">
          <a:xfrm>
            <a:off x="4067175" y="5013325"/>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2</a:t>
            </a:r>
            <a:endParaRPr lang="en-US" altLang="zh-CN" sz="2000">
              <a:latin typeface="Consolas" panose="020B0609020204030204" pitchFamily="49" charset="0"/>
              <a:cs typeface="Consolas" panose="020B0609020204030204" pitchFamily="49" charset="0"/>
            </a:endParaRPr>
          </a:p>
        </p:txBody>
      </p:sp>
      <p:sp>
        <p:nvSpPr>
          <p:cNvPr id="30752" name="Rectangle 32"/>
          <p:cNvSpPr>
            <a:spLocks noChangeArrowheads="1"/>
          </p:cNvSpPr>
          <p:nvPr/>
        </p:nvSpPr>
        <p:spPr bwMode="auto">
          <a:xfrm>
            <a:off x="4859338" y="5013325"/>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1*2</a:t>
            </a:r>
            <a:r>
              <a:rPr lang="zh-CN" altLang="en-US" sz="1800">
                <a:latin typeface="Consolas" panose="020B0609020204030204" pitchFamily="49" charset="0"/>
                <a:cs typeface="Consolas" panose="020B0609020204030204" pitchFamily="49" charset="0"/>
              </a:rPr>
              <a:t>＝</a:t>
            </a:r>
            <a:r>
              <a:rPr lang="en-US" altLang="zh-CN" sz="1800">
                <a:latin typeface="Consolas" panose="020B0609020204030204" pitchFamily="49" charset="0"/>
                <a:cs typeface="Consolas" panose="020B0609020204030204" pitchFamily="49" charset="0"/>
              </a:rPr>
              <a:t>2</a:t>
            </a:r>
            <a:endParaRPr lang="en-US" altLang="zh-CN" sz="1800">
              <a:latin typeface="Consolas" panose="020B0609020204030204" pitchFamily="49" charset="0"/>
              <a:cs typeface="Consolas" panose="020B0609020204030204" pitchFamily="49" charset="0"/>
            </a:endParaRPr>
          </a:p>
        </p:txBody>
      </p:sp>
      <p:sp>
        <p:nvSpPr>
          <p:cNvPr id="30753" name="Text Box 35"/>
          <p:cNvSpPr txBox="1">
            <a:spLocks noChangeArrowheads="1"/>
          </p:cNvSpPr>
          <p:nvPr/>
        </p:nvSpPr>
        <p:spPr bwMode="auto">
          <a:xfrm>
            <a:off x="785786" y="5048250"/>
            <a:ext cx="2994052" cy="400110"/>
          </a:xfrm>
          <a:prstGeom prst="rect">
            <a:avLst/>
          </a:prstGeom>
          <a:noFill/>
          <a:ln w="9525">
            <a:noFill/>
            <a:miter lim="800000"/>
          </a:ln>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退栈</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次并求</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4787900" y="261938"/>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1747" name="Rectangle 3"/>
          <p:cNvSpPr>
            <a:spLocks noChangeArrowheads="1"/>
          </p:cNvSpPr>
          <p:nvPr/>
        </p:nvSpPr>
        <p:spPr bwMode="auto">
          <a:xfrm>
            <a:off x="4068763" y="11176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4</a:t>
            </a:r>
            <a:endParaRPr lang="en-US" altLang="zh-CN" sz="2000">
              <a:latin typeface="Consolas" panose="020B0609020204030204" pitchFamily="49" charset="0"/>
              <a:cs typeface="Consolas" panose="020B0609020204030204" pitchFamily="49" charset="0"/>
            </a:endParaRPr>
          </a:p>
        </p:txBody>
      </p:sp>
      <p:sp>
        <p:nvSpPr>
          <p:cNvPr id="31748" name="Rectangle 4"/>
          <p:cNvSpPr>
            <a:spLocks noChangeArrowheads="1"/>
          </p:cNvSpPr>
          <p:nvPr/>
        </p:nvSpPr>
        <p:spPr bwMode="auto">
          <a:xfrm>
            <a:off x="4860925" y="11176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fun(3)*4</a:t>
            </a:r>
            <a:endParaRPr lang="en-US" altLang="zh-CN" sz="1800">
              <a:latin typeface="Consolas" panose="020B0609020204030204" pitchFamily="49" charset="0"/>
              <a:cs typeface="Consolas" panose="020B0609020204030204" pitchFamily="49" charset="0"/>
            </a:endParaRPr>
          </a:p>
        </p:txBody>
      </p:sp>
      <p:sp>
        <p:nvSpPr>
          <p:cNvPr id="31749" name="Rectangle 5"/>
          <p:cNvSpPr>
            <a:spLocks noChangeArrowheads="1"/>
          </p:cNvSpPr>
          <p:nvPr/>
        </p:nvSpPr>
        <p:spPr bwMode="auto">
          <a:xfrm>
            <a:off x="4068763" y="147796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31750" name="Rectangle 6"/>
          <p:cNvSpPr>
            <a:spLocks noChangeArrowheads="1"/>
          </p:cNvSpPr>
          <p:nvPr/>
        </p:nvSpPr>
        <p:spPr bwMode="auto">
          <a:xfrm>
            <a:off x="4860925" y="147796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31751" name="Rectangle 7"/>
          <p:cNvSpPr>
            <a:spLocks noChangeArrowheads="1"/>
          </p:cNvSpPr>
          <p:nvPr/>
        </p:nvSpPr>
        <p:spPr bwMode="auto">
          <a:xfrm>
            <a:off x="4068763" y="75882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3</a:t>
            </a:r>
            <a:endParaRPr lang="en-US" altLang="zh-CN" sz="2000">
              <a:latin typeface="Consolas" panose="020B0609020204030204" pitchFamily="49" charset="0"/>
              <a:cs typeface="Consolas" panose="020B0609020204030204" pitchFamily="49" charset="0"/>
            </a:endParaRPr>
          </a:p>
        </p:txBody>
      </p:sp>
      <p:sp>
        <p:nvSpPr>
          <p:cNvPr id="31752" name="Rectangle 8"/>
          <p:cNvSpPr>
            <a:spLocks noChangeArrowheads="1"/>
          </p:cNvSpPr>
          <p:nvPr/>
        </p:nvSpPr>
        <p:spPr bwMode="auto">
          <a:xfrm>
            <a:off x="4860925" y="75882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2*3=6</a:t>
            </a:r>
            <a:endParaRPr lang="en-US" altLang="zh-CN" sz="1800">
              <a:latin typeface="Consolas" panose="020B0609020204030204" pitchFamily="49" charset="0"/>
              <a:cs typeface="Consolas" panose="020B0609020204030204" pitchFamily="49" charset="0"/>
            </a:endParaRPr>
          </a:p>
        </p:txBody>
      </p:sp>
      <p:sp>
        <p:nvSpPr>
          <p:cNvPr id="31753" name="Text Box 11"/>
          <p:cNvSpPr txBox="1">
            <a:spLocks noChangeArrowheads="1"/>
          </p:cNvSpPr>
          <p:nvPr/>
        </p:nvSpPr>
        <p:spPr bwMode="auto">
          <a:xfrm>
            <a:off x="1071538" y="1142984"/>
            <a:ext cx="2949578" cy="400110"/>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退栈</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次并求</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754" name="AutoShape 12"/>
          <p:cNvSpPr>
            <a:spLocks noChangeArrowheads="1"/>
          </p:cNvSpPr>
          <p:nvPr/>
        </p:nvSpPr>
        <p:spPr bwMode="auto">
          <a:xfrm>
            <a:off x="4787900" y="2062163"/>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1755" name="Rectangle 13"/>
          <p:cNvSpPr>
            <a:spLocks noChangeArrowheads="1"/>
          </p:cNvSpPr>
          <p:nvPr/>
        </p:nvSpPr>
        <p:spPr bwMode="auto">
          <a:xfrm>
            <a:off x="4068763" y="25654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4</a:t>
            </a:r>
            <a:endParaRPr lang="en-US" altLang="zh-CN" sz="2000">
              <a:latin typeface="Consolas" panose="020B0609020204030204" pitchFamily="49" charset="0"/>
              <a:cs typeface="Consolas" panose="020B0609020204030204" pitchFamily="49" charset="0"/>
            </a:endParaRPr>
          </a:p>
        </p:txBody>
      </p:sp>
      <p:sp>
        <p:nvSpPr>
          <p:cNvPr id="31756" name="Rectangle 14"/>
          <p:cNvSpPr>
            <a:spLocks noChangeArrowheads="1"/>
          </p:cNvSpPr>
          <p:nvPr/>
        </p:nvSpPr>
        <p:spPr bwMode="auto">
          <a:xfrm>
            <a:off x="4860925" y="25654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6*4=24</a:t>
            </a:r>
            <a:endParaRPr lang="en-US" altLang="zh-CN" sz="1800">
              <a:latin typeface="Consolas" panose="020B0609020204030204" pitchFamily="49" charset="0"/>
              <a:cs typeface="Consolas" panose="020B0609020204030204" pitchFamily="49" charset="0"/>
            </a:endParaRPr>
          </a:p>
        </p:txBody>
      </p:sp>
      <p:sp>
        <p:nvSpPr>
          <p:cNvPr id="31757" name="Rectangle 15"/>
          <p:cNvSpPr>
            <a:spLocks noChangeArrowheads="1"/>
          </p:cNvSpPr>
          <p:nvPr/>
        </p:nvSpPr>
        <p:spPr bwMode="auto">
          <a:xfrm>
            <a:off x="4068763" y="292576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31758" name="Rectangle 16"/>
          <p:cNvSpPr>
            <a:spLocks noChangeArrowheads="1"/>
          </p:cNvSpPr>
          <p:nvPr/>
        </p:nvSpPr>
        <p:spPr bwMode="auto">
          <a:xfrm>
            <a:off x="4860925" y="292576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fun(4)*5</a:t>
            </a:r>
            <a:endParaRPr lang="en-US" altLang="zh-CN" sz="1800">
              <a:latin typeface="Consolas" panose="020B0609020204030204" pitchFamily="49" charset="0"/>
              <a:cs typeface="Consolas" panose="020B0609020204030204" pitchFamily="49" charset="0"/>
            </a:endParaRPr>
          </a:p>
        </p:txBody>
      </p:sp>
      <p:sp>
        <p:nvSpPr>
          <p:cNvPr id="31759" name="Text Box 19"/>
          <p:cNvSpPr txBox="1">
            <a:spLocks noChangeArrowheads="1"/>
          </p:cNvSpPr>
          <p:nvPr/>
        </p:nvSpPr>
        <p:spPr bwMode="auto">
          <a:xfrm>
            <a:off x="1142976" y="2786058"/>
            <a:ext cx="2878140" cy="400110"/>
          </a:xfrm>
          <a:prstGeom prst="rect">
            <a:avLst/>
          </a:prstGeom>
          <a:noFill/>
          <a:ln w="9525">
            <a:noFill/>
            <a:miter lim="800000"/>
          </a:ln>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退栈</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次并求</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fun(4)</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760" name="AutoShape 20"/>
          <p:cNvSpPr>
            <a:spLocks noChangeArrowheads="1"/>
          </p:cNvSpPr>
          <p:nvPr/>
        </p:nvSpPr>
        <p:spPr bwMode="auto">
          <a:xfrm>
            <a:off x="4787900" y="3502025"/>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1761" name="Rectangle 23"/>
          <p:cNvSpPr>
            <a:spLocks noChangeArrowheads="1"/>
          </p:cNvSpPr>
          <p:nvPr/>
        </p:nvSpPr>
        <p:spPr bwMode="auto">
          <a:xfrm>
            <a:off x="4068763" y="393382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latin typeface="Consolas" panose="020B0609020204030204" pitchFamily="49" charset="0"/>
                <a:cs typeface="Consolas" panose="020B0609020204030204" pitchFamily="49" charset="0"/>
              </a:rPr>
              <a:t>5</a:t>
            </a:r>
            <a:endParaRPr lang="en-US" altLang="zh-CN" sz="2000">
              <a:latin typeface="Consolas" panose="020B0609020204030204" pitchFamily="49" charset="0"/>
              <a:cs typeface="Consolas" panose="020B0609020204030204" pitchFamily="49" charset="0"/>
            </a:endParaRPr>
          </a:p>
        </p:txBody>
      </p:sp>
      <p:sp>
        <p:nvSpPr>
          <p:cNvPr id="31762" name="Rectangle 24"/>
          <p:cNvSpPr>
            <a:spLocks noChangeArrowheads="1"/>
          </p:cNvSpPr>
          <p:nvPr/>
        </p:nvSpPr>
        <p:spPr bwMode="auto">
          <a:xfrm>
            <a:off x="4860925" y="393382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latin typeface="Consolas" panose="020B0609020204030204" pitchFamily="49" charset="0"/>
                <a:cs typeface="Consolas" panose="020B0609020204030204" pitchFamily="49" charset="0"/>
              </a:rPr>
              <a:t>24*5=120</a:t>
            </a:r>
            <a:endParaRPr lang="en-US" altLang="zh-CN" sz="1800">
              <a:latin typeface="Consolas" panose="020B0609020204030204" pitchFamily="49" charset="0"/>
              <a:cs typeface="Consolas" panose="020B0609020204030204" pitchFamily="49" charset="0"/>
            </a:endParaRPr>
          </a:p>
        </p:txBody>
      </p:sp>
      <p:sp>
        <p:nvSpPr>
          <p:cNvPr id="31763" name="Text Box 25"/>
          <p:cNvSpPr txBox="1">
            <a:spLocks noChangeArrowheads="1"/>
          </p:cNvSpPr>
          <p:nvPr/>
        </p:nvSpPr>
        <p:spPr bwMode="auto">
          <a:xfrm>
            <a:off x="1142976" y="3929066"/>
            <a:ext cx="2878140" cy="400110"/>
          </a:xfrm>
          <a:prstGeom prst="rect">
            <a:avLst/>
          </a:prstGeom>
          <a:noFill/>
          <a:ln w="9525">
            <a:noFill/>
            <a:miter lim="800000"/>
          </a:ln>
        </p:spPr>
        <p:txBody>
          <a:bodyPr wrap="square">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退栈</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次并求</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764" name="Text Box 26"/>
          <p:cNvSpPr txBox="1">
            <a:spLocks noChangeArrowheads="1"/>
          </p:cNvSpPr>
          <p:nvPr/>
        </p:nvSpPr>
        <p:spPr bwMode="auto">
          <a:xfrm>
            <a:off x="3708400" y="4868863"/>
            <a:ext cx="2592388" cy="396875"/>
          </a:xfrm>
          <a:prstGeom prst="rect">
            <a:avLst/>
          </a:prstGeom>
          <a:noFill/>
          <a:ln w="9525">
            <a:noFill/>
            <a:miter lim="800000"/>
          </a:ln>
        </p:spPr>
        <p:txBody>
          <a:bodyPr>
            <a:spAutoFit/>
          </a:bodyPr>
          <a:lstStyle/>
          <a:p>
            <a:pPr>
              <a:spcBef>
                <a:spcPct val="50000"/>
              </a:spcBef>
            </a:pPr>
            <a:r>
              <a:rPr lang="zh-CN" altLang="en-US"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退栈</a:t>
            </a:r>
            <a:r>
              <a:rPr lang="en-US" altLang="zh-CN"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次并输出</a:t>
            </a:r>
            <a:r>
              <a:rPr lang="en-US" altLang="zh-CN"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120</a:t>
            </a:r>
            <a:endParaRPr lang="en-US" altLang="zh-CN" sz="2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765" name="AutoShape 27"/>
          <p:cNvSpPr>
            <a:spLocks noChangeArrowheads="1"/>
          </p:cNvSpPr>
          <p:nvPr/>
        </p:nvSpPr>
        <p:spPr bwMode="auto">
          <a:xfrm>
            <a:off x="4787900" y="4508500"/>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14348" y="1428736"/>
            <a:ext cx="7500990" cy="430887"/>
          </a:xfrm>
          <a:prstGeom prst="rect">
            <a:avLst/>
          </a:prstGeom>
          <a:noFill/>
          <a:ln w="9525">
            <a:noFill/>
            <a:miter lim="800000"/>
          </a:ln>
        </p:spPr>
        <p:txBody>
          <a:bodyPr wrap="square">
            <a:spAutoFit/>
          </a:bodyPr>
          <a:lstStyle/>
          <a:p>
            <a:pPr>
              <a:spcBef>
                <a:spcPct val="5000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以上过程可以</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得出</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857224" y="2114482"/>
            <a:ext cx="7286676"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每递归调用一次，就需进栈一次，最多的进栈元素个数称为递归深度，当</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越大，递归深度越深，开辟的栈空间也越大。</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每当遇到递归出口或完成本次执行时，需退栈一次，并恢复参量值，当全部执行完毕时，栈应为空。</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57158" y="507461"/>
            <a:ext cx="8496300" cy="1885003"/>
          </a:xfrm>
          <a:prstGeom prst="rect">
            <a:avLst/>
          </a:prstGeom>
          <a:solidFill>
            <a:schemeClr val="accent6">
              <a:lumMod val="20000"/>
              <a:lumOff val="80000"/>
            </a:schemeClr>
          </a:solidFill>
          <a:ln w="9525">
            <a:noFill/>
            <a:miter lim="800000"/>
          </a:ln>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归纳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来，递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归调用的实现是分两步进</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的，第</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一步是分解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用递归体将“大问题”分解成“小问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到递归出口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止，然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后进行第二步的求值</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已知“小问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”，计</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算“大问题”。前面的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求解过程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8" name="Rectangle 4"/>
          <p:cNvSpPr>
            <a:spLocks noChangeArrowheads="1"/>
          </p:cNvSpPr>
          <p:nvPr/>
        </p:nvSpPr>
        <p:spPr bwMode="auto">
          <a:xfrm>
            <a:off x="0" y="2528888"/>
            <a:ext cx="9144000" cy="0"/>
          </a:xfrm>
          <a:prstGeom prst="rect">
            <a:avLst/>
          </a:prstGeom>
          <a:noFill/>
          <a:ln w="9525">
            <a:noFill/>
            <a:miter lim="800000"/>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714480" y="2838822"/>
          <a:ext cx="5000660" cy="3019070"/>
        </p:xfrm>
        <a:graphic>
          <a:graphicData uri="http://schemas.openxmlformats.org/presentationml/2006/ole">
            <mc:AlternateContent xmlns:mc="http://schemas.openxmlformats.org/markup-compatibility/2006">
              <mc:Choice xmlns:v="urn:schemas-microsoft-com:vml" Requires="v">
                <p:oleObj spid="_x0000_s1025" name="图片" r:id="rId1" imgW="3313430" imgH="1999615" progId="Word.Picture.8">
                  <p:embed/>
                </p:oleObj>
              </mc:Choice>
              <mc:Fallback>
                <p:oleObj name="图片" r:id="rId1" imgW="3313430" imgH="1999615" progId="Word.Picture.8">
                  <p:embed/>
                  <p:pic>
                    <p:nvPicPr>
                      <p:cNvPr id="0" name="Object 3"/>
                      <p:cNvPicPr>
                        <a:picLocks noChangeAspect="1"/>
                      </p:cNvPicPr>
                      <p:nvPr/>
                    </p:nvPicPr>
                    <p:blipFill>
                      <a:blip r:embed="rId2"/>
                      <a:stretch>
                        <a:fillRect/>
                      </a:stretch>
                    </p:blipFill>
                    <p:spPr>
                      <a:xfrm>
                        <a:off x="1714480" y="2838822"/>
                        <a:ext cx="5000660" cy="301907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6726" y="625128"/>
            <a:ext cx="5248282" cy="1859584"/>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a:lnSpc>
                <a:spcPts val="3200"/>
              </a:lnSpc>
            </a:pP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err="1">
                <a:solidFill>
                  <a:srgbClr val="FF0000"/>
                </a:solidFill>
                <a:latin typeface="Consolas" panose="020B0609020204030204" pitchFamily="49" charset="0"/>
                <a:ea typeface="楷体" panose="02010609060101010101" pitchFamily="49" charset="-122"/>
                <a:cs typeface="Consolas" panose="020B0609020204030204" pitchFamily="49" charset="0"/>
              </a:rPr>
              <a:t>2.3</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数列定义为：</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i="1"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i="1"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	</a:t>
            </a:r>
            <a:r>
              <a:rPr lang="en-US" altLang="zh-CN" sz="2000" i="1"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rPr>
              <a:t>&gt;2</a:t>
            </a:r>
            <a:endPar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33795" name="Text Box 3"/>
          <p:cNvSpPr txBox="1">
            <a:spLocks noChangeArrowheads="1"/>
          </p:cNvSpPr>
          <p:nvPr/>
        </p:nvSpPr>
        <p:spPr bwMode="auto">
          <a:xfrm>
            <a:off x="539750" y="2708087"/>
            <a:ext cx="4032250" cy="430887"/>
          </a:xfrm>
          <a:prstGeom prst="rect">
            <a:avLst/>
          </a:prstGeom>
          <a:noFill/>
          <a:ln w="9525">
            <a:noFill/>
            <a:miter lim="800000"/>
          </a:ln>
        </p:spPr>
        <p:txBody>
          <a:bodyPr wrap="square">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对应的递归算法如下：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198660" name="Text Box 4"/>
          <p:cNvSpPr txBox="1">
            <a:spLocks noChangeArrowheads="1"/>
          </p:cNvSpPr>
          <p:nvPr/>
        </p:nvSpPr>
        <p:spPr bwMode="auto">
          <a:xfrm>
            <a:off x="468313" y="3262144"/>
            <a:ext cx="5175257" cy="1952806"/>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lIns="180000" tIns="144000" bIns="144000">
            <a:spAutoFit/>
          </a:bodyPr>
          <a:lstStyle/>
          <a:p>
            <a:pPr>
              <a:defRPr/>
            </a:pPr>
            <a:r>
              <a:rPr lang="en-US" altLang="zh-CN" sz="1800" dirty="0" err="1">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Fib</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if (n==1 || n==2)</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return 1;</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else</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return </a:t>
            </a:r>
            <a:r>
              <a:rPr lang="en-US" altLang="zh-CN" sz="18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Fib</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(n-1)+</a:t>
            </a:r>
            <a:r>
              <a:rPr lang="en-US" altLang="zh-CN" sz="18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Fib</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(n-2);</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33797" name="Text Box 5"/>
          <p:cNvSpPr txBox="1">
            <a:spLocks noChangeArrowheads="1"/>
          </p:cNvSpPr>
          <p:nvPr/>
        </p:nvSpPr>
        <p:spPr bwMode="auto">
          <a:xfrm>
            <a:off x="539750" y="5284129"/>
            <a:ext cx="7920038"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画出求</a:t>
            </a:r>
            <a:r>
              <a:rPr lang="en-US" altLang="zh-CN" sz="2200">
                <a:solidFill>
                  <a:srgbClr val="0000FF"/>
                </a:solidFill>
                <a:ea typeface="楷体" panose="02010609060101010101" pitchFamily="49" charset="-122"/>
                <a:cs typeface="Times New Roman" panose="02020603050405020304" pitchFamily="18" charset="0"/>
              </a:rPr>
              <a:t>Fib(5)</a:t>
            </a:r>
            <a:r>
              <a:rPr lang="zh-CN" altLang="en-US" sz="2200">
                <a:solidFill>
                  <a:srgbClr val="0000FF"/>
                </a:solidFill>
                <a:ea typeface="楷体" panose="02010609060101010101" pitchFamily="49" charset="-122"/>
                <a:cs typeface="Times New Roman" panose="02020603050405020304" pitchFamily="18" charset="0"/>
              </a:rPr>
              <a:t>的递归树以及递归工作栈的变化和求解过程。</a:t>
            </a:r>
            <a:endParaRPr lang="zh-CN" altLang="en-US" sz="220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608016" y="1102303"/>
            <a:ext cx="3892546" cy="430887"/>
          </a:xfrm>
          <a:prstGeom prst="rect">
            <a:avLst/>
          </a:prstGeom>
          <a:noFill/>
          <a:ln w="9525">
            <a:noFill/>
            <a:miter lim="800000"/>
          </a:ln>
        </p:spPr>
        <p:txBody>
          <a:bodyPr wrap="square">
            <a:spAutoFit/>
          </a:bodyPr>
          <a:lstStyle/>
          <a:p>
            <a:pPr>
              <a:spcBef>
                <a:spcPct val="50000"/>
              </a:spcBef>
            </a:pP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Fib(5)</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的递归</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53" name="Text Box 5"/>
          <p:cNvSpPr txBox="1">
            <a:spLocks noChangeArrowheads="1"/>
          </p:cNvSpPr>
          <p:nvPr/>
        </p:nvSpPr>
        <p:spPr bwMode="auto">
          <a:xfrm>
            <a:off x="428596" y="5605156"/>
            <a:ext cx="8064500" cy="1015663"/>
          </a:xfrm>
          <a:prstGeom prst="rect">
            <a:avLst/>
          </a:prstGeom>
          <a:no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从上面求</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Fib(5)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的过程看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于复杂的递归调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解和求值可能交替进行、循环反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复，直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到求出最终值。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圆角矩形 5"/>
          <p:cNvSpPr/>
          <p:nvPr/>
        </p:nvSpPr>
        <p:spPr>
          <a:xfrm>
            <a:off x="4143372" y="1961818"/>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Fib(5</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7" name="圆角矩形 6"/>
          <p:cNvSpPr/>
          <p:nvPr/>
        </p:nvSpPr>
        <p:spPr>
          <a:xfrm>
            <a:off x="2428860" y="2676198"/>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Fib(4</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8" name="圆角矩形 7"/>
          <p:cNvSpPr/>
          <p:nvPr/>
        </p:nvSpPr>
        <p:spPr>
          <a:xfrm>
            <a:off x="1500166" y="3604892"/>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Fib(3</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9" name="圆角矩形 8"/>
          <p:cNvSpPr/>
          <p:nvPr/>
        </p:nvSpPr>
        <p:spPr>
          <a:xfrm>
            <a:off x="3071802" y="3604892"/>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Fib(2</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0" name="圆角矩形 9"/>
          <p:cNvSpPr/>
          <p:nvPr/>
        </p:nvSpPr>
        <p:spPr>
          <a:xfrm>
            <a:off x="789504" y="4533586"/>
            <a:ext cx="99641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Fib(2</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1" name="圆角矩形 10"/>
          <p:cNvSpPr/>
          <p:nvPr/>
        </p:nvSpPr>
        <p:spPr>
          <a:xfrm>
            <a:off x="2289702" y="4533586"/>
            <a:ext cx="1067852"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Fib(1</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2" name="圆角矩形 11"/>
          <p:cNvSpPr/>
          <p:nvPr/>
        </p:nvSpPr>
        <p:spPr>
          <a:xfrm>
            <a:off x="6000760" y="2676198"/>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Fib(3</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3" name="圆角矩形 12"/>
          <p:cNvSpPr/>
          <p:nvPr/>
        </p:nvSpPr>
        <p:spPr>
          <a:xfrm>
            <a:off x="5218660" y="3604892"/>
            <a:ext cx="1067852"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Fib(2</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4" name="圆角矩形 13"/>
          <p:cNvSpPr/>
          <p:nvPr/>
        </p:nvSpPr>
        <p:spPr>
          <a:xfrm>
            <a:off x="6861734" y="3604892"/>
            <a:ext cx="1067852"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Fib(1</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cxnSp>
        <p:nvCxnSpPr>
          <p:cNvPr id="16" name="直接箭头连接符 15"/>
          <p:cNvCxnSpPr/>
          <p:nvPr/>
        </p:nvCxnSpPr>
        <p:spPr>
          <a:xfrm rot="10800000" flipV="1">
            <a:off x="3714744" y="2390446"/>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8" idx="0"/>
          </p:cNvCxnSpPr>
          <p:nvPr/>
        </p:nvCxnSpPr>
        <p:spPr>
          <a:xfrm rot="5400000">
            <a:off x="2143108" y="317626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a:off x="1285852" y="4104958"/>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338633" y="4086169"/>
            <a:ext cx="500066" cy="394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endCxn id="9" idx="0"/>
          </p:cNvCxnSpPr>
          <p:nvPr/>
        </p:nvCxnSpPr>
        <p:spPr>
          <a:xfrm rot="16200000" flipH="1">
            <a:off x="3357554" y="3247702"/>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5400000">
            <a:off x="5786446" y="317626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14" idx="0"/>
          </p:cNvCxnSpPr>
          <p:nvPr/>
        </p:nvCxnSpPr>
        <p:spPr>
          <a:xfrm rot="16200000" flipH="1">
            <a:off x="7019681" y="3228913"/>
            <a:ext cx="428628" cy="323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5357818" y="2390446"/>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214414" y="5046178"/>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38" name="TextBox 37"/>
          <p:cNvSpPr txBox="1"/>
          <p:nvPr/>
        </p:nvSpPr>
        <p:spPr>
          <a:xfrm>
            <a:off x="2693278" y="5046178"/>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39" name="TextBox 38"/>
          <p:cNvSpPr txBox="1"/>
          <p:nvPr/>
        </p:nvSpPr>
        <p:spPr>
          <a:xfrm>
            <a:off x="3677166" y="4120511"/>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40" name="TextBox 39"/>
          <p:cNvSpPr txBox="1"/>
          <p:nvPr/>
        </p:nvSpPr>
        <p:spPr>
          <a:xfrm>
            <a:off x="5820306" y="4120511"/>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41" name="TextBox 40"/>
          <p:cNvSpPr txBox="1"/>
          <p:nvPr/>
        </p:nvSpPr>
        <p:spPr>
          <a:xfrm>
            <a:off x="7299170" y="4120511"/>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42" name="TextBox 41"/>
          <p:cNvSpPr txBox="1"/>
          <p:nvPr/>
        </p:nvSpPr>
        <p:spPr>
          <a:xfrm>
            <a:off x="2928926" y="2322035"/>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43" name="TextBox 42"/>
          <p:cNvSpPr txBox="1"/>
          <p:nvPr/>
        </p:nvSpPr>
        <p:spPr>
          <a:xfrm>
            <a:off x="6429388" y="2322035"/>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44" name="TextBox 43"/>
          <p:cNvSpPr txBox="1"/>
          <p:nvPr/>
        </p:nvSpPr>
        <p:spPr>
          <a:xfrm>
            <a:off x="1785918" y="3247702"/>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45" name="TextBox 44"/>
          <p:cNvSpPr txBox="1"/>
          <p:nvPr/>
        </p:nvSpPr>
        <p:spPr>
          <a:xfrm>
            <a:off x="5143504" y="1604628"/>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5</a:t>
            </a:r>
            <a:endParaRPr lang="zh-CN" altLang="en-US" sz="2000">
              <a:latin typeface="Consolas" panose="020B0609020204030204" pitchFamily="49" charset="0"/>
              <a:cs typeface="Consolas" panose="020B0609020204030204" pitchFamily="49" charset="0"/>
            </a:endParaRPr>
          </a:p>
        </p:txBody>
      </p:sp>
      <p:cxnSp>
        <p:nvCxnSpPr>
          <p:cNvPr id="33" name="直接箭头连接符 32"/>
          <p:cNvCxnSpPr/>
          <p:nvPr/>
        </p:nvCxnSpPr>
        <p:spPr>
          <a:xfrm rot="5400000" flipH="1" flipV="1">
            <a:off x="1428728" y="4104958"/>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6" name="直接箭头连接符 45"/>
          <p:cNvCxnSpPr/>
          <p:nvPr/>
        </p:nvCxnSpPr>
        <p:spPr>
          <a:xfrm rot="16200000" flipV="1">
            <a:off x="2500298" y="4104958"/>
            <a:ext cx="500066"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rot="5400000" flipH="1" flipV="1">
            <a:off x="2285984" y="317626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2" name="直接箭头连接符 51"/>
          <p:cNvCxnSpPr/>
          <p:nvPr/>
        </p:nvCxnSpPr>
        <p:spPr>
          <a:xfrm rot="16200000" flipV="1">
            <a:off x="3482382" y="3229654"/>
            <a:ext cx="464724" cy="285752"/>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6" name="直接箭头连接符 55"/>
          <p:cNvCxnSpPr/>
          <p:nvPr/>
        </p:nvCxnSpPr>
        <p:spPr>
          <a:xfrm flipV="1">
            <a:off x="3714744" y="2450230"/>
            <a:ext cx="524130" cy="368844"/>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1" name="直接箭头连接符 60"/>
          <p:cNvCxnSpPr/>
          <p:nvPr/>
        </p:nvCxnSpPr>
        <p:spPr>
          <a:xfrm rot="5400000" flipH="1" flipV="1">
            <a:off x="5929322" y="317626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3" name="直接箭头连接符 62"/>
          <p:cNvCxnSpPr/>
          <p:nvPr/>
        </p:nvCxnSpPr>
        <p:spPr>
          <a:xfrm rot="16200000" flipV="1">
            <a:off x="7143391" y="3187919"/>
            <a:ext cx="428628"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6" name="直接箭头连接符 65"/>
          <p:cNvCxnSpPr/>
          <p:nvPr/>
        </p:nvCxnSpPr>
        <p:spPr>
          <a:xfrm rot="10800000">
            <a:off x="5417224" y="2284046"/>
            <a:ext cx="726412" cy="392153"/>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rot="5400000" flipH="1" flipV="1">
            <a:off x="4822033" y="1711785"/>
            <a:ext cx="500066" cy="158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5" name="直接箭头连接符 74"/>
          <p:cNvCxnSpPr/>
          <p:nvPr/>
        </p:nvCxnSpPr>
        <p:spPr>
          <a:xfrm rot="5400000">
            <a:off x="4426644" y="1745024"/>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1166813"/>
            <a:ext cx="9144000" cy="0"/>
          </a:xfrm>
          <a:prstGeom prst="rect">
            <a:avLst/>
          </a:prstGeom>
          <a:noFill/>
          <a:ln w="9525">
            <a:noFill/>
            <a:miter lim="800000"/>
          </a:ln>
        </p:spPr>
        <p:txBody>
          <a:bodyPr wrap="none" anchor="ctr">
            <a:spAutoFit/>
          </a:bodyPr>
          <a:lstStyle/>
          <a:p>
            <a:endParaRPr lang="zh-CN" altLang="en-US"/>
          </a:p>
        </p:txBody>
      </p:sp>
      <p:sp>
        <p:nvSpPr>
          <p:cNvPr id="4" name="TextBox 3"/>
          <p:cNvSpPr txBox="1"/>
          <p:nvPr/>
        </p:nvSpPr>
        <p:spPr>
          <a:xfrm>
            <a:off x="285720" y="99932"/>
            <a:ext cx="607223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Fib(5)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时递归工作栈的变化和求解过程：</a:t>
            </a:r>
            <a:endParaRPr lang="zh-CN" altLang="en-US" sz="2000">
              <a:solidFill>
                <a:srgbClr val="0000FF"/>
              </a:solidFill>
              <a:latin typeface="Consolas" panose="020B0609020204030204" pitchFamily="49" charset="0"/>
              <a:cs typeface="Consolas" panose="020B0609020204030204" pitchFamily="49" charset="0"/>
            </a:endParaRPr>
          </a:p>
        </p:txBody>
      </p:sp>
      <p:pic>
        <p:nvPicPr>
          <p:cNvPr id="2" name="Picture 3"/>
          <p:cNvPicPr>
            <a:picLocks noChangeAspect="1" noChangeArrowheads="1"/>
          </p:cNvPicPr>
          <p:nvPr/>
        </p:nvPicPr>
        <p:blipFill>
          <a:blip r:embed="rId1" cstate="print"/>
          <a:srcRect/>
          <a:stretch>
            <a:fillRect/>
          </a:stretch>
        </p:blipFill>
        <p:spPr bwMode="auto">
          <a:xfrm>
            <a:off x="500034" y="500042"/>
            <a:ext cx="7858180" cy="6215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0034" y="1334848"/>
            <a:ext cx="8353425" cy="3287393"/>
          </a:xfrm>
          <a:prstGeom prst="rect">
            <a:avLst/>
          </a:prstGeom>
        </p:spPr>
        <p:style>
          <a:lnRef idx="2">
            <a:schemeClr val="accent1"/>
          </a:lnRef>
          <a:fillRef idx="1">
            <a:schemeClr val="lt1"/>
          </a:fillRef>
          <a:effectRef idx="0">
            <a:schemeClr val="accent1"/>
          </a:effectRef>
          <a:fontRef idx="minor">
            <a:schemeClr val="dk1"/>
          </a:fontRef>
        </p:style>
        <p:txBody>
          <a:bodyPr lIns="180000" tIns="180000" rIns="180000" bIns="180000">
            <a:spAutoFit/>
          </a:bodyPr>
          <a:lstStyle/>
          <a:p>
            <a:pPr marL="457200" indent="-457200">
              <a:lnSpc>
                <a:spcPct val="150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递归函数执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时，形参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会随着递归调用发生</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化，但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每次调用后会恢复为调用前的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形</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参，将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递归函数的非引用型形参的取值称为</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状</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态</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递归函数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引用型形参在执行后会回传给</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实</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时类似全局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量，不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作为状态的一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调用过程中状态会发生</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化，而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一次调用后会自动恢复为调用前的状态。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28283" y="1142365"/>
            <a:ext cx="7993062"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例</a:t>
            </a:r>
            <a:r>
              <a:rPr lang="zh-CN" altLang="en-US" sz="2200" smtClean="0">
                <a:solidFill>
                  <a:srgbClr val="0000FF"/>
                </a:solidFill>
                <a:ea typeface="楷体" panose="02010609060101010101" pitchFamily="49" charset="-122"/>
                <a:cs typeface="Times New Roman" panose="02020603050405020304" pitchFamily="18" charset="0"/>
              </a:rPr>
              <a:t>如，有</a:t>
            </a:r>
            <a:r>
              <a:rPr lang="zh-CN" altLang="en-US" sz="2200" dirty="0">
                <a:solidFill>
                  <a:srgbClr val="0000FF"/>
                </a:solidFill>
                <a:ea typeface="楷体" panose="02010609060101010101" pitchFamily="49" charset="-122"/>
                <a:cs typeface="Times New Roman" panose="02020603050405020304" pitchFamily="18" charset="0"/>
              </a:rPr>
              <a:t>以下递归程序： </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36867" name="Text Box 3"/>
          <p:cNvSpPr txBox="1">
            <a:spLocks noChangeArrowheads="1"/>
          </p:cNvSpPr>
          <p:nvPr/>
        </p:nvSpPr>
        <p:spPr bwMode="auto">
          <a:xfrm>
            <a:off x="228284" y="1600200"/>
            <a:ext cx="5962662" cy="2929209"/>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216000" bIns="216000">
            <a:spAutoFit/>
          </a:bodyPr>
          <a:lstStyle/>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#include &lt;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stdio.h</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(n&lt;1) return;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f(%d</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f(%d)</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868" name="Text Box 4"/>
          <p:cNvSpPr txBox="1">
            <a:spLocks noChangeArrowheads="1"/>
          </p:cNvSpPr>
          <p:nvPr/>
        </p:nvSpPr>
        <p:spPr bwMode="auto">
          <a:xfrm>
            <a:off x="6324600" y="3581400"/>
            <a:ext cx="2376488" cy="230832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n=4</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n=3</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f(0)</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f(0)</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n=1</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n=2</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n=3</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n=4</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869" name="Text Box 5"/>
          <p:cNvSpPr txBox="1">
            <a:spLocks noChangeArrowheads="1"/>
          </p:cNvSpPr>
          <p:nvPr/>
        </p:nvSpPr>
        <p:spPr bwMode="auto">
          <a:xfrm>
            <a:off x="5562622" y="4648200"/>
            <a:ext cx="523220" cy="1439863"/>
          </a:xfrm>
          <a:prstGeom prst="rect">
            <a:avLst/>
          </a:prstGeom>
          <a:noFill/>
          <a:ln w="9525">
            <a:noFill/>
            <a:miter lim="800000"/>
          </a:ln>
        </p:spPr>
        <p:txBody>
          <a:bodyPr vert="eaVert">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执行结果</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304800" y="1219200"/>
            <a:ext cx="8569325" cy="1211742"/>
          </a:xfrm>
          <a:prstGeom prst="rect">
            <a:avLst/>
          </a:prstGeom>
          <a:solidFill>
            <a:schemeClr val="accent1">
              <a:lumMod val="20000"/>
              <a:lumOff val="80000"/>
            </a:schemeClr>
          </a:solidFill>
          <a:ln w="9525">
            <a:noFill/>
            <a:miter lim="800000"/>
          </a:ln>
        </p:spPr>
        <p:txBody>
          <a:bodyPr>
            <a:spAutoFit/>
          </a:bodyPr>
          <a:lstStyle/>
          <a:p>
            <a:pPr>
              <a:lnSpc>
                <a:spcPts val="3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在上述递归函数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态为（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递归执行过程如图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2.8</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示，输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出框旁的数字表示输出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序，虚</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线表示本次递归调用执行完后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返</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回，从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中看到每次递归调用后状态都恢复为调用前的状态。</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00" name="Rectangle 4"/>
          <p:cNvSpPr>
            <a:spLocks noChangeArrowheads="1"/>
          </p:cNvSpPr>
          <p:nvPr/>
        </p:nvSpPr>
        <p:spPr bwMode="auto">
          <a:xfrm>
            <a:off x="0" y="2181225"/>
            <a:ext cx="9144000" cy="0"/>
          </a:xfrm>
          <a:prstGeom prst="rect">
            <a:avLst/>
          </a:prstGeom>
          <a:noFill/>
          <a:ln w="9525">
            <a:noFill/>
            <a:miter lim="800000"/>
          </a:ln>
        </p:spPr>
        <p:txBody>
          <a:bodyPr wrap="none" anchor="ctr">
            <a:spAutoFit/>
          </a:bodyPr>
          <a:lstStyle/>
          <a:p>
            <a:endParaRPr lang="zh-CN" altLang="en-US"/>
          </a:p>
        </p:txBody>
      </p:sp>
      <p:pic>
        <p:nvPicPr>
          <p:cNvPr id="2" name="Picture 3"/>
          <p:cNvPicPr>
            <a:picLocks noChangeAspect="1" noChangeArrowheads="1"/>
          </p:cNvPicPr>
          <p:nvPr/>
        </p:nvPicPr>
        <p:blipFill>
          <a:blip r:embed="rId1" cstate="print"/>
          <a:srcRect/>
          <a:stretch>
            <a:fillRect/>
          </a:stretch>
        </p:blipFill>
        <p:spPr bwMode="auto">
          <a:xfrm>
            <a:off x="714348" y="2453630"/>
            <a:ext cx="7294572" cy="4143404"/>
          </a:xfrm>
          <a:prstGeom prst="rect">
            <a:avLst/>
          </a:prstGeom>
          <a:noFill/>
          <a:ln w="9525">
            <a:noFill/>
            <a:miter lim="800000"/>
            <a:headEnd/>
            <a:tailEnd/>
          </a:ln>
        </p:spPr>
      </p:pic>
      <p:sp>
        <p:nvSpPr>
          <p:cNvPr id="27650" name="Text Box 2"/>
          <p:cNvSpPr txBox="1">
            <a:spLocks noChangeArrowheads="1"/>
          </p:cNvSpPr>
          <p:nvPr/>
        </p:nvSpPr>
        <p:spPr bwMode="auto">
          <a:xfrm>
            <a:off x="395289" y="555943"/>
            <a:ext cx="4605340"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2.1.4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递归算法的执行过程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7"/>
          <p:cNvSpPr txBox="1">
            <a:spLocks noChangeArrowheads="1"/>
          </p:cNvSpPr>
          <p:nvPr/>
        </p:nvSpPr>
        <p:spPr bwMode="auto">
          <a:xfrm>
            <a:off x="785786" y="1409689"/>
            <a:ext cx="3714776"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2.1.1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递归的定义</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6389" name="Text Box 8"/>
          <p:cNvSpPr txBox="1">
            <a:spLocks noChangeArrowheads="1"/>
          </p:cNvSpPr>
          <p:nvPr/>
        </p:nvSpPr>
        <p:spPr bwMode="auto">
          <a:xfrm>
            <a:off x="571472" y="2143116"/>
            <a:ext cx="7848600" cy="2862322"/>
          </a:xfrm>
          <a:prstGeom prst="rect">
            <a:avLst/>
          </a:prstGeom>
          <a:noFill/>
          <a:ln w="9525">
            <a:noFill/>
            <a:miter lim="800000"/>
          </a:ln>
        </p:spPr>
        <p:txBody>
          <a:bodyPr>
            <a:spAutoFit/>
          </a:bodyPr>
          <a:lstStyle/>
          <a:p>
            <a:pPr>
              <a:lnSpc>
                <a:spcPct val="1500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在定义一个过程或函数时出现调用本过程或本函数的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之为递归。若调用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自</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身，称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a:t>
            </a:r>
            <a:r>
              <a:rPr lang="zh-CN" altLang="en-US" sz="20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直接递归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。若过程或函数</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调用过程或函</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又调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a:t>
            </a:r>
            <a:r>
              <a:rPr lang="zh-CN" altLang="en-US" sz="20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间接递</a:t>
            </a:r>
            <a:r>
              <a:rPr lang="zh-CN" altLang="en-US" sz="2000">
                <a:solidFill>
                  <a:srgbClr val="C00000"/>
                </a:solidFill>
                <a:latin typeface="微软雅黑" panose="020B0503020204020204" pitchFamily="34" charset="-122"/>
                <a:ea typeface="微软雅黑" panose="020B0503020204020204" pitchFamily="34" charset="-122"/>
                <a:cs typeface="Consolas" panose="020B0609020204030204" pitchFamily="49" charset="0"/>
              </a:rPr>
              <a:t>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任何</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间接递归都可以等价地转换为直接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归。</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如果</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一个递归过程或递归函数中递归调用语句是最后一条执行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句，则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称这种递归调用为</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尾递归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文本框 1"/>
          <p:cNvSpPr txBox="1"/>
          <p:nvPr/>
        </p:nvSpPr>
        <p:spPr>
          <a:xfrm>
            <a:off x="610235" y="533400"/>
            <a:ext cx="4572000" cy="521970"/>
          </a:xfrm>
          <a:prstGeom prst="rect">
            <a:avLst/>
          </a:prstGeom>
          <a:noFill/>
        </p:spPr>
        <p:txBody>
          <a:bodyPr wrap="square" rtlCol="0" anchor="t">
            <a:spAutoFit/>
          </a:bodyPr>
          <a:p>
            <a:r>
              <a:rPr lang="en-US" sz="2800" dirty="0">
                <a:solidFill>
                  <a:schemeClr val="bg1"/>
                </a:solidFill>
                <a:latin typeface="微软雅黑" panose="020B0503020204020204" pitchFamily="34" charset="-122"/>
                <a:ea typeface="微软雅黑" panose="020B0503020204020204" pitchFamily="34" charset="-122"/>
                <a:sym typeface="+mn-ea"/>
              </a:rPr>
              <a:t>2.1 </a:t>
            </a:r>
            <a:r>
              <a:rPr lang="zh-CN" altLang="en-US" sz="2800" dirty="0">
                <a:solidFill>
                  <a:schemeClr val="bg1"/>
                </a:solidFill>
                <a:latin typeface="微软雅黑" panose="020B0503020204020204" pitchFamily="34" charset="-122"/>
                <a:ea typeface="微软雅黑" panose="020B0503020204020204" pitchFamily="34" charset="-122"/>
                <a:sym typeface="+mn-ea"/>
              </a:rPr>
              <a:t>什么是递归</a:t>
            </a:r>
            <a:endParaRPr lang="zh-CN" altLang="en-US" sz="28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23850" y="1341438"/>
            <a:ext cx="4533901"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pt-BR"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2.2.1 </a:t>
            </a:r>
            <a:r>
              <a:rPr lang="zh-CN" altLang="pt-BR"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递归与数学归纳法</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2228" name="Rectangle 4"/>
          <p:cNvSpPr>
            <a:spLocks noChangeArrowheads="1"/>
          </p:cNvSpPr>
          <p:nvPr/>
        </p:nvSpPr>
        <p:spPr bwMode="auto">
          <a:xfrm>
            <a:off x="144463" y="1539875"/>
            <a:ext cx="184150" cy="457200"/>
          </a:xfrm>
          <a:prstGeom prst="rect">
            <a:avLst/>
          </a:prstGeom>
          <a:noFill/>
          <a:ln w="9525">
            <a:noFill/>
            <a:miter lim="800000"/>
          </a:ln>
        </p:spPr>
        <p:txBody>
          <a:bodyPr wrap="none">
            <a:spAutoFit/>
          </a:bodyPr>
          <a:lstStyle/>
          <a:p>
            <a:pPr>
              <a:spcBef>
                <a:spcPct val="50000"/>
              </a:spcBef>
            </a:pPr>
            <a:endParaRPr lang="zh-CN" altLang="pt-BR" b="0"/>
          </a:p>
        </p:txBody>
      </p:sp>
      <p:sp>
        <p:nvSpPr>
          <p:cNvPr id="52229" name="Text Box 5"/>
          <p:cNvSpPr txBox="1">
            <a:spLocks noChangeArrowheads="1"/>
          </p:cNvSpPr>
          <p:nvPr/>
        </p:nvSpPr>
        <p:spPr bwMode="auto">
          <a:xfrm>
            <a:off x="428596" y="2214554"/>
            <a:ext cx="8424863" cy="1931170"/>
          </a:xfrm>
          <a:prstGeom prst="rect">
            <a:avLst/>
          </a:prstGeom>
          <a:noFill/>
          <a:ln w="9525">
            <a:noFill/>
            <a:miter lim="800000"/>
          </a:ln>
        </p:spPr>
        <p:txBody>
          <a:bodyPr>
            <a:spAutoFit/>
          </a:bodyPr>
          <a:lstStyle/>
          <a:p>
            <a:pPr>
              <a:lnSpc>
                <a:spcPct val="150000"/>
              </a:lnSpc>
            </a:pPr>
            <a:r>
              <a:rPr lang="zh-CN" altLang="en-US" sz="22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第一数学归纳法原理</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是命题序列且满足以下两个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质，则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所有命题均为真：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）任何命题均可以从它的前一个命题推导得出。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0" name="Text Box 2"/>
          <p:cNvSpPr txBox="1">
            <a:spLocks noChangeArrowheads="1"/>
          </p:cNvSpPr>
          <p:nvPr/>
        </p:nvSpPr>
        <p:spPr bwMode="auto">
          <a:xfrm>
            <a:off x="395289" y="555943"/>
            <a:ext cx="460534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l">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323850" y="1428736"/>
            <a:ext cx="8424863" cy="3587777"/>
          </a:xfrm>
          <a:prstGeom prst="rect">
            <a:avLst/>
          </a:prstGeom>
          <a:noFill/>
          <a:ln w="9525">
            <a:noFill/>
            <a:miter lim="800000"/>
          </a:ln>
        </p:spPr>
        <p:txBody>
          <a:bodyPr>
            <a:spAutoFit/>
          </a:bodyPr>
          <a:lstStyle/>
          <a:p>
            <a:pPr>
              <a:lnSpc>
                <a:spcPct val="150000"/>
              </a:lnSpc>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如，采</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用第一数学归纳法证明下式：</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证明：</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时，左</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右两式</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相</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等，等</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式成立。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假设当</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成</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立，有</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endPar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当</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时，左</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式成立。即证。</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200" name="Rectangle 4"/>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4" name="Object 3"/>
          <p:cNvGraphicFramePr>
            <a:graphicFrameLocks noChangeAspect="1"/>
          </p:cNvGraphicFramePr>
          <p:nvPr/>
        </p:nvGraphicFramePr>
        <p:xfrm>
          <a:off x="1785918" y="2030407"/>
          <a:ext cx="720725" cy="541337"/>
        </p:xfrm>
        <a:graphic>
          <a:graphicData uri="http://schemas.openxmlformats.org/presentationml/2006/ole">
            <mc:AlternateContent xmlns:mc="http://schemas.openxmlformats.org/markup-compatibility/2006">
              <mc:Choice xmlns:v="urn:schemas-microsoft-com:vml" Requires="v">
                <p:oleObj spid="_x0000_s2049" name="公式" r:id="rId1" imgW="10058400" imgH="7620000" progId="">
                  <p:embed/>
                </p:oleObj>
              </mc:Choice>
              <mc:Fallback>
                <p:oleObj name="公式" r:id="rId1" imgW="10058400" imgH="7620000" progId="">
                  <p:embed/>
                  <p:pic>
                    <p:nvPicPr>
                      <p:cNvPr id="0" name="Object 3"/>
                      <p:cNvPicPr>
                        <a:picLocks noChangeAspect="1"/>
                      </p:cNvPicPr>
                      <p:nvPr/>
                    </p:nvPicPr>
                    <p:blipFill>
                      <a:blip r:embed="rId2"/>
                      <a:stretch>
                        <a:fillRect/>
                      </a:stretch>
                    </p:blipFill>
                    <p:spPr>
                      <a:xfrm>
                        <a:off x="1785918" y="2030407"/>
                        <a:ext cx="720725" cy="541337"/>
                      </a:xfrm>
                      <a:prstGeom prst="rect">
                        <a:avLst/>
                      </a:prstGeom>
                      <a:noFill/>
                      <a:ln w="9525">
                        <a:noFill/>
                      </a:ln>
                    </p:spPr>
                  </p:pic>
                </p:oleObj>
              </mc:Fallback>
            </mc:AlternateContent>
          </a:graphicData>
        </a:graphic>
      </p:graphicFrame>
      <p:sp>
        <p:nvSpPr>
          <p:cNvPr id="8201" name="Rectangle 6"/>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4521204" y="2508236"/>
          <a:ext cx="550862" cy="647700"/>
        </p:xfrm>
        <a:graphic>
          <a:graphicData uri="http://schemas.openxmlformats.org/presentationml/2006/ole">
            <mc:AlternateContent xmlns:mc="http://schemas.openxmlformats.org/markup-compatibility/2006">
              <mc:Choice xmlns:v="urn:schemas-microsoft-com:vml" Requires="v">
                <p:oleObj spid="_x0000_s2050" name="公式" r:id="rId3" imgW="6400800" imgH="7620000" progId="">
                  <p:embed/>
                </p:oleObj>
              </mc:Choice>
              <mc:Fallback>
                <p:oleObj name="公式" r:id="rId3" imgW="6400800" imgH="7620000" progId="">
                  <p:embed/>
                  <p:pic>
                    <p:nvPicPr>
                      <p:cNvPr id="0" name="Object 5"/>
                      <p:cNvPicPr>
                        <a:picLocks noChangeAspect="1"/>
                      </p:cNvPicPr>
                      <p:nvPr/>
                    </p:nvPicPr>
                    <p:blipFill>
                      <a:blip r:embed="rId4"/>
                      <a:stretch>
                        <a:fillRect/>
                      </a:stretch>
                    </p:blipFill>
                    <p:spPr>
                      <a:xfrm>
                        <a:off x="4521204" y="2508236"/>
                        <a:ext cx="550862" cy="647700"/>
                      </a:xfrm>
                      <a:prstGeom prst="rect">
                        <a:avLst/>
                      </a:prstGeom>
                      <a:noFill/>
                      <a:ln w="9525">
                        <a:noFill/>
                      </a:ln>
                    </p:spPr>
                  </p:pic>
                </p:oleObj>
              </mc:Fallback>
            </mc:AlternateContent>
          </a:graphicData>
        </a:graphic>
      </p:graphicFrame>
      <p:sp>
        <p:nvSpPr>
          <p:cNvPr id="8202" name="Rectangle 8"/>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6" name="Object 7"/>
          <p:cNvGraphicFramePr>
            <a:graphicFrameLocks noChangeAspect="1"/>
          </p:cNvGraphicFramePr>
          <p:nvPr/>
        </p:nvGraphicFramePr>
        <p:xfrm>
          <a:off x="6421457" y="3511556"/>
          <a:ext cx="720725" cy="541338"/>
        </p:xfrm>
        <a:graphic>
          <a:graphicData uri="http://schemas.openxmlformats.org/presentationml/2006/ole">
            <mc:AlternateContent xmlns:mc="http://schemas.openxmlformats.org/markup-compatibility/2006">
              <mc:Choice xmlns:v="urn:schemas-microsoft-com:vml" Requires="v">
                <p:oleObj spid="_x0000_s2051" name="公式" r:id="rId5" imgW="10058400" imgH="7620000" progId="">
                  <p:embed/>
                </p:oleObj>
              </mc:Choice>
              <mc:Fallback>
                <p:oleObj name="公式" r:id="rId5" imgW="10058400" imgH="7620000" progId="">
                  <p:embed/>
                  <p:pic>
                    <p:nvPicPr>
                      <p:cNvPr id="0" name="Object 7"/>
                      <p:cNvPicPr>
                        <a:picLocks noChangeAspect="1"/>
                      </p:cNvPicPr>
                      <p:nvPr/>
                    </p:nvPicPr>
                    <p:blipFill>
                      <a:blip r:embed="rId6"/>
                      <a:stretch>
                        <a:fillRect/>
                      </a:stretch>
                    </p:blipFill>
                    <p:spPr>
                      <a:xfrm>
                        <a:off x="6421457" y="3511556"/>
                        <a:ext cx="720725" cy="541338"/>
                      </a:xfrm>
                      <a:prstGeom prst="rect">
                        <a:avLst/>
                      </a:prstGeom>
                      <a:noFill/>
                      <a:ln w="9525">
                        <a:noFill/>
                      </a:ln>
                    </p:spPr>
                  </p:pic>
                </p:oleObj>
              </mc:Fallback>
            </mc:AlternateContent>
          </a:graphicData>
        </a:graphic>
      </p:graphicFrame>
      <p:graphicFrame>
        <p:nvGraphicFramePr>
          <p:cNvPr id="8197" name="Object 9"/>
          <p:cNvGraphicFramePr>
            <a:graphicFrameLocks noChangeAspect="1"/>
          </p:cNvGraphicFramePr>
          <p:nvPr/>
        </p:nvGraphicFramePr>
        <p:xfrm>
          <a:off x="6492895" y="4083060"/>
          <a:ext cx="720725" cy="541337"/>
        </p:xfrm>
        <a:graphic>
          <a:graphicData uri="http://schemas.openxmlformats.org/presentationml/2006/ole">
            <mc:AlternateContent xmlns:mc="http://schemas.openxmlformats.org/markup-compatibility/2006">
              <mc:Choice xmlns:v="urn:schemas-microsoft-com:vml" Requires="v">
                <p:oleObj spid="_x0000_s2052" name="公式" r:id="rId7" imgW="10058400" imgH="7620000" progId="">
                  <p:embed/>
                </p:oleObj>
              </mc:Choice>
              <mc:Fallback>
                <p:oleObj name="公式" r:id="rId7" imgW="10058400" imgH="7620000" progId="">
                  <p:embed/>
                  <p:pic>
                    <p:nvPicPr>
                      <p:cNvPr id="0" name="Object 9"/>
                      <p:cNvPicPr>
                        <a:picLocks noChangeAspect="1"/>
                      </p:cNvPicPr>
                      <p:nvPr/>
                    </p:nvPicPr>
                    <p:blipFill>
                      <a:blip r:embed="rId6"/>
                      <a:stretch>
                        <a:fillRect/>
                      </a:stretch>
                    </p:blipFill>
                    <p:spPr>
                      <a:xfrm>
                        <a:off x="6492895" y="4083060"/>
                        <a:ext cx="720725" cy="541337"/>
                      </a:xfrm>
                      <a:prstGeom prst="rect">
                        <a:avLst/>
                      </a:prstGeom>
                      <a:noFill/>
                      <a:ln w="9525">
                        <a:noFill/>
                      </a:ln>
                    </p:spPr>
                  </p:pic>
                </p:oleObj>
              </mc:Fallback>
            </mc:AlternateContent>
          </a:graphicData>
        </a:graphic>
      </p:graphicFrame>
      <p:sp>
        <p:nvSpPr>
          <p:cNvPr id="8203" name="Rectangle 11"/>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8" name="Object 10"/>
          <p:cNvGraphicFramePr>
            <a:graphicFrameLocks noChangeAspect="1"/>
          </p:cNvGraphicFramePr>
          <p:nvPr/>
        </p:nvGraphicFramePr>
        <p:xfrm>
          <a:off x="7778779" y="4011622"/>
          <a:ext cx="793749" cy="595984"/>
        </p:xfrm>
        <a:graphic>
          <a:graphicData uri="http://schemas.openxmlformats.org/presentationml/2006/ole">
            <mc:AlternateContent xmlns:mc="http://schemas.openxmlformats.org/markup-compatibility/2006">
              <mc:Choice xmlns:v="urn:schemas-microsoft-com:vml" Requires="v">
                <p:oleObj spid="_x0000_s2053" name="公式" r:id="rId8" imgW="10058400" imgH="7620000" progId="">
                  <p:embed/>
                </p:oleObj>
              </mc:Choice>
              <mc:Fallback>
                <p:oleObj name="公式" r:id="rId8" imgW="10058400" imgH="7620000" progId="">
                  <p:embed/>
                  <p:pic>
                    <p:nvPicPr>
                      <p:cNvPr id="0" name="Object 10"/>
                      <p:cNvPicPr>
                        <a:picLocks noChangeAspect="1"/>
                      </p:cNvPicPr>
                      <p:nvPr/>
                    </p:nvPicPr>
                    <p:blipFill>
                      <a:blip r:embed="rId9"/>
                      <a:stretch>
                        <a:fillRect/>
                      </a:stretch>
                    </p:blipFill>
                    <p:spPr>
                      <a:xfrm>
                        <a:off x="7778779" y="4011622"/>
                        <a:ext cx="793749" cy="595984"/>
                      </a:xfrm>
                      <a:prstGeom prst="rect">
                        <a:avLst/>
                      </a:prstGeom>
                      <a:noFill/>
                      <a:ln w="9525">
                        <a:noFill/>
                      </a:ln>
                    </p:spPr>
                  </p:pic>
                </p:oleObj>
              </mc:Fallback>
            </mc:AlternateContent>
          </a:graphicData>
        </a:graphic>
      </p:graphicFrame>
      <p:sp>
        <p:nvSpPr>
          <p:cNvPr id="27650" name="Text Box 2"/>
          <p:cNvSpPr txBox="1">
            <a:spLocks noChangeArrowheads="1"/>
          </p:cNvSpPr>
          <p:nvPr/>
        </p:nvSpPr>
        <p:spPr bwMode="auto">
          <a:xfrm>
            <a:off x="395289" y="555943"/>
            <a:ext cx="460534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l">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递归与数学归纳法</a:t>
            </a:r>
            <a:endPar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8596" y="1357298"/>
            <a:ext cx="8424862" cy="2854499"/>
          </a:xfrm>
          <a:prstGeom prst="rect">
            <a:avLst/>
          </a:prstGeom>
          <a:noFill/>
          <a:ln w="9525">
            <a:noFill/>
            <a:miter lim="800000"/>
          </a:ln>
        </p:spPr>
        <p:txBody>
          <a:bodyPr>
            <a:spAutoFit/>
          </a:bodyPr>
          <a:lstStyle/>
          <a:p>
            <a:pPr>
              <a:lnSpc>
                <a:spcPct val="150000"/>
              </a:lnSpc>
            </a:pPr>
            <a:r>
              <a:rPr lang="zh-CN" altLang="en-US" sz="22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第二数学归纳法原理</a:t>
            </a:r>
            <a:r>
              <a:rPr lang="zh-CN" altLang="en-US" sz="2200" dirty="0">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是满足以下两个性质的命题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对于其他自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命题序列均为真：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）任何命题均可以从它的前面所有命题推导得出。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归纳步骤（条件</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）的意思是</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可以从前面所有命题假设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推导得出。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Text Box 2"/>
          <p:cNvSpPr txBox="1">
            <a:spLocks noChangeArrowheads="1"/>
          </p:cNvSpPr>
          <p:nvPr/>
        </p:nvSpPr>
        <p:spPr bwMode="auto">
          <a:xfrm>
            <a:off x="395289" y="555943"/>
            <a:ext cx="460534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l">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递归与数学归纳法</a:t>
            </a:r>
            <a:endPar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234479"/>
            <a:ext cx="8351838" cy="1043747"/>
          </a:xfrm>
          <a:prstGeom prst="rect">
            <a:avLst/>
          </a:prstGeom>
          <a:solidFill>
            <a:schemeClr val="accent6">
              <a:lumMod val="40000"/>
              <a:lumOff val="60000"/>
            </a:schemeClr>
          </a:solidFill>
          <a:ln w="9525">
            <a:noFill/>
            <a:miter lim="800000"/>
          </a:ln>
        </p:spPr>
        <p:txBody>
          <a:bodyPr>
            <a:spAutoFit/>
          </a:bodyPr>
          <a:lstStyle/>
          <a:p>
            <a:pPr>
              <a:lnSpc>
                <a:spcPct val="150000"/>
              </a:lnSpc>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如，采</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用第二数学归纳法证</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明，任</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何含有</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）个不同结点的二又</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树，都</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可由它的中序序列和先序序列唯一地确定。</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4275" name="Text Box 3"/>
          <p:cNvSpPr txBox="1">
            <a:spLocks noChangeArrowheads="1"/>
          </p:cNvSpPr>
          <p:nvPr/>
        </p:nvSpPr>
        <p:spPr bwMode="auto">
          <a:xfrm>
            <a:off x="285720" y="2520363"/>
            <a:ext cx="8424862" cy="1469505"/>
          </a:xfrm>
          <a:prstGeom prst="rect">
            <a:avLst/>
          </a:prstGeom>
          <a:noFill/>
          <a:ln w="9525">
            <a:noFill/>
            <a:miter lim="800000"/>
          </a:ln>
        </p:spPr>
        <p:txBody>
          <a:bodyPr>
            <a:spAutoFit/>
          </a:bodyPr>
          <a:lstStyle/>
          <a:p>
            <a:pPr>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叉树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空，结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论正确。</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假设结点数小于</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的任何二叉树（所有结点值不相</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），都</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可以由其先序序列和中序序列唯一地确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0" name="Text Box 2"/>
          <p:cNvSpPr txBox="1">
            <a:spLocks noChangeArrowheads="1"/>
          </p:cNvSpPr>
          <p:nvPr/>
        </p:nvSpPr>
        <p:spPr bwMode="auto">
          <a:xfrm>
            <a:off x="395289" y="555943"/>
            <a:ext cx="460534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l">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递归与数学归纳法</a:t>
            </a:r>
            <a:endPar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rPr>
              <a:t>先序序列：</a:t>
            </a:r>
            <a:endPar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anose="020B0609020204030204" pitchFamily="49" charset="0"/>
                <a:cs typeface="Consolas" panose="020B0609020204030204" pitchFamily="49" charset="0"/>
              </a:rPr>
              <a:t>a</a:t>
            </a:r>
            <a:r>
              <a:rPr lang="en-US" altLang="zh-CN" sz="2000" baseline="-25000" err="1">
                <a:solidFill>
                  <a:srgbClr val="FF0000"/>
                </a:solidFill>
                <a:latin typeface="Consolas" panose="020B0609020204030204" pitchFamily="49" charset="0"/>
                <a:cs typeface="Consolas" panose="020B0609020204030204" pitchFamily="49" charset="0"/>
              </a:rPr>
              <a:t>0</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a:solidFill>
                  <a:srgbClr val="006600"/>
                </a:solidFill>
                <a:latin typeface="Consolas" panose="020B0609020204030204" pitchFamily="49" charset="0"/>
                <a:cs typeface="Consolas" panose="020B0609020204030204" pitchFamily="49" charset="0"/>
              </a:rPr>
              <a:t>a</a:t>
            </a:r>
            <a:r>
              <a:rPr lang="en-US" altLang="zh-CN" sz="2000" i="1" baseline="-25000" dirty="0">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5"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左子树先</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AutoShape 10"/>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8"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右子树先</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mn-ea"/>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AutoShape 11"/>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rPr>
              <a:t>中序序列：</a:t>
            </a:r>
            <a:endPar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anose="020B0609020204030204" pitchFamily="49" charset="0"/>
                <a:cs typeface="Consolas" panose="020B0609020204030204" pitchFamily="49" charset="0"/>
              </a:rPr>
              <a:t>b</a:t>
            </a:r>
            <a:r>
              <a:rPr lang="en-US" altLang="zh-CN" sz="2000" baseline="-25000" err="1">
                <a:solidFill>
                  <a:srgbClr val="006600"/>
                </a:solidFill>
                <a:latin typeface="Consolas" panose="020B0609020204030204" pitchFamily="49" charset="0"/>
                <a:cs typeface="Consolas" panose="020B0609020204030204" pitchFamily="49" charset="0"/>
              </a:rPr>
              <a:t>0</a:t>
            </a:r>
            <a:r>
              <a:rPr lang="en-US" altLang="zh-CN" sz="200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20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20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r>
              <a:rPr lang="en-US" altLang="zh-CN" sz="2000" smtClean="0">
                <a:latin typeface="Consolas" panose="020B0609020204030204" pitchFamily="49" charset="0"/>
                <a:cs typeface="Consolas" panose="020B0609020204030204" pitchFamily="49" charset="0"/>
              </a:rPr>
              <a:t> </a:t>
            </a:r>
            <a:r>
              <a:rPr lang="en-US" altLang="zh-CN" sz="2000" i="1" err="1">
                <a:solidFill>
                  <a:srgbClr val="FF0000"/>
                </a:solidFill>
                <a:latin typeface="Consolas" panose="020B0609020204030204" pitchFamily="49" charset="0"/>
                <a:cs typeface="Consolas" panose="020B0609020204030204" pitchFamily="49" charset="0"/>
              </a:rPr>
              <a:t>b</a:t>
            </a:r>
            <a:r>
              <a:rPr lang="en-US" altLang="zh-CN" sz="2000" i="1" baseline="-25000" err="1">
                <a:solidFill>
                  <a:srgbClr val="FF0000"/>
                </a:solidFill>
                <a:latin typeface="Consolas" panose="020B0609020204030204" pitchFamily="49" charset="0"/>
                <a:cs typeface="Consolas" panose="020B0609020204030204" pitchFamily="49" charset="0"/>
              </a:rPr>
              <a:t>k</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err="1">
                <a:solidFill>
                  <a:srgbClr val="006600"/>
                </a:solidFill>
                <a:latin typeface="Consolas" panose="020B0609020204030204" pitchFamily="49" charset="0"/>
                <a:cs typeface="Consolas" panose="020B0609020204030204" pitchFamily="49" charset="0"/>
              </a:rPr>
              <a:t>b</a:t>
            </a:r>
            <a:r>
              <a:rPr lang="en-US" altLang="zh-CN" sz="2000" i="1" baseline="-25000" dirty="0" err="1">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13"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左子树中</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AutoShape 16"/>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16" name="组合 15"/>
          <p:cNvGrpSpPr/>
          <p:nvPr/>
        </p:nvGrpSpPr>
        <p:grpSpPr>
          <a:xfrm>
            <a:off x="7572396" y="2506428"/>
            <a:ext cx="1439862" cy="1065448"/>
            <a:chOff x="7654936" y="3149370"/>
            <a:chExt cx="1439862" cy="1065448"/>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右子树中</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AutoShape 17"/>
            <p:cNvSpPr/>
            <p:nvPr/>
          </p:nvSpPr>
          <p:spPr bwMode="auto">
            <a:xfrm rot="16200000">
              <a:off x="8307770" y="2646131"/>
              <a:ext cx="71438" cy="1077916"/>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19"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tailEnd type="none" w="med" len="lg"/>
            </a:ln>
            <a:effectLst/>
          </p:spPr>
          <p:txBody>
            <a:bodyPr lIns="0" tIns="0" rIns="0" bIns="0">
              <a:spAutoFit/>
            </a:bodyPr>
            <a:lstStyle/>
            <a:p>
              <a:pPr algn="l">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通过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根结点</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在中序序列中找到</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k</a:t>
              </a:r>
              <a:endParaRPr lang="en-US" altLang="zh-CN" sz="2000" i="1"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4"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a</a:t>
              </a:r>
              <a:r>
                <a:rPr lang="en-US" altLang="zh-CN" sz="2000" baseline="-25000" smtClean="0">
                  <a:solidFill>
                    <a:srgbClr val="FF0000"/>
                  </a:solidFill>
                  <a:latin typeface="Consolas" panose="020B0609020204030204" pitchFamily="49" charset="0"/>
                  <a:cs typeface="Consolas" panose="020B0609020204030204" pitchFamily="49" charset="0"/>
                </a:rPr>
                <a:t>0</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baseline="-25000" smtClean="0">
                  <a:solidFill>
                    <a:srgbClr val="006600"/>
                  </a:solidFill>
                  <a:latin typeface="Consolas" panose="020B0609020204030204" pitchFamily="49" charset="0"/>
                  <a:cs typeface="Consolas" panose="020B0609020204030204" pitchFamily="49" charset="0"/>
                </a:rPr>
                <a:t>0</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18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endParaRPr lang="zh-CN" altLang="en-US" sz="1800">
                <a:solidFill>
                  <a:srgbClr val="006600"/>
                </a:solidFill>
                <a:latin typeface="Consolas" panose="020B0609020204030204" pitchFamily="49" charset="0"/>
                <a:cs typeface="Consolas" panose="020B0609020204030204"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en-US" sz="1800" baseline="-25000" smtClean="0">
                <a:solidFill>
                  <a:srgbClr val="006600"/>
                </a:solidFill>
                <a:latin typeface="Consolas" panose="020B0609020204030204" pitchFamily="49" charset="0"/>
                <a:cs typeface="Consolas" panose="020B0609020204030204"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7650" name="Text Box 2"/>
          <p:cNvSpPr txBox="1">
            <a:spLocks noChangeArrowheads="1"/>
          </p:cNvSpPr>
          <p:nvPr/>
        </p:nvSpPr>
        <p:spPr bwMode="auto">
          <a:xfrm>
            <a:off x="395289" y="555943"/>
            <a:ext cx="460534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l">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递归与数学归纳法</a:t>
            </a:r>
            <a:endPar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943225"/>
            <a:ext cx="9144000" cy="0"/>
          </a:xfrm>
          <a:prstGeom prst="rect">
            <a:avLst/>
          </a:prstGeom>
          <a:noFill/>
          <a:ln w="9525">
            <a:noFill/>
            <a:miter lim="800000"/>
          </a:ln>
        </p:spPr>
        <p:txBody>
          <a:bodyPr wrap="none" anchor="ctr">
            <a:spAutoFit/>
          </a:bodyPr>
          <a:lstStyle/>
          <a:p>
            <a:endParaRPr lang="zh-CN" altLang="en-US"/>
          </a:p>
        </p:txBody>
      </p:sp>
      <p:sp>
        <p:nvSpPr>
          <p:cNvPr id="9221" name="Text Box 5"/>
          <p:cNvSpPr txBox="1">
            <a:spLocks noChangeArrowheads="1"/>
          </p:cNvSpPr>
          <p:nvPr/>
        </p:nvSpPr>
        <p:spPr bwMode="auto">
          <a:xfrm>
            <a:off x="285720" y="1714488"/>
            <a:ext cx="8675687" cy="2346668"/>
          </a:xfrm>
          <a:prstGeom prst="rect">
            <a:avLst/>
          </a:prstGeom>
          <a:noFill/>
          <a:ln w="9525">
            <a:noFill/>
            <a:miter lim="800000"/>
          </a:ln>
        </p:spPr>
        <p:txBody>
          <a:bodyPr>
            <a:spAutoFit/>
          </a:bodyPr>
          <a:lstStyle/>
          <a:p>
            <a:pPr>
              <a:lnSpc>
                <a:spcPct val="150000"/>
              </a:lnSpc>
            </a:pPr>
            <a:r>
              <a:rPr lang="zh-CN" altLang="en-US" sz="2000">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根据归纳假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设，由</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于子先序序列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和子中序序列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可以唯一地确定根结点</a:t>
            </a:r>
            <a:r>
              <a:rPr lang="en-US" altLang="zh-CN" sz="2000" i="1">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的左子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子先序序列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和子中序序列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可以唯一地确定根结点</a:t>
            </a:r>
            <a:r>
              <a:rPr lang="en-US" altLang="zh-CN" sz="2000" i="1">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的右子树。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综上所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述，这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棵二叉树的根结点己经确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定，而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且其左、右子树都唯一地确定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了，所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以整个二叉树也就唯一地确定了。</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0" name="Text Box 2"/>
          <p:cNvSpPr txBox="1">
            <a:spLocks noChangeArrowheads="1"/>
          </p:cNvSpPr>
          <p:nvPr/>
        </p:nvSpPr>
        <p:spPr bwMode="auto">
          <a:xfrm>
            <a:off x="395289" y="555943"/>
            <a:ext cx="460534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l">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递归与数学归纳法</a:t>
            </a:r>
            <a:endPar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00034" y="1285860"/>
            <a:ext cx="7993063" cy="961674"/>
          </a:xfrm>
          <a:prstGeom prst="rect">
            <a:avLst/>
          </a:prstGeom>
          <a:noFill/>
          <a:ln w="9525">
            <a:noFill/>
            <a:miter lim="800000"/>
          </a:ln>
        </p:spPr>
        <p:txBody>
          <a:bodyPr>
            <a:spAutoFit/>
          </a:bodyPr>
          <a:lstStyle/>
          <a:p>
            <a:pPr>
              <a:lnSpc>
                <a:spcPct val="150000"/>
              </a:lnSpc>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数学归纳法是一种论证</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法，而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递归是算法和程序设计的一种实现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术，数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学归纳法是</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递归的基础</a:t>
            </a:r>
            <a:r>
              <a:rPr lang="zh-CN" altLang="en-US" sz="2000" dirty="0">
                <a:latin typeface="Consolas" panose="020B0609020204030204" pitchFamily="49" charset="0"/>
                <a:ea typeface="楷体" panose="02010609060101010101" pitchFamily="49" charset="-122"/>
                <a:cs typeface="Consolas" panose="020B0609020204030204" pitchFamily="49" charset="0"/>
              </a:rPr>
              <a:t>。</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7650" name="Text Box 2"/>
          <p:cNvSpPr txBox="1">
            <a:spLocks noChangeArrowheads="1"/>
          </p:cNvSpPr>
          <p:nvPr/>
        </p:nvSpPr>
        <p:spPr bwMode="auto">
          <a:xfrm>
            <a:off x="395289" y="555943"/>
            <a:ext cx="460534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l">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递归与数学归纳法</a:t>
            </a:r>
            <a:endPar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80683" y="533382"/>
            <a:ext cx="581978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2.2.2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递归算法设计的一般步骤</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7347" name="Text Box 3"/>
          <p:cNvSpPr txBox="1">
            <a:spLocks noChangeArrowheads="1"/>
          </p:cNvSpPr>
          <p:nvPr/>
        </p:nvSpPr>
        <p:spPr bwMode="auto">
          <a:xfrm>
            <a:off x="714348" y="1500174"/>
            <a:ext cx="7993062" cy="553998"/>
          </a:xfrm>
          <a:prstGeom prst="rect">
            <a:avLst/>
          </a:prstGeom>
          <a:noFill/>
          <a:ln w="9525">
            <a:noFill/>
            <a:miter lim="800000"/>
          </a:ln>
        </p:spPr>
        <p:txBody>
          <a:bodyPr>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算法设计先要给出</a:t>
            </a:r>
            <a:r>
              <a:rPr lang="zh-CN" altLang="en-US" sz="2000" dirty="0">
                <a:solidFill>
                  <a:srgbClr val="FF0000"/>
                </a:solidFill>
                <a:latin typeface="Consolas" panose="020B0609020204030204" pitchFamily="49" charset="0"/>
                <a:ea typeface="黑体" panose="02010609060101010101" pitchFamily="49" charset="-122"/>
                <a:cs typeface="Consolas" panose="020B0609020204030204" pitchFamily="49" charset="0"/>
              </a:rPr>
              <a:t>递归</a:t>
            </a:r>
            <a:r>
              <a:rPr lang="zh-CN" altLang="en-US" sz="2000">
                <a:solidFill>
                  <a:srgbClr val="FF0000"/>
                </a:solidFill>
                <a:latin typeface="Consolas" panose="020B0609020204030204" pitchFamily="49" charset="0"/>
                <a:ea typeface="黑体" panose="02010609060101010101" pitchFamily="49" charset="-122"/>
                <a:cs typeface="Consolas" panose="020B0609020204030204" pitchFamily="49" charset="0"/>
              </a:rPr>
              <a:t>模</a:t>
            </a:r>
            <a:r>
              <a:rPr lang="zh-CN" altLang="en-US" sz="2000" smtClean="0">
                <a:solidFill>
                  <a:srgbClr val="FF0000"/>
                </a:solidFill>
                <a:latin typeface="Consolas" panose="020B0609020204030204" pitchFamily="49" charset="0"/>
                <a:ea typeface="黑体" panose="02010609060101010101" pitchFamily="49" charset="-122"/>
                <a:cs typeface="Consolas" panose="020B0609020204030204" pitchFamily="49" charset="0"/>
              </a:rPr>
              <a:t>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转换成对应的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语言函数。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35005" y="2045637"/>
            <a:ext cx="8351837" cy="3558818"/>
          </a:xfrm>
          <a:prstGeom prst="rect">
            <a:avLst/>
          </a:prstGeom>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）对原问题</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进行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析，抽</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象出合理的“小问题”</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（与数学归纳法中假设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时等式成立相似）；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此基础上确定</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给出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之间的关系（与数学归纳法中求证</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时等式成立的过程相似）；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）确定一个特定情况（如</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解，由</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此作为递归出口（与数学归纳法中求证</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时等式成立相似）。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00034" y="1259819"/>
            <a:ext cx="4500594" cy="430887"/>
          </a:xfrm>
          <a:prstGeom prst="rect">
            <a:avLst/>
          </a:prstGeom>
          <a:noFill/>
        </p:spPr>
        <p:txBody>
          <a:bodyPr wrap="square" rtlCol="0">
            <a:spAutoFit/>
          </a:bodyPr>
          <a:lstStyle/>
          <a:p>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获取</a:t>
            </a:r>
            <a:r>
              <a:rPr lang="zh-CN" altLang="en-US" sz="2200" smtClean="0">
                <a:solidFill>
                  <a:srgbClr val="FF0000"/>
                </a:solidFill>
                <a:latin typeface="Consolas" panose="020B0609020204030204" pitchFamily="49" charset="0"/>
                <a:ea typeface="黑体" panose="02010609060101010101" pitchFamily="49" charset="-122"/>
                <a:cs typeface="Consolas" panose="020B0609020204030204" pitchFamily="49" charset="0"/>
              </a:rPr>
              <a:t>递归模型的</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步骤如下：</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7346" name="Text Box 2"/>
          <p:cNvSpPr txBox="1">
            <a:spLocks noChangeArrowheads="1"/>
          </p:cNvSpPr>
          <p:nvPr/>
        </p:nvSpPr>
        <p:spPr bwMode="auto">
          <a:xfrm>
            <a:off x="380683" y="533382"/>
            <a:ext cx="581978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2.2.2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递归算法设计的一般步骤</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1251565"/>
            <a:ext cx="6677042" cy="430887"/>
          </a:xfrm>
          <a:prstGeom prst="rect">
            <a:avLst/>
          </a:prstGeom>
          <a:noFill/>
          <a:ln w="9525">
            <a:noFill/>
            <a:miter lim="800000"/>
          </a:ln>
        </p:spPr>
        <p:txBody>
          <a:bodyPr wrap="square">
            <a:spAutoFit/>
          </a:bodyPr>
          <a:lstStyle/>
          <a:p>
            <a:pPr>
              <a:spcBef>
                <a:spcPct val="50000"/>
              </a:spcBef>
            </a:pP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用递归法求一个整数数组</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的最大元素。</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9395" name="Text Box 3"/>
          <p:cNvSpPr txBox="1">
            <a:spLocks noChangeArrowheads="1"/>
          </p:cNvSpPr>
          <p:nvPr/>
        </p:nvSpPr>
        <p:spPr bwMode="auto">
          <a:xfrm>
            <a:off x="468313" y="1877060"/>
            <a:ext cx="8351837" cy="3008388"/>
          </a:xfrm>
          <a:prstGeom prst="rect">
            <a:avLst/>
          </a:prstGeom>
          <a:noFill/>
          <a:ln w="9525">
            <a:noFill/>
            <a:miter lim="800000"/>
          </a:ln>
        </p:spPr>
        <p:txBody>
          <a:bodyPr>
            <a:spAutoFit/>
          </a:bodyPr>
          <a:lstStyle/>
          <a:p>
            <a:pPr>
              <a:lnSpc>
                <a:spcPct val="1500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中前</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个元素即</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中的最大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素，则</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中前</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个元素即</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中的最大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素，前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者为“大问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者为“小问题”。</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。递推方向是朝</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中元素减少的方向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进，当</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中只有一个元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素</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元素就是最大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素，所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7346" name="Text Box 2"/>
          <p:cNvSpPr txBox="1">
            <a:spLocks noChangeArrowheads="1"/>
          </p:cNvSpPr>
          <p:nvPr/>
        </p:nvSpPr>
        <p:spPr bwMode="auto">
          <a:xfrm>
            <a:off x="380683" y="533382"/>
            <a:ext cx="581978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2.2.2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递归算法设计的一般步骤</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04800" y="1295083"/>
            <a:ext cx="8280400" cy="430887"/>
          </a:xfrm>
          <a:prstGeom prst="rect">
            <a:avLst/>
          </a:prstGeom>
          <a:noFill/>
          <a:ln w="9525">
            <a:noFill/>
            <a:miter lim="800000"/>
          </a:ln>
        </p:spPr>
        <p:txBody>
          <a:bodyPr>
            <a:spAutoFit/>
          </a:bodyPr>
          <a:lstStyle/>
          <a:p>
            <a:pPr>
              <a:spcBef>
                <a:spcPct val="50000"/>
              </a:spcBef>
            </a:pP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2.1】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设计求</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为正整数）的递归算法。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411" name="Text Box 5"/>
          <p:cNvSpPr txBox="1">
            <a:spLocks noChangeArrowheads="1"/>
          </p:cNvSpPr>
          <p:nvPr/>
        </p:nvSpPr>
        <p:spPr bwMode="auto">
          <a:xfrm>
            <a:off x="539750" y="1883728"/>
            <a:ext cx="6696075" cy="430887"/>
          </a:xfrm>
          <a:prstGeom prst="rect">
            <a:avLst/>
          </a:prstGeom>
          <a:noFill/>
          <a:ln w="9525">
            <a:noFill/>
            <a:miter lim="800000"/>
          </a:ln>
        </p:spPr>
        <p:txBody>
          <a:bodyPr>
            <a:spAutoFit/>
          </a:bodyPr>
          <a:lstStyle/>
          <a:p>
            <a:pPr>
              <a:spcBef>
                <a:spcPct val="50000"/>
              </a:spcBef>
            </a:pPr>
            <a:r>
              <a:rPr lang="zh-CN" altLang="en-US" sz="2200" dirty="0">
                <a:solidFill>
                  <a:srgbClr val="FF0000"/>
                </a:solidFill>
                <a:ea typeface="楷体" panose="02010609060101010101" pitchFamily="49" charset="-122"/>
                <a:cs typeface="Times New Roman" panose="02020603050405020304" pitchFamily="18" charset="0"/>
              </a:rPr>
              <a:t>解：</a:t>
            </a:r>
            <a:r>
              <a:rPr lang="zh-CN" altLang="en-US" sz="2000" dirty="0">
                <a:solidFill>
                  <a:srgbClr val="0000FF"/>
                </a:solidFill>
                <a:ea typeface="楷体" panose="02010609060101010101" pitchFamily="49" charset="-122"/>
                <a:cs typeface="Times New Roman" panose="02020603050405020304" pitchFamily="18" charset="0"/>
              </a:rPr>
              <a:t>对应的递归函数如下：</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50534" name="Text Box 6"/>
          <p:cNvSpPr txBox="1">
            <a:spLocks noChangeArrowheads="1"/>
          </p:cNvSpPr>
          <p:nvPr/>
        </p:nvSpPr>
        <p:spPr bwMode="auto">
          <a:xfrm>
            <a:off x="928662" y="2474265"/>
            <a:ext cx="5389572" cy="2025509"/>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defRPr/>
            </a:pP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fun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return(1);		</a:t>
            </a:r>
            <a:r>
              <a:rPr lang="en-US" altLang="zh-CN" sz="1800" dirty="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2</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else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3</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fun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(n-1)*n);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4</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413" name="Text Box 7"/>
          <p:cNvSpPr txBox="1">
            <a:spLocks noChangeArrowheads="1"/>
          </p:cNvSpPr>
          <p:nvPr/>
        </p:nvSpPr>
        <p:spPr bwMode="auto">
          <a:xfrm>
            <a:off x="500034" y="4831719"/>
            <a:ext cx="8175654" cy="1423338"/>
          </a:xfrm>
          <a:prstGeom prst="rect">
            <a:avLst/>
          </a:prstGeom>
          <a:noFill/>
          <a:ln w="9525">
            <a:noFill/>
            <a:miter lim="800000"/>
          </a:ln>
        </p:spPr>
        <p:txBody>
          <a:bodyPr wrap="square">
            <a:spAutoFit/>
          </a:bodyPr>
          <a:lstStyle/>
          <a:p>
            <a:pPr>
              <a:lnSpc>
                <a:spcPct val="150000"/>
              </a:lnSpc>
              <a:spcBef>
                <a:spcPts val="0"/>
              </a:spcBef>
            </a:pPr>
            <a:r>
              <a:rPr lang="en-US" altLang="zh-CN"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该函数</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接调用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（语句</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自</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身，所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以它是一个直接递归函数。又由于递归调用是最后一条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句，所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以它又属于尾递归。</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文本框 1"/>
          <p:cNvSpPr txBox="1"/>
          <p:nvPr/>
        </p:nvSpPr>
        <p:spPr>
          <a:xfrm>
            <a:off x="610235" y="533400"/>
            <a:ext cx="4572000" cy="521970"/>
          </a:xfrm>
          <a:prstGeom prst="rect">
            <a:avLst/>
          </a:prstGeom>
          <a:noFill/>
        </p:spPr>
        <p:txBody>
          <a:bodyPr wrap="square" rtlCol="0" anchor="t">
            <a:spAutoFit/>
          </a:bodyPr>
          <a:p>
            <a:r>
              <a:rPr sz="2800" dirty="0">
                <a:solidFill>
                  <a:schemeClr val="bg1"/>
                </a:solidFill>
                <a:latin typeface="微软雅黑" panose="020B0503020204020204" pitchFamily="34" charset="-122"/>
                <a:ea typeface="微软雅黑" panose="020B0503020204020204" pitchFamily="34" charset="-122"/>
                <a:sym typeface="+mn-ea"/>
              </a:rPr>
              <a:t>2.1.1 递归的定义</a:t>
            </a:r>
            <a:endParaRPr sz="28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28595" y="1890380"/>
            <a:ext cx="6786610" cy="882907"/>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nSpc>
                <a:spcPct val="12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[0]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时</a:t>
            </a:r>
            <a:endParaRPr lang="zh-CN" altLang="en-US"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时</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0419" name="Text Box 3"/>
          <p:cNvSpPr txBox="1">
            <a:spLocks noChangeArrowheads="1"/>
          </p:cNvSpPr>
          <p:nvPr/>
        </p:nvSpPr>
        <p:spPr bwMode="auto">
          <a:xfrm>
            <a:off x="466725" y="3023871"/>
            <a:ext cx="4968875" cy="400110"/>
          </a:xfrm>
          <a:prstGeom prst="rect">
            <a:avLst/>
          </a:prstGeom>
          <a:noFill/>
          <a:ln w="9525">
            <a:noFill/>
            <a:miter lim="800000"/>
          </a:ln>
        </p:spPr>
        <p:txBody>
          <a:bodyPr>
            <a:spAutoFit/>
          </a:bodyPr>
          <a:lstStyle/>
          <a:p>
            <a:pPr>
              <a:spcBef>
                <a:spcPct val="50000"/>
              </a:spcBef>
            </a:pPr>
            <a:r>
              <a:rPr lang="zh-CN" altLang="en-US" sz="2000">
                <a:solidFill>
                  <a:srgbClr val="0000FF"/>
                </a:solidFill>
                <a:ea typeface="楷体" panose="02010609060101010101" pitchFamily="49" charset="-122"/>
                <a:cs typeface="Times New Roman" panose="02020603050405020304" pitchFamily="18" charset="0"/>
              </a:rPr>
              <a:t>对应的递归算法如下：</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0420" name="Text Box 4"/>
          <p:cNvSpPr txBox="1">
            <a:spLocks noChangeArrowheads="1"/>
          </p:cNvSpPr>
          <p:nvPr/>
        </p:nvSpPr>
        <p:spPr bwMode="auto">
          <a:xfrm>
            <a:off x="571472" y="3747768"/>
            <a:ext cx="5429288" cy="2025509"/>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楷体" panose="02010609060101010101" pitchFamily="49" charset="-122"/>
                <a:cs typeface="Consolas" panose="020B0609020204030204" pitchFamily="49" charset="0"/>
              </a:rPr>
              <a:t>fmax</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return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return(</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fmax</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a[i-1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71471" y="1176000"/>
            <a:ext cx="4857784"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由此得到递归模型如下：</a:t>
            </a:r>
            <a:endParaRPr lang="zh-CN" altLang="en-US" sz="2000">
              <a:solidFill>
                <a:srgbClr val="0000FF"/>
              </a:solidFill>
            </a:endParaRPr>
          </a:p>
        </p:txBody>
      </p:sp>
      <p:sp>
        <p:nvSpPr>
          <p:cNvPr id="57346" name="Text Box 2"/>
          <p:cNvSpPr txBox="1">
            <a:spLocks noChangeArrowheads="1"/>
          </p:cNvSpPr>
          <p:nvPr/>
        </p:nvSpPr>
        <p:spPr bwMode="auto">
          <a:xfrm>
            <a:off x="380683" y="533382"/>
            <a:ext cx="581978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2.2.2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递归算法设计的一般步骤</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928662" y="1500174"/>
            <a:ext cx="3714776" cy="461665"/>
          </a:xfrm>
          <a:prstGeom prst="rect">
            <a:avLst/>
          </a:prstGeom>
          <a:noFill/>
        </p:spPr>
        <p:txBody>
          <a:bodyPr wrap="square" rtlCol="0">
            <a:spAutoFit/>
          </a:bodyPr>
          <a:lstStyle/>
          <a:p>
            <a:r>
              <a:rPr lang="en-US"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 </a:t>
            </a:r>
            <a:r>
              <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递归数据结构的定义</a:t>
            </a:r>
            <a:endPar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714348" y="2285992"/>
            <a:ext cx="7429552" cy="957250"/>
          </a:xfrm>
          <a:prstGeom prst="rect">
            <a:avLst/>
          </a:prstGeom>
          <a:noFill/>
        </p:spPr>
        <p:txBody>
          <a:bodyPr wrap="square" rtlCol="0">
            <a:spAutoFit/>
          </a:bodyPr>
          <a:lstStyle/>
          <a:p>
            <a:pPr>
              <a:lnSpc>
                <a:spcPct val="150000"/>
              </a:lnSpc>
            </a:pPr>
            <a:r>
              <a:rPr lang="en-US" altLang="zh-CN" sz="2000" smtClean="0">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采用递归方式定义的数据结构称为</a:t>
            </a:r>
            <a:r>
              <a:rPr lang="zh-CN" altLang="zh-CN" sz="2000" smtClean="0">
                <a:solidFill>
                  <a:srgbClr val="9900FF"/>
                </a:solidFill>
                <a:latin typeface="黑体" panose="02010609060101010101" pitchFamily="49" charset="-122"/>
                <a:ea typeface="黑体" panose="02010609060101010101" pitchFamily="49" charset="-122"/>
                <a:cs typeface="Times New Roman" panose="02020603050405020304" pitchFamily="18" charset="0"/>
              </a:rPr>
              <a:t>递归数据结构</a:t>
            </a:r>
            <a:r>
              <a:rPr lang="zh-CN" altLang="zh-CN" sz="2000" smtClean="0">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在递归数据结构定义中包含的递归运算称为</a:t>
            </a:r>
            <a:r>
              <a:rPr lang="zh-CN" altLang="zh-CN" sz="2000" smtClean="0">
                <a:solidFill>
                  <a:srgbClr val="9900FF"/>
                </a:solidFill>
                <a:latin typeface="黑体" panose="02010609060101010101" pitchFamily="49" charset="-122"/>
                <a:ea typeface="黑体" panose="02010609060101010101" pitchFamily="49" charset="-122"/>
                <a:cs typeface="Times New Roman" panose="02020603050405020304" pitchFamily="18" charset="0"/>
              </a:rPr>
              <a:t>基本递归运算</a:t>
            </a:r>
            <a:r>
              <a:rPr lang="zh-CN" altLang="zh-CN" sz="2000" smtClean="0">
                <a:ea typeface="楷体" panose="02010609060101010101" pitchFamily="49" charset="-122"/>
                <a:cs typeface="Times New Roman" panose="02020603050405020304" pitchFamily="18" charset="0"/>
              </a:rPr>
              <a:t>。</a:t>
            </a:r>
            <a:endParaRPr lang="zh-CN" altLang="zh-CN" sz="2000" smtClean="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429552" cy="3323987"/>
          </a:xfrm>
          <a:prstGeom prst="rect">
            <a:avLst/>
          </a:prstGeom>
          <a:noFill/>
        </p:spPr>
        <p:txBody>
          <a:bodyPr wrap="square" rtlCol="0">
            <a:spAutoFit/>
          </a:bodyPr>
          <a:lstStyle/>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归纳起来，递归数据结构定义为：</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RD=(D</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Op)</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个元素）为构成该数据结构的所有元素的集合</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Op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是基本递归运算的集合，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Op={op</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个基本递归运算），对于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，不妨设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为一元运算符，则有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，也就是说，递归运算符具有</a:t>
            </a:r>
            <a:r>
              <a:rPr lang="zh-CN" altLang="zh-CN" sz="2000" smtClean="0">
                <a:solidFill>
                  <a:srgbClr val="9900FF"/>
                </a:solidFill>
                <a:latin typeface="Consolas" panose="020B0609020204030204" pitchFamily="49" charset="0"/>
                <a:ea typeface="黑体" panose="02010609060101010101" pitchFamily="49" charset="-122"/>
                <a:cs typeface="Consolas" panose="020B0609020204030204" pitchFamily="49" charset="0"/>
              </a:rPr>
              <a:t>封闭性</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latin typeface="Consolas" panose="020B0609020204030204" pitchFamily="49" charset="0"/>
              <a:ea typeface="楷体" panose="02010609060101010101" pitchFamily="49" charset="-122"/>
              <a:cs typeface="Consolas" panose="020B0609020204030204" pitchFamily="49" charset="0"/>
            </a:endParaRPr>
          </a:p>
        </p:txBody>
      </p:sp>
      <p:sp>
        <p:nvSpPr>
          <p:cNvPr id="3"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7929618" cy="2808333"/>
          </a:xfrm>
          <a:prstGeom prst="rect">
            <a:avLst/>
          </a:prstGeom>
          <a:noFill/>
        </p:spPr>
        <p:txBody>
          <a:bodyPr wrap="square" rtlCol="0">
            <a:spAutoFit/>
          </a:bodyPr>
          <a:lstStyle/>
          <a:p>
            <a:pPr>
              <a:lnSpc>
                <a:spcPct val="15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二叉树的定义中，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是给定二叉树及其子树的集合（对于一棵给定的二叉树，其子树的个数是有限的），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Op={op</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由基本递归运算符构成，它们的定义如下：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op1(p) = p-&gt;lchild</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op2(p) = p-&gt;rchild</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指向二叉树中的一个非空结点。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12555"/>
            <a:ext cx="4143404" cy="461665"/>
          </a:xfrm>
          <a:prstGeom prst="rect">
            <a:avLst/>
          </a:prstGeom>
          <a:solidFill>
            <a:srgbClr val="7030A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zh-CN"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）单链表的递归算法设计</a:t>
            </a:r>
            <a:endParaRPr lang="zh-CN" altLang="zh-CN"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85786" y="1108689"/>
            <a:ext cx="5572164" cy="461665"/>
          </a:xfrm>
          <a:prstGeom prst="rect">
            <a:avLst/>
          </a:prstGeom>
          <a:noFill/>
        </p:spPr>
        <p:txBody>
          <a:bodyPr wrap="square" rtlCol="0">
            <a:spAutoFit/>
          </a:bodyPr>
          <a:lstStyle/>
          <a:p>
            <a:r>
              <a:rPr lang="en-US"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 </a:t>
            </a:r>
            <a:r>
              <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基于递归数据结构的递归算法设计</a:t>
            </a:r>
            <a:endParaRPr lang="zh-CN"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500034" y="2084059"/>
            <a:ext cx="8215370" cy="3370153"/>
          </a:xfrm>
          <a:prstGeom prst="rect">
            <a:avLst/>
          </a:prstGeom>
          <a:noFill/>
        </p:spPr>
        <p:txBody>
          <a:bodyPr wrap="square" rtlCol="0">
            <a:spAutoFit/>
          </a:bodyPr>
          <a:lstStyle/>
          <a:p>
            <a:pPr>
              <a:lnSpc>
                <a:spcPct val="150000"/>
              </a:lnSpc>
            </a:pP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在设计不带头结点的单链表的递归算法时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设求解以</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为首结点指针的整个单链表的某功能为“大问题”</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而求解除首结点外余下结点构成的单链表（由</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L-&gt;next</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标识，而该运算为递归运算）的相同功能为“小问题”</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由大小问题之间的解关系得到递归体。</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再考虑特殊情况，通常是单链表为空或者只有一个结点时，这时很容易求解，从而得到递归出口。</a:t>
            </a:r>
            <a:endPar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066800"/>
            <a:ext cx="8702040" cy="598805"/>
          </a:xfrm>
          <a:prstGeom prst="rect">
            <a:avLst/>
          </a:prstGeom>
          <a:noFill/>
        </p:spPr>
        <p:txBody>
          <a:bodyPr wrap="square" rtlCol="0">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2.6</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有一个不带头结点的单链表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，设计一个算法释放其中所有结点。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28596" y="160462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的功能是释放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的所有结点，则</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(L-&gt;next)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的功能是释放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的所有结点，前者是“大问题”，后者是“小问题”。</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是已实现，则</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就可以采用先调用</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，然后释放</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所指结点来求解。</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2" name="组合 21"/>
          <p:cNvGrpSpPr/>
          <p:nvPr/>
        </p:nvGrpSpPr>
        <p:grpSpPr>
          <a:xfrm>
            <a:off x="1071538" y="4462148"/>
            <a:ext cx="6154738" cy="2130425"/>
            <a:chOff x="1060468" y="3554428"/>
            <a:chExt cx="6154738" cy="2130425"/>
          </a:xfrm>
        </p:grpSpPr>
        <p:sp>
          <p:nvSpPr>
            <p:cNvPr id="5" name="Rectangle 2"/>
            <p:cNvSpPr>
              <a:spLocks noChangeArrowheads="1"/>
            </p:cNvSpPr>
            <p:nvPr/>
          </p:nvSpPr>
          <p:spPr bwMode="auto">
            <a:xfrm>
              <a:off x="1349393" y="4464066"/>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6" name="Rectangle 3"/>
            <p:cNvSpPr>
              <a:spLocks noChangeArrowheads="1"/>
            </p:cNvSpPr>
            <p:nvPr/>
          </p:nvSpPr>
          <p:spPr bwMode="auto">
            <a:xfrm>
              <a:off x="1890731" y="4464066"/>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7" name="Rectangle 4"/>
            <p:cNvSpPr>
              <a:spLocks noChangeArrowheads="1"/>
            </p:cNvSpPr>
            <p:nvPr/>
          </p:nvSpPr>
          <p:spPr bwMode="auto">
            <a:xfrm>
              <a:off x="2787668" y="4464066"/>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2</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8" name="Rectangle 5"/>
            <p:cNvSpPr>
              <a:spLocks noChangeArrowheads="1"/>
            </p:cNvSpPr>
            <p:nvPr/>
          </p:nvSpPr>
          <p:spPr bwMode="auto">
            <a:xfrm>
              <a:off x="3329006" y="4464066"/>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9" name="Rectangle 6"/>
            <p:cNvSpPr>
              <a:spLocks noChangeArrowheads="1"/>
            </p:cNvSpPr>
            <p:nvPr/>
          </p:nvSpPr>
          <p:spPr bwMode="auto">
            <a:xfrm>
              <a:off x="5668981" y="4464066"/>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i="1" baseline="-25000">
                  <a:solidFill>
                    <a:srgbClr val="3333FF"/>
                  </a:solidFill>
                  <a:latin typeface="Consolas" panose="020B0609020204030204" pitchFamily="49" charset="0"/>
                  <a:cs typeface="Consolas" panose="020B0609020204030204" pitchFamily="49" charset="0"/>
                </a:rPr>
                <a:t>n</a:t>
              </a:r>
              <a:endParaRPr lang="en-US" altLang="zh-CN" sz="2000" i="1" baseline="-25000">
                <a:solidFill>
                  <a:srgbClr val="3333FF"/>
                </a:solidFill>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6210318" y="4464066"/>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11" name="Text Box 8"/>
            <p:cNvSpPr txBox="1">
              <a:spLocks noChangeArrowheads="1"/>
            </p:cNvSpPr>
            <p:nvPr/>
          </p:nvSpPr>
          <p:spPr bwMode="auto">
            <a:xfrm>
              <a:off x="4373581" y="4464066"/>
              <a:ext cx="576262" cy="457200"/>
            </a:xfrm>
            <a:prstGeom prst="rect">
              <a:avLst/>
            </a:prstGeom>
            <a:noFill/>
            <a:ln w="38100" algn="ctr">
              <a:noFill/>
              <a:miter lim="800000"/>
            </a:ln>
          </p:spPr>
          <p:txBody>
            <a:bodyPr>
              <a:spAutoFit/>
            </a:bodyPr>
            <a:lstStyle/>
            <a:p>
              <a:pPr algn="ct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Arc 9"/>
            <p:cNvSpPr/>
            <p:nvPr/>
          </p:nvSpPr>
          <p:spPr bwMode="auto">
            <a:xfrm>
              <a:off x="1420831" y="4105291"/>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3" name="Text Box 10"/>
            <p:cNvSpPr txBox="1">
              <a:spLocks noChangeArrowheads="1"/>
            </p:cNvSpPr>
            <p:nvPr/>
          </p:nvSpPr>
          <p:spPr bwMode="auto">
            <a:xfrm>
              <a:off x="1060468" y="3744928"/>
              <a:ext cx="431800" cy="400110"/>
            </a:xfrm>
            <a:prstGeom prst="rect">
              <a:avLst/>
            </a:prstGeom>
            <a:noFill/>
            <a:ln w="9525">
              <a:noFill/>
              <a:miter lim="800000"/>
            </a:ln>
          </p:spPr>
          <p:txBody>
            <a:bodyPr>
              <a:spAutoFit/>
            </a:bodyPr>
            <a:lstStyle/>
            <a:p>
              <a:pPr>
                <a:spcBef>
                  <a:spcPct val="50000"/>
                </a:spcBef>
              </a:pPr>
              <a:r>
                <a:rPr lang="en-US" altLang="zh-CN" sz="2000">
                  <a:solidFill>
                    <a:srgbClr val="0000FF"/>
                  </a:solidFill>
                  <a:latin typeface="Consolas" panose="020B0609020204030204" pitchFamily="49" charset="0"/>
                  <a:cs typeface="Consolas" panose="020B0609020204030204" pitchFamily="49" charset="0"/>
                </a:rPr>
                <a:t>L</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14" name="Line 11"/>
            <p:cNvSpPr>
              <a:spLocks noChangeShapeType="1"/>
            </p:cNvSpPr>
            <p:nvPr/>
          </p:nvSpPr>
          <p:spPr bwMode="auto">
            <a:xfrm>
              <a:off x="2212993" y="4679966"/>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15" name="Line 12"/>
            <p:cNvSpPr>
              <a:spLocks noChangeShapeType="1"/>
            </p:cNvSpPr>
            <p:nvPr/>
          </p:nvSpPr>
          <p:spPr bwMode="auto">
            <a:xfrm>
              <a:off x="3654443" y="4679966"/>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16" name="Line 13"/>
            <p:cNvSpPr>
              <a:spLocks noChangeShapeType="1"/>
            </p:cNvSpPr>
            <p:nvPr/>
          </p:nvSpPr>
          <p:spPr bwMode="auto">
            <a:xfrm>
              <a:off x="5094306" y="4679966"/>
              <a:ext cx="576262"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grpSp>
          <p:nvGrpSpPr>
            <p:cNvPr id="17" name="Group 15"/>
            <p:cNvGrpSpPr/>
            <p:nvPr/>
          </p:nvGrpSpPr>
          <p:grpSpPr bwMode="auto">
            <a:xfrm>
              <a:off x="1941531" y="3554428"/>
              <a:ext cx="5273675" cy="2130425"/>
              <a:chOff x="1439" y="437"/>
              <a:chExt cx="3322" cy="1342"/>
            </a:xfrm>
          </p:grpSpPr>
          <p:sp>
            <p:nvSpPr>
              <p:cNvPr id="18" name="Text Box 16"/>
              <p:cNvSpPr txBox="1">
                <a:spLocks noChangeArrowheads="1"/>
              </p:cNvSpPr>
              <p:nvPr/>
            </p:nvSpPr>
            <p:spPr bwMode="auto">
              <a:xfrm>
                <a:off x="1687" y="437"/>
                <a:ext cx="2449" cy="233"/>
              </a:xfrm>
              <a:prstGeom prst="rect">
                <a:avLst/>
              </a:prstGeom>
              <a:noFill/>
              <a:ln w="9525">
                <a:noFill/>
                <a:miter lim="800000"/>
              </a:ln>
            </p:spPr>
            <p:txBody>
              <a:bodyPr>
                <a:spAutoFit/>
              </a:bodyPr>
              <a:lstStyle/>
              <a:p>
                <a:pPr algn="ctr">
                  <a:spcBef>
                    <a:spcPct val="50000"/>
                  </a:spcBef>
                </a:pPr>
                <a:r>
                  <a:rPr kumimoji="1" lang="zh-CN" altLang="en-US" sz="1800" smtClean="0">
                    <a:solidFill>
                      <a:srgbClr val="0000FF"/>
                    </a:solidFill>
                    <a:latin typeface="Consolas" panose="020B0609020204030204" pitchFamily="49" charset="0"/>
                    <a:ea typeface="仿宋" panose="02010609060101010101" charset="-122"/>
                    <a:cs typeface="Consolas" panose="020B0609020204030204" pitchFamily="49" charset="0"/>
                  </a:rPr>
                  <a:t>释放以</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a:t>
                </a:r>
                <a:r>
                  <a:rPr kumimoji="1" lang="zh-CN" altLang="en-US" sz="1800" dirty="0" smtClean="0">
                    <a:solidFill>
                      <a:srgbClr val="0000FF"/>
                    </a:solidFill>
                    <a:latin typeface="Consolas" panose="020B0609020204030204" pitchFamily="49" charset="0"/>
                    <a:ea typeface="仿宋" panose="02010609060101010101"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
            <p:nvSpPr>
              <p:cNvPr id="19" name="AutoShape 17"/>
              <p:cNvSpPr/>
              <p:nvPr/>
            </p:nvSpPr>
            <p:spPr bwMode="auto">
              <a:xfrm rot="5400000">
                <a:off x="3130" y="323"/>
                <a:ext cx="136" cy="2267"/>
              </a:xfrm>
              <a:prstGeom prst="rightBrace">
                <a:avLst>
                  <a:gd name="adj1" fmla="val 138909"/>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 name="AutoShape 18"/>
              <p:cNvSpPr/>
              <p:nvPr/>
            </p:nvSpPr>
            <p:spPr bwMode="auto">
              <a:xfrm rot="-5400000">
                <a:off x="2845" y="-637"/>
                <a:ext cx="136" cy="2947"/>
              </a:xfrm>
              <a:prstGeom prst="rightBrace">
                <a:avLst>
                  <a:gd name="adj1" fmla="val 180576"/>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1" name="Text Box 19"/>
              <p:cNvSpPr txBox="1">
                <a:spLocks noChangeArrowheads="1"/>
              </p:cNvSpPr>
              <p:nvPr/>
            </p:nvSpPr>
            <p:spPr bwMode="auto">
              <a:xfrm>
                <a:off x="1631" y="1546"/>
                <a:ext cx="3130" cy="233"/>
              </a:xfrm>
              <a:prstGeom prst="rect">
                <a:avLst/>
              </a:prstGeom>
              <a:noFill/>
              <a:ln w="9525">
                <a:noFill/>
                <a:miter lim="800000"/>
              </a:ln>
            </p:spPr>
            <p:txBody>
              <a:bodyPr>
                <a:spAutoFit/>
              </a:bodyPr>
              <a:lstStyle/>
              <a:p>
                <a:pPr algn="ctr">
                  <a:spcBef>
                    <a:spcPct val="50000"/>
                  </a:spcBef>
                </a:pPr>
                <a:r>
                  <a:rPr kumimoji="1" lang="zh-CN" altLang="en-US" sz="1800" smtClean="0">
                    <a:solidFill>
                      <a:srgbClr val="0000FF"/>
                    </a:solidFill>
                    <a:latin typeface="Consolas" panose="020B0609020204030204" pitchFamily="49" charset="0"/>
                    <a:ea typeface="仿宋" panose="02010609060101010101" charset="-122"/>
                    <a:cs typeface="Consolas" panose="020B0609020204030204" pitchFamily="49" charset="0"/>
                  </a:rPr>
                  <a:t>释放以</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L-&gt;next</a:t>
                </a:r>
                <a:r>
                  <a:rPr kumimoji="1" lang="zh-CN" altLang="en-US" sz="1800" dirty="0" smtClean="0">
                    <a:solidFill>
                      <a:srgbClr val="0000FF"/>
                    </a:solidFill>
                    <a:latin typeface="Consolas" panose="020B0609020204030204" pitchFamily="49" charset="0"/>
                    <a:ea typeface="仿宋" panose="02010609060101010101"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grpSp>
      </p:grpSp>
      <p:sp>
        <p:nvSpPr>
          <p:cNvPr id="4"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814815"/>
            <a:ext cx="6215106" cy="844810"/>
          </a:xfrm>
          <a:prstGeom prst="rect">
            <a:avLst/>
          </a:prstGeom>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≡不做任何事件</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L=NULL</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时</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(L-&gt;next);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释放</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其他情况</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714480" y="3815079"/>
            <a:ext cx="5000660" cy="2338860"/>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DestroyList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*&amp;L)</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释放单链表</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L</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中所有结点</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(L!=NULL)</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DestroyList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free(L);</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下箭头 3"/>
          <p:cNvSpPr/>
          <p:nvPr/>
        </p:nvSpPr>
        <p:spPr>
          <a:xfrm>
            <a:off x="3714744" y="2957823"/>
            <a:ext cx="357190" cy="642942"/>
          </a:xfrm>
          <a:prstGeom prst="downArrow">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57224" y="1263946"/>
            <a:ext cx="3500462" cy="400110"/>
          </a:xfrm>
          <a:prstGeom prst="rect">
            <a:avLst/>
          </a:prstGeom>
          <a:noFill/>
        </p:spPr>
        <p:txBody>
          <a:bodyPr wrap="square" rtlCol="0">
            <a:spAutoFit/>
          </a:bodyPr>
          <a:lstStyle/>
          <a:p>
            <a:r>
              <a:rPr lang="zh-CN" altLang="zh-CN" sz="2000" smtClean="0">
                <a:solidFill>
                  <a:srgbClr val="0000FF"/>
                </a:solidFill>
                <a:ea typeface="楷体" panose="02010609060101010101" pitchFamily="49" charset="-122"/>
                <a:cs typeface="Times New Roman" panose="02020603050405020304" pitchFamily="18" charset="0"/>
              </a:rPr>
              <a:t>对应的递归模型如下：</a:t>
            </a:r>
            <a:endParaRPr lang="zh-CN" altLang="en-US" sz="2000">
              <a:solidFill>
                <a:srgbClr val="0000FF"/>
              </a:solidFill>
            </a:endParaRPr>
          </a:p>
        </p:txBody>
      </p:sp>
      <p:sp>
        <p:nvSpPr>
          <p:cNvPr id="6"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814815"/>
            <a:ext cx="7929618" cy="3416320"/>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二叉树是一种典型的递归数据结构，当一棵二叉树采用二叉链</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存储时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设求解以</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为根结点的整个二叉树的某功能为“大问题”</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求解其左、右子树的相同功能为“小问题”</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由大小问题之间的解关系得到</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递归体</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再考虑特殊情况，通常是二叉树为空或者只有一个结点时，这时很容易求解，从而得到</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递归出口</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14348" y="1259819"/>
            <a:ext cx="4000528" cy="461665"/>
          </a:xfrm>
          <a:prstGeom prst="rect">
            <a:avLst/>
          </a:prstGeom>
          <a:solidFill>
            <a:srgbClr val="7030A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2</a:t>
            </a:r>
            <a:r>
              <a:rPr lang="zh-CN" altLang="zh-CN"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）二叉树的递归算法设计</a:t>
            </a:r>
            <a:endParaRPr lang="zh-CN" altLang="zh-CN"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4"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500990" cy="146950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2.8</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）个结点的二叉树，所有结点值为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类型，设计一个算法由其先序序列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和中序序列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创建对应的二叉链存储结构。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rPr>
              <a:t>先序序列：</a:t>
            </a:r>
            <a:endPar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anose="020B0609020204030204" pitchFamily="49" charset="0"/>
                <a:cs typeface="Consolas" panose="020B0609020204030204" pitchFamily="49" charset="0"/>
              </a:rPr>
              <a:t>a</a:t>
            </a:r>
            <a:r>
              <a:rPr lang="en-US" altLang="zh-CN" sz="2000" baseline="-25000" err="1">
                <a:solidFill>
                  <a:srgbClr val="FF0000"/>
                </a:solidFill>
                <a:latin typeface="Consolas" panose="020B0609020204030204" pitchFamily="49" charset="0"/>
                <a:cs typeface="Consolas" panose="020B0609020204030204" pitchFamily="49" charset="0"/>
              </a:rPr>
              <a:t>0</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a:solidFill>
                  <a:srgbClr val="006600"/>
                </a:solidFill>
                <a:latin typeface="Consolas" panose="020B0609020204030204" pitchFamily="49" charset="0"/>
                <a:cs typeface="Consolas" panose="020B0609020204030204" pitchFamily="49" charset="0"/>
              </a:rPr>
              <a:t>a</a:t>
            </a:r>
            <a:r>
              <a:rPr lang="en-US" altLang="zh-CN" sz="2000" i="1" baseline="-25000" dirty="0">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2"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左子树先</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AutoShape 10"/>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5"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右子树先</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mn-ea"/>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AutoShape 11"/>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rPr>
              <a:t>中序序列：</a:t>
            </a:r>
            <a:endPar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anose="020B0609020204030204" pitchFamily="49" charset="0"/>
                <a:cs typeface="Consolas" panose="020B0609020204030204" pitchFamily="49" charset="0"/>
              </a:rPr>
              <a:t>b</a:t>
            </a:r>
            <a:r>
              <a:rPr lang="en-US" altLang="zh-CN" sz="2000" baseline="-25000" err="1">
                <a:solidFill>
                  <a:srgbClr val="006600"/>
                </a:solidFill>
                <a:latin typeface="Consolas" panose="020B0609020204030204" pitchFamily="49" charset="0"/>
                <a:cs typeface="Consolas" panose="020B0609020204030204" pitchFamily="49" charset="0"/>
              </a:rPr>
              <a:t>0</a:t>
            </a:r>
            <a:r>
              <a:rPr lang="en-US" altLang="zh-CN" sz="200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20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20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r>
              <a:rPr lang="en-US" altLang="zh-CN" sz="2000" smtClean="0">
                <a:latin typeface="Consolas" panose="020B0609020204030204" pitchFamily="49" charset="0"/>
                <a:cs typeface="Consolas" panose="020B0609020204030204" pitchFamily="49" charset="0"/>
              </a:rPr>
              <a:t> </a:t>
            </a:r>
            <a:r>
              <a:rPr lang="en-US" altLang="zh-CN" sz="2000" i="1" err="1">
                <a:solidFill>
                  <a:srgbClr val="FF0000"/>
                </a:solidFill>
                <a:latin typeface="Consolas" panose="020B0609020204030204" pitchFamily="49" charset="0"/>
                <a:cs typeface="Consolas" panose="020B0609020204030204" pitchFamily="49" charset="0"/>
              </a:rPr>
              <a:t>b</a:t>
            </a:r>
            <a:r>
              <a:rPr lang="en-US" altLang="zh-CN" sz="2000" i="1" baseline="-25000" err="1">
                <a:solidFill>
                  <a:srgbClr val="FF0000"/>
                </a:solidFill>
                <a:latin typeface="Consolas" panose="020B0609020204030204" pitchFamily="49" charset="0"/>
                <a:cs typeface="Consolas" panose="020B0609020204030204" pitchFamily="49" charset="0"/>
              </a:rPr>
              <a:t>k</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err="1">
                <a:solidFill>
                  <a:srgbClr val="006600"/>
                </a:solidFill>
                <a:latin typeface="Consolas" panose="020B0609020204030204" pitchFamily="49" charset="0"/>
                <a:cs typeface="Consolas" panose="020B0609020204030204" pitchFamily="49" charset="0"/>
              </a:rPr>
              <a:t>b</a:t>
            </a:r>
            <a:r>
              <a:rPr lang="en-US" altLang="zh-CN" sz="2000" i="1" baseline="-25000" dirty="0" err="1">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8"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左子树中</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AutoShape 16"/>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13" name="组合 15"/>
          <p:cNvGrpSpPr/>
          <p:nvPr/>
        </p:nvGrpSpPr>
        <p:grpSpPr>
          <a:xfrm>
            <a:off x="7572396" y="2571743"/>
            <a:ext cx="1439862" cy="1000133"/>
            <a:chOff x="7654936" y="3214685"/>
            <a:chExt cx="1439862" cy="1000133"/>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右子树中</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AutoShape 17"/>
            <p:cNvSpPr/>
            <p:nvPr/>
          </p:nvSpPr>
          <p:spPr bwMode="auto">
            <a:xfrm rot="16200000">
              <a:off x="8294707" y="2711446"/>
              <a:ext cx="71438" cy="1077916"/>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16"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tailEnd type="none" w="med" len="lg"/>
            </a:ln>
            <a:effectLst/>
          </p:spPr>
          <p:txBody>
            <a:bodyPr lIns="0" tIns="0" rIns="0" bIns="0">
              <a:spAutoFit/>
            </a:bodyPr>
            <a:lstStyle/>
            <a:p>
              <a:pPr algn="l">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通过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根结点</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在中序序列中找到</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k</a:t>
              </a:r>
              <a:endParaRPr lang="en-US" altLang="zh-CN" sz="2000" i="1"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19"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a</a:t>
              </a:r>
              <a:r>
                <a:rPr lang="en-US" altLang="zh-CN" sz="2000" baseline="-25000" smtClean="0">
                  <a:solidFill>
                    <a:srgbClr val="FF0000"/>
                  </a:solidFill>
                  <a:latin typeface="Consolas" panose="020B0609020204030204" pitchFamily="49" charset="0"/>
                  <a:cs typeface="Consolas" panose="020B0609020204030204" pitchFamily="49" charset="0"/>
                </a:rPr>
                <a:t>0</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baseline="-25000" smtClean="0">
                  <a:solidFill>
                    <a:srgbClr val="006600"/>
                  </a:solidFill>
                  <a:latin typeface="Consolas" panose="020B0609020204030204" pitchFamily="49" charset="0"/>
                  <a:cs typeface="Consolas" panose="020B0609020204030204" pitchFamily="49" charset="0"/>
                </a:rPr>
                <a:t>0</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18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endParaRPr lang="zh-CN" altLang="en-US" sz="1800">
                <a:solidFill>
                  <a:srgbClr val="006600"/>
                </a:solidFill>
                <a:latin typeface="Consolas" panose="020B0609020204030204" pitchFamily="49" charset="0"/>
                <a:cs typeface="Consolas" panose="020B0609020204030204"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en-US" sz="1800" baseline="-25000" smtClean="0">
                <a:solidFill>
                  <a:srgbClr val="006600"/>
                </a:solidFill>
                <a:latin typeface="Consolas" panose="020B0609020204030204" pitchFamily="49" charset="0"/>
                <a:cs typeface="Consolas" panose="020B0609020204030204"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0034" y="1285860"/>
            <a:ext cx="7858180" cy="430887"/>
          </a:xfrm>
          <a:prstGeom prst="rect">
            <a:avLst/>
          </a:prstGeom>
          <a:noFill/>
          <a:ln w="9525">
            <a:noFill/>
            <a:miter lim="800000"/>
          </a:ln>
        </p:spPr>
        <p:txBody>
          <a:bodyPr wrap="square">
            <a:spAutoFit/>
          </a:bodyPr>
          <a:lstStyle/>
          <a:p>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一般来说，能</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够用递归解决的问题应该满足以下三个</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条件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14348" y="1971606"/>
            <a:ext cx="7215238"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1"/>
              </a:buBlip>
            </a:pP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需要解决的问题可以转化为一个或多个子问题来求解，而这些子问题的求解方法与原问题完全相同，只是在数量规模上不同。</a:t>
            </a:r>
            <a:endPar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递归调用的次数必须是有限的。</a:t>
            </a:r>
            <a:endPar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必须有结束递归的条件来终止递归。</a:t>
            </a:r>
            <a:endPar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文本框 1"/>
          <p:cNvSpPr txBox="1"/>
          <p:nvPr/>
        </p:nvSpPr>
        <p:spPr>
          <a:xfrm>
            <a:off x="610235" y="533400"/>
            <a:ext cx="4572000" cy="521970"/>
          </a:xfrm>
          <a:prstGeom prst="rect">
            <a:avLst/>
          </a:prstGeom>
          <a:noFill/>
        </p:spPr>
        <p:txBody>
          <a:bodyPr wrap="square" rtlCol="0" anchor="t">
            <a:spAutoFit/>
          </a:bodyPr>
          <a:p>
            <a:r>
              <a:rPr sz="2800" dirty="0">
                <a:solidFill>
                  <a:schemeClr val="bg1"/>
                </a:solidFill>
                <a:latin typeface="微软雅黑" panose="020B0503020204020204" pitchFamily="34" charset="-122"/>
                <a:ea typeface="微软雅黑" panose="020B0503020204020204" pitchFamily="34" charset="-122"/>
                <a:sym typeface="+mn-ea"/>
              </a:rPr>
              <a:t>2.1.1 递归的定义</a:t>
            </a:r>
            <a:endParaRPr sz="28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965" y="1067097"/>
            <a:ext cx="8715436" cy="5508958"/>
          </a:xfrm>
          <a:prstGeom prst="rect">
            <a:avLst/>
          </a:prstGeom>
        </p:spPr>
        <p:style>
          <a:lnRef idx="1">
            <a:schemeClr val="accent5"/>
          </a:lnRef>
          <a:fillRef idx="2">
            <a:schemeClr val="accent5"/>
          </a:fillRef>
          <a:effectRef idx="1">
            <a:schemeClr val="accent5"/>
          </a:effectRef>
          <a:fontRef idx="minor">
            <a:schemeClr val="dk1"/>
          </a:fontRef>
        </p:style>
        <p:txBody>
          <a:bodyPr wrap="square" tIns="216000" bIns="180000" rtlCol="0">
            <a:spAutoFit/>
          </a:bodyPr>
          <a:lstStyle/>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BTNode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CreateBTree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(ElemType a[],ElemType b[],int n)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由先序序列</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a[0..n-1]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和中序序列</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b[0..n-1]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建立二叉链存储结构</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k;</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(n&lt;=0) return NULL;</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ElemType root=a[0];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根结点值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BTNode *bt=(BTNode *)malloc(sizeof(BTNode));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bt-&gt;data=root;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for (k=0;k&lt;n;k++)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b</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中查找</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b[k]=root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的根结点</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(b[k]==root)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break;</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bt-&gt;lchild=</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CreateBTree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(a+1,b,k);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递归创建左子树</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bt-&gt;rchild=</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CreateBTree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(a+k+1,b+k+1,n-k-1);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递归创建右子树</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bt;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715304" cy="1043747"/>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2.10</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假设二叉树采用二叉链存储结构，设计一个递归算法由二叉树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复制产生另一棵二叉树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1733808"/>
          </a:xfrm>
          <a:prstGeom prst="rect">
            <a:avLst/>
          </a:prstGeom>
          <a:solidFill>
            <a:schemeClr val="accent3">
              <a:lumMod val="20000"/>
              <a:lumOff val="80000"/>
            </a:schemeClr>
          </a:solidFill>
        </p:spPr>
        <p:txBody>
          <a:bodyPr wrap="square" rtlCol="0">
            <a:spAutoFit/>
          </a:bodyPr>
          <a:lstStyle/>
          <a:p>
            <a:pPr>
              <a:lnSpc>
                <a:spcPts val="32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的功能是由二叉树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复制产生另一棵二叉树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，它是“大问题”，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(bt-&gt;lchild</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bt1-&gt;lchild)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的功能就是由</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的左子树复制产生</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的左子树，</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(bt-&gt;rchild</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bt1-&gt;rchild)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的功能就是由</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的右子树复制产生</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的右子树，它们是“小问题”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Oval 5"/>
          <p:cNvSpPr>
            <a:spLocks noChangeArrowheads="1"/>
          </p:cNvSpPr>
          <p:nvPr/>
        </p:nvSpPr>
        <p:spPr bwMode="auto">
          <a:xfrm>
            <a:off x="1795435" y="2789231"/>
            <a:ext cx="576262" cy="431800"/>
          </a:xfrm>
          <a:prstGeom prst="ellipse">
            <a:avLst/>
          </a:prstGeom>
          <a:solidFill>
            <a:schemeClr val="accent1"/>
          </a:solidFill>
          <a:ln w="9525">
            <a:solidFill>
              <a:schemeClr val="tx1"/>
            </a:solidFill>
            <a:round/>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4" name="Line 6"/>
          <p:cNvSpPr>
            <a:spLocks noChangeShapeType="1"/>
          </p:cNvSpPr>
          <p:nvPr/>
        </p:nvSpPr>
        <p:spPr bwMode="auto">
          <a:xfrm flipH="1">
            <a:off x="2300260" y="2573331"/>
            <a:ext cx="358775" cy="28733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5" name="Text Box 7"/>
          <p:cNvSpPr txBox="1">
            <a:spLocks noChangeArrowheads="1"/>
          </p:cNvSpPr>
          <p:nvPr/>
        </p:nvSpPr>
        <p:spPr bwMode="auto">
          <a:xfrm>
            <a:off x="2732060" y="2500306"/>
            <a:ext cx="287337" cy="304800"/>
          </a:xfrm>
          <a:prstGeom prst="rect">
            <a:avLst/>
          </a:prstGeom>
          <a:noFill/>
          <a:ln w="9525">
            <a:noFill/>
            <a:miter lim="800000"/>
          </a:ln>
        </p:spPr>
        <p:txBody>
          <a:bodyPr lIns="0" tIns="0" rIns="0" bIns="0">
            <a:spAutoFit/>
          </a:bodyPr>
          <a:lstStyle/>
          <a:p>
            <a:pPr>
              <a:spcBef>
                <a:spcPct val="50000"/>
              </a:spcBef>
            </a:pPr>
            <a:r>
              <a:rPr lang="en-US" altLang="zh-CN" sz="2000" smtClean="0">
                <a:solidFill>
                  <a:srgbClr val="0000FF"/>
                </a:solidFill>
                <a:latin typeface="Consolas" panose="020B0609020204030204" pitchFamily="49" charset="0"/>
                <a:cs typeface="Consolas" panose="020B0609020204030204" pitchFamily="49" charset="0"/>
              </a:rPr>
              <a:t>bt</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 name="AutoShape 8"/>
          <p:cNvSpPr>
            <a:spLocks noChangeArrowheads="1"/>
          </p:cNvSpPr>
          <p:nvPr/>
        </p:nvSpPr>
        <p:spPr bwMode="auto">
          <a:xfrm>
            <a:off x="571472" y="3508368"/>
            <a:ext cx="1295400" cy="1008063"/>
          </a:xfrm>
          <a:prstGeom prst="triangle">
            <a:avLst>
              <a:gd name="adj" fmla="val 50000"/>
            </a:avLst>
          </a:prstGeom>
          <a:solidFill>
            <a:schemeClr val="accent1"/>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AutoShape 9"/>
          <p:cNvSpPr>
            <a:spLocks noChangeArrowheads="1"/>
          </p:cNvSpPr>
          <p:nvPr/>
        </p:nvSpPr>
        <p:spPr bwMode="auto">
          <a:xfrm>
            <a:off x="2228822" y="3508368"/>
            <a:ext cx="1295400" cy="1008063"/>
          </a:xfrm>
          <a:prstGeom prst="triangle">
            <a:avLst>
              <a:gd name="adj" fmla="val 50000"/>
            </a:avLst>
          </a:prstGeom>
          <a:solidFill>
            <a:schemeClr val="accent1"/>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Line 10"/>
          <p:cNvSpPr>
            <a:spLocks noChangeShapeType="1"/>
          </p:cNvSpPr>
          <p:nvPr/>
        </p:nvSpPr>
        <p:spPr bwMode="auto">
          <a:xfrm flipH="1">
            <a:off x="1292197" y="3148006"/>
            <a:ext cx="574675" cy="43338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9" name="Line 11"/>
          <p:cNvSpPr>
            <a:spLocks noChangeShapeType="1"/>
          </p:cNvSpPr>
          <p:nvPr/>
        </p:nvSpPr>
        <p:spPr bwMode="auto">
          <a:xfrm>
            <a:off x="2300260" y="3148006"/>
            <a:ext cx="503237" cy="504825"/>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0" name="Text Box 12"/>
          <p:cNvSpPr txBox="1">
            <a:spLocks noChangeArrowheads="1"/>
          </p:cNvSpPr>
          <p:nvPr/>
        </p:nvSpPr>
        <p:spPr bwMode="auto">
          <a:xfrm>
            <a:off x="642910" y="4659306"/>
            <a:ext cx="1428760"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&gt;lchild</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11" name="Text Box 13"/>
          <p:cNvSpPr txBox="1">
            <a:spLocks noChangeArrowheads="1"/>
          </p:cNvSpPr>
          <p:nvPr/>
        </p:nvSpPr>
        <p:spPr bwMode="auto">
          <a:xfrm>
            <a:off x="2400272" y="4608506"/>
            <a:ext cx="1385910"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&gt;rchild</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12" name="Oval 5"/>
          <p:cNvSpPr>
            <a:spLocks noChangeArrowheads="1"/>
          </p:cNvSpPr>
          <p:nvPr/>
        </p:nvSpPr>
        <p:spPr bwMode="auto">
          <a:xfrm>
            <a:off x="5957910" y="2754323"/>
            <a:ext cx="576262" cy="431800"/>
          </a:xfrm>
          <a:prstGeom prst="ellipse">
            <a:avLst/>
          </a:prstGeom>
          <a:solidFill>
            <a:srgbClr val="00B0F0"/>
          </a:solidFill>
          <a:ln w="9525">
            <a:solidFill>
              <a:schemeClr val="tx1"/>
            </a:solidFill>
            <a:round/>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3" name="Line 6"/>
          <p:cNvSpPr>
            <a:spLocks noChangeShapeType="1"/>
          </p:cNvSpPr>
          <p:nvPr/>
        </p:nvSpPr>
        <p:spPr bwMode="auto">
          <a:xfrm flipH="1">
            <a:off x="6462735" y="2538423"/>
            <a:ext cx="358775" cy="28733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4" name="Text Box 7"/>
          <p:cNvSpPr txBox="1">
            <a:spLocks noChangeArrowheads="1"/>
          </p:cNvSpPr>
          <p:nvPr/>
        </p:nvSpPr>
        <p:spPr bwMode="auto">
          <a:xfrm>
            <a:off x="6894535" y="2465398"/>
            <a:ext cx="606423" cy="307777"/>
          </a:xfrm>
          <a:prstGeom prst="rect">
            <a:avLst/>
          </a:prstGeom>
          <a:noFill/>
          <a:ln w="9525">
            <a:noFill/>
            <a:miter lim="800000"/>
          </a:ln>
        </p:spPr>
        <p:txBody>
          <a:bodyPr wrap="square" lIns="0" tIns="0" rIns="0" bIns="0">
            <a:spAutoFit/>
          </a:bodyPr>
          <a:lstStyle/>
          <a:p>
            <a:pPr>
              <a:spcBef>
                <a:spcPct val="50000"/>
              </a:spcBef>
            </a:pPr>
            <a:r>
              <a:rPr lang="en-US" altLang="zh-CN" sz="2000" smtClean="0">
                <a:solidFill>
                  <a:srgbClr val="0000FF"/>
                </a:solidFill>
                <a:latin typeface="Consolas" panose="020B0609020204030204" pitchFamily="49" charset="0"/>
                <a:cs typeface="Consolas" panose="020B0609020204030204" pitchFamily="49" charset="0"/>
              </a:rPr>
              <a:t>bt1</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15" name="AutoShape 8"/>
          <p:cNvSpPr>
            <a:spLocks noChangeArrowheads="1"/>
          </p:cNvSpPr>
          <p:nvPr/>
        </p:nvSpPr>
        <p:spPr bwMode="auto">
          <a:xfrm>
            <a:off x="4733947" y="3473460"/>
            <a:ext cx="1295400" cy="1008063"/>
          </a:xfrm>
          <a:prstGeom prst="triangle">
            <a:avLst>
              <a:gd name="adj" fmla="val 50000"/>
            </a:avLst>
          </a:prstGeom>
          <a:solidFill>
            <a:srgbClr val="00B0F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6" name="AutoShape 9"/>
          <p:cNvSpPr>
            <a:spLocks noChangeArrowheads="1"/>
          </p:cNvSpPr>
          <p:nvPr/>
        </p:nvSpPr>
        <p:spPr bwMode="auto">
          <a:xfrm>
            <a:off x="6391297" y="3473460"/>
            <a:ext cx="1295400" cy="1008063"/>
          </a:xfrm>
          <a:prstGeom prst="triangle">
            <a:avLst>
              <a:gd name="adj" fmla="val 50000"/>
            </a:avLst>
          </a:prstGeom>
          <a:solidFill>
            <a:srgbClr val="00B0F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7" name="Line 10"/>
          <p:cNvSpPr>
            <a:spLocks noChangeShapeType="1"/>
          </p:cNvSpPr>
          <p:nvPr/>
        </p:nvSpPr>
        <p:spPr bwMode="auto">
          <a:xfrm flipH="1">
            <a:off x="5454672" y="3113098"/>
            <a:ext cx="574675" cy="43338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8" name="Line 11"/>
          <p:cNvSpPr>
            <a:spLocks noChangeShapeType="1"/>
          </p:cNvSpPr>
          <p:nvPr/>
        </p:nvSpPr>
        <p:spPr bwMode="auto">
          <a:xfrm>
            <a:off x="6462735" y="3113098"/>
            <a:ext cx="503237" cy="504825"/>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9" name="Text Box 12"/>
          <p:cNvSpPr txBox="1">
            <a:spLocks noChangeArrowheads="1"/>
          </p:cNvSpPr>
          <p:nvPr/>
        </p:nvSpPr>
        <p:spPr bwMode="auto">
          <a:xfrm>
            <a:off x="4714876" y="4624398"/>
            <a:ext cx="1500197"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bt1</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&gt;lchild</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0" name="Text Box 13"/>
          <p:cNvSpPr txBox="1">
            <a:spLocks noChangeArrowheads="1"/>
          </p:cNvSpPr>
          <p:nvPr/>
        </p:nvSpPr>
        <p:spPr bwMode="auto">
          <a:xfrm>
            <a:off x="6562747" y="4573598"/>
            <a:ext cx="1581153"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bt1</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&gt;rchild</a:t>
            </a:r>
            <a:endParaRPr lang="en-US" altLang="zh-CN" sz="1800">
              <a:solidFill>
                <a:srgbClr val="0000FF"/>
              </a:solidFill>
              <a:latin typeface="Consolas" panose="020B0609020204030204" pitchFamily="49" charset="0"/>
              <a:cs typeface="Consolas" panose="020B0609020204030204" pitchFamily="49" charset="0"/>
            </a:endParaRPr>
          </a:p>
        </p:txBody>
      </p:sp>
      <p:cxnSp>
        <p:nvCxnSpPr>
          <p:cNvPr id="22" name="直接箭头连接符 21"/>
          <p:cNvCxnSpPr/>
          <p:nvPr/>
        </p:nvCxnSpPr>
        <p:spPr>
          <a:xfrm flipV="1">
            <a:off x="2500298" y="3000372"/>
            <a:ext cx="3357586" cy="71438"/>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7" name="组合 26"/>
          <p:cNvGrpSpPr/>
          <p:nvPr/>
        </p:nvGrpSpPr>
        <p:grpSpPr>
          <a:xfrm>
            <a:off x="1000100" y="4459266"/>
            <a:ext cx="3759790" cy="1339330"/>
            <a:chOff x="1000100" y="4459266"/>
            <a:chExt cx="3759790" cy="1339330"/>
          </a:xfrm>
        </p:grpSpPr>
        <p:sp>
          <p:nvSpPr>
            <p:cNvPr id="23" name="任意多边形 22"/>
            <p:cNvSpPr/>
            <p:nvPr/>
          </p:nvSpPr>
          <p:spPr>
            <a:xfrm>
              <a:off x="1179534" y="4459266"/>
              <a:ext cx="3580356" cy="916488"/>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Lst>
              <a:ahLst/>
              <a:cxnLst>
                <a:cxn ang="0">
                  <a:pos x="connsiteX0" y="connsiteY0"/>
                </a:cxn>
                <a:cxn ang="0">
                  <a:pos x="connsiteX1" y="connsiteY1"/>
                </a:cxn>
                <a:cxn ang="0">
                  <a:pos x="connsiteX2" y="connsiteY2"/>
                </a:cxn>
                <a:cxn ang="0">
                  <a:pos x="connsiteX3" y="connsiteY3"/>
                </a:cxn>
              </a:cxnLst>
              <a:rect l="l" t="t" r="r" b="b"/>
              <a:pathLst>
                <a:path w="3580356" h="916488">
                  <a:moveTo>
                    <a:pt x="73069" y="75156"/>
                  </a:moveTo>
                  <a:cubicBezTo>
                    <a:pt x="36534" y="282879"/>
                    <a:pt x="0" y="490602"/>
                    <a:pt x="273485" y="613775"/>
                  </a:cubicBezTo>
                  <a:cubicBezTo>
                    <a:pt x="546970" y="736948"/>
                    <a:pt x="1162833" y="916488"/>
                    <a:pt x="1713978" y="814192"/>
                  </a:cubicBezTo>
                  <a:cubicBezTo>
                    <a:pt x="2265123" y="711896"/>
                    <a:pt x="2922739" y="355948"/>
                    <a:pt x="3580356"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1000100" y="5429264"/>
              <a:ext cx="3500462"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(bt-&gt;lchild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bt1-&gt;lchild)</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28" name="组合 27"/>
          <p:cNvGrpSpPr/>
          <p:nvPr/>
        </p:nvGrpSpPr>
        <p:grpSpPr>
          <a:xfrm>
            <a:off x="3283907" y="4509370"/>
            <a:ext cx="5502935" cy="1289226"/>
            <a:chOff x="3283907" y="4509370"/>
            <a:chExt cx="5502935" cy="1289226"/>
          </a:xfrm>
        </p:grpSpPr>
        <p:sp>
          <p:nvSpPr>
            <p:cNvPr id="25" name="TextBox 24"/>
            <p:cNvSpPr txBox="1"/>
            <p:nvPr/>
          </p:nvSpPr>
          <p:spPr>
            <a:xfrm>
              <a:off x="5357818" y="5429264"/>
              <a:ext cx="3429024"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(bt-&gt;rchild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bt1-&gt;rchild)</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任意多边形 25"/>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up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6100"/>
            <a:ext cx="7286676" cy="1398808"/>
          </a:xfrm>
          <a:prstGeom prst="rect">
            <a:avLst/>
          </a:prstGeom>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bt1=NULL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b=NULL</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时</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结点复制产生</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其他情况</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(bt-&gt;lchild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bt1-&gt;lchild);</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(bt-&gt;rchild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bt1-&gt;rchild)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51814" y="76496"/>
            <a:ext cx="3500462" cy="400110"/>
          </a:xfrm>
          <a:prstGeom prst="rect">
            <a:avLst/>
          </a:prstGeom>
          <a:noFill/>
        </p:spPr>
        <p:txBody>
          <a:bodyPr wrap="square" rtlCol="0">
            <a:spAutoFit/>
          </a:bodyPr>
          <a:lstStyle/>
          <a:p>
            <a:r>
              <a:rPr lang="zh-CN" altLang="zh-CN" sz="2000" smtClean="0">
                <a:solidFill>
                  <a:srgbClr val="0000FF"/>
                </a:solidFill>
                <a:ea typeface="楷体" panose="02010609060101010101" pitchFamily="49" charset="-122"/>
                <a:cs typeface="Times New Roman" panose="02020603050405020304" pitchFamily="18" charset="0"/>
              </a:rPr>
              <a:t>对应的递归模型如下：</a:t>
            </a:r>
            <a:endParaRPr lang="zh-CN" altLang="en-US" sz="2000">
              <a:solidFill>
                <a:srgbClr val="0000FF"/>
              </a:solidFill>
            </a:endParaRPr>
          </a:p>
        </p:txBody>
      </p:sp>
      <p:sp>
        <p:nvSpPr>
          <p:cNvPr id="4" name="TextBox 3"/>
          <p:cNvSpPr txBox="1"/>
          <p:nvPr/>
        </p:nvSpPr>
        <p:spPr>
          <a:xfrm>
            <a:off x="642910" y="2769550"/>
            <a:ext cx="7143800" cy="3337800"/>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CopyBTree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(BTNode *bt,BTNode *&amp;bt1)</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由二叉树</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bt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复制产生</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bt1</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(bt==NULL)</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bt1=NULL;</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bt1=(BTNode *)malloc(sizeof(BTNode));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bt1-&gt;data=bt-&gt;data;</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CopyBTree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(bt-&gt;lchild,bt1-&gt;lchild);</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CopyBTree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(bt-&gt;rchild,bt1-&gt;rchild);</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下箭头 4"/>
          <p:cNvSpPr/>
          <p:nvPr/>
        </p:nvSpPr>
        <p:spPr>
          <a:xfrm>
            <a:off x="4038594" y="2196141"/>
            <a:ext cx="214314" cy="50006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7286676" cy="146950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2.11</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假设二叉树采用二叉链存储结构，设计一个递归算法输出从根结点到值为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的结点的路径，假设二叉树中所有结点值不同。</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643998" cy="331616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解法</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vector&lt;int&gt;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向量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存放从根结点到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结点的正向路径。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的求解过程是：</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为空树，返回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false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结点值加入到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中，如果</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b-&gt;data=</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，查找成功返回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b-&gt;data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，在左子树中查找，若在左子树找到值为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，若在左子树没有找到值为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的结点，返回在右子树中的查找结果。</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左、右子树中查找都是“小问题”。</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357158" y="4500570"/>
            <a:ext cx="8286808" cy="1471511"/>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path)=false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b</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=NULL</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path)=true</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b-&gt;data</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加入到</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b</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-&gt;data=</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x</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path)=true			</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b</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-&gt;lchild</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path)=true</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-&gt;rchild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		</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其他情况</a:t>
            </a:r>
            <a:endPar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下箭头 3"/>
          <p:cNvSpPr/>
          <p:nvPr/>
        </p:nvSpPr>
        <p:spPr>
          <a:xfrm>
            <a:off x="3929058" y="3857628"/>
            <a:ext cx="285752"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357166"/>
            <a:ext cx="8929718" cy="5806031"/>
          </a:xfrm>
          <a:prstGeom prst="rect">
            <a:avLst/>
          </a:prstGeom>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Findxpath2</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(BTNode *bt,int x,vector&lt;int&gt; tmppath,</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vector&lt;int&gt; &amp;path)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求根结点到</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结点的（正向）路径</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(bt==NULL)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空树返回</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tmppath.push_back(bt-&gt;data);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当前结点加入</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path</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(bt-&gt;data==x)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当前结点值为</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，返回</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true</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path=tmppath;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路径复制</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bool find=</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Findxpath2</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(bt-&gt;lchild,x,tmppath,path);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在左子树中查找</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(find)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左子树中成功找到</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左子树中没有找到，在右子树中查找</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Findxpath2</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(bt-&gt;rchild,x,tmppath,path);</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929618" cy="2328523"/>
          </a:xfrm>
          <a:prstGeom prst="rect">
            <a:avLst/>
          </a:prstGeom>
          <a:noFill/>
        </p:spPr>
        <p:txBody>
          <a:bodyPr wrap="square" rtlCol="0">
            <a:spAutoFit/>
          </a:bodyPr>
          <a:lstStyle/>
          <a:p>
            <a:pPr>
              <a:lnSpc>
                <a:spcPct val="150000"/>
              </a:lnSpc>
            </a:pPr>
            <a:r>
              <a:rPr lang="en-US" altLang="zh-CN" sz="2000" smtClean="0">
                <a:solidFill>
                  <a:srgbClr val="0000FF"/>
                </a:solidFill>
                <a:latin typeface="楷体" panose="02010609060101010101" pitchFamily="49" charset="-122"/>
                <a:ea typeface="楷体" panose="02010609060101010101" pitchFamily="49" charset="-122"/>
              </a:rPr>
              <a:t>    </a:t>
            </a:r>
            <a:r>
              <a:rPr lang="zh-CN" altLang="zh-CN" sz="2000" smtClean="0">
                <a:solidFill>
                  <a:srgbClr val="0000FF"/>
                </a:solidFill>
                <a:latin typeface="楷体" panose="02010609060101010101" pitchFamily="49" charset="-122"/>
                <a:ea typeface="楷体" panose="02010609060101010101" pitchFamily="49" charset="-122"/>
              </a:rPr>
              <a:t>基于归纳思想的递归算法设计通常不像基于递归数据结构的递归算法设计那样直观，需要通过对求解问题的深入分析，提炼出求解过程中的相似性而不是数据结构的相似性，这就增加了算法设计的难度。</a:t>
            </a:r>
            <a:endParaRPr lang="en-US" altLang="zh-CN" sz="2000" smtClean="0">
              <a:solidFill>
                <a:srgbClr val="0000FF"/>
              </a:solidFill>
              <a:latin typeface="楷体" panose="02010609060101010101" pitchFamily="49" charset="-122"/>
              <a:ea typeface="楷体" panose="02010609060101010101" pitchFamily="49" charset="-122"/>
            </a:endParaRPr>
          </a:p>
          <a:p>
            <a:pPr>
              <a:lnSpc>
                <a:spcPct val="150000"/>
              </a:lnSpc>
            </a:pPr>
            <a:r>
              <a:rPr lang="en-US" altLang="zh-CN" sz="2000" smtClean="0">
                <a:solidFill>
                  <a:srgbClr val="0000FF"/>
                </a:solidFill>
                <a:latin typeface="楷体" panose="02010609060101010101" pitchFamily="49" charset="-122"/>
                <a:ea typeface="楷体" panose="02010609060101010101" pitchFamily="49" charset="-122"/>
              </a:rPr>
              <a:t>     </a:t>
            </a:r>
            <a:r>
              <a:rPr lang="zh-CN" altLang="zh-CN" sz="2000" smtClean="0">
                <a:solidFill>
                  <a:srgbClr val="0000FF"/>
                </a:solidFill>
                <a:latin typeface="楷体" panose="02010609060101010101" pitchFamily="49" charset="-122"/>
                <a:ea typeface="楷体" panose="02010609060101010101" pitchFamily="49" charset="-122"/>
              </a:rPr>
              <a:t>但现实世界中的许多问题的求解都隐含这种相似性，并体现计算思维的特性。</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5" name="TextBox 4"/>
          <p:cNvSpPr txBox="1"/>
          <p:nvPr/>
        </p:nvSpPr>
        <p:spPr>
          <a:xfrm>
            <a:off x="609890" y="533379"/>
            <a:ext cx="621510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2.2.4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基于归纳思想的递归算法设计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282" y="357166"/>
            <a:ext cx="8569325" cy="10486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2.12】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设计一个递归算</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法，输</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出一个大于零的十进制数</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的各数字</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位，如</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=123</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出各数字位为</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123</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7587" name="Text Box 3"/>
          <p:cNvSpPr txBox="1">
            <a:spLocks noChangeArrowheads="1"/>
          </p:cNvSpPr>
          <p:nvPr/>
        </p:nvSpPr>
        <p:spPr bwMode="auto">
          <a:xfrm>
            <a:off x="214282" y="1571612"/>
            <a:ext cx="8929718" cy="2616101"/>
          </a:xfrm>
          <a:prstGeom prst="rect">
            <a:avLst/>
          </a:prstGeom>
          <a:noFill/>
          <a:ln w="9525">
            <a:noFill/>
            <a:miter lim="800000"/>
          </a:ln>
        </p:spPr>
        <p:txBody>
          <a:bodyPr wrap="square">
            <a:spAutoFit/>
          </a:bodyPr>
          <a:lstStyle/>
          <a:p>
            <a:pPr>
              <a:lnSpc>
                <a:spcPct val="200000"/>
              </a:lnSpc>
              <a:spcBef>
                <a:spcPts val="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位十进制数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的功能是输出十进制数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的各数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位，则</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的功能是输出除</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）外的各数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者是“大问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者是“小问题”。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7589" name="Text Box 5"/>
          <p:cNvSpPr txBox="1">
            <a:spLocks noChangeArrowheads="1"/>
          </p:cNvSpPr>
          <p:nvPr/>
        </p:nvSpPr>
        <p:spPr bwMode="auto">
          <a:xfrm>
            <a:off x="1285852" y="4429132"/>
            <a:ext cx="6143668" cy="102831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20000"/>
              </a:lnSpc>
            </a:pP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不做任何事件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=0</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时</a:t>
            </a:r>
            <a:endParaRPr lang="zh-CN" altLang="en-US" sz="1800" i="1">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/10);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输出</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10		</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其他情况</a:t>
            </a:r>
            <a:endPar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57224" y="1571612"/>
            <a:ext cx="4143404" cy="2812006"/>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a:solidFill>
                  <a:srgbClr val="FF0000"/>
                </a:solidFill>
                <a:effectLst>
                  <a:outerShdw blurRad="38100" dist="38100" dir="2700000" algn="tl">
                    <a:srgbClr val="C0C0C0"/>
                  </a:outerShdw>
                </a:effectLst>
                <a:latin typeface="Consolas" panose="020B0609020204030204" pitchFamily="49" charset="0"/>
                <a:ea typeface="楷体" panose="02010609060101010101" pitchFamily="49" charset="-122"/>
                <a:cs typeface="Consolas" panose="020B0609020204030204" pitchFamily="49" charset="0"/>
              </a:rPr>
              <a:t>digits</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effectLst>
                  <a:outerShdw blurRad="38100" dist="38100" dir="2700000" algn="tl">
                    <a:srgbClr val="C0C0C0"/>
                  </a:outerShdw>
                </a:effectLst>
                <a:latin typeface="Consolas" panose="020B0609020204030204" pitchFamily="49" charset="0"/>
                <a:ea typeface="楷体" panose="02010609060101010101" pitchFamily="49" charset="-122"/>
                <a:cs typeface="Consolas" panose="020B0609020204030204" pitchFamily="49" charset="0"/>
              </a:rPr>
              <a:t>digits</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n%10</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TextBox 1"/>
          <p:cNvSpPr txBox="1"/>
          <p:nvPr/>
        </p:nvSpPr>
        <p:spPr>
          <a:xfrm>
            <a:off x="457492" y="533379"/>
            <a:ext cx="6429420"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递归数据结构</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及其</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9" y="533382"/>
            <a:ext cx="36036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何时使用递归</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9459" name="Text Box 3"/>
          <p:cNvSpPr txBox="1">
            <a:spLocks noChangeArrowheads="1"/>
          </p:cNvSpPr>
          <p:nvPr/>
        </p:nvSpPr>
        <p:spPr bwMode="auto">
          <a:xfrm>
            <a:off x="539750" y="2629119"/>
            <a:ext cx="8382000" cy="1514261"/>
          </a:xfrm>
          <a:prstGeom prst="rect">
            <a:avLst/>
          </a:prstGeom>
          <a:noFill/>
          <a:ln w="9525">
            <a:noFill/>
            <a:miter lim="800000"/>
          </a:ln>
        </p:spPr>
        <p:txBody>
          <a:bodyPr>
            <a:spAutoFit/>
          </a:bodyPr>
          <a:lstStyle/>
          <a:p>
            <a:pPr>
              <a:lnSpc>
                <a:spcPct val="140000"/>
              </a:lnSpc>
              <a:spcBef>
                <a:spcPct val="50000"/>
              </a:spcBef>
            </a:pPr>
            <a:r>
              <a:rPr kumimoji="1"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许多数学公式、数列等的定义是递归的。例</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如，求</a:t>
            </a:r>
            <a:r>
              <a:rPr kumimoji="1"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数列等。这些问题的求解过程可以将其递归定义直接转化为对应的递归算法。 </a:t>
            </a:r>
            <a:endPar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60" name="Text Box 4"/>
          <p:cNvSpPr txBox="1">
            <a:spLocks noChangeArrowheads="1"/>
          </p:cNvSpPr>
          <p:nvPr/>
        </p:nvSpPr>
        <p:spPr bwMode="auto">
          <a:xfrm>
            <a:off x="611188" y="1348906"/>
            <a:ext cx="6337300" cy="430887"/>
          </a:xfrm>
          <a:prstGeom prst="rect">
            <a:avLst/>
          </a:prstGeom>
          <a:noFill/>
          <a:ln w="9525">
            <a:noFill/>
            <a:miter lim="800000"/>
          </a:ln>
        </p:spPr>
        <p:txBody>
          <a:bodyPr>
            <a:spAutoFit/>
          </a:bodyPr>
          <a:lstStyle/>
          <a:p>
            <a:pPr>
              <a:spcBef>
                <a:spcPct val="50000"/>
              </a:spcBef>
            </a:pPr>
            <a:r>
              <a:rPr kumimoji="1" lang="zh-CN" altLang="en-US" sz="2200" dirty="0">
                <a:solidFill>
                  <a:srgbClr val="0000FF"/>
                </a:solidFill>
                <a:ea typeface="楷体" panose="02010609060101010101" pitchFamily="49" charset="-122"/>
                <a:cs typeface="Times New Roman" panose="02020603050405020304" pitchFamily="18" charset="0"/>
              </a:rPr>
              <a:t>在以下三种情</a:t>
            </a:r>
            <a:r>
              <a:rPr kumimoji="1" lang="zh-CN" altLang="en-US" sz="2200">
                <a:solidFill>
                  <a:srgbClr val="0000FF"/>
                </a:solidFill>
                <a:ea typeface="楷体" panose="02010609060101010101" pitchFamily="49" charset="-122"/>
                <a:cs typeface="Times New Roman" panose="02020603050405020304" pitchFamily="18" charset="0"/>
              </a:rPr>
              <a:t>况</a:t>
            </a:r>
            <a:r>
              <a:rPr kumimoji="1" lang="zh-CN" altLang="en-US" sz="2200" smtClean="0">
                <a:solidFill>
                  <a:srgbClr val="0000FF"/>
                </a:solidFill>
                <a:ea typeface="楷体" panose="02010609060101010101" pitchFamily="49" charset="-122"/>
                <a:cs typeface="Times New Roman" panose="02020603050405020304" pitchFamily="18" charset="0"/>
              </a:rPr>
              <a:t>下，常</a:t>
            </a:r>
            <a:r>
              <a:rPr kumimoji="1" lang="zh-CN" altLang="en-US" sz="2200" dirty="0">
                <a:solidFill>
                  <a:srgbClr val="0000FF"/>
                </a:solidFill>
                <a:ea typeface="楷体" panose="02010609060101010101" pitchFamily="49" charset="-122"/>
                <a:cs typeface="Times New Roman" panose="02020603050405020304" pitchFamily="18" charset="0"/>
              </a:rPr>
              <a:t>常要用到递归的方法。</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19461" name="Text Box 5"/>
          <p:cNvSpPr txBox="1">
            <a:spLocks noChangeArrowheads="1"/>
          </p:cNvSpPr>
          <p:nvPr/>
        </p:nvSpPr>
        <p:spPr bwMode="auto">
          <a:xfrm>
            <a:off x="755650" y="1981419"/>
            <a:ext cx="2663825" cy="470770"/>
          </a:xfrm>
          <a:prstGeom prst="rect">
            <a:avLst/>
          </a:prstGeom>
          <a:solidFill>
            <a:srgbClr val="7030A0"/>
          </a:solidFill>
          <a:ln w="9525">
            <a:noFill/>
            <a:miter lim="800000"/>
          </a:ln>
        </p:spPr>
        <p:txBody>
          <a:bodyPr>
            <a:spAutoFit/>
          </a:bodyPr>
          <a:lstStyle/>
          <a:p>
            <a:pPr algn="ctr">
              <a:lnSpc>
                <a:spcPct val="110000"/>
              </a:lnSpc>
              <a:spcBef>
                <a:spcPct val="50000"/>
              </a:spcBef>
            </a:pPr>
            <a:r>
              <a:rPr kumimoji="1"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 </a:t>
            </a:r>
            <a:r>
              <a:rPr kumimoji="1"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定义是递归的</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23850" y="1341438"/>
            <a:ext cx="5329238" cy="5191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2.3.1 </a:t>
            </a:r>
            <a:r>
              <a:rPr lang="zh-CN" altLang="en-US" sz="28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简单选择排序和冒泡排序</a:t>
            </a:r>
            <a:endParaRPr lang="zh-CN" altLang="en-US" sz="28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9636" name="Text Box 4"/>
          <p:cNvSpPr txBox="1">
            <a:spLocks noChangeArrowheads="1"/>
          </p:cNvSpPr>
          <p:nvPr/>
        </p:nvSpPr>
        <p:spPr bwMode="auto">
          <a:xfrm>
            <a:off x="428596" y="2285992"/>
            <a:ext cx="8064500" cy="1043747"/>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对于给定的含有</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个元素的数组</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，分别采用简单选择排序和冒泡排序方法对其按元素值递增排序。</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TextBox 1"/>
          <p:cNvSpPr txBox="1"/>
          <p:nvPr/>
        </p:nvSpPr>
        <p:spPr>
          <a:xfrm>
            <a:off x="457492" y="533379"/>
            <a:ext cx="6429420"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2.3 </a:t>
            </a:r>
            <a:r>
              <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递归算法设计示例</a:t>
            </a:r>
            <a:endParaRPr lang="zh-CN"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50825" y="1229360"/>
            <a:ext cx="3106729" cy="461665"/>
          </a:xfrm>
          <a:prstGeom prst="rect">
            <a:avLst/>
          </a:prstGeom>
          <a:solidFill>
            <a:srgbClr val="7030A0"/>
          </a:solidFill>
          <a:ln w="9525">
            <a:noFill/>
            <a:miter lim="800000"/>
          </a:ln>
        </p:spPr>
        <p:txBody>
          <a:bodyPr wrap="square">
            <a:spAutoFit/>
          </a:bodyPr>
          <a:lstStyle/>
          <a:p>
            <a:pPr algn="ctr">
              <a:spcBef>
                <a:spcPct val="50000"/>
              </a:spcBef>
            </a:pPr>
            <a:r>
              <a:rPr lang="en-US" altLang="zh-CN">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a:t>
            </a:r>
            <a:r>
              <a:rPr lang="en-US" altLang="zh-CN"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zh-CN" altLang="en-US"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简单选择排序</a:t>
            </a:r>
            <a:endParaRPr lang="zh-CN" altLang="en-US"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70659" name="Text Box 3"/>
          <p:cNvSpPr txBox="1">
            <a:spLocks noChangeArrowheads="1"/>
          </p:cNvSpPr>
          <p:nvPr/>
        </p:nvSpPr>
        <p:spPr bwMode="auto">
          <a:xfrm>
            <a:off x="323850" y="1877060"/>
            <a:ext cx="8569325" cy="2015936"/>
          </a:xfrm>
          <a:prstGeom prst="rect">
            <a:avLst/>
          </a:prstGeom>
          <a:noFill/>
          <a:ln w="9525">
            <a:noFill/>
            <a:miter lim="800000"/>
          </a:ln>
        </p:spPr>
        <p:txBody>
          <a:bodyPr>
            <a:spAutoFit/>
          </a:bodyPr>
          <a:lstStyle/>
          <a:p>
            <a:pPr>
              <a:lnSpc>
                <a:spcPts val="30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2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个元素）进行简单选择排</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序，是</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“大问题</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个元素）进行简单选择排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“小问题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时所有元素有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法结束。</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0660" name="Text Box 4"/>
          <p:cNvSpPr txBox="1">
            <a:spLocks noChangeArrowheads="1"/>
          </p:cNvSpPr>
          <p:nvPr/>
        </p:nvSpPr>
        <p:spPr bwMode="auto">
          <a:xfrm>
            <a:off x="395288" y="4180523"/>
            <a:ext cx="7962926" cy="1803910"/>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3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不做任何事</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情，算</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法结束			</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i="1">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通过简单比较挑选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中的</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最</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元素</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放在</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处</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否</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则</a:t>
            </a:r>
            <a:endPar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9635" name="Text Box 3"/>
          <p:cNvSpPr txBox="1">
            <a:spLocks noChangeArrowheads="1"/>
          </p:cNvSpPr>
          <p:nvPr/>
        </p:nvSpPr>
        <p:spPr bwMode="auto">
          <a:xfrm>
            <a:off x="228600" y="533083"/>
            <a:ext cx="5329238"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p>
            <a:pPr algn="just">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2.3.1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简单选择排序和冒泡排序</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06070" y="1371600"/>
            <a:ext cx="8569325" cy="4445796"/>
          </a:xfrm>
          <a:prstGeom prst="rect">
            <a:avLst/>
          </a:prstGeom>
        </p:spPr>
        <p:style>
          <a:lnRef idx="1">
            <a:schemeClr val="accent5"/>
          </a:lnRef>
          <a:fillRef idx="2">
            <a:schemeClr val="accent5"/>
          </a:fillRef>
          <a:effectRef idx="1">
            <a:schemeClr val="accent5"/>
          </a:effectRef>
          <a:fontRef idx="minor">
            <a:schemeClr val="dk1"/>
          </a:fontRef>
        </p:style>
        <p:txBody>
          <a:bodyPr tIns="144000" bIns="144000">
            <a:spAutoFit/>
          </a:bodyPr>
          <a:lstStyle/>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err="1">
                <a:solidFill>
                  <a:srgbClr val="FF0000"/>
                </a:solidFill>
                <a:latin typeface="Consolas" panose="020B0609020204030204" pitchFamily="49" charset="0"/>
                <a:ea typeface="楷体" panose="02010609060101010101" pitchFamily="49" charset="-122"/>
                <a:cs typeface="Consolas" panose="020B0609020204030204" pitchFamily="49" charset="0"/>
              </a:rPr>
              <a:t>SelectSort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j</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 return;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满足递归出口条件</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defRPr/>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k=</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//k</a:t>
            </a:r>
            <a:r>
              <a:rPr lang="zh-CN" altLang="nb-NO"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记录</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a:t>
            </a:r>
            <a:r>
              <a:rPr lang="en-US" altLang="zh-CN" sz="1800" dirty="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..n-1]</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中最小元素的下标</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for (j=i+1;j&lt;n;j</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nb-NO"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在</a:t>
            </a:r>
            <a:r>
              <a:rPr lang="nb-NO"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a[i..n-1]</a:t>
            </a:r>
            <a:r>
              <a:rPr lang="zh-CN" altLang="nb-NO" sz="1800" dirty="0">
                <a:solidFill>
                  <a:srgbClr val="00B0F0"/>
                </a:solidFill>
                <a:latin typeface="Consolas" panose="020B0609020204030204" pitchFamily="49" charset="0"/>
                <a:ea typeface="楷体" panose="02010609060101010101" pitchFamily="49" charset="-122"/>
                <a:cs typeface="Consolas" panose="020B0609020204030204" pitchFamily="49" charset="0"/>
              </a:rPr>
              <a:t>中找最小元素</a:t>
            </a:r>
            <a:endParaRPr lang="zh-CN" altLang="nb-NO"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nb-NO"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(a[j]&lt;a[k])</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k=j;</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if (k!=</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若最小元素不是</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a:t>
            </a:r>
            <a:r>
              <a:rPr lang="en-US" altLang="zh-CN" sz="1800" dirty="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swap(a[i],a[k]);</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a:t>
            </a:r>
            <a:r>
              <a:rPr lang="en-US" altLang="zh-CN" sz="1800" dirty="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和</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a[k]</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交换</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SelectSort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9635" name="Text Box 3"/>
          <p:cNvSpPr txBox="1">
            <a:spLocks noChangeArrowheads="1"/>
          </p:cNvSpPr>
          <p:nvPr/>
        </p:nvSpPr>
        <p:spPr bwMode="auto">
          <a:xfrm>
            <a:off x="304800" y="533083"/>
            <a:ext cx="5329238"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2.3.1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简单选择排序和冒泡排序</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04800" y="1219200"/>
            <a:ext cx="2106597" cy="457200"/>
          </a:xfrm>
          <a:prstGeom prst="rect">
            <a:avLst/>
          </a:prstGeom>
          <a:solidFill>
            <a:srgbClr val="7030A0"/>
          </a:solidFill>
          <a:ln w="9525">
            <a:noFill/>
            <a:miter lim="800000"/>
          </a:ln>
        </p:spPr>
        <p:txBody>
          <a:bodyPr wrap="square">
            <a:spAutoFit/>
          </a:bodyPr>
          <a:lstStyle/>
          <a:p>
            <a:pPr algn="ctr">
              <a:spcBef>
                <a:spcPct val="50000"/>
              </a:spcBef>
            </a:pPr>
            <a:r>
              <a:rPr lang="pt-BR" altLang="zh-CN"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2</a:t>
            </a:r>
            <a:r>
              <a:rPr lang="pt-BR" altLang="zh-CN">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zh-CN" altLang="pt-BR" smtClean="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冒泡排序</a:t>
            </a:r>
            <a:endParaRPr lang="zh-CN" altLang="en-US"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72707" name="Text Box 3"/>
          <p:cNvSpPr txBox="1">
            <a:spLocks noChangeArrowheads="1"/>
          </p:cNvSpPr>
          <p:nvPr/>
        </p:nvSpPr>
        <p:spPr bwMode="auto">
          <a:xfrm>
            <a:off x="500034" y="1743377"/>
            <a:ext cx="8424862" cy="1693925"/>
          </a:xfrm>
          <a:prstGeom prst="rect">
            <a:avLst/>
          </a:prstGeom>
          <a:noFill/>
          <a:ln w="9525">
            <a:noFill/>
            <a:miter lim="800000"/>
          </a:ln>
        </p:spPr>
        <p:txBody>
          <a:bodyPr>
            <a:spAutoFit/>
          </a:bodyPr>
          <a:lstStyle/>
          <a:p>
            <a:pPr>
              <a:lnSpc>
                <a:spcPts val="32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个元素）进行冒泡排</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“大问题</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个元素）进行冒泡排</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“小问题”。当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时所有元素有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法结束。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2708" name="Text Box 4"/>
          <p:cNvSpPr txBox="1">
            <a:spLocks noChangeArrowheads="1"/>
          </p:cNvSpPr>
          <p:nvPr/>
        </p:nvSpPr>
        <p:spPr bwMode="auto">
          <a:xfrm>
            <a:off x="714348" y="3815079"/>
            <a:ext cx="7964512" cy="2025509"/>
          </a:xfrm>
          <a:prstGeom prst="rect">
            <a:avLst/>
          </a:prstGeom>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不做任何事</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情，算</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法结束			</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i="1">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对</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元素序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列，从</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开</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始</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行相邻元素比较</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否</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则</a:t>
            </a:r>
            <a:endPar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相邻两元素反序则将两者交换</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没有交换则返</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回，否</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则执行</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Text Box 3"/>
          <p:cNvSpPr txBox="1">
            <a:spLocks noChangeArrowheads="1"/>
          </p:cNvSpPr>
          <p:nvPr/>
        </p:nvSpPr>
        <p:spPr bwMode="auto">
          <a:xfrm>
            <a:off x="304800" y="533083"/>
            <a:ext cx="5329238"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p>
            <a:pPr algn="just">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2.3.1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简单选择排序和冒泡排序</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04800" y="533083"/>
            <a:ext cx="5329238" cy="519112"/>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2.3.1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简单选择排序和冒泡排序</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51554" name="Text Box 2"/>
          <p:cNvSpPr txBox="1">
            <a:spLocks noChangeArrowheads="1"/>
          </p:cNvSpPr>
          <p:nvPr/>
        </p:nvSpPr>
        <p:spPr bwMode="auto">
          <a:xfrm>
            <a:off x="395289" y="836613"/>
            <a:ext cx="8177240" cy="5451644"/>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80000">
            <a:spAutoFit/>
          </a:bodyPr>
          <a:lstStyle/>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err="1">
                <a:solidFill>
                  <a:srgbClr val="FF0000"/>
                </a:solidFill>
                <a:latin typeface="Consolas" panose="020B0609020204030204" pitchFamily="49" charset="0"/>
                <a:ea typeface="楷体" panose="02010609060101010101" pitchFamily="49" charset="-122"/>
                <a:cs typeface="Consolas" panose="020B0609020204030204" pitchFamily="49" charset="0"/>
              </a:rPr>
              <a:t>BubbleSort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j;</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bool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exchange;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 return;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满足递归出口条件</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exchange=false;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置</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exchange</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为</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(j=n-</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1;j</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i;j</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(a[j]&lt;a[j-1])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当相邻元素反序时</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swap(a[j],a[j-1]);</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exchange=true;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发生交换置</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exchange</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为</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true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(exchange==false)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未发生交换时直接返回</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else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发生交换时继续递归调用</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BubbleSort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380684" y="533400"/>
            <a:ext cx="38195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2.4.3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求解</a:t>
            </a:r>
            <a:r>
              <a:rPr lang="en-US" altLang="zh-CN" sz="2800" i="1" dirty="0">
                <a:solidFill>
                  <a:schemeClr val="bg1"/>
                </a:solidFill>
                <a:latin typeface="Consolas" panose="020B0609020204030204" pitchFamily="49" charset="0"/>
                <a:ea typeface="微软雅黑" panose="020B0503020204020204" pitchFamily="34" charset="-122"/>
                <a:cs typeface="Consolas" panose="020B0609020204030204" pitchFamily="49" charset="0"/>
              </a:rPr>
              <a:t>n</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皇后问题</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244" name="Text Box 5"/>
          <p:cNvSpPr txBox="1">
            <a:spLocks noChangeArrowheads="1"/>
          </p:cNvSpPr>
          <p:nvPr/>
        </p:nvSpPr>
        <p:spPr bwMode="auto">
          <a:xfrm>
            <a:off x="468313" y="1052513"/>
            <a:ext cx="8351837" cy="871905"/>
          </a:xfrm>
          <a:prstGeom prst="rect">
            <a:avLst/>
          </a:prstGeom>
          <a:noFill/>
          <a:ln w="9525">
            <a:noFill/>
            <a:miter lim="800000"/>
          </a:ln>
        </p:spPr>
        <p:txBody>
          <a:bodyPr>
            <a:spAutoFit/>
          </a:bodyPr>
          <a:lstStyle/>
          <a:p>
            <a:pPr>
              <a:lnSpc>
                <a:spcPts val="32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问题描述</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的方格棋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置</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后，要</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求每个皇后不同行、不同列、不同左右对角线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如下图所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示是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皇后问题的一个解。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5" name="Rectangle 7"/>
          <p:cNvSpPr>
            <a:spLocks noChangeArrowheads="1"/>
          </p:cNvSpPr>
          <p:nvPr/>
        </p:nvSpPr>
        <p:spPr bwMode="auto">
          <a:xfrm>
            <a:off x="0" y="2612381"/>
            <a:ext cx="184731" cy="461665"/>
          </a:xfrm>
          <a:prstGeom prst="rect">
            <a:avLst/>
          </a:prstGeom>
          <a:noFill/>
          <a:ln w="9525">
            <a:noFill/>
            <a:miter lim="800000"/>
          </a:ln>
        </p:spPr>
        <p:txBody>
          <a:bodyPr wrap="none" anchor="ctr">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pic>
        <p:nvPicPr>
          <p:cNvPr id="2" name="Picture 3"/>
          <p:cNvPicPr>
            <a:picLocks noChangeAspect="1" noChangeArrowheads="1"/>
          </p:cNvPicPr>
          <p:nvPr/>
        </p:nvPicPr>
        <p:blipFill>
          <a:blip r:embed="rId1" cstate="print"/>
          <a:srcRect/>
          <a:stretch>
            <a:fillRect/>
          </a:stretch>
        </p:blipFill>
        <p:spPr bwMode="auto">
          <a:xfrm>
            <a:off x="3071802" y="2214554"/>
            <a:ext cx="2733675" cy="2771775"/>
          </a:xfrm>
          <a:prstGeom prst="rect">
            <a:avLst/>
          </a:prstGeom>
          <a:noFill/>
          <a:ln w="9525">
            <a:noFill/>
            <a:miter lim="800000"/>
            <a:headEnd/>
            <a:tailEnd/>
          </a:ln>
        </p:spPr>
      </p:pic>
      <p:sp>
        <p:nvSpPr>
          <p:cNvPr id="7" name="TextBox 6"/>
          <p:cNvSpPr txBox="1"/>
          <p:nvPr/>
        </p:nvSpPr>
        <p:spPr>
          <a:xfrm>
            <a:off x="2357422" y="5214950"/>
            <a:ext cx="385765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smtClean="0">
                <a:solidFill>
                  <a:srgbClr val="0000FF"/>
                </a:solidFill>
                <a:latin typeface="Consolas" panose="020B0609020204030204" pitchFamily="49" charset="0"/>
                <a:cs typeface="Consolas" panose="020B0609020204030204" pitchFamily="49" charset="0"/>
              </a:rPr>
              <a:t>[1..6]={2</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4</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6</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1</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3</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0" y="28956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6" name="TextBox 5"/>
          <p:cNvSpPr txBox="1"/>
          <p:nvPr/>
        </p:nvSpPr>
        <p:spPr>
          <a:xfrm>
            <a:off x="457487" y="568622"/>
            <a:ext cx="1785950" cy="430887"/>
          </a:xfrm>
          <a:prstGeom prst="rect">
            <a:avLst/>
          </a:prstGeom>
          <a:noFill/>
        </p:spPr>
        <p:txBody>
          <a:bodyPr wrap="square" rtlCol="0">
            <a:spAutoFit/>
          </a:bodyPr>
          <a:lstStyle/>
          <a:p>
            <a:r>
              <a:rPr lang="en-US" altLang="zh-CN" sz="2200" smtClean="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200" smtClean="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问题求解</a:t>
            </a:r>
            <a:r>
              <a:rPr lang="en-US" altLang="zh-CN" sz="2200" smtClean="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endParaRPr lang="en-US" altLang="zh-CN" sz="2200" smtClean="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nvGrpSpPr>
          <p:cNvPr id="7" name="组合 6"/>
          <p:cNvGrpSpPr/>
          <p:nvPr/>
        </p:nvGrpSpPr>
        <p:grpSpPr>
          <a:xfrm>
            <a:off x="857224" y="714356"/>
            <a:ext cx="7286676" cy="2053066"/>
            <a:chOff x="857224" y="3429000"/>
            <a:chExt cx="7286676" cy="2053066"/>
          </a:xfrm>
        </p:grpSpPr>
        <p:sp>
          <p:nvSpPr>
            <p:cNvPr id="8" name="椭圆 7"/>
            <p:cNvSpPr/>
            <p:nvPr/>
          </p:nvSpPr>
          <p:spPr>
            <a:xfrm>
              <a:off x="1714480"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2714612"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连接符 9"/>
            <p:cNvCxnSpPr>
              <a:stCxn id="8" idx="7"/>
              <a:endCxn id="9" idx="3"/>
            </p:cNvCxnSpPr>
            <p:nvPr/>
          </p:nvCxnSpPr>
          <p:spPr>
            <a:xfrm rot="5400000" flipH="1" flipV="1">
              <a:off x="1830996" y="3979580"/>
              <a:ext cx="909976" cy="899104"/>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82" y="4470105"/>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984"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43174" y="3429000"/>
              <a:ext cx="285752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 1≤</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857224" y="4714884"/>
              <a:ext cx="857256"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a:t>
              </a:r>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,j)</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5" name="TextBox 14"/>
            <p:cNvSpPr txBox="1"/>
            <p:nvPr/>
          </p:nvSpPr>
          <p:spPr>
            <a:xfrm>
              <a:off x="1643042" y="5143512"/>
              <a:ext cx="128588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k</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i</a:t>
              </a:r>
              <a:endParaRPr lang="zh-CN" altLang="en-US" sz="1600" i="1">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2786050" y="4286256"/>
              <a:ext cx="164307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q</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k</a:t>
              </a:r>
              <a:r>
                <a:rPr lang="en-US" altLang="zh-CN" sz="1600" smtClean="0">
                  <a:solidFill>
                    <a:srgbClr val="0000FF"/>
                  </a:solidFill>
                  <a:latin typeface="Consolas" panose="020B0609020204030204" pitchFamily="49" charset="0"/>
                  <a:cs typeface="Consolas" panose="020B0609020204030204" pitchFamily="49" charset="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7215206"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6143636"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a:stCxn id="17" idx="1"/>
              <a:endCxn id="18" idx="6"/>
            </p:cNvCxnSpPr>
            <p:nvPr/>
          </p:nvCxnSpPr>
          <p:spPr>
            <a:xfrm rot="16200000" flipV="1">
              <a:off x="6274513" y="3922503"/>
              <a:ext cx="973616" cy="949618"/>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602" y="4490109"/>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2739"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143636" y="3429000"/>
              <a:ext cx="1285884"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7286644" y="4714884"/>
              <a:ext cx="857256" cy="369332"/>
            </a:xfrm>
            <a:prstGeom prst="rect">
              <a:avLst/>
            </a:prstGeom>
            <a:noFill/>
          </p:spPr>
          <p:txBody>
            <a:bodyPr wrap="square"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a:t>
              </a:r>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,j)</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4" name="TextBox 23"/>
            <p:cNvSpPr txBox="1"/>
            <p:nvPr/>
          </p:nvSpPr>
          <p:spPr>
            <a:xfrm>
              <a:off x="6143636" y="5143512"/>
              <a:ext cx="128588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i</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k</a:t>
              </a:r>
              <a:endParaRPr lang="zh-CN" altLang="en-US" sz="1600" i="1">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4643438" y="4286256"/>
              <a:ext cx="164307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q</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k</a:t>
              </a:r>
              <a:r>
                <a:rPr lang="en-US" altLang="zh-CN" sz="1600" smtClean="0">
                  <a:solidFill>
                    <a:srgbClr val="0000FF"/>
                  </a:solidFill>
                  <a:latin typeface="Consolas" panose="020B0609020204030204" pitchFamily="49" charset="0"/>
                  <a:cs typeface="Consolas" panose="020B0609020204030204" pitchFamily="49" charset="0"/>
                </a:rPr>
                <a:t>]-j</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26" name="Text Box 4"/>
          <p:cNvSpPr txBox="1">
            <a:spLocks noChangeArrowheads="1"/>
          </p:cNvSpPr>
          <p:nvPr/>
        </p:nvSpPr>
        <p:spPr bwMode="auto">
          <a:xfrm>
            <a:off x="393669" y="3057161"/>
            <a:ext cx="8750331" cy="871905"/>
          </a:xfrm>
          <a:prstGeom prst="rect">
            <a:avLst/>
          </a:prstGeom>
          <a:solidFill>
            <a:schemeClr val="accent1">
              <a:lumMod val="20000"/>
              <a:lumOff val="80000"/>
            </a:schemeClr>
          </a:solidFill>
          <a:ln w="9525">
            <a:noFill/>
            <a:miter lim="800000"/>
          </a:ln>
        </p:spPr>
        <p:txBody>
          <a:bodyPr wrap="square">
            <a:spAutoFit/>
          </a:bodyPr>
          <a:lstStyle/>
          <a:p>
            <a:pPr>
              <a:lnSpc>
                <a:spcPts val="32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对于</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位置上的皇后，是否与已放好的皇后</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）有冲突呢？ </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 name="Text Box 5"/>
          <p:cNvSpPr txBox="1">
            <a:spLocks noChangeArrowheads="1"/>
          </p:cNvSpPr>
          <p:nvPr/>
        </p:nvSpPr>
        <p:spPr bwMode="auto">
          <a:xfrm>
            <a:off x="857224" y="5929330"/>
            <a:ext cx="5429288" cy="598589"/>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q</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k</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j</a:t>
            </a:r>
            <a:r>
              <a:rPr lang="nb-NO" sz="2000" smtClean="0">
                <a:solidFill>
                  <a:srgbClr val="0000FF"/>
                </a:solidFill>
                <a:latin typeface="Consolas" panose="020B0609020204030204" pitchFamily="49" charset="0"/>
                <a:cs typeface="Consolas" panose="020B0609020204030204" pitchFamily="49" charset="0"/>
              </a:rPr>
              <a:t>) || (abs(</a:t>
            </a:r>
            <a:r>
              <a:rPr lang="nb-NO" sz="2000" i="1" smtClean="0">
                <a:solidFill>
                  <a:srgbClr val="0000FF"/>
                </a:solidFill>
                <a:latin typeface="Consolas" panose="020B0609020204030204" pitchFamily="49" charset="0"/>
                <a:cs typeface="Consolas" panose="020B0609020204030204" pitchFamily="49" charset="0"/>
              </a:rPr>
              <a:t>q</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k</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j</a:t>
            </a:r>
            <a:r>
              <a:rPr lang="nb-NO" sz="2000" smtClean="0">
                <a:solidFill>
                  <a:srgbClr val="0000FF"/>
                </a:solidFill>
                <a:latin typeface="Consolas" panose="020B0609020204030204" pitchFamily="49" charset="0"/>
                <a:cs typeface="Consolas" panose="020B0609020204030204" pitchFamily="49" charset="0"/>
              </a:rPr>
              <a:t>)==abs(</a:t>
            </a:r>
            <a:r>
              <a:rPr lang="nb-NO" sz="2000" i="1" smtClean="0">
                <a:solidFill>
                  <a:srgbClr val="0000FF"/>
                </a:solidFill>
                <a:latin typeface="Consolas" panose="020B0609020204030204" pitchFamily="49" charset="0"/>
                <a:cs typeface="Consolas" panose="020B0609020204030204" pitchFamily="49" charset="0"/>
              </a:rPr>
              <a:t>i</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k</a:t>
            </a:r>
            <a:r>
              <a:rPr lang="nb-NO"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714348" y="4143380"/>
            <a:ext cx="7786742" cy="148556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bIns="144000" rtlCol="0">
            <a:spAutoFit/>
          </a:bodyPr>
          <a:lstStyle/>
          <a:p>
            <a:pPr marL="342900" indent="-342900">
              <a:lnSpc>
                <a:spcPts val="3200"/>
              </a:lnSpc>
              <a:buBlip>
                <a:blip r:embed="rId1"/>
              </a:buBlip>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显然它们不同列，若同列则有：</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q</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42900" indent="-342900">
              <a:lnSpc>
                <a:spcPts val="3200"/>
              </a:lnSpc>
              <a:buBlip>
                <a:blip r:embed="rId1"/>
              </a:buBlip>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对角线有两条，若它们在任一条对角线上，则构成一个等边直角三角形，即</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q</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1264422"/>
            <a:ext cx="8496300" cy="2400657"/>
          </a:xfrm>
          <a:prstGeom prst="rect">
            <a:avLst/>
          </a:prstGeom>
          <a:solidFill>
            <a:schemeClr val="accent1">
              <a:lumMod val="20000"/>
              <a:lumOff val="80000"/>
            </a:schemeClr>
          </a:solidFill>
          <a:ln w="9525">
            <a:noFill/>
            <a:miter lim="800000"/>
          </a:ln>
        </p:spPr>
        <p:txBody>
          <a:bodyPr>
            <a:spAutoFit/>
          </a:bodyPr>
          <a:lstStyle/>
          <a:p>
            <a:pPr>
              <a:lnSpc>
                <a:spcPct val="150000"/>
              </a:lnSpc>
              <a:spcBef>
                <a:spcPts val="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nb-NO"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nb-NO"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是在</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列上</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已经</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放</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好</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了</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于</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放置</a:t>
            </a:r>
            <a:r>
              <a:rPr lang="nb-NO"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nb-NO"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queen(</a:t>
            </a:r>
            <a:r>
              <a:rPr lang="nb-NO"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nb-NO"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nb-NO"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表示在</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上已经放</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好</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了</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于</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放置</a:t>
            </a:r>
            <a:r>
              <a:rPr lang="nb-NO"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a:t>
            </a:r>
            <a:endPar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比</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少放置一个皇后。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是“小问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“大问题”。</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3"/>
          <p:cNvSpPr txBox="1">
            <a:spLocks noChangeArrowheads="1"/>
          </p:cNvSpPr>
          <p:nvPr/>
        </p:nvSpPr>
        <p:spPr bwMode="auto">
          <a:xfrm>
            <a:off x="1000100" y="4147320"/>
            <a:ext cx="7321571" cy="1731207"/>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pPr>
              <a:lnSpc>
                <a:spcPct val="13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个皇后放置完</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毕，输</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出一个解	</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若</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&gt;</a:t>
            </a:r>
            <a:r>
              <a:rPr lang="en-US" altLang="zh-CN" sz="18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n</a:t>
            </a:r>
            <a:endPar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在第</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行的</a:t>
            </a:r>
            <a:r>
              <a:rPr lang="zh-CN" altLang="en-US"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合适</a:t>
            </a:r>
            <a:r>
              <a:rPr lang="zh-CN" altLang="en-US" sz="1800">
                <a:solidFill>
                  <a:srgbClr val="FF00FF"/>
                </a:solidFill>
                <a:latin typeface="Consolas" panose="020B0609020204030204" pitchFamily="49" charset="0"/>
                <a:ea typeface="楷体" panose="02010609060101010101" pitchFamily="49" charset="-122"/>
                <a:cs typeface="Consolas" panose="020B0609020204030204" pitchFamily="49" charset="0"/>
              </a:rPr>
              <a:t>的</a:t>
            </a:r>
            <a:r>
              <a:rPr lang="zh-CN" altLang="en-US"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位置（</a:t>
            </a:r>
            <a:r>
              <a:rPr lang="en-US" altLang="zh-CN" sz="18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j</a:t>
            </a:r>
            <a:r>
              <a:rPr lang="zh-CN" altLang="en-US"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其他情况</a:t>
            </a:r>
            <a:endPar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在其上放置一个皇后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30000"/>
              </a:lnSpc>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3" name="Text Box 4"/>
          <p:cNvSpPr txBox="1">
            <a:spLocks noChangeArrowheads="1"/>
          </p:cNvSpPr>
          <p:nvPr/>
        </p:nvSpPr>
        <p:spPr bwMode="auto">
          <a:xfrm>
            <a:off x="380684" y="533400"/>
            <a:ext cx="38195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just">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2.4.3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求解</a:t>
            </a:r>
            <a:r>
              <a:rPr lang="en-US" altLang="zh-CN" sz="2800" i="1" dirty="0">
                <a:solidFill>
                  <a:schemeClr val="bg1"/>
                </a:solidFill>
                <a:latin typeface="Consolas" panose="020B0609020204030204" pitchFamily="49" charset="0"/>
                <a:ea typeface="微软雅黑" panose="020B0503020204020204" pitchFamily="34" charset="-122"/>
                <a:cs typeface="Consolas" panose="020B0609020204030204" pitchFamily="49" charset="0"/>
              </a:rPr>
              <a:t>n</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皇后问题</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250824" y="214290"/>
            <a:ext cx="8750332" cy="6249197"/>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bool place(int i,int j)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测试</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(i,j)</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位置能否摆放皇后</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(i==1) return true;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第一个皇后总是可以放置</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k=1;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while (k&lt;i)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//k=1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是已放置了皇后的行</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if ((q[k]==j) || (abs(q[k]-j)==abs(i-k)))</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k++;</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queen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i,int 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放置</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的皇后</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(i&gt;n)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dispasolution(n);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所有皇后放置结束</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for (int j=1;j&lt;=n;j++)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在第</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行上试探每一个列</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(place(i,j))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在第</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行上找到一个合适位置</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(i,j)</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q[i]=j;</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queen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(i+1,n);</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95288" y="1242695"/>
            <a:ext cx="7056437" cy="430887"/>
          </a:xfrm>
          <a:prstGeom prst="rect">
            <a:avLst/>
          </a:prstGeom>
          <a:noFill/>
          <a:ln w="9525">
            <a:noFill/>
            <a:miter lim="800000"/>
          </a:ln>
        </p:spPr>
        <p:txBody>
          <a:bodyPr>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本程序一次执行结果如下：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316" name="Text Box 3"/>
          <p:cNvSpPr txBox="1">
            <a:spLocks noChangeArrowheads="1"/>
          </p:cNvSpPr>
          <p:nvPr/>
        </p:nvSpPr>
        <p:spPr bwMode="auto">
          <a:xfrm>
            <a:off x="468313" y="1814830"/>
            <a:ext cx="6961207" cy="1952806"/>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rIns="180000" bIns="144000">
            <a:spAutoFit/>
          </a:bodyPr>
          <a:lstStyle/>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皇后问题</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(n&lt;20) n=</a:t>
            </a:r>
            <a:r>
              <a:rPr lang="en-US" altLang="zh-CN" sz="1800" u="sng" dirty="0">
                <a:solidFill>
                  <a:srgbClr val="FF0000"/>
                </a:solidFill>
                <a:latin typeface="Consolas" panose="020B0609020204030204" pitchFamily="49" charset="0"/>
                <a:ea typeface="楷体" panose="02010609060101010101" pitchFamily="49" charset="-122"/>
                <a:cs typeface="Consolas" panose="020B0609020204030204" pitchFamily="49" charset="0"/>
              </a:rPr>
              <a:t>6↙</a:t>
            </a:r>
            <a:endPar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皇后问题求解如下：</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 (4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3314" name="Object 4"/>
          <p:cNvGraphicFramePr>
            <a:graphicFrameLocks noChangeAspect="1"/>
          </p:cNvGraphicFramePr>
          <p:nvPr/>
        </p:nvGraphicFramePr>
        <p:xfrm>
          <a:off x="395288" y="4029393"/>
          <a:ext cx="8137525" cy="2327275"/>
        </p:xfrm>
        <a:graphic>
          <a:graphicData uri="http://schemas.openxmlformats.org/presentationml/2006/ole">
            <mc:AlternateContent xmlns:mc="http://schemas.openxmlformats.org/markup-compatibility/2006">
              <mc:Choice xmlns:v="urn:schemas-microsoft-com:vml" Requires="v">
                <p:oleObj spid="_x0000_s3073" name="图片" r:id="rId1" imgW="5447030" imgH="1545590" progId="Word.Picture.8">
                  <p:embed/>
                </p:oleObj>
              </mc:Choice>
              <mc:Fallback>
                <p:oleObj name="图片" r:id="rId1" imgW="5447030" imgH="1545590" progId="Word.Picture.8">
                  <p:embed/>
                  <p:pic>
                    <p:nvPicPr>
                      <p:cNvPr id="0" name="Object 4"/>
                      <p:cNvPicPr>
                        <a:picLocks noChangeAspect="1"/>
                      </p:cNvPicPr>
                      <p:nvPr/>
                    </p:nvPicPr>
                    <p:blipFill>
                      <a:blip r:embed="rId2"/>
                      <a:stretch>
                        <a:fillRect/>
                      </a:stretch>
                    </p:blipFill>
                    <p:spPr>
                      <a:xfrm>
                        <a:off x="395288" y="4029393"/>
                        <a:ext cx="8137525" cy="2327275"/>
                      </a:xfrm>
                      <a:prstGeom prst="rect">
                        <a:avLst/>
                      </a:prstGeom>
                      <a:noFill/>
                      <a:ln w="9525">
                        <a:noFill/>
                      </a:ln>
                    </p:spPr>
                  </p:pic>
                </p:oleObj>
              </mc:Fallback>
            </mc:AlternateContent>
          </a:graphicData>
        </a:graphic>
      </p:graphicFrame>
      <p:sp>
        <p:nvSpPr>
          <p:cNvPr id="13318" name="AutoShape 6"/>
          <p:cNvSpPr>
            <a:spLocks noChangeArrowheads="1"/>
          </p:cNvSpPr>
          <p:nvPr/>
        </p:nvSpPr>
        <p:spPr bwMode="auto">
          <a:xfrm>
            <a:off x="3786182" y="3680457"/>
            <a:ext cx="285752" cy="360363"/>
          </a:xfrm>
          <a:prstGeom prst="downArrow">
            <a:avLst>
              <a:gd name="adj1" fmla="val 50000"/>
              <a:gd name="adj2" fmla="val 25000"/>
            </a:avLst>
          </a:prstGeom>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0243" name="Text Box 4"/>
          <p:cNvSpPr txBox="1">
            <a:spLocks noChangeArrowheads="1"/>
          </p:cNvSpPr>
          <p:nvPr/>
        </p:nvSpPr>
        <p:spPr bwMode="auto">
          <a:xfrm>
            <a:off x="380684" y="533400"/>
            <a:ext cx="38195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2.4.3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求解</a:t>
            </a:r>
            <a:r>
              <a:rPr lang="en-US" altLang="zh-CN" sz="2800" i="1" dirty="0">
                <a:solidFill>
                  <a:schemeClr val="bg1"/>
                </a:solidFill>
                <a:latin typeface="Consolas" panose="020B0609020204030204" pitchFamily="49" charset="0"/>
                <a:ea typeface="微软雅黑" panose="020B0503020204020204" pitchFamily="34" charset="-122"/>
                <a:cs typeface="Consolas" panose="020B0609020204030204" pitchFamily="49" charset="0"/>
              </a:rPr>
              <a:t>n</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皇后问题</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00100" y="2997451"/>
            <a:ext cx="3857651" cy="1887010"/>
          </a:xfrm>
          <a:prstGeom prst="rect">
            <a:avLst/>
          </a:prstGeom>
        </p:spPr>
        <p:style>
          <a:lnRef idx="1">
            <a:schemeClr val="accent5"/>
          </a:lnRef>
          <a:fillRef idx="2">
            <a:schemeClr val="accent5"/>
          </a:fillRef>
          <a:effectRef idx="1">
            <a:schemeClr val="accent5"/>
          </a:effectRef>
          <a:fontRef idx="minor">
            <a:schemeClr val="dk1"/>
          </a:fontRef>
        </p:style>
        <p:txBody>
          <a:bodyPr wrap="square" tIns="216000" bIns="144000">
            <a:spAutoFit/>
          </a:bodyPr>
          <a:lstStyle/>
          <a:p>
            <a:pPr algn="just">
              <a:spcBef>
                <a:spcPct val="50000"/>
              </a:spcBef>
            </a:pP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typedef</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LNode</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ElemType</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data;</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LNode</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*next;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FF0000"/>
                </a:solidFill>
                <a:latin typeface="Consolas" panose="020B0609020204030204" pitchFamily="49" charset="0"/>
                <a:ea typeface="楷体" panose="02010609060101010101" pitchFamily="49" charset="-122"/>
                <a:cs typeface="Consolas" panose="020B0609020204030204" pitchFamily="49" charset="0"/>
              </a:rPr>
              <a:t>LinkList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3" name="AutoShape 3"/>
          <p:cNvSpPr>
            <a:spLocks noChangeArrowheads="1"/>
          </p:cNvSpPr>
          <p:nvPr/>
        </p:nvSpPr>
        <p:spPr bwMode="auto">
          <a:xfrm>
            <a:off x="4929190" y="3036885"/>
            <a:ext cx="2163760" cy="790575"/>
          </a:xfrm>
          <a:prstGeom prst="wedgeRoundRectCallout">
            <a:avLst>
              <a:gd name="adj1" fmla="val -88412"/>
              <a:gd name="adj2" fmla="val 91968"/>
              <a:gd name="adj3" fmla="val 16667"/>
            </a:avLst>
          </a:prstGeom>
          <a:solidFill>
            <a:schemeClr val="accent1"/>
          </a:solidFill>
          <a:ln w="9525">
            <a:solidFill>
              <a:schemeClr val="tx1"/>
            </a:solidFill>
            <a:miter lim="800000"/>
          </a:ln>
        </p:spPr>
        <p:txBody>
          <a:bodyPr/>
          <a:lstStyle/>
          <a:p>
            <a:pPr algn="ctr"/>
            <a:r>
              <a:rPr lang="zh-CN" altLang="en-US" sz="2000">
                <a:solidFill>
                  <a:schemeClr val="bg1"/>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为什么可以这样递归定义类型</a:t>
            </a:r>
            <a:endParaRPr lang="zh-CN" altLang="en-US" sz="2000">
              <a:solidFill>
                <a:schemeClr val="bg1"/>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endParaRPr>
          </a:p>
        </p:txBody>
      </p:sp>
      <p:sp>
        <p:nvSpPr>
          <p:cNvPr id="20484" name="Text Box 4"/>
          <p:cNvSpPr txBox="1">
            <a:spLocks noChangeArrowheads="1"/>
          </p:cNvSpPr>
          <p:nvPr/>
        </p:nvSpPr>
        <p:spPr bwMode="auto">
          <a:xfrm>
            <a:off x="457518" y="1357612"/>
            <a:ext cx="3527425" cy="457200"/>
          </a:xfrm>
          <a:prstGeom prst="rect">
            <a:avLst/>
          </a:prstGeom>
          <a:solidFill>
            <a:srgbClr val="7030A0"/>
          </a:solidFill>
          <a:ln w="9525">
            <a:noFill/>
            <a:miter lim="800000"/>
          </a:ln>
        </p:spPr>
        <p:txBody>
          <a:bodyPr>
            <a:spAutoFit/>
          </a:bodyPr>
          <a:lstStyle/>
          <a:p>
            <a:pPr algn="ctr">
              <a:spcBef>
                <a:spcPct val="50000"/>
              </a:spcBef>
            </a:pPr>
            <a:r>
              <a:rPr kumimoji="1"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 </a:t>
            </a:r>
            <a:r>
              <a:rPr kumimoji="1"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数据结构是递归的</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5" name="Text Box 5"/>
          <p:cNvSpPr txBox="1">
            <a:spLocks noChangeArrowheads="1"/>
          </p:cNvSpPr>
          <p:nvPr/>
        </p:nvSpPr>
        <p:spPr bwMode="auto">
          <a:xfrm>
            <a:off x="436590" y="1970072"/>
            <a:ext cx="8064500" cy="871905"/>
          </a:xfrm>
          <a:prstGeom prst="rect">
            <a:avLst/>
          </a:prstGeom>
          <a:noFill/>
          <a:ln w="9525">
            <a:noFill/>
            <a:miter lim="800000"/>
          </a:ln>
        </p:spPr>
        <p:txBody>
          <a:bodyPr>
            <a:spAutoFit/>
          </a:bodyPr>
          <a:lstStyle/>
          <a:p>
            <a:pPr algn="just">
              <a:lnSpc>
                <a:spcPts val="3200"/>
              </a:lnSpc>
              <a:spcBef>
                <a:spcPts val="0"/>
              </a:spcBef>
            </a:pP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有些</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数据结构是递归的。</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如单</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链表就是一种递归数据</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构，其</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类型声明如下</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6" name="Text Box 6"/>
          <p:cNvSpPr txBox="1">
            <a:spLocks noChangeArrowheads="1"/>
          </p:cNvSpPr>
          <p:nvPr/>
        </p:nvSpPr>
        <p:spPr bwMode="auto">
          <a:xfrm>
            <a:off x="285720" y="5313009"/>
            <a:ext cx="8280400" cy="871905"/>
          </a:xfrm>
          <a:prstGeom prst="rect">
            <a:avLst/>
          </a:prstGeom>
          <a:noFill/>
          <a:ln w="9525">
            <a:noFill/>
            <a:miter lim="800000"/>
          </a:ln>
        </p:spPr>
        <p:txBody>
          <a:bodyPr>
            <a:spAutoFit/>
          </a:bodyPr>
          <a:lstStyle/>
          <a:p>
            <a:pPr>
              <a:lnSpc>
                <a:spcPts val="3200"/>
              </a:lnSpc>
              <a:spcBef>
                <a:spcPts val="0"/>
              </a:spcBef>
            </a:pP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结构体</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LNode</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的定义中用到了它自</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身，即</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指针域</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next</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是一种指向自身类型的指</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针，所</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以它是一种</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递归数据结构</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58" name="Text Box 2"/>
          <p:cNvSpPr txBox="1">
            <a:spLocks noChangeArrowheads="1"/>
          </p:cNvSpPr>
          <p:nvPr/>
        </p:nvSpPr>
        <p:spPr bwMode="auto">
          <a:xfrm>
            <a:off x="611189" y="533382"/>
            <a:ext cx="36036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何时使用递归</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395288" y="1341438"/>
            <a:ext cx="8137525" cy="2908489"/>
          </a:xfrm>
          <a:prstGeom prst="rect">
            <a:avLst/>
          </a:prstGeom>
          <a:noFill/>
          <a:ln w="9525">
            <a:noFill/>
            <a:miter lim="800000"/>
          </a:ln>
        </p:spPr>
        <p:txBody>
          <a:bodyPr>
            <a:spAutoFit/>
          </a:bodyPr>
          <a:lstStyle/>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把递归算法转化为非递归算法有如下两种基本方法：</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）直接用循环结构的算法替代递归算法。</a:t>
            </a:r>
            <a:endPar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）用栈模拟系统的运行</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过</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程，通</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过分析只保存必须保存的</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信</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息，从</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而用非递归算法替代递归算法。</a:t>
            </a:r>
            <a:endPar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　　第（</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）种是直接转</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化</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法，不</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需要使用栈。第（</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）种是间接转</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化</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法，需</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要使用栈。</a:t>
            </a:r>
            <a:endPar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Text Box 4"/>
          <p:cNvSpPr txBox="1">
            <a:spLocks noChangeArrowheads="1"/>
          </p:cNvSpPr>
          <p:nvPr/>
        </p:nvSpPr>
        <p:spPr bwMode="auto">
          <a:xfrm>
            <a:off x="381000" y="533400"/>
            <a:ext cx="6228715"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2.4</a:t>
            </a:r>
            <a:r>
              <a:rPr 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递归算法转化非递归算法</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80683" y="533400"/>
            <a:ext cx="546259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用循环结构替代递归过程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1923" name="Text Box 3"/>
          <p:cNvSpPr txBox="1">
            <a:spLocks noChangeArrowheads="1"/>
          </p:cNvSpPr>
          <p:nvPr/>
        </p:nvSpPr>
        <p:spPr bwMode="auto">
          <a:xfrm>
            <a:off x="571472" y="1189732"/>
            <a:ext cx="7920037" cy="1405193"/>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latin typeface="楷体" panose="02010609060101010101" pitchFamily="49" charset="-122"/>
                <a:ea typeface="楷体" panose="02010609060101010101" pitchFamily="49" charset="-122"/>
              </a:rPr>
              <a:t>　　采用循环结构消除递归这种直接转化法没有通用的转换</a:t>
            </a:r>
            <a:r>
              <a:rPr lang="zh-CN" altLang="en-US" sz="2000">
                <a:solidFill>
                  <a:srgbClr val="0000FF"/>
                </a:solidFill>
                <a:latin typeface="楷体" panose="02010609060101010101" pitchFamily="49" charset="-122"/>
                <a:ea typeface="楷体" panose="02010609060101010101" pitchFamily="49" charset="-122"/>
              </a:rPr>
              <a:t>算</a:t>
            </a:r>
            <a:r>
              <a:rPr lang="zh-CN" altLang="en-US" sz="2000" smtClean="0">
                <a:solidFill>
                  <a:srgbClr val="0000FF"/>
                </a:solidFill>
                <a:latin typeface="楷体" panose="02010609060101010101" pitchFamily="49" charset="-122"/>
                <a:ea typeface="楷体" panose="02010609060101010101" pitchFamily="49" charset="-122"/>
              </a:rPr>
              <a:t>法，对</a:t>
            </a:r>
            <a:r>
              <a:rPr lang="zh-CN" altLang="en-US" sz="2000" dirty="0">
                <a:solidFill>
                  <a:srgbClr val="0000FF"/>
                </a:solidFill>
                <a:latin typeface="楷体" panose="02010609060101010101" pitchFamily="49" charset="-122"/>
                <a:ea typeface="楷体" panose="02010609060101010101" pitchFamily="49" charset="-122"/>
              </a:rPr>
              <a:t>于具体问题要深入分析对应的递归</a:t>
            </a:r>
            <a:r>
              <a:rPr lang="zh-CN" altLang="en-US" sz="2000">
                <a:solidFill>
                  <a:srgbClr val="0000FF"/>
                </a:solidFill>
                <a:latin typeface="楷体" panose="02010609060101010101" pitchFamily="49" charset="-122"/>
                <a:ea typeface="楷体" panose="02010609060101010101" pitchFamily="49" charset="-122"/>
              </a:rPr>
              <a:t>结</a:t>
            </a:r>
            <a:r>
              <a:rPr lang="zh-CN" altLang="en-US" sz="2000" smtClean="0">
                <a:solidFill>
                  <a:srgbClr val="0000FF"/>
                </a:solidFill>
                <a:latin typeface="楷体" panose="02010609060101010101" pitchFamily="49" charset="-122"/>
                <a:ea typeface="楷体" panose="02010609060101010101" pitchFamily="49" charset="-122"/>
              </a:rPr>
              <a:t>构，设</a:t>
            </a:r>
            <a:r>
              <a:rPr lang="zh-CN" altLang="en-US" sz="2000" dirty="0">
                <a:solidFill>
                  <a:srgbClr val="0000FF"/>
                </a:solidFill>
                <a:latin typeface="楷体" panose="02010609060101010101" pitchFamily="49" charset="-122"/>
                <a:ea typeface="楷体" panose="02010609060101010101" pitchFamily="49" charset="-122"/>
              </a:rPr>
              <a:t>计有效的循环语句进行递归到非递归的转换。</a:t>
            </a:r>
            <a:endParaRPr lang="zh-CN" altLang="en-US" sz="2000"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857224" y="2445376"/>
            <a:ext cx="7632700"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如，采</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用循环结构求</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的非递归算法</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fun1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2947" name="Text Box 3"/>
          <p:cNvSpPr txBox="1">
            <a:spLocks noChangeArrowheads="1"/>
          </p:cNvSpPr>
          <p:nvPr/>
        </p:nvSpPr>
        <p:spPr bwMode="auto">
          <a:xfrm>
            <a:off x="1476375" y="3277387"/>
            <a:ext cx="4032250" cy="2025509"/>
          </a:xfrm>
          <a:prstGeom prst="rect">
            <a:avLst/>
          </a:prstGeom>
          <a:solidFill>
            <a:schemeClr val="bg2">
              <a:lumMod val="90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80000" bIns="180000">
            <a:spAutoFit/>
          </a:bodyPr>
          <a:lstStyle/>
          <a:p>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int fun1(int n)</a:t>
            </a:r>
            <a:endPar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nb-NO"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nb-NO"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for (i=2;i&lt;=n;i++)</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f=f*</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return(f);</a:t>
            </a:r>
            <a:endPar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4"/>
          <p:cNvSpPr txBox="1">
            <a:spLocks noChangeArrowheads="1"/>
          </p:cNvSpPr>
          <p:nvPr/>
        </p:nvSpPr>
        <p:spPr bwMode="auto">
          <a:xfrm>
            <a:off x="285720" y="1230930"/>
            <a:ext cx="8064500" cy="878061"/>
          </a:xfrm>
          <a:prstGeom prst="rect">
            <a:avLst/>
          </a:prstGeom>
          <a:solidFill>
            <a:schemeClr val="accent6">
              <a:lumMod val="40000"/>
              <a:lumOff val="60000"/>
            </a:schemeClr>
          </a:solidFill>
          <a:ln w="9525">
            <a:noFill/>
            <a:miter lim="800000"/>
          </a:ln>
        </p:spPr>
        <p:txBody>
          <a:bodyPr>
            <a:spAutoFit/>
          </a:bodyPr>
          <a:lstStyle/>
          <a:p>
            <a:pPr>
              <a:lnSpc>
                <a:spcPts val="3200"/>
              </a:lnSpc>
              <a:spcBef>
                <a:spcPct val="5000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直接转化法特别适合于尾递归。尾递归只有一个递归调用语</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句，而</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且是处于算法的最后。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1922" name="Text Box 2"/>
          <p:cNvSpPr txBox="1">
            <a:spLocks noChangeArrowheads="1"/>
          </p:cNvSpPr>
          <p:nvPr/>
        </p:nvSpPr>
        <p:spPr bwMode="auto">
          <a:xfrm>
            <a:off x="380683" y="533400"/>
            <a:ext cx="546259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用循环结构替代递归过程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5720" y="1285860"/>
            <a:ext cx="8424863" cy="1880579"/>
          </a:xfrm>
          <a:prstGeom prst="rect">
            <a:avLst/>
          </a:prstGeom>
          <a:noFill/>
          <a:ln w="9525">
            <a:noFill/>
            <a:miter lim="800000"/>
          </a:ln>
        </p:spPr>
        <p:txBody>
          <a:bodyPr>
            <a:spAutoFit/>
          </a:bodyPr>
          <a:lstStyle/>
          <a:p>
            <a:pPr>
              <a:lnSpc>
                <a:spcPct val="150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除尾递</a:t>
            </a:r>
            <a:r>
              <a:rPr lang="zh-CN" altLang="en-US" sz="2000">
                <a:solidFill>
                  <a:srgbClr val="0000FF"/>
                </a:solidFill>
                <a:ea typeface="楷体" panose="02010609060101010101" pitchFamily="49" charset="-122"/>
                <a:cs typeface="Times New Roman" panose="02020603050405020304" pitchFamily="18" charset="0"/>
              </a:rPr>
              <a:t>归</a:t>
            </a:r>
            <a:r>
              <a:rPr lang="zh-CN" altLang="en-US" sz="2000" smtClean="0">
                <a:solidFill>
                  <a:srgbClr val="0000FF"/>
                </a:solidFill>
                <a:ea typeface="楷体" panose="02010609060101010101" pitchFamily="49" charset="-122"/>
                <a:cs typeface="Times New Roman" panose="02020603050405020304" pitchFamily="18" charset="0"/>
              </a:rPr>
              <a:t>外，直</a:t>
            </a:r>
            <a:r>
              <a:rPr lang="zh-CN" altLang="en-US" sz="2000" dirty="0">
                <a:solidFill>
                  <a:srgbClr val="0000FF"/>
                </a:solidFill>
                <a:ea typeface="楷体" panose="02010609060101010101" pitchFamily="49" charset="-122"/>
                <a:cs typeface="Times New Roman" panose="02020603050405020304" pitchFamily="18" charset="0"/>
              </a:rPr>
              <a:t>接转化法也适合于</a:t>
            </a:r>
            <a:r>
              <a:rPr lang="zh-CN" altLang="en-US" sz="2000" dirty="0">
                <a:solidFill>
                  <a:srgbClr val="C00000"/>
                </a:solidFill>
                <a:ea typeface="楷体" panose="02010609060101010101" pitchFamily="49" charset="-122"/>
                <a:cs typeface="Times New Roman" panose="02020603050405020304" pitchFamily="18" charset="0"/>
              </a:rPr>
              <a:t>单向递归</a:t>
            </a:r>
            <a:r>
              <a:rPr lang="zh-CN" altLang="en-US" sz="2000" dirty="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单向递归是指递归函数中虽然有一处以上的递归调用</a:t>
            </a:r>
            <a:r>
              <a:rPr lang="zh-CN" altLang="en-US" sz="2000">
                <a:solidFill>
                  <a:srgbClr val="0000FF"/>
                </a:solidFill>
                <a:ea typeface="楷体" panose="02010609060101010101" pitchFamily="49" charset="-122"/>
                <a:cs typeface="Times New Roman" panose="02020603050405020304" pitchFamily="18" charset="0"/>
              </a:rPr>
              <a:t>语</a:t>
            </a:r>
            <a:r>
              <a:rPr lang="zh-CN" altLang="en-US" sz="2000" smtClean="0">
                <a:solidFill>
                  <a:srgbClr val="0000FF"/>
                </a:solidFill>
                <a:ea typeface="楷体" panose="02010609060101010101" pitchFamily="49" charset="-122"/>
                <a:cs typeface="Times New Roman" panose="02020603050405020304" pitchFamily="18" charset="0"/>
              </a:rPr>
              <a:t>句，但</a:t>
            </a:r>
            <a:r>
              <a:rPr lang="zh-CN" altLang="en-US" sz="2000" dirty="0">
                <a:solidFill>
                  <a:srgbClr val="0000FF"/>
                </a:solidFill>
                <a:ea typeface="楷体" panose="02010609060101010101" pitchFamily="49" charset="-122"/>
                <a:cs typeface="Times New Roman" panose="02020603050405020304" pitchFamily="18" charset="0"/>
              </a:rPr>
              <a:t>各次递归调用语句的参数只和主调用函数</a:t>
            </a:r>
            <a:r>
              <a:rPr lang="zh-CN" altLang="en-US" sz="2000">
                <a:solidFill>
                  <a:srgbClr val="0000FF"/>
                </a:solidFill>
                <a:ea typeface="楷体" panose="02010609060101010101" pitchFamily="49" charset="-122"/>
                <a:cs typeface="Times New Roman" panose="02020603050405020304" pitchFamily="18" charset="0"/>
              </a:rPr>
              <a:t>有</a:t>
            </a:r>
            <a:r>
              <a:rPr lang="zh-CN" altLang="en-US" sz="2000" smtClean="0">
                <a:solidFill>
                  <a:srgbClr val="0000FF"/>
                </a:solidFill>
                <a:ea typeface="楷体" panose="02010609060101010101" pitchFamily="49" charset="-122"/>
                <a:cs typeface="Times New Roman" panose="02020603050405020304" pitchFamily="18" charset="0"/>
              </a:rPr>
              <a:t>关，相</a:t>
            </a:r>
            <a:r>
              <a:rPr lang="zh-CN" altLang="en-US" sz="2000" dirty="0">
                <a:solidFill>
                  <a:srgbClr val="0000FF"/>
                </a:solidFill>
                <a:ea typeface="楷体" panose="02010609060101010101" pitchFamily="49" charset="-122"/>
                <a:cs typeface="Times New Roman" panose="02020603050405020304" pitchFamily="18" charset="0"/>
              </a:rPr>
              <a:t>互之间参数</a:t>
            </a:r>
            <a:r>
              <a:rPr lang="zh-CN" altLang="en-US" sz="2000">
                <a:solidFill>
                  <a:srgbClr val="0000FF"/>
                </a:solidFill>
                <a:ea typeface="楷体" panose="02010609060101010101" pitchFamily="49" charset="-122"/>
                <a:cs typeface="Times New Roman" panose="02020603050405020304" pitchFamily="18" charset="0"/>
              </a:rPr>
              <a:t>无</a:t>
            </a:r>
            <a:r>
              <a:rPr lang="zh-CN" altLang="en-US" sz="2000" smtClean="0">
                <a:solidFill>
                  <a:srgbClr val="0000FF"/>
                </a:solidFill>
                <a:ea typeface="楷体" panose="02010609060101010101" pitchFamily="49" charset="-122"/>
                <a:cs typeface="Times New Roman" panose="02020603050405020304" pitchFamily="18" charset="0"/>
              </a:rPr>
              <a:t>关，并</a:t>
            </a:r>
            <a:r>
              <a:rPr lang="zh-CN" altLang="en-US" sz="2000" dirty="0">
                <a:solidFill>
                  <a:srgbClr val="0000FF"/>
                </a:solidFill>
                <a:ea typeface="楷体" panose="02010609060101010101" pitchFamily="49" charset="-122"/>
                <a:cs typeface="Times New Roman" panose="02020603050405020304" pitchFamily="18" charset="0"/>
              </a:rPr>
              <a:t>且这些递归调用语句也和尾递归一样处于算法的最后。 </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81922" name="Text Box 2"/>
          <p:cNvSpPr txBox="1">
            <a:spLocks noChangeArrowheads="1"/>
          </p:cNvSpPr>
          <p:nvPr/>
        </p:nvSpPr>
        <p:spPr bwMode="auto">
          <a:xfrm>
            <a:off x="380683" y="533400"/>
            <a:ext cx="546259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用循环结构替代递归过程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23850" y="1236028"/>
            <a:ext cx="8135938" cy="400110"/>
          </a:xfrm>
          <a:prstGeom prst="rect">
            <a:avLst/>
          </a:prstGeom>
          <a:noFill/>
          <a:ln w="9525">
            <a:noFill/>
            <a:miter lim="800000"/>
          </a:ln>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采用循环结构求解</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数列的非递归算法如下：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4995" name="Text Box 3"/>
          <p:cNvSpPr txBox="1">
            <a:spLocks noChangeArrowheads="1"/>
          </p:cNvSpPr>
          <p:nvPr/>
        </p:nvSpPr>
        <p:spPr bwMode="auto">
          <a:xfrm>
            <a:off x="684213" y="1956753"/>
            <a:ext cx="3744911" cy="3723854"/>
          </a:xfrm>
          <a:prstGeom prst="rect">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Fib1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i</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 || n==2)</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return(1);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for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3;i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f1+f2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1922" name="Text Box 2"/>
          <p:cNvSpPr txBox="1">
            <a:spLocks noChangeArrowheads="1"/>
          </p:cNvSpPr>
          <p:nvPr/>
        </p:nvSpPr>
        <p:spPr bwMode="auto">
          <a:xfrm>
            <a:off x="380683" y="533400"/>
            <a:ext cx="5462596"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用循环结构替代递归过程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6019" name="Text Box 3"/>
          <p:cNvSpPr txBox="1">
            <a:spLocks noChangeArrowheads="1"/>
          </p:cNvSpPr>
          <p:nvPr/>
        </p:nvSpPr>
        <p:spPr bwMode="auto">
          <a:xfrm>
            <a:off x="428596" y="1357298"/>
            <a:ext cx="8280400" cy="3416320"/>
          </a:xfrm>
          <a:prstGeom prst="rect">
            <a:avLst/>
          </a:prstGeom>
          <a:noFill/>
          <a:ln w="9525">
            <a:noFill/>
            <a:miter lim="800000"/>
          </a:ln>
        </p:spPr>
        <p:txBody>
          <a:bodyPr>
            <a:spAutoFit/>
          </a:bodyPr>
          <a:lstStyle/>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通常使用栈保存中间</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果，从</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而将递归算法转化为非递归算法的过程。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在设计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栈</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时，除</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了保存递归函数的参数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外，还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增加一个标志成员（</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tag</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于某个递归小问题</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值为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表示对应递归问题尚未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进一步分解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转</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换，为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表示对应递归问题已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通过该结果求解大问题</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为了方便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论，将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递归模型分为等值关系和等价关系两种。</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1231900"/>
            <a:ext cx="2176448" cy="368300"/>
          </a:xfrm>
          <a:prstGeom prst="rect">
            <a:avLst/>
          </a:prstGeom>
          <a:solidFill>
            <a:srgbClr val="7030A0"/>
          </a:solidFill>
          <a:ln w="9525">
            <a:noFill/>
            <a:miter lim="800000"/>
          </a:ln>
        </p:spPr>
        <p:txBody>
          <a:bodyPr wrap="square">
            <a:spAutoFit/>
          </a:bodyPr>
          <a:lstStyle/>
          <a:p>
            <a:pPr algn="ctr">
              <a:spcBef>
                <a:spcPct val="50000"/>
              </a:spcBef>
            </a:pPr>
            <a:r>
              <a:rPr lang="en-US" altLang="zh-CN" b="1">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en-US" b="1">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．等值关系</a:t>
            </a:r>
            <a:endParaRPr lang="zh-CN" altLang="en-US" b="1">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87043" name="Text Box 3"/>
          <p:cNvSpPr txBox="1">
            <a:spLocks noChangeArrowheads="1"/>
          </p:cNvSpPr>
          <p:nvPr/>
        </p:nvSpPr>
        <p:spPr bwMode="auto">
          <a:xfrm>
            <a:off x="785786" y="2041510"/>
            <a:ext cx="7704137" cy="1615827"/>
          </a:xfrm>
          <a:prstGeom prst="rect">
            <a:avLst/>
          </a:prstGeom>
          <a:noFill/>
          <a:ln w="9525">
            <a:noFill/>
            <a:miter lim="800000"/>
          </a:ln>
        </p:spPr>
        <p:txBody>
          <a:bodyPr>
            <a:spAutoFit/>
          </a:bodyPr>
          <a:lstStyle/>
          <a:p>
            <a:pPr>
              <a:lnSpc>
                <a:spcPct val="1500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等值关系</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是指“大问题”的函数值等于“小问题”的函数值的某种运算结果。</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例如求</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对应的递归模型就是等值关系。</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28596" y="2541576"/>
            <a:ext cx="8351838" cy="1323439"/>
          </a:xfrm>
          <a:prstGeom prst="rect">
            <a:avLst/>
          </a:prstGeom>
          <a:solidFill>
            <a:schemeClr val="accent3">
              <a:lumMod val="40000"/>
              <a:lumOff val="60000"/>
            </a:schemeClr>
          </a:solidFill>
          <a:ln w="9525">
            <a:noFill/>
            <a:miter lim="800000"/>
          </a:ln>
        </p:spPr>
        <p:txBody>
          <a:bodyPr>
            <a:spAutoFit/>
          </a:bodyPr>
          <a:lstStyle/>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以上（</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）式中有一次分解过程：</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应的求值过程是：</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 </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设计一个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结构如下：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8067" name="Text Box 3"/>
          <p:cNvSpPr txBox="1">
            <a:spLocks noChangeArrowheads="1"/>
          </p:cNvSpPr>
          <p:nvPr/>
        </p:nvSpPr>
        <p:spPr bwMode="auto">
          <a:xfrm>
            <a:off x="571472" y="4222090"/>
            <a:ext cx="7961340" cy="1748510"/>
          </a:xfrm>
          <a:prstGeom prst="rect">
            <a:avLst/>
          </a:prstGeom>
          <a:solidFill>
            <a:schemeClr val="accent5">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typedef struct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n;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保存</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f;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保存</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f(n)</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tag;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标识是否求出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f(n)</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未求出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已求出</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栈元素类型</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2"/>
          <p:cNvSpPr txBox="1">
            <a:spLocks noChangeArrowheads="1"/>
          </p:cNvSpPr>
          <p:nvPr/>
        </p:nvSpPr>
        <p:spPr bwMode="auto">
          <a:xfrm>
            <a:off x="928662" y="1184254"/>
            <a:ext cx="5310203" cy="1056013"/>
          </a:xfrm>
          <a:prstGeom prst="rect">
            <a:avLst/>
          </a:prstGeom>
          <a:blipFill>
            <a:blip r:embed="rId1" cstate="print"/>
            <a:tile tx="0" ty="0" sx="100000" sy="100000" flip="none" algn="tl"/>
          </a:blipFill>
          <a:ln w="9525">
            <a:noFill/>
            <a:miter lim="800000"/>
          </a:ln>
        </p:spPr>
        <p:txBody>
          <a:bodyPr wrap="square" lIns="180000" tIns="180000" bIns="180000">
            <a:spAutoFit/>
          </a:bodyPr>
          <a:lstStyle/>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fun(1)=1                    (1)   </a:t>
            </a:r>
            <a:endParaRPr kumimoji="1" lang="en-US" altLang="zh-CN" sz="1800">
              <a:solidFill>
                <a:srgbClr val="0000FF"/>
              </a:solidFill>
              <a:latin typeface="Consolas" panose="020B0609020204030204" pitchFamily="49" charset="0"/>
              <a:cs typeface="Consolas" panose="020B0609020204030204" pitchFamily="49" charset="0"/>
            </a:endParaRPr>
          </a:p>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fun(n)=n*fun(n-1)     n&gt;1   (2)      </a:t>
            </a:r>
            <a:endParaRPr kumimoji="1" lang="en-US" altLang="zh-CN" sz="1800">
              <a:solidFill>
                <a:srgbClr val="0000FF"/>
              </a:solidFill>
              <a:latin typeface="Consolas" panose="020B0609020204030204" pitchFamily="49" charset="0"/>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85720" y="1112816"/>
            <a:ext cx="7993062" cy="430887"/>
          </a:xfrm>
          <a:prstGeom prst="rect">
            <a:avLst/>
          </a:prstGeom>
          <a:noFill/>
          <a:ln w="9525">
            <a:noFill/>
            <a:miter lim="800000"/>
          </a:ln>
        </p:spPr>
        <p:txBody>
          <a:bodyPr>
            <a:spAutoFit/>
          </a:bodyPr>
          <a:lstStyle/>
          <a:p>
            <a:pPr>
              <a:spcBef>
                <a:spcPct val="5000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的非递归算法为</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fun2</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的过程如下：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9091" name="Text Box 3"/>
          <p:cNvSpPr txBox="1">
            <a:spLocks noChangeArrowheads="1"/>
          </p:cNvSpPr>
          <p:nvPr/>
        </p:nvSpPr>
        <p:spPr bwMode="auto">
          <a:xfrm>
            <a:off x="142844" y="1646238"/>
            <a:ext cx="8821769"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其中</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表示没有设定值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while (</a:t>
            </a:r>
            <a:r>
              <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栈不空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栈顶元素未计算出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值即</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st.top().tag==1)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if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栈顶元素满足</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式，即</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st.top().n=1)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求出栈顶元素的</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，并置栈顶元素的</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tag=0</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表示已求出对应的函数值</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栈顶元素满足</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式</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将子任务</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(st.top().n-1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进栈</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分解过程</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栈顶元素</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值已求出即</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st.top().tag=0</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退栈栈顶元素</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由其</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值计算出新栈顶元素的</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求值过程</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栈中只有一个已求出</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值的元素</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退出循环</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st.top()f</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即为所求的</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fun2(n)</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80127"/>
            <a:ext cx="8429684" cy="5415292"/>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fun2(int n)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求</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的递归算法转换成的非递归算法</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NodeType e,e1,e2;</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stack&lt;NodeType&gt; st;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e.n=n;</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e.tag=1;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st.push(e);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初值进栈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nb-NO"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   while (!st.empty())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栈不空时循环</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if (st.top().tag==1)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未计算出栈顶元素的</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if (st.top().n==1)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式即递归出口</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st.top().f=1;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st.top().tag=0;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式分解过程</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e1.n=st.top().n-1;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e1.tag=1;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st.push(e1);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子任务</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(n-1)!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692275" y="293782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21507" name="Rectangle 3"/>
          <p:cNvSpPr>
            <a:spLocks noChangeArrowheads="1"/>
          </p:cNvSpPr>
          <p:nvPr/>
        </p:nvSpPr>
        <p:spPr bwMode="auto">
          <a:xfrm>
            <a:off x="2233613" y="293782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21508" name="Rectangle 4"/>
          <p:cNvSpPr>
            <a:spLocks noChangeArrowheads="1"/>
          </p:cNvSpPr>
          <p:nvPr/>
        </p:nvSpPr>
        <p:spPr bwMode="auto">
          <a:xfrm>
            <a:off x="3130550" y="293782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2</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21509" name="Rectangle 5"/>
          <p:cNvSpPr>
            <a:spLocks noChangeArrowheads="1"/>
          </p:cNvSpPr>
          <p:nvPr/>
        </p:nvSpPr>
        <p:spPr bwMode="auto">
          <a:xfrm>
            <a:off x="3671888" y="293782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21510" name="Rectangle 6"/>
          <p:cNvSpPr>
            <a:spLocks noChangeArrowheads="1"/>
          </p:cNvSpPr>
          <p:nvPr/>
        </p:nvSpPr>
        <p:spPr bwMode="auto">
          <a:xfrm>
            <a:off x="6011863" y="293782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i="1" baseline="-25000">
                <a:solidFill>
                  <a:srgbClr val="3333FF"/>
                </a:solidFill>
                <a:latin typeface="Consolas" panose="020B0609020204030204" pitchFamily="49" charset="0"/>
                <a:cs typeface="Consolas" panose="020B0609020204030204" pitchFamily="49" charset="0"/>
              </a:rPr>
              <a:t>n</a:t>
            </a:r>
            <a:endParaRPr lang="en-US" altLang="zh-CN" sz="2000" i="1" baseline="-25000">
              <a:solidFill>
                <a:srgbClr val="3333FF"/>
              </a:solidFill>
              <a:latin typeface="Consolas" panose="020B0609020204030204" pitchFamily="49" charset="0"/>
              <a:cs typeface="Consolas" panose="020B0609020204030204" pitchFamily="49" charset="0"/>
            </a:endParaRPr>
          </a:p>
        </p:txBody>
      </p:sp>
      <p:sp>
        <p:nvSpPr>
          <p:cNvPr id="21511" name="Rectangle 7"/>
          <p:cNvSpPr>
            <a:spLocks noChangeArrowheads="1"/>
          </p:cNvSpPr>
          <p:nvPr/>
        </p:nvSpPr>
        <p:spPr bwMode="auto">
          <a:xfrm>
            <a:off x="6553200" y="293782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1512" name="Text Box 8"/>
          <p:cNvSpPr txBox="1">
            <a:spLocks noChangeArrowheads="1"/>
          </p:cNvSpPr>
          <p:nvPr/>
        </p:nvSpPr>
        <p:spPr bwMode="auto">
          <a:xfrm>
            <a:off x="4716463" y="2937828"/>
            <a:ext cx="576262" cy="457200"/>
          </a:xfrm>
          <a:prstGeom prst="rect">
            <a:avLst/>
          </a:prstGeom>
          <a:noFill/>
          <a:ln w="38100" algn="ctr">
            <a:noFill/>
            <a:miter lim="800000"/>
          </a:ln>
        </p:spPr>
        <p:txBody>
          <a:bodyPr>
            <a:spAutoFit/>
          </a:bodyPr>
          <a:lstStyle/>
          <a:p>
            <a:pPr algn="ct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1513" name="Arc 9"/>
          <p:cNvSpPr/>
          <p:nvPr/>
        </p:nvSpPr>
        <p:spPr bwMode="auto">
          <a:xfrm>
            <a:off x="1763713" y="2579053"/>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1514" name="Text Box 10"/>
          <p:cNvSpPr txBox="1">
            <a:spLocks noChangeArrowheads="1"/>
          </p:cNvSpPr>
          <p:nvPr/>
        </p:nvSpPr>
        <p:spPr bwMode="auto">
          <a:xfrm>
            <a:off x="1403350" y="2218690"/>
            <a:ext cx="431800" cy="400110"/>
          </a:xfrm>
          <a:prstGeom prst="rect">
            <a:avLst/>
          </a:prstGeom>
          <a:noFill/>
          <a:ln w="9525">
            <a:noFill/>
            <a:miter lim="800000"/>
          </a:ln>
        </p:spPr>
        <p:txBody>
          <a:bodyPr>
            <a:spAutoFit/>
          </a:bodyPr>
          <a:lstStyle/>
          <a:p>
            <a:pPr>
              <a:spcBef>
                <a:spcPct val="50000"/>
              </a:spcBef>
            </a:pPr>
            <a:r>
              <a:rPr lang="en-US" altLang="zh-CN" sz="2000">
                <a:solidFill>
                  <a:srgbClr val="0000FF"/>
                </a:solidFill>
                <a:latin typeface="Consolas" panose="020B0609020204030204" pitchFamily="49" charset="0"/>
                <a:cs typeface="Consolas" panose="020B0609020204030204" pitchFamily="49" charset="0"/>
              </a:rPr>
              <a:t>L</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1515" name="Line 11"/>
          <p:cNvSpPr>
            <a:spLocks noChangeShapeType="1"/>
          </p:cNvSpPr>
          <p:nvPr/>
        </p:nvSpPr>
        <p:spPr bwMode="auto">
          <a:xfrm>
            <a:off x="2555875" y="3153728"/>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21516" name="Line 12"/>
          <p:cNvSpPr>
            <a:spLocks noChangeShapeType="1"/>
          </p:cNvSpPr>
          <p:nvPr/>
        </p:nvSpPr>
        <p:spPr bwMode="auto">
          <a:xfrm>
            <a:off x="3997325" y="3153728"/>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21517" name="Line 13"/>
          <p:cNvSpPr>
            <a:spLocks noChangeShapeType="1"/>
          </p:cNvSpPr>
          <p:nvPr/>
        </p:nvSpPr>
        <p:spPr bwMode="auto">
          <a:xfrm>
            <a:off x="5437188" y="3153728"/>
            <a:ext cx="576262"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21518" name="Text Box 14"/>
          <p:cNvSpPr txBox="1">
            <a:spLocks noChangeArrowheads="1"/>
          </p:cNvSpPr>
          <p:nvPr/>
        </p:nvSpPr>
        <p:spPr bwMode="auto">
          <a:xfrm>
            <a:off x="785786" y="1259819"/>
            <a:ext cx="3643338" cy="430887"/>
          </a:xfrm>
          <a:prstGeom prst="rect">
            <a:avLst/>
          </a:prstGeom>
          <a:noFill/>
          <a:ln w="9525">
            <a:noFill/>
            <a:miter lim="800000"/>
          </a:ln>
        </p:spPr>
        <p:txBody>
          <a:bodyPr wrap="square">
            <a:spAutoFit/>
          </a:bodyPr>
          <a:lstStyle/>
          <a:p>
            <a:pPr>
              <a:spcBef>
                <a:spcPct val="50000"/>
              </a:spcBef>
            </a:pP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不</a:t>
            </a:r>
            <a:r>
              <a:rPr kumimoji="1"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带头结点单</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链表示意图</a:t>
            </a:r>
            <a:endPar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Group 15"/>
          <p:cNvGrpSpPr/>
          <p:nvPr/>
        </p:nvGrpSpPr>
        <p:grpSpPr bwMode="auto">
          <a:xfrm>
            <a:off x="2284413" y="2028190"/>
            <a:ext cx="5273675" cy="2130425"/>
            <a:chOff x="1439" y="437"/>
            <a:chExt cx="3322" cy="1342"/>
          </a:xfrm>
        </p:grpSpPr>
        <p:sp>
          <p:nvSpPr>
            <p:cNvPr id="21524" name="Text Box 16"/>
            <p:cNvSpPr txBox="1">
              <a:spLocks noChangeArrowheads="1"/>
            </p:cNvSpPr>
            <p:nvPr/>
          </p:nvSpPr>
          <p:spPr bwMode="auto">
            <a:xfrm>
              <a:off x="1687" y="437"/>
              <a:ext cx="2449" cy="233"/>
            </a:xfrm>
            <a:prstGeom prst="rect">
              <a:avLst/>
            </a:prstGeom>
            <a:noFill/>
            <a:ln w="9525">
              <a:noFill/>
              <a:miter lim="800000"/>
            </a:ln>
          </p:spPr>
          <p:txBody>
            <a:bodyPr>
              <a:spAutoFit/>
            </a:bodyPr>
            <a:lstStyle/>
            <a:p>
              <a:pPr algn="ctr">
                <a:spcBef>
                  <a:spcPct val="50000"/>
                </a:spcBef>
              </a:pP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525" name="AutoShape 17"/>
            <p:cNvSpPr/>
            <p:nvPr/>
          </p:nvSpPr>
          <p:spPr bwMode="auto">
            <a:xfrm rot="5400000">
              <a:off x="3130" y="323"/>
              <a:ext cx="136" cy="2267"/>
            </a:xfrm>
            <a:prstGeom prst="rightBrace">
              <a:avLst>
                <a:gd name="adj1" fmla="val 138909"/>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1526" name="AutoShape 18"/>
            <p:cNvSpPr/>
            <p:nvPr/>
          </p:nvSpPr>
          <p:spPr bwMode="auto">
            <a:xfrm rot="-5400000">
              <a:off x="2845" y="-637"/>
              <a:ext cx="136" cy="2947"/>
            </a:xfrm>
            <a:prstGeom prst="rightBrace">
              <a:avLst>
                <a:gd name="adj1" fmla="val 180576"/>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1527" name="Text Box 19"/>
            <p:cNvSpPr txBox="1">
              <a:spLocks noChangeArrowheads="1"/>
            </p:cNvSpPr>
            <p:nvPr/>
          </p:nvSpPr>
          <p:spPr bwMode="auto">
            <a:xfrm>
              <a:off x="1631" y="1546"/>
              <a:ext cx="3130" cy="233"/>
            </a:xfrm>
            <a:prstGeom prst="rect">
              <a:avLst/>
            </a:prstGeom>
            <a:noFill/>
            <a:ln w="9525">
              <a:noFill/>
              <a:miter lim="800000"/>
            </a:ln>
          </p:spPr>
          <p:txBody>
            <a:bodyPr>
              <a:spAutoFit/>
            </a:bodyPr>
            <a:lstStyle/>
            <a:p>
              <a:pPr algn="ctr">
                <a:spcBef>
                  <a:spcPct val="50000"/>
                </a:spcBef>
              </a:pP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r>
                <a:rPr kumimoji="1" lang="zh-CN" altLang="en-US"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3" name="Group 20"/>
          <p:cNvGrpSpPr/>
          <p:nvPr/>
        </p:nvGrpSpPr>
        <p:grpSpPr bwMode="auto">
          <a:xfrm>
            <a:off x="2555875" y="4476113"/>
            <a:ext cx="3887788" cy="1006475"/>
            <a:chOff x="1610" y="2296"/>
            <a:chExt cx="2449" cy="634"/>
          </a:xfrm>
        </p:grpSpPr>
        <p:sp>
          <p:nvSpPr>
            <p:cNvPr id="21522" name="AutoShape 21"/>
            <p:cNvSpPr>
              <a:spLocks noChangeArrowheads="1"/>
            </p:cNvSpPr>
            <p:nvPr/>
          </p:nvSpPr>
          <p:spPr bwMode="auto">
            <a:xfrm>
              <a:off x="2653" y="2296"/>
              <a:ext cx="363" cy="272"/>
            </a:xfrm>
            <a:prstGeom prst="downArrow">
              <a:avLst>
                <a:gd name="adj1" fmla="val 50000"/>
                <a:gd name="adj2" fmla="val 25000"/>
              </a:avLst>
            </a:prstGeom>
            <a:solidFill>
              <a:srgbClr val="336600"/>
            </a:solidFill>
            <a:ln w="9525">
              <a:solidFill>
                <a:schemeClr val="tx1"/>
              </a:solidFill>
              <a:miter lim="800000"/>
            </a:ln>
          </p:spPr>
          <p:txBody>
            <a:bodyPr wrap="none" anchor="ctr"/>
            <a:lstStyle/>
            <a:p>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
          <p:nvSpPr>
            <p:cNvPr id="21523" name="Text Box 22"/>
            <p:cNvSpPr txBox="1">
              <a:spLocks noChangeArrowheads="1"/>
            </p:cNvSpPr>
            <p:nvPr/>
          </p:nvSpPr>
          <p:spPr bwMode="auto">
            <a:xfrm>
              <a:off x="1610" y="2659"/>
              <a:ext cx="2449" cy="271"/>
            </a:xfrm>
            <a:prstGeom prst="rect">
              <a:avLst/>
            </a:prstGeom>
            <a:noFill/>
            <a:ln w="9525">
              <a:noFill/>
              <a:miter lim="800000"/>
            </a:ln>
          </p:spPr>
          <p:txBody>
            <a:bodyPr>
              <a:spAutoFit/>
            </a:bodyPr>
            <a:lstStyle/>
            <a:p>
              <a:pPr algn="ctr">
                <a:spcBef>
                  <a:spcPct val="50000"/>
                </a:spcBef>
              </a:pP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体现出数据结构的递归性。</a:t>
              </a:r>
              <a:endPar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08919" name="Text Box 23"/>
          <p:cNvSpPr txBox="1">
            <a:spLocks noChangeArrowheads="1"/>
          </p:cNvSpPr>
          <p:nvPr/>
        </p:nvSpPr>
        <p:spPr bwMode="auto">
          <a:xfrm>
            <a:off x="2071670" y="5688975"/>
            <a:ext cx="4811724" cy="430887"/>
          </a:xfrm>
          <a:prstGeom prst="rect">
            <a:avLst/>
          </a:prstGeom>
          <a:noFill/>
          <a:ln w="9525">
            <a:noFill/>
            <a:miter lim="800000"/>
          </a:ln>
        </p:spPr>
        <p:txBody>
          <a:bodyPr wrap="square">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如果带有</a:t>
            </a:r>
            <a:r>
              <a:rPr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头结点又</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会怎样呢？？？</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58" name="Text Box 2"/>
          <p:cNvSpPr txBox="1">
            <a:spLocks noChangeArrowheads="1"/>
          </p:cNvSpPr>
          <p:nvPr/>
        </p:nvSpPr>
        <p:spPr bwMode="auto">
          <a:xfrm>
            <a:off x="611189" y="533382"/>
            <a:ext cx="36036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何时使用递归</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8919"/>
                                        </p:tgtEl>
                                        <p:attrNameLst>
                                          <p:attrName>style.visibility</p:attrName>
                                        </p:attrNameLst>
                                      </p:cBhvr>
                                      <p:to>
                                        <p:strVal val="visible"/>
                                      </p:to>
                                    </p:set>
                                    <p:animEffect transition="in" filter="wipe(down)">
                                      <p:cBhvr>
                                        <p:cTn id="17" dur="5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39184"/>
            <a:ext cx="8286808" cy="4907461"/>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//st.top().tag=0</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即已计算出</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e2=st.top();</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st.pop();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退栈</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e2</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st.top().f=st.top().n*e2.f;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式求值过程</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st.top().tag=0;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表示栈顶元素的</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值已求出</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(st.size()==1 &amp;&amp; st.top().tag==0) </a:t>
            </a:r>
            <a:endPar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栈中只有一个已求出</a:t>
            </a:r>
            <a:r>
              <a:rPr lang="nb-NO"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的元素时退出循环</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break;</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return(st.top().f);</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5289" y="1240155"/>
            <a:ext cx="2176448" cy="368300"/>
          </a:xfrm>
          <a:prstGeom prst="rect">
            <a:avLst/>
          </a:prstGeom>
          <a:solidFill>
            <a:srgbClr val="7030A0"/>
          </a:solidFill>
          <a:ln w="9525">
            <a:noFill/>
            <a:miter lim="800000"/>
          </a:ln>
        </p:spPr>
        <p:txBody>
          <a:bodyPr wrap="square">
            <a:spAutoFit/>
          </a:bodyPr>
          <a:lstStyle/>
          <a:p>
            <a:pPr algn="ctr">
              <a:spcBef>
                <a:spcPct val="50000"/>
              </a:spcBef>
            </a:pPr>
            <a:r>
              <a:rPr lang="en-US" altLang="zh-CN" b="1">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2</a:t>
            </a:r>
            <a:r>
              <a:rPr lang="zh-CN" altLang="en-US" b="1">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．等价关系</a:t>
            </a:r>
            <a:endParaRPr lang="zh-CN" altLang="en-US" b="1">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90115" name="Text Box 3"/>
          <p:cNvSpPr txBox="1">
            <a:spLocks noChangeArrowheads="1"/>
          </p:cNvSpPr>
          <p:nvPr/>
        </p:nvSpPr>
        <p:spPr bwMode="auto">
          <a:xfrm>
            <a:off x="428596" y="1877999"/>
            <a:ext cx="7920038" cy="957250"/>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等价关系</a:t>
            </a:r>
            <a:r>
              <a:rPr lang="zh-CN" altLang="en-US" sz="2000" dirty="0">
                <a:solidFill>
                  <a:srgbClr val="0000FF"/>
                </a:solidFill>
                <a:ea typeface="楷体" panose="02010609060101010101" pitchFamily="49" charset="-122"/>
                <a:cs typeface="Times New Roman" panose="02020603050405020304" pitchFamily="18" charset="0"/>
              </a:rPr>
              <a:t>是指“大问题”的求解过程转化为“小问题”求解而得</a:t>
            </a:r>
            <a:r>
              <a:rPr lang="zh-CN" altLang="en-US" sz="2000">
                <a:solidFill>
                  <a:srgbClr val="0000FF"/>
                </a:solidFill>
                <a:ea typeface="楷体" panose="02010609060101010101" pitchFamily="49" charset="-122"/>
                <a:cs typeface="Times New Roman" panose="02020603050405020304" pitchFamily="18" charset="0"/>
              </a:rPr>
              <a:t>到</a:t>
            </a:r>
            <a:r>
              <a:rPr lang="zh-CN" altLang="en-US" sz="2000" smtClean="0">
                <a:solidFill>
                  <a:srgbClr val="0000FF"/>
                </a:solidFill>
                <a:ea typeface="楷体" panose="02010609060101010101" pitchFamily="49" charset="-122"/>
                <a:cs typeface="Times New Roman" panose="02020603050405020304" pitchFamily="18" charset="0"/>
              </a:rPr>
              <a:t>的，它</a:t>
            </a:r>
            <a:r>
              <a:rPr lang="zh-CN" altLang="en-US" sz="2000" dirty="0">
                <a:solidFill>
                  <a:srgbClr val="0000FF"/>
                </a:solidFill>
                <a:ea typeface="楷体" panose="02010609060101010101" pitchFamily="49" charset="-122"/>
                <a:cs typeface="Times New Roman" panose="02020603050405020304" pitchFamily="18" charset="0"/>
              </a:rPr>
              <a:t>们之间不是值的相等</a:t>
            </a:r>
            <a:r>
              <a:rPr lang="zh-CN" altLang="en-US" sz="2000">
                <a:solidFill>
                  <a:srgbClr val="0000FF"/>
                </a:solidFill>
                <a:ea typeface="楷体" panose="02010609060101010101" pitchFamily="49" charset="-122"/>
                <a:cs typeface="Times New Roman" panose="02020603050405020304" pitchFamily="18" charset="0"/>
              </a:rPr>
              <a:t>关</a:t>
            </a:r>
            <a:r>
              <a:rPr lang="zh-CN" altLang="en-US" sz="2000" smtClean="0">
                <a:solidFill>
                  <a:srgbClr val="0000FF"/>
                </a:solidFill>
                <a:ea typeface="楷体" panose="02010609060101010101" pitchFamily="49" charset="-122"/>
                <a:cs typeface="Times New Roman" panose="02020603050405020304" pitchFamily="18" charset="0"/>
              </a:rPr>
              <a:t>系，而</a:t>
            </a:r>
            <a:r>
              <a:rPr lang="zh-CN" altLang="en-US" sz="2000" dirty="0">
                <a:solidFill>
                  <a:srgbClr val="0000FF"/>
                </a:solidFill>
                <a:ea typeface="楷体" panose="02010609060101010101" pitchFamily="49" charset="-122"/>
                <a:cs typeface="Times New Roman" panose="02020603050405020304" pitchFamily="18" charset="0"/>
              </a:rPr>
              <a:t>是解的等价关系。</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1188381"/>
            <a:ext cx="8208962" cy="1423338"/>
          </a:xfrm>
          <a:prstGeom prst="rect">
            <a:avLst/>
          </a:prstGeom>
          <a:solidFill>
            <a:schemeClr val="accent6">
              <a:lumMod val="40000"/>
              <a:lumOff val="60000"/>
            </a:schemeClr>
          </a:solidFill>
          <a:ln w="9525">
            <a:noFill/>
            <a:miter lim="800000"/>
          </a:ln>
        </p:spPr>
        <p:txBody>
          <a:bodyPr>
            <a:spAutoFit/>
          </a:bodyPr>
          <a:lstStyle/>
          <a:p>
            <a:pPr>
              <a:lnSpc>
                <a:spcPct val="15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梵塔问题对应的递归模型就是等价</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关</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系，也</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就</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move(</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是等价的。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1139" name="Text Box 3"/>
          <p:cNvSpPr txBox="1">
            <a:spLocks noChangeArrowheads="1"/>
          </p:cNvSpPr>
          <p:nvPr/>
        </p:nvSpPr>
        <p:spPr bwMode="auto">
          <a:xfrm>
            <a:off x="428596" y="2974331"/>
            <a:ext cx="4824412"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设计一个栈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结构如下：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1140" name="Text Box 4"/>
          <p:cNvSpPr txBox="1">
            <a:spLocks noChangeArrowheads="1"/>
          </p:cNvSpPr>
          <p:nvPr/>
        </p:nvSpPr>
        <p:spPr bwMode="auto">
          <a:xfrm>
            <a:off x="357158" y="3537581"/>
            <a:ext cx="7929618" cy="1857565"/>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288000" bIns="18000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typedef struct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保存</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char x,y,z;		</a:t>
            </a:r>
            <a:r>
              <a:rPr lang="pt-BR"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保存</a:t>
            </a:r>
            <a:r>
              <a:rPr lang="pt-BR"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f(n)</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tag;		</a:t>
            </a:r>
            <a:r>
              <a:rPr lang="pt-BR"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标识是否求出</a:t>
            </a:r>
            <a:r>
              <a:rPr lang="pt-BR"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f(n)</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值</a:t>
            </a:r>
            <a:r>
              <a:rPr lang="pt-BR"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未求出</a:t>
            </a:r>
            <a:r>
              <a:rPr lang="pt-BR"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已求出</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NodeType</a:t>
            </a:r>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1095693"/>
            <a:ext cx="7488238" cy="430887"/>
          </a:xfrm>
          <a:prstGeom prst="rect">
            <a:avLst/>
          </a:prstGeom>
          <a:noFill/>
          <a:ln w="9525">
            <a:noFill/>
            <a:miter lim="800000"/>
          </a:ln>
        </p:spPr>
        <p:txBody>
          <a:bodyPr>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对应的非递归求解过程如下：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2163" name="Text Box 3"/>
          <p:cNvSpPr txBox="1">
            <a:spLocks noChangeArrowheads="1"/>
          </p:cNvSpPr>
          <p:nvPr/>
        </p:nvSpPr>
        <p:spPr bwMode="auto">
          <a:xfrm>
            <a:off x="395288" y="1516698"/>
            <a:ext cx="7891488" cy="4380000"/>
          </a:xfrm>
          <a:prstGeom prst="rect">
            <a:avLst/>
          </a:prstGeom>
          <a:solidFill>
            <a:schemeClr val="accent5">
              <a:lumMod val="20000"/>
              <a:lumOff val="80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定义一个栈</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将初始问题进栈</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while (</a:t>
            </a:r>
            <a:r>
              <a:rPr lang="zh-CN" altLang="en-US" sz="1800" dirty="0">
                <a:solidFill>
                  <a:srgbClr val="C00000"/>
                </a:solidFill>
                <a:latin typeface="Consolas" panose="020B0609020204030204" pitchFamily="49" charset="0"/>
                <a:ea typeface="楷体" panose="02010609060101010101" pitchFamily="49" charset="-122"/>
                <a:cs typeface="Consolas" panose="020B0609020204030204" pitchFamily="49" charset="0"/>
              </a:rPr>
              <a:t>栈不空</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栈顶元素的</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tag==1)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不能直接操作</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栈一个元素</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进栈</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若满足递归出口条件则将</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tag</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“将第</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个圆盘从</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移动到</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上”操作进栈</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tag</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进栈</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若满足递归出口条件则将</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tag</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栈顶元素满足递归出口条件</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直接</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操作并置</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tag=0;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2164" name="Text Box 4"/>
          <p:cNvSpPr txBox="1">
            <a:spLocks noChangeArrowheads="1"/>
          </p:cNvSpPr>
          <p:nvPr/>
        </p:nvSpPr>
        <p:spPr bwMode="auto">
          <a:xfrm>
            <a:off x="468313" y="5747385"/>
            <a:ext cx="8207375" cy="1049583"/>
          </a:xfrm>
          <a:prstGeom prst="rect">
            <a:avLst/>
          </a:prstGeom>
          <a:noFill/>
          <a:ln w="9525">
            <a:noFill/>
            <a:miter lim="800000"/>
          </a:ln>
        </p:spPr>
        <p:txBody>
          <a:bodyPr>
            <a:spAutoFit/>
          </a:bodyPr>
          <a:lstStyle/>
          <a:p>
            <a:pPr>
              <a:lnSpc>
                <a:spcPct val="150000"/>
              </a:lnSpc>
              <a:spcBef>
                <a:spcPts val="0"/>
              </a:spcBef>
            </a:pPr>
            <a:r>
              <a:rPr lang="zh-CN" altLang="en-US">
                <a:solidFill>
                  <a:srgbClr val="FF0000"/>
                </a:solidFill>
                <a:latin typeface="Consolas" panose="020B0609020204030204" pitchFamily="49" charset="0"/>
                <a:ea typeface="黑体" panose="02010609060101010101" pitchFamily="49" charset="-122"/>
                <a:cs typeface="Consolas" panose="020B0609020204030204" pitchFamily="49" charset="0"/>
              </a:rPr>
              <a:t>注</a:t>
            </a:r>
            <a:r>
              <a:rPr lang="zh-CN" altLang="en-US" smtClean="0">
                <a:solidFill>
                  <a:srgbClr val="FF0000"/>
                </a:solidFill>
                <a:latin typeface="Consolas" panose="020B0609020204030204" pitchFamily="49" charset="0"/>
                <a:ea typeface="黑体" panose="02010609060101010101" pitchFamily="49" charset="-122"/>
                <a:cs typeface="Consolas" panose="020B0609020204030204" pitchFamily="49" charset="0"/>
              </a:rPr>
              <a:t>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述过程中进栈的次序与递归体中三步的求解次序正好相</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反，这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是由于梵塔问题和栈的特点决定的。</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76000"/>
            <a:ext cx="7215238" cy="530089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void Hanoi1(int n,char x,char y,char z)</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递归算法转换成的非递归算法</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e,e1,e2,e3;</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stack&lt;</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&gt; st;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e.n=n;</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e.x=x; e.y=y; e.z=z;</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e.tag=1;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st.push(e);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初值进栈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while (!st.empty())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栈不空循环</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if (st.top().tag==1)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当不能直接操作时</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e=st.top();</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st.pop();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退栈</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hanoi(n,x,y,z)</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2.4.2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用栈消除递归过程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286808" cy="6427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e1.n=e.n-1;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产生子任务</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Hanoi(n-1,y,x,z)</a:t>
            </a:r>
            <a:endPar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e1.x=e.y; e1.y=e.x; e1.z=e.z;</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(e1.n==1)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只有一个盘片时直接操作</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e1.tag=0;</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否则需要继续分解</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e1.tag=1;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st.push(e1);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子任务</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e2.n=e.n;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产生子任务</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move(n,x,z)</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e2.x=e.x; e2.z=e.z;</a:t>
            </a:r>
            <a:endPar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e2.tag=0;</a:t>
            </a:r>
            <a:endPar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st.push(e2);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子任务</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       e3.n=e.n-1;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产生子任务</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Hanoi(n-1,x,z,y)</a:t>
            </a:r>
            <a:endParaRPr lang="zh-CN"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       e3.x=e.x; e3.y=e.z; e3.z=e.y;</a:t>
            </a:r>
            <a:endPar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       if (e3.n==1)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只有一个盘片时直接操作</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	   e3.tag=0;</a:t>
            </a:r>
            <a:endPar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否则需要继续分解</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	   e3.tag=1;</a:t>
            </a:r>
            <a:endParaRPr lang="zh-CN"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       st.push(e3);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子任务</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if (st.top().tag==0)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当可以直接操作时</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printf("\t</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个盘片从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移动到</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%c\n",</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st.top().n,st.top().x,st.top().z);</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st.pop();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移动盘片后退栈</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50825" y="1396176"/>
            <a:ext cx="5535621"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7892" name="Text Box 4"/>
          <p:cNvSpPr txBox="1">
            <a:spLocks noChangeArrowheads="1"/>
          </p:cNvSpPr>
          <p:nvPr/>
        </p:nvSpPr>
        <p:spPr bwMode="auto">
          <a:xfrm>
            <a:off x="541336" y="2257420"/>
            <a:ext cx="3816350" cy="368300"/>
          </a:xfrm>
          <a:prstGeom prst="rect">
            <a:avLst/>
          </a:prstGeom>
          <a:solidFill>
            <a:srgbClr val="6600CC"/>
          </a:solidFill>
          <a:ln w="9525">
            <a:noFill/>
            <a:miter lim="800000"/>
          </a:ln>
        </p:spPr>
        <p:txBody>
          <a:bodyPr>
            <a:spAutoFit/>
          </a:bodyPr>
          <a:lstStyle/>
          <a:p>
            <a:pPr algn="ctr">
              <a:spcBef>
                <a:spcPct val="50000"/>
              </a:spcBef>
            </a:pPr>
            <a:r>
              <a:rPr lang="en-US" altLang="zh-CN" b="1"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 </a:t>
            </a:r>
            <a:r>
              <a:rPr lang="zh-CN" altLang="en-US" b="1"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线性齐次递推式的求解</a:t>
            </a:r>
            <a:endParaRPr lang="zh-CN" altLang="en-US" b="1" dirty="0">
              <a:solidFill>
                <a:schemeClr val="bg1"/>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37893" name="Text Box 5"/>
          <p:cNvSpPr txBox="1">
            <a:spLocks noChangeArrowheads="1"/>
          </p:cNvSpPr>
          <p:nvPr/>
        </p:nvSpPr>
        <p:spPr bwMode="auto">
          <a:xfrm>
            <a:off x="571472" y="2928934"/>
            <a:ext cx="7561262"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常系数的线性齐次递推式的一般格式如下：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37894" name="Text Box 6"/>
          <p:cNvSpPr txBox="1">
            <a:spLocks noChangeArrowheads="1"/>
          </p:cNvSpPr>
          <p:nvPr/>
        </p:nvSpPr>
        <p:spPr bwMode="auto">
          <a:xfrm>
            <a:off x="644497" y="3593279"/>
            <a:ext cx="7070775" cy="1077310"/>
          </a:xfrm>
          <a:prstGeom prst="rect">
            <a:avLst/>
          </a:prstGeom>
          <a:solidFill>
            <a:schemeClr val="folHlink"/>
          </a:solidFill>
          <a:ln w="9525">
            <a:noFill/>
            <a:miter lim="800000"/>
          </a:ln>
          <a:effectLst/>
          <a:scene3d>
            <a:camera prst="orthographicFront">
              <a:rot lat="0" lon="0" rev="0"/>
            </a:camera>
            <a:lightRig rig="chilly" dir="t">
              <a:rot lat="0" lon="0" rev="18480000"/>
            </a:lightRig>
          </a:scene3d>
          <a:sp3d prstMaterial="clear">
            <a:bevelT h="63500"/>
          </a:sp3d>
        </p:spPr>
        <p:txBody>
          <a:bodyPr wrap="square" lIns="180000" tIns="144000" bIns="144000">
            <a:spAutoFit/>
          </a:bodyPr>
          <a:lstStyle/>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endPar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0≤</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6018" name="Text Box 2"/>
          <p:cNvSpPr txBox="1">
            <a:spLocks noChangeArrowheads="1"/>
          </p:cNvSpPr>
          <p:nvPr/>
        </p:nvSpPr>
        <p:spPr bwMode="auto">
          <a:xfrm>
            <a:off x="468313" y="560070"/>
            <a:ext cx="4391025"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p>
            <a:pPr algn="l">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 </a:t>
            </a:r>
            <a:r>
              <a:rPr lang="zh-CN" altLang="en-US"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递推式的计算</a:t>
            </a:r>
            <a:endParaRPr lang="zh-CN" altLang="en-US" sz="2800" dirty="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5" name="Text Box 7"/>
          <p:cNvSpPr txBox="1">
            <a:spLocks noChangeArrowheads="1"/>
          </p:cNvSpPr>
          <p:nvPr/>
        </p:nvSpPr>
        <p:spPr bwMode="auto">
          <a:xfrm>
            <a:off x="357158" y="2554280"/>
            <a:ext cx="8281987" cy="3416320"/>
          </a:xfrm>
          <a:prstGeom prst="rect">
            <a:avLst/>
          </a:prstGeom>
          <a:noFill/>
          <a:ln w="9525">
            <a:noFill/>
            <a:miter lim="800000"/>
          </a:ln>
        </p:spPr>
        <p:txBody>
          <a:bodyPr>
            <a:spAutoFit/>
          </a:bodyPr>
          <a:lstStyle/>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等式</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的一般解含有</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形式的特解</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来代替该等式中的</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以有：</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endPar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两边同时除以</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得到：</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endPar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或者写成：</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=0				(2.6)</a:t>
            </a:r>
            <a:endPar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 Box 6"/>
          <p:cNvSpPr txBox="1">
            <a:spLocks noChangeArrowheads="1"/>
          </p:cNvSpPr>
          <p:nvPr/>
        </p:nvSpPr>
        <p:spPr bwMode="auto">
          <a:xfrm>
            <a:off x="571472" y="1205453"/>
            <a:ext cx="7070775" cy="1121809"/>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endPar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0≤</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23850" y="2141293"/>
            <a:ext cx="8351838" cy="1323439"/>
          </a:xfrm>
          <a:prstGeom prst="rect">
            <a:avLst/>
          </a:prstGeom>
          <a:noFill/>
          <a:ln w="9525">
            <a:noFill/>
            <a:miter lim="800000"/>
          </a:ln>
        </p:spPr>
        <p:txBody>
          <a:bodyPr>
            <a:spAutoFit/>
          </a:bodyPr>
          <a:lstStyle/>
          <a:p>
            <a:pPr>
              <a:lnSpc>
                <a:spcPts val="32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等式</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(2.6)</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称为递推关系</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的特征方程。可以求出特征方程</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果该特征方程的</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个根互不</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相</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其为</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得到递归方程的通解为：</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24" name="Rectangle 4"/>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graphicFrame>
        <p:nvGraphicFramePr>
          <p:cNvPr id="5122" name="Object 3"/>
          <p:cNvGraphicFramePr>
            <a:graphicFrameLocks noChangeAspect="1"/>
          </p:cNvGraphicFramePr>
          <p:nvPr/>
        </p:nvGraphicFramePr>
        <p:xfrm>
          <a:off x="2571736" y="3649433"/>
          <a:ext cx="2735262" cy="563562"/>
        </p:xfrm>
        <a:graphic>
          <a:graphicData uri="http://schemas.openxmlformats.org/presentationml/2006/ole">
            <mc:AlternateContent xmlns:mc="http://schemas.openxmlformats.org/markup-compatibility/2006">
              <mc:Choice xmlns:v="urn:schemas-microsoft-com:vml" Requires="v">
                <p:oleObj spid="_x0000_s4097" name="公式" r:id="rId1" imgW="22250400" imgH="4572000" progId="">
                  <p:embed/>
                </p:oleObj>
              </mc:Choice>
              <mc:Fallback>
                <p:oleObj name="公式" r:id="rId1" imgW="22250400" imgH="4572000" progId="">
                  <p:embed/>
                  <p:pic>
                    <p:nvPicPr>
                      <p:cNvPr id="0" name="Object 3"/>
                      <p:cNvPicPr>
                        <a:picLocks noChangeAspect="1"/>
                      </p:cNvPicPr>
                      <p:nvPr/>
                    </p:nvPicPr>
                    <p:blipFill>
                      <a:blip r:embed="rId2"/>
                      <a:stretch>
                        <a:fillRect/>
                      </a:stretch>
                    </p:blipFill>
                    <p:spPr>
                      <a:xfrm>
                        <a:off x="2571736" y="3649433"/>
                        <a:ext cx="2735262" cy="563562"/>
                      </a:xfrm>
                      <a:prstGeom prst="rect">
                        <a:avLst/>
                      </a:prstGeom>
                      <a:noFill/>
                      <a:ln w="9525">
                        <a:noFill/>
                      </a:ln>
                    </p:spPr>
                  </p:pic>
                </p:oleObj>
              </mc:Fallback>
            </mc:AlternateContent>
          </a:graphicData>
        </a:graphic>
      </p:graphicFrame>
      <p:sp>
        <p:nvSpPr>
          <p:cNvPr id="5125" name="Text Box 5"/>
          <p:cNvSpPr txBox="1">
            <a:spLocks noChangeArrowheads="1"/>
          </p:cNvSpPr>
          <p:nvPr/>
        </p:nvSpPr>
        <p:spPr bwMode="auto">
          <a:xfrm>
            <a:off x="1643043" y="3722458"/>
            <a:ext cx="1071570" cy="430887"/>
          </a:xfrm>
          <a:prstGeom prst="rect">
            <a:avLst/>
          </a:prstGeom>
          <a:noFill/>
          <a:ln w="9525">
            <a:noFill/>
            <a:miter lim="800000"/>
          </a:ln>
        </p:spPr>
        <p:txBody>
          <a:bodyPr wrap="square">
            <a:spAutoFit/>
          </a:bodyPr>
          <a:lstStyle/>
          <a:p>
            <a:r>
              <a:rPr lang="pt-BR" altLang="zh-CN" sz="2200" i="1">
                <a:solidFill>
                  <a:srgbClr val="0000FF"/>
                </a:solidFill>
                <a:latin typeface="Consolas" panose="020B0609020204030204" pitchFamily="49" charset="0"/>
                <a:cs typeface="Consolas" panose="020B0609020204030204" pitchFamily="49" charset="0"/>
              </a:rPr>
              <a:t>f</a:t>
            </a:r>
            <a:r>
              <a:rPr lang="pt-BR" altLang="zh-CN" sz="2200">
                <a:solidFill>
                  <a:srgbClr val="0000FF"/>
                </a:solidFill>
                <a:latin typeface="Consolas" panose="020B0609020204030204" pitchFamily="49" charset="0"/>
                <a:cs typeface="Consolas" panose="020B0609020204030204" pitchFamily="49" charset="0"/>
              </a:rPr>
              <a:t>(</a:t>
            </a:r>
            <a:r>
              <a:rPr lang="pt-BR" altLang="zh-CN" sz="2200" i="1">
                <a:solidFill>
                  <a:srgbClr val="0000FF"/>
                </a:solidFill>
                <a:latin typeface="Consolas" panose="020B0609020204030204" pitchFamily="49" charset="0"/>
                <a:cs typeface="Consolas" panose="020B0609020204030204" pitchFamily="49" charset="0"/>
              </a:rPr>
              <a:t>n</a:t>
            </a:r>
            <a:r>
              <a:rPr lang="pt-BR" altLang="zh-CN" sz="2200">
                <a:solidFill>
                  <a:srgbClr val="0000FF"/>
                </a:solidFill>
                <a:latin typeface="Consolas" panose="020B0609020204030204" pitchFamily="49" charset="0"/>
                <a:cs typeface="Consolas" panose="020B0609020204030204" pitchFamily="49" charset="0"/>
              </a:rPr>
              <a:t>)=</a:t>
            </a:r>
            <a:endParaRPr lang="en-US" altLang="zh-CN" sz="2200">
              <a:solidFill>
                <a:srgbClr val="0000FF"/>
              </a:solidFill>
              <a:latin typeface="Consolas" panose="020B0609020204030204" pitchFamily="49" charset="0"/>
              <a:cs typeface="Consolas" panose="020B0609020204030204" pitchFamily="49" charset="0"/>
            </a:endParaRPr>
          </a:p>
        </p:txBody>
      </p:sp>
      <p:sp>
        <p:nvSpPr>
          <p:cNvPr id="5126" name="Text Box 6"/>
          <p:cNvSpPr txBox="1">
            <a:spLocks noChangeArrowheads="1"/>
          </p:cNvSpPr>
          <p:nvPr/>
        </p:nvSpPr>
        <p:spPr bwMode="auto">
          <a:xfrm>
            <a:off x="395288" y="4444756"/>
            <a:ext cx="8280400" cy="871905"/>
          </a:xfrm>
          <a:prstGeom prst="rect">
            <a:avLst/>
          </a:prstGeom>
          <a:noFill/>
          <a:ln w="9525">
            <a:noFill/>
            <a:miter lim="800000"/>
          </a:ln>
        </p:spPr>
        <p:txBody>
          <a:bodyPr>
            <a:spAutoFit/>
          </a:bodyPr>
          <a:lstStyle/>
          <a:p>
            <a:pPr>
              <a:lnSpc>
                <a:spcPts val="3200"/>
              </a:lnSpc>
              <a:spcBef>
                <a:spcPct val="50000"/>
              </a:spcBef>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再利用递归方程的初始条件（</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确</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定通解中的待定</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系</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而得到递归方程的解。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1000100" y="1285860"/>
            <a:ext cx="6929486" cy="400110"/>
          </a:xfrm>
          <a:prstGeom prst="rect">
            <a:avLst/>
          </a:prstGeom>
          <a:noFill/>
        </p:spPr>
        <p:txBody>
          <a:bodyPr wrap="square" rtlCol="0">
            <a:spAutoFit/>
          </a:bodyPr>
          <a:lstStyle/>
          <a:p>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smtClean="0">
                <a:solidFill>
                  <a:srgbClr val="9900FF"/>
                </a:solidFill>
                <a:latin typeface="Consolas" panose="020B0609020204030204" pitchFamily="49" charset="0"/>
                <a:ea typeface="宋体" panose="02010600030101010101" pitchFamily="2" charset="-122"/>
                <a:cs typeface="Consolas" panose="020B0609020204030204" pitchFamily="49" charset="0"/>
              </a:rPr>
              <a:t>… </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			(2.6)</a:t>
            </a:r>
            <a:endPar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1350501"/>
            <a:ext cx="8064500"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下面仅讨论几种简单且常用的齐次递推式的求解过程。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38915" name="Text Box 3"/>
          <p:cNvSpPr txBox="1">
            <a:spLocks noChangeArrowheads="1"/>
          </p:cNvSpPr>
          <p:nvPr/>
        </p:nvSpPr>
        <p:spPr bwMode="auto">
          <a:xfrm>
            <a:off x="357158" y="1925176"/>
            <a:ext cx="8569325" cy="2462084"/>
          </a:xfrm>
          <a:prstGeom prst="rect">
            <a:avLst/>
          </a:prstGeom>
          <a:noFill/>
          <a:ln w="9525">
            <a:noFill/>
            <a:miter lim="800000"/>
          </a:ln>
        </p:spPr>
        <p:txBody>
          <a:bodyPr>
            <a:spAutoFit/>
          </a:bodyPr>
          <a:lstStyle/>
          <a:p>
            <a:pPr>
              <a:lnSpc>
                <a:spcPct val="200000"/>
              </a:lnSpc>
            </a:pPr>
            <a:r>
              <a:rPr lang="zh-CN" altLang="pt-BR"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）对于一阶齐次递推</a:t>
            </a:r>
            <a:r>
              <a:rPr lang="zh-CN" altLang="pt-BR" sz="2000">
                <a:solidFill>
                  <a:srgbClr val="FF0000"/>
                </a:solidFill>
                <a:latin typeface="Consolas" panose="020B0609020204030204" pitchFamily="49" charset="0"/>
                <a:ea typeface="楷体" panose="02010609060101010101" pitchFamily="49" charset="-122"/>
                <a:cs typeface="Consolas" panose="020B0609020204030204" pitchFamily="49" charset="0"/>
              </a:rPr>
              <a:t>关</a:t>
            </a:r>
            <a:r>
              <a:rPr lang="zh-CN" altLang="pt-BR"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定序列从</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开</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以直接递推</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b</a:t>
            </a:r>
            <a:endPar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可以看出</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是递推式的解。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357290" y="2786058"/>
            <a:ext cx="5286412" cy="2718006"/>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gn="just">
              <a:spcBef>
                <a:spcPct val="5000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kumimoji="1"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Sum</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(LinkList *L)</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(L==NULL)</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return 0;</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else </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return(L-&gt;data+</a:t>
            </a:r>
            <a:r>
              <a:rPr kumimoji="1"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Sum</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2531" name="Text Box 3"/>
          <p:cNvSpPr txBox="1">
            <a:spLocks noChangeArrowheads="1"/>
          </p:cNvSpPr>
          <p:nvPr/>
        </p:nvSpPr>
        <p:spPr bwMode="auto">
          <a:xfrm>
            <a:off x="435003" y="1214422"/>
            <a:ext cx="8208963" cy="1283557"/>
          </a:xfrm>
          <a:prstGeom prst="rect">
            <a:avLst/>
          </a:prstGeom>
          <a:noFill/>
          <a:ln w="9525">
            <a:noFill/>
            <a:miter lim="800000"/>
          </a:ln>
        </p:spPr>
        <p:txBody>
          <a:bodyPr>
            <a:spAutoFit/>
          </a:bodyPr>
          <a:lstStyle/>
          <a:p>
            <a:pPr algn="just">
              <a:lnSpc>
                <a:spcPts val="3200"/>
              </a:lnSpc>
              <a:spcBef>
                <a:spcPts val="0"/>
              </a:spcBef>
            </a:pP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对于递归数据</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构，采</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用递归的方法编写算法既方便又有效。</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如，求</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一个不带头结点的单链表</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的所有</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域（假设为</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型）之和的递归算法如下：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58" name="Text Box 2"/>
          <p:cNvSpPr txBox="1">
            <a:spLocks noChangeArrowheads="1"/>
          </p:cNvSpPr>
          <p:nvPr/>
        </p:nvSpPr>
        <p:spPr bwMode="auto">
          <a:xfrm>
            <a:off x="611189" y="533382"/>
            <a:ext cx="3603622" cy="519113"/>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2.1.2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何时使用递归</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428596" y="1285860"/>
            <a:ext cx="8496300" cy="3208442"/>
          </a:xfrm>
          <a:prstGeom prst="rect">
            <a:avLst/>
          </a:prstGeom>
          <a:noFill/>
          <a:ln w="9525">
            <a:noFill/>
            <a:miter lim="800000"/>
          </a:ln>
        </p:spPr>
        <p:txBody>
          <a:bodyPr>
            <a:spAutoFit/>
          </a:bodyPr>
          <a:lstStyle/>
          <a:p>
            <a:pPr>
              <a:lnSpc>
                <a:spcPct val="140000"/>
              </a:lnSpc>
            </a:pPr>
            <a:r>
              <a:rPr lang="zh-CN" altLang="pt-BR" sz="20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lang="zh-CN" altLang="pt-BR"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）对于二阶齐次递推</a:t>
            </a:r>
            <a:r>
              <a:rPr lang="zh-CN" altLang="pt-BR" sz="2000">
                <a:solidFill>
                  <a:srgbClr val="FF0000"/>
                </a:solidFill>
                <a:latin typeface="Consolas" panose="020B0609020204030204" pitchFamily="49" charset="0"/>
                <a:ea typeface="楷体" panose="02010609060101010101" pitchFamily="49" charset="-122"/>
                <a:cs typeface="Consolas" panose="020B0609020204030204" pitchFamily="49" charset="0"/>
              </a:rPr>
              <a:t>关</a:t>
            </a:r>
            <a:r>
              <a:rPr lang="zh-CN" altLang="pt-BR"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定序列从</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开</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其特征方程</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这个二次方式的根是</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以求解递推式的解是：</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latin typeface="Consolas" panose="020B0609020204030204" pitchFamily="49" charset="0"/>
                <a:ea typeface="楷体" panose="02010609060101010101" pitchFamily="49" charset="-122"/>
                <a:cs typeface="Consolas" panose="020B0609020204030204" pitchFamily="49" charset="0"/>
              </a:rPr>
              <a:t>　</a:t>
            </a: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nr</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dirty="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endPar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代入</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150" name="Rectangle 4"/>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6146" name="Object 3"/>
          <p:cNvGraphicFramePr>
            <a:graphicFrameLocks noChangeAspect="1"/>
          </p:cNvGraphicFramePr>
          <p:nvPr/>
        </p:nvGraphicFramePr>
        <p:xfrm>
          <a:off x="0" y="3328988"/>
          <a:ext cx="85725" cy="200025"/>
        </p:xfrm>
        <a:graphic>
          <a:graphicData uri="http://schemas.openxmlformats.org/presentationml/2006/ole">
            <mc:AlternateContent xmlns:mc="http://schemas.openxmlformats.org/markup-compatibility/2006">
              <mc:Choice xmlns:v="urn:schemas-microsoft-com:vml" Requires="v">
                <p:oleObj spid="_x0000_s5121" name="公式" r:id="rId1" imgW="2133600" imgH="4876800" progId="">
                  <p:embed/>
                </p:oleObj>
              </mc:Choice>
              <mc:Fallback>
                <p:oleObj name="公式" r:id="rId1" imgW="2133600" imgH="4876800" progId="">
                  <p:embed/>
                  <p:pic>
                    <p:nvPicPr>
                      <p:cNvPr id="0" name="Object 3"/>
                      <p:cNvPicPr>
                        <a:picLocks noChangeAspect="1"/>
                      </p:cNvPicPr>
                      <p:nvPr/>
                    </p:nvPicPr>
                    <p:blipFill>
                      <a:blip r:embed="rId2"/>
                      <a:stretch>
                        <a:fillRect/>
                      </a:stretch>
                    </p:blipFill>
                    <p:spPr>
                      <a:xfrm>
                        <a:off x="0" y="3328988"/>
                        <a:ext cx="85725" cy="200025"/>
                      </a:xfrm>
                      <a:prstGeom prst="rect">
                        <a:avLst/>
                      </a:prstGeom>
                      <a:noFill/>
                      <a:ln w="9525">
                        <a:noFill/>
                      </a:ln>
                    </p:spPr>
                  </p:pic>
                </p:oleObj>
              </mc:Fallback>
            </mc:AlternateContent>
          </a:graphicData>
        </a:graphic>
      </p:graphicFrame>
      <p:graphicFrame>
        <p:nvGraphicFramePr>
          <p:cNvPr id="6147" name="Object 5"/>
          <p:cNvGraphicFramePr>
            <a:graphicFrameLocks noChangeAspect="1"/>
          </p:cNvGraphicFramePr>
          <p:nvPr/>
        </p:nvGraphicFramePr>
        <p:xfrm>
          <a:off x="2025476" y="3080756"/>
          <a:ext cx="261938" cy="533400"/>
        </p:xfrm>
        <a:graphic>
          <a:graphicData uri="http://schemas.openxmlformats.org/presentationml/2006/ole">
            <mc:AlternateContent xmlns:mc="http://schemas.openxmlformats.org/markup-compatibility/2006">
              <mc:Choice xmlns:v="urn:schemas-microsoft-com:vml" Requires="v">
                <p:oleObj spid="_x0000_s5122" name="公式" r:id="rId3" imgW="2133600" imgH="4267200" progId="">
                  <p:embed/>
                </p:oleObj>
              </mc:Choice>
              <mc:Fallback>
                <p:oleObj name="公式" r:id="rId3" imgW="2133600" imgH="4267200" progId="">
                  <p:embed/>
                  <p:pic>
                    <p:nvPicPr>
                      <p:cNvPr id="0" name="Object 5"/>
                      <p:cNvPicPr>
                        <a:picLocks noChangeAspect="1"/>
                      </p:cNvPicPr>
                      <p:nvPr/>
                    </p:nvPicPr>
                    <p:blipFill>
                      <a:blip r:embed="rId4"/>
                      <a:stretch>
                        <a:fillRect/>
                      </a:stretch>
                    </p:blipFill>
                    <p:spPr>
                      <a:xfrm>
                        <a:off x="2025476" y="3080756"/>
                        <a:ext cx="261938" cy="533400"/>
                      </a:xfrm>
                      <a:prstGeom prst="rect">
                        <a:avLst/>
                      </a:prstGeom>
                      <a:noFill/>
                      <a:ln w="9525">
                        <a:noFill/>
                      </a:ln>
                    </p:spPr>
                  </p:pic>
                </p:oleObj>
              </mc:Fallback>
            </mc:AlternateContent>
          </a:graphicData>
        </a:graphic>
      </p:graphicFrame>
      <p:graphicFrame>
        <p:nvGraphicFramePr>
          <p:cNvPr id="6148" name="Object 7"/>
          <p:cNvGraphicFramePr>
            <a:graphicFrameLocks noChangeAspect="1"/>
          </p:cNvGraphicFramePr>
          <p:nvPr/>
        </p:nvGraphicFramePr>
        <p:xfrm>
          <a:off x="2809683" y="3088230"/>
          <a:ext cx="261937" cy="534988"/>
        </p:xfrm>
        <a:graphic>
          <a:graphicData uri="http://schemas.openxmlformats.org/presentationml/2006/ole">
            <mc:AlternateContent xmlns:mc="http://schemas.openxmlformats.org/markup-compatibility/2006">
              <mc:Choice xmlns:v="urn:schemas-microsoft-com:vml" Requires="v">
                <p:oleObj spid="_x0000_s5123" name="公式" r:id="rId5" imgW="2133600" imgH="4267200" progId="">
                  <p:embed/>
                </p:oleObj>
              </mc:Choice>
              <mc:Fallback>
                <p:oleObj name="公式" r:id="rId5" imgW="2133600" imgH="4267200" progId="">
                  <p:embed/>
                  <p:pic>
                    <p:nvPicPr>
                      <p:cNvPr id="0" name="Object 7"/>
                      <p:cNvPicPr>
                        <a:picLocks noChangeAspect="1"/>
                      </p:cNvPicPr>
                      <p:nvPr/>
                    </p:nvPicPr>
                    <p:blipFill>
                      <a:blip r:embed="rId6"/>
                      <a:stretch>
                        <a:fillRect/>
                      </a:stretch>
                    </p:blipFill>
                    <p:spPr>
                      <a:xfrm>
                        <a:off x="2809683" y="3088230"/>
                        <a:ext cx="261937" cy="534988"/>
                      </a:xfrm>
                      <a:prstGeom prst="rect">
                        <a:avLst/>
                      </a:prstGeom>
                      <a:noFill/>
                      <a:ln w="9525">
                        <a:noFill/>
                      </a:ln>
                    </p:spPr>
                  </p:pic>
                </p:oleObj>
              </mc:Fallback>
            </mc:AlternateContent>
          </a:graphicData>
        </a:graphic>
      </p:graphicFrame>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57158" y="1176000"/>
            <a:ext cx="8497887" cy="430887"/>
          </a:xfrm>
          <a:prstGeom prst="rect">
            <a:avLst/>
          </a:prstGeom>
          <a:noFill/>
          <a:ln w="9525">
            <a:noFill/>
            <a:miter lim="800000"/>
          </a:ln>
        </p:spPr>
        <p:txBody>
          <a:bodyPr>
            <a:spAutoFit/>
          </a:bodyPr>
          <a:lstStyle/>
          <a:p>
            <a:pPr>
              <a:spcBef>
                <a:spcPct val="50000"/>
              </a:spcBef>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2.13】</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分析求解</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数列的</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递归</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时间复杂度。</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939" name="Text Box 3"/>
          <p:cNvSpPr txBox="1">
            <a:spLocks noChangeArrowheads="1"/>
          </p:cNvSpPr>
          <p:nvPr/>
        </p:nvSpPr>
        <p:spPr bwMode="auto">
          <a:xfrm>
            <a:off x="428596" y="1801495"/>
            <a:ext cx="8178827" cy="1523494"/>
          </a:xfrm>
          <a:prstGeom prst="rect">
            <a:avLst/>
          </a:prstGeom>
          <a:noFill/>
          <a:ln w="9525">
            <a:noFill/>
            <a:miter lim="800000"/>
          </a:ln>
        </p:spPr>
        <p:txBody>
          <a:bodyPr wrap="square">
            <a:spAutoFit/>
          </a:bodyPr>
          <a:lstStyle/>
          <a:p>
            <a:pPr>
              <a:lnSpc>
                <a:spcPct val="150000"/>
              </a:lnSpc>
            </a:pP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对于求</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数列的递归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以下递归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关系式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i="1">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i="1">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			</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时</a:t>
            </a:r>
            <a:endParaRPr lang="zh-CN" altLang="en-US" sz="2000" i="1">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-2)+1	</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&gt;2</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时</a:t>
            </a:r>
            <a:endPar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940" name="Text Box 4"/>
          <p:cNvSpPr txBox="1">
            <a:spLocks noChangeArrowheads="1"/>
          </p:cNvSpPr>
          <p:nvPr/>
        </p:nvSpPr>
        <p:spPr bwMode="auto">
          <a:xfrm>
            <a:off x="357158" y="3334764"/>
            <a:ext cx="8643998" cy="913070"/>
          </a:xfrm>
          <a:prstGeom prst="rect">
            <a:avLst/>
          </a:prstGeom>
          <a:noFill/>
          <a:ln w="9525">
            <a:noFill/>
            <a:miter lim="800000"/>
          </a:ln>
        </p:spPr>
        <p:txBody>
          <a:bodyPr wrap="square">
            <a:spAutoFit/>
          </a:bodyPr>
          <a:lstStyle/>
          <a:p>
            <a:pPr>
              <a:lnSpc>
                <a:spcPts val="3200"/>
              </a:lnSpc>
              <a:spcBef>
                <a:spcPct val="5000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为了</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简化</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解，可</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以引入额外项</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。其特征方程是</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得根为：</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214414" y="4390710"/>
            <a:ext cx="5572164" cy="430887"/>
          </a:xfrm>
          <a:prstGeom prst="rect">
            <a:avLst/>
          </a:prstGeom>
          <a:noFill/>
        </p:spPr>
        <p:txBody>
          <a:bodyPr wrap="square" rtlCol="0">
            <a:spAutoFit/>
          </a:bodyPr>
          <a:lstStyle/>
          <a:p>
            <a:r>
              <a:rPr lang="en-US" altLang="zh-CN" sz="2200" i="1" smtClean="0">
                <a:solidFill>
                  <a:srgbClr val="0000FF"/>
                </a:solidFill>
                <a:latin typeface="Consolas" panose="020B0609020204030204" pitchFamily="49" charset="0"/>
                <a:cs typeface="Consolas" panose="020B0609020204030204" pitchFamily="49" charset="0"/>
              </a:rPr>
              <a:t>r</a:t>
            </a:r>
            <a:r>
              <a:rPr lang="en-US" altLang="zh-CN" sz="2200" baseline="-25000" smtClean="0">
                <a:solidFill>
                  <a:srgbClr val="0000FF"/>
                </a:solidFill>
                <a:latin typeface="Consolas" panose="020B0609020204030204" pitchFamily="49" charset="0"/>
                <a:cs typeface="Consolas" panose="020B0609020204030204" pitchFamily="49" charset="0"/>
              </a:rPr>
              <a:t>1</a:t>
            </a:r>
            <a:r>
              <a:rPr lang="en-US" altLang="zh-CN" sz="2200" smtClean="0">
                <a:solidFill>
                  <a:srgbClr val="0000FF"/>
                </a:solidFill>
                <a:latin typeface="Consolas" panose="020B0609020204030204" pitchFamily="49" charset="0"/>
                <a:cs typeface="Consolas" panose="020B0609020204030204" pitchFamily="49" charset="0"/>
              </a:rPr>
              <a:t>=      </a:t>
            </a:r>
            <a:r>
              <a:rPr lang="zh-CN" altLang="zh-CN" sz="2200" smtClean="0">
                <a:solidFill>
                  <a:srgbClr val="0000FF"/>
                </a:solidFill>
                <a:latin typeface="Consolas" panose="020B0609020204030204" pitchFamily="49" charset="0"/>
                <a:cs typeface="Consolas" panose="020B0609020204030204" pitchFamily="49" charset="0"/>
              </a:rPr>
              <a:t>，</a:t>
            </a:r>
            <a:r>
              <a:rPr lang="en-US" altLang="zh-CN" sz="2200" i="1" smtClean="0">
                <a:solidFill>
                  <a:srgbClr val="0000FF"/>
                </a:solidFill>
                <a:latin typeface="Consolas" panose="020B0609020204030204" pitchFamily="49" charset="0"/>
                <a:cs typeface="Consolas" panose="020B0609020204030204" pitchFamily="49" charset="0"/>
              </a:rPr>
              <a:t>r</a:t>
            </a:r>
            <a:r>
              <a:rPr lang="en-US" altLang="zh-CN" sz="2200" baseline="-25000" smtClean="0">
                <a:solidFill>
                  <a:srgbClr val="0000FF"/>
                </a:solidFill>
                <a:latin typeface="Consolas" panose="020B0609020204030204" pitchFamily="49" charset="0"/>
                <a:cs typeface="Consolas" panose="020B0609020204030204" pitchFamily="49" charset="0"/>
              </a:rPr>
              <a:t>2</a:t>
            </a:r>
            <a:r>
              <a:rPr lang="en-US" altLang="zh-CN" sz="2200" smtClean="0">
                <a:solidFill>
                  <a:srgbClr val="0000FF"/>
                </a:solidFill>
                <a:latin typeface="Consolas" panose="020B0609020204030204" pitchFamily="49" charset="0"/>
                <a:cs typeface="Consolas" panose="020B0609020204030204" pitchFamily="49" charset="0"/>
              </a:rPr>
              <a:t>= </a:t>
            </a:r>
            <a:endParaRPr lang="zh-CN" altLang="zh-CN" sz="2200" smtClean="0">
              <a:solidFill>
                <a:srgbClr val="0000FF"/>
              </a:solidFill>
              <a:latin typeface="Consolas" panose="020B0609020204030204" pitchFamily="49" charset="0"/>
              <a:cs typeface="Consolas" panose="020B0609020204030204" pitchFamily="49" charset="0"/>
            </a:endParaRPr>
          </a:p>
        </p:txBody>
      </p:sp>
      <p:sp>
        <p:nvSpPr>
          <p:cNvPr id="118786" name="Rectangle 2"/>
          <p:cNvSpPr>
            <a:spLocks noChangeArrowheads="1"/>
          </p:cNvSpPr>
          <p:nvPr/>
        </p:nvSpPr>
        <p:spPr bwMode="auto">
          <a:xfrm>
            <a:off x="0" y="60452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graphicFrame>
        <p:nvGraphicFramePr>
          <p:cNvPr id="118785" name="Object 1"/>
          <p:cNvGraphicFramePr>
            <a:graphicFrameLocks noChangeAspect="1"/>
          </p:cNvGraphicFramePr>
          <p:nvPr/>
        </p:nvGraphicFramePr>
        <p:xfrm>
          <a:off x="1785918" y="4279197"/>
          <a:ext cx="642942" cy="611579"/>
        </p:xfrm>
        <a:graphic>
          <a:graphicData uri="http://schemas.openxmlformats.org/presentationml/2006/ole">
            <mc:AlternateContent xmlns:mc="http://schemas.openxmlformats.org/markup-compatibility/2006">
              <mc:Choice xmlns:v="urn:schemas-microsoft-com:vml" Requires="v">
                <p:oleObj spid="_x0000_s6145" name="" r:id="rId1" imgW="9448800" imgH="8839200" progId="">
                  <p:embed/>
                </p:oleObj>
              </mc:Choice>
              <mc:Fallback>
                <p:oleObj name="" r:id="rId1" imgW="9448800" imgH="8839200" progId="">
                  <p:embed/>
                  <p:pic>
                    <p:nvPicPr>
                      <p:cNvPr id="0" name="图片 6144"/>
                      <p:cNvPicPr>
                        <a:picLocks noChangeAspect="1"/>
                      </p:cNvPicPr>
                      <p:nvPr/>
                    </p:nvPicPr>
                    <p:blipFill>
                      <a:blip r:embed="rId2"/>
                      <a:stretch>
                        <a:fillRect/>
                      </a:stretch>
                    </p:blipFill>
                    <p:spPr>
                      <a:xfrm>
                        <a:off x="1785918" y="4279197"/>
                        <a:ext cx="642942" cy="611579"/>
                      </a:xfrm>
                      <a:prstGeom prst="rect">
                        <a:avLst/>
                      </a:prstGeom>
                      <a:noFill/>
                      <a:ln w="9525">
                        <a:noFill/>
                      </a:ln>
                    </p:spPr>
                  </p:pic>
                </p:oleObj>
              </mc:Fallback>
            </mc:AlternateContent>
          </a:graphicData>
        </a:graphic>
      </p:graphicFrame>
      <p:sp>
        <p:nvSpPr>
          <p:cNvPr id="118788" name="Rectangle 4"/>
          <p:cNvSpPr>
            <a:spLocks noChangeArrowheads="1"/>
          </p:cNvSpPr>
          <p:nvPr/>
        </p:nvSpPr>
        <p:spPr bwMode="auto">
          <a:xfrm>
            <a:off x="0" y="60452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graphicFrame>
        <p:nvGraphicFramePr>
          <p:cNvPr id="118787" name="Object 3"/>
          <p:cNvGraphicFramePr>
            <a:graphicFrameLocks noChangeAspect="1"/>
          </p:cNvGraphicFramePr>
          <p:nvPr/>
        </p:nvGraphicFramePr>
        <p:xfrm>
          <a:off x="3441692" y="4319272"/>
          <a:ext cx="642942" cy="611579"/>
        </p:xfrm>
        <a:graphic>
          <a:graphicData uri="http://schemas.openxmlformats.org/presentationml/2006/ole">
            <mc:AlternateContent xmlns:mc="http://schemas.openxmlformats.org/markup-compatibility/2006">
              <mc:Choice xmlns:v="urn:schemas-microsoft-com:vml" Requires="v">
                <p:oleObj spid="_x0000_s6146" name="" r:id="rId3" imgW="9448800" imgH="8839200" progId="">
                  <p:embed/>
                </p:oleObj>
              </mc:Choice>
              <mc:Fallback>
                <p:oleObj name="" r:id="rId3" imgW="9448800" imgH="8839200" progId="">
                  <p:embed/>
                  <p:pic>
                    <p:nvPicPr>
                      <p:cNvPr id="0" name="图片 6145"/>
                      <p:cNvPicPr>
                        <a:picLocks noChangeAspect="1"/>
                      </p:cNvPicPr>
                      <p:nvPr/>
                    </p:nvPicPr>
                    <p:blipFill>
                      <a:blip r:embed="rId4"/>
                      <a:stretch>
                        <a:fillRect/>
                      </a:stretch>
                    </p:blipFill>
                    <p:spPr>
                      <a:xfrm>
                        <a:off x="3441692" y="4319272"/>
                        <a:ext cx="642942" cy="611579"/>
                      </a:xfrm>
                      <a:prstGeom prst="rect">
                        <a:avLst/>
                      </a:prstGeom>
                      <a:noFill/>
                      <a:ln w="9525">
                        <a:noFill/>
                      </a:ln>
                    </p:spPr>
                  </p:pic>
                </p:oleObj>
              </mc:Fallback>
            </mc:AlternateContent>
          </a:graphicData>
        </a:graphic>
      </p:graphicFrame>
      <p:sp>
        <p:nvSpPr>
          <p:cNvPr id="11" name="TextBox 10"/>
          <p:cNvSpPr txBox="1"/>
          <p:nvPr/>
        </p:nvSpPr>
        <p:spPr>
          <a:xfrm>
            <a:off x="857224" y="5247966"/>
            <a:ext cx="7215238"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，这样递推式的解是</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18790" name="Object 6"/>
          <p:cNvGraphicFramePr>
            <a:graphicFrameLocks noChangeAspect="1"/>
          </p:cNvGraphicFramePr>
          <p:nvPr/>
        </p:nvGraphicFramePr>
        <p:xfrm>
          <a:off x="5786446" y="5142668"/>
          <a:ext cx="857256" cy="721899"/>
        </p:xfrm>
        <a:graphic>
          <a:graphicData uri="http://schemas.openxmlformats.org/presentationml/2006/ole">
            <mc:AlternateContent xmlns:mc="http://schemas.openxmlformats.org/markup-compatibility/2006">
              <mc:Choice xmlns:v="urn:schemas-microsoft-com:vml" Requires="v">
                <p:oleObj spid="_x0000_s6147" name="" r:id="rId5" imgW="13106400" imgH="10972800" progId="">
                  <p:embed/>
                </p:oleObj>
              </mc:Choice>
              <mc:Fallback>
                <p:oleObj name="" r:id="rId5" imgW="13106400" imgH="10972800" progId="">
                  <p:embed/>
                  <p:pic>
                    <p:nvPicPr>
                      <p:cNvPr id="0" name="图片 6146"/>
                      <p:cNvPicPr>
                        <a:picLocks noChangeAspect="1"/>
                      </p:cNvPicPr>
                      <p:nvPr/>
                    </p:nvPicPr>
                    <p:blipFill>
                      <a:blip r:embed="rId6"/>
                      <a:stretch>
                        <a:fillRect/>
                      </a:stretch>
                    </p:blipFill>
                    <p:spPr>
                      <a:xfrm>
                        <a:off x="5786446" y="5142668"/>
                        <a:ext cx="857256" cy="721899"/>
                      </a:xfrm>
                      <a:prstGeom prst="rect">
                        <a:avLst/>
                      </a:prstGeom>
                      <a:noFill/>
                      <a:ln w="9525">
                        <a:noFill/>
                      </a:ln>
                    </p:spPr>
                  </p:pic>
                </p:oleObj>
              </mc:Fallback>
            </mc:AlternateContent>
          </a:graphicData>
        </a:graphic>
      </p:graphicFrame>
      <p:graphicFrame>
        <p:nvGraphicFramePr>
          <p:cNvPr id="118789" name="Object 5"/>
          <p:cNvGraphicFramePr>
            <a:graphicFrameLocks noChangeAspect="1"/>
          </p:cNvGraphicFramePr>
          <p:nvPr/>
        </p:nvGraphicFramePr>
        <p:xfrm>
          <a:off x="7072330" y="5105090"/>
          <a:ext cx="928694" cy="782058"/>
        </p:xfrm>
        <a:graphic>
          <a:graphicData uri="http://schemas.openxmlformats.org/presentationml/2006/ole">
            <mc:AlternateContent xmlns:mc="http://schemas.openxmlformats.org/markup-compatibility/2006">
              <mc:Choice xmlns:v="urn:schemas-microsoft-com:vml" Requires="v">
                <p:oleObj spid="_x0000_s6148" name="" r:id="rId7" imgW="13106400" imgH="10972800" progId="">
                  <p:embed/>
                </p:oleObj>
              </mc:Choice>
              <mc:Fallback>
                <p:oleObj name="" r:id="rId7" imgW="13106400" imgH="10972800" progId="">
                  <p:embed/>
                  <p:pic>
                    <p:nvPicPr>
                      <p:cNvPr id="0" name="图片 6147"/>
                      <p:cNvPicPr>
                        <a:picLocks noChangeAspect="1"/>
                      </p:cNvPicPr>
                      <p:nvPr/>
                    </p:nvPicPr>
                    <p:blipFill>
                      <a:blip r:embed="rId8"/>
                      <a:stretch>
                        <a:fillRect/>
                      </a:stretch>
                    </p:blipFill>
                    <p:spPr>
                      <a:xfrm>
                        <a:off x="7072330" y="5105090"/>
                        <a:ext cx="928694" cy="782058"/>
                      </a:xfrm>
                      <a:prstGeom prst="rect">
                        <a:avLst/>
                      </a:prstGeom>
                      <a:noFill/>
                      <a:ln w="9525">
                        <a:noFill/>
                      </a:ln>
                    </p:spPr>
                  </p:pic>
                </p:oleObj>
              </mc:Fallback>
            </mc:AlternateContent>
          </a:graphicData>
        </a:graphic>
      </p:graphicFrame>
      <p:sp>
        <p:nvSpPr>
          <p:cNvPr id="118791" name="Rectangle 7"/>
          <p:cNvSpPr>
            <a:spLocks noChangeArrowheads="1"/>
          </p:cNvSpPr>
          <p:nvPr/>
        </p:nvSpPr>
        <p:spPr bwMode="auto">
          <a:xfrm>
            <a:off x="0" y="60452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sp>
        <p:nvSpPr>
          <p:cNvPr id="118793" name="Rectangle 9"/>
          <p:cNvSpPr>
            <a:spLocks noChangeArrowheads="1"/>
          </p:cNvSpPr>
          <p:nvPr/>
        </p:nvSpPr>
        <p:spPr bwMode="auto">
          <a:xfrm>
            <a:off x="0" y="1518920"/>
            <a:ext cx="255198" cy="24622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 </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71472" y="1357298"/>
            <a:ext cx="5857916"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为求</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，求解下面两个联立方程：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571472" y="2143116"/>
            <a:ext cx="6786610" cy="430887"/>
          </a:xfrm>
          <a:prstGeom prst="rect">
            <a:avLst/>
          </a:prstGeom>
          <a:noFill/>
        </p:spPr>
        <p:txBody>
          <a:bodyPr wrap="square" rtlCol="0">
            <a:spAutoFit/>
          </a:bodyPr>
          <a:lstStyle/>
          <a:p>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642910" y="3286124"/>
            <a:ext cx="4214842"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求得：</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642910" y="4214818"/>
            <a:ext cx="8001056" cy="1446550"/>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=O(φ</a:t>
            </a:r>
            <a:r>
              <a:rPr lang="en-US" altLang="zh-CN" sz="22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φ=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776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3" name="Object 3"/>
          <p:cNvGraphicFramePr>
            <a:graphicFrameLocks noChangeAspect="1"/>
          </p:cNvGraphicFramePr>
          <p:nvPr/>
        </p:nvGraphicFramePr>
        <p:xfrm>
          <a:off x="4214810" y="2071678"/>
          <a:ext cx="714380" cy="679532"/>
        </p:xfrm>
        <a:graphic>
          <a:graphicData uri="http://schemas.openxmlformats.org/presentationml/2006/ole">
            <mc:AlternateContent xmlns:mc="http://schemas.openxmlformats.org/markup-compatibility/2006">
              <mc:Choice xmlns:v="urn:schemas-microsoft-com:vml" Requires="v">
                <p:oleObj spid="_x0000_s7169" name="" r:id="rId1" imgW="9448800" imgH="8839200" progId="">
                  <p:embed/>
                </p:oleObj>
              </mc:Choice>
              <mc:Fallback>
                <p:oleObj name="" r:id="rId1" imgW="9448800" imgH="8839200" progId="">
                  <p:embed/>
                  <p:pic>
                    <p:nvPicPr>
                      <p:cNvPr id="0" name="图片 7168"/>
                      <p:cNvPicPr>
                        <a:picLocks noChangeAspect="1"/>
                      </p:cNvPicPr>
                      <p:nvPr/>
                    </p:nvPicPr>
                    <p:blipFill>
                      <a:blip r:embed="rId2"/>
                      <a:stretch>
                        <a:fillRect/>
                      </a:stretch>
                    </p:blipFill>
                    <p:spPr>
                      <a:xfrm>
                        <a:off x="4214810" y="2071678"/>
                        <a:ext cx="714380" cy="679532"/>
                      </a:xfrm>
                      <a:prstGeom prst="rect">
                        <a:avLst/>
                      </a:prstGeom>
                      <a:noFill/>
                      <a:ln w="9525">
                        <a:noFill/>
                      </a:ln>
                    </p:spPr>
                  </p:pic>
                </p:oleObj>
              </mc:Fallback>
            </mc:AlternateContent>
          </a:graphicData>
        </a:graphic>
      </p:graphicFrame>
      <p:sp>
        <p:nvSpPr>
          <p:cNvPr id="11776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5" name="Object 5"/>
          <p:cNvGraphicFramePr>
            <a:graphicFrameLocks noChangeAspect="1"/>
          </p:cNvGraphicFramePr>
          <p:nvPr/>
        </p:nvGraphicFramePr>
        <p:xfrm>
          <a:off x="5715008" y="2071678"/>
          <a:ext cx="675913" cy="642942"/>
        </p:xfrm>
        <a:graphic>
          <a:graphicData uri="http://schemas.openxmlformats.org/presentationml/2006/ole">
            <mc:AlternateContent xmlns:mc="http://schemas.openxmlformats.org/markup-compatibility/2006">
              <mc:Choice xmlns:v="urn:schemas-microsoft-com:vml" Requires="v">
                <p:oleObj spid="_x0000_s7170" name="" r:id="rId3" imgW="9448800" imgH="8839200" progId="">
                  <p:embed/>
                </p:oleObj>
              </mc:Choice>
              <mc:Fallback>
                <p:oleObj name="" r:id="rId3" imgW="9448800" imgH="8839200" progId="">
                  <p:embed/>
                  <p:pic>
                    <p:nvPicPr>
                      <p:cNvPr id="0" name="图片 7169"/>
                      <p:cNvPicPr>
                        <a:picLocks noChangeAspect="1"/>
                      </p:cNvPicPr>
                      <p:nvPr/>
                    </p:nvPicPr>
                    <p:blipFill>
                      <a:blip r:embed="rId4"/>
                      <a:stretch>
                        <a:fillRect/>
                      </a:stretch>
                    </p:blipFill>
                    <p:spPr>
                      <a:xfrm>
                        <a:off x="5715008" y="2071678"/>
                        <a:ext cx="675913" cy="642942"/>
                      </a:xfrm>
                      <a:prstGeom prst="rect">
                        <a:avLst/>
                      </a:prstGeom>
                      <a:noFill/>
                      <a:ln w="9525">
                        <a:noFill/>
                      </a:ln>
                    </p:spPr>
                  </p:pic>
                </p:oleObj>
              </mc:Fallback>
            </mc:AlternateContent>
          </a:graphicData>
        </a:graphic>
      </p:graphicFrame>
      <p:sp>
        <p:nvSpPr>
          <p:cNvPr id="117768"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7" name="Object 7"/>
          <p:cNvGraphicFramePr>
            <a:graphicFrameLocks noChangeAspect="1"/>
          </p:cNvGraphicFramePr>
          <p:nvPr/>
        </p:nvGraphicFramePr>
        <p:xfrm>
          <a:off x="2071670" y="3186159"/>
          <a:ext cx="428628" cy="696521"/>
        </p:xfrm>
        <a:graphic>
          <a:graphicData uri="http://schemas.openxmlformats.org/presentationml/2006/ole">
            <mc:AlternateContent xmlns:mc="http://schemas.openxmlformats.org/markup-compatibility/2006">
              <mc:Choice xmlns:v="urn:schemas-microsoft-com:vml" Requires="v">
                <p:oleObj spid="_x0000_s7171" name="" r:id="rId5" imgW="5486400" imgH="8839200" progId="">
                  <p:embed/>
                </p:oleObj>
              </mc:Choice>
              <mc:Fallback>
                <p:oleObj name="" r:id="rId5" imgW="5486400" imgH="8839200" progId="">
                  <p:embed/>
                  <p:pic>
                    <p:nvPicPr>
                      <p:cNvPr id="0" name="图片 7170"/>
                      <p:cNvPicPr>
                        <a:picLocks noChangeAspect="1"/>
                      </p:cNvPicPr>
                      <p:nvPr/>
                    </p:nvPicPr>
                    <p:blipFill>
                      <a:blip r:embed="rId6"/>
                      <a:stretch>
                        <a:fillRect/>
                      </a:stretch>
                    </p:blipFill>
                    <p:spPr>
                      <a:xfrm>
                        <a:off x="2071670" y="3186159"/>
                        <a:ext cx="428628" cy="696521"/>
                      </a:xfrm>
                      <a:prstGeom prst="rect">
                        <a:avLst/>
                      </a:prstGeom>
                      <a:noFill/>
                      <a:ln w="9525">
                        <a:noFill/>
                      </a:ln>
                    </p:spPr>
                  </p:pic>
                </p:oleObj>
              </mc:Fallback>
            </mc:AlternateContent>
          </a:graphicData>
        </a:graphic>
      </p:graphicFrame>
      <p:sp>
        <p:nvSpPr>
          <p:cNvPr id="117770"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9" name="Object 9"/>
          <p:cNvGraphicFramePr>
            <a:graphicFrameLocks noChangeAspect="1"/>
          </p:cNvGraphicFramePr>
          <p:nvPr/>
        </p:nvGraphicFramePr>
        <p:xfrm>
          <a:off x="3357554" y="3214686"/>
          <a:ext cx="641110" cy="714380"/>
        </p:xfrm>
        <a:graphic>
          <a:graphicData uri="http://schemas.openxmlformats.org/presentationml/2006/ole">
            <mc:AlternateContent xmlns:mc="http://schemas.openxmlformats.org/markup-compatibility/2006">
              <mc:Choice xmlns:v="urn:schemas-microsoft-com:vml" Requires="v">
                <p:oleObj spid="_x0000_s7172" name="" r:id="rId7" imgW="7924800" imgH="8839200" progId="">
                  <p:embed/>
                </p:oleObj>
              </mc:Choice>
              <mc:Fallback>
                <p:oleObj name="" r:id="rId7" imgW="7924800" imgH="8839200" progId="">
                  <p:embed/>
                  <p:pic>
                    <p:nvPicPr>
                      <p:cNvPr id="0" name="图片 7171"/>
                      <p:cNvPicPr>
                        <a:picLocks noChangeAspect="1"/>
                      </p:cNvPicPr>
                      <p:nvPr/>
                    </p:nvPicPr>
                    <p:blipFill>
                      <a:blip r:embed="rId8"/>
                      <a:stretch>
                        <a:fillRect/>
                      </a:stretch>
                    </p:blipFill>
                    <p:spPr>
                      <a:xfrm>
                        <a:off x="3357554" y="3214686"/>
                        <a:ext cx="641110" cy="714380"/>
                      </a:xfrm>
                      <a:prstGeom prst="rect">
                        <a:avLst/>
                      </a:prstGeom>
                      <a:noFill/>
                      <a:ln w="9525">
                        <a:noFill/>
                      </a:ln>
                    </p:spPr>
                  </p:pic>
                </p:oleObj>
              </mc:Fallback>
            </mc:AlternateContent>
          </a:graphicData>
        </a:graphic>
      </p:graphicFrame>
      <p:sp>
        <p:nvSpPr>
          <p:cNvPr id="117772"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71" name="Object 11"/>
          <p:cNvGraphicFramePr>
            <a:graphicFrameLocks noChangeAspect="1"/>
          </p:cNvGraphicFramePr>
          <p:nvPr/>
        </p:nvGraphicFramePr>
        <p:xfrm>
          <a:off x="2409514" y="4071942"/>
          <a:ext cx="2733990" cy="785818"/>
        </p:xfrm>
        <a:graphic>
          <a:graphicData uri="http://schemas.openxmlformats.org/presentationml/2006/ole">
            <mc:AlternateContent xmlns:mc="http://schemas.openxmlformats.org/markup-compatibility/2006">
              <mc:Choice xmlns:v="urn:schemas-microsoft-com:vml" Requires="v">
                <p:oleObj spid="_x0000_s7173" name="" r:id="rId9" imgW="38100000" imgH="10972800" progId="">
                  <p:embed/>
                </p:oleObj>
              </mc:Choice>
              <mc:Fallback>
                <p:oleObj name="" r:id="rId9" imgW="38100000" imgH="10972800" progId="">
                  <p:embed/>
                  <p:pic>
                    <p:nvPicPr>
                      <p:cNvPr id="0" name="图片 7172"/>
                      <p:cNvPicPr>
                        <a:picLocks noChangeAspect="1"/>
                      </p:cNvPicPr>
                      <p:nvPr/>
                    </p:nvPicPr>
                    <p:blipFill>
                      <a:blip r:embed="rId10"/>
                      <a:stretch>
                        <a:fillRect/>
                      </a:stretch>
                    </p:blipFill>
                    <p:spPr>
                      <a:xfrm>
                        <a:off x="2409514" y="4071942"/>
                        <a:ext cx="2733990" cy="785818"/>
                      </a:xfrm>
                      <a:prstGeom prst="rect">
                        <a:avLst/>
                      </a:prstGeom>
                      <a:noFill/>
                      <a:ln w="9525">
                        <a:noFill/>
                      </a:ln>
                    </p:spPr>
                  </p:pic>
                </p:oleObj>
              </mc:Fallback>
            </mc:AlternateContent>
          </a:graphicData>
        </a:graphic>
      </p:graphicFrame>
      <p:sp>
        <p:nvSpPr>
          <p:cNvPr id="11777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73" name="Object 13"/>
          <p:cNvGraphicFramePr>
            <a:graphicFrameLocks noChangeAspect="1"/>
          </p:cNvGraphicFramePr>
          <p:nvPr/>
        </p:nvGraphicFramePr>
        <p:xfrm>
          <a:off x="5493254" y="4071942"/>
          <a:ext cx="1293324" cy="785818"/>
        </p:xfrm>
        <a:graphic>
          <a:graphicData uri="http://schemas.openxmlformats.org/presentationml/2006/ole">
            <mc:AlternateContent xmlns:mc="http://schemas.openxmlformats.org/markup-compatibility/2006">
              <mc:Choice xmlns:v="urn:schemas-microsoft-com:vml" Requires="v">
                <p:oleObj spid="_x0000_s7174" name="" r:id="rId11" imgW="17983200" imgH="10972800" progId="">
                  <p:embed/>
                </p:oleObj>
              </mc:Choice>
              <mc:Fallback>
                <p:oleObj name="" r:id="rId11" imgW="17983200" imgH="10972800" progId="">
                  <p:embed/>
                  <p:pic>
                    <p:nvPicPr>
                      <p:cNvPr id="0" name="图片 7173"/>
                      <p:cNvPicPr>
                        <a:picLocks noChangeAspect="1"/>
                      </p:cNvPicPr>
                      <p:nvPr/>
                    </p:nvPicPr>
                    <p:blipFill>
                      <a:blip r:embed="rId12"/>
                      <a:stretch>
                        <a:fillRect/>
                      </a:stretch>
                    </p:blipFill>
                    <p:spPr>
                      <a:xfrm>
                        <a:off x="5493254" y="4071942"/>
                        <a:ext cx="1293324" cy="785818"/>
                      </a:xfrm>
                      <a:prstGeom prst="rect">
                        <a:avLst/>
                      </a:prstGeom>
                      <a:noFill/>
                      <a:ln w="9525">
                        <a:noFill/>
                      </a:ln>
                    </p:spPr>
                  </p:pic>
                </p:oleObj>
              </mc:Fallback>
            </mc:AlternateContent>
          </a:graphicData>
        </a:graphic>
      </p:graphicFrame>
      <p:sp>
        <p:nvSpPr>
          <p:cNvPr id="11777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75" name="Object 15"/>
          <p:cNvGraphicFramePr>
            <a:graphicFrameLocks noChangeAspect="1"/>
          </p:cNvGraphicFramePr>
          <p:nvPr/>
        </p:nvGraphicFramePr>
        <p:xfrm>
          <a:off x="2428860" y="5143512"/>
          <a:ext cx="785818" cy="747485"/>
        </p:xfrm>
        <a:graphic>
          <a:graphicData uri="http://schemas.openxmlformats.org/presentationml/2006/ole">
            <mc:AlternateContent xmlns:mc="http://schemas.openxmlformats.org/markup-compatibility/2006">
              <mc:Choice xmlns:v="urn:schemas-microsoft-com:vml" Requires="v">
                <p:oleObj spid="_x0000_s7175" name="" r:id="rId13" imgW="9448800" imgH="8839200" progId="">
                  <p:embed/>
                </p:oleObj>
              </mc:Choice>
              <mc:Fallback>
                <p:oleObj name="" r:id="rId13" imgW="9448800" imgH="8839200" progId="">
                  <p:embed/>
                  <p:pic>
                    <p:nvPicPr>
                      <p:cNvPr id="0" name="图片 7174"/>
                      <p:cNvPicPr>
                        <a:picLocks noChangeAspect="1"/>
                      </p:cNvPicPr>
                      <p:nvPr/>
                    </p:nvPicPr>
                    <p:blipFill>
                      <a:blip r:embed="rId2"/>
                      <a:stretch>
                        <a:fillRect/>
                      </a:stretch>
                    </p:blipFill>
                    <p:spPr>
                      <a:xfrm>
                        <a:off x="2428860" y="5143512"/>
                        <a:ext cx="785818" cy="747485"/>
                      </a:xfrm>
                      <a:prstGeom prst="rect">
                        <a:avLst/>
                      </a:prstGeom>
                      <a:noFill/>
                      <a:ln w="9525">
                        <a:noFill/>
                      </a:ln>
                    </p:spPr>
                  </p:pic>
                </p:oleObj>
              </mc:Fallback>
            </mc:AlternateContent>
          </a:graphicData>
        </a:graphic>
      </p:graphicFrame>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1164590"/>
            <a:ext cx="3749670" cy="457200"/>
          </a:xfrm>
          <a:prstGeom prst="rect">
            <a:avLst/>
          </a:prstGeom>
          <a:solidFill>
            <a:srgbClr val="6600CC"/>
          </a:solidFill>
          <a:ln w="9525">
            <a:noFill/>
            <a:miter lim="800000"/>
          </a:ln>
        </p:spPr>
        <p:txBody>
          <a:bodyPr wrap="square">
            <a:spAutoFit/>
          </a:bodyPr>
          <a:lstStyle/>
          <a:p>
            <a:pPr algn="ctr">
              <a:spcBef>
                <a:spcPct val="50000"/>
              </a:spcBef>
            </a:pPr>
            <a:r>
              <a:rPr lang="en-US" altLang="zh-CN" dirty="0">
                <a:solidFill>
                  <a:schemeClr val="bg1"/>
                </a:solidFill>
                <a:latin typeface="Consolas" panose="020B0609020204030204" pitchFamily="49" charset="0"/>
                <a:ea typeface="楷体" panose="02010609060101010101" pitchFamily="49" charset="-122"/>
                <a:cs typeface="Consolas" panose="020B0609020204030204" pitchFamily="49" charset="0"/>
              </a:rPr>
              <a:t>2. </a:t>
            </a:r>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非齐次递推式的求解</a:t>
            </a:r>
            <a:endPar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41987" name="Text Box 3"/>
          <p:cNvSpPr txBox="1">
            <a:spLocks noChangeArrowheads="1"/>
          </p:cNvSpPr>
          <p:nvPr/>
        </p:nvSpPr>
        <p:spPr bwMode="auto">
          <a:xfrm>
            <a:off x="611188" y="2449195"/>
            <a:ext cx="7561262" cy="1286845"/>
          </a:xfrm>
          <a:prstGeom prst="rect">
            <a:avLst/>
          </a:prstGeom>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(2.7)</a:t>
            </a:r>
            <a:endPar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nb-NO"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0≤</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endPar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988" name="Text Box 4"/>
          <p:cNvSpPr txBox="1">
            <a:spLocks noChangeArrowheads="1"/>
          </p:cNvSpPr>
          <p:nvPr/>
        </p:nvSpPr>
        <p:spPr bwMode="auto">
          <a:xfrm>
            <a:off x="468313" y="4025782"/>
            <a:ext cx="8280400" cy="1938992"/>
          </a:xfrm>
          <a:prstGeom prst="rect">
            <a:avLst/>
          </a:prstGeom>
          <a:noFill/>
          <a:ln w="9525">
            <a:noFill/>
            <a:miter lim="800000"/>
          </a:ln>
        </p:spPr>
        <p:txBody>
          <a:bodyPr>
            <a:spAutoFit/>
          </a:bodyPr>
          <a:lstStyle/>
          <a:p>
            <a:pPr>
              <a:lnSpc>
                <a:spcPct val="150000"/>
              </a:lnSpc>
            </a:pP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其通解形式如下：</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C00CC"/>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C00CC"/>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C00CC"/>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是对应齐次递归方程的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是原非齐次递归方程的特解。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989" name="Text Box 5"/>
          <p:cNvSpPr txBox="1">
            <a:spLocks noChangeArrowheads="1"/>
          </p:cNvSpPr>
          <p:nvPr/>
        </p:nvSpPr>
        <p:spPr bwMode="auto">
          <a:xfrm>
            <a:off x="468313" y="1730058"/>
            <a:ext cx="8207375" cy="430887"/>
          </a:xfrm>
          <a:prstGeom prst="rect">
            <a:avLst/>
          </a:prstGeom>
          <a:noFill/>
          <a:ln w="9525">
            <a:noFill/>
            <a:miter lim="800000"/>
          </a:ln>
        </p:spPr>
        <p:txBody>
          <a:bodyPr>
            <a:spAutoFit/>
          </a:bodyPr>
          <a:lstStyle/>
          <a:p>
            <a:r>
              <a:rPr lang="zh-CN" altLang="en-US" sz="2200">
                <a:solidFill>
                  <a:srgbClr val="0000FF"/>
                </a:solidFill>
                <a:ea typeface="楷体" panose="02010609060101010101" pitchFamily="49" charset="-122"/>
                <a:cs typeface="Times New Roman" panose="02020603050405020304" pitchFamily="18" charset="0"/>
              </a:rPr>
              <a:t>常系数的线性非齐次递推式的一般格式如下：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90542" y="1000108"/>
            <a:ext cx="8496300" cy="3908762"/>
          </a:xfrm>
          <a:prstGeom prst="rect">
            <a:avLst/>
          </a:prstGeom>
          <a:noFill/>
          <a:ln w="9525">
            <a:noFill/>
            <a:miter lim="800000"/>
          </a:ln>
        </p:spPr>
        <p:txBody>
          <a:bodyPr>
            <a:spAutoFit/>
          </a:bodyPr>
          <a:lstStyle/>
          <a:p>
            <a:pPr>
              <a:lnSpc>
                <a:spcPct val="20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现在还没有一种寻找特解的有效方法。一般是根据</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的形式来确定特解。</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次多</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式，即</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i="1" smtClean="0">
                <a:solidFill>
                  <a:srgbClr val="9900FF"/>
                </a:solidFill>
                <a:ea typeface="楷体" panose="02010609060101010101" pitchFamily="49" charset="-122"/>
                <a:cs typeface="Times New Roman" panose="02020603050405020304" pitchFamily="18" charset="0"/>
              </a:rPr>
              <a:t>”</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i="1" baseline="30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i="1" baseline="30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代入原递归方程求出</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再代入初始条件（</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nb-NO"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nb-NO"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）求出系数得到最终通解。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3850" y="1236028"/>
            <a:ext cx="8208963" cy="943528"/>
          </a:xfrm>
          <a:prstGeom prst="rect">
            <a:avLst/>
          </a:prstGeom>
          <a:solidFill>
            <a:schemeClr val="accent1">
              <a:lumMod val="20000"/>
              <a:lumOff val="80000"/>
            </a:schemeClr>
          </a:solidFill>
          <a:ln w="9525">
            <a:noFill/>
            <a:miter lim="800000"/>
          </a:ln>
        </p:spPr>
        <p:txBody>
          <a:bodyPr>
            <a:spAutoFit/>
          </a:bodyPr>
          <a:lstStyle/>
          <a:p>
            <a:pPr>
              <a:lnSpc>
                <a:spcPct val="150000"/>
              </a:lnSpc>
              <a:spcBef>
                <a:spcPct val="50000"/>
              </a:spcBef>
            </a:pPr>
            <a:r>
              <a:rPr lang="zh-CN" altLang="en-US" sz="2000" smtClean="0">
                <a:solidFill>
                  <a:srgbClr val="0000FF"/>
                </a:solidFill>
                <a:latin typeface="楷体" panose="02010609060101010101" pitchFamily="49" charset="-122"/>
                <a:ea typeface="楷体" panose="02010609060101010101" pitchFamily="49" charset="-122"/>
              </a:rPr>
              <a:t>    有些情况下非齐次递推式的系数不一定是常系数。</a:t>
            </a:r>
            <a:r>
              <a:rPr lang="zh-CN" altLang="en-US" sz="2000" smtClean="0">
                <a:solidFill>
                  <a:srgbClr val="0000FF"/>
                </a:solidFill>
                <a:latin typeface="楷体" panose="02010609060101010101" pitchFamily="49" charset="-122"/>
                <a:ea typeface="楷体" panose="02010609060101010101" pitchFamily="49" charset="-122"/>
                <a:cs typeface="Consolas" panose="020B0609020204030204" pitchFamily="49" charset="0"/>
              </a:rPr>
              <a:t>下面</a:t>
            </a:r>
            <a:r>
              <a:rPr lang="zh-CN" altLang="en-US" sz="2000" dirty="0">
                <a:solidFill>
                  <a:srgbClr val="0000FF"/>
                </a:solidFill>
                <a:latin typeface="楷体" panose="02010609060101010101" pitchFamily="49" charset="-122"/>
                <a:ea typeface="楷体" panose="02010609060101010101" pitchFamily="49" charset="-122"/>
                <a:cs typeface="Consolas" panose="020B0609020204030204" pitchFamily="49" charset="0"/>
              </a:rPr>
              <a:t>仅讨论几种简单且常用的非齐次递推式的求解过程。</a:t>
            </a:r>
            <a:endParaRPr lang="zh-CN" altLang="en-US" sz="2000" dirty="0">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4" name="TextBox 3"/>
          <p:cNvSpPr txBox="1"/>
          <p:nvPr/>
        </p:nvSpPr>
        <p:spPr>
          <a:xfrm>
            <a:off x="500034" y="3188645"/>
            <a:ext cx="7858180"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是另一个序列。通过递推关系容易推出（</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 </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例如，递推式</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4690"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aphicFrame>
        <p:nvGraphicFramePr>
          <p:cNvPr id="114689" name="Object 1"/>
          <p:cNvGraphicFramePr>
            <a:graphicFrameLocks noChangeAspect="1"/>
          </p:cNvGraphicFramePr>
          <p:nvPr/>
        </p:nvGraphicFramePr>
        <p:xfrm>
          <a:off x="2959094" y="3831587"/>
          <a:ext cx="755650" cy="685800"/>
        </p:xfrm>
        <a:graphic>
          <a:graphicData uri="http://schemas.openxmlformats.org/presentationml/2006/ole">
            <mc:AlternateContent xmlns:mc="http://schemas.openxmlformats.org/markup-compatibility/2006">
              <mc:Choice xmlns:v="urn:schemas-microsoft-com:vml" Requires="v">
                <p:oleObj spid="_x0000_s8193" name="Equation" r:id="rId1" imgW="11277600" imgH="10363200" progId="">
                  <p:embed/>
                </p:oleObj>
              </mc:Choice>
              <mc:Fallback>
                <p:oleObj name="Equation" r:id="rId1" imgW="11277600" imgH="10363200" progId="">
                  <p:embed/>
                  <p:pic>
                    <p:nvPicPr>
                      <p:cNvPr id="0" name="图片 8192"/>
                      <p:cNvPicPr>
                        <a:picLocks noChangeAspect="1"/>
                      </p:cNvPicPr>
                      <p:nvPr/>
                    </p:nvPicPr>
                    <p:blipFill>
                      <a:blip r:embed="rId2"/>
                      <a:stretch>
                        <a:fillRect/>
                      </a:stretch>
                    </p:blipFill>
                    <p:spPr>
                      <a:xfrm>
                        <a:off x="2959094" y="3831587"/>
                        <a:ext cx="755650" cy="685800"/>
                      </a:xfrm>
                      <a:prstGeom prst="rect">
                        <a:avLst/>
                      </a:prstGeom>
                      <a:noFill/>
                      <a:ln w="9525">
                        <a:noFill/>
                      </a:ln>
                    </p:spPr>
                  </p:pic>
                </p:oleObj>
              </mc:Fallback>
            </mc:AlternateContent>
          </a:graphicData>
        </a:graphic>
      </p:graphicFrame>
      <p:sp>
        <p:nvSpPr>
          <p:cNvPr id="6" name="TextBox 5"/>
          <p:cNvSpPr txBox="1"/>
          <p:nvPr/>
        </p:nvSpPr>
        <p:spPr>
          <a:xfrm>
            <a:off x="571472" y="2474265"/>
            <a:ext cx="7786742" cy="598589"/>
          </a:xfrm>
          <a:prstGeom prst="rect">
            <a:avLst/>
          </a:prstGeom>
          <a:solidFill>
            <a:schemeClr val="accent5">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(0)=0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2.8</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642910" y="2000240"/>
            <a:ext cx="8001056"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通过递推关系推出（</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2.9</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例如，递推式</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714348" y="1285860"/>
            <a:ext cx="7715304" cy="598589"/>
          </a:xfrm>
          <a:prstGeom prst="rect">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(0)=1	</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2.9</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428596" y="1941745"/>
            <a:ext cx="8143932" cy="4247317"/>
          </a:xfrm>
          <a:prstGeom prst="rect">
            <a:avLst/>
          </a:prstGeom>
          <a:noFill/>
        </p:spPr>
        <p:txBody>
          <a:bodyPr wrap="square" rtlCol="0">
            <a:spAutoFit/>
          </a:bodyPr>
          <a:lstStyle/>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其求解过程如下：</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pt-BR"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-2)!+2)</a:t>
            </a:r>
            <a:endPar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构造一个辅助函数</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，代入</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式有</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        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简化为：</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-1)+1</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它的解为：</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     = 0+</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 </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26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2641" name="Object 1"/>
          <p:cNvGraphicFramePr>
            <a:graphicFrameLocks noChangeAspect="1"/>
          </p:cNvGraphicFramePr>
          <p:nvPr/>
        </p:nvGraphicFramePr>
        <p:xfrm>
          <a:off x="3832220" y="5151131"/>
          <a:ext cx="428628" cy="605991"/>
        </p:xfrm>
        <a:graphic>
          <a:graphicData uri="http://schemas.openxmlformats.org/presentationml/2006/ole">
            <mc:AlternateContent xmlns:mc="http://schemas.openxmlformats.org/markup-compatibility/2006">
              <mc:Choice xmlns:v="urn:schemas-microsoft-com:vml" Requires="v">
                <p:oleObj spid="_x0000_s9217" name="" r:id="rId1" imgW="6705600" imgH="9448800" progId="">
                  <p:embed/>
                </p:oleObj>
              </mc:Choice>
              <mc:Fallback>
                <p:oleObj name="" r:id="rId1" imgW="6705600" imgH="9448800" progId="">
                  <p:embed/>
                  <p:pic>
                    <p:nvPicPr>
                      <p:cNvPr id="0" name="图片 9216"/>
                      <p:cNvPicPr>
                        <a:picLocks noChangeAspect="1"/>
                      </p:cNvPicPr>
                      <p:nvPr/>
                    </p:nvPicPr>
                    <p:blipFill>
                      <a:blip r:embed="rId2"/>
                      <a:stretch>
                        <a:fillRect/>
                      </a:stretch>
                    </p:blipFill>
                    <p:spPr>
                      <a:xfrm>
                        <a:off x="3832220" y="5151131"/>
                        <a:ext cx="428628" cy="605991"/>
                      </a:xfrm>
                      <a:prstGeom prst="rect">
                        <a:avLst/>
                      </a:prstGeom>
                      <a:noFill/>
                      <a:ln w="9525">
                        <a:noFill/>
                      </a:ln>
                    </p:spPr>
                  </p:pic>
                </p:oleObj>
              </mc:Fallback>
            </mc:AlternateContent>
          </a:graphicData>
        </a:graphic>
      </p:graphicFrame>
      <p:sp>
        <p:nvSpPr>
          <p:cNvPr id="5" name="TextBox 4"/>
          <p:cNvSpPr txBox="1"/>
          <p:nvPr/>
        </p:nvSpPr>
        <p:spPr>
          <a:xfrm>
            <a:off x="428596" y="1199718"/>
            <a:ext cx="7715304" cy="59858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(0)=0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2.10</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2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7224" y="1285860"/>
            <a:ext cx="7143800" cy="2183638"/>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lIns="180000" tIns="144000" rIns="180000" bIns="144000">
            <a:spAutoFit/>
          </a:bodyPr>
          <a:lstStyle/>
          <a:p>
            <a:pPr>
              <a:lnSpc>
                <a:spcPct val="150000"/>
              </a:lnSpc>
            </a:pP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求以下非齐次方程的解：</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42910" y="1192508"/>
            <a:ext cx="4000528"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lIns="216000">
            <a:spAutoFit/>
          </a:bodyPr>
          <a:lstStyle/>
          <a:p>
            <a:pPr>
              <a:lnSpc>
                <a:spcPts val="32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18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(0)=1</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250825" y="2461884"/>
            <a:ext cx="8893175" cy="3785652"/>
          </a:xfrm>
          <a:prstGeom prst="rect">
            <a:avLst/>
          </a:prstGeom>
          <a:noFill/>
          <a:ln w="9525">
            <a:noFill/>
            <a:miter lim="800000"/>
          </a:ln>
        </p:spPr>
        <p:txBody>
          <a:bodyPr>
            <a:spAutoFit/>
          </a:bodyPr>
          <a:lstStyle/>
          <a:p>
            <a:pPr>
              <a:lnSpc>
                <a:spcPts val="32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对应的齐次方程为：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-1)-10</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特征方程为：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得其特征根为：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。所以对应的齐次递归方程的通解为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20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由于</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令非齐式递归方程的特解为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代入原递归方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i="1">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=7[</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]-10[</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　　化简后得到：</a:t>
            </a:r>
            <a:endPar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+(-26</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+33</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-13</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28600" y="533211"/>
            <a:ext cx="5535621" cy="5232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a:spAutoFit/>
          </a:bodyPr>
          <a:p>
            <a:pPr algn="ctr">
              <a:spcBef>
                <a:spcPct val="50000"/>
              </a:spcBef>
            </a:pPr>
            <a:r>
              <a:rPr lang="en-US" altLang="zh-CN" sz="28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2.5.1 </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用特征方程求解递归方程</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PP_MARK_KEY" val="b9e57cf4-92fb-4960-9906-19b144c130e1"/>
  <p:tag name="COMMONDATA" val="eyJoZGlkIjoiYWI4YWYzMzJhYzI5MmRjNmIzMTRmZWRhN2M1Mzc3MDYifQ=="/>
</p:tagLst>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21407</Words>
  <Application>WPS 演示</Application>
  <PresentationFormat>全屏显示(4:3)</PresentationFormat>
  <Paragraphs>1385</Paragraphs>
  <Slides>111</Slides>
  <Notes>29</Notes>
  <HiddenSlides>3</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28" baseType="lpstr">
      <vt:lpstr>Arial</vt:lpstr>
      <vt:lpstr>宋体</vt:lpstr>
      <vt:lpstr>Wingdings</vt:lpstr>
      <vt:lpstr>Verdana</vt:lpstr>
      <vt:lpstr>等线</vt:lpstr>
      <vt:lpstr>黑体</vt:lpstr>
      <vt:lpstr>Consolas</vt:lpstr>
      <vt:lpstr>微软雅黑</vt:lpstr>
      <vt:lpstr>楷体</vt:lpstr>
      <vt:lpstr>Times New Roman</vt:lpstr>
      <vt:lpstr>Arial Unicode MS</vt:lpstr>
      <vt:lpstr>Symbol</vt:lpstr>
      <vt:lpstr>仿宋</vt:lpstr>
      <vt:lpstr>Symbol</vt:lpstr>
      <vt:lpstr>sample</vt:lpstr>
      <vt:lpstr>Word.Picture.8</vt:lpstr>
      <vt:lpstr>Word.Picture.8</vt:lpstr>
      <vt:lpstr>算法设计与分析</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DDMM</cp:lastModifiedBy>
  <cp:revision>329</cp:revision>
  <dcterms:created xsi:type="dcterms:W3CDTF">2004-08-26T06:30:00Z</dcterms:created>
  <dcterms:modified xsi:type="dcterms:W3CDTF">2022-10-22T01:56:40Z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25950AC8FA6D4A06BC272A1A62929444</vt:lpwstr>
  </property>
</Properties>
</file>