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910" r:id="rId5"/>
    <p:sldId id="911" r:id="rId6"/>
    <p:sldId id="912" r:id="rId7"/>
    <p:sldId id="913" r:id="rId8"/>
    <p:sldId id="914" r:id="rId9"/>
    <p:sldId id="915" r:id="rId10"/>
    <p:sldId id="916" r:id="rId11"/>
    <p:sldId id="917" r:id="rId12"/>
    <p:sldId id="918" r:id="rId13"/>
    <p:sldId id="919" r:id="rId14"/>
    <p:sldId id="920" r:id="rId15"/>
    <p:sldId id="921" r:id="rId16"/>
    <p:sldId id="922" r:id="rId17"/>
    <p:sldId id="923" r:id="rId18"/>
    <p:sldId id="924" r:id="rId19"/>
    <p:sldId id="925" r:id="rId20"/>
    <p:sldId id="936" r:id="rId21"/>
    <p:sldId id="944" r:id="rId22"/>
    <p:sldId id="938" r:id="rId23"/>
    <p:sldId id="939" r:id="rId24"/>
    <p:sldId id="945" r:id="rId25"/>
    <p:sldId id="943" r:id="rId26"/>
    <p:sldId id="946" r:id="rId27"/>
    <p:sldId id="947" r:id="rId28"/>
    <p:sldId id="926" r:id="rId29"/>
    <p:sldId id="927" r:id="rId30"/>
    <p:sldId id="928" r:id="rId31"/>
    <p:sldId id="929" r:id="rId32"/>
    <p:sldId id="930" r:id="rId33"/>
    <p:sldId id="931" r:id="rId34"/>
    <p:sldId id="932" r:id="rId35"/>
    <p:sldId id="933" r:id="rId36"/>
    <p:sldId id="934" r:id="rId37"/>
    <p:sldId id="935" r:id="rId38"/>
  </p:sldIdLst>
  <p:sldSz cx="9144000" cy="6858000" type="screen4x3"/>
  <p:notesSz cx="7102475" cy="8991600"/>
  <p:custDataLst>
    <p:tags r:id="rId4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" lastIdx="1" clrIdx="0"/>
  <p:cmAuthor id="2" name="作者" initials="作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8000"/>
    <a:srgbClr val="C00000"/>
    <a:srgbClr val="FAC4BE"/>
    <a:srgbClr val="D28302"/>
    <a:srgbClr val="FF33CC"/>
    <a:srgbClr val="33CCCC"/>
    <a:srgbClr val="CCCC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70754" autoAdjust="0"/>
  </p:normalViewPr>
  <p:slideViewPr>
    <p:cSldViewPr showGuides="1">
      <p:cViewPr>
        <p:scale>
          <a:sx n="50" d="100"/>
          <a:sy n="50" d="100"/>
        </p:scale>
        <p:origin x="1356" y="18"/>
      </p:cViewPr>
      <p:guideLst>
        <p:guide orient="horz" pos="2192"/>
        <p:guide pos="296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8247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90C3D1-6C13-4D60-9D72-67662DE95ED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lang="zh-CN" altLang="en-US" sz="1200" strike="noStrike" noProof="1"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这里贪心的性能分析是没法确定的，无法做误差和参数分析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/>
              <a:t>排列树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如果结点个数是 </a:t>
            </a:r>
            <a:r>
              <a:rPr lang="en-US" altLang="zh-CN" dirty="0"/>
              <a:t>10</a:t>
            </a:r>
            <a:r>
              <a:rPr lang="zh-CN" altLang="en-US" dirty="0"/>
              <a:t>个的话  </a:t>
            </a:r>
            <a:r>
              <a:rPr lang="en-US" altLang="zh-CN" dirty="0"/>
              <a:t>10</a:t>
            </a:r>
            <a:r>
              <a:rPr lang="zh-CN" altLang="en-US" dirty="0"/>
              <a:t>！</a:t>
            </a:r>
            <a:r>
              <a:rPr lang="en-US" altLang="zh-CN" dirty="0"/>
              <a:t>=3628800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Cc</a:t>
            </a:r>
            <a:r>
              <a:rPr lang="zh-CN" altLang="en-US" dirty="0">
                <a:sym typeface="+mn-ea"/>
              </a:rPr>
              <a:t>：当前路程的费用；</a:t>
            </a:r>
            <a:r>
              <a:rPr lang="en-US" altLang="zh-CN" dirty="0" err="1">
                <a:sym typeface="+mn-ea"/>
              </a:rPr>
              <a:t>bestC</a:t>
            </a:r>
            <a:r>
              <a:rPr lang="zh-CN" altLang="en-US" dirty="0">
                <a:sym typeface="+mn-ea"/>
              </a:rPr>
              <a:t>：最优值，即当前最短回路的费用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初始化：</a:t>
            </a:r>
            <a:r>
              <a:rPr lang="en-US" altLang="zh-CN" dirty="0" err="1">
                <a:sym typeface="+mn-ea"/>
              </a:rPr>
              <a:t>bestC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NoEdge</a:t>
            </a:r>
            <a:r>
              <a:rPr lang="zh-CN" altLang="en-US" dirty="0">
                <a:sym typeface="+mn-ea"/>
              </a:rPr>
              <a:t>，产生第一个结点后更新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/>
              <a:t>活结点优先队列（小根堆）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/>
              <a:t>25=(6+4)/2+(5+10)/2+(6+5)/2+(4+10)/2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的下一层不扩展了，因为</a:t>
            </a:r>
            <a:r>
              <a:rPr lang="en-US" altLang="zh-CN" dirty="0"/>
              <a:t>14+12.5&gt;25  </a:t>
            </a:r>
            <a:r>
              <a:rPr lang="zh-CN" altLang="en-US" dirty="0"/>
              <a:t>即下界大于了当前求出的</a:t>
            </a:r>
            <a:r>
              <a:rPr lang="en-US" altLang="zh-CN" dirty="0" err="1"/>
              <a:t>bestC</a:t>
            </a:r>
            <a:r>
              <a:rPr lang="zh-CN" altLang="en-US" dirty="0"/>
              <a:t>，因此没必要扩展，那么下界函数设计的好的标准是什么？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下界是越大越好！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优先队列按最小堆，（所以只关注堆首元素就行了，其他是按堆序性排的）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/>
              <a:t>记不记得着色问题还可以怎么优化剪枝？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可以利用对称性    这里最优路径时 </a:t>
            </a:r>
            <a:r>
              <a:rPr lang="en-US" altLang="zh-CN" dirty="0"/>
              <a:t>13241  </a:t>
            </a:r>
            <a:r>
              <a:rPr lang="zh-CN" altLang="en-US" dirty="0"/>
              <a:t>它和 </a:t>
            </a:r>
            <a:r>
              <a:rPr lang="en-US" altLang="zh-CN" dirty="0"/>
              <a:t>14231</a:t>
            </a:r>
            <a:r>
              <a:rPr lang="zh-CN" altLang="en-US" dirty="0"/>
              <a:t>是一样的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华北电力大学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控制与计算机工程学院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3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endParaRPr lang="en-US" altLang="zh-CN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24862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f(SET V,int i)			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所有解的路径长度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minpathlen=INF;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最短路径长度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(V.size()==0)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为空时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return g.edges[0][i];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为不空时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SET::iterator it;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for (it=V.begin();it!=V.end();++it)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扫描集合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SET tmpV=V;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int j=*it;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tmpV.erase(j);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//tmpV=V-{j}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int pathlen=f(tmpV,j)+g.edges[j][i];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minpathlen=min(minpathlen,pathlen);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return minpathlen;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5429264"/>
            <a:ext cx="7786742" cy="917513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txBody>
          <a:bodyPr wrap="square" lIns="216000" tIns="180000" bIns="180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)=g.edges[0][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					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={}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-{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j)+g.edges[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 |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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	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{}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857364"/>
            <a:ext cx="8496300" cy="1003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对于图中的</a:t>
            </a:r>
            <a:r>
              <a:rPr lang="nb-NO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个顶点，本算法需要对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-1}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的每个子集都要操作，时间复杂度是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O(2</a:t>
            </a:r>
            <a:r>
              <a:rPr lang="en-US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比较大时非常耗时的。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5399087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采用回溯法求解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00063" y="1281058"/>
            <a:ext cx="7929589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求从顶点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（它是一个顶点的集合）中各个顶点一次且仅一次，最后回到出发点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minpath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minpathlen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保存最短路径长度，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set&lt;int&gt;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容器表示，初始时</a:t>
            </a:r>
            <a:r>
              <a:rPr lang="en-US" altLang="zh-CN" sz="2000" i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={1</a:t>
            </a:r>
            <a:r>
              <a:rPr lang="zh-CN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pathlen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表示当前路径和路径长度，采用的剪枝规则是：当一个结点的当前路径长度大于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minpathlen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，该结点变成死结点。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2271713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7848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采用回溯法求解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问题的基本框架如下：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484" y="1752586"/>
            <a:ext cx="7358114" cy="4241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f(V,i,path,pathlen)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pathlen;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为空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到起点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得到一条路径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比较求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minpath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minpathlen;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中的每个顶点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tmpV=V-{j};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if (pathlen&lt;minpathlen)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剪枝处理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(tmpV,j,path,pathlen);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8859" y="2000240"/>
            <a:ext cx="617676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142844" y="-24"/>
            <a:ext cx="2571768" cy="2786082"/>
            <a:chOff x="760386" y="1142984"/>
            <a:chExt cx="3298848" cy="3420934"/>
          </a:xfrm>
        </p:grpSpPr>
        <p:sp>
          <p:nvSpPr>
            <p:cNvPr id="4" name="椭圆 3"/>
            <p:cNvSpPr/>
            <p:nvPr/>
          </p:nvSpPr>
          <p:spPr>
            <a:xfrm>
              <a:off x="1214414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14414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214678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14678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044021" y="2176450"/>
              <a:ext cx="200579" cy="1536700"/>
            </a:xfrm>
            <a:custGeom>
              <a:avLst/>
              <a:gdLst>
                <a:gd name="connsiteX0" fmla="*/ 256117 w 294217"/>
                <a:gd name="connsiteY0" fmla="*/ 0 h 1536700"/>
                <a:gd name="connsiteX1" fmla="*/ 129117 w 294217"/>
                <a:gd name="connsiteY1" fmla="*/ 393700 h 1536700"/>
                <a:gd name="connsiteX2" fmla="*/ 27517 w 294217"/>
                <a:gd name="connsiteY2" fmla="*/ 1054100 h 1536700"/>
                <a:gd name="connsiteX3" fmla="*/ 294217 w 294217"/>
                <a:gd name="connsiteY3" fmla="*/ 1536700 h 1536700"/>
                <a:gd name="connsiteX0-1" fmla="*/ 162479 w 200579"/>
                <a:gd name="connsiteY0-2" fmla="*/ 0 h 1536700"/>
                <a:gd name="connsiteX1-3" fmla="*/ 35479 w 200579"/>
                <a:gd name="connsiteY1-4" fmla="*/ 393700 h 1536700"/>
                <a:gd name="connsiteX2-5" fmla="*/ 27517 w 200579"/>
                <a:gd name="connsiteY2-6" fmla="*/ 966798 h 1536700"/>
                <a:gd name="connsiteX3-7" fmla="*/ 200579 w 200579"/>
                <a:gd name="connsiteY3-8" fmla="*/ 1536700 h 153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0579" h="1536700">
                  <a:moveTo>
                    <a:pt x="162479" y="0"/>
                  </a:moveTo>
                  <a:cubicBezTo>
                    <a:pt x="118029" y="109008"/>
                    <a:pt x="57973" y="232567"/>
                    <a:pt x="35479" y="393700"/>
                  </a:cubicBezTo>
                  <a:cubicBezTo>
                    <a:pt x="12985" y="554833"/>
                    <a:pt x="0" y="776298"/>
                    <a:pt x="27517" y="966798"/>
                  </a:cubicBezTo>
                  <a:cubicBezTo>
                    <a:pt x="55034" y="1157298"/>
                    <a:pt x="80987" y="1390650"/>
                    <a:pt x="200579" y="1536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28728" y="2357430"/>
              <a:ext cx="128084" cy="1127120"/>
            </a:xfrm>
            <a:custGeom>
              <a:avLst/>
              <a:gdLst>
                <a:gd name="connsiteX0" fmla="*/ 0 w 76200"/>
                <a:gd name="connsiteY0" fmla="*/ 1193800 h 1193800"/>
                <a:gd name="connsiteX1" fmla="*/ 76200 w 76200"/>
                <a:gd name="connsiteY1" fmla="*/ 685800 h 1193800"/>
                <a:gd name="connsiteX2" fmla="*/ 0 w 76200"/>
                <a:gd name="connsiteY2" fmla="*/ 0 h 1193800"/>
                <a:gd name="connsiteX0-1" fmla="*/ 44472 w 128084"/>
                <a:gd name="connsiteY0-2" fmla="*/ 1127120 h 1127120"/>
                <a:gd name="connsiteX1-3" fmla="*/ 120672 w 128084"/>
                <a:gd name="connsiteY1-4" fmla="*/ 619120 h 1127120"/>
                <a:gd name="connsiteX2-5" fmla="*/ 0 w 128084"/>
                <a:gd name="connsiteY2-6" fmla="*/ 0 h 112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084" h="1127120">
                  <a:moveTo>
                    <a:pt x="44472" y="1127120"/>
                  </a:moveTo>
                  <a:cubicBezTo>
                    <a:pt x="82572" y="972603"/>
                    <a:pt x="128084" y="806973"/>
                    <a:pt x="120672" y="619120"/>
                  </a:cubicBezTo>
                  <a:cubicBezTo>
                    <a:pt x="113260" y="431267"/>
                    <a:pt x="38100" y="243416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549400" y="1492767"/>
              <a:ext cx="1727200" cy="429683"/>
            </a:xfrm>
            <a:custGeom>
              <a:avLst/>
              <a:gdLst>
                <a:gd name="connsiteX0" fmla="*/ 0 w 1727200"/>
                <a:gd name="connsiteY0" fmla="*/ 429683 h 429683"/>
                <a:gd name="connsiteX1" fmla="*/ 215900 w 1727200"/>
                <a:gd name="connsiteY1" fmla="*/ 137583 h 429683"/>
                <a:gd name="connsiteX2" fmla="*/ 723900 w 1727200"/>
                <a:gd name="connsiteY2" fmla="*/ 10583 h 429683"/>
                <a:gd name="connsiteX3" fmla="*/ 1181100 w 1727200"/>
                <a:gd name="connsiteY3" fmla="*/ 74083 h 429683"/>
                <a:gd name="connsiteX4" fmla="*/ 1727200 w 1727200"/>
                <a:gd name="connsiteY4" fmla="*/ 416983 h 4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429683">
                  <a:moveTo>
                    <a:pt x="0" y="429683"/>
                  </a:moveTo>
                  <a:cubicBezTo>
                    <a:pt x="47625" y="318558"/>
                    <a:pt x="95250" y="207433"/>
                    <a:pt x="215900" y="137583"/>
                  </a:cubicBezTo>
                  <a:cubicBezTo>
                    <a:pt x="336550" y="67733"/>
                    <a:pt x="563033" y="21166"/>
                    <a:pt x="723900" y="10583"/>
                  </a:cubicBezTo>
                  <a:cubicBezTo>
                    <a:pt x="884767" y="0"/>
                    <a:pt x="1013883" y="6350"/>
                    <a:pt x="1181100" y="74083"/>
                  </a:cubicBezTo>
                  <a:cubicBezTo>
                    <a:pt x="1348317" y="141816"/>
                    <a:pt x="1537758" y="279399"/>
                    <a:pt x="1727200" y="416983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571604" y="2071678"/>
              <a:ext cx="1643074" cy="170917"/>
            </a:xfrm>
            <a:custGeom>
              <a:avLst/>
              <a:gdLst>
                <a:gd name="connsiteX0" fmla="*/ 1701800 w 1701800"/>
                <a:gd name="connsiteY0" fmla="*/ 25400 h 88900"/>
                <a:gd name="connsiteX1" fmla="*/ 1028700 w 1701800"/>
                <a:gd name="connsiteY1" fmla="*/ 88900 h 88900"/>
                <a:gd name="connsiteX2" fmla="*/ 292100 w 1701800"/>
                <a:gd name="connsiteY2" fmla="*/ 25400 h 88900"/>
                <a:gd name="connsiteX3" fmla="*/ 0 w 1701800"/>
                <a:gd name="connsiteY3" fmla="*/ 0 h 88900"/>
                <a:gd name="connsiteX0-1" fmla="*/ 1679596 w 1679596"/>
                <a:gd name="connsiteY0-2" fmla="*/ 92072 h 155572"/>
                <a:gd name="connsiteX1-3" fmla="*/ 1006496 w 1679596"/>
                <a:gd name="connsiteY1-4" fmla="*/ 155572 h 155572"/>
                <a:gd name="connsiteX2-5" fmla="*/ 269896 w 1679596"/>
                <a:gd name="connsiteY2-6" fmla="*/ 92072 h 155572"/>
                <a:gd name="connsiteX3-7" fmla="*/ 0 w 1679596"/>
                <a:gd name="connsiteY3-8" fmla="*/ 0 h 155572"/>
                <a:gd name="connsiteX0-9" fmla="*/ 1643074 w 1643074"/>
                <a:gd name="connsiteY0-10" fmla="*/ 71438 h 159011"/>
                <a:gd name="connsiteX1-11" fmla="*/ 1006496 w 1643074"/>
                <a:gd name="connsiteY1-12" fmla="*/ 155572 h 159011"/>
                <a:gd name="connsiteX2-13" fmla="*/ 269896 w 1643074"/>
                <a:gd name="connsiteY2-14" fmla="*/ 92072 h 159011"/>
                <a:gd name="connsiteX3-15" fmla="*/ 0 w 1643074"/>
                <a:gd name="connsiteY3-16" fmla="*/ 0 h 159011"/>
                <a:gd name="connsiteX0-17" fmla="*/ 1571636 w 1571636"/>
                <a:gd name="connsiteY0-18" fmla="*/ 71438 h 159011"/>
                <a:gd name="connsiteX1-19" fmla="*/ 1006496 w 1571636"/>
                <a:gd name="connsiteY1-20" fmla="*/ 155572 h 159011"/>
                <a:gd name="connsiteX2-21" fmla="*/ 269896 w 1571636"/>
                <a:gd name="connsiteY2-22" fmla="*/ 92072 h 159011"/>
                <a:gd name="connsiteX3-23" fmla="*/ 0 w 1571636"/>
                <a:gd name="connsiteY3-24" fmla="*/ 0 h 159011"/>
                <a:gd name="connsiteX0-25" fmla="*/ 1643074 w 1643074"/>
                <a:gd name="connsiteY0-26" fmla="*/ 0 h 170917"/>
                <a:gd name="connsiteX1-27" fmla="*/ 1006496 w 1643074"/>
                <a:gd name="connsiteY1-28" fmla="*/ 155572 h 170917"/>
                <a:gd name="connsiteX2-29" fmla="*/ 269896 w 1643074"/>
                <a:gd name="connsiteY2-30" fmla="*/ 92072 h 170917"/>
                <a:gd name="connsiteX3-31" fmla="*/ 0 w 1643074"/>
                <a:gd name="connsiteY3-32" fmla="*/ 0 h 170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43074" h="170917">
                  <a:moveTo>
                    <a:pt x="1643074" y="0"/>
                  </a:moveTo>
                  <a:cubicBezTo>
                    <a:pt x="1423999" y="31750"/>
                    <a:pt x="1235359" y="140227"/>
                    <a:pt x="1006496" y="155572"/>
                  </a:cubicBezTo>
                  <a:cubicBezTo>
                    <a:pt x="777633" y="170917"/>
                    <a:pt x="269896" y="92072"/>
                    <a:pt x="269896" y="92072"/>
                  </a:cubicBezTo>
                  <a:lnTo>
                    <a:pt x="0" y="0"/>
                  </a:lnTo>
                </a:path>
              </a:pathLst>
            </a:cu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517900" y="2239950"/>
              <a:ext cx="297915" cy="1460500"/>
            </a:xfrm>
            <a:custGeom>
              <a:avLst/>
              <a:gdLst>
                <a:gd name="connsiteX0" fmla="*/ 63500 w 309033"/>
                <a:gd name="connsiteY0" fmla="*/ 1460500 h 1460500"/>
                <a:gd name="connsiteX1" fmla="*/ 279400 w 309033"/>
                <a:gd name="connsiteY1" fmla="*/ 1104900 h 1460500"/>
                <a:gd name="connsiteX2" fmla="*/ 241300 w 309033"/>
                <a:gd name="connsiteY2" fmla="*/ 393700 h 1460500"/>
                <a:gd name="connsiteX3" fmla="*/ 0 w 309033"/>
                <a:gd name="connsiteY3" fmla="*/ 0 h 1460500"/>
                <a:gd name="connsiteX0-1" fmla="*/ 63500 w 297915"/>
                <a:gd name="connsiteY0-2" fmla="*/ 1460500 h 1460500"/>
                <a:gd name="connsiteX1-3" fmla="*/ 268282 w 297915"/>
                <a:gd name="connsiteY1-4" fmla="*/ 974736 h 1460500"/>
                <a:gd name="connsiteX2-5" fmla="*/ 241300 w 297915"/>
                <a:gd name="connsiteY2-6" fmla="*/ 393700 h 1460500"/>
                <a:gd name="connsiteX3-7" fmla="*/ 0 w 297915"/>
                <a:gd name="connsiteY3-8" fmla="*/ 0 h 146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7915" h="1460500">
                  <a:moveTo>
                    <a:pt x="63500" y="1460500"/>
                  </a:moveTo>
                  <a:cubicBezTo>
                    <a:pt x="156633" y="1371600"/>
                    <a:pt x="238649" y="1152536"/>
                    <a:pt x="268282" y="974736"/>
                  </a:cubicBezTo>
                  <a:cubicBezTo>
                    <a:pt x="297915" y="796936"/>
                    <a:pt x="286014" y="556156"/>
                    <a:pt x="241300" y="393700"/>
                  </a:cubicBezTo>
                  <a:cubicBezTo>
                    <a:pt x="196586" y="231244"/>
                    <a:pt x="97366" y="10477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259667" y="2290750"/>
              <a:ext cx="118533" cy="1257300"/>
            </a:xfrm>
            <a:custGeom>
              <a:avLst/>
              <a:gdLst>
                <a:gd name="connsiteX0" fmla="*/ 118533 w 118533"/>
                <a:gd name="connsiteY0" fmla="*/ 0 h 1257300"/>
                <a:gd name="connsiteX1" fmla="*/ 16933 w 118533"/>
                <a:gd name="connsiteY1" fmla="*/ 368300 h 1257300"/>
                <a:gd name="connsiteX2" fmla="*/ 16933 w 118533"/>
                <a:gd name="connsiteY2" fmla="*/ 863600 h 1257300"/>
                <a:gd name="connsiteX3" fmla="*/ 80433 w 118533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33" h="1257300">
                  <a:moveTo>
                    <a:pt x="118533" y="0"/>
                  </a:moveTo>
                  <a:cubicBezTo>
                    <a:pt x="76199" y="112183"/>
                    <a:pt x="33866" y="224367"/>
                    <a:pt x="16933" y="368300"/>
                  </a:cubicBezTo>
                  <a:cubicBezTo>
                    <a:pt x="0" y="512233"/>
                    <a:pt x="6350" y="715433"/>
                    <a:pt x="16933" y="863600"/>
                  </a:cubicBezTo>
                  <a:cubicBezTo>
                    <a:pt x="27516" y="1011767"/>
                    <a:pt x="53974" y="1134533"/>
                    <a:pt x="80433" y="1257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524000" y="3890950"/>
              <a:ext cx="1752600" cy="338667"/>
            </a:xfrm>
            <a:custGeom>
              <a:avLst/>
              <a:gdLst>
                <a:gd name="connsiteX0" fmla="*/ 0 w 1752600"/>
                <a:gd name="connsiteY0" fmla="*/ 25400 h 338667"/>
                <a:gd name="connsiteX1" fmla="*/ 368300 w 1752600"/>
                <a:gd name="connsiteY1" fmla="*/ 215900 h 338667"/>
                <a:gd name="connsiteX2" fmla="*/ 939800 w 1752600"/>
                <a:gd name="connsiteY2" fmla="*/ 330200 h 338667"/>
                <a:gd name="connsiteX3" fmla="*/ 1435100 w 1752600"/>
                <a:gd name="connsiteY3" fmla="*/ 165100 h 338667"/>
                <a:gd name="connsiteX4" fmla="*/ 1752600 w 1752600"/>
                <a:gd name="connsiteY4" fmla="*/ 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338667">
                  <a:moveTo>
                    <a:pt x="0" y="25400"/>
                  </a:moveTo>
                  <a:cubicBezTo>
                    <a:pt x="105833" y="95250"/>
                    <a:pt x="211667" y="165100"/>
                    <a:pt x="368300" y="215900"/>
                  </a:cubicBezTo>
                  <a:cubicBezTo>
                    <a:pt x="524933" y="266700"/>
                    <a:pt x="762000" y="338667"/>
                    <a:pt x="939800" y="330200"/>
                  </a:cubicBezTo>
                  <a:cubicBezTo>
                    <a:pt x="1117600" y="321733"/>
                    <a:pt x="1299633" y="220133"/>
                    <a:pt x="1435100" y="165100"/>
                  </a:cubicBezTo>
                  <a:cubicBezTo>
                    <a:pt x="1570567" y="110067"/>
                    <a:pt x="1661583" y="55033"/>
                    <a:pt x="175260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562100" y="3696217"/>
              <a:ext cx="1638300" cy="67733"/>
            </a:xfrm>
            <a:custGeom>
              <a:avLst/>
              <a:gdLst>
                <a:gd name="connsiteX0" fmla="*/ 1638300 w 1638300"/>
                <a:gd name="connsiteY0" fmla="*/ 67733 h 67733"/>
                <a:gd name="connsiteX1" fmla="*/ 914400 w 1638300"/>
                <a:gd name="connsiteY1" fmla="*/ 4233 h 67733"/>
                <a:gd name="connsiteX2" fmla="*/ 0 w 1638300"/>
                <a:gd name="connsiteY2" fmla="*/ 42333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67733">
                  <a:moveTo>
                    <a:pt x="1638300" y="67733"/>
                  </a:moveTo>
                  <a:cubicBezTo>
                    <a:pt x="1412875" y="38099"/>
                    <a:pt x="1187450" y="8466"/>
                    <a:pt x="914400" y="4233"/>
                  </a:cubicBezTo>
                  <a:cubicBezTo>
                    <a:pt x="641350" y="0"/>
                    <a:pt x="320675" y="21166"/>
                    <a:pt x="0" y="42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549400" y="2176450"/>
              <a:ext cx="1689100" cy="1422400"/>
            </a:xfrm>
            <a:custGeom>
              <a:avLst/>
              <a:gdLst>
                <a:gd name="connsiteX0" fmla="*/ 0 w 1689100"/>
                <a:gd name="connsiteY0" fmla="*/ 0 h 1422400"/>
                <a:gd name="connsiteX1" fmla="*/ 469900 w 1689100"/>
                <a:gd name="connsiteY1" fmla="*/ 254000 h 1422400"/>
                <a:gd name="connsiteX2" fmla="*/ 1308100 w 1689100"/>
                <a:gd name="connsiteY2" fmla="*/ 850900 h 1422400"/>
                <a:gd name="connsiteX3" fmla="*/ 1689100 w 16891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9100" h="1422400">
                  <a:moveTo>
                    <a:pt x="0" y="0"/>
                  </a:moveTo>
                  <a:cubicBezTo>
                    <a:pt x="125942" y="56091"/>
                    <a:pt x="251884" y="112183"/>
                    <a:pt x="469900" y="254000"/>
                  </a:cubicBezTo>
                  <a:cubicBezTo>
                    <a:pt x="687916" y="395817"/>
                    <a:pt x="1104900" y="656167"/>
                    <a:pt x="1308100" y="850900"/>
                  </a:cubicBezTo>
                  <a:cubicBezTo>
                    <a:pt x="1511300" y="1045633"/>
                    <a:pt x="1600200" y="1234016"/>
                    <a:pt x="1689100" y="142240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524000" y="2290750"/>
              <a:ext cx="1676400" cy="1384300"/>
            </a:xfrm>
            <a:custGeom>
              <a:avLst/>
              <a:gdLst>
                <a:gd name="connsiteX0" fmla="*/ 1676400 w 1676400"/>
                <a:gd name="connsiteY0" fmla="*/ 1384300 h 1384300"/>
                <a:gd name="connsiteX1" fmla="*/ 863600 w 1676400"/>
                <a:gd name="connsiteY1" fmla="*/ 977900 h 1384300"/>
                <a:gd name="connsiteX2" fmla="*/ 0 w 1676400"/>
                <a:gd name="connsiteY2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384300">
                  <a:moveTo>
                    <a:pt x="1676400" y="1384300"/>
                  </a:moveTo>
                  <a:cubicBezTo>
                    <a:pt x="1409700" y="1296458"/>
                    <a:pt x="1143000" y="1208617"/>
                    <a:pt x="863600" y="977900"/>
                  </a:cubicBezTo>
                  <a:cubicBezTo>
                    <a:pt x="584200" y="747183"/>
                    <a:pt x="292100" y="373591"/>
                    <a:pt x="0" y="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524000" y="2239950"/>
              <a:ext cx="1727200" cy="1308100"/>
            </a:xfrm>
            <a:custGeom>
              <a:avLst/>
              <a:gdLst>
                <a:gd name="connsiteX0" fmla="*/ 0 w 1727200"/>
                <a:gd name="connsiteY0" fmla="*/ 1308100 h 1308100"/>
                <a:gd name="connsiteX1" fmla="*/ 292100 w 1727200"/>
                <a:gd name="connsiteY1" fmla="*/ 850900 h 1308100"/>
                <a:gd name="connsiteX2" fmla="*/ 927100 w 1727200"/>
                <a:gd name="connsiteY2" fmla="*/ 279400 h 1308100"/>
                <a:gd name="connsiteX3" fmla="*/ 1727200 w 1727200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308100">
                  <a:moveTo>
                    <a:pt x="0" y="1308100"/>
                  </a:moveTo>
                  <a:cubicBezTo>
                    <a:pt x="68791" y="1165225"/>
                    <a:pt x="137583" y="1022350"/>
                    <a:pt x="292100" y="850900"/>
                  </a:cubicBezTo>
                  <a:cubicBezTo>
                    <a:pt x="446617" y="679450"/>
                    <a:pt x="687917" y="421217"/>
                    <a:pt x="927100" y="279400"/>
                  </a:cubicBezTo>
                  <a:cubicBezTo>
                    <a:pt x="1166283" y="137583"/>
                    <a:pt x="1446741" y="68791"/>
                    <a:pt x="1727200" y="0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74800" y="2285992"/>
              <a:ext cx="1711316" cy="1350958"/>
            </a:xfrm>
            <a:custGeom>
              <a:avLst/>
              <a:gdLst>
                <a:gd name="connsiteX0" fmla="*/ 1765300 w 1765300"/>
                <a:gd name="connsiteY0" fmla="*/ 0 h 1409700"/>
                <a:gd name="connsiteX1" fmla="*/ 1460500 w 1765300"/>
                <a:gd name="connsiteY1" fmla="*/ 431800 h 1409700"/>
                <a:gd name="connsiteX2" fmla="*/ 1143000 w 1765300"/>
                <a:gd name="connsiteY2" fmla="*/ 863600 h 1409700"/>
                <a:gd name="connsiteX3" fmla="*/ 342900 w 1765300"/>
                <a:gd name="connsiteY3" fmla="*/ 1320800 h 1409700"/>
                <a:gd name="connsiteX4" fmla="*/ 0 w 1765300"/>
                <a:gd name="connsiteY4" fmla="*/ 1397000 h 1409700"/>
                <a:gd name="connsiteX0-1" fmla="*/ 1711316 w 1711316"/>
                <a:gd name="connsiteY0-2" fmla="*/ 0 h 1279520"/>
                <a:gd name="connsiteX1-3" fmla="*/ 1460500 w 1711316"/>
                <a:gd name="connsiteY1-4" fmla="*/ 301620 h 1279520"/>
                <a:gd name="connsiteX2-5" fmla="*/ 1143000 w 1711316"/>
                <a:gd name="connsiteY2-6" fmla="*/ 733420 h 1279520"/>
                <a:gd name="connsiteX3-7" fmla="*/ 342900 w 1711316"/>
                <a:gd name="connsiteY3-8" fmla="*/ 1190620 h 1279520"/>
                <a:gd name="connsiteX4-9" fmla="*/ 0 w 1711316"/>
                <a:gd name="connsiteY4-10" fmla="*/ 1266820 h 1279520"/>
                <a:gd name="connsiteX0-11" fmla="*/ 1711316 w 1711316"/>
                <a:gd name="connsiteY0-12" fmla="*/ 0 h 1350958"/>
                <a:gd name="connsiteX1-13" fmla="*/ 1460500 w 1711316"/>
                <a:gd name="connsiteY1-14" fmla="*/ 373058 h 1350958"/>
                <a:gd name="connsiteX2-15" fmla="*/ 1143000 w 1711316"/>
                <a:gd name="connsiteY2-16" fmla="*/ 804858 h 1350958"/>
                <a:gd name="connsiteX3-17" fmla="*/ 342900 w 1711316"/>
                <a:gd name="connsiteY3-18" fmla="*/ 1262058 h 1350958"/>
                <a:gd name="connsiteX4-19" fmla="*/ 0 w 1711316"/>
                <a:gd name="connsiteY4-20" fmla="*/ 1338258 h 1350958"/>
                <a:gd name="connsiteX0-21" fmla="*/ 1711316 w 1711316"/>
                <a:gd name="connsiteY0-22" fmla="*/ 0 h 1350958"/>
                <a:gd name="connsiteX1-23" fmla="*/ 1497002 w 1711316"/>
                <a:gd name="connsiteY1-24" fmla="*/ 428628 h 1350958"/>
                <a:gd name="connsiteX2-25" fmla="*/ 1143000 w 1711316"/>
                <a:gd name="connsiteY2-26" fmla="*/ 804858 h 1350958"/>
                <a:gd name="connsiteX3-27" fmla="*/ 342900 w 1711316"/>
                <a:gd name="connsiteY3-28" fmla="*/ 1262058 h 1350958"/>
                <a:gd name="connsiteX4-29" fmla="*/ 0 w 1711316"/>
                <a:gd name="connsiteY4-30" fmla="*/ 1338258 h 13509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316" h="1350958">
                  <a:moveTo>
                    <a:pt x="1711316" y="0"/>
                  </a:moveTo>
                  <a:cubicBezTo>
                    <a:pt x="1610774" y="143933"/>
                    <a:pt x="1591721" y="294485"/>
                    <a:pt x="1497002" y="428628"/>
                  </a:cubicBezTo>
                  <a:cubicBezTo>
                    <a:pt x="1402283" y="562771"/>
                    <a:pt x="1335350" y="665953"/>
                    <a:pt x="1143000" y="804858"/>
                  </a:cubicBezTo>
                  <a:cubicBezTo>
                    <a:pt x="950650" y="943763"/>
                    <a:pt x="533400" y="1173158"/>
                    <a:pt x="342900" y="1262058"/>
                  </a:cubicBezTo>
                  <a:cubicBezTo>
                    <a:pt x="152400" y="1350958"/>
                    <a:pt x="76200" y="1344608"/>
                    <a:pt x="0" y="1338258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3109" y="114298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9" y="185736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0386" y="26336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7114" y="2605082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7246" y="418459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27246" y="3646432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73483" y="26717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27379" y="266382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4788" y="238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3042" y="3079691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00218" y="2419543"/>
              <a:ext cx="388902" cy="2758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3174" y="315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2" name="右弧形箭头 31"/>
          <p:cNvSpPr/>
          <p:nvPr/>
        </p:nvSpPr>
        <p:spPr>
          <a:xfrm>
            <a:off x="3286116" y="1285860"/>
            <a:ext cx="500066" cy="1214446"/>
          </a:xfrm>
          <a:prstGeom prst="curvedLeftArrow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00035" y="1285860"/>
            <a:ext cx="7572428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typedef set&lt; int &gt; SET;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set&lt;int&gt;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表示顶点集合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指定起点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MGraph g;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图的邻接矩阵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求解过程表示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Count=1;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路径条数累计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minpath;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minpathlen=INF;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14282" y="333375"/>
            <a:ext cx="8643998" cy="5349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TSP(SET V,int i,vector&lt;int&gt; path,int pathlen)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prev;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(path.size()&gt;0)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//path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不为空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prev=path.back();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//prev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为路径上的最后一个顶点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path.push_back(i);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添加当前顶点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pathlen+=g.edges[prev][i];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(V.size()==0)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找到一个叶子结点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(g.edges[i][s]!=0 &amp;&amp; g.edges[i][s]!=INF)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path.push_back(0);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路径中加入起点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pathlen+=g.edges[i][s];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dispasolution(path,pathlen); 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输出一条路径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if (pathlen&lt;minpathlen)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比较求最短路径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minpathlen=pathlen;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minpath=path;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8424863" cy="341050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else					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对于非叶子结点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SET::iterator it;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for (it=V.begin();it!=V.end();it++)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SET tmpV=V;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int j=*it;			 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tmpV.erase(j);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中删除顶点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得到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tmpV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if (pathlen&lt;minpathlen)	 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剪枝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TSP(tmpV,j,path,pathlen);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递归调用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58" y="4643446"/>
            <a:ext cx="8496300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对于图中的</a:t>
            </a:r>
            <a:r>
              <a:rPr lang="nb-NO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个顶点，本算法需要对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-1}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的每个子集都要操作，时间复杂度是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O(2</a:t>
            </a:r>
            <a:r>
              <a:rPr lang="en-US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704" y="1143060"/>
            <a:ext cx="8229384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解空间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⁻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2…,n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组成的排列树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⁻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x[1..n]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的所有排列构成。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时，即当前扩展结点位于第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i-1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层时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⁻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若存在从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x[i-1]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x[1:i]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构成一条路径，且当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x[1:i]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的费用小于当前最优值时，进入第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层。否则减去相应的子树。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=n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时，即当前扩展结点是叶结点的父结点时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⁻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检测是否存在一条 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x[n-1]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x[n]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的边和一条从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x[n]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x[1]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的边，如果都存在，则继续判断该回路的费用是否优于当前最优回路的费用。如果是，则更新当前最优值和最优解。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2674" y="515938"/>
            <a:ext cx="6324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用回溯法搜索排列树的一般算法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70" y="1350266"/>
            <a:ext cx="8199626" cy="5098191"/>
          </a:xfrm>
          <a:prstGeom prst="rect">
            <a:avLst/>
          </a:prstGeom>
          <a:noFill/>
          <a:ln w="6350">
            <a:solidFill>
              <a:schemeClr val="tx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179705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Backtrack(t)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//t: </a:t>
            </a:r>
            <a:r>
              <a:rPr lang="zh-CN" altLang="en-US" dirty="0">
                <a:solidFill>
                  <a:srgbClr val="000000"/>
                </a:solidFill>
              </a:rPr>
              <a:t>递归深度，即当前扩展结点在解空间树中的深度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zh-CN" altLang="en-US" dirty="0">
                <a:solidFill>
                  <a:srgbClr val="000000"/>
                </a:solidFill>
              </a:rPr>
              <a:t>根结点</a:t>
            </a:r>
            <a:r>
              <a:rPr lang="en-US" altLang="zh-CN" dirty="0">
                <a:solidFill>
                  <a:srgbClr val="000000"/>
                </a:solidFill>
              </a:rPr>
              <a:t>t=1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//n:</a:t>
            </a:r>
            <a:r>
              <a:rPr lang="zh-CN" altLang="en-US" dirty="0">
                <a:solidFill>
                  <a:srgbClr val="000000"/>
                </a:solidFill>
              </a:rPr>
              <a:t>解空间树的高度，即问题的规模。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//</a:t>
            </a:r>
            <a:r>
              <a:rPr lang="zh-CN" altLang="en-US" dirty="0">
                <a:solidFill>
                  <a:srgbClr val="000000"/>
                </a:solidFill>
              </a:rPr>
              <a:t>算法已搜索到一个叶结点，对可行解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。进行记录或输出。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if  t&gt;n       output(x)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else 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//</a:t>
            </a:r>
            <a:r>
              <a:rPr lang="zh-CN" altLang="en-US" dirty="0">
                <a:solidFill>
                  <a:srgbClr val="000000"/>
                </a:solidFill>
              </a:rPr>
              <a:t>搜索当前扩展节点的子树。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//</a:t>
            </a:r>
            <a:r>
              <a:rPr lang="zh-CN" altLang="en-US" dirty="0">
                <a:solidFill>
                  <a:srgbClr val="000000"/>
                </a:solidFill>
              </a:rPr>
              <a:t>处理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 err="1">
                <a:solidFill>
                  <a:srgbClr val="000000"/>
                </a:solidFill>
              </a:rPr>
              <a:t>t:n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  <a:r>
              <a:rPr lang="zh-CN" altLang="en-US" dirty="0">
                <a:solidFill>
                  <a:srgbClr val="000000"/>
                </a:solidFill>
              </a:rPr>
              <a:t>的排列。扫描当前扩展结点</a:t>
            </a:r>
            <a:r>
              <a:rPr lang="en-US" altLang="zh-CN" dirty="0">
                <a:solidFill>
                  <a:srgbClr val="000000"/>
                </a:solidFill>
              </a:rPr>
              <a:t>x[t]</a:t>
            </a:r>
            <a:r>
              <a:rPr lang="zh-CN" altLang="en-US" dirty="0">
                <a:solidFill>
                  <a:srgbClr val="000000"/>
                </a:solidFill>
              </a:rPr>
              <a:t>的第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个值时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for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=t to n do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</a:t>
            </a:r>
            <a:r>
              <a:rPr lang="en-US" altLang="zh-CN" b="1" dirty="0">
                <a:solidFill>
                  <a:srgbClr val="0000FF"/>
                </a:solidFill>
              </a:rPr>
              <a:t>swap(x[t],x[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])    </a:t>
            </a:r>
            <a:r>
              <a:rPr lang="en-US" altLang="zh-CN" dirty="0">
                <a:solidFill>
                  <a:srgbClr val="000000"/>
                </a:solidFill>
              </a:rPr>
              <a:t>//</a:t>
            </a:r>
            <a:r>
              <a:rPr lang="zh-CN" altLang="en-US" dirty="0">
                <a:solidFill>
                  <a:srgbClr val="000000"/>
                </a:solidFill>
              </a:rPr>
              <a:t>通过交换次序来构造排列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//</a:t>
            </a:r>
            <a:r>
              <a:rPr lang="zh-CN" altLang="en-US" dirty="0">
                <a:solidFill>
                  <a:srgbClr val="000000"/>
                </a:solidFill>
              </a:rPr>
              <a:t>满足约束条件且目标函数未越界时，搜索其子树</a:t>
            </a:r>
            <a:endParaRPr lang="en-US" altLang="zh-CN" dirty="0">
              <a:solidFill>
                <a:srgbClr val="000000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</a:t>
            </a:r>
            <a:r>
              <a:rPr lang="en-US" altLang="zh-CN" b="1" dirty="0">
                <a:solidFill>
                  <a:srgbClr val="0000FF"/>
                </a:solidFill>
              </a:rPr>
              <a:t>if(Constrain(t)and Bound(t))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           Backtrack(t+1)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</a:rPr>
              <a:t>swap(x[t],x[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])    </a:t>
            </a:r>
            <a:r>
              <a:rPr lang="en-US" altLang="zh-CN" dirty="0">
                <a:solidFill>
                  <a:srgbClr val="000000"/>
                </a:solidFill>
              </a:rPr>
              <a:t>//</a:t>
            </a:r>
            <a:r>
              <a:rPr lang="zh-CN" altLang="en-US" dirty="0">
                <a:solidFill>
                  <a:srgbClr val="000000"/>
                </a:solidFill>
              </a:rPr>
              <a:t>回溯之前恢复次序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6248356" y="3733792"/>
          <a:ext cx="2819326" cy="167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BMP 图像" r:id="rId1" imgW="4591050" imgH="2409825" progId="Paint.Picture">
                  <p:embed/>
                </p:oleObj>
              </mc:Choice>
              <mc:Fallback>
                <p:oleObj name="BMP 图像" r:id="rId1" imgW="4591050" imgH="2409825" progId="Paint.Picture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356" y="3733792"/>
                        <a:ext cx="2819326" cy="1676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68313" y="1285860"/>
            <a:ext cx="381793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9.3.1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428596" y="2071678"/>
            <a:ext cx="8464579" cy="2392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Travelling Salesman Problem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）又译为旅行推销员问题、货郎担问题，是数学领域中著名问题之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有一个旅行商人要拜访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个城市，他必须选择所要走的路径，路径的限制是每个城市只能拜访一次，而且最后要回到原来出发的城市。路径的选择目标是要求得的路径路程为所有路径之中的最小值。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533378"/>
            <a:ext cx="400052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4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4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4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9.3  </a:t>
            </a:r>
            <a:r>
              <a:rPr lang="zh-CN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求解旅行商问题</a:t>
            </a:r>
            <a:endParaRPr lang="zh-CN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733822" y="76288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733822" y="873967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533788" y="1649148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726694" y="1676446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862536" y="1670132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588468" y="2362225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533788" y="2362227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479108" y="2362227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475463" y="2362225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377093" y="2362226"/>
            <a:ext cx="481012" cy="481013"/>
          </a:xfrm>
          <a:prstGeom prst="ellipse">
            <a:avLst/>
          </a:prstGeom>
          <a:solidFill>
            <a:srgbClr val="CC99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>
            <a:stCxn id="6" idx="4"/>
            <a:endCxn id="8" idx="0"/>
          </p:cNvCxnSpPr>
          <p:nvPr/>
        </p:nvCxnSpPr>
        <p:spPr>
          <a:xfrm>
            <a:off x="3974328" y="557301"/>
            <a:ext cx="0" cy="3166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805555" y="1114474"/>
            <a:ext cx="928267" cy="52365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4"/>
            <a:endCxn id="10" idx="0"/>
          </p:cNvCxnSpPr>
          <p:nvPr/>
        </p:nvCxnSpPr>
        <p:spPr>
          <a:xfrm flipH="1">
            <a:off x="3967200" y="1354980"/>
            <a:ext cx="7128" cy="3214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6"/>
            <a:endCxn id="11" idx="0"/>
          </p:cNvCxnSpPr>
          <p:nvPr/>
        </p:nvCxnSpPr>
        <p:spPr>
          <a:xfrm>
            <a:off x="4214834" y="1114474"/>
            <a:ext cx="888208" cy="55565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12" idx="0"/>
          </p:cNvCxnSpPr>
          <p:nvPr/>
        </p:nvCxnSpPr>
        <p:spPr>
          <a:xfrm flipH="1">
            <a:off x="1828974" y="1889655"/>
            <a:ext cx="704814" cy="47257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3" idx="0"/>
          </p:cNvCxnSpPr>
          <p:nvPr/>
        </p:nvCxnSpPr>
        <p:spPr>
          <a:xfrm>
            <a:off x="2774294" y="2130161"/>
            <a:ext cx="0" cy="2320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3"/>
            <a:endCxn id="14" idx="0"/>
          </p:cNvCxnSpPr>
          <p:nvPr/>
        </p:nvCxnSpPr>
        <p:spPr>
          <a:xfrm flipH="1">
            <a:off x="3719614" y="2087016"/>
            <a:ext cx="77523" cy="27521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3"/>
            <a:endCxn id="15" idx="0"/>
          </p:cNvCxnSpPr>
          <p:nvPr/>
        </p:nvCxnSpPr>
        <p:spPr>
          <a:xfrm flipH="1">
            <a:off x="4715969" y="2080702"/>
            <a:ext cx="217010" cy="2815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1" idx="5"/>
            <a:endCxn id="16" idx="0"/>
          </p:cNvCxnSpPr>
          <p:nvPr/>
        </p:nvCxnSpPr>
        <p:spPr>
          <a:xfrm>
            <a:off x="5273105" y="2080702"/>
            <a:ext cx="344494" cy="2815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816960" y="2843238"/>
            <a:ext cx="7925" cy="6308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743843" y="2843238"/>
            <a:ext cx="7925" cy="6308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24430" y="2861547"/>
            <a:ext cx="7925" cy="6308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28742" y="2854407"/>
            <a:ext cx="7925" cy="6308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708327" y="2843238"/>
            <a:ext cx="7925" cy="6308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0" idx="5"/>
          </p:cNvCxnSpPr>
          <p:nvPr/>
        </p:nvCxnSpPr>
        <p:spPr>
          <a:xfrm>
            <a:off x="4137263" y="2087016"/>
            <a:ext cx="183575" cy="39190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 bwMode="auto">
          <a:xfrm>
            <a:off x="1576454" y="3454386"/>
            <a:ext cx="481012" cy="481013"/>
          </a:xfrm>
          <a:prstGeom prst="ellips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3486188" y="3474083"/>
            <a:ext cx="481012" cy="481013"/>
          </a:xfrm>
          <a:prstGeom prst="ellips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339330" y="4571323"/>
            <a:ext cx="1973378" cy="1367807"/>
            <a:chOff x="425560" y="4043692"/>
            <a:chExt cx="1973378" cy="1367807"/>
          </a:xfrm>
        </p:grpSpPr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594586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1832320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21"/>
            <p:cNvSpPr>
              <a:spLocks noChangeArrowheads="1"/>
            </p:cNvSpPr>
            <p:nvPr/>
          </p:nvSpPr>
          <p:spPr bwMode="auto">
            <a:xfrm>
              <a:off x="594585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1830697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0" name="直接连接符 59"/>
            <p:cNvCxnSpPr>
              <a:stCxn id="56" idx="6"/>
              <a:endCxn id="57" idx="2"/>
            </p:cNvCxnSpPr>
            <p:nvPr/>
          </p:nvCxnSpPr>
          <p:spPr>
            <a:xfrm>
              <a:off x="953259" y="4329436"/>
              <a:ext cx="8790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59" idx="2"/>
            </p:cNvCxnSpPr>
            <p:nvPr/>
          </p:nvCxnSpPr>
          <p:spPr>
            <a:xfrm>
              <a:off x="953258" y="5191774"/>
              <a:ext cx="87743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6" idx="5"/>
              <a:endCxn id="59" idx="1"/>
            </p:cNvCxnSpPr>
            <p:nvPr/>
          </p:nvCxnSpPr>
          <p:spPr>
            <a:xfrm>
              <a:off x="900733" y="4464136"/>
              <a:ext cx="982490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8" idx="7"/>
              <a:endCxn id="57" idx="3"/>
            </p:cNvCxnSpPr>
            <p:nvPr/>
          </p:nvCxnSpPr>
          <p:spPr>
            <a:xfrm flipV="1">
              <a:off x="900732" y="4464136"/>
              <a:ext cx="984114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6" idx="4"/>
              <a:endCxn id="58" idx="0"/>
            </p:cNvCxnSpPr>
            <p:nvPr/>
          </p:nvCxnSpPr>
          <p:spPr>
            <a:xfrm flipH="1">
              <a:off x="773922" y="4519931"/>
              <a:ext cx="1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7" idx="4"/>
              <a:endCxn id="59" idx="0"/>
            </p:cNvCxnSpPr>
            <p:nvPr/>
          </p:nvCxnSpPr>
          <p:spPr>
            <a:xfrm flipH="1">
              <a:off x="2010034" y="4519931"/>
              <a:ext cx="1623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1177380" y="4043692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30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99842" y="4672271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10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171030" y="5181554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20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13158" y="438523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4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22853" y="492237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5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5560" y="4663198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6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166212" y="836116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315572" y="111427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1852" y="48435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x[1]=1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4347" y="176769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x[3]=3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917" y="289545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x[4]=4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4530" y="1910715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8200" y="114300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71445" y="289560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17845" y="289560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0445" y="121158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14700" y="2901315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57015" y="191643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3200" y="203073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52165" y="1909445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41800" y="2895600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1570" y="1846387"/>
            <a:ext cx="4946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6142" y="148687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Cc=30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2320" y="2286000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Cc=35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45005" y="2237105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Cc=40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2915" y="2109147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Cc=11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38575" y="2160905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Cc=26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6350" y="2087687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82272" y="2066636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09820" y="1341794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23006" y="1417957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Cc=6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94385" y="3276600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Cc=59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5800" y="3990340"/>
            <a:ext cx="1847850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bestC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=Cc=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59</a:t>
            </a:r>
            <a:endParaRPr lang="en-US" altLang="zh-CN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{1,2,3,4}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037080" y="3124200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Cc=66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20695" y="3123565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51300" y="3124200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Cc=59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56475" y="3140832"/>
            <a:ext cx="79438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10205" y="4037965"/>
            <a:ext cx="1847850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bestC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=Cc=</a:t>
            </a: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{1,3,2,4}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圆角矩形标注 78"/>
          <p:cNvSpPr/>
          <p:nvPr/>
        </p:nvSpPr>
        <p:spPr>
          <a:xfrm>
            <a:off x="692150" y="304800"/>
            <a:ext cx="1752600" cy="762000"/>
          </a:xfrm>
          <a:prstGeom prst="wedgeRoundRectCallout">
            <a:avLst>
              <a:gd name="adj1" fmla="val 43876"/>
              <a:gd name="adj2" fmla="val 10241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当前费用是否小于当前最优？</a:t>
            </a:r>
            <a:endParaRPr lang="zh-CN" altLang="en-US" sz="160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标注 80"/>
          <p:cNvSpPr/>
          <p:nvPr/>
        </p:nvSpPr>
        <p:spPr>
          <a:xfrm>
            <a:off x="2113915" y="4724400"/>
            <a:ext cx="1752600" cy="940435"/>
          </a:xfrm>
          <a:prstGeom prst="wedgeRoundRectCallout">
            <a:avLst>
              <a:gd name="adj1" fmla="val -61775"/>
              <a:gd name="adj2" fmla="val -2264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是否存在回路？回路的费用是否小于当前最优值？</a:t>
            </a:r>
            <a:endParaRPr lang="zh-CN" altLang="en-US" sz="160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28636" y="6019294"/>
            <a:ext cx="7049616" cy="73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Cc</a:t>
            </a:r>
            <a:r>
              <a:rPr lang="zh-CN" alt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当前路程的费用；</a:t>
            </a:r>
            <a:r>
              <a:rPr lang="en-US" altLang="zh-CN" sz="1600" b="1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bestC</a:t>
            </a:r>
            <a:r>
              <a:rPr lang="zh-CN" alt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最优值，即当前最短回路的费用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初始化：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bestC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NoEdge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，产生第一个叶结点后更新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84" name="对象 83"/>
          <p:cNvGraphicFramePr/>
          <p:nvPr/>
        </p:nvGraphicFramePr>
        <p:xfrm>
          <a:off x="6594475" y="1260475"/>
          <a:ext cx="1964690" cy="268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" r:id="rId1" imgW="1590675" imgH="2390775" progId="Paint.Picture">
                  <p:embed/>
                </p:oleObj>
              </mc:Choice>
              <mc:Fallback>
                <p:oleObj name="" r:id="rId1" imgW="1590675" imgH="2390775" progId="Paint.Picture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4475" y="1260475"/>
                        <a:ext cx="1964690" cy="2685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3" grpId="0" animBg="1"/>
      <p:bldP spid="53" grpId="1" animBg="1"/>
      <p:bldP spid="54" grpId="0" animBg="1"/>
      <p:bldP spid="54" grpId="1" animBg="1"/>
      <p:bldP spid="2" grpId="0"/>
      <p:bldP spid="86" grpId="0"/>
      <p:bldP spid="3" grpId="0"/>
      <p:bldP spid="18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5" grpId="0"/>
      <p:bldP spid="51" grpId="0"/>
      <p:bldP spid="52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1" grpId="0" animBg="1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标注 78"/>
          <p:cNvSpPr/>
          <p:nvPr/>
        </p:nvSpPr>
        <p:spPr>
          <a:xfrm>
            <a:off x="429265" y="2216941"/>
            <a:ext cx="1752600" cy="762000"/>
          </a:xfrm>
          <a:prstGeom prst="wedgeRoundRectCallout">
            <a:avLst>
              <a:gd name="adj1" fmla="val 43876"/>
              <a:gd name="adj2" fmla="val 10241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能否预判这棵子树无法获得最优解？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205301" y="2930102"/>
            <a:ext cx="2304729" cy="1445723"/>
          </a:xfrm>
          <a:prstGeom prst="ellipse">
            <a:avLst/>
          </a:prstGeom>
          <a:solidFill>
            <a:srgbClr val="C00000">
              <a:alpha val="9020"/>
            </a:srgbClr>
          </a:solidFill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061202" y="852414"/>
            <a:ext cx="5227593" cy="4243905"/>
            <a:chOff x="2866065" y="381080"/>
            <a:chExt cx="5227593" cy="4243905"/>
          </a:xfrm>
        </p:grpSpPr>
        <p:sp>
          <p:nvSpPr>
            <p:cNvPr id="33" name="矩形 32"/>
            <p:cNvSpPr/>
            <p:nvPr/>
          </p:nvSpPr>
          <p:spPr>
            <a:xfrm>
              <a:off x="2866065" y="3200244"/>
              <a:ext cx="1040404" cy="4586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x[4]=4</a:t>
              </a:r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40878" y="381080"/>
              <a:ext cx="4952780" cy="4243905"/>
              <a:chOff x="3140878" y="381080"/>
              <a:chExt cx="4952780" cy="4243905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714970" y="381080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 bwMode="auto">
              <a:xfrm>
                <a:off x="5714970" y="1178759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514936" y="1953940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5707842" y="1981238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6843684" y="1974924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3569616" y="2667017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5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4514936" y="2667019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6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5460256" y="2667019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7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6456611" y="2667017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9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7358241" y="2667018"/>
                <a:ext cx="481012" cy="481013"/>
              </a:xfrm>
              <a:prstGeom prst="ellipse">
                <a:avLst/>
              </a:prstGeom>
              <a:solidFill>
                <a:srgbClr val="CC99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14" name="直接连接符 13"/>
              <p:cNvCxnSpPr>
                <a:stCxn id="4" idx="4"/>
                <a:endCxn id="5" idx="0"/>
              </p:cNvCxnSpPr>
              <p:nvPr/>
            </p:nvCxnSpPr>
            <p:spPr>
              <a:xfrm>
                <a:off x="5955476" y="862093"/>
                <a:ext cx="0" cy="316666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4786703" y="1419266"/>
                <a:ext cx="928267" cy="523656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5" idx="4"/>
                <a:endCxn id="7" idx="0"/>
              </p:cNvCxnSpPr>
              <p:nvPr/>
            </p:nvCxnSpPr>
            <p:spPr>
              <a:xfrm flipH="1">
                <a:off x="5948348" y="1659772"/>
                <a:ext cx="7128" cy="321466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5" idx="6"/>
                <a:endCxn id="8" idx="0"/>
              </p:cNvCxnSpPr>
              <p:nvPr/>
            </p:nvCxnSpPr>
            <p:spPr>
              <a:xfrm>
                <a:off x="6195982" y="1419266"/>
                <a:ext cx="888208" cy="555658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2"/>
                <a:endCxn id="9" idx="0"/>
              </p:cNvCxnSpPr>
              <p:nvPr/>
            </p:nvCxnSpPr>
            <p:spPr>
              <a:xfrm flipH="1">
                <a:off x="3810122" y="2194447"/>
                <a:ext cx="704814" cy="47257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" idx="4"/>
                <a:endCxn id="10" idx="0"/>
              </p:cNvCxnSpPr>
              <p:nvPr/>
            </p:nvCxnSpPr>
            <p:spPr>
              <a:xfrm>
                <a:off x="4755442" y="2434953"/>
                <a:ext cx="0" cy="232066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7" idx="3"/>
                <a:endCxn id="11" idx="0"/>
              </p:cNvCxnSpPr>
              <p:nvPr/>
            </p:nvCxnSpPr>
            <p:spPr>
              <a:xfrm flipH="1">
                <a:off x="5700762" y="2391808"/>
                <a:ext cx="77523" cy="275211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3"/>
                <a:endCxn id="12" idx="0"/>
              </p:cNvCxnSpPr>
              <p:nvPr/>
            </p:nvCxnSpPr>
            <p:spPr>
              <a:xfrm flipH="1">
                <a:off x="6697117" y="2385494"/>
                <a:ext cx="217010" cy="28152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8" idx="5"/>
                <a:endCxn id="13" idx="0"/>
              </p:cNvCxnSpPr>
              <p:nvPr/>
            </p:nvCxnSpPr>
            <p:spPr>
              <a:xfrm>
                <a:off x="7254253" y="2385494"/>
                <a:ext cx="344494" cy="281524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798108" y="3148030"/>
                <a:ext cx="7925" cy="63084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724991" y="3148030"/>
                <a:ext cx="7925" cy="63084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705578" y="3166339"/>
                <a:ext cx="7925" cy="63084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7609890" y="3159199"/>
                <a:ext cx="7925" cy="63084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689475" y="3148030"/>
                <a:ext cx="7925" cy="63084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5"/>
              </p:cNvCxnSpPr>
              <p:nvPr/>
            </p:nvCxnSpPr>
            <p:spPr>
              <a:xfrm>
                <a:off x="6118411" y="2391808"/>
                <a:ext cx="183575" cy="39190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4296720" y="1419069"/>
                <a:ext cx="1040404" cy="45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x[2]=2</a:t>
                </a:r>
                <a:endParaRPr lang="zh-CN" alt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013000" y="789149"/>
                <a:ext cx="1040404" cy="45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x[1]=1</a:t>
                </a:r>
                <a:endParaRPr lang="zh-CN" alt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85495" y="2072484"/>
                <a:ext cx="1040404" cy="45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x[3]=3</a:t>
                </a:r>
                <a:endParaRPr lang="zh-CN" alt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475678" y="2215507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629348" y="144779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52593" y="320039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598993" y="320039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541593" y="151637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95848" y="3206107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38163" y="222122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724348" y="233552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333313" y="2214237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222948" y="3200392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382718" y="2151179"/>
                <a:ext cx="494665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140878" y="3784984"/>
                <a:ext cx="1129441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bestC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=59</a:t>
                </a:r>
                <a:endPara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263257" y="4166515"/>
                <a:ext cx="1129441" cy="458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bestC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=25</a:t>
                </a:r>
                <a:endPara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 bwMode="auto">
            <a:xfrm>
              <a:off x="5460256" y="3689697"/>
              <a:ext cx="481012" cy="481013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12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39330" y="4571323"/>
            <a:ext cx="1973378" cy="1367807"/>
            <a:chOff x="425560" y="4043692"/>
            <a:chExt cx="1973378" cy="1367807"/>
          </a:xfrm>
        </p:grpSpPr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594586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1832320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594585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auto">
            <a:xfrm>
              <a:off x="1830697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9" name="直接连接符 68"/>
            <p:cNvCxnSpPr>
              <a:stCxn id="65" idx="6"/>
              <a:endCxn id="66" idx="2"/>
            </p:cNvCxnSpPr>
            <p:nvPr/>
          </p:nvCxnSpPr>
          <p:spPr>
            <a:xfrm>
              <a:off x="953259" y="4329436"/>
              <a:ext cx="8790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6"/>
              <a:endCxn id="68" idx="2"/>
            </p:cNvCxnSpPr>
            <p:nvPr/>
          </p:nvCxnSpPr>
          <p:spPr>
            <a:xfrm>
              <a:off x="953258" y="5191774"/>
              <a:ext cx="87743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5"/>
              <a:endCxn id="68" idx="1"/>
            </p:cNvCxnSpPr>
            <p:nvPr/>
          </p:nvCxnSpPr>
          <p:spPr>
            <a:xfrm>
              <a:off x="900733" y="4464136"/>
              <a:ext cx="982490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7"/>
              <a:endCxn id="66" idx="3"/>
            </p:cNvCxnSpPr>
            <p:nvPr/>
          </p:nvCxnSpPr>
          <p:spPr>
            <a:xfrm flipV="1">
              <a:off x="900732" y="4464136"/>
              <a:ext cx="984114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5" idx="4"/>
              <a:endCxn id="67" idx="0"/>
            </p:cNvCxnSpPr>
            <p:nvPr/>
          </p:nvCxnSpPr>
          <p:spPr>
            <a:xfrm flipH="1">
              <a:off x="773922" y="4519931"/>
              <a:ext cx="1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6" idx="4"/>
              <a:endCxn id="68" idx="0"/>
            </p:cNvCxnSpPr>
            <p:nvPr/>
          </p:nvCxnSpPr>
          <p:spPr>
            <a:xfrm flipH="1">
              <a:off x="2010034" y="4519931"/>
              <a:ext cx="1623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177380" y="4043692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30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99842" y="4672271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10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171030" y="5181554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20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013158" y="438523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4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22853" y="492237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5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5560" y="4663198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6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912" y="60967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分支限界求解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04936" y="1447852"/>
            <a:ext cx="7049616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优先队列式：确定活结点优先队列的优先级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子树的下界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已确定的边的费用之和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未确定的边的费用之和的下界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alibri" panose="020F0502020204030204" pitchFamily="34" charset="0"/>
              <a:buChar char="⁻"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即当前费用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未确定的每个顶点的最小出边费用之和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9007" y="1081722"/>
            <a:ext cx="1391920" cy="1322705"/>
            <a:chOff x="5971" y="6072"/>
            <a:chExt cx="2192" cy="2083"/>
          </a:xfrm>
          <a:solidFill>
            <a:srgbClr val="31413A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5971" y="6072"/>
              <a:ext cx="1644" cy="1562"/>
              <a:chOff x="5879" y="5844"/>
              <a:chExt cx="1644" cy="1562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5879" y="5844"/>
                <a:ext cx="1096" cy="1041"/>
                <a:chOff x="4251" y="5844"/>
                <a:chExt cx="1096" cy="1041"/>
              </a:xfrm>
              <a:grpFill/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4251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99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51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  <a:sym typeface="+mn-ea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99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6975" y="5844"/>
                <a:ext cx="548" cy="521"/>
              </a:xfrm>
              <a:prstGeom prst="rect">
                <a:avLst/>
              </a:prstGeom>
              <a:grpFill/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879" y="6886"/>
                <a:ext cx="548" cy="521"/>
              </a:xfrm>
              <a:prstGeom prst="rect">
                <a:avLst/>
              </a:prstGeom>
              <a:grpFill/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27" y="6886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75" y="6365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975" y="6886"/>
                <a:ext cx="548" cy="521"/>
              </a:xfrm>
              <a:prstGeom prst="rect">
                <a:avLst/>
              </a:prstGeom>
              <a:grpFill/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∞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615" y="6072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15" y="6593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71" y="7635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9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67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15" y="7114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15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rPr>
                <a:t>∞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5" name="椭圆 4"/>
          <p:cNvSpPr/>
          <p:nvPr/>
        </p:nvSpPr>
        <p:spPr bwMode="auto">
          <a:xfrm>
            <a:off x="4419600" y="966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419416" y="203734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5" name="直接连接符 74"/>
          <p:cNvCxnSpPr>
            <a:stCxn id="5" idx="4"/>
            <a:endCxn id="18" idx="0"/>
          </p:cNvCxnSpPr>
          <p:nvPr/>
        </p:nvCxnSpPr>
        <p:spPr>
          <a:xfrm flipH="1">
            <a:off x="4659630" y="1447805"/>
            <a:ext cx="635" cy="58928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椭圆 7"/>
          <p:cNvSpPr/>
          <p:nvPr/>
        </p:nvSpPr>
        <p:spPr bwMode="auto">
          <a:xfrm>
            <a:off x="6558731" y="4002668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038416" y="40147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419416" y="300000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72016" y="30241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038416" y="50053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667000" y="299975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832350" y="4002418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790565" y="4014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>
            <a:endCxn id="13" idx="7"/>
          </p:cNvCxnSpPr>
          <p:nvPr/>
        </p:nvCxnSpPr>
        <p:spPr>
          <a:xfrm flipH="1">
            <a:off x="3077210" y="2338075"/>
            <a:ext cx="1342390" cy="73215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8" idx="6"/>
            <a:endCxn id="11" idx="0"/>
          </p:cNvCxnSpPr>
          <p:nvPr/>
        </p:nvCxnSpPr>
        <p:spPr>
          <a:xfrm>
            <a:off x="4900295" y="2277750"/>
            <a:ext cx="1512570" cy="74612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>
            <a:endCxn id="10" idx="0"/>
          </p:cNvCxnSpPr>
          <p:nvPr/>
        </p:nvCxnSpPr>
        <p:spPr>
          <a:xfrm>
            <a:off x="4648835" y="2518415"/>
            <a:ext cx="10795" cy="48133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>
            <a:stCxn id="10" idx="3"/>
            <a:endCxn id="9" idx="0"/>
          </p:cNvCxnSpPr>
          <p:nvPr/>
        </p:nvCxnSpPr>
        <p:spPr>
          <a:xfrm flipH="1">
            <a:off x="4278630" y="3410590"/>
            <a:ext cx="211455" cy="60388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>
            <a:stCxn id="10" idx="5"/>
            <a:endCxn id="14" idx="0"/>
          </p:cNvCxnSpPr>
          <p:nvPr/>
        </p:nvCxnSpPr>
        <p:spPr>
          <a:xfrm>
            <a:off x="4829810" y="3410590"/>
            <a:ext cx="243205" cy="59182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>
            <a:stCxn id="11" idx="3"/>
            <a:endCxn id="15" idx="0"/>
          </p:cNvCxnSpPr>
          <p:nvPr/>
        </p:nvCxnSpPr>
        <p:spPr>
          <a:xfrm flipH="1">
            <a:off x="6031230" y="3434720"/>
            <a:ext cx="211455" cy="57975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>
            <a:stCxn id="11" idx="5"/>
            <a:endCxn id="8" idx="0"/>
          </p:cNvCxnSpPr>
          <p:nvPr/>
        </p:nvCxnSpPr>
        <p:spPr>
          <a:xfrm>
            <a:off x="6582410" y="3434720"/>
            <a:ext cx="217170" cy="56769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>
            <a:stCxn id="9" idx="4"/>
            <a:endCxn id="12" idx="0"/>
          </p:cNvCxnSpPr>
          <p:nvPr/>
        </p:nvCxnSpPr>
        <p:spPr>
          <a:xfrm>
            <a:off x="4278630" y="4495805"/>
            <a:ext cx="0" cy="50927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2" name="组合 61"/>
          <p:cNvGrpSpPr/>
          <p:nvPr/>
        </p:nvGrpSpPr>
        <p:grpSpPr>
          <a:xfrm>
            <a:off x="425560" y="4043692"/>
            <a:ext cx="1973378" cy="1367807"/>
            <a:chOff x="425560" y="4043692"/>
            <a:chExt cx="1973378" cy="1367807"/>
          </a:xfrm>
        </p:grpSpPr>
        <p:sp>
          <p:nvSpPr>
            <p:cNvPr id="79" name="Oval 21"/>
            <p:cNvSpPr>
              <a:spLocks noChangeArrowheads="1"/>
            </p:cNvSpPr>
            <p:nvPr/>
          </p:nvSpPr>
          <p:spPr bwMode="auto">
            <a:xfrm>
              <a:off x="594586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832320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594585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0697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" name="直接连接符 2"/>
            <p:cNvCxnSpPr>
              <a:stCxn id="79" idx="6"/>
              <a:endCxn id="44" idx="2"/>
            </p:cNvCxnSpPr>
            <p:nvPr/>
          </p:nvCxnSpPr>
          <p:spPr>
            <a:xfrm>
              <a:off x="953259" y="4329436"/>
              <a:ext cx="8790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6"/>
              <a:endCxn id="48" idx="2"/>
            </p:cNvCxnSpPr>
            <p:nvPr/>
          </p:nvCxnSpPr>
          <p:spPr>
            <a:xfrm>
              <a:off x="953258" y="5191774"/>
              <a:ext cx="87743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9" idx="5"/>
              <a:endCxn id="48" idx="1"/>
            </p:cNvCxnSpPr>
            <p:nvPr/>
          </p:nvCxnSpPr>
          <p:spPr>
            <a:xfrm>
              <a:off x="900733" y="4464136"/>
              <a:ext cx="982490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7"/>
              <a:endCxn id="44" idx="3"/>
            </p:cNvCxnSpPr>
            <p:nvPr/>
          </p:nvCxnSpPr>
          <p:spPr>
            <a:xfrm flipV="1">
              <a:off x="900732" y="4464136"/>
              <a:ext cx="984114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9" idx="4"/>
              <a:endCxn id="47" idx="0"/>
            </p:cNvCxnSpPr>
            <p:nvPr/>
          </p:nvCxnSpPr>
          <p:spPr>
            <a:xfrm flipH="1">
              <a:off x="773922" y="4519931"/>
              <a:ext cx="1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4" idx="4"/>
              <a:endCxn id="48" idx="0"/>
            </p:cNvCxnSpPr>
            <p:nvPr/>
          </p:nvCxnSpPr>
          <p:spPr>
            <a:xfrm flipH="1">
              <a:off x="2010034" y="4519931"/>
              <a:ext cx="1623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177380" y="4043692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30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899842" y="4672271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10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71030" y="5181554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20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3158" y="438523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4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22853" y="492237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5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5560" y="4663198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6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018066" y="124589"/>
            <a:ext cx="7049616" cy="730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Cc</a:t>
            </a:r>
            <a:r>
              <a:rPr lang="zh-CN" alt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当前路程的费用；</a:t>
            </a:r>
            <a:r>
              <a:rPr lang="en-US" altLang="zh-CN" sz="1600" b="1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bestC</a:t>
            </a:r>
            <a:r>
              <a:rPr lang="zh-CN" altLang="en-US" sz="1600" b="1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最优值，即当前最短回路的费用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初始化：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bestC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NoEdge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，产生第一个结点后更新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71312" y="18006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Cc=0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=18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07675" y="220983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6863" y="251590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66112" y="224553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1893" y="32659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08769" y="325171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238974" y="363174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37398" y="363174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72827" y="457873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x[3]=4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690919" y="448368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x[3]=3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6813045" y="4495746"/>
            <a:ext cx="10795" cy="481330"/>
          </a:xfrm>
          <a:prstGeom prst="line">
            <a:avLst/>
          </a:prstGeom>
          <a:ln w="28575" cap="flat" cmpd="sng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86" name="矩形 85"/>
          <p:cNvSpPr/>
          <p:nvPr/>
        </p:nvSpPr>
        <p:spPr>
          <a:xfrm>
            <a:off x="3836397" y="162100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x[0]=1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3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95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502" y="29716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Cc=30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28442" y="4038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Cc=11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=9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0367" y="450705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=9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0130" y="5562600"/>
            <a:ext cx="13963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bestC=Cc=25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97627" y="4483556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=9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11137" y="407779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58000" y="4853940"/>
            <a:ext cx="1040130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5010150" y="5486400"/>
            <a:ext cx="1752600" cy="762000"/>
          </a:xfrm>
          <a:prstGeom prst="wedgeRoundRectCallout">
            <a:avLst>
              <a:gd name="adj1" fmla="val -88804"/>
              <a:gd name="adj2" fmla="val -18041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叶结点的父节点作判断：回路？最优？</a:t>
            </a:r>
            <a:endParaRPr lang="zh-CN" altLang="en-US" sz="160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033260" y="828194"/>
            <a:ext cx="1739900" cy="330835"/>
            <a:chOff x="7033260" y="828194"/>
            <a:chExt cx="1739900" cy="330835"/>
          </a:xfrm>
        </p:grpSpPr>
        <p:sp>
          <p:nvSpPr>
            <p:cNvPr id="116" name="矩形 115"/>
            <p:cNvSpPr/>
            <p:nvPr/>
          </p:nvSpPr>
          <p:spPr>
            <a:xfrm>
              <a:off x="703326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38124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72922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07720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42518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33260" y="1159029"/>
            <a:ext cx="1739900" cy="330835"/>
            <a:chOff x="7033260" y="1159029"/>
            <a:chExt cx="1739900" cy="330835"/>
          </a:xfrm>
        </p:grpSpPr>
        <p:sp>
          <p:nvSpPr>
            <p:cNvPr id="118" name="矩形 117"/>
            <p:cNvSpPr/>
            <p:nvPr/>
          </p:nvSpPr>
          <p:spPr>
            <a:xfrm>
              <a:off x="703326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E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38124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72922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07720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2518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33260" y="1489864"/>
            <a:ext cx="1739900" cy="330835"/>
            <a:chOff x="7033260" y="1489864"/>
            <a:chExt cx="1739900" cy="330835"/>
          </a:xfrm>
        </p:grpSpPr>
        <p:sp>
          <p:nvSpPr>
            <p:cNvPr id="121" name="矩形 120"/>
            <p:cNvSpPr/>
            <p:nvPr/>
          </p:nvSpPr>
          <p:spPr>
            <a:xfrm>
              <a:off x="703326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738124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72922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807720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42518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33260" y="1820699"/>
            <a:ext cx="1739900" cy="330835"/>
            <a:chOff x="7033260" y="1820699"/>
            <a:chExt cx="1739900" cy="330835"/>
          </a:xfrm>
        </p:grpSpPr>
        <p:sp>
          <p:nvSpPr>
            <p:cNvPr id="127" name="矩形 126"/>
            <p:cNvSpPr/>
            <p:nvPr/>
          </p:nvSpPr>
          <p:spPr>
            <a:xfrm>
              <a:off x="703326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H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38124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772922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07720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842518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033260" y="2151534"/>
            <a:ext cx="1739900" cy="330835"/>
            <a:chOff x="7033260" y="2151534"/>
            <a:chExt cx="1739900" cy="330835"/>
          </a:xfrm>
        </p:grpSpPr>
        <p:sp>
          <p:nvSpPr>
            <p:cNvPr id="136" name="矩形 135"/>
            <p:cNvSpPr/>
            <p:nvPr/>
          </p:nvSpPr>
          <p:spPr>
            <a:xfrm>
              <a:off x="703326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738124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J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772922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07720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42518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6665883" y="516150"/>
            <a:ext cx="2316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活结点优先队列（小根堆）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033260" y="2488581"/>
            <a:ext cx="1739900" cy="330835"/>
            <a:chOff x="7033260" y="2488581"/>
            <a:chExt cx="1739900" cy="330835"/>
          </a:xfrm>
        </p:grpSpPr>
        <p:sp>
          <p:nvSpPr>
            <p:cNvPr id="110" name="矩形 109"/>
            <p:cNvSpPr/>
            <p:nvPr/>
          </p:nvSpPr>
          <p:spPr>
            <a:xfrm>
              <a:off x="7033260" y="2488581"/>
              <a:ext cx="347980" cy="3308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J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381240" y="2488581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729220" y="2488581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077200" y="2488581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8425180" y="2488581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9" grpId="0"/>
      <p:bldP spid="73" grpId="0"/>
      <p:bldP spid="74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6" grpId="0"/>
      <p:bldP spid="2" grpId="0"/>
      <p:bldP spid="4" grpId="0"/>
      <p:bldP spid="7" grpId="0"/>
      <p:bldP spid="16" grpId="0"/>
      <p:bldP spid="17" grpId="0"/>
      <p:bldP spid="50" grpId="0"/>
      <p:bldP spid="52" grpId="0"/>
      <p:bldP spid="53" grpId="0"/>
      <p:bldP spid="55" grpId="0"/>
      <p:bldP spid="58" grpId="0" animBg="1"/>
      <p:bldP spid="1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9007" y="1081722"/>
            <a:ext cx="1391920" cy="1322705"/>
            <a:chOff x="5971" y="6072"/>
            <a:chExt cx="2192" cy="2083"/>
          </a:xfrm>
          <a:solidFill>
            <a:srgbClr val="31413A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5971" y="6072"/>
              <a:ext cx="1644" cy="1562"/>
              <a:chOff x="5879" y="5844"/>
              <a:chExt cx="1644" cy="1562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5879" y="5844"/>
                <a:ext cx="1096" cy="1041"/>
                <a:chOff x="4251" y="5844"/>
                <a:chExt cx="1096" cy="1041"/>
              </a:xfrm>
              <a:grpFill/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4251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99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51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  <a:sym typeface="+mn-ea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99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6975" y="5844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879" y="6886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27" y="6886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75" y="6365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975" y="6886"/>
                <a:ext cx="548" cy="521"/>
              </a:xfrm>
              <a:prstGeom prst="rect">
                <a:avLst/>
              </a:prstGeom>
              <a:grpFill/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∞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615" y="6072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15" y="6593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71" y="7635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9" y="7635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67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15" y="7114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15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rPr>
                <a:t>∞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5" name="椭圆 4"/>
          <p:cNvSpPr/>
          <p:nvPr/>
        </p:nvSpPr>
        <p:spPr bwMode="auto">
          <a:xfrm>
            <a:off x="4419600" y="966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419416" y="203734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5" name="直接连接符 74"/>
          <p:cNvCxnSpPr>
            <a:stCxn id="5" idx="4"/>
            <a:endCxn id="18" idx="0"/>
          </p:cNvCxnSpPr>
          <p:nvPr/>
        </p:nvCxnSpPr>
        <p:spPr>
          <a:xfrm flipH="1">
            <a:off x="4659630" y="1447805"/>
            <a:ext cx="635" cy="58928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椭圆 7"/>
          <p:cNvSpPr/>
          <p:nvPr/>
        </p:nvSpPr>
        <p:spPr bwMode="auto">
          <a:xfrm>
            <a:off x="6558731" y="4002668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038416" y="40147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419416" y="300000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72016" y="30241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038416" y="50053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667000" y="299975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832350" y="4002418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790565" y="4014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>
            <a:endCxn id="13" idx="7"/>
          </p:cNvCxnSpPr>
          <p:nvPr/>
        </p:nvCxnSpPr>
        <p:spPr>
          <a:xfrm flipH="1">
            <a:off x="3077210" y="2338075"/>
            <a:ext cx="1342390" cy="73215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8" idx="6"/>
            <a:endCxn id="11" idx="0"/>
          </p:cNvCxnSpPr>
          <p:nvPr/>
        </p:nvCxnSpPr>
        <p:spPr>
          <a:xfrm>
            <a:off x="4900295" y="2277750"/>
            <a:ext cx="1512570" cy="74612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>
            <a:endCxn id="10" idx="0"/>
          </p:cNvCxnSpPr>
          <p:nvPr/>
        </p:nvCxnSpPr>
        <p:spPr>
          <a:xfrm>
            <a:off x="4648835" y="2518415"/>
            <a:ext cx="10795" cy="48133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>
            <a:stCxn id="10" idx="3"/>
            <a:endCxn id="9" idx="0"/>
          </p:cNvCxnSpPr>
          <p:nvPr/>
        </p:nvCxnSpPr>
        <p:spPr>
          <a:xfrm flipH="1">
            <a:off x="4278630" y="3410590"/>
            <a:ext cx="211455" cy="60388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>
            <a:stCxn id="10" idx="5"/>
            <a:endCxn id="14" idx="0"/>
          </p:cNvCxnSpPr>
          <p:nvPr/>
        </p:nvCxnSpPr>
        <p:spPr>
          <a:xfrm>
            <a:off x="4829810" y="3410590"/>
            <a:ext cx="243205" cy="59182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>
            <a:stCxn id="11" idx="3"/>
            <a:endCxn id="15" idx="0"/>
          </p:cNvCxnSpPr>
          <p:nvPr/>
        </p:nvCxnSpPr>
        <p:spPr>
          <a:xfrm flipH="1">
            <a:off x="6031230" y="3434720"/>
            <a:ext cx="211455" cy="57975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>
            <a:stCxn id="11" idx="5"/>
            <a:endCxn id="8" idx="0"/>
          </p:cNvCxnSpPr>
          <p:nvPr/>
        </p:nvCxnSpPr>
        <p:spPr>
          <a:xfrm>
            <a:off x="6582410" y="3434720"/>
            <a:ext cx="217170" cy="56769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>
            <a:stCxn id="9" idx="4"/>
            <a:endCxn id="12" idx="0"/>
          </p:cNvCxnSpPr>
          <p:nvPr/>
        </p:nvCxnSpPr>
        <p:spPr>
          <a:xfrm>
            <a:off x="4278630" y="4495805"/>
            <a:ext cx="0" cy="50927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2" name="组合 61"/>
          <p:cNvGrpSpPr/>
          <p:nvPr/>
        </p:nvGrpSpPr>
        <p:grpSpPr>
          <a:xfrm>
            <a:off x="425560" y="4043692"/>
            <a:ext cx="1973378" cy="1367807"/>
            <a:chOff x="425560" y="4043692"/>
            <a:chExt cx="1973378" cy="1367807"/>
          </a:xfrm>
        </p:grpSpPr>
        <p:sp>
          <p:nvSpPr>
            <p:cNvPr id="79" name="Oval 21"/>
            <p:cNvSpPr>
              <a:spLocks noChangeArrowheads="1"/>
            </p:cNvSpPr>
            <p:nvPr/>
          </p:nvSpPr>
          <p:spPr bwMode="auto">
            <a:xfrm>
              <a:off x="594586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832320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594585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0697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" name="直接连接符 2"/>
            <p:cNvCxnSpPr>
              <a:stCxn id="79" idx="6"/>
              <a:endCxn id="44" idx="2"/>
            </p:cNvCxnSpPr>
            <p:nvPr/>
          </p:nvCxnSpPr>
          <p:spPr>
            <a:xfrm>
              <a:off x="953259" y="4329436"/>
              <a:ext cx="8790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6"/>
              <a:endCxn id="48" idx="2"/>
            </p:cNvCxnSpPr>
            <p:nvPr/>
          </p:nvCxnSpPr>
          <p:spPr>
            <a:xfrm>
              <a:off x="953258" y="5191774"/>
              <a:ext cx="87743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9" idx="5"/>
              <a:endCxn id="48" idx="1"/>
            </p:cNvCxnSpPr>
            <p:nvPr/>
          </p:nvCxnSpPr>
          <p:spPr>
            <a:xfrm>
              <a:off x="900733" y="4464136"/>
              <a:ext cx="982490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7"/>
              <a:endCxn id="44" idx="3"/>
            </p:cNvCxnSpPr>
            <p:nvPr/>
          </p:nvCxnSpPr>
          <p:spPr>
            <a:xfrm flipV="1">
              <a:off x="900732" y="4464136"/>
              <a:ext cx="984114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9" idx="4"/>
              <a:endCxn id="47" idx="0"/>
            </p:cNvCxnSpPr>
            <p:nvPr/>
          </p:nvCxnSpPr>
          <p:spPr>
            <a:xfrm flipH="1">
              <a:off x="773922" y="4519931"/>
              <a:ext cx="1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4" idx="4"/>
              <a:endCxn id="48" idx="0"/>
            </p:cNvCxnSpPr>
            <p:nvPr/>
          </p:nvCxnSpPr>
          <p:spPr>
            <a:xfrm flipH="1">
              <a:off x="2010034" y="4519931"/>
              <a:ext cx="1623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177380" y="4043692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30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899842" y="4672271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10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71030" y="5181554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20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3158" y="438523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4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22853" y="492237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5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5560" y="4663198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6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771312" y="18006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Cc=0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CN" altLang="en-US" sz="18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907675" y="220983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6863" y="251590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66112" y="224553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1893" y="32659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08769" y="325171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238974" y="363174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37398" y="363174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72827" y="457873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x[3]=4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36397" y="162100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x[0]=1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3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95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502" y="29716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Cc=30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39882" y="4038421"/>
            <a:ext cx="132896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Cc=11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8836" y="4507051"/>
            <a:ext cx="1162878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0130" y="5562600"/>
            <a:ext cx="13963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bestC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=Cc=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CN" alt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86016" y="4493560"/>
            <a:ext cx="134724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11137" y="4077791"/>
            <a:ext cx="1293260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5010150" y="5486400"/>
            <a:ext cx="1752600" cy="762000"/>
          </a:xfrm>
          <a:prstGeom prst="wedgeRoundRectCallout">
            <a:avLst>
              <a:gd name="adj1" fmla="val -88804"/>
              <a:gd name="adj2" fmla="val -18041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叶结点的父节点作判断：回路？最优？</a:t>
            </a:r>
            <a:endParaRPr lang="zh-CN" altLang="en-US" sz="160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51320" y="533476"/>
            <a:ext cx="2316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活结点优先队列（小根堆）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53258" y="87946"/>
            <a:ext cx="7751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另一种计算下界的方法：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average of the best 2 edges for each city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033260" y="828194"/>
            <a:ext cx="1739900" cy="330835"/>
            <a:chOff x="7033260" y="828194"/>
            <a:chExt cx="1739900" cy="330835"/>
          </a:xfrm>
        </p:grpSpPr>
        <p:sp>
          <p:nvSpPr>
            <p:cNvPr id="144" name="矩形 143"/>
            <p:cNvSpPr/>
            <p:nvPr/>
          </p:nvSpPr>
          <p:spPr>
            <a:xfrm>
              <a:off x="703326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738124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72922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07720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425180" y="82819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033260" y="1159029"/>
            <a:ext cx="1739900" cy="330835"/>
            <a:chOff x="7033260" y="1159029"/>
            <a:chExt cx="1739900" cy="330835"/>
          </a:xfrm>
        </p:grpSpPr>
        <p:sp>
          <p:nvSpPr>
            <p:cNvPr id="150" name="矩形 149"/>
            <p:cNvSpPr/>
            <p:nvPr/>
          </p:nvSpPr>
          <p:spPr>
            <a:xfrm>
              <a:off x="703326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E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38124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72922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807720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8425180" y="115902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7033260" y="1489864"/>
            <a:ext cx="1739900" cy="330835"/>
            <a:chOff x="7033260" y="1489864"/>
            <a:chExt cx="1739900" cy="330835"/>
          </a:xfrm>
        </p:grpSpPr>
        <p:sp>
          <p:nvSpPr>
            <p:cNvPr id="156" name="矩形 155"/>
            <p:cNvSpPr/>
            <p:nvPr/>
          </p:nvSpPr>
          <p:spPr>
            <a:xfrm>
              <a:off x="703326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D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738124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72922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07720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8425180" y="148986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033260" y="1820699"/>
            <a:ext cx="1739900" cy="330835"/>
            <a:chOff x="7033260" y="1820699"/>
            <a:chExt cx="1739900" cy="330835"/>
          </a:xfrm>
        </p:grpSpPr>
        <p:sp>
          <p:nvSpPr>
            <p:cNvPr id="162" name="矩形 161"/>
            <p:cNvSpPr/>
            <p:nvPr/>
          </p:nvSpPr>
          <p:spPr>
            <a:xfrm>
              <a:off x="703326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H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738124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772922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807720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425180" y="1820699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endParaRPr lang="en-US" altLang="zh-CN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33260" y="2151534"/>
            <a:ext cx="1739900" cy="330835"/>
            <a:chOff x="7033260" y="2151534"/>
            <a:chExt cx="1739900" cy="330835"/>
          </a:xfrm>
        </p:grpSpPr>
        <p:sp>
          <p:nvSpPr>
            <p:cNvPr id="168" name="矩形 167"/>
            <p:cNvSpPr/>
            <p:nvPr/>
          </p:nvSpPr>
          <p:spPr>
            <a:xfrm>
              <a:off x="7033260" y="2151534"/>
              <a:ext cx="347980" cy="3308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J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738124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F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2922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G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807720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8425180" y="2151534"/>
              <a:ext cx="347980" cy="330835"/>
            </a:xfrm>
            <a:prstGeom prst="rect">
              <a:avLst/>
            </a:prstGeom>
            <a:solidFill>
              <a:srgbClr val="36317F">
                <a:alpha val="20000"/>
              </a:srgb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C</a:t>
              </a:r>
              <a:endParaRPr lang="en-US" altLang="zh-CN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721555" y="6354102"/>
            <a:ext cx="2090161" cy="3188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any better idea?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2590801" y="543907"/>
            <a:ext cx="417194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25</a:t>
            </a:r>
            <a:r>
              <a:rPr lang="en-US" altLang="zh-CN" dirty="0">
                <a:solidFill>
                  <a:srgbClr val="000000"/>
                </a:solidFill>
              </a:rPr>
              <a:t>=(6+4)/2+(5+10)/2+(6+5)/2+(4+10)/2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9" grpId="0"/>
      <p:bldP spid="73" grpId="0"/>
      <p:bldP spid="74" grpId="0"/>
      <p:bldP spid="76" grpId="0"/>
      <p:bldP spid="77" grpId="0"/>
      <p:bldP spid="78" grpId="0"/>
      <p:bldP spid="80" grpId="0"/>
      <p:bldP spid="81" grpId="0"/>
      <p:bldP spid="82" grpId="0"/>
      <p:bldP spid="86" grpId="0"/>
      <p:bldP spid="2" grpId="0"/>
      <p:bldP spid="4" grpId="0"/>
      <p:bldP spid="7" grpId="0"/>
      <p:bldP spid="16" grpId="0"/>
      <p:bldP spid="17" grpId="0"/>
      <p:bldP spid="50" grpId="0"/>
      <p:bldP spid="52" grpId="0"/>
      <p:bldP spid="53" grpId="0"/>
      <p:bldP spid="58" grpId="0" animBg="1"/>
      <p:bldP spid="141" grpId="0"/>
      <p:bldP spid="56" grpId="0" animBg="1"/>
      <p:bldP spid="179" grpId="0" animBg="1"/>
      <p:bldP spid="17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9007" y="1081722"/>
            <a:ext cx="1391920" cy="1322705"/>
            <a:chOff x="5971" y="6072"/>
            <a:chExt cx="2192" cy="2083"/>
          </a:xfrm>
          <a:solidFill>
            <a:srgbClr val="31413A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5971" y="6072"/>
              <a:ext cx="1644" cy="1562"/>
              <a:chOff x="5879" y="5844"/>
              <a:chExt cx="1644" cy="1562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5879" y="5844"/>
                <a:ext cx="1096" cy="1041"/>
                <a:chOff x="4251" y="5844"/>
                <a:chExt cx="1096" cy="1041"/>
              </a:xfrm>
              <a:grpFill/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4251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99" y="5844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51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  <a:sym typeface="+mn-ea"/>
                    </a:rPr>
                    <a:t>30</a:t>
                  </a:r>
                  <a:endPara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99" y="6365"/>
                  <a:ext cx="548" cy="521"/>
                </a:xfrm>
                <a:prstGeom prst="rect">
                  <a:avLst/>
                </a:prstGeom>
                <a:grpFill/>
                <a:ln>
                  <a:solidFill>
                    <a:srgbClr val="D7C7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华文行楷" panose="02010800040101010101" pitchFamily="2" charset="-122"/>
                      <a:cs typeface="Calibri" panose="020F0502020204030204" pitchFamily="34" charset="0"/>
                      <a:sym typeface="Wingdings" panose="05000000000000000000" pitchFamily="2" charset="2"/>
                    </a:rPr>
                    <a:t>∞</a:t>
                  </a:r>
                  <a:endPara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6975" y="5844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879" y="6886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27" y="6886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75" y="6365"/>
                <a:ext cx="548" cy="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975" y="6886"/>
                <a:ext cx="548" cy="521"/>
              </a:xfrm>
              <a:prstGeom prst="rect">
                <a:avLst/>
              </a:prstGeom>
              <a:grpFill/>
              <a:ln>
                <a:solidFill>
                  <a:srgbClr val="D7C7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  <a:sym typeface="Wingdings" panose="05000000000000000000" pitchFamily="2" charset="2"/>
                  </a:rPr>
                  <a:t>∞</a:t>
                </a:r>
                <a:endPara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615" y="6072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15" y="6593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71" y="7635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9" y="7635"/>
              <a:ext cx="548" cy="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067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15" y="7114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15" y="7635"/>
              <a:ext cx="548" cy="521"/>
            </a:xfrm>
            <a:prstGeom prst="rect">
              <a:avLst/>
            </a:prstGeom>
            <a:grpFill/>
            <a:ln>
              <a:solidFill>
                <a:srgbClr val="D7C7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华文行楷" panose="02010800040101010101" pitchFamily="2" charset="-122"/>
                  <a:cs typeface="Calibri" panose="020F0502020204030204" pitchFamily="34" charset="0"/>
                  <a:sym typeface="Wingdings" panose="05000000000000000000" pitchFamily="2" charset="2"/>
                </a:rPr>
                <a:t>∞</a:t>
              </a:r>
              <a:endPara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行楷" panose="02010800040101010101" pitchFamily="2" charset="-122"/>
                <a:cs typeface="Calibri" panose="020F050202020403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5" name="椭圆 4"/>
          <p:cNvSpPr/>
          <p:nvPr/>
        </p:nvSpPr>
        <p:spPr bwMode="auto">
          <a:xfrm>
            <a:off x="4419600" y="966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419416" y="203734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5" name="直接连接符 74"/>
          <p:cNvCxnSpPr>
            <a:stCxn id="5" idx="4"/>
            <a:endCxn id="18" idx="0"/>
          </p:cNvCxnSpPr>
          <p:nvPr/>
        </p:nvCxnSpPr>
        <p:spPr>
          <a:xfrm flipH="1">
            <a:off x="4659630" y="1447805"/>
            <a:ext cx="635" cy="58928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" name="椭圆 8"/>
          <p:cNvSpPr/>
          <p:nvPr/>
        </p:nvSpPr>
        <p:spPr bwMode="auto">
          <a:xfrm>
            <a:off x="4038416" y="40147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419416" y="300000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72016" y="30241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038416" y="5005333"/>
            <a:ext cx="481012" cy="481013"/>
          </a:xfrm>
          <a:prstGeom prst="ellipse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832350" y="4002418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790565" y="4014483"/>
            <a:ext cx="480695" cy="48133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>
            <a:stCxn id="18" idx="6"/>
            <a:endCxn id="11" idx="0"/>
          </p:cNvCxnSpPr>
          <p:nvPr/>
        </p:nvCxnSpPr>
        <p:spPr>
          <a:xfrm>
            <a:off x="4900295" y="2277750"/>
            <a:ext cx="1512570" cy="74612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直接连接符 39"/>
          <p:cNvCxnSpPr>
            <a:endCxn id="10" idx="0"/>
          </p:cNvCxnSpPr>
          <p:nvPr/>
        </p:nvCxnSpPr>
        <p:spPr>
          <a:xfrm>
            <a:off x="4648835" y="2518415"/>
            <a:ext cx="10795" cy="48133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>
            <a:stCxn id="10" idx="3"/>
            <a:endCxn id="9" idx="0"/>
          </p:cNvCxnSpPr>
          <p:nvPr/>
        </p:nvCxnSpPr>
        <p:spPr>
          <a:xfrm flipH="1">
            <a:off x="4278630" y="3410590"/>
            <a:ext cx="211455" cy="60388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>
            <a:stCxn id="10" idx="5"/>
            <a:endCxn id="14" idx="0"/>
          </p:cNvCxnSpPr>
          <p:nvPr/>
        </p:nvCxnSpPr>
        <p:spPr>
          <a:xfrm>
            <a:off x="4829810" y="3410590"/>
            <a:ext cx="243205" cy="59182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>
            <a:stCxn id="11" idx="3"/>
            <a:endCxn id="15" idx="0"/>
          </p:cNvCxnSpPr>
          <p:nvPr/>
        </p:nvCxnSpPr>
        <p:spPr>
          <a:xfrm flipH="1">
            <a:off x="6031230" y="3434720"/>
            <a:ext cx="211455" cy="579755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直接连接符 45"/>
          <p:cNvCxnSpPr>
            <a:stCxn id="9" idx="4"/>
            <a:endCxn id="12" idx="0"/>
          </p:cNvCxnSpPr>
          <p:nvPr/>
        </p:nvCxnSpPr>
        <p:spPr>
          <a:xfrm>
            <a:off x="4278630" y="4495805"/>
            <a:ext cx="0" cy="509270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2" name="组合 61"/>
          <p:cNvGrpSpPr/>
          <p:nvPr/>
        </p:nvGrpSpPr>
        <p:grpSpPr>
          <a:xfrm>
            <a:off x="425560" y="4043692"/>
            <a:ext cx="1973378" cy="1367807"/>
            <a:chOff x="425560" y="4043692"/>
            <a:chExt cx="1973378" cy="1367807"/>
          </a:xfrm>
        </p:grpSpPr>
        <p:sp>
          <p:nvSpPr>
            <p:cNvPr id="79" name="Oval 21"/>
            <p:cNvSpPr>
              <a:spLocks noChangeArrowheads="1"/>
            </p:cNvSpPr>
            <p:nvPr/>
          </p:nvSpPr>
          <p:spPr bwMode="auto">
            <a:xfrm>
              <a:off x="594586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1832320" y="4138941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594585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0697" y="5001279"/>
              <a:ext cx="358673" cy="3809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" name="直接连接符 2"/>
            <p:cNvCxnSpPr>
              <a:stCxn id="79" idx="6"/>
              <a:endCxn id="44" idx="2"/>
            </p:cNvCxnSpPr>
            <p:nvPr/>
          </p:nvCxnSpPr>
          <p:spPr>
            <a:xfrm>
              <a:off x="953259" y="4329436"/>
              <a:ext cx="8790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6"/>
              <a:endCxn id="48" idx="2"/>
            </p:cNvCxnSpPr>
            <p:nvPr/>
          </p:nvCxnSpPr>
          <p:spPr>
            <a:xfrm>
              <a:off x="953258" y="5191774"/>
              <a:ext cx="877439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9" idx="5"/>
              <a:endCxn id="48" idx="1"/>
            </p:cNvCxnSpPr>
            <p:nvPr/>
          </p:nvCxnSpPr>
          <p:spPr>
            <a:xfrm>
              <a:off x="900733" y="4464136"/>
              <a:ext cx="982490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7"/>
              <a:endCxn id="44" idx="3"/>
            </p:cNvCxnSpPr>
            <p:nvPr/>
          </p:nvCxnSpPr>
          <p:spPr>
            <a:xfrm flipV="1">
              <a:off x="900732" y="4464136"/>
              <a:ext cx="984114" cy="59293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9" idx="4"/>
              <a:endCxn id="47" idx="0"/>
            </p:cNvCxnSpPr>
            <p:nvPr/>
          </p:nvCxnSpPr>
          <p:spPr>
            <a:xfrm flipH="1">
              <a:off x="773922" y="4519931"/>
              <a:ext cx="1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4" idx="4"/>
              <a:endCxn id="48" idx="0"/>
            </p:cNvCxnSpPr>
            <p:nvPr/>
          </p:nvCxnSpPr>
          <p:spPr>
            <a:xfrm flipH="1">
              <a:off x="2010034" y="4519931"/>
              <a:ext cx="1623" cy="48134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177380" y="4043692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30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899842" y="4672271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10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71030" y="5181554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20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3158" y="438523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4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22853" y="4922376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5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5560" y="4663198"/>
              <a:ext cx="499096" cy="229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</a:rPr>
                <a:t>6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4771312" y="18006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Cc=0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CN" altLang="en-US" sz="18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6863" y="251590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66112" y="224553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x[1]=4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1893" y="3265982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x[2]=2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08769" y="325171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238974" y="363174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x[2]=3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72827" y="4578733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x[3]=4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836397" y="1621007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x[0]=1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3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9502" y="2895421"/>
            <a:ext cx="104040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39882" y="4038421"/>
            <a:ext cx="132896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Cc=11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8836" y="4507051"/>
            <a:ext cx="1162878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Cc=26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=14.5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0130" y="5562600"/>
            <a:ext cx="1396365" cy="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bestC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=Cc=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zh-CN" alt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86016" y="4493560"/>
            <a:ext cx="1347244" cy="458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Cc=24</a:t>
            </a: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rcost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=12.5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5010150" y="5486400"/>
            <a:ext cx="1752600" cy="762000"/>
          </a:xfrm>
          <a:prstGeom prst="wedgeRoundRectCallout">
            <a:avLst>
              <a:gd name="adj1" fmla="val -88804"/>
              <a:gd name="adj2" fmla="val -18041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叶结点的父节点作判断：回路？最优？</a:t>
            </a:r>
            <a:endParaRPr lang="zh-CN" altLang="en-US" sz="160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51320" y="533476"/>
            <a:ext cx="2316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活结点优先队列（小根堆）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033260" y="82819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B</a:t>
            </a:r>
            <a:endParaRPr lang="en-US" altLang="zh-C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381240" y="82819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729220" y="82819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33260" y="115902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altLang="zh-C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381240" y="115902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729220" y="115902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033260" y="148986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D</a:t>
            </a:r>
            <a:endParaRPr lang="en-US" altLang="zh-C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381240" y="148986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729220" y="148986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033260" y="182069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10000"/>
                  </a:schemeClr>
                </a:solidFill>
              </a:rPr>
              <a:t>H</a:t>
            </a:r>
            <a:endParaRPr lang="en-US" altLang="zh-C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7381240" y="182069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729220" y="1820699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033260" y="2151534"/>
            <a:ext cx="347980" cy="3308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381240" y="215153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29220" y="2151534"/>
            <a:ext cx="347980" cy="330835"/>
          </a:xfrm>
          <a:prstGeom prst="rect">
            <a:avLst/>
          </a:prstGeom>
          <a:solidFill>
            <a:srgbClr val="36317F">
              <a:alpha val="20000"/>
            </a:srgbClr>
          </a:solidFill>
          <a:ln>
            <a:solidFill>
              <a:srgbClr val="D7C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95289" y="333375"/>
            <a:ext cx="5962662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9.3.5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采用分枝限界法求解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42844" y="1071546"/>
            <a:ext cx="885831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采用优先队列式分枝限界法求解，用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priority_queue&lt;NodeType&gt;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容器作为优先队列，其中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NodeType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的类型声明如下：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596" y="2428868"/>
            <a:ext cx="8001056" cy="3374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NodeType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队列结点类型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v;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当前顶点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num;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路径中的结点个数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vector&lt;int&gt; path;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pathlen;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visited[MAXV];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顶点访问标记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bool operator&lt;(const NodeType &amp;s) const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return pathlen&gt;s.pathlen;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//pathlen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越小越优先出队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846299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用结点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e.v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e.num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e.pathlen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）表示状态，对于图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9.16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，起点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，采用分枝限界法求解的解空间如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图所示，图中阴影框表示最优解结点，每个结点旁的数字表示结点出队的顺序，带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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的结点表示死结点。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86050" y="1928802"/>
            <a:ext cx="6261601" cy="430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-31" y="1528611"/>
            <a:ext cx="2571768" cy="2900521"/>
            <a:chOff x="760386" y="1142984"/>
            <a:chExt cx="3055429" cy="3420934"/>
          </a:xfrm>
        </p:grpSpPr>
        <p:sp>
          <p:nvSpPr>
            <p:cNvPr id="6" name="椭圆 5"/>
            <p:cNvSpPr/>
            <p:nvPr/>
          </p:nvSpPr>
          <p:spPr>
            <a:xfrm>
              <a:off x="1214414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14414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14678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14678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044021" y="2176450"/>
              <a:ext cx="200579" cy="1536700"/>
            </a:xfrm>
            <a:custGeom>
              <a:avLst/>
              <a:gdLst>
                <a:gd name="connsiteX0" fmla="*/ 256117 w 294217"/>
                <a:gd name="connsiteY0" fmla="*/ 0 h 1536700"/>
                <a:gd name="connsiteX1" fmla="*/ 129117 w 294217"/>
                <a:gd name="connsiteY1" fmla="*/ 393700 h 1536700"/>
                <a:gd name="connsiteX2" fmla="*/ 27517 w 294217"/>
                <a:gd name="connsiteY2" fmla="*/ 1054100 h 1536700"/>
                <a:gd name="connsiteX3" fmla="*/ 294217 w 294217"/>
                <a:gd name="connsiteY3" fmla="*/ 1536700 h 1536700"/>
                <a:gd name="connsiteX0-1" fmla="*/ 162479 w 200579"/>
                <a:gd name="connsiteY0-2" fmla="*/ 0 h 1536700"/>
                <a:gd name="connsiteX1-3" fmla="*/ 35479 w 200579"/>
                <a:gd name="connsiteY1-4" fmla="*/ 393700 h 1536700"/>
                <a:gd name="connsiteX2-5" fmla="*/ 27517 w 200579"/>
                <a:gd name="connsiteY2-6" fmla="*/ 966798 h 1536700"/>
                <a:gd name="connsiteX3-7" fmla="*/ 200579 w 200579"/>
                <a:gd name="connsiteY3-8" fmla="*/ 1536700 h 153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0579" h="1536700">
                  <a:moveTo>
                    <a:pt x="162479" y="0"/>
                  </a:moveTo>
                  <a:cubicBezTo>
                    <a:pt x="118029" y="109008"/>
                    <a:pt x="57973" y="232567"/>
                    <a:pt x="35479" y="393700"/>
                  </a:cubicBezTo>
                  <a:cubicBezTo>
                    <a:pt x="12985" y="554833"/>
                    <a:pt x="0" y="776298"/>
                    <a:pt x="27517" y="966798"/>
                  </a:cubicBezTo>
                  <a:cubicBezTo>
                    <a:pt x="55034" y="1157298"/>
                    <a:pt x="80987" y="1390650"/>
                    <a:pt x="200579" y="1536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28728" y="2357430"/>
              <a:ext cx="128084" cy="1127120"/>
            </a:xfrm>
            <a:custGeom>
              <a:avLst/>
              <a:gdLst>
                <a:gd name="connsiteX0" fmla="*/ 0 w 76200"/>
                <a:gd name="connsiteY0" fmla="*/ 1193800 h 1193800"/>
                <a:gd name="connsiteX1" fmla="*/ 76200 w 76200"/>
                <a:gd name="connsiteY1" fmla="*/ 685800 h 1193800"/>
                <a:gd name="connsiteX2" fmla="*/ 0 w 76200"/>
                <a:gd name="connsiteY2" fmla="*/ 0 h 1193800"/>
                <a:gd name="connsiteX0-1" fmla="*/ 44472 w 128084"/>
                <a:gd name="connsiteY0-2" fmla="*/ 1127120 h 1127120"/>
                <a:gd name="connsiteX1-3" fmla="*/ 120672 w 128084"/>
                <a:gd name="connsiteY1-4" fmla="*/ 619120 h 1127120"/>
                <a:gd name="connsiteX2-5" fmla="*/ 0 w 128084"/>
                <a:gd name="connsiteY2-6" fmla="*/ 0 h 112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084" h="1127120">
                  <a:moveTo>
                    <a:pt x="44472" y="1127120"/>
                  </a:moveTo>
                  <a:cubicBezTo>
                    <a:pt x="82572" y="972603"/>
                    <a:pt x="128084" y="806973"/>
                    <a:pt x="120672" y="619120"/>
                  </a:cubicBezTo>
                  <a:cubicBezTo>
                    <a:pt x="113260" y="431267"/>
                    <a:pt x="38100" y="243416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549400" y="1492767"/>
              <a:ext cx="1727200" cy="429683"/>
            </a:xfrm>
            <a:custGeom>
              <a:avLst/>
              <a:gdLst>
                <a:gd name="connsiteX0" fmla="*/ 0 w 1727200"/>
                <a:gd name="connsiteY0" fmla="*/ 429683 h 429683"/>
                <a:gd name="connsiteX1" fmla="*/ 215900 w 1727200"/>
                <a:gd name="connsiteY1" fmla="*/ 137583 h 429683"/>
                <a:gd name="connsiteX2" fmla="*/ 723900 w 1727200"/>
                <a:gd name="connsiteY2" fmla="*/ 10583 h 429683"/>
                <a:gd name="connsiteX3" fmla="*/ 1181100 w 1727200"/>
                <a:gd name="connsiteY3" fmla="*/ 74083 h 429683"/>
                <a:gd name="connsiteX4" fmla="*/ 1727200 w 1727200"/>
                <a:gd name="connsiteY4" fmla="*/ 416983 h 4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429683">
                  <a:moveTo>
                    <a:pt x="0" y="429683"/>
                  </a:moveTo>
                  <a:cubicBezTo>
                    <a:pt x="47625" y="318558"/>
                    <a:pt x="95250" y="207433"/>
                    <a:pt x="215900" y="137583"/>
                  </a:cubicBezTo>
                  <a:cubicBezTo>
                    <a:pt x="336550" y="67733"/>
                    <a:pt x="563033" y="21166"/>
                    <a:pt x="723900" y="10583"/>
                  </a:cubicBezTo>
                  <a:cubicBezTo>
                    <a:pt x="884767" y="0"/>
                    <a:pt x="1013883" y="6350"/>
                    <a:pt x="1181100" y="74083"/>
                  </a:cubicBezTo>
                  <a:cubicBezTo>
                    <a:pt x="1348317" y="141816"/>
                    <a:pt x="1537758" y="279399"/>
                    <a:pt x="1727200" y="416983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571604" y="2071678"/>
              <a:ext cx="1643074" cy="170917"/>
            </a:xfrm>
            <a:custGeom>
              <a:avLst/>
              <a:gdLst>
                <a:gd name="connsiteX0" fmla="*/ 1701800 w 1701800"/>
                <a:gd name="connsiteY0" fmla="*/ 25400 h 88900"/>
                <a:gd name="connsiteX1" fmla="*/ 1028700 w 1701800"/>
                <a:gd name="connsiteY1" fmla="*/ 88900 h 88900"/>
                <a:gd name="connsiteX2" fmla="*/ 292100 w 1701800"/>
                <a:gd name="connsiteY2" fmla="*/ 25400 h 88900"/>
                <a:gd name="connsiteX3" fmla="*/ 0 w 1701800"/>
                <a:gd name="connsiteY3" fmla="*/ 0 h 88900"/>
                <a:gd name="connsiteX0-1" fmla="*/ 1679596 w 1679596"/>
                <a:gd name="connsiteY0-2" fmla="*/ 92072 h 155572"/>
                <a:gd name="connsiteX1-3" fmla="*/ 1006496 w 1679596"/>
                <a:gd name="connsiteY1-4" fmla="*/ 155572 h 155572"/>
                <a:gd name="connsiteX2-5" fmla="*/ 269896 w 1679596"/>
                <a:gd name="connsiteY2-6" fmla="*/ 92072 h 155572"/>
                <a:gd name="connsiteX3-7" fmla="*/ 0 w 1679596"/>
                <a:gd name="connsiteY3-8" fmla="*/ 0 h 155572"/>
                <a:gd name="connsiteX0-9" fmla="*/ 1643074 w 1643074"/>
                <a:gd name="connsiteY0-10" fmla="*/ 71438 h 159011"/>
                <a:gd name="connsiteX1-11" fmla="*/ 1006496 w 1643074"/>
                <a:gd name="connsiteY1-12" fmla="*/ 155572 h 159011"/>
                <a:gd name="connsiteX2-13" fmla="*/ 269896 w 1643074"/>
                <a:gd name="connsiteY2-14" fmla="*/ 92072 h 159011"/>
                <a:gd name="connsiteX3-15" fmla="*/ 0 w 1643074"/>
                <a:gd name="connsiteY3-16" fmla="*/ 0 h 159011"/>
                <a:gd name="connsiteX0-17" fmla="*/ 1571636 w 1571636"/>
                <a:gd name="connsiteY0-18" fmla="*/ 71438 h 159011"/>
                <a:gd name="connsiteX1-19" fmla="*/ 1006496 w 1571636"/>
                <a:gd name="connsiteY1-20" fmla="*/ 155572 h 159011"/>
                <a:gd name="connsiteX2-21" fmla="*/ 269896 w 1571636"/>
                <a:gd name="connsiteY2-22" fmla="*/ 92072 h 159011"/>
                <a:gd name="connsiteX3-23" fmla="*/ 0 w 1571636"/>
                <a:gd name="connsiteY3-24" fmla="*/ 0 h 159011"/>
                <a:gd name="connsiteX0-25" fmla="*/ 1643074 w 1643074"/>
                <a:gd name="connsiteY0-26" fmla="*/ 0 h 170917"/>
                <a:gd name="connsiteX1-27" fmla="*/ 1006496 w 1643074"/>
                <a:gd name="connsiteY1-28" fmla="*/ 155572 h 170917"/>
                <a:gd name="connsiteX2-29" fmla="*/ 269896 w 1643074"/>
                <a:gd name="connsiteY2-30" fmla="*/ 92072 h 170917"/>
                <a:gd name="connsiteX3-31" fmla="*/ 0 w 1643074"/>
                <a:gd name="connsiteY3-32" fmla="*/ 0 h 170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43074" h="170917">
                  <a:moveTo>
                    <a:pt x="1643074" y="0"/>
                  </a:moveTo>
                  <a:cubicBezTo>
                    <a:pt x="1423999" y="31750"/>
                    <a:pt x="1235359" y="140227"/>
                    <a:pt x="1006496" y="155572"/>
                  </a:cubicBezTo>
                  <a:cubicBezTo>
                    <a:pt x="777633" y="170917"/>
                    <a:pt x="269896" y="92072"/>
                    <a:pt x="269896" y="92072"/>
                  </a:cubicBezTo>
                  <a:lnTo>
                    <a:pt x="0" y="0"/>
                  </a:lnTo>
                </a:path>
              </a:pathLst>
            </a:cu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3517900" y="2239950"/>
              <a:ext cx="297915" cy="1460500"/>
            </a:xfrm>
            <a:custGeom>
              <a:avLst/>
              <a:gdLst>
                <a:gd name="connsiteX0" fmla="*/ 63500 w 309033"/>
                <a:gd name="connsiteY0" fmla="*/ 1460500 h 1460500"/>
                <a:gd name="connsiteX1" fmla="*/ 279400 w 309033"/>
                <a:gd name="connsiteY1" fmla="*/ 1104900 h 1460500"/>
                <a:gd name="connsiteX2" fmla="*/ 241300 w 309033"/>
                <a:gd name="connsiteY2" fmla="*/ 393700 h 1460500"/>
                <a:gd name="connsiteX3" fmla="*/ 0 w 309033"/>
                <a:gd name="connsiteY3" fmla="*/ 0 h 1460500"/>
                <a:gd name="connsiteX0-1" fmla="*/ 63500 w 297915"/>
                <a:gd name="connsiteY0-2" fmla="*/ 1460500 h 1460500"/>
                <a:gd name="connsiteX1-3" fmla="*/ 268282 w 297915"/>
                <a:gd name="connsiteY1-4" fmla="*/ 974736 h 1460500"/>
                <a:gd name="connsiteX2-5" fmla="*/ 241300 w 297915"/>
                <a:gd name="connsiteY2-6" fmla="*/ 393700 h 1460500"/>
                <a:gd name="connsiteX3-7" fmla="*/ 0 w 297915"/>
                <a:gd name="connsiteY3-8" fmla="*/ 0 h 146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7915" h="1460500">
                  <a:moveTo>
                    <a:pt x="63500" y="1460500"/>
                  </a:moveTo>
                  <a:cubicBezTo>
                    <a:pt x="156633" y="1371600"/>
                    <a:pt x="238649" y="1152536"/>
                    <a:pt x="268282" y="974736"/>
                  </a:cubicBezTo>
                  <a:cubicBezTo>
                    <a:pt x="297915" y="796936"/>
                    <a:pt x="286014" y="556156"/>
                    <a:pt x="241300" y="393700"/>
                  </a:cubicBezTo>
                  <a:cubicBezTo>
                    <a:pt x="196586" y="231244"/>
                    <a:pt x="97366" y="10477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259667" y="2290750"/>
              <a:ext cx="118533" cy="1257300"/>
            </a:xfrm>
            <a:custGeom>
              <a:avLst/>
              <a:gdLst>
                <a:gd name="connsiteX0" fmla="*/ 118533 w 118533"/>
                <a:gd name="connsiteY0" fmla="*/ 0 h 1257300"/>
                <a:gd name="connsiteX1" fmla="*/ 16933 w 118533"/>
                <a:gd name="connsiteY1" fmla="*/ 368300 h 1257300"/>
                <a:gd name="connsiteX2" fmla="*/ 16933 w 118533"/>
                <a:gd name="connsiteY2" fmla="*/ 863600 h 1257300"/>
                <a:gd name="connsiteX3" fmla="*/ 80433 w 118533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33" h="1257300">
                  <a:moveTo>
                    <a:pt x="118533" y="0"/>
                  </a:moveTo>
                  <a:cubicBezTo>
                    <a:pt x="76199" y="112183"/>
                    <a:pt x="33866" y="224367"/>
                    <a:pt x="16933" y="368300"/>
                  </a:cubicBezTo>
                  <a:cubicBezTo>
                    <a:pt x="0" y="512233"/>
                    <a:pt x="6350" y="715433"/>
                    <a:pt x="16933" y="863600"/>
                  </a:cubicBezTo>
                  <a:cubicBezTo>
                    <a:pt x="27516" y="1011767"/>
                    <a:pt x="53974" y="1134533"/>
                    <a:pt x="80433" y="1257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524000" y="3890950"/>
              <a:ext cx="1752600" cy="338667"/>
            </a:xfrm>
            <a:custGeom>
              <a:avLst/>
              <a:gdLst>
                <a:gd name="connsiteX0" fmla="*/ 0 w 1752600"/>
                <a:gd name="connsiteY0" fmla="*/ 25400 h 338667"/>
                <a:gd name="connsiteX1" fmla="*/ 368300 w 1752600"/>
                <a:gd name="connsiteY1" fmla="*/ 215900 h 338667"/>
                <a:gd name="connsiteX2" fmla="*/ 939800 w 1752600"/>
                <a:gd name="connsiteY2" fmla="*/ 330200 h 338667"/>
                <a:gd name="connsiteX3" fmla="*/ 1435100 w 1752600"/>
                <a:gd name="connsiteY3" fmla="*/ 165100 h 338667"/>
                <a:gd name="connsiteX4" fmla="*/ 1752600 w 1752600"/>
                <a:gd name="connsiteY4" fmla="*/ 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338667">
                  <a:moveTo>
                    <a:pt x="0" y="25400"/>
                  </a:moveTo>
                  <a:cubicBezTo>
                    <a:pt x="105833" y="95250"/>
                    <a:pt x="211667" y="165100"/>
                    <a:pt x="368300" y="215900"/>
                  </a:cubicBezTo>
                  <a:cubicBezTo>
                    <a:pt x="524933" y="266700"/>
                    <a:pt x="762000" y="338667"/>
                    <a:pt x="939800" y="330200"/>
                  </a:cubicBezTo>
                  <a:cubicBezTo>
                    <a:pt x="1117600" y="321733"/>
                    <a:pt x="1299633" y="220133"/>
                    <a:pt x="1435100" y="165100"/>
                  </a:cubicBezTo>
                  <a:cubicBezTo>
                    <a:pt x="1570567" y="110067"/>
                    <a:pt x="1661583" y="55033"/>
                    <a:pt x="175260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562100" y="3696217"/>
              <a:ext cx="1638300" cy="67733"/>
            </a:xfrm>
            <a:custGeom>
              <a:avLst/>
              <a:gdLst>
                <a:gd name="connsiteX0" fmla="*/ 1638300 w 1638300"/>
                <a:gd name="connsiteY0" fmla="*/ 67733 h 67733"/>
                <a:gd name="connsiteX1" fmla="*/ 914400 w 1638300"/>
                <a:gd name="connsiteY1" fmla="*/ 4233 h 67733"/>
                <a:gd name="connsiteX2" fmla="*/ 0 w 1638300"/>
                <a:gd name="connsiteY2" fmla="*/ 42333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67733">
                  <a:moveTo>
                    <a:pt x="1638300" y="67733"/>
                  </a:moveTo>
                  <a:cubicBezTo>
                    <a:pt x="1412875" y="38099"/>
                    <a:pt x="1187450" y="8466"/>
                    <a:pt x="914400" y="4233"/>
                  </a:cubicBezTo>
                  <a:cubicBezTo>
                    <a:pt x="641350" y="0"/>
                    <a:pt x="320675" y="21166"/>
                    <a:pt x="0" y="42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549400" y="2176450"/>
              <a:ext cx="1689100" cy="1422400"/>
            </a:xfrm>
            <a:custGeom>
              <a:avLst/>
              <a:gdLst>
                <a:gd name="connsiteX0" fmla="*/ 0 w 1689100"/>
                <a:gd name="connsiteY0" fmla="*/ 0 h 1422400"/>
                <a:gd name="connsiteX1" fmla="*/ 469900 w 1689100"/>
                <a:gd name="connsiteY1" fmla="*/ 254000 h 1422400"/>
                <a:gd name="connsiteX2" fmla="*/ 1308100 w 1689100"/>
                <a:gd name="connsiteY2" fmla="*/ 850900 h 1422400"/>
                <a:gd name="connsiteX3" fmla="*/ 1689100 w 16891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9100" h="1422400">
                  <a:moveTo>
                    <a:pt x="0" y="0"/>
                  </a:moveTo>
                  <a:cubicBezTo>
                    <a:pt x="125942" y="56091"/>
                    <a:pt x="251884" y="112183"/>
                    <a:pt x="469900" y="254000"/>
                  </a:cubicBezTo>
                  <a:cubicBezTo>
                    <a:pt x="687916" y="395817"/>
                    <a:pt x="1104900" y="656167"/>
                    <a:pt x="1308100" y="850900"/>
                  </a:cubicBezTo>
                  <a:cubicBezTo>
                    <a:pt x="1511300" y="1045633"/>
                    <a:pt x="1600200" y="1234016"/>
                    <a:pt x="1689100" y="142240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24000" y="2290750"/>
              <a:ext cx="1676400" cy="1384300"/>
            </a:xfrm>
            <a:custGeom>
              <a:avLst/>
              <a:gdLst>
                <a:gd name="connsiteX0" fmla="*/ 1676400 w 1676400"/>
                <a:gd name="connsiteY0" fmla="*/ 1384300 h 1384300"/>
                <a:gd name="connsiteX1" fmla="*/ 863600 w 1676400"/>
                <a:gd name="connsiteY1" fmla="*/ 977900 h 1384300"/>
                <a:gd name="connsiteX2" fmla="*/ 0 w 1676400"/>
                <a:gd name="connsiteY2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384300">
                  <a:moveTo>
                    <a:pt x="1676400" y="1384300"/>
                  </a:moveTo>
                  <a:cubicBezTo>
                    <a:pt x="1409700" y="1296458"/>
                    <a:pt x="1143000" y="1208617"/>
                    <a:pt x="863600" y="977900"/>
                  </a:cubicBezTo>
                  <a:cubicBezTo>
                    <a:pt x="584200" y="747183"/>
                    <a:pt x="292100" y="373591"/>
                    <a:pt x="0" y="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524000" y="2239950"/>
              <a:ext cx="1727200" cy="1308100"/>
            </a:xfrm>
            <a:custGeom>
              <a:avLst/>
              <a:gdLst>
                <a:gd name="connsiteX0" fmla="*/ 0 w 1727200"/>
                <a:gd name="connsiteY0" fmla="*/ 1308100 h 1308100"/>
                <a:gd name="connsiteX1" fmla="*/ 292100 w 1727200"/>
                <a:gd name="connsiteY1" fmla="*/ 850900 h 1308100"/>
                <a:gd name="connsiteX2" fmla="*/ 927100 w 1727200"/>
                <a:gd name="connsiteY2" fmla="*/ 279400 h 1308100"/>
                <a:gd name="connsiteX3" fmla="*/ 1727200 w 1727200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308100">
                  <a:moveTo>
                    <a:pt x="0" y="1308100"/>
                  </a:moveTo>
                  <a:cubicBezTo>
                    <a:pt x="68791" y="1165225"/>
                    <a:pt x="137583" y="1022350"/>
                    <a:pt x="292100" y="850900"/>
                  </a:cubicBezTo>
                  <a:cubicBezTo>
                    <a:pt x="446617" y="679450"/>
                    <a:pt x="687917" y="421217"/>
                    <a:pt x="927100" y="279400"/>
                  </a:cubicBezTo>
                  <a:cubicBezTo>
                    <a:pt x="1166283" y="137583"/>
                    <a:pt x="1446741" y="68791"/>
                    <a:pt x="1727200" y="0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74800" y="2285992"/>
              <a:ext cx="1711316" cy="1350958"/>
            </a:xfrm>
            <a:custGeom>
              <a:avLst/>
              <a:gdLst>
                <a:gd name="connsiteX0" fmla="*/ 1765300 w 1765300"/>
                <a:gd name="connsiteY0" fmla="*/ 0 h 1409700"/>
                <a:gd name="connsiteX1" fmla="*/ 1460500 w 1765300"/>
                <a:gd name="connsiteY1" fmla="*/ 431800 h 1409700"/>
                <a:gd name="connsiteX2" fmla="*/ 1143000 w 1765300"/>
                <a:gd name="connsiteY2" fmla="*/ 863600 h 1409700"/>
                <a:gd name="connsiteX3" fmla="*/ 342900 w 1765300"/>
                <a:gd name="connsiteY3" fmla="*/ 1320800 h 1409700"/>
                <a:gd name="connsiteX4" fmla="*/ 0 w 1765300"/>
                <a:gd name="connsiteY4" fmla="*/ 1397000 h 1409700"/>
                <a:gd name="connsiteX0-1" fmla="*/ 1711316 w 1711316"/>
                <a:gd name="connsiteY0-2" fmla="*/ 0 h 1279520"/>
                <a:gd name="connsiteX1-3" fmla="*/ 1460500 w 1711316"/>
                <a:gd name="connsiteY1-4" fmla="*/ 301620 h 1279520"/>
                <a:gd name="connsiteX2-5" fmla="*/ 1143000 w 1711316"/>
                <a:gd name="connsiteY2-6" fmla="*/ 733420 h 1279520"/>
                <a:gd name="connsiteX3-7" fmla="*/ 342900 w 1711316"/>
                <a:gd name="connsiteY3-8" fmla="*/ 1190620 h 1279520"/>
                <a:gd name="connsiteX4-9" fmla="*/ 0 w 1711316"/>
                <a:gd name="connsiteY4-10" fmla="*/ 1266820 h 1279520"/>
                <a:gd name="connsiteX0-11" fmla="*/ 1711316 w 1711316"/>
                <a:gd name="connsiteY0-12" fmla="*/ 0 h 1350958"/>
                <a:gd name="connsiteX1-13" fmla="*/ 1460500 w 1711316"/>
                <a:gd name="connsiteY1-14" fmla="*/ 373058 h 1350958"/>
                <a:gd name="connsiteX2-15" fmla="*/ 1143000 w 1711316"/>
                <a:gd name="connsiteY2-16" fmla="*/ 804858 h 1350958"/>
                <a:gd name="connsiteX3-17" fmla="*/ 342900 w 1711316"/>
                <a:gd name="connsiteY3-18" fmla="*/ 1262058 h 1350958"/>
                <a:gd name="connsiteX4-19" fmla="*/ 0 w 1711316"/>
                <a:gd name="connsiteY4-20" fmla="*/ 1338258 h 1350958"/>
                <a:gd name="connsiteX0-21" fmla="*/ 1711316 w 1711316"/>
                <a:gd name="connsiteY0-22" fmla="*/ 0 h 1350958"/>
                <a:gd name="connsiteX1-23" fmla="*/ 1497002 w 1711316"/>
                <a:gd name="connsiteY1-24" fmla="*/ 428628 h 1350958"/>
                <a:gd name="connsiteX2-25" fmla="*/ 1143000 w 1711316"/>
                <a:gd name="connsiteY2-26" fmla="*/ 804858 h 1350958"/>
                <a:gd name="connsiteX3-27" fmla="*/ 342900 w 1711316"/>
                <a:gd name="connsiteY3-28" fmla="*/ 1262058 h 1350958"/>
                <a:gd name="connsiteX4-29" fmla="*/ 0 w 1711316"/>
                <a:gd name="connsiteY4-30" fmla="*/ 1338258 h 13509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316" h="1350958">
                  <a:moveTo>
                    <a:pt x="1711316" y="0"/>
                  </a:moveTo>
                  <a:cubicBezTo>
                    <a:pt x="1610774" y="143933"/>
                    <a:pt x="1591721" y="294485"/>
                    <a:pt x="1497002" y="428628"/>
                  </a:cubicBezTo>
                  <a:cubicBezTo>
                    <a:pt x="1402283" y="562771"/>
                    <a:pt x="1335350" y="665953"/>
                    <a:pt x="1143000" y="804858"/>
                  </a:cubicBezTo>
                  <a:cubicBezTo>
                    <a:pt x="950650" y="943763"/>
                    <a:pt x="533400" y="1173158"/>
                    <a:pt x="342900" y="1262058"/>
                  </a:cubicBezTo>
                  <a:cubicBezTo>
                    <a:pt x="152400" y="1350958"/>
                    <a:pt x="76200" y="1344608"/>
                    <a:pt x="0" y="1338258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3108" y="114298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3108" y="185736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386" y="26336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27114" y="2605082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27246" y="418459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27246" y="3646432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0251" y="26717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27378" y="266382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788" y="238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3041" y="307969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0218" y="2419543"/>
              <a:ext cx="388902" cy="2758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43174" y="315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42910" y="1142984"/>
            <a:ext cx="7389835" cy="2579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指定起点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MGraph g;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图的邻接矩阵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求解过程表示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Count=1;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路径条数累计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vector&lt;int&gt; minpath;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minpathlen=INF;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保存最短路径长度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struct NodeType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队列结点类型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85720" y="1142984"/>
            <a:ext cx="832170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TSP()	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分枝限界法求起点为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NodeType e,e1;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priority_queue&lt;NodeType&gt; qu;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定义优先队列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e.v=0;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对应的结点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e.pathlen=0;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e.path.push_back(0);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e.num=1;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memset(e.visited,0,sizeof(e.visited));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e.visited[0]=1;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qu.push(e);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根结点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进队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81288" y="475598"/>
            <a:ext cx="5327650" cy="519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采用蛮力法求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93370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00694" y="1500174"/>
            <a:ext cx="3298848" cy="3441724"/>
            <a:chOff x="760386" y="1142984"/>
            <a:chExt cx="3298848" cy="3441724"/>
          </a:xfrm>
        </p:grpSpPr>
        <p:sp>
          <p:nvSpPr>
            <p:cNvPr id="12" name="椭圆 11"/>
            <p:cNvSpPr/>
            <p:nvPr/>
          </p:nvSpPr>
          <p:spPr>
            <a:xfrm>
              <a:off x="1214414" y="1857364"/>
              <a:ext cx="357190" cy="428628"/>
            </a:xfrm>
            <a:prstGeom prst="ellipse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214414" y="3500438"/>
              <a:ext cx="357190" cy="428628"/>
            </a:xfrm>
            <a:prstGeom prst="ellipse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14678" y="1857364"/>
              <a:ext cx="357190" cy="428628"/>
            </a:xfrm>
            <a:prstGeom prst="ellipse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14678" y="3500438"/>
              <a:ext cx="357190" cy="428628"/>
            </a:xfrm>
            <a:prstGeom prst="ellipse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44021" y="2176450"/>
              <a:ext cx="200579" cy="1536700"/>
            </a:xfrm>
            <a:custGeom>
              <a:avLst/>
              <a:gdLst>
                <a:gd name="connsiteX0" fmla="*/ 256117 w 294217"/>
                <a:gd name="connsiteY0" fmla="*/ 0 h 1536700"/>
                <a:gd name="connsiteX1" fmla="*/ 129117 w 294217"/>
                <a:gd name="connsiteY1" fmla="*/ 393700 h 1536700"/>
                <a:gd name="connsiteX2" fmla="*/ 27517 w 294217"/>
                <a:gd name="connsiteY2" fmla="*/ 1054100 h 1536700"/>
                <a:gd name="connsiteX3" fmla="*/ 294217 w 294217"/>
                <a:gd name="connsiteY3" fmla="*/ 1536700 h 1536700"/>
                <a:gd name="connsiteX0-1" fmla="*/ 162479 w 200579"/>
                <a:gd name="connsiteY0-2" fmla="*/ 0 h 1536700"/>
                <a:gd name="connsiteX1-3" fmla="*/ 35479 w 200579"/>
                <a:gd name="connsiteY1-4" fmla="*/ 393700 h 1536700"/>
                <a:gd name="connsiteX2-5" fmla="*/ 27517 w 200579"/>
                <a:gd name="connsiteY2-6" fmla="*/ 966798 h 1536700"/>
                <a:gd name="connsiteX3-7" fmla="*/ 200579 w 200579"/>
                <a:gd name="connsiteY3-8" fmla="*/ 1536700 h 153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0579" h="1536700">
                  <a:moveTo>
                    <a:pt x="162479" y="0"/>
                  </a:moveTo>
                  <a:cubicBezTo>
                    <a:pt x="118029" y="109008"/>
                    <a:pt x="57973" y="232567"/>
                    <a:pt x="35479" y="393700"/>
                  </a:cubicBezTo>
                  <a:cubicBezTo>
                    <a:pt x="12985" y="554833"/>
                    <a:pt x="0" y="776298"/>
                    <a:pt x="27517" y="966798"/>
                  </a:cubicBezTo>
                  <a:cubicBezTo>
                    <a:pt x="55034" y="1157298"/>
                    <a:pt x="80987" y="1390650"/>
                    <a:pt x="200579" y="1536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28728" y="2357430"/>
              <a:ext cx="128084" cy="1127120"/>
            </a:xfrm>
            <a:custGeom>
              <a:avLst/>
              <a:gdLst>
                <a:gd name="connsiteX0" fmla="*/ 0 w 76200"/>
                <a:gd name="connsiteY0" fmla="*/ 1193800 h 1193800"/>
                <a:gd name="connsiteX1" fmla="*/ 76200 w 76200"/>
                <a:gd name="connsiteY1" fmla="*/ 685800 h 1193800"/>
                <a:gd name="connsiteX2" fmla="*/ 0 w 76200"/>
                <a:gd name="connsiteY2" fmla="*/ 0 h 1193800"/>
                <a:gd name="connsiteX0-1" fmla="*/ 44472 w 128084"/>
                <a:gd name="connsiteY0-2" fmla="*/ 1127120 h 1127120"/>
                <a:gd name="connsiteX1-3" fmla="*/ 120672 w 128084"/>
                <a:gd name="connsiteY1-4" fmla="*/ 619120 h 1127120"/>
                <a:gd name="connsiteX2-5" fmla="*/ 0 w 128084"/>
                <a:gd name="connsiteY2-6" fmla="*/ 0 h 112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084" h="1127120">
                  <a:moveTo>
                    <a:pt x="44472" y="1127120"/>
                  </a:moveTo>
                  <a:cubicBezTo>
                    <a:pt x="82572" y="972603"/>
                    <a:pt x="128084" y="806973"/>
                    <a:pt x="120672" y="619120"/>
                  </a:cubicBezTo>
                  <a:cubicBezTo>
                    <a:pt x="113260" y="431267"/>
                    <a:pt x="38100" y="243416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549400" y="1492767"/>
              <a:ext cx="1727200" cy="429683"/>
            </a:xfrm>
            <a:custGeom>
              <a:avLst/>
              <a:gdLst>
                <a:gd name="connsiteX0" fmla="*/ 0 w 1727200"/>
                <a:gd name="connsiteY0" fmla="*/ 429683 h 429683"/>
                <a:gd name="connsiteX1" fmla="*/ 215900 w 1727200"/>
                <a:gd name="connsiteY1" fmla="*/ 137583 h 429683"/>
                <a:gd name="connsiteX2" fmla="*/ 723900 w 1727200"/>
                <a:gd name="connsiteY2" fmla="*/ 10583 h 429683"/>
                <a:gd name="connsiteX3" fmla="*/ 1181100 w 1727200"/>
                <a:gd name="connsiteY3" fmla="*/ 74083 h 429683"/>
                <a:gd name="connsiteX4" fmla="*/ 1727200 w 1727200"/>
                <a:gd name="connsiteY4" fmla="*/ 416983 h 4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429683">
                  <a:moveTo>
                    <a:pt x="0" y="429683"/>
                  </a:moveTo>
                  <a:cubicBezTo>
                    <a:pt x="47625" y="318558"/>
                    <a:pt x="95250" y="207433"/>
                    <a:pt x="215900" y="137583"/>
                  </a:cubicBezTo>
                  <a:cubicBezTo>
                    <a:pt x="336550" y="67733"/>
                    <a:pt x="563033" y="21166"/>
                    <a:pt x="723900" y="10583"/>
                  </a:cubicBezTo>
                  <a:cubicBezTo>
                    <a:pt x="884767" y="0"/>
                    <a:pt x="1013883" y="6350"/>
                    <a:pt x="1181100" y="74083"/>
                  </a:cubicBezTo>
                  <a:cubicBezTo>
                    <a:pt x="1348317" y="141816"/>
                    <a:pt x="1537758" y="279399"/>
                    <a:pt x="1727200" y="416983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71604" y="2071678"/>
              <a:ext cx="1643074" cy="170917"/>
            </a:xfrm>
            <a:custGeom>
              <a:avLst/>
              <a:gdLst>
                <a:gd name="connsiteX0" fmla="*/ 1701800 w 1701800"/>
                <a:gd name="connsiteY0" fmla="*/ 25400 h 88900"/>
                <a:gd name="connsiteX1" fmla="*/ 1028700 w 1701800"/>
                <a:gd name="connsiteY1" fmla="*/ 88900 h 88900"/>
                <a:gd name="connsiteX2" fmla="*/ 292100 w 1701800"/>
                <a:gd name="connsiteY2" fmla="*/ 25400 h 88900"/>
                <a:gd name="connsiteX3" fmla="*/ 0 w 1701800"/>
                <a:gd name="connsiteY3" fmla="*/ 0 h 88900"/>
                <a:gd name="connsiteX0-1" fmla="*/ 1679596 w 1679596"/>
                <a:gd name="connsiteY0-2" fmla="*/ 92072 h 155572"/>
                <a:gd name="connsiteX1-3" fmla="*/ 1006496 w 1679596"/>
                <a:gd name="connsiteY1-4" fmla="*/ 155572 h 155572"/>
                <a:gd name="connsiteX2-5" fmla="*/ 269896 w 1679596"/>
                <a:gd name="connsiteY2-6" fmla="*/ 92072 h 155572"/>
                <a:gd name="connsiteX3-7" fmla="*/ 0 w 1679596"/>
                <a:gd name="connsiteY3-8" fmla="*/ 0 h 155572"/>
                <a:gd name="connsiteX0-9" fmla="*/ 1643074 w 1643074"/>
                <a:gd name="connsiteY0-10" fmla="*/ 71438 h 159011"/>
                <a:gd name="connsiteX1-11" fmla="*/ 1006496 w 1643074"/>
                <a:gd name="connsiteY1-12" fmla="*/ 155572 h 159011"/>
                <a:gd name="connsiteX2-13" fmla="*/ 269896 w 1643074"/>
                <a:gd name="connsiteY2-14" fmla="*/ 92072 h 159011"/>
                <a:gd name="connsiteX3-15" fmla="*/ 0 w 1643074"/>
                <a:gd name="connsiteY3-16" fmla="*/ 0 h 159011"/>
                <a:gd name="connsiteX0-17" fmla="*/ 1571636 w 1571636"/>
                <a:gd name="connsiteY0-18" fmla="*/ 71438 h 159011"/>
                <a:gd name="connsiteX1-19" fmla="*/ 1006496 w 1571636"/>
                <a:gd name="connsiteY1-20" fmla="*/ 155572 h 159011"/>
                <a:gd name="connsiteX2-21" fmla="*/ 269896 w 1571636"/>
                <a:gd name="connsiteY2-22" fmla="*/ 92072 h 159011"/>
                <a:gd name="connsiteX3-23" fmla="*/ 0 w 1571636"/>
                <a:gd name="connsiteY3-24" fmla="*/ 0 h 159011"/>
                <a:gd name="connsiteX0-25" fmla="*/ 1643074 w 1643074"/>
                <a:gd name="connsiteY0-26" fmla="*/ 0 h 170917"/>
                <a:gd name="connsiteX1-27" fmla="*/ 1006496 w 1643074"/>
                <a:gd name="connsiteY1-28" fmla="*/ 155572 h 170917"/>
                <a:gd name="connsiteX2-29" fmla="*/ 269896 w 1643074"/>
                <a:gd name="connsiteY2-30" fmla="*/ 92072 h 170917"/>
                <a:gd name="connsiteX3-31" fmla="*/ 0 w 1643074"/>
                <a:gd name="connsiteY3-32" fmla="*/ 0 h 170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43074" h="170917">
                  <a:moveTo>
                    <a:pt x="1643074" y="0"/>
                  </a:moveTo>
                  <a:cubicBezTo>
                    <a:pt x="1423999" y="31750"/>
                    <a:pt x="1235359" y="140227"/>
                    <a:pt x="1006496" y="155572"/>
                  </a:cubicBezTo>
                  <a:cubicBezTo>
                    <a:pt x="777633" y="170917"/>
                    <a:pt x="269896" y="92072"/>
                    <a:pt x="269896" y="92072"/>
                  </a:cubicBezTo>
                  <a:lnTo>
                    <a:pt x="0" y="0"/>
                  </a:lnTo>
                </a:path>
              </a:pathLst>
            </a:cu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17900" y="2239950"/>
              <a:ext cx="297915" cy="1460500"/>
            </a:xfrm>
            <a:custGeom>
              <a:avLst/>
              <a:gdLst>
                <a:gd name="connsiteX0" fmla="*/ 63500 w 309033"/>
                <a:gd name="connsiteY0" fmla="*/ 1460500 h 1460500"/>
                <a:gd name="connsiteX1" fmla="*/ 279400 w 309033"/>
                <a:gd name="connsiteY1" fmla="*/ 1104900 h 1460500"/>
                <a:gd name="connsiteX2" fmla="*/ 241300 w 309033"/>
                <a:gd name="connsiteY2" fmla="*/ 393700 h 1460500"/>
                <a:gd name="connsiteX3" fmla="*/ 0 w 309033"/>
                <a:gd name="connsiteY3" fmla="*/ 0 h 1460500"/>
                <a:gd name="connsiteX0-1" fmla="*/ 63500 w 297915"/>
                <a:gd name="connsiteY0-2" fmla="*/ 1460500 h 1460500"/>
                <a:gd name="connsiteX1-3" fmla="*/ 268282 w 297915"/>
                <a:gd name="connsiteY1-4" fmla="*/ 974736 h 1460500"/>
                <a:gd name="connsiteX2-5" fmla="*/ 241300 w 297915"/>
                <a:gd name="connsiteY2-6" fmla="*/ 393700 h 1460500"/>
                <a:gd name="connsiteX3-7" fmla="*/ 0 w 297915"/>
                <a:gd name="connsiteY3-8" fmla="*/ 0 h 146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7915" h="1460500">
                  <a:moveTo>
                    <a:pt x="63500" y="1460500"/>
                  </a:moveTo>
                  <a:cubicBezTo>
                    <a:pt x="156633" y="1371600"/>
                    <a:pt x="238649" y="1152536"/>
                    <a:pt x="268282" y="974736"/>
                  </a:cubicBezTo>
                  <a:cubicBezTo>
                    <a:pt x="297915" y="796936"/>
                    <a:pt x="286014" y="556156"/>
                    <a:pt x="241300" y="393700"/>
                  </a:cubicBezTo>
                  <a:cubicBezTo>
                    <a:pt x="196586" y="231244"/>
                    <a:pt x="97366" y="10477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259667" y="2290750"/>
              <a:ext cx="118533" cy="1257300"/>
            </a:xfrm>
            <a:custGeom>
              <a:avLst/>
              <a:gdLst>
                <a:gd name="connsiteX0" fmla="*/ 118533 w 118533"/>
                <a:gd name="connsiteY0" fmla="*/ 0 h 1257300"/>
                <a:gd name="connsiteX1" fmla="*/ 16933 w 118533"/>
                <a:gd name="connsiteY1" fmla="*/ 368300 h 1257300"/>
                <a:gd name="connsiteX2" fmla="*/ 16933 w 118533"/>
                <a:gd name="connsiteY2" fmla="*/ 863600 h 1257300"/>
                <a:gd name="connsiteX3" fmla="*/ 80433 w 118533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33" h="1257300">
                  <a:moveTo>
                    <a:pt x="118533" y="0"/>
                  </a:moveTo>
                  <a:cubicBezTo>
                    <a:pt x="76199" y="112183"/>
                    <a:pt x="33866" y="224367"/>
                    <a:pt x="16933" y="368300"/>
                  </a:cubicBezTo>
                  <a:cubicBezTo>
                    <a:pt x="0" y="512233"/>
                    <a:pt x="6350" y="715433"/>
                    <a:pt x="16933" y="863600"/>
                  </a:cubicBezTo>
                  <a:cubicBezTo>
                    <a:pt x="27516" y="1011767"/>
                    <a:pt x="53974" y="1134533"/>
                    <a:pt x="80433" y="1257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524000" y="3890950"/>
              <a:ext cx="1752600" cy="338667"/>
            </a:xfrm>
            <a:custGeom>
              <a:avLst/>
              <a:gdLst>
                <a:gd name="connsiteX0" fmla="*/ 0 w 1752600"/>
                <a:gd name="connsiteY0" fmla="*/ 25400 h 338667"/>
                <a:gd name="connsiteX1" fmla="*/ 368300 w 1752600"/>
                <a:gd name="connsiteY1" fmla="*/ 215900 h 338667"/>
                <a:gd name="connsiteX2" fmla="*/ 939800 w 1752600"/>
                <a:gd name="connsiteY2" fmla="*/ 330200 h 338667"/>
                <a:gd name="connsiteX3" fmla="*/ 1435100 w 1752600"/>
                <a:gd name="connsiteY3" fmla="*/ 165100 h 338667"/>
                <a:gd name="connsiteX4" fmla="*/ 1752600 w 1752600"/>
                <a:gd name="connsiteY4" fmla="*/ 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338667">
                  <a:moveTo>
                    <a:pt x="0" y="25400"/>
                  </a:moveTo>
                  <a:cubicBezTo>
                    <a:pt x="105833" y="95250"/>
                    <a:pt x="211667" y="165100"/>
                    <a:pt x="368300" y="215900"/>
                  </a:cubicBezTo>
                  <a:cubicBezTo>
                    <a:pt x="524933" y="266700"/>
                    <a:pt x="762000" y="338667"/>
                    <a:pt x="939800" y="330200"/>
                  </a:cubicBezTo>
                  <a:cubicBezTo>
                    <a:pt x="1117600" y="321733"/>
                    <a:pt x="1299633" y="220133"/>
                    <a:pt x="1435100" y="165100"/>
                  </a:cubicBezTo>
                  <a:cubicBezTo>
                    <a:pt x="1570567" y="110067"/>
                    <a:pt x="1661583" y="55033"/>
                    <a:pt x="175260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562100" y="3696217"/>
              <a:ext cx="1638300" cy="67733"/>
            </a:xfrm>
            <a:custGeom>
              <a:avLst/>
              <a:gdLst>
                <a:gd name="connsiteX0" fmla="*/ 1638300 w 1638300"/>
                <a:gd name="connsiteY0" fmla="*/ 67733 h 67733"/>
                <a:gd name="connsiteX1" fmla="*/ 914400 w 1638300"/>
                <a:gd name="connsiteY1" fmla="*/ 4233 h 67733"/>
                <a:gd name="connsiteX2" fmla="*/ 0 w 1638300"/>
                <a:gd name="connsiteY2" fmla="*/ 42333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67733">
                  <a:moveTo>
                    <a:pt x="1638300" y="67733"/>
                  </a:moveTo>
                  <a:cubicBezTo>
                    <a:pt x="1412875" y="38099"/>
                    <a:pt x="1187450" y="8466"/>
                    <a:pt x="914400" y="4233"/>
                  </a:cubicBezTo>
                  <a:cubicBezTo>
                    <a:pt x="641350" y="0"/>
                    <a:pt x="320675" y="21166"/>
                    <a:pt x="0" y="42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549400" y="2176450"/>
              <a:ext cx="1689100" cy="1422400"/>
            </a:xfrm>
            <a:custGeom>
              <a:avLst/>
              <a:gdLst>
                <a:gd name="connsiteX0" fmla="*/ 0 w 1689100"/>
                <a:gd name="connsiteY0" fmla="*/ 0 h 1422400"/>
                <a:gd name="connsiteX1" fmla="*/ 469900 w 1689100"/>
                <a:gd name="connsiteY1" fmla="*/ 254000 h 1422400"/>
                <a:gd name="connsiteX2" fmla="*/ 1308100 w 1689100"/>
                <a:gd name="connsiteY2" fmla="*/ 850900 h 1422400"/>
                <a:gd name="connsiteX3" fmla="*/ 1689100 w 16891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9100" h="1422400">
                  <a:moveTo>
                    <a:pt x="0" y="0"/>
                  </a:moveTo>
                  <a:cubicBezTo>
                    <a:pt x="125942" y="56091"/>
                    <a:pt x="251884" y="112183"/>
                    <a:pt x="469900" y="254000"/>
                  </a:cubicBezTo>
                  <a:cubicBezTo>
                    <a:pt x="687916" y="395817"/>
                    <a:pt x="1104900" y="656167"/>
                    <a:pt x="1308100" y="850900"/>
                  </a:cubicBezTo>
                  <a:cubicBezTo>
                    <a:pt x="1511300" y="1045633"/>
                    <a:pt x="1600200" y="1234016"/>
                    <a:pt x="1689100" y="142240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524000" y="2290750"/>
              <a:ext cx="1676400" cy="1384300"/>
            </a:xfrm>
            <a:custGeom>
              <a:avLst/>
              <a:gdLst>
                <a:gd name="connsiteX0" fmla="*/ 1676400 w 1676400"/>
                <a:gd name="connsiteY0" fmla="*/ 1384300 h 1384300"/>
                <a:gd name="connsiteX1" fmla="*/ 863600 w 1676400"/>
                <a:gd name="connsiteY1" fmla="*/ 977900 h 1384300"/>
                <a:gd name="connsiteX2" fmla="*/ 0 w 1676400"/>
                <a:gd name="connsiteY2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384300">
                  <a:moveTo>
                    <a:pt x="1676400" y="1384300"/>
                  </a:moveTo>
                  <a:cubicBezTo>
                    <a:pt x="1409700" y="1296458"/>
                    <a:pt x="1143000" y="1208617"/>
                    <a:pt x="863600" y="977900"/>
                  </a:cubicBezTo>
                  <a:cubicBezTo>
                    <a:pt x="584200" y="747183"/>
                    <a:pt x="292100" y="373591"/>
                    <a:pt x="0" y="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524000" y="2239950"/>
              <a:ext cx="1727200" cy="1308100"/>
            </a:xfrm>
            <a:custGeom>
              <a:avLst/>
              <a:gdLst>
                <a:gd name="connsiteX0" fmla="*/ 0 w 1727200"/>
                <a:gd name="connsiteY0" fmla="*/ 1308100 h 1308100"/>
                <a:gd name="connsiteX1" fmla="*/ 292100 w 1727200"/>
                <a:gd name="connsiteY1" fmla="*/ 850900 h 1308100"/>
                <a:gd name="connsiteX2" fmla="*/ 927100 w 1727200"/>
                <a:gd name="connsiteY2" fmla="*/ 279400 h 1308100"/>
                <a:gd name="connsiteX3" fmla="*/ 1727200 w 1727200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308100">
                  <a:moveTo>
                    <a:pt x="0" y="1308100"/>
                  </a:moveTo>
                  <a:cubicBezTo>
                    <a:pt x="68791" y="1165225"/>
                    <a:pt x="137583" y="1022350"/>
                    <a:pt x="292100" y="850900"/>
                  </a:cubicBezTo>
                  <a:cubicBezTo>
                    <a:pt x="446617" y="679450"/>
                    <a:pt x="687917" y="421217"/>
                    <a:pt x="927100" y="279400"/>
                  </a:cubicBezTo>
                  <a:cubicBezTo>
                    <a:pt x="1166283" y="137583"/>
                    <a:pt x="1446741" y="68791"/>
                    <a:pt x="1727200" y="0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574800" y="2285992"/>
              <a:ext cx="1711316" cy="1350958"/>
            </a:xfrm>
            <a:custGeom>
              <a:avLst/>
              <a:gdLst>
                <a:gd name="connsiteX0" fmla="*/ 1765300 w 1765300"/>
                <a:gd name="connsiteY0" fmla="*/ 0 h 1409700"/>
                <a:gd name="connsiteX1" fmla="*/ 1460500 w 1765300"/>
                <a:gd name="connsiteY1" fmla="*/ 431800 h 1409700"/>
                <a:gd name="connsiteX2" fmla="*/ 1143000 w 1765300"/>
                <a:gd name="connsiteY2" fmla="*/ 863600 h 1409700"/>
                <a:gd name="connsiteX3" fmla="*/ 342900 w 1765300"/>
                <a:gd name="connsiteY3" fmla="*/ 1320800 h 1409700"/>
                <a:gd name="connsiteX4" fmla="*/ 0 w 1765300"/>
                <a:gd name="connsiteY4" fmla="*/ 1397000 h 1409700"/>
                <a:gd name="connsiteX0-1" fmla="*/ 1711316 w 1711316"/>
                <a:gd name="connsiteY0-2" fmla="*/ 0 h 1279520"/>
                <a:gd name="connsiteX1-3" fmla="*/ 1460500 w 1711316"/>
                <a:gd name="connsiteY1-4" fmla="*/ 301620 h 1279520"/>
                <a:gd name="connsiteX2-5" fmla="*/ 1143000 w 1711316"/>
                <a:gd name="connsiteY2-6" fmla="*/ 733420 h 1279520"/>
                <a:gd name="connsiteX3-7" fmla="*/ 342900 w 1711316"/>
                <a:gd name="connsiteY3-8" fmla="*/ 1190620 h 1279520"/>
                <a:gd name="connsiteX4-9" fmla="*/ 0 w 1711316"/>
                <a:gd name="connsiteY4-10" fmla="*/ 1266820 h 1279520"/>
                <a:gd name="connsiteX0-11" fmla="*/ 1711316 w 1711316"/>
                <a:gd name="connsiteY0-12" fmla="*/ 0 h 1350958"/>
                <a:gd name="connsiteX1-13" fmla="*/ 1460500 w 1711316"/>
                <a:gd name="connsiteY1-14" fmla="*/ 373058 h 1350958"/>
                <a:gd name="connsiteX2-15" fmla="*/ 1143000 w 1711316"/>
                <a:gd name="connsiteY2-16" fmla="*/ 804858 h 1350958"/>
                <a:gd name="connsiteX3-17" fmla="*/ 342900 w 1711316"/>
                <a:gd name="connsiteY3-18" fmla="*/ 1262058 h 1350958"/>
                <a:gd name="connsiteX4-19" fmla="*/ 0 w 1711316"/>
                <a:gd name="connsiteY4-20" fmla="*/ 1338258 h 1350958"/>
                <a:gd name="connsiteX0-21" fmla="*/ 1711316 w 1711316"/>
                <a:gd name="connsiteY0-22" fmla="*/ 0 h 1350958"/>
                <a:gd name="connsiteX1-23" fmla="*/ 1497002 w 1711316"/>
                <a:gd name="connsiteY1-24" fmla="*/ 428628 h 1350958"/>
                <a:gd name="connsiteX2-25" fmla="*/ 1143000 w 1711316"/>
                <a:gd name="connsiteY2-26" fmla="*/ 804858 h 1350958"/>
                <a:gd name="connsiteX3-27" fmla="*/ 342900 w 1711316"/>
                <a:gd name="connsiteY3-28" fmla="*/ 1262058 h 1350958"/>
                <a:gd name="connsiteX4-29" fmla="*/ 0 w 1711316"/>
                <a:gd name="connsiteY4-30" fmla="*/ 1338258 h 13509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316" h="1350958">
                  <a:moveTo>
                    <a:pt x="1711316" y="0"/>
                  </a:moveTo>
                  <a:cubicBezTo>
                    <a:pt x="1610774" y="143933"/>
                    <a:pt x="1591721" y="294485"/>
                    <a:pt x="1497002" y="428628"/>
                  </a:cubicBezTo>
                  <a:cubicBezTo>
                    <a:pt x="1402283" y="562771"/>
                    <a:pt x="1335350" y="665953"/>
                    <a:pt x="1143000" y="804858"/>
                  </a:cubicBezTo>
                  <a:cubicBezTo>
                    <a:pt x="950650" y="943763"/>
                    <a:pt x="533400" y="1173158"/>
                    <a:pt x="342900" y="1262058"/>
                  </a:cubicBezTo>
                  <a:cubicBezTo>
                    <a:pt x="152400" y="1350958"/>
                    <a:pt x="76200" y="1344608"/>
                    <a:pt x="0" y="1338258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3108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3108" y="185736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386" y="263360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27114" y="260508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27246" y="418459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27246" y="364643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3482" y="267170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27378" y="266382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44788" y="23859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3042" y="307969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0218" y="2419543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20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3174" y="31559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42844" y="1357298"/>
            <a:ext cx="5605472" cy="1423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以右图所示的一个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城市图为例，假设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问题的起点为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，求出的所有从顶点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并通过所有顶点的路径如下：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28597" y="3143248"/>
            <a:ext cx="3643338" cy="2210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0→1→2→3→0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28</a:t>
            </a:r>
            <a:endParaRPr lang="en-US" altLang="zh-CN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0→1→3→2→0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29</a:t>
            </a:r>
            <a:endParaRPr lang="en-US" altLang="zh-CN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0→2→1→3→0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26</a:t>
            </a:r>
            <a:endParaRPr lang="en-US" altLang="zh-CN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0→2→3→1→0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23</a:t>
            </a:r>
            <a:endParaRPr lang="en-US" altLang="zh-CN" sz="20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0→3→2→1→0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59</a:t>
            </a:r>
            <a:endParaRPr lang="en-US" altLang="zh-CN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0→3→1→2→0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59</a:t>
            </a:r>
            <a:endParaRPr lang="en-US" altLang="zh-CN" sz="20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60745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while (!qu.empty())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队不空循环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{  e=qu.top(); qu.pop();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出队结点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if (e.num==g.n)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到达叶子结点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{	if (g.edges[e.v][s]!=0 &amp;&amp; g.edges[e.v][s]!=INF) 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//e.v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e.path.push_back(s);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路径中加入起点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e.pathlen+=g.edges[e.v][s];	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另外计入从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e.v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到起点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的路径长度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dispasolution(e.path,e.pathlen);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if (e.pathlen&lt;minpathlen)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比较求最短路径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{  minpathlen=e.pathlen;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minpath=e.path;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72560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非叶子结点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for (int j=1;j&lt;g.n;j++)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{  if (g.edges[e.v][j]!=0 &amp;&amp; g.edges[e.v][j]!=INF)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当前顶点到顶点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有边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{  if (e.visited[j]==1) 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跳过路径中重复的顶点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   continue;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e1.v=j;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e.v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的相邻顶点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对应的结点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e1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e1.num=e.num+1;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e1.path=e.path;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e1.path.push_back(j);	  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//path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添加顶点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e1.pathlen=e.pathlen+g.edges[e.v][j];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for (int i=0;i&lt;g.n;i++)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复制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   e1.visited[i]=e.visited[i];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if (e1.pathlen&lt;minpathlen)	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剪枝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{  e1.visited[j]=1;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   qu.push(e1);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867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对于图中的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个顶点，上述算法的时间复杂度为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5327650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9.3.6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采用贪心法求解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064500" cy="25005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实际上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问题不满足贪心法的最优子结构性质，所以采用贪心法不一定得到最优解，但可以采用合理的贪心策略。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如可以采用最近邻点策略，即从任意城市出发，每次在没有到过的城市中选择最近的一个，直到经过了所有的城市，最后回到出发城市。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14480" y="571480"/>
            <a:ext cx="22860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0～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976" y="375315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6" name="组合 62"/>
          <p:cNvGrpSpPr/>
          <p:nvPr/>
        </p:nvGrpSpPr>
        <p:grpSpPr>
          <a:xfrm>
            <a:off x="1643042" y="2779998"/>
            <a:ext cx="1533888" cy="1197928"/>
            <a:chOff x="1571604" y="2786058"/>
            <a:chExt cx="1533888" cy="1197928"/>
          </a:xfrm>
        </p:grpSpPr>
        <p:sp>
          <p:nvSpPr>
            <p:cNvPr id="32" name="TextBox 31"/>
            <p:cNvSpPr txBox="1"/>
            <p:nvPr/>
          </p:nvSpPr>
          <p:spPr>
            <a:xfrm>
              <a:off x="2676864" y="278605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1" idx="3"/>
            </p:cNvCxnSpPr>
            <p:nvPr/>
          </p:nvCxnSpPr>
          <p:spPr bwMode="auto">
            <a:xfrm flipV="1">
              <a:off x="1571604" y="3000372"/>
              <a:ext cx="1214446" cy="9836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500298" y="3500438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组合 63"/>
          <p:cNvGrpSpPr/>
          <p:nvPr/>
        </p:nvGrpSpPr>
        <p:grpSpPr>
          <a:xfrm>
            <a:off x="1643042" y="3677181"/>
            <a:ext cx="1571636" cy="537637"/>
            <a:chOff x="2285984" y="3962933"/>
            <a:chExt cx="1571636" cy="537637"/>
          </a:xfrm>
        </p:grpSpPr>
        <p:sp>
          <p:nvSpPr>
            <p:cNvPr id="33" name="TextBox 32"/>
            <p:cNvSpPr txBox="1"/>
            <p:nvPr/>
          </p:nvSpPr>
          <p:spPr>
            <a:xfrm>
              <a:off x="3428992" y="403890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1" idx="3"/>
              <a:endCxn id="33" idx="1"/>
            </p:cNvCxnSpPr>
            <p:nvPr/>
          </p:nvCxnSpPr>
          <p:spPr bwMode="auto">
            <a:xfrm>
              <a:off x="2285984" y="4269738"/>
              <a:ext cx="114300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786050" y="3962933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9" name="组合 64"/>
          <p:cNvGrpSpPr/>
          <p:nvPr/>
        </p:nvGrpSpPr>
        <p:grpSpPr>
          <a:xfrm>
            <a:off x="1643042" y="3983986"/>
            <a:ext cx="1571636" cy="1302402"/>
            <a:chOff x="2285984" y="4269738"/>
            <a:chExt cx="1571636" cy="1302402"/>
          </a:xfrm>
        </p:grpSpPr>
        <p:sp>
          <p:nvSpPr>
            <p:cNvPr id="34" name="TextBox 33"/>
            <p:cNvSpPr txBox="1"/>
            <p:nvPr/>
          </p:nvSpPr>
          <p:spPr>
            <a:xfrm>
              <a:off x="3428992" y="511047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0" name="直接箭头连接符 39"/>
            <p:cNvCxnSpPr>
              <a:stCxn id="31" idx="3"/>
              <a:endCxn id="34" idx="1"/>
            </p:cNvCxnSpPr>
            <p:nvPr/>
          </p:nvCxnSpPr>
          <p:spPr bwMode="auto">
            <a:xfrm>
              <a:off x="2285984" y="4269738"/>
              <a:ext cx="1143008" cy="10715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571736" y="4795075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1" name="组合 65"/>
          <p:cNvGrpSpPr/>
          <p:nvPr/>
        </p:nvGrpSpPr>
        <p:grpSpPr>
          <a:xfrm>
            <a:off x="3286116" y="3110211"/>
            <a:ext cx="1357322" cy="873775"/>
            <a:chOff x="3929058" y="3395963"/>
            <a:chExt cx="1357322" cy="873775"/>
          </a:xfrm>
        </p:grpSpPr>
        <p:sp>
          <p:nvSpPr>
            <p:cNvPr id="46" name="TextBox 45"/>
            <p:cNvSpPr txBox="1"/>
            <p:nvPr/>
          </p:nvSpPr>
          <p:spPr>
            <a:xfrm>
              <a:off x="4857752" y="339596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>
              <a:stCxn id="33" idx="3"/>
              <a:endCxn id="46" idx="1"/>
            </p:cNvCxnSpPr>
            <p:nvPr/>
          </p:nvCxnSpPr>
          <p:spPr bwMode="auto">
            <a:xfrm flipV="1">
              <a:off x="3929058" y="3626796"/>
              <a:ext cx="928694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143372" y="3652838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8" name="组合 66"/>
          <p:cNvGrpSpPr/>
          <p:nvPr/>
        </p:nvGrpSpPr>
        <p:grpSpPr>
          <a:xfrm>
            <a:off x="3286116" y="3983986"/>
            <a:ext cx="1357322" cy="763935"/>
            <a:chOff x="3929058" y="4269738"/>
            <a:chExt cx="1357322" cy="763935"/>
          </a:xfrm>
        </p:grpSpPr>
        <p:sp>
          <p:nvSpPr>
            <p:cNvPr id="47" name="TextBox 46"/>
            <p:cNvSpPr txBox="1"/>
            <p:nvPr/>
          </p:nvSpPr>
          <p:spPr>
            <a:xfrm>
              <a:off x="4857752" y="457200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33" idx="3"/>
              <a:endCxn id="47" idx="1"/>
            </p:cNvCxnSpPr>
            <p:nvPr/>
          </p:nvCxnSpPr>
          <p:spPr bwMode="auto">
            <a:xfrm>
              <a:off x="3929058" y="4269738"/>
              <a:ext cx="928694" cy="5331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4143372" y="4580761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组合 67"/>
          <p:cNvGrpSpPr/>
          <p:nvPr/>
        </p:nvGrpSpPr>
        <p:grpSpPr>
          <a:xfrm>
            <a:off x="4714876" y="4184655"/>
            <a:ext cx="1214446" cy="563266"/>
            <a:chOff x="5357818" y="4470407"/>
            <a:chExt cx="1214446" cy="563266"/>
          </a:xfrm>
        </p:grpSpPr>
        <p:sp>
          <p:nvSpPr>
            <p:cNvPr id="54" name="TextBox 53"/>
            <p:cNvSpPr txBox="1"/>
            <p:nvPr/>
          </p:nvSpPr>
          <p:spPr>
            <a:xfrm>
              <a:off x="6143636" y="457200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7" idx="3"/>
              <a:endCxn id="54" idx="1"/>
            </p:cNvCxnSpPr>
            <p:nvPr/>
          </p:nvCxnSpPr>
          <p:spPr bwMode="auto">
            <a:xfrm>
              <a:off x="5357818" y="4802841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5632281" y="4470407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组合 68"/>
          <p:cNvGrpSpPr/>
          <p:nvPr/>
        </p:nvGrpSpPr>
        <p:grpSpPr>
          <a:xfrm>
            <a:off x="5857884" y="4189704"/>
            <a:ext cx="1285884" cy="558217"/>
            <a:chOff x="6500826" y="4475456"/>
            <a:chExt cx="1285884" cy="558217"/>
          </a:xfrm>
        </p:grpSpPr>
        <p:sp>
          <p:nvSpPr>
            <p:cNvPr id="58" name="TextBox 57"/>
            <p:cNvSpPr txBox="1"/>
            <p:nvPr/>
          </p:nvSpPr>
          <p:spPr>
            <a:xfrm>
              <a:off x="7358082" y="457200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直接箭头连接符 58"/>
            <p:cNvCxnSpPr>
              <a:endCxn id="58" idx="1"/>
            </p:cNvCxnSpPr>
            <p:nvPr/>
          </p:nvCxnSpPr>
          <p:spPr bwMode="auto">
            <a:xfrm>
              <a:off x="6500826" y="4802841"/>
              <a:ext cx="857256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786578" y="4475456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71538" y="5384085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求出最短路径为：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en-US" sz="2000" dirty="0">
                <a:solidFill>
                  <a:srgbClr val="FF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2000" dirty="0">
              <a:solidFill>
                <a:srgbClr val="FF33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72132" y="557214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baseline="300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857620" y="-24"/>
            <a:ext cx="2928958" cy="3114835"/>
            <a:chOff x="760386" y="1142984"/>
            <a:chExt cx="3298848" cy="3489903"/>
          </a:xfrm>
        </p:grpSpPr>
        <p:sp>
          <p:nvSpPr>
            <p:cNvPr id="64" name="椭圆 63"/>
            <p:cNvSpPr/>
            <p:nvPr/>
          </p:nvSpPr>
          <p:spPr>
            <a:xfrm>
              <a:off x="1214414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214414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214678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214678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1044021" y="2176450"/>
              <a:ext cx="200579" cy="1536700"/>
            </a:xfrm>
            <a:custGeom>
              <a:avLst/>
              <a:gdLst>
                <a:gd name="connsiteX0" fmla="*/ 256117 w 294217"/>
                <a:gd name="connsiteY0" fmla="*/ 0 h 1536700"/>
                <a:gd name="connsiteX1" fmla="*/ 129117 w 294217"/>
                <a:gd name="connsiteY1" fmla="*/ 393700 h 1536700"/>
                <a:gd name="connsiteX2" fmla="*/ 27517 w 294217"/>
                <a:gd name="connsiteY2" fmla="*/ 1054100 h 1536700"/>
                <a:gd name="connsiteX3" fmla="*/ 294217 w 294217"/>
                <a:gd name="connsiteY3" fmla="*/ 1536700 h 1536700"/>
                <a:gd name="connsiteX0-1" fmla="*/ 162479 w 200579"/>
                <a:gd name="connsiteY0-2" fmla="*/ 0 h 1536700"/>
                <a:gd name="connsiteX1-3" fmla="*/ 35479 w 200579"/>
                <a:gd name="connsiteY1-4" fmla="*/ 393700 h 1536700"/>
                <a:gd name="connsiteX2-5" fmla="*/ 27517 w 200579"/>
                <a:gd name="connsiteY2-6" fmla="*/ 966798 h 1536700"/>
                <a:gd name="connsiteX3-7" fmla="*/ 200579 w 200579"/>
                <a:gd name="connsiteY3-8" fmla="*/ 1536700 h 153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0579" h="1536700">
                  <a:moveTo>
                    <a:pt x="162479" y="0"/>
                  </a:moveTo>
                  <a:cubicBezTo>
                    <a:pt x="118029" y="109008"/>
                    <a:pt x="57973" y="232567"/>
                    <a:pt x="35479" y="393700"/>
                  </a:cubicBezTo>
                  <a:cubicBezTo>
                    <a:pt x="12985" y="554833"/>
                    <a:pt x="0" y="776298"/>
                    <a:pt x="27517" y="966798"/>
                  </a:cubicBezTo>
                  <a:cubicBezTo>
                    <a:pt x="55034" y="1157298"/>
                    <a:pt x="80987" y="1390650"/>
                    <a:pt x="200579" y="1536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1428728" y="2357430"/>
              <a:ext cx="128084" cy="1127120"/>
            </a:xfrm>
            <a:custGeom>
              <a:avLst/>
              <a:gdLst>
                <a:gd name="connsiteX0" fmla="*/ 0 w 76200"/>
                <a:gd name="connsiteY0" fmla="*/ 1193800 h 1193800"/>
                <a:gd name="connsiteX1" fmla="*/ 76200 w 76200"/>
                <a:gd name="connsiteY1" fmla="*/ 685800 h 1193800"/>
                <a:gd name="connsiteX2" fmla="*/ 0 w 76200"/>
                <a:gd name="connsiteY2" fmla="*/ 0 h 1193800"/>
                <a:gd name="connsiteX0-1" fmla="*/ 44472 w 128084"/>
                <a:gd name="connsiteY0-2" fmla="*/ 1127120 h 1127120"/>
                <a:gd name="connsiteX1-3" fmla="*/ 120672 w 128084"/>
                <a:gd name="connsiteY1-4" fmla="*/ 619120 h 1127120"/>
                <a:gd name="connsiteX2-5" fmla="*/ 0 w 128084"/>
                <a:gd name="connsiteY2-6" fmla="*/ 0 h 112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084" h="1127120">
                  <a:moveTo>
                    <a:pt x="44472" y="1127120"/>
                  </a:moveTo>
                  <a:cubicBezTo>
                    <a:pt x="82572" y="972603"/>
                    <a:pt x="128084" y="806973"/>
                    <a:pt x="120672" y="619120"/>
                  </a:cubicBezTo>
                  <a:cubicBezTo>
                    <a:pt x="113260" y="431267"/>
                    <a:pt x="38100" y="243416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1549400" y="1492767"/>
              <a:ext cx="1727200" cy="429683"/>
            </a:xfrm>
            <a:custGeom>
              <a:avLst/>
              <a:gdLst>
                <a:gd name="connsiteX0" fmla="*/ 0 w 1727200"/>
                <a:gd name="connsiteY0" fmla="*/ 429683 h 429683"/>
                <a:gd name="connsiteX1" fmla="*/ 215900 w 1727200"/>
                <a:gd name="connsiteY1" fmla="*/ 137583 h 429683"/>
                <a:gd name="connsiteX2" fmla="*/ 723900 w 1727200"/>
                <a:gd name="connsiteY2" fmla="*/ 10583 h 429683"/>
                <a:gd name="connsiteX3" fmla="*/ 1181100 w 1727200"/>
                <a:gd name="connsiteY3" fmla="*/ 74083 h 429683"/>
                <a:gd name="connsiteX4" fmla="*/ 1727200 w 1727200"/>
                <a:gd name="connsiteY4" fmla="*/ 416983 h 4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429683">
                  <a:moveTo>
                    <a:pt x="0" y="429683"/>
                  </a:moveTo>
                  <a:cubicBezTo>
                    <a:pt x="47625" y="318558"/>
                    <a:pt x="95250" y="207433"/>
                    <a:pt x="215900" y="137583"/>
                  </a:cubicBezTo>
                  <a:cubicBezTo>
                    <a:pt x="336550" y="67733"/>
                    <a:pt x="563033" y="21166"/>
                    <a:pt x="723900" y="10583"/>
                  </a:cubicBezTo>
                  <a:cubicBezTo>
                    <a:pt x="884767" y="0"/>
                    <a:pt x="1013883" y="6350"/>
                    <a:pt x="1181100" y="74083"/>
                  </a:cubicBezTo>
                  <a:cubicBezTo>
                    <a:pt x="1348317" y="141816"/>
                    <a:pt x="1537758" y="279399"/>
                    <a:pt x="1727200" y="416983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1571604" y="2071678"/>
              <a:ext cx="1643074" cy="170917"/>
            </a:xfrm>
            <a:custGeom>
              <a:avLst/>
              <a:gdLst>
                <a:gd name="connsiteX0" fmla="*/ 1701800 w 1701800"/>
                <a:gd name="connsiteY0" fmla="*/ 25400 h 88900"/>
                <a:gd name="connsiteX1" fmla="*/ 1028700 w 1701800"/>
                <a:gd name="connsiteY1" fmla="*/ 88900 h 88900"/>
                <a:gd name="connsiteX2" fmla="*/ 292100 w 1701800"/>
                <a:gd name="connsiteY2" fmla="*/ 25400 h 88900"/>
                <a:gd name="connsiteX3" fmla="*/ 0 w 1701800"/>
                <a:gd name="connsiteY3" fmla="*/ 0 h 88900"/>
                <a:gd name="connsiteX0-1" fmla="*/ 1679596 w 1679596"/>
                <a:gd name="connsiteY0-2" fmla="*/ 92072 h 155572"/>
                <a:gd name="connsiteX1-3" fmla="*/ 1006496 w 1679596"/>
                <a:gd name="connsiteY1-4" fmla="*/ 155572 h 155572"/>
                <a:gd name="connsiteX2-5" fmla="*/ 269896 w 1679596"/>
                <a:gd name="connsiteY2-6" fmla="*/ 92072 h 155572"/>
                <a:gd name="connsiteX3-7" fmla="*/ 0 w 1679596"/>
                <a:gd name="connsiteY3-8" fmla="*/ 0 h 155572"/>
                <a:gd name="connsiteX0-9" fmla="*/ 1643074 w 1643074"/>
                <a:gd name="connsiteY0-10" fmla="*/ 71438 h 159011"/>
                <a:gd name="connsiteX1-11" fmla="*/ 1006496 w 1643074"/>
                <a:gd name="connsiteY1-12" fmla="*/ 155572 h 159011"/>
                <a:gd name="connsiteX2-13" fmla="*/ 269896 w 1643074"/>
                <a:gd name="connsiteY2-14" fmla="*/ 92072 h 159011"/>
                <a:gd name="connsiteX3-15" fmla="*/ 0 w 1643074"/>
                <a:gd name="connsiteY3-16" fmla="*/ 0 h 159011"/>
                <a:gd name="connsiteX0-17" fmla="*/ 1571636 w 1571636"/>
                <a:gd name="connsiteY0-18" fmla="*/ 71438 h 159011"/>
                <a:gd name="connsiteX1-19" fmla="*/ 1006496 w 1571636"/>
                <a:gd name="connsiteY1-20" fmla="*/ 155572 h 159011"/>
                <a:gd name="connsiteX2-21" fmla="*/ 269896 w 1571636"/>
                <a:gd name="connsiteY2-22" fmla="*/ 92072 h 159011"/>
                <a:gd name="connsiteX3-23" fmla="*/ 0 w 1571636"/>
                <a:gd name="connsiteY3-24" fmla="*/ 0 h 159011"/>
                <a:gd name="connsiteX0-25" fmla="*/ 1643074 w 1643074"/>
                <a:gd name="connsiteY0-26" fmla="*/ 0 h 170917"/>
                <a:gd name="connsiteX1-27" fmla="*/ 1006496 w 1643074"/>
                <a:gd name="connsiteY1-28" fmla="*/ 155572 h 170917"/>
                <a:gd name="connsiteX2-29" fmla="*/ 269896 w 1643074"/>
                <a:gd name="connsiteY2-30" fmla="*/ 92072 h 170917"/>
                <a:gd name="connsiteX3-31" fmla="*/ 0 w 1643074"/>
                <a:gd name="connsiteY3-32" fmla="*/ 0 h 170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43074" h="170917">
                  <a:moveTo>
                    <a:pt x="1643074" y="0"/>
                  </a:moveTo>
                  <a:cubicBezTo>
                    <a:pt x="1423999" y="31750"/>
                    <a:pt x="1235359" y="140227"/>
                    <a:pt x="1006496" y="155572"/>
                  </a:cubicBezTo>
                  <a:cubicBezTo>
                    <a:pt x="777633" y="170917"/>
                    <a:pt x="269896" y="92072"/>
                    <a:pt x="269896" y="92072"/>
                  </a:cubicBezTo>
                  <a:lnTo>
                    <a:pt x="0" y="0"/>
                  </a:lnTo>
                </a:path>
              </a:pathLst>
            </a:cu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517900" y="2239950"/>
              <a:ext cx="297915" cy="1460500"/>
            </a:xfrm>
            <a:custGeom>
              <a:avLst/>
              <a:gdLst>
                <a:gd name="connsiteX0" fmla="*/ 63500 w 309033"/>
                <a:gd name="connsiteY0" fmla="*/ 1460500 h 1460500"/>
                <a:gd name="connsiteX1" fmla="*/ 279400 w 309033"/>
                <a:gd name="connsiteY1" fmla="*/ 1104900 h 1460500"/>
                <a:gd name="connsiteX2" fmla="*/ 241300 w 309033"/>
                <a:gd name="connsiteY2" fmla="*/ 393700 h 1460500"/>
                <a:gd name="connsiteX3" fmla="*/ 0 w 309033"/>
                <a:gd name="connsiteY3" fmla="*/ 0 h 1460500"/>
                <a:gd name="connsiteX0-1" fmla="*/ 63500 w 297915"/>
                <a:gd name="connsiteY0-2" fmla="*/ 1460500 h 1460500"/>
                <a:gd name="connsiteX1-3" fmla="*/ 268282 w 297915"/>
                <a:gd name="connsiteY1-4" fmla="*/ 974736 h 1460500"/>
                <a:gd name="connsiteX2-5" fmla="*/ 241300 w 297915"/>
                <a:gd name="connsiteY2-6" fmla="*/ 393700 h 1460500"/>
                <a:gd name="connsiteX3-7" fmla="*/ 0 w 297915"/>
                <a:gd name="connsiteY3-8" fmla="*/ 0 h 146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7915" h="1460500">
                  <a:moveTo>
                    <a:pt x="63500" y="1460500"/>
                  </a:moveTo>
                  <a:cubicBezTo>
                    <a:pt x="156633" y="1371600"/>
                    <a:pt x="238649" y="1152536"/>
                    <a:pt x="268282" y="974736"/>
                  </a:cubicBezTo>
                  <a:cubicBezTo>
                    <a:pt x="297915" y="796936"/>
                    <a:pt x="286014" y="556156"/>
                    <a:pt x="241300" y="393700"/>
                  </a:cubicBezTo>
                  <a:cubicBezTo>
                    <a:pt x="196586" y="231244"/>
                    <a:pt x="97366" y="10477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3259667" y="2290750"/>
              <a:ext cx="118533" cy="1257300"/>
            </a:xfrm>
            <a:custGeom>
              <a:avLst/>
              <a:gdLst>
                <a:gd name="connsiteX0" fmla="*/ 118533 w 118533"/>
                <a:gd name="connsiteY0" fmla="*/ 0 h 1257300"/>
                <a:gd name="connsiteX1" fmla="*/ 16933 w 118533"/>
                <a:gd name="connsiteY1" fmla="*/ 368300 h 1257300"/>
                <a:gd name="connsiteX2" fmla="*/ 16933 w 118533"/>
                <a:gd name="connsiteY2" fmla="*/ 863600 h 1257300"/>
                <a:gd name="connsiteX3" fmla="*/ 80433 w 118533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33" h="1257300">
                  <a:moveTo>
                    <a:pt x="118533" y="0"/>
                  </a:moveTo>
                  <a:cubicBezTo>
                    <a:pt x="76199" y="112183"/>
                    <a:pt x="33866" y="224367"/>
                    <a:pt x="16933" y="368300"/>
                  </a:cubicBezTo>
                  <a:cubicBezTo>
                    <a:pt x="0" y="512233"/>
                    <a:pt x="6350" y="715433"/>
                    <a:pt x="16933" y="863600"/>
                  </a:cubicBezTo>
                  <a:cubicBezTo>
                    <a:pt x="27516" y="1011767"/>
                    <a:pt x="53974" y="1134533"/>
                    <a:pt x="80433" y="1257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1524000" y="3890950"/>
              <a:ext cx="1752600" cy="338667"/>
            </a:xfrm>
            <a:custGeom>
              <a:avLst/>
              <a:gdLst>
                <a:gd name="connsiteX0" fmla="*/ 0 w 1752600"/>
                <a:gd name="connsiteY0" fmla="*/ 25400 h 338667"/>
                <a:gd name="connsiteX1" fmla="*/ 368300 w 1752600"/>
                <a:gd name="connsiteY1" fmla="*/ 215900 h 338667"/>
                <a:gd name="connsiteX2" fmla="*/ 939800 w 1752600"/>
                <a:gd name="connsiteY2" fmla="*/ 330200 h 338667"/>
                <a:gd name="connsiteX3" fmla="*/ 1435100 w 1752600"/>
                <a:gd name="connsiteY3" fmla="*/ 165100 h 338667"/>
                <a:gd name="connsiteX4" fmla="*/ 1752600 w 1752600"/>
                <a:gd name="connsiteY4" fmla="*/ 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338667">
                  <a:moveTo>
                    <a:pt x="0" y="25400"/>
                  </a:moveTo>
                  <a:cubicBezTo>
                    <a:pt x="105833" y="95250"/>
                    <a:pt x="211667" y="165100"/>
                    <a:pt x="368300" y="215900"/>
                  </a:cubicBezTo>
                  <a:cubicBezTo>
                    <a:pt x="524933" y="266700"/>
                    <a:pt x="762000" y="338667"/>
                    <a:pt x="939800" y="330200"/>
                  </a:cubicBezTo>
                  <a:cubicBezTo>
                    <a:pt x="1117600" y="321733"/>
                    <a:pt x="1299633" y="220133"/>
                    <a:pt x="1435100" y="165100"/>
                  </a:cubicBezTo>
                  <a:cubicBezTo>
                    <a:pt x="1570567" y="110067"/>
                    <a:pt x="1661583" y="55033"/>
                    <a:pt x="175260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1562100" y="3696217"/>
              <a:ext cx="1638300" cy="67733"/>
            </a:xfrm>
            <a:custGeom>
              <a:avLst/>
              <a:gdLst>
                <a:gd name="connsiteX0" fmla="*/ 1638300 w 1638300"/>
                <a:gd name="connsiteY0" fmla="*/ 67733 h 67733"/>
                <a:gd name="connsiteX1" fmla="*/ 914400 w 1638300"/>
                <a:gd name="connsiteY1" fmla="*/ 4233 h 67733"/>
                <a:gd name="connsiteX2" fmla="*/ 0 w 1638300"/>
                <a:gd name="connsiteY2" fmla="*/ 42333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67733">
                  <a:moveTo>
                    <a:pt x="1638300" y="67733"/>
                  </a:moveTo>
                  <a:cubicBezTo>
                    <a:pt x="1412875" y="38099"/>
                    <a:pt x="1187450" y="8466"/>
                    <a:pt x="914400" y="4233"/>
                  </a:cubicBezTo>
                  <a:cubicBezTo>
                    <a:pt x="641350" y="0"/>
                    <a:pt x="320675" y="21166"/>
                    <a:pt x="0" y="42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1549400" y="2176450"/>
              <a:ext cx="1689100" cy="1422400"/>
            </a:xfrm>
            <a:custGeom>
              <a:avLst/>
              <a:gdLst>
                <a:gd name="connsiteX0" fmla="*/ 0 w 1689100"/>
                <a:gd name="connsiteY0" fmla="*/ 0 h 1422400"/>
                <a:gd name="connsiteX1" fmla="*/ 469900 w 1689100"/>
                <a:gd name="connsiteY1" fmla="*/ 254000 h 1422400"/>
                <a:gd name="connsiteX2" fmla="*/ 1308100 w 1689100"/>
                <a:gd name="connsiteY2" fmla="*/ 850900 h 1422400"/>
                <a:gd name="connsiteX3" fmla="*/ 1689100 w 16891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9100" h="1422400">
                  <a:moveTo>
                    <a:pt x="0" y="0"/>
                  </a:moveTo>
                  <a:cubicBezTo>
                    <a:pt x="125942" y="56091"/>
                    <a:pt x="251884" y="112183"/>
                    <a:pt x="469900" y="254000"/>
                  </a:cubicBezTo>
                  <a:cubicBezTo>
                    <a:pt x="687916" y="395817"/>
                    <a:pt x="1104900" y="656167"/>
                    <a:pt x="1308100" y="850900"/>
                  </a:cubicBezTo>
                  <a:cubicBezTo>
                    <a:pt x="1511300" y="1045633"/>
                    <a:pt x="1600200" y="1234016"/>
                    <a:pt x="1689100" y="142240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1524000" y="2290750"/>
              <a:ext cx="1676400" cy="1384300"/>
            </a:xfrm>
            <a:custGeom>
              <a:avLst/>
              <a:gdLst>
                <a:gd name="connsiteX0" fmla="*/ 1676400 w 1676400"/>
                <a:gd name="connsiteY0" fmla="*/ 1384300 h 1384300"/>
                <a:gd name="connsiteX1" fmla="*/ 863600 w 1676400"/>
                <a:gd name="connsiteY1" fmla="*/ 977900 h 1384300"/>
                <a:gd name="connsiteX2" fmla="*/ 0 w 1676400"/>
                <a:gd name="connsiteY2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384300">
                  <a:moveTo>
                    <a:pt x="1676400" y="1384300"/>
                  </a:moveTo>
                  <a:cubicBezTo>
                    <a:pt x="1409700" y="1296458"/>
                    <a:pt x="1143000" y="1208617"/>
                    <a:pt x="863600" y="977900"/>
                  </a:cubicBezTo>
                  <a:cubicBezTo>
                    <a:pt x="584200" y="747183"/>
                    <a:pt x="292100" y="373591"/>
                    <a:pt x="0" y="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524000" y="2239950"/>
              <a:ext cx="1727200" cy="1308100"/>
            </a:xfrm>
            <a:custGeom>
              <a:avLst/>
              <a:gdLst>
                <a:gd name="connsiteX0" fmla="*/ 0 w 1727200"/>
                <a:gd name="connsiteY0" fmla="*/ 1308100 h 1308100"/>
                <a:gd name="connsiteX1" fmla="*/ 292100 w 1727200"/>
                <a:gd name="connsiteY1" fmla="*/ 850900 h 1308100"/>
                <a:gd name="connsiteX2" fmla="*/ 927100 w 1727200"/>
                <a:gd name="connsiteY2" fmla="*/ 279400 h 1308100"/>
                <a:gd name="connsiteX3" fmla="*/ 1727200 w 1727200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308100">
                  <a:moveTo>
                    <a:pt x="0" y="1308100"/>
                  </a:moveTo>
                  <a:cubicBezTo>
                    <a:pt x="68791" y="1165225"/>
                    <a:pt x="137583" y="1022350"/>
                    <a:pt x="292100" y="850900"/>
                  </a:cubicBezTo>
                  <a:cubicBezTo>
                    <a:pt x="446617" y="679450"/>
                    <a:pt x="687917" y="421217"/>
                    <a:pt x="927100" y="279400"/>
                  </a:cubicBezTo>
                  <a:cubicBezTo>
                    <a:pt x="1166283" y="137583"/>
                    <a:pt x="1446741" y="68791"/>
                    <a:pt x="1727200" y="0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574800" y="2285992"/>
              <a:ext cx="1711316" cy="1350958"/>
            </a:xfrm>
            <a:custGeom>
              <a:avLst/>
              <a:gdLst>
                <a:gd name="connsiteX0" fmla="*/ 1765300 w 1765300"/>
                <a:gd name="connsiteY0" fmla="*/ 0 h 1409700"/>
                <a:gd name="connsiteX1" fmla="*/ 1460500 w 1765300"/>
                <a:gd name="connsiteY1" fmla="*/ 431800 h 1409700"/>
                <a:gd name="connsiteX2" fmla="*/ 1143000 w 1765300"/>
                <a:gd name="connsiteY2" fmla="*/ 863600 h 1409700"/>
                <a:gd name="connsiteX3" fmla="*/ 342900 w 1765300"/>
                <a:gd name="connsiteY3" fmla="*/ 1320800 h 1409700"/>
                <a:gd name="connsiteX4" fmla="*/ 0 w 1765300"/>
                <a:gd name="connsiteY4" fmla="*/ 1397000 h 1409700"/>
                <a:gd name="connsiteX0-1" fmla="*/ 1711316 w 1711316"/>
                <a:gd name="connsiteY0-2" fmla="*/ 0 h 1279520"/>
                <a:gd name="connsiteX1-3" fmla="*/ 1460500 w 1711316"/>
                <a:gd name="connsiteY1-4" fmla="*/ 301620 h 1279520"/>
                <a:gd name="connsiteX2-5" fmla="*/ 1143000 w 1711316"/>
                <a:gd name="connsiteY2-6" fmla="*/ 733420 h 1279520"/>
                <a:gd name="connsiteX3-7" fmla="*/ 342900 w 1711316"/>
                <a:gd name="connsiteY3-8" fmla="*/ 1190620 h 1279520"/>
                <a:gd name="connsiteX4-9" fmla="*/ 0 w 1711316"/>
                <a:gd name="connsiteY4-10" fmla="*/ 1266820 h 1279520"/>
                <a:gd name="connsiteX0-11" fmla="*/ 1711316 w 1711316"/>
                <a:gd name="connsiteY0-12" fmla="*/ 0 h 1350958"/>
                <a:gd name="connsiteX1-13" fmla="*/ 1460500 w 1711316"/>
                <a:gd name="connsiteY1-14" fmla="*/ 373058 h 1350958"/>
                <a:gd name="connsiteX2-15" fmla="*/ 1143000 w 1711316"/>
                <a:gd name="connsiteY2-16" fmla="*/ 804858 h 1350958"/>
                <a:gd name="connsiteX3-17" fmla="*/ 342900 w 1711316"/>
                <a:gd name="connsiteY3-18" fmla="*/ 1262058 h 1350958"/>
                <a:gd name="connsiteX4-19" fmla="*/ 0 w 1711316"/>
                <a:gd name="connsiteY4-20" fmla="*/ 1338258 h 1350958"/>
                <a:gd name="connsiteX0-21" fmla="*/ 1711316 w 1711316"/>
                <a:gd name="connsiteY0-22" fmla="*/ 0 h 1350958"/>
                <a:gd name="connsiteX1-23" fmla="*/ 1497002 w 1711316"/>
                <a:gd name="connsiteY1-24" fmla="*/ 428628 h 1350958"/>
                <a:gd name="connsiteX2-25" fmla="*/ 1143000 w 1711316"/>
                <a:gd name="connsiteY2-26" fmla="*/ 804858 h 1350958"/>
                <a:gd name="connsiteX3-27" fmla="*/ 342900 w 1711316"/>
                <a:gd name="connsiteY3-28" fmla="*/ 1262058 h 1350958"/>
                <a:gd name="connsiteX4-29" fmla="*/ 0 w 1711316"/>
                <a:gd name="connsiteY4-30" fmla="*/ 1338258 h 13509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316" h="1350958">
                  <a:moveTo>
                    <a:pt x="1711316" y="0"/>
                  </a:moveTo>
                  <a:cubicBezTo>
                    <a:pt x="1610774" y="143933"/>
                    <a:pt x="1591721" y="294485"/>
                    <a:pt x="1497002" y="428628"/>
                  </a:cubicBezTo>
                  <a:cubicBezTo>
                    <a:pt x="1402283" y="562771"/>
                    <a:pt x="1335350" y="665953"/>
                    <a:pt x="1143000" y="804858"/>
                  </a:cubicBezTo>
                  <a:cubicBezTo>
                    <a:pt x="950650" y="943763"/>
                    <a:pt x="533400" y="1173158"/>
                    <a:pt x="342900" y="1262058"/>
                  </a:cubicBezTo>
                  <a:cubicBezTo>
                    <a:pt x="152400" y="1350958"/>
                    <a:pt x="76200" y="1344608"/>
                    <a:pt x="0" y="1338258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43109" y="1142984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43109" y="1857364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0386" y="2633600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27114" y="2605082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7246" y="4184598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7246" y="3646432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73483" y="2671700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27379" y="2663820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44788" y="2385948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3042" y="3079690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00218" y="2419543"/>
              <a:ext cx="388902" cy="344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20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3174" y="3155948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483105"/>
            <a:ext cx="8215370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实际上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不满足贪心法的最优子结构性质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，所以采用贪心法不一定得到最优解，但可以采用合理的贪心策略。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768593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局部最优          全局最优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1691334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==</a:t>
            </a:r>
            <a:endParaRPr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4976" y="1571612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?</a:t>
            </a:r>
            <a:endParaRPr lang="zh-CN" altLang="en-US" sz="4000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2697287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贪心法需要证明具有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贪心选择性质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最优子结构性质</a:t>
            </a: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571472" y="1643050"/>
            <a:ext cx="7993062" cy="1469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对于图中的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个顶点，求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全排列的时间为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n×n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，对于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的路径，求每条路径长度的时间为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n×n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0752" y="5920737"/>
            <a:ext cx="2912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=3628800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95288" y="555943"/>
            <a:ext cx="596266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9.3.3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采用动态规划求解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TSP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71472" y="1428736"/>
            <a:ext cx="7929618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假设从顶点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（这里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）出发，令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表示从顶点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出发经过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（一个顶点的集合）中所有顶点有且仅有一次到达顶点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714744" y="3214686"/>
            <a:ext cx="1714512" cy="632822"/>
            <a:chOff x="857224" y="5457782"/>
            <a:chExt cx="1714512" cy="632822"/>
          </a:xfrm>
        </p:grpSpPr>
        <p:sp>
          <p:nvSpPr>
            <p:cNvPr id="17" name="椭圆 16"/>
            <p:cNvSpPr/>
            <p:nvPr/>
          </p:nvSpPr>
          <p:spPr>
            <a:xfrm>
              <a:off x="1142975" y="5694604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7224" y="56150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247736" y="5694604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3042" y="54577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7" idx="6"/>
              <a:endCxn id="19" idx="2"/>
            </p:cNvCxnSpPr>
            <p:nvPr/>
          </p:nvCxnSpPr>
          <p:spPr>
            <a:xfrm>
              <a:off x="1466975" y="5892604"/>
              <a:ext cx="7807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71736" y="285749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):</a:t>
            </a:r>
            <a:endParaRPr lang="zh-CN" altLang="en-US" sz="2000"/>
          </a:p>
        </p:txBody>
      </p:sp>
      <p:grpSp>
        <p:nvGrpSpPr>
          <p:cNvPr id="29" name="组合 28"/>
          <p:cNvGrpSpPr/>
          <p:nvPr/>
        </p:nvGrpSpPr>
        <p:grpSpPr>
          <a:xfrm>
            <a:off x="3714744" y="4939318"/>
            <a:ext cx="1714512" cy="632822"/>
            <a:chOff x="857224" y="5457782"/>
            <a:chExt cx="1714512" cy="632822"/>
          </a:xfrm>
        </p:grpSpPr>
        <p:sp>
          <p:nvSpPr>
            <p:cNvPr id="30" name="椭圆 29"/>
            <p:cNvSpPr/>
            <p:nvPr/>
          </p:nvSpPr>
          <p:spPr>
            <a:xfrm>
              <a:off x="1142975" y="5694604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56150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7736" y="5694604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43042" y="54577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直接箭头连接符 33"/>
            <p:cNvCxnSpPr>
              <a:stCxn id="30" idx="6"/>
              <a:endCxn id="32" idx="2"/>
            </p:cNvCxnSpPr>
            <p:nvPr/>
          </p:nvCxnSpPr>
          <p:spPr>
            <a:xfrm>
              <a:off x="1466975" y="5892604"/>
              <a:ext cx="7807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71736" y="458212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0):</a:t>
            </a:r>
            <a:endParaRPr lang="zh-CN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2571736" y="600076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的结果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就是最终结果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214422"/>
            <a:ext cx="7786742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为空集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，那么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不经过任何顶点到达顶点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，显然此时有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不为空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，那么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-{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就是子问题的最优解。尝试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中的每个顶点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，并求出最优解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       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min{</a:t>
            </a:r>
            <a:r>
              <a:rPr lang="en-US" altLang="zh-CN" sz="2000" i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-{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dirty="0" err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1142976" y="4053544"/>
            <a:ext cx="6858048" cy="732778"/>
            <a:chOff x="857224" y="5357826"/>
            <a:chExt cx="6858048" cy="732778"/>
          </a:xfrm>
        </p:grpSpPr>
        <p:grpSp>
          <p:nvGrpSpPr>
            <p:cNvPr id="3" name="组合 25"/>
            <p:cNvGrpSpPr/>
            <p:nvPr/>
          </p:nvGrpSpPr>
          <p:grpSpPr>
            <a:xfrm>
              <a:off x="3929058" y="5410866"/>
              <a:ext cx="3786214" cy="661340"/>
              <a:chOff x="3929058" y="5410866"/>
              <a:chExt cx="3786214" cy="66134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14809" y="5676206"/>
                <a:ext cx="324000" cy="396000"/>
              </a:xfrm>
              <a:prstGeom prst="ellips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29058" y="559666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357950" y="5676206"/>
                <a:ext cx="324000" cy="396000"/>
              </a:xfrm>
              <a:prstGeom prst="ellips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</a:t>
                </a:r>
                <a:endParaRPr lang="zh-CN" altLang="en-US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0" name="直接箭头连接符 9"/>
              <p:cNvCxnSpPr>
                <a:stCxn id="6" idx="6"/>
                <a:endCxn id="8" idx="2"/>
              </p:cNvCxnSpPr>
              <p:nvPr/>
            </p:nvCxnSpPr>
            <p:spPr>
              <a:xfrm>
                <a:off x="4538809" y="5874206"/>
                <a:ext cx="1819141" cy="1588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7391272" y="5668100"/>
                <a:ext cx="324000" cy="396000"/>
              </a:xfrm>
              <a:prstGeom prst="ellips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zh-CN" altLang="en-US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3" name="直接箭头连接符 12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6681950" y="5866100"/>
                <a:ext cx="709322" cy="81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000628" y="5410866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-{</a:t>
                </a:r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</a:t>
                </a:r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" name="组合 24"/>
            <p:cNvGrpSpPr/>
            <p:nvPr/>
          </p:nvGrpSpPr>
          <p:grpSpPr>
            <a:xfrm>
              <a:off x="857224" y="5457782"/>
              <a:ext cx="1714512" cy="632822"/>
              <a:chOff x="857224" y="5457782"/>
              <a:chExt cx="1714512" cy="63282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142975" y="5694604"/>
                <a:ext cx="324000" cy="396000"/>
              </a:xfrm>
              <a:prstGeom prst="ellips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57224" y="5615060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247736" y="5694604"/>
                <a:ext cx="324000" cy="396000"/>
              </a:xfrm>
              <a:prstGeom prst="ellips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zh-CN" altLang="en-US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43042" y="545778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2" name="直接箭头连接符 21"/>
              <p:cNvCxnSpPr>
                <a:stCxn id="17" idx="6"/>
                <a:endCxn id="19" idx="2"/>
              </p:cNvCxnSpPr>
              <p:nvPr/>
            </p:nvCxnSpPr>
            <p:spPr>
              <a:xfrm>
                <a:off x="1466975" y="5892604"/>
                <a:ext cx="78076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右箭头 22"/>
            <p:cNvSpPr/>
            <p:nvPr/>
          </p:nvSpPr>
          <p:spPr>
            <a:xfrm>
              <a:off x="2928926" y="5786454"/>
              <a:ext cx="714380" cy="214314"/>
            </a:xfrm>
            <a:prstGeom prst="rightArrow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8926" y="53578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min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00166" y="4143380"/>
            <a:ext cx="6286544" cy="642942"/>
            <a:chOff x="1285852" y="4214818"/>
            <a:chExt cx="6286544" cy="642942"/>
          </a:xfrm>
        </p:grpSpPr>
        <p:sp>
          <p:nvSpPr>
            <p:cNvPr id="25" name="椭圆 24"/>
            <p:cNvSpPr/>
            <p:nvPr/>
          </p:nvSpPr>
          <p:spPr>
            <a:xfrm>
              <a:off x="1571603" y="4461760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5852" y="438221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033554" y="4461760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1670" y="4224938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=Ø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5" idx="6"/>
              <a:endCxn id="27" idx="2"/>
            </p:cNvCxnSpPr>
            <p:nvPr/>
          </p:nvCxnSpPr>
          <p:spPr>
            <a:xfrm>
              <a:off x="1895603" y="4659760"/>
              <a:ext cx="11379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右箭头 30"/>
            <p:cNvSpPr/>
            <p:nvPr/>
          </p:nvSpPr>
          <p:spPr>
            <a:xfrm>
              <a:off x="3643306" y="4572008"/>
              <a:ext cx="714380" cy="214314"/>
            </a:xfrm>
            <a:prstGeom prst="rightArrow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14875" y="4451640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9124" y="437209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248396" y="4451640"/>
              <a:ext cx="324000" cy="396000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4942" y="421481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g.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edges[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][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6" name="直接箭头连接符 35"/>
            <p:cNvCxnSpPr>
              <a:stCxn id="32" idx="6"/>
              <a:endCxn id="34" idx="2"/>
            </p:cNvCxnSpPr>
            <p:nvPr/>
          </p:nvCxnSpPr>
          <p:spPr>
            <a:xfrm>
              <a:off x="5038875" y="4649640"/>
              <a:ext cx="220952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00034" y="1171502"/>
            <a:ext cx="514353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对应的状态转移方程（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12420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877298"/>
            <a:ext cx="7429552" cy="1335705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80000" bIns="180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)=g.edges[0][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				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={}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-{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j)+g.edges[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 |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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</a:t>
            </a:r>
            <a:r>
              <a:rPr lang="en-US" altLang="zh-CN" sz="18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		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{}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643314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的结果即为所求。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5288" y="127321"/>
            <a:ext cx="835342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起点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({1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就是从顶点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出发经过顶点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到达顶点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700338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429264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({1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3}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0)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出发进行递推，达到叶子结点后进行求值，求解结果为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23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，对应的最短路径是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2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3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1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0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15074" y="642918"/>
            <a:ext cx="2500330" cy="2786082"/>
            <a:chOff x="760386" y="1142984"/>
            <a:chExt cx="3298848" cy="3420934"/>
          </a:xfrm>
        </p:grpSpPr>
        <p:sp>
          <p:nvSpPr>
            <p:cNvPr id="10" name="椭圆 9"/>
            <p:cNvSpPr/>
            <p:nvPr/>
          </p:nvSpPr>
          <p:spPr>
            <a:xfrm>
              <a:off x="1214414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14414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14678" y="1857364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14678" y="3500438"/>
              <a:ext cx="357190" cy="428628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44021" y="2176450"/>
              <a:ext cx="200579" cy="1536700"/>
            </a:xfrm>
            <a:custGeom>
              <a:avLst/>
              <a:gdLst>
                <a:gd name="connsiteX0" fmla="*/ 256117 w 294217"/>
                <a:gd name="connsiteY0" fmla="*/ 0 h 1536700"/>
                <a:gd name="connsiteX1" fmla="*/ 129117 w 294217"/>
                <a:gd name="connsiteY1" fmla="*/ 393700 h 1536700"/>
                <a:gd name="connsiteX2" fmla="*/ 27517 w 294217"/>
                <a:gd name="connsiteY2" fmla="*/ 1054100 h 1536700"/>
                <a:gd name="connsiteX3" fmla="*/ 294217 w 294217"/>
                <a:gd name="connsiteY3" fmla="*/ 1536700 h 1536700"/>
                <a:gd name="connsiteX0-1" fmla="*/ 162479 w 200579"/>
                <a:gd name="connsiteY0-2" fmla="*/ 0 h 1536700"/>
                <a:gd name="connsiteX1-3" fmla="*/ 35479 w 200579"/>
                <a:gd name="connsiteY1-4" fmla="*/ 393700 h 1536700"/>
                <a:gd name="connsiteX2-5" fmla="*/ 27517 w 200579"/>
                <a:gd name="connsiteY2-6" fmla="*/ 966798 h 1536700"/>
                <a:gd name="connsiteX3-7" fmla="*/ 200579 w 200579"/>
                <a:gd name="connsiteY3-8" fmla="*/ 1536700 h 153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00579" h="1536700">
                  <a:moveTo>
                    <a:pt x="162479" y="0"/>
                  </a:moveTo>
                  <a:cubicBezTo>
                    <a:pt x="118029" y="109008"/>
                    <a:pt x="57973" y="232567"/>
                    <a:pt x="35479" y="393700"/>
                  </a:cubicBezTo>
                  <a:cubicBezTo>
                    <a:pt x="12985" y="554833"/>
                    <a:pt x="0" y="776298"/>
                    <a:pt x="27517" y="966798"/>
                  </a:cubicBezTo>
                  <a:cubicBezTo>
                    <a:pt x="55034" y="1157298"/>
                    <a:pt x="80987" y="1390650"/>
                    <a:pt x="200579" y="1536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28728" y="2357430"/>
              <a:ext cx="128084" cy="1127120"/>
            </a:xfrm>
            <a:custGeom>
              <a:avLst/>
              <a:gdLst>
                <a:gd name="connsiteX0" fmla="*/ 0 w 76200"/>
                <a:gd name="connsiteY0" fmla="*/ 1193800 h 1193800"/>
                <a:gd name="connsiteX1" fmla="*/ 76200 w 76200"/>
                <a:gd name="connsiteY1" fmla="*/ 685800 h 1193800"/>
                <a:gd name="connsiteX2" fmla="*/ 0 w 76200"/>
                <a:gd name="connsiteY2" fmla="*/ 0 h 1193800"/>
                <a:gd name="connsiteX0-1" fmla="*/ 44472 w 128084"/>
                <a:gd name="connsiteY0-2" fmla="*/ 1127120 h 1127120"/>
                <a:gd name="connsiteX1-3" fmla="*/ 120672 w 128084"/>
                <a:gd name="connsiteY1-4" fmla="*/ 619120 h 1127120"/>
                <a:gd name="connsiteX2-5" fmla="*/ 0 w 128084"/>
                <a:gd name="connsiteY2-6" fmla="*/ 0 h 11271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8084" h="1127120">
                  <a:moveTo>
                    <a:pt x="44472" y="1127120"/>
                  </a:moveTo>
                  <a:cubicBezTo>
                    <a:pt x="82572" y="972603"/>
                    <a:pt x="128084" y="806973"/>
                    <a:pt x="120672" y="619120"/>
                  </a:cubicBezTo>
                  <a:cubicBezTo>
                    <a:pt x="113260" y="431267"/>
                    <a:pt x="38100" y="243416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549400" y="1492767"/>
              <a:ext cx="1727200" cy="429683"/>
            </a:xfrm>
            <a:custGeom>
              <a:avLst/>
              <a:gdLst>
                <a:gd name="connsiteX0" fmla="*/ 0 w 1727200"/>
                <a:gd name="connsiteY0" fmla="*/ 429683 h 429683"/>
                <a:gd name="connsiteX1" fmla="*/ 215900 w 1727200"/>
                <a:gd name="connsiteY1" fmla="*/ 137583 h 429683"/>
                <a:gd name="connsiteX2" fmla="*/ 723900 w 1727200"/>
                <a:gd name="connsiteY2" fmla="*/ 10583 h 429683"/>
                <a:gd name="connsiteX3" fmla="*/ 1181100 w 1727200"/>
                <a:gd name="connsiteY3" fmla="*/ 74083 h 429683"/>
                <a:gd name="connsiteX4" fmla="*/ 1727200 w 1727200"/>
                <a:gd name="connsiteY4" fmla="*/ 416983 h 4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429683">
                  <a:moveTo>
                    <a:pt x="0" y="429683"/>
                  </a:moveTo>
                  <a:cubicBezTo>
                    <a:pt x="47625" y="318558"/>
                    <a:pt x="95250" y="207433"/>
                    <a:pt x="215900" y="137583"/>
                  </a:cubicBezTo>
                  <a:cubicBezTo>
                    <a:pt x="336550" y="67733"/>
                    <a:pt x="563033" y="21166"/>
                    <a:pt x="723900" y="10583"/>
                  </a:cubicBezTo>
                  <a:cubicBezTo>
                    <a:pt x="884767" y="0"/>
                    <a:pt x="1013883" y="6350"/>
                    <a:pt x="1181100" y="74083"/>
                  </a:cubicBezTo>
                  <a:cubicBezTo>
                    <a:pt x="1348317" y="141816"/>
                    <a:pt x="1537758" y="279399"/>
                    <a:pt x="1727200" y="416983"/>
                  </a:cubicBezTo>
                </a:path>
              </a:pathLst>
            </a:cu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571604" y="2071678"/>
              <a:ext cx="1643074" cy="170917"/>
            </a:xfrm>
            <a:custGeom>
              <a:avLst/>
              <a:gdLst>
                <a:gd name="connsiteX0" fmla="*/ 1701800 w 1701800"/>
                <a:gd name="connsiteY0" fmla="*/ 25400 h 88900"/>
                <a:gd name="connsiteX1" fmla="*/ 1028700 w 1701800"/>
                <a:gd name="connsiteY1" fmla="*/ 88900 h 88900"/>
                <a:gd name="connsiteX2" fmla="*/ 292100 w 1701800"/>
                <a:gd name="connsiteY2" fmla="*/ 25400 h 88900"/>
                <a:gd name="connsiteX3" fmla="*/ 0 w 1701800"/>
                <a:gd name="connsiteY3" fmla="*/ 0 h 88900"/>
                <a:gd name="connsiteX0-1" fmla="*/ 1679596 w 1679596"/>
                <a:gd name="connsiteY0-2" fmla="*/ 92072 h 155572"/>
                <a:gd name="connsiteX1-3" fmla="*/ 1006496 w 1679596"/>
                <a:gd name="connsiteY1-4" fmla="*/ 155572 h 155572"/>
                <a:gd name="connsiteX2-5" fmla="*/ 269896 w 1679596"/>
                <a:gd name="connsiteY2-6" fmla="*/ 92072 h 155572"/>
                <a:gd name="connsiteX3-7" fmla="*/ 0 w 1679596"/>
                <a:gd name="connsiteY3-8" fmla="*/ 0 h 155572"/>
                <a:gd name="connsiteX0-9" fmla="*/ 1643074 w 1643074"/>
                <a:gd name="connsiteY0-10" fmla="*/ 71438 h 159011"/>
                <a:gd name="connsiteX1-11" fmla="*/ 1006496 w 1643074"/>
                <a:gd name="connsiteY1-12" fmla="*/ 155572 h 159011"/>
                <a:gd name="connsiteX2-13" fmla="*/ 269896 w 1643074"/>
                <a:gd name="connsiteY2-14" fmla="*/ 92072 h 159011"/>
                <a:gd name="connsiteX3-15" fmla="*/ 0 w 1643074"/>
                <a:gd name="connsiteY3-16" fmla="*/ 0 h 159011"/>
                <a:gd name="connsiteX0-17" fmla="*/ 1571636 w 1571636"/>
                <a:gd name="connsiteY0-18" fmla="*/ 71438 h 159011"/>
                <a:gd name="connsiteX1-19" fmla="*/ 1006496 w 1571636"/>
                <a:gd name="connsiteY1-20" fmla="*/ 155572 h 159011"/>
                <a:gd name="connsiteX2-21" fmla="*/ 269896 w 1571636"/>
                <a:gd name="connsiteY2-22" fmla="*/ 92072 h 159011"/>
                <a:gd name="connsiteX3-23" fmla="*/ 0 w 1571636"/>
                <a:gd name="connsiteY3-24" fmla="*/ 0 h 159011"/>
                <a:gd name="connsiteX0-25" fmla="*/ 1643074 w 1643074"/>
                <a:gd name="connsiteY0-26" fmla="*/ 0 h 170917"/>
                <a:gd name="connsiteX1-27" fmla="*/ 1006496 w 1643074"/>
                <a:gd name="connsiteY1-28" fmla="*/ 155572 h 170917"/>
                <a:gd name="connsiteX2-29" fmla="*/ 269896 w 1643074"/>
                <a:gd name="connsiteY2-30" fmla="*/ 92072 h 170917"/>
                <a:gd name="connsiteX3-31" fmla="*/ 0 w 1643074"/>
                <a:gd name="connsiteY3-32" fmla="*/ 0 h 170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43074" h="170917">
                  <a:moveTo>
                    <a:pt x="1643074" y="0"/>
                  </a:moveTo>
                  <a:cubicBezTo>
                    <a:pt x="1423999" y="31750"/>
                    <a:pt x="1235359" y="140227"/>
                    <a:pt x="1006496" y="155572"/>
                  </a:cubicBezTo>
                  <a:cubicBezTo>
                    <a:pt x="777633" y="170917"/>
                    <a:pt x="269896" y="92072"/>
                    <a:pt x="269896" y="92072"/>
                  </a:cubicBezTo>
                  <a:lnTo>
                    <a:pt x="0" y="0"/>
                  </a:lnTo>
                </a:path>
              </a:pathLst>
            </a:cu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17900" y="2239950"/>
              <a:ext cx="297915" cy="1460500"/>
            </a:xfrm>
            <a:custGeom>
              <a:avLst/>
              <a:gdLst>
                <a:gd name="connsiteX0" fmla="*/ 63500 w 309033"/>
                <a:gd name="connsiteY0" fmla="*/ 1460500 h 1460500"/>
                <a:gd name="connsiteX1" fmla="*/ 279400 w 309033"/>
                <a:gd name="connsiteY1" fmla="*/ 1104900 h 1460500"/>
                <a:gd name="connsiteX2" fmla="*/ 241300 w 309033"/>
                <a:gd name="connsiteY2" fmla="*/ 393700 h 1460500"/>
                <a:gd name="connsiteX3" fmla="*/ 0 w 309033"/>
                <a:gd name="connsiteY3" fmla="*/ 0 h 1460500"/>
                <a:gd name="connsiteX0-1" fmla="*/ 63500 w 297915"/>
                <a:gd name="connsiteY0-2" fmla="*/ 1460500 h 1460500"/>
                <a:gd name="connsiteX1-3" fmla="*/ 268282 w 297915"/>
                <a:gd name="connsiteY1-4" fmla="*/ 974736 h 1460500"/>
                <a:gd name="connsiteX2-5" fmla="*/ 241300 w 297915"/>
                <a:gd name="connsiteY2-6" fmla="*/ 393700 h 1460500"/>
                <a:gd name="connsiteX3-7" fmla="*/ 0 w 297915"/>
                <a:gd name="connsiteY3-8" fmla="*/ 0 h 146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7915" h="1460500">
                  <a:moveTo>
                    <a:pt x="63500" y="1460500"/>
                  </a:moveTo>
                  <a:cubicBezTo>
                    <a:pt x="156633" y="1371600"/>
                    <a:pt x="238649" y="1152536"/>
                    <a:pt x="268282" y="974736"/>
                  </a:cubicBezTo>
                  <a:cubicBezTo>
                    <a:pt x="297915" y="796936"/>
                    <a:pt x="286014" y="556156"/>
                    <a:pt x="241300" y="393700"/>
                  </a:cubicBezTo>
                  <a:cubicBezTo>
                    <a:pt x="196586" y="231244"/>
                    <a:pt x="97366" y="10477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259667" y="2290750"/>
              <a:ext cx="118533" cy="1257300"/>
            </a:xfrm>
            <a:custGeom>
              <a:avLst/>
              <a:gdLst>
                <a:gd name="connsiteX0" fmla="*/ 118533 w 118533"/>
                <a:gd name="connsiteY0" fmla="*/ 0 h 1257300"/>
                <a:gd name="connsiteX1" fmla="*/ 16933 w 118533"/>
                <a:gd name="connsiteY1" fmla="*/ 368300 h 1257300"/>
                <a:gd name="connsiteX2" fmla="*/ 16933 w 118533"/>
                <a:gd name="connsiteY2" fmla="*/ 863600 h 1257300"/>
                <a:gd name="connsiteX3" fmla="*/ 80433 w 118533"/>
                <a:gd name="connsiteY3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33" h="1257300">
                  <a:moveTo>
                    <a:pt x="118533" y="0"/>
                  </a:moveTo>
                  <a:cubicBezTo>
                    <a:pt x="76199" y="112183"/>
                    <a:pt x="33866" y="224367"/>
                    <a:pt x="16933" y="368300"/>
                  </a:cubicBezTo>
                  <a:cubicBezTo>
                    <a:pt x="0" y="512233"/>
                    <a:pt x="6350" y="715433"/>
                    <a:pt x="16933" y="863600"/>
                  </a:cubicBezTo>
                  <a:cubicBezTo>
                    <a:pt x="27516" y="1011767"/>
                    <a:pt x="53974" y="1134533"/>
                    <a:pt x="80433" y="12573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524000" y="3890950"/>
              <a:ext cx="1752600" cy="338667"/>
            </a:xfrm>
            <a:custGeom>
              <a:avLst/>
              <a:gdLst>
                <a:gd name="connsiteX0" fmla="*/ 0 w 1752600"/>
                <a:gd name="connsiteY0" fmla="*/ 25400 h 338667"/>
                <a:gd name="connsiteX1" fmla="*/ 368300 w 1752600"/>
                <a:gd name="connsiteY1" fmla="*/ 215900 h 338667"/>
                <a:gd name="connsiteX2" fmla="*/ 939800 w 1752600"/>
                <a:gd name="connsiteY2" fmla="*/ 330200 h 338667"/>
                <a:gd name="connsiteX3" fmla="*/ 1435100 w 1752600"/>
                <a:gd name="connsiteY3" fmla="*/ 165100 h 338667"/>
                <a:gd name="connsiteX4" fmla="*/ 1752600 w 1752600"/>
                <a:gd name="connsiteY4" fmla="*/ 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0" h="338667">
                  <a:moveTo>
                    <a:pt x="0" y="25400"/>
                  </a:moveTo>
                  <a:cubicBezTo>
                    <a:pt x="105833" y="95250"/>
                    <a:pt x="211667" y="165100"/>
                    <a:pt x="368300" y="215900"/>
                  </a:cubicBezTo>
                  <a:cubicBezTo>
                    <a:pt x="524933" y="266700"/>
                    <a:pt x="762000" y="338667"/>
                    <a:pt x="939800" y="330200"/>
                  </a:cubicBezTo>
                  <a:cubicBezTo>
                    <a:pt x="1117600" y="321733"/>
                    <a:pt x="1299633" y="220133"/>
                    <a:pt x="1435100" y="165100"/>
                  </a:cubicBezTo>
                  <a:cubicBezTo>
                    <a:pt x="1570567" y="110067"/>
                    <a:pt x="1661583" y="55033"/>
                    <a:pt x="175260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562100" y="3696217"/>
              <a:ext cx="1638300" cy="67733"/>
            </a:xfrm>
            <a:custGeom>
              <a:avLst/>
              <a:gdLst>
                <a:gd name="connsiteX0" fmla="*/ 1638300 w 1638300"/>
                <a:gd name="connsiteY0" fmla="*/ 67733 h 67733"/>
                <a:gd name="connsiteX1" fmla="*/ 914400 w 1638300"/>
                <a:gd name="connsiteY1" fmla="*/ 4233 h 67733"/>
                <a:gd name="connsiteX2" fmla="*/ 0 w 1638300"/>
                <a:gd name="connsiteY2" fmla="*/ 42333 h 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00" h="67733">
                  <a:moveTo>
                    <a:pt x="1638300" y="67733"/>
                  </a:moveTo>
                  <a:cubicBezTo>
                    <a:pt x="1412875" y="38099"/>
                    <a:pt x="1187450" y="8466"/>
                    <a:pt x="914400" y="4233"/>
                  </a:cubicBezTo>
                  <a:cubicBezTo>
                    <a:pt x="641350" y="0"/>
                    <a:pt x="320675" y="21166"/>
                    <a:pt x="0" y="4233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549400" y="2176450"/>
              <a:ext cx="1689100" cy="1422400"/>
            </a:xfrm>
            <a:custGeom>
              <a:avLst/>
              <a:gdLst>
                <a:gd name="connsiteX0" fmla="*/ 0 w 1689100"/>
                <a:gd name="connsiteY0" fmla="*/ 0 h 1422400"/>
                <a:gd name="connsiteX1" fmla="*/ 469900 w 1689100"/>
                <a:gd name="connsiteY1" fmla="*/ 254000 h 1422400"/>
                <a:gd name="connsiteX2" fmla="*/ 1308100 w 1689100"/>
                <a:gd name="connsiteY2" fmla="*/ 850900 h 1422400"/>
                <a:gd name="connsiteX3" fmla="*/ 1689100 w 16891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9100" h="1422400">
                  <a:moveTo>
                    <a:pt x="0" y="0"/>
                  </a:moveTo>
                  <a:cubicBezTo>
                    <a:pt x="125942" y="56091"/>
                    <a:pt x="251884" y="112183"/>
                    <a:pt x="469900" y="254000"/>
                  </a:cubicBezTo>
                  <a:cubicBezTo>
                    <a:pt x="687916" y="395817"/>
                    <a:pt x="1104900" y="656167"/>
                    <a:pt x="1308100" y="850900"/>
                  </a:cubicBezTo>
                  <a:cubicBezTo>
                    <a:pt x="1511300" y="1045633"/>
                    <a:pt x="1600200" y="1234016"/>
                    <a:pt x="1689100" y="142240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524000" y="2290750"/>
              <a:ext cx="1676400" cy="1384300"/>
            </a:xfrm>
            <a:custGeom>
              <a:avLst/>
              <a:gdLst>
                <a:gd name="connsiteX0" fmla="*/ 1676400 w 1676400"/>
                <a:gd name="connsiteY0" fmla="*/ 1384300 h 1384300"/>
                <a:gd name="connsiteX1" fmla="*/ 863600 w 1676400"/>
                <a:gd name="connsiteY1" fmla="*/ 977900 h 1384300"/>
                <a:gd name="connsiteX2" fmla="*/ 0 w 1676400"/>
                <a:gd name="connsiteY2" fmla="*/ 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384300">
                  <a:moveTo>
                    <a:pt x="1676400" y="1384300"/>
                  </a:moveTo>
                  <a:cubicBezTo>
                    <a:pt x="1409700" y="1296458"/>
                    <a:pt x="1143000" y="1208617"/>
                    <a:pt x="863600" y="977900"/>
                  </a:cubicBezTo>
                  <a:cubicBezTo>
                    <a:pt x="584200" y="747183"/>
                    <a:pt x="292100" y="373591"/>
                    <a:pt x="0" y="0"/>
                  </a:cubicBezTo>
                </a:path>
              </a:pathLst>
            </a:cu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524000" y="2239950"/>
              <a:ext cx="1727200" cy="1308100"/>
            </a:xfrm>
            <a:custGeom>
              <a:avLst/>
              <a:gdLst>
                <a:gd name="connsiteX0" fmla="*/ 0 w 1727200"/>
                <a:gd name="connsiteY0" fmla="*/ 1308100 h 1308100"/>
                <a:gd name="connsiteX1" fmla="*/ 292100 w 1727200"/>
                <a:gd name="connsiteY1" fmla="*/ 850900 h 1308100"/>
                <a:gd name="connsiteX2" fmla="*/ 927100 w 1727200"/>
                <a:gd name="connsiteY2" fmla="*/ 279400 h 1308100"/>
                <a:gd name="connsiteX3" fmla="*/ 1727200 w 1727200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308100">
                  <a:moveTo>
                    <a:pt x="0" y="1308100"/>
                  </a:moveTo>
                  <a:cubicBezTo>
                    <a:pt x="68791" y="1165225"/>
                    <a:pt x="137583" y="1022350"/>
                    <a:pt x="292100" y="850900"/>
                  </a:cubicBezTo>
                  <a:cubicBezTo>
                    <a:pt x="446617" y="679450"/>
                    <a:pt x="687917" y="421217"/>
                    <a:pt x="927100" y="279400"/>
                  </a:cubicBezTo>
                  <a:cubicBezTo>
                    <a:pt x="1166283" y="137583"/>
                    <a:pt x="1446741" y="68791"/>
                    <a:pt x="1727200" y="0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574800" y="2285992"/>
              <a:ext cx="1711316" cy="1350958"/>
            </a:xfrm>
            <a:custGeom>
              <a:avLst/>
              <a:gdLst>
                <a:gd name="connsiteX0" fmla="*/ 1765300 w 1765300"/>
                <a:gd name="connsiteY0" fmla="*/ 0 h 1409700"/>
                <a:gd name="connsiteX1" fmla="*/ 1460500 w 1765300"/>
                <a:gd name="connsiteY1" fmla="*/ 431800 h 1409700"/>
                <a:gd name="connsiteX2" fmla="*/ 1143000 w 1765300"/>
                <a:gd name="connsiteY2" fmla="*/ 863600 h 1409700"/>
                <a:gd name="connsiteX3" fmla="*/ 342900 w 1765300"/>
                <a:gd name="connsiteY3" fmla="*/ 1320800 h 1409700"/>
                <a:gd name="connsiteX4" fmla="*/ 0 w 1765300"/>
                <a:gd name="connsiteY4" fmla="*/ 1397000 h 1409700"/>
                <a:gd name="connsiteX0-1" fmla="*/ 1711316 w 1711316"/>
                <a:gd name="connsiteY0-2" fmla="*/ 0 h 1279520"/>
                <a:gd name="connsiteX1-3" fmla="*/ 1460500 w 1711316"/>
                <a:gd name="connsiteY1-4" fmla="*/ 301620 h 1279520"/>
                <a:gd name="connsiteX2-5" fmla="*/ 1143000 w 1711316"/>
                <a:gd name="connsiteY2-6" fmla="*/ 733420 h 1279520"/>
                <a:gd name="connsiteX3-7" fmla="*/ 342900 w 1711316"/>
                <a:gd name="connsiteY3-8" fmla="*/ 1190620 h 1279520"/>
                <a:gd name="connsiteX4-9" fmla="*/ 0 w 1711316"/>
                <a:gd name="connsiteY4-10" fmla="*/ 1266820 h 1279520"/>
                <a:gd name="connsiteX0-11" fmla="*/ 1711316 w 1711316"/>
                <a:gd name="connsiteY0-12" fmla="*/ 0 h 1350958"/>
                <a:gd name="connsiteX1-13" fmla="*/ 1460500 w 1711316"/>
                <a:gd name="connsiteY1-14" fmla="*/ 373058 h 1350958"/>
                <a:gd name="connsiteX2-15" fmla="*/ 1143000 w 1711316"/>
                <a:gd name="connsiteY2-16" fmla="*/ 804858 h 1350958"/>
                <a:gd name="connsiteX3-17" fmla="*/ 342900 w 1711316"/>
                <a:gd name="connsiteY3-18" fmla="*/ 1262058 h 1350958"/>
                <a:gd name="connsiteX4-19" fmla="*/ 0 w 1711316"/>
                <a:gd name="connsiteY4-20" fmla="*/ 1338258 h 1350958"/>
                <a:gd name="connsiteX0-21" fmla="*/ 1711316 w 1711316"/>
                <a:gd name="connsiteY0-22" fmla="*/ 0 h 1350958"/>
                <a:gd name="connsiteX1-23" fmla="*/ 1497002 w 1711316"/>
                <a:gd name="connsiteY1-24" fmla="*/ 428628 h 1350958"/>
                <a:gd name="connsiteX2-25" fmla="*/ 1143000 w 1711316"/>
                <a:gd name="connsiteY2-26" fmla="*/ 804858 h 1350958"/>
                <a:gd name="connsiteX3-27" fmla="*/ 342900 w 1711316"/>
                <a:gd name="connsiteY3-28" fmla="*/ 1262058 h 1350958"/>
                <a:gd name="connsiteX4-29" fmla="*/ 0 w 1711316"/>
                <a:gd name="connsiteY4-30" fmla="*/ 1338258 h 13509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1316" h="1350958">
                  <a:moveTo>
                    <a:pt x="1711316" y="0"/>
                  </a:moveTo>
                  <a:cubicBezTo>
                    <a:pt x="1610774" y="143933"/>
                    <a:pt x="1591721" y="294485"/>
                    <a:pt x="1497002" y="428628"/>
                  </a:cubicBezTo>
                  <a:cubicBezTo>
                    <a:pt x="1402283" y="562771"/>
                    <a:pt x="1335350" y="665953"/>
                    <a:pt x="1143000" y="804858"/>
                  </a:cubicBezTo>
                  <a:cubicBezTo>
                    <a:pt x="950650" y="943763"/>
                    <a:pt x="533400" y="1173158"/>
                    <a:pt x="342900" y="1262058"/>
                  </a:cubicBezTo>
                  <a:cubicBezTo>
                    <a:pt x="152400" y="1350958"/>
                    <a:pt x="76200" y="1344608"/>
                    <a:pt x="0" y="1338258"/>
                  </a:cubicBezTo>
                </a:path>
              </a:pathLst>
            </a:cu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9" y="114298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3109" y="1857364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386" y="26336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7114" y="2605082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27246" y="418459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27246" y="3646432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73483" y="267170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27379" y="2663820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4788" y="238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43042" y="3079690"/>
              <a:ext cx="285751" cy="44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0218" y="2419543"/>
              <a:ext cx="388902" cy="2758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36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3174" y="3155948"/>
              <a:ext cx="285751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06" y="2281247"/>
            <a:ext cx="6286512" cy="300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8996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set&lt;int&gt;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容器表示顶点集合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。对应的递归求解程序如下：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28662" y="2143116"/>
            <a:ext cx="7388249" cy="2061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typedef set&lt; int &gt; SET;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set&lt;int&gt;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表示顶点集合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s=0;		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指定起点为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MGraph g;		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图的邻接矩阵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4YWYzMzJhYzI5MmRjNmIzMTRmZWRhN2M1Mzc3MDYifQ=="/>
  <p:tag name="KSO_WPP_MARK_KEY" val="b5746835-cf91-4960-a54b-52a6eab3764e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7642</Words>
  <Application>WPS 演示</Application>
  <PresentationFormat>全屏显示(4:3)</PresentationFormat>
  <Paragraphs>1176</Paragraphs>
  <Slides>35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Verdana</vt:lpstr>
      <vt:lpstr>等线</vt:lpstr>
      <vt:lpstr>微软雅黑</vt:lpstr>
      <vt:lpstr>Consolas</vt:lpstr>
      <vt:lpstr>楷体</vt:lpstr>
      <vt:lpstr>仿宋</vt:lpstr>
      <vt:lpstr>Symbol</vt:lpstr>
      <vt:lpstr>Wingdings</vt:lpstr>
      <vt:lpstr>Arial Unicode MS</vt:lpstr>
      <vt:lpstr>Calibri</vt:lpstr>
      <vt:lpstr>华文行楷</vt:lpstr>
      <vt:lpstr>黑体</vt:lpstr>
      <vt:lpstr>sample</vt:lpstr>
      <vt:lpstr>Paint.Picture</vt:lpstr>
      <vt:lpstr>Paint.Picture</vt:lpstr>
      <vt:lpstr>算法设计与分析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890</cp:revision>
  <dcterms:created xsi:type="dcterms:W3CDTF">2004-08-26T06:30:00Z</dcterms:created>
  <dcterms:modified xsi:type="dcterms:W3CDTF">2022-10-22T02:51:29Z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D62471C3C6D246E38F2E3C6F52396E38</vt:lpwstr>
  </property>
  <property fmtid="{D5CDD505-2E9C-101B-9397-08002B2CF9AE}" pid="3" name="KSOProductBuildVer">
    <vt:lpwstr>2052-11.1.0.12598</vt:lpwstr>
  </property>
  <property fmtid="{D5CDD505-2E9C-101B-9397-08002B2CF9AE}" pid="4" name="commondata">
    <vt:lpwstr>eyJoZGlkIjoiODhlYTU4MGM3YTY2N2MxYTM4ZTllNTdhZDE0OGU2ODQifQ==</vt:lpwstr>
  </property>
</Properties>
</file>